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sldIdLst>
    <p:sldId id="467" r:id="rId2"/>
    <p:sldId id="504" r:id="rId3"/>
    <p:sldId id="506" r:id="rId4"/>
    <p:sldId id="507" r:id="rId5"/>
    <p:sldId id="439" r:id="rId6"/>
    <p:sldId id="440" r:id="rId7"/>
    <p:sldId id="441" r:id="rId8"/>
    <p:sldId id="509" r:id="rId9"/>
    <p:sldId id="510" r:id="rId10"/>
    <p:sldId id="511" r:id="rId11"/>
    <p:sldId id="512" r:id="rId12"/>
    <p:sldId id="513" r:id="rId13"/>
    <p:sldId id="443" r:id="rId14"/>
    <p:sldId id="514" r:id="rId15"/>
    <p:sldId id="444" r:id="rId16"/>
    <p:sldId id="445" r:id="rId17"/>
    <p:sldId id="490" r:id="rId18"/>
    <p:sldId id="447" r:id="rId19"/>
    <p:sldId id="449" r:id="rId20"/>
    <p:sldId id="450" r:id="rId21"/>
    <p:sldId id="454" r:id="rId22"/>
    <p:sldId id="455" r:id="rId23"/>
    <p:sldId id="456" r:id="rId24"/>
    <p:sldId id="527" r:id="rId25"/>
    <p:sldId id="525" r:id="rId26"/>
    <p:sldId id="494" r:id="rId27"/>
    <p:sldId id="523" r:id="rId28"/>
  </p:sldIdLst>
  <p:sldSz cx="9144000" cy="6858000" type="screen4x3"/>
  <p:notesSz cx="7102475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99"/>
    <a:srgbClr val="FF66CC"/>
    <a:srgbClr val="FF0000"/>
    <a:srgbClr val="CC00FF"/>
    <a:srgbClr val="993300"/>
    <a:srgbClr val="0099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2" autoAdjust="0"/>
    <p:restoredTop sz="90586" autoAdjust="0"/>
  </p:normalViewPr>
  <p:slideViewPr>
    <p:cSldViewPr snapToGrid="0">
      <p:cViewPr>
        <p:scale>
          <a:sx n="66" d="100"/>
          <a:sy n="66" d="100"/>
        </p:scale>
        <p:origin x="-494" y="-62"/>
      </p:cViewPr>
      <p:guideLst>
        <p:guide orient="horz" pos="22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0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>
            <a:lvl1pPr defTabSz="99059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782" y="1"/>
            <a:ext cx="307710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>
            <a:lvl1pPr algn="r" defTabSz="99059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1" y="4862197"/>
            <a:ext cx="5683253" cy="46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13"/>
            <a:ext cx="307710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0" tIns="49530" rIns="99060" bIns="49530" numCol="1" anchor="b" anchorCtr="0" compatLnSpc="1">
            <a:prstTxWarp prst="textNoShape">
              <a:avLst/>
            </a:prstTxWarp>
          </a:bodyPr>
          <a:lstStyle>
            <a:lvl1pPr defTabSz="99059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782" y="9721213"/>
            <a:ext cx="307710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0" tIns="49530" rIns="99060" bIns="49530" numCol="1" anchor="b" anchorCtr="0" compatLnSpc="1">
            <a:prstTxWarp prst="textNoShape">
              <a:avLst/>
            </a:prstTxWarp>
          </a:bodyPr>
          <a:lstStyle>
            <a:lvl1pPr algn="r" defTabSz="990595">
              <a:defRPr sz="1300"/>
            </a:lvl1pPr>
          </a:lstStyle>
          <a:p>
            <a:pPr>
              <a:defRPr/>
            </a:pPr>
            <a:fld id="{F95C74E6-308F-4467-8B84-DC1221FCAF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6D67B-C1D9-4CA3-8181-CF5FF8B44AA0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0A412-C5E1-422D-B1FB-22DA0374F279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C74E6-308F-4467-8B84-DC1221FCAFC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34910-0636-4AFC-918C-38D907F546C8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C74E6-308F-4467-8B84-DC1221FCAFC1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C74E6-308F-4467-8B84-DC1221FCAFC1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04C50-AFF0-4F58-A2DB-D3F3269E9B4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775F2-893C-4277-A4A4-EFD58928655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19775-8A8B-44F4-A417-FF40F7F93D7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880C-832F-4724-9B86-8C6FFF2086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A4E67-91FD-4083-9308-AA630F4AABB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4344B-9644-426D-B5D2-C47B309DBF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D8A3-7985-405C-8AE4-FFBE69DD5F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A10BC-F144-4BE6-9430-36913ED13F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60459-F81B-4B3B-9375-DDB546ABA20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D6758-F30C-4923-8E88-39B28D6037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86664-72EC-4097-B163-B12E3B2FDCE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F8BA7-7243-4E3E-8459-6A3D8D52095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1052513"/>
            <a:ext cx="8207375" cy="1901825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Laser source for PLC</a:t>
            </a:r>
            <a:br>
              <a:rPr lang="fr-FR" sz="3200" b="1" dirty="0" smtClean="0">
                <a:solidFill>
                  <a:schemeClr val="bg1"/>
                </a:solidFill>
              </a:rPr>
            </a:br>
            <a:r>
              <a:rPr lang="fr-FR" sz="3200" b="1" dirty="0" smtClean="0">
                <a:solidFill>
                  <a:schemeClr val="bg1"/>
                </a:solidFill>
              </a:rPr>
              <a:t>Optical R&amp;D for Laser </a:t>
            </a:r>
            <a:r>
              <a:rPr lang="fr-FR" sz="3200" b="1" dirty="0" err="1" smtClean="0">
                <a:solidFill>
                  <a:schemeClr val="bg1"/>
                </a:solidFill>
              </a:rPr>
              <a:t>beam</a:t>
            </a:r>
            <a:r>
              <a:rPr lang="fr-FR" sz="3200" b="1" dirty="0" smtClean="0">
                <a:solidFill>
                  <a:schemeClr val="bg1"/>
                </a:solidFill>
              </a:rPr>
              <a:t> - </a:t>
            </a:r>
            <a:r>
              <a:rPr lang="fr-FR" sz="3200" b="1" dirty="0" err="1" smtClean="0">
                <a:solidFill>
                  <a:schemeClr val="bg1"/>
                </a:solidFill>
              </a:rPr>
              <a:t>electron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</a:rPr>
              <a:t>beam</a:t>
            </a:r>
            <a:r>
              <a:rPr lang="fr-FR" sz="3200" b="1" dirty="0" smtClean="0">
                <a:solidFill>
                  <a:schemeClr val="bg1"/>
                </a:solidFill>
              </a:rPr>
              <a:t> Compton </a:t>
            </a:r>
            <a:r>
              <a:rPr lang="fr-FR" sz="3200" b="1" dirty="0" err="1" smtClean="0">
                <a:solidFill>
                  <a:schemeClr val="bg1"/>
                </a:solidFill>
              </a:rPr>
              <a:t>scattering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</a:rPr>
              <a:t>Technology</a:t>
            </a:r>
            <a:endParaRPr lang="fr-FR" sz="3200" b="1" dirty="0" smtClean="0">
              <a:solidFill>
                <a:schemeClr val="bg1"/>
              </a:solidFill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429000"/>
            <a:ext cx="6400800" cy="2381491"/>
          </a:xfrm>
        </p:spPr>
        <p:txBody>
          <a:bodyPr>
            <a:normAutofit/>
          </a:bodyPr>
          <a:lstStyle/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Laser Request for PLC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Technical solutions</a:t>
            </a:r>
          </a:p>
          <a:p>
            <a:pPr marL="990600" lvl="1" indent="-533400" algn="l" eaLnBrk="1" hangingPunct="1">
              <a:lnSpc>
                <a:spcPct val="80000"/>
              </a:lnSpc>
            </a:pP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CC00FF"/>
                </a:solidFill>
                <a:sym typeface="Wingdings" pitchFamily="2" charset="2"/>
              </a:rPr>
              <a:t></a:t>
            </a:r>
            <a:r>
              <a:rPr lang="en-US" sz="2400" dirty="0" smtClean="0">
                <a:solidFill>
                  <a:srgbClr val="CC0099"/>
                </a:solidFill>
                <a:sym typeface="Wingdings" pitchFamily="2" charset="2"/>
              </a:rPr>
              <a:t> Non linear cavity</a:t>
            </a:r>
          </a:p>
          <a:p>
            <a:pPr marL="990600" lvl="1" indent="-533400" algn="l">
              <a:lnSpc>
                <a:spcPct val="80000"/>
              </a:lnSpc>
            </a:pPr>
            <a:r>
              <a:rPr lang="en-US" sz="2400" dirty="0" smtClean="0">
                <a:solidFill>
                  <a:srgbClr val="CC0099"/>
                </a:solidFill>
                <a:sym typeface="Wingdings" pitchFamily="2" charset="2"/>
              </a:rPr>
              <a:t>    </a:t>
            </a:r>
            <a:r>
              <a:rPr lang="en-US" sz="2400" dirty="0" smtClean="0">
                <a:solidFill>
                  <a:srgbClr val="CC00FF"/>
                </a:solidFill>
                <a:sym typeface="Wingdings" pitchFamily="2" charset="2"/>
              </a:rPr>
              <a:t></a:t>
            </a:r>
            <a:r>
              <a:rPr lang="en-US" sz="2400" dirty="0" smtClean="0">
                <a:solidFill>
                  <a:srgbClr val="CC0099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sym typeface="Wingdings" pitchFamily="2" charset="2"/>
              </a:rPr>
              <a:t>Fabry</a:t>
            </a:r>
            <a:r>
              <a:rPr lang="en-US" sz="2400" dirty="0" smtClean="0">
                <a:solidFill>
                  <a:srgbClr val="CC0099"/>
                </a:solidFill>
                <a:sym typeface="Wingdings" pitchFamily="2" charset="2"/>
              </a:rPr>
              <a:t>-Perot optical resonator</a:t>
            </a:r>
            <a:endParaRPr lang="en-US" sz="2400" dirty="0" smtClean="0">
              <a:solidFill>
                <a:srgbClr val="CC0099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R&amp;D of optical </a:t>
            </a:r>
            <a:r>
              <a:rPr lang="en-US" sz="2800" dirty="0" smtClean="0">
                <a:solidFill>
                  <a:srgbClr val="0070C0"/>
                </a:solidFill>
              </a:rPr>
              <a:t>cavities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E892DE-D007-4DFD-B462-6B274740331E}" type="slidenum">
              <a:rPr lang="fr-FR"/>
              <a:pPr/>
              <a:t>1</a:t>
            </a:fld>
            <a:endParaRPr lang="fr-FR"/>
          </a:p>
        </p:txBody>
      </p:sp>
      <p:pic>
        <p:nvPicPr>
          <p:cNvPr id="7174" name="Picture 7" descr="l-coul-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504709" cy="86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ups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239" y="0"/>
            <a:ext cx="2210761" cy="71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logo_in2p3_gf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452" y="0"/>
            <a:ext cx="2119961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25033" y="6192456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F. </a:t>
            </a:r>
            <a:r>
              <a:rPr lang="fr-FR" dirty="0" err="1" smtClean="0"/>
              <a:t>Zomer</a:t>
            </a:r>
            <a:r>
              <a:rPr lang="fr-FR" dirty="0" smtClean="0"/>
              <a:t>, 25, </a:t>
            </a:r>
            <a:r>
              <a:rPr lang="fr-FR" dirty="0" err="1" smtClean="0"/>
              <a:t>march</a:t>
            </a:r>
            <a:r>
              <a:rPr lang="fr-FR" dirty="0" smtClean="0"/>
              <a:t>, 2011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54164" y="1527858"/>
            <a:ext cx="7835671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FF0000"/>
                </a:solidFill>
              </a:rPr>
              <a:t>Incident laser </a:t>
            </a:r>
            <a:r>
              <a:rPr lang="fr-FR" sz="2400" dirty="0" err="1" smtClean="0">
                <a:solidFill>
                  <a:srgbClr val="FF0000"/>
                </a:solidFill>
              </a:rPr>
              <a:t>seems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deliverable</a:t>
            </a:r>
            <a:r>
              <a:rPr lang="fr-FR" sz="2400" dirty="0" smtClean="0">
                <a:solidFill>
                  <a:srgbClr val="FF0000"/>
                </a:solidFill>
              </a:rPr>
              <a:t> (J </a:t>
            </a:r>
            <a:r>
              <a:rPr lang="fr-FR" sz="2400" dirty="0" err="1" smtClean="0">
                <a:solidFill>
                  <a:srgbClr val="FF0000"/>
                </a:solidFill>
              </a:rPr>
              <a:t>Gronberg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ILWC2010</a:t>
            </a:r>
            <a:r>
              <a:rPr lang="fr-FR" sz="2400" dirty="0" smtClean="0">
                <a:solidFill>
                  <a:srgbClr val="FF0000"/>
                </a:solidFill>
              </a:rPr>
              <a:t>)</a:t>
            </a:r>
            <a:endParaRPr lang="fr-FR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Damage </a:t>
            </a:r>
            <a:r>
              <a:rPr lang="fr-FR" sz="2400" dirty="0" err="1" smtClean="0"/>
              <a:t>thresholds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mirror</a:t>
            </a:r>
            <a:r>
              <a:rPr lang="fr-FR" sz="2400" dirty="0" smtClean="0"/>
              <a:t>/</a:t>
            </a:r>
            <a:r>
              <a:rPr lang="fr-FR" sz="2400" dirty="0" err="1" smtClean="0"/>
              <a:t>optics</a:t>
            </a:r>
            <a:r>
              <a:rPr lang="fr-FR" sz="2400" dirty="0" smtClean="0"/>
              <a:t> </a:t>
            </a:r>
            <a:r>
              <a:rPr lang="fr-FR" sz="2400" dirty="0" err="1" smtClean="0"/>
              <a:t>coatings</a:t>
            </a:r>
            <a:r>
              <a:rPr lang="fr-FR" sz="2400" dirty="0" smtClean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err="1" smtClean="0"/>
              <a:t>Average</a:t>
            </a:r>
            <a:r>
              <a:rPr lang="fr-FR" sz="2400" dirty="0" smtClean="0"/>
              <a:t> power </a:t>
            </a:r>
            <a:r>
              <a:rPr lang="fr-FR" sz="2400" dirty="0" smtClean="0">
                <a:sym typeface="Wingdings" pitchFamily="2" charset="2"/>
              </a:rPr>
              <a:t>thermal </a:t>
            </a:r>
            <a:r>
              <a:rPr lang="fr-FR" sz="2400" dirty="0" err="1" smtClean="0">
                <a:sym typeface="Wingdings" pitchFamily="2" charset="2"/>
              </a:rPr>
              <a:t>load</a:t>
            </a:r>
            <a:endParaRPr lang="fr-FR" sz="2400" dirty="0" smtClean="0">
              <a:sym typeface="Wingdings" pitchFamily="2" charset="2"/>
            </a:endParaRPr>
          </a:p>
          <a:p>
            <a:pPr lvl="2">
              <a:buFont typeface="Wingdings" pitchFamily="2" charset="2"/>
              <a:buChar char="ü"/>
            </a:pPr>
            <a:r>
              <a:rPr lang="fr-FR" sz="2400" dirty="0" err="1" smtClean="0">
                <a:sym typeface="Wingdings" pitchFamily="2" charset="2"/>
              </a:rPr>
              <a:t>Seems</a:t>
            </a:r>
            <a:r>
              <a:rPr lang="fr-FR" sz="2400" dirty="0" smtClean="0">
                <a:sym typeface="Wingdings" pitchFamily="2" charset="2"/>
              </a:rPr>
              <a:t> ok for 70kW @1ps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err="1" smtClean="0">
                <a:sym typeface="Wingdings" pitchFamily="2" charset="2"/>
              </a:rPr>
              <a:t>Peack</a:t>
            </a:r>
            <a:r>
              <a:rPr lang="fr-FR" sz="2400" dirty="0" smtClean="0">
                <a:sym typeface="Wingdings" pitchFamily="2" charset="2"/>
              </a:rPr>
              <a:t> power damage ?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err="1" smtClean="0"/>
              <a:t>Huge</a:t>
            </a:r>
            <a:r>
              <a:rPr lang="fr-FR" sz="2400" dirty="0" smtClean="0"/>
              <a:t> </a:t>
            </a:r>
            <a:r>
              <a:rPr lang="fr-FR" sz="2400" dirty="0" err="1" smtClean="0"/>
              <a:t>mechanical</a:t>
            </a:r>
            <a:r>
              <a:rPr lang="fr-FR" sz="2400" dirty="0" smtClean="0"/>
              <a:t> </a:t>
            </a:r>
            <a:r>
              <a:rPr lang="fr-FR" sz="2400" dirty="0" smtClean="0"/>
              <a:t>structure (~15m!)</a:t>
            </a:r>
            <a:r>
              <a:rPr lang="fr-FR" sz="2400" dirty="0" smtClean="0">
                <a:sym typeface="Wingdings" pitchFamily="2" charset="2"/>
              </a:rPr>
              <a:t></a:t>
            </a:r>
            <a:r>
              <a:rPr lang="fr-FR" sz="2400" dirty="0" err="1" smtClean="0">
                <a:sym typeface="Wingdings" pitchFamily="2" charset="2"/>
              </a:rPr>
              <a:t>mechanical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stability</a:t>
            </a:r>
            <a:r>
              <a:rPr lang="fr-FR" sz="2400" dirty="0" smtClean="0">
                <a:sym typeface="Wingdings" pitchFamily="2" charset="2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err="1" smtClean="0">
                <a:sym typeface="Wingdings" pitchFamily="2" charset="2"/>
              </a:rPr>
              <a:t>Frequency</a:t>
            </a:r>
            <a:r>
              <a:rPr lang="fr-FR" sz="2400" dirty="0" smtClean="0">
                <a:sym typeface="Wingdings" pitchFamily="2" charset="2"/>
              </a:rPr>
              <a:t> and spatial </a:t>
            </a:r>
            <a:r>
              <a:rPr lang="fr-FR" sz="2400" dirty="0" err="1" smtClean="0">
                <a:sym typeface="Wingdings" pitchFamily="2" charset="2"/>
              </a:rPr>
              <a:t>quality</a:t>
            </a:r>
            <a:r>
              <a:rPr lang="fr-FR" sz="2400" dirty="0" smtClean="0">
                <a:sym typeface="Wingdings" pitchFamily="2" charset="2"/>
              </a:rPr>
              <a:t> of the incident laser </a:t>
            </a:r>
            <a:r>
              <a:rPr lang="fr-FR" sz="2400" dirty="0" err="1" smtClean="0">
                <a:sym typeface="Wingdings" pitchFamily="2" charset="2"/>
              </a:rPr>
              <a:t>beam</a:t>
            </a:r>
            <a:r>
              <a:rPr lang="fr-FR" sz="2400" dirty="0" smtClean="0">
                <a:sym typeface="Wingdings" pitchFamily="2" charset="2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sym typeface="Wingdings" pitchFamily="2" charset="2"/>
              </a:rPr>
              <a:t>Polarisation of the </a:t>
            </a:r>
            <a:r>
              <a:rPr lang="fr-FR" sz="2400" dirty="0" err="1" smtClean="0">
                <a:sym typeface="Wingdings" pitchFamily="2" charset="2"/>
              </a:rPr>
              <a:t>cavity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eigen</a:t>
            </a:r>
            <a:r>
              <a:rPr lang="fr-FR" sz="2400" dirty="0" smtClean="0">
                <a:sym typeface="Wingdings" pitchFamily="2" charset="2"/>
              </a:rPr>
              <a:t> modes ?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sym typeface="Wingdings" pitchFamily="2" charset="2"/>
              </a:rPr>
              <a:t>Laser </a:t>
            </a:r>
            <a:r>
              <a:rPr lang="fr-FR" sz="2400" dirty="0" err="1" smtClean="0">
                <a:sym typeface="Wingdings" pitchFamily="2" charset="2"/>
              </a:rPr>
              <a:t>beam</a:t>
            </a:r>
            <a:r>
              <a:rPr lang="fr-FR" sz="2400" dirty="0" smtClean="0">
                <a:sym typeface="Wingdings" pitchFamily="2" charset="2"/>
              </a:rPr>
              <a:t>/</a:t>
            </a:r>
            <a:r>
              <a:rPr lang="fr-FR" sz="2400" dirty="0" err="1" smtClean="0">
                <a:sym typeface="Wingdings" pitchFamily="2" charset="2"/>
              </a:rPr>
              <a:t>cavity</a:t>
            </a:r>
            <a:r>
              <a:rPr lang="fr-FR" sz="2400" dirty="0" smtClean="0">
                <a:sym typeface="Wingdings" pitchFamily="2" charset="2"/>
              </a:rPr>
              <a:t> feedback @ 5Hz </a:t>
            </a:r>
            <a:r>
              <a:rPr lang="fr-FR" sz="2400" dirty="0" smtClean="0">
                <a:sym typeface="Wingdings" pitchFamily="2" charset="2"/>
              </a:rPr>
              <a:t>? (@~100MHz </a:t>
            </a:r>
            <a:r>
              <a:rPr lang="fr-FR" sz="2400" dirty="0" err="1" smtClean="0">
                <a:sym typeface="Wingdings" pitchFamily="2" charset="2"/>
              </a:rPr>
              <a:t>usually</a:t>
            </a:r>
            <a:r>
              <a:rPr lang="fr-FR" sz="2400" dirty="0" smtClean="0">
                <a:sym typeface="Wingdings" pitchFamily="2" charset="2"/>
              </a:rPr>
              <a:t> !)</a:t>
            </a:r>
            <a:endParaRPr lang="fr-FR" sz="2400" dirty="0" smtClean="0">
              <a:sym typeface="Wingdings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29247" y="682906"/>
            <a:ext cx="348550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err="1" smtClean="0"/>
              <a:t>Technological</a:t>
            </a:r>
            <a:r>
              <a:rPr lang="fr-FR" sz="2800" dirty="0" smtClean="0"/>
              <a:t> issues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577870" y="5651869"/>
            <a:ext cx="3386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ILWC2010 Geneva </a:t>
            </a:r>
            <a:r>
              <a:rPr lang="fr-FR" dirty="0" err="1" smtClean="0"/>
              <a:t>Switzerland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14657" y="0"/>
            <a:ext cx="751468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Illustration of one issue : the laser </a:t>
            </a:r>
            <a:r>
              <a:rPr lang="fr-FR" sz="2800" dirty="0" err="1" smtClean="0"/>
              <a:t>cavity</a:t>
            </a:r>
            <a:r>
              <a:rPr lang="fr-FR" sz="2800" dirty="0" smtClean="0"/>
              <a:t> feedback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868092"/>
            <a:ext cx="396820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err="1" smtClean="0"/>
              <a:t>Cavity</a:t>
            </a:r>
            <a:r>
              <a:rPr lang="fr-FR" sz="2400" b="1" dirty="0" smtClean="0"/>
              <a:t> finesse : F=(100-500) </a:t>
            </a:r>
            <a:r>
              <a:rPr lang="fr-FR" sz="3200" b="1" dirty="0" smtClean="0">
                <a:latin typeface="Symbol" pitchFamily="18" charset="2"/>
              </a:rPr>
              <a:t>p</a:t>
            </a:r>
            <a:endParaRPr lang="fr-FR" sz="2400" b="1" dirty="0" smtClean="0">
              <a:latin typeface="Symbol" pitchFamily="18" charset="2"/>
            </a:endParaRPr>
          </a:p>
          <a:p>
            <a:r>
              <a:rPr lang="fr-FR" sz="2400" b="1" dirty="0" smtClean="0"/>
              <a:t>Optical </a:t>
            </a:r>
            <a:r>
              <a:rPr lang="fr-FR" sz="2400" b="1" dirty="0" err="1" smtClean="0"/>
              <a:t>path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length</a:t>
            </a:r>
            <a:r>
              <a:rPr lang="fr-FR" sz="2400" b="1" dirty="0" smtClean="0"/>
              <a:t> : L~100m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4085863" y="1203758"/>
            <a:ext cx="972274" cy="289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50734" y="787068"/>
            <a:ext cx="286649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err="1" smtClean="0"/>
              <a:t>Cavity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resonance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 </a:t>
            </a:r>
            <a:r>
              <a:rPr lang="fr-FR" sz="2400" b="1" dirty="0" err="1" smtClean="0"/>
              <a:t>frequency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linewidth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err="1" smtClean="0">
                <a:latin typeface="Symbol" pitchFamily="18" charset="2"/>
              </a:rPr>
              <a:t>Dn</a:t>
            </a:r>
            <a:r>
              <a:rPr lang="fr-FR" sz="2400" b="1" dirty="0" smtClean="0"/>
              <a:t>=c/(LF)~(2-9) kHz 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14125" y="2199186"/>
            <a:ext cx="449507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b="1" dirty="0" err="1" smtClean="0">
                <a:latin typeface="Symbol" pitchFamily="18" charset="2"/>
              </a:rPr>
              <a:t>Dn</a:t>
            </a:r>
            <a:r>
              <a:rPr lang="fr-FR" sz="3200" b="1" dirty="0" smtClean="0">
                <a:latin typeface="Symbol" pitchFamily="18" charset="2"/>
              </a:rPr>
              <a:t>/n=l/</a:t>
            </a:r>
            <a:r>
              <a:rPr lang="fr-FR" sz="3200" b="1" dirty="0" smtClean="0">
                <a:latin typeface="+mn-lt"/>
              </a:rPr>
              <a:t>(LF)=~</a:t>
            </a:r>
            <a:r>
              <a:rPr lang="fr-FR" sz="3200" b="1" dirty="0" smtClean="0">
                <a:latin typeface="+mn-lt"/>
              </a:rPr>
              <a:t>10</a:t>
            </a:r>
            <a:r>
              <a:rPr lang="fr-FR" sz="3200" b="1" baseline="30000" dirty="0" smtClean="0">
                <a:latin typeface="+mn-lt"/>
              </a:rPr>
              <a:t>-11</a:t>
            </a:r>
            <a:r>
              <a:rPr lang="fr-FR" sz="3200" b="1" dirty="0" smtClean="0">
                <a:latin typeface="+mn-lt"/>
              </a:rPr>
              <a:t>-10</a:t>
            </a:r>
            <a:r>
              <a:rPr lang="fr-FR" sz="3200" b="1" baseline="30000" dirty="0" smtClean="0">
                <a:latin typeface="+mn-lt"/>
              </a:rPr>
              <a:t>-12</a:t>
            </a:r>
            <a:endParaRPr lang="fr-FR" sz="3200" b="1" dirty="0" smtClean="0">
              <a:latin typeface="+mn-lt"/>
            </a:endParaRPr>
          </a:p>
          <a:p>
            <a:r>
              <a:rPr lang="fr-FR" sz="2400" b="1" dirty="0" err="1" smtClean="0"/>
              <a:t>Same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numbers</a:t>
            </a:r>
            <a:r>
              <a:rPr lang="fr-FR" sz="2400" b="1" dirty="0" smtClean="0"/>
              <a:t> as in </a:t>
            </a:r>
            <a:r>
              <a:rPr lang="fr-FR" sz="2400" b="1" dirty="0" err="1" smtClean="0"/>
              <a:t>metrology</a:t>
            </a:r>
            <a:r>
              <a:rPr lang="fr-FR" sz="2400" b="1" dirty="0" smtClean="0"/>
              <a:t> </a:t>
            </a:r>
            <a:r>
              <a:rPr lang="fr-FR" sz="2400" b="1" dirty="0" smtClean="0"/>
              <a:t>!!!</a:t>
            </a:r>
            <a:endParaRPr lang="fr-FR" sz="24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0" y="2905248"/>
            <a:ext cx="7311273" cy="3952752"/>
            <a:chOff x="0" y="2905248"/>
            <a:chExt cx="7311273" cy="3952752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16" y="3379637"/>
              <a:ext cx="7276557" cy="3458955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4710896" y="4676172"/>
              <a:ext cx="1840375" cy="3703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Virage 10"/>
            <p:cNvSpPr/>
            <p:nvPr/>
          </p:nvSpPr>
          <p:spPr>
            <a:xfrm rot="16200000" flipH="1">
              <a:off x="3935394" y="2720053"/>
              <a:ext cx="451411" cy="821801"/>
            </a:xfrm>
            <a:prstGeom prst="bentArrow">
              <a:avLst>
                <a:gd name="adj1" fmla="val 25000"/>
                <a:gd name="adj2" fmla="val 28623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537860"/>
              <a:ext cx="972273" cy="320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891242" y="6550223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M. </a:t>
              </a:r>
              <a:r>
                <a:rPr lang="fr-FR" sz="1400" dirty="0" err="1" smtClean="0"/>
                <a:t>Oxborrow</a:t>
              </a:r>
              <a:endParaRPr lang="fr-FR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31933" y="0"/>
            <a:ext cx="72801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/>
              <a:t>From</a:t>
            </a:r>
            <a:r>
              <a:rPr lang="fr-FR" sz="2000" b="1" dirty="0" smtClean="0"/>
              <a:t> a feedback point of </a:t>
            </a:r>
            <a:r>
              <a:rPr lang="fr-FR" sz="2000" b="1" dirty="0" err="1" smtClean="0"/>
              <a:t>view</a:t>
            </a:r>
            <a:r>
              <a:rPr lang="fr-FR" sz="2000" b="1" dirty="0" smtClean="0"/>
              <a:t>:</a:t>
            </a:r>
          </a:p>
          <a:p>
            <a:pPr algn="ctr"/>
            <a:r>
              <a:rPr lang="fr-FR" sz="2000" b="1" dirty="0" err="1" smtClean="0"/>
              <a:t>Locking</a:t>
            </a:r>
            <a:r>
              <a:rPr lang="fr-FR" sz="2000" b="1" dirty="0" smtClean="0"/>
              <a:t> </a:t>
            </a:r>
            <a:r>
              <a:rPr lang="fr-FR" sz="2000" b="1" dirty="0" smtClean="0"/>
              <a:t>a</a:t>
            </a:r>
            <a:r>
              <a:rPr lang="fr-FR" sz="2000" b="1" dirty="0" smtClean="0"/>
              <a:t> </a:t>
            </a:r>
            <a:r>
              <a:rPr lang="fr-FR" sz="2000" b="1" dirty="0" smtClean="0"/>
              <a:t>‘100m’ </a:t>
            </a:r>
            <a:r>
              <a:rPr lang="fr-FR" sz="2000" b="1" dirty="0" err="1" smtClean="0"/>
              <a:t>cavity</a:t>
            </a:r>
            <a:r>
              <a:rPr lang="fr-FR" sz="2000" b="1" dirty="0" smtClean="0"/>
              <a:t> to </a:t>
            </a:r>
            <a:r>
              <a:rPr lang="fr-FR" sz="2000" b="1" dirty="0" smtClean="0"/>
              <a:t>finesse~ 600 </a:t>
            </a:r>
            <a:r>
              <a:rPr lang="fr-FR" sz="2000" b="1" dirty="0" smtClean="0"/>
              <a:t>(‘gain’~2000)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same</a:t>
            </a:r>
            <a:r>
              <a:rPr lang="fr-FR" sz="2000" b="1" dirty="0" smtClean="0"/>
              <a:t> as</a:t>
            </a:r>
            <a:br>
              <a:rPr lang="fr-FR" sz="2000" b="1" dirty="0" smtClean="0"/>
            </a:br>
            <a:r>
              <a:rPr lang="fr-FR" sz="2000" b="1" dirty="0" err="1" smtClean="0"/>
              <a:t>Locking</a:t>
            </a:r>
            <a:r>
              <a:rPr lang="fr-FR" sz="2000" b="1" dirty="0" smtClean="0"/>
              <a:t> 0.2m </a:t>
            </a:r>
            <a:r>
              <a:rPr lang="fr-FR" sz="2000" b="1" dirty="0" err="1" smtClean="0"/>
              <a:t>cavity</a:t>
            </a:r>
            <a:r>
              <a:rPr lang="fr-FR" sz="2000" b="1" dirty="0" smtClean="0"/>
              <a:t> to 300000 finesse !</a:t>
            </a:r>
            <a:br>
              <a:rPr lang="fr-FR" sz="2000" b="1" dirty="0" smtClean="0"/>
            </a:br>
            <a:r>
              <a:rPr lang="fr-FR" sz="2000" b="1" dirty="0" smtClean="0"/>
              <a:t>BUT </a:t>
            </a:r>
            <a:endParaRPr lang="fr-FR" sz="2000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" y="1481560"/>
            <a:ext cx="5810490" cy="2882970"/>
            <a:chOff x="1" y="1481560"/>
            <a:chExt cx="5810490" cy="2882970"/>
          </a:xfrm>
        </p:grpSpPr>
        <p:pic>
          <p:nvPicPr>
            <p:cNvPr id="747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144" y="1870850"/>
              <a:ext cx="3585760" cy="2493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5428527" y="153943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" y="1481560"/>
              <a:ext cx="5810490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The hyper stable </a:t>
              </a:r>
              <a:r>
                <a:rPr lang="fr-FR" sz="1600" b="1" dirty="0" err="1" smtClean="0"/>
                <a:t>small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cavity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is</a:t>
              </a:r>
              <a:r>
                <a:rPr lang="fr-FR" sz="1600" b="1" dirty="0" smtClean="0"/>
                <a:t> ‘hyper’ </a:t>
              </a:r>
              <a:r>
                <a:rPr lang="fr-FR" sz="1600" b="1" dirty="0" err="1" smtClean="0"/>
                <a:t>temperature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stabilised</a:t>
              </a:r>
              <a:endParaRPr lang="fr-FR" sz="1600" b="1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0" y="4597079"/>
            <a:ext cx="4008940" cy="2117142"/>
            <a:chOff x="0" y="4597079"/>
            <a:chExt cx="4008940" cy="2117142"/>
          </a:xfrm>
        </p:grpSpPr>
        <p:pic>
          <p:nvPicPr>
            <p:cNvPr id="747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440" y="5028296"/>
              <a:ext cx="3619500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0" y="4597079"/>
              <a:ext cx="3518704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Put on an hyper </a:t>
              </a:r>
              <a:r>
                <a:rPr lang="fr-FR" sz="1600" b="1" dirty="0" err="1" smtClean="0"/>
                <a:t>stabilised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optical</a:t>
              </a:r>
              <a:r>
                <a:rPr lang="fr-FR" sz="1600" b="1" dirty="0" smtClean="0"/>
                <a:t> table</a:t>
              </a:r>
              <a:endParaRPr lang="fr-FR" sz="1600" b="1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972537" y="1450694"/>
            <a:ext cx="3624805" cy="3404885"/>
            <a:chOff x="5972537" y="1450694"/>
            <a:chExt cx="3624805" cy="3404885"/>
          </a:xfrm>
        </p:grpSpPr>
        <p:pic>
          <p:nvPicPr>
            <p:cNvPr id="7475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72537" y="1820755"/>
              <a:ext cx="3171463" cy="3034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6078638" y="1450694"/>
              <a:ext cx="3518704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err="1" smtClean="0"/>
                <a:t>Into</a:t>
              </a:r>
              <a:r>
                <a:rPr lang="fr-FR" sz="1600" b="1" dirty="0" smtClean="0"/>
                <a:t> an hyper </a:t>
              </a:r>
              <a:r>
                <a:rPr lang="fr-FR" sz="1600" b="1" dirty="0" err="1" smtClean="0"/>
                <a:t>isolated</a:t>
              </a:r>
              <a:r>
                <a:rPr lang="fr-FR" sz="1600" b="1" dirty="0" smtClean="0"/>
                <a:t> room</a:t>
              </a:r>
              <a:endParaRPr lang="fr-FR" sz="1600" b="1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307712" y="4934674"/>
            <a:ext cx="467424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And an hyper stable </a:t>
            </a:r>
            <a:r>
              <a:rPr lang="fr-FR" sz="1600" b="1" dirty="0" err="1" smtClean="0"/>
              <a:t>cw</a:t>
            </a:r>
            <a:r>
              <a:rPr lang="fr-FR" sz="1600" b="1" dirty="0" smtClean="0"/>
              <a:t> laser </a:t>
            </a:r>
            <a:r>
              <a:rPr lang="fr-FR" sz="1600" b="1" dirty="0" err="1" smtClean="0"/>
              <a:t>is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used</a:t>
            </a:r>
            <a:r>
              <a:rPr lang="fr-FR" sz="1600" b="1" dirty="0" smtClean="0"/>
              <a:t>, </a:t>
            </a:r>
            <a:r>
              <a:rPr lang="fr-FR" sz="1600" b="1" dirty="0" err="1" smtClean="0"/>
              <a:t>linewidth</a:t>
            </a:r>
            <a:r>
              <a:rPr lang="fr-FR" sz="1600" b="1" dirty="0" smtClean="0"/>
              <a:t> 1kHz</a:t>
            </a:r>
            <a:endParaRPr lang="fr-FR" sz="1600" b="1" dirty="0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4759" name="Picture 7" descr="Mephis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625296"/>
            <a:ext cx="1544782" cy="14160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2000" y="53125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/>
              <a:t>http://www.innolight.de/index.php?id=mephisto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051021" y="2195090"/>
            <a:ext cx="5041958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 the case of PLC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Huge laser beam peak power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large frequency/amplitude noise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bad beam profile quality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Trains@5Hz pulse structure</a:t>
            </a: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Giant cavity geometry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Uneasy isolation </a:t>
            </a:r>
            <a:r>
              <a:rPr lang="en-US" sz="2000" b="1" dirty="0" smtClean="0"/>
              <a:t>from </a:t>
            </a:r>
            <a:r>
              <a:rPr lang="en-US" sz="2000" b="1" dirty="0" smtClean="0"/>
              <a:t>noisy accelerator</a:t>
            </a:r>
            <a:br>
              <a:rPr lang="en-US" sz="2000" b="1" dirty="0" smtClean="0"/>
            </a:br>
            <a:r>
              <a:rPr lang="en-US" sz="2000" b="1" dirty="0" smtClean="0"/>
              <a:t>environment</a:t>
            </a:r>
            <a:endParaRPr lang="en-US" sz="2000" b="1" dirty="0" smtClean="0"/>
          </a:p>
          <a:p>
            <a:pPr lvl="1">
              <a:buFont typeface="Wingdings" pitchFamily="2" charset="2"/>
              <a:buChar char="Ø"/>
            </a:pPr>
            <a:endParaRPr lang="en-US" sz="2000" b="1" dirty="0" smtClean="0"/>
          </a:p>
          <a:p>
            <a:pPr algn="ctr"/>
            <a:r>
              <a:rPr lang="en-US" sz="2800" b="1" dirty="0" smtClean="0"/>
              <a:t>R&amp;D </a:t>
            </a:r>
            <a:r>
              <a:rPr lang="en-US" sz="2800" b="1" dirty="0" err="1" smtClean="0"/>
              <a:t>requied</a:t>
            </a:r>
            <a:endParaRPr lang="en-US" sz="28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111433" y="5891515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~100mW power</a:t>
            </a:r>
            <a:endParaRPr lang="fr-FR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23948"/>
            <a:ext cx="1318229" cy="43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1296356" y="64886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M. </a:t>
            </a:r>
            <a:r>
              <a:rPr lang="fr-FR" dirty="0" err="1" smtClean="0"/>
              <a:t>Oxborrow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8054" y="721730"/>
            <a:ext cx="7867891" cy="213721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fr-FR" dirty="0" smtClean="0">
                <a:solidFill>
                  <a:schemeClr val="bg1"/>
                </a:solidFill>
              </a:rPr>
              <a:t>Four-</a:t>
            </a:r>
            <a:r>
              <a:rPr lang="fr-FR" dirty="0" err="1" smtClean="0">
                <a:solidFill>
                  <a:schemeClr val="bg1"/>
                </a:solidFill>
              </a:rPr>
              <a:t>mirror</a:t>
            </a:r>
            <a:r>
              <a:rPr lang="fr-FR" dirty="0" smtClean="0">
                <a:solidFill>
                  <a:schemeClr val="bg1"/>
                </a:solidFill>
              </a:rPr>
              <a:t> Fabry-</a:t>
            </a:r>
            <a:r>
              <a:rPr lang="fr-FR" dirty="0" err="1" smtClean="0">
                <a:solidFill>
                  <a:schemeClr val="bg1"/>
                </a:solidFill>
              </a:rPr>
              <a:t>Perot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cavity</a:t>
            </a:r>
            <a:r>
              <a:rPr lang="fr-FR" dirty="0" smtClean="0">
                <a:solidFill>
                  <a:schemeClr val="bg1"/>
                </a:solidFill>
              </a:rPr>
              <a:t> R&amp;D </a:t>
            </a:r>
            <a:r>
              <a:rPr lang="fr-FR" dirty="0" err="1" smtClean="0">
                <a:solidFill>
                  <a:schemeClr val="bg1"/>
                </a:solidFill>
              </a:rPr>
              <a:t>at</a:t>
            </a:r>
            <a:r>
              <a:rPr lang="fr-FR" dirty="0" smtClean="0">
                <a:solidFill>
                  <a:schemeClr val="bg1"/>
                </a:solidFill>
              </a:rPr>
              <a:t> ATF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84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5FAB26-7CAD-4550-A87A-B1AE4775EF7E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7" name="ZoneTexte 6"/>
          <p:cNvSpPr txBox="1"/>
          <p:nvPr/>
        </p:nvSpPr>
        <p:spPr>
          <a:xfrm>
            <a:off x="534164" y="3298786"/>
            <a:ext cx="8075672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R&amp;D </a:t>
            </a:r>
            <a:r>
              <a:rPr lang="fr-FR" sz="2800" b="1" dirty="0" err="1" smtClean="0"/>
              <a:t>context</a:t>
            </a:r>
            <a:endParaRPr lang="fr-FR" sz="2800" b="1" dirty="0" smtClean="0"/>
          </a:p>
          <a:p>
            <a:r>
              <a:rPr lang="fr-FR" sz="2800" b="1" dirty="0" err="1" smtClean="0"/>
              <a:t>Starting</a:t>
            </a:r>
            <a:r>
              <a:rPr lang="fr-FR" sz="2800" b="1" dirty="0" smtClean="0"/>
              <a:t> point </a:t>
            </a:r>
            <a:r>
              <a:rPr lang="fr-FR" sz="2800" b="1" dirty="0" smtClean="0"/>
              <a:t>: </a:t>
            </a:r>
            <a:r>
              <a:rPr lang="fr-FR" sz="2800" b="1" dirty="0" smtClean="0"/>
              <a:t>ILC </a:t>
            </a:r>
            <a:r>
              <a:rPr lang="fr-FR" sz="2800" b="1" dirty="0" err="1" smtClean="0"/>
              <a:t>polarised</a:t>
            </a:r>
            <a:r>
              <a:rPr lang="fr-FR" sz="2800" b="1" dirty="0" smtClean="0"/>
              <a:t> positron source </a:t>
            </a:r>
            <a:r>
              <a:rPr lang="fr-FR" sz="2800" b="1" dirty="0" smtClean="0"/>
              <a:t>(2005):</a:t>
            </a: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  &gt;10MW </a:t>
            </a:r>
            <a:r>
              <a:rPr lang="fr-FR" sz="2800" b="1" dirty="0" err="1" smtClean="0"/>
              <a:t>cavity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average</a:t>
            </a:r>
            <a:r>
              <a:rPr lang="fr-FR" sz="2800" b="1" dirty="0" smtClean="0"/>
              <a:t> power </a:t>
            </a:r>
            <a:r>
              <a:rPr lang="fr-FR" sz="2800" b="1" dirty="0" err="1" smtClean="0"/>
              <a:t>needed</a:t>
            </a:r>
            <a:r>
              <a:rPr lang="fr-FR" sz="2800" b="1" dirty="0" smtClean="0"/>
              <a:t> for </a:t>
            </a:r>
            <a:r>
              <a:rPr lang="fr-FR" sz="2800" b="1" dirty="0" smtClean="0"/>
              <a:t>ILC/CLIC</a:t>
            </a:r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r>
              <a:rPr lang="fr-FR" sz="2800" b="1" dirty="0" err="1" smtClean="0"/>
              <a:t>Now</a:t>
            </a:r>
            <a:r>
              <a:rPr lang="fr-FR" sz="2800" b="1" dirty="0" smtClean="0"/>
              <a:t> : </a:t>
            </a:r>
            <a:r>
              <a:rPr lang="fr-FR" sz="2800" b="1" dirty="0" err="1" smtClean="0"/>
              <a:t>fundings</a:t>
            </a:r>
            <a:r>
              <a:rPr lang="fr-FR" sz="2800" b="1" dirty="0" smtClean="0"/>
              <a:t> for compact X-ray </a:t>
            </a:r>
            <a:r>
              <a:rPr lang="fr-FR" sz="2800" b="1" dirty="0" smtClean="0"/>
              <a:t>sources </a:t>
            </a:r>
            <a:r>
              <a:rPr lang="fr-FR" sz="2800" b="1" dirty="0" err="1" smtClean="0"/>
              <a:t>projects</a:t>
            </a: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Quantum </a:t>
            </a:r>
            <a:r>
              <a:rPr lang="fr-FR" sz="2800" b="1" dirty="0" err="1" smtClean="0"/>
              <a:t>beam</a:t>
            </a:r>
            <a:r>
              <a:rPr lang="fr-FR" sz="2800" b="1" dirty="0" smtClean="0"/>
              <a:t>/</a:t>
            </a:r>
            <a:r>
              <a:rPr lang="fr-FR" sz="2800" b="1" dirty="0" err="1" smtClean="0"/>
              <a:t>Japan</a:t>
            </a:r>
            <a:r>
              <a:rPr lang="fr-FR" sz="2800" b="1" dirty="0" smtClean="0"/>
              <a:t>; </a:t>
            </a:r>
            <a:r>
              <a:rPr lang="fr-FR" sz="2800" b="1" dirty="0" err="1" smtClean="0"/>
              <a:t>ThomX</a:t>
            </a:r>
            <a:r>
              <a:rPr lang="fr-FR" sz="2800" b="1" dirty="0" smtClean="0"/>
              <a:t>/France</a:t>
            </a: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100kW-1MW </a:t>
            </a:r>
            <a:r>
              <a:rPr lang="fr-FR" sz="2800" b="1" dirty="0" err="1" smtClean="0"/>
              <a:t>average</a:t>
            </a:r>
            <a:r>
              <a:rPr lang="fr-FR" sz="2800" b="1" dirty="0" smtClean="0"/>
              <a:t> power </a:t>
            </a:r>
            <a:r>
              <a:rPr lang="fr-FR" sz="2800" b="1" dirty="0" err="1" smtClean="0"/>
              <a:t>needed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2" descr="Machine3DI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85481"/>
            <a:ext cx="9173761" cy="51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0" y="0"/>
            <a:ext cx="90773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 tIns="0" bIns="0" anchor="ctr"/>
          <a:lstStyle/>
          <a:p>
            <a:pPr marL="342900" indent="-342900">
              <a:spcBef>
                <a:spcPct val="50000"/>
              </a:spcBef>
            </a:pPr>
            <a:r>
              <a:rPr lang="fr-FR" sz="2000" b="1">
                <a:solidFill>
                  <a:schemeClr val="bg1"/>
                </a:solidFill>
              </a:rPr>
              <a:t>Cavité optique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0" y="2690576"/>
            <a:ext cx="1818640" cy="4183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50000"/>
              </a:spcBef>
              <a:buClr>
                <a:srgbClr val="E55904"/>
              </a:buClr>
            </a:pPr>
            <a:r>
              <a:rPr lang="fr-FR" dirty="0" smtClean="0"/>
              <a:t>Size ~10mx7m </a:t>
            </a:r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</a:pPr>
            <a:endParaRPr lang="en-US" dirty="0"/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  <a:buFont typeface="Wingdings" pitchFamily="2" charset="2"/>
              <a:buChar char="§"/>
            </a:pPr>
            <a:endParaRPr lang="en-US" sz="1400" dirty="0"/>
          </a:p>
        </p:txBody>
      </p:sp>
      <p:sp>
        <p:nvSpPr>
          <p:cNvPr id="17414" name="Oval 27"/>
          <p:cNvSpPr>
            <a:spLocks noChangeArrowheads="1"/>
          </p:cNvSpPr>
          <p:nvPr/>
        </p:nvSpPr>
        <p:spPr bwMode="auto">
          <a:xfrm>
            <a:off x="6840538" y="1989138"/>
            <a:ext cx="1511300" cy="1619250"/>
          </a:xfrm>
          <a:prstGeom prst="ellipse">
            <a:avLst/>
          </a:prstGeom>
          <a:noFill/>
          <a:ln w="28575" algn="ctr">
            <a:solidFill>
              <a:srgbClr val="FF9933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898511" y="1504709"/>
            <a:ext cx="19415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Optical </a:t>
            </a:r>
            <a:r>
              <a:rPr lang="fr-FR" dirty="0" err="1" smtClean="0"/>
              <a:t>resonator</a:t>
            </a:r>
            <a:endParaRPr lang="fr-FR" dirty="0"/>
          </a:p>
        </p:txBody>
      </p:sp>
      <p:sp>
        <p:nvSpPr>
          <p:cNvPr id="9" name="Triangle isocèle 8"/>
          <p:cNvSpPr/>
          <p:nvPr/>
        </p:nvSpPr>
        <p:spPr>
          <a:xfrm rot="20341544">
            <a:off x="8090705" y="3507128"/>
            <a:ext cx="497711" cy="13542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20203286">
            <a:off x="8266466" y="4797320"/>
            <a:ext cx="83869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X rays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6470248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The compact Compton X-ray  </a:t>
            </a:r>
            <a:r>
              <a:rPr lang="fr-FR" sz="2800" dirty="0" smtClean="0"/>
              <a:t> machine (</a:t>
            </a:r>
            <a:r>
              <a:rPr lang="fr-FR" sz="2800" dirty="0" err="1" smtClean="0"/>
              <a:t>museum</a:t>
            </a:r>
            <a:r>
              <a:rPr lang="fr-FR" sz="2800" dirty="0" smtClean="0"/>
              <a:t> , </a:t>
            </a:r>
            <a:r>
              <a:rPr lang="fr-FR" sz="2800" dirty="0" err="1" smtClean="0"/>
              <a:t>medical</a:t>
            </a:r>
            <a:r>
              <a:rPr lang="fr-FR" sz="2800" dirty="0" smtClean="0"/>
              <a:t> applications)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683654" y="1400025"/>
            <a:ext cx="281432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~50MeV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err="1" smtClean="0"/>
              <a:t>electrons</a:t>
            </a:r>
            <a:r>
              <a:rPr lang="fr-FR" sz="2400" b="1" dirty="0" smtClean="0"/>
              <a:t> </a:t>
            </a:r>
            <a:r>
              <a:rPr lang="fr-FR" sz="2400" b="1" dirty="0" smtClean="0"/>
              <a:t>ring</a:t>
            </a:r>
            <a:endParaRPr lang="fr-FR" sz="2400" b="1" dirty="0" smtClean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701485" y="5345165"/>
            <a:ext cx="999795" cy="3952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E55904"/>
              </a:buClr>
            </a:pPr>
            <a:r>
              <a:rPr lang="fr-FR" sz="1400" b="1" dirty="0" smtClean="0"/>
              <a:t>Photo gun</a:t>
            </a:r>
            <a:endParaRPr lang="en-US" sz="1400" b="1" dirty="0"/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  <a:buFont typeface="Wingdings" pitchFamily="2" charset="2"/>
              <a:buChar char="§"/>
            </a:pPr>
            <a:endParaRPr lang="en-US" sz="1400" dirty="0"/>
          </a:p>
        </p:txBody>
      </p:sp>
      <p:cxnSp>
        <p:nvCxnSpPr>
          <p:cNvPr id="15" name="Connecteur droit avec flèche 14"/>
          <p:cNvCxnSpPr>
            <a:stCxn id="13" idx="0"/>
          </p:cNvCxnSpPr>
          <p:nvPr/>
        </p:nvCxnSpPr>
        <p:spPr>
          <a:xfrm rot="5400000" flipH="1" flipV="1">
            <a:off x="7130796" y="5059158"/>
            <a:ext cx="356595" cy="215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7" descr="logo-thom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111" y="-1"/>
            <a:ext cx="2152889" cy="86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 rot="20850599">
            <a:off x="3819645" y="5868366"/>
            <a:ext cx="24801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S-band (3GHz) LINAC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91520B-2CF9-422C-8875-469068304C54}" type="slidenum">
              <a:rPr lang="fr-FR" smtClean="0"/>
              <a:pPr/>
              <a:t>15</a:t>
            </a:fld>
            <a:endParaRPr lang="fr-FR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6163"/>
            <a:ext cx="91440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848225" y="1223963"/>
            <a:ext cx="1871663" cy="2460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263900" y="1039813"/>
            <a:ext cx="506413" cy="2460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6950075" y="1444625"/>
            <a:ext cx="449263" cy="2460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4006850" y="1862138"/>
            <a:ext cx="384175" cy="198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4184650" y="2052638"/>
            <a:ext cx="384175" cy="198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65" name="Picture 10" descr="LAL-group_87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313" y="2249488"/>
            <a:ext cx="6937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2760663" y="498475"/>
            <a:ext cx="358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French Japanese Collaboration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1111250" y="64770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Araki-san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74160" y="2225040"/>
            <a:ext cx="4070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+I. </a:t>
            </a:r>
            <a:r>
              <a:rPr lang="fr-FR" sz="1400" dirty="0" err="1" smtClean="0">
                <a:solidFill>
                  <a:schemeClr val="bg1"/>
                </a:solidFill>
              </a:rPr>
              <a:t>Chaikovska</a:t>
            </a:r>
            <a:r>
              <a:rPr lang="fr-FR" sz="1400" dirty="0" smtClean="0">
                <a:solidFill>
                  <a:schemeClr val="bg1"/>
                </a:solidFill>
              </a:rPr>
              <a:t>, N. Delerue, R. Marie LAL/France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15"/>
          <p:cNvGraphicFramePr>
            <a:graphicFrameLocks noChangeAspect="1"/>
          </p:cNvGraphicFramePr>
          <p:nvPr>
            <p:ph sz="quarter" idx="2"/>
          </p:nvPr>
        </p:nvGraphicFramePr>
        <p:xfrm>
          <a:off x="69450" y="1296907"/>
          <a:ext cx="219075" cy="292100"/>
        </p:xfrm>
        <a:graphic>
          <a:graphicData uri="http://schemas.openxmlformats.org/presentationml/2006/ole">
            <p:oleObj spid="_x0000_s3075" name="Equation" r:id="rId3" imgW="152280" imgH="203040" progId="Equation.DSMT4">
              <p:embed/>
            </p:oleObj>
          </a:graphicData>
        </a:graphic>
      </p:graphicFrame>
      <p:graphicFrame>
        <p:nvGraphicFramePr>
          <p:cNvPr id="307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5232400" y="1484313"/>
          <a:ext cx="266700" cy="355600"/>
        </p:xfrm>
        <a:graphic>
          <a:graphicData uri="http://schemas.openxmlformats.org/presentationml/2006/ole">
            <p:oleObj spid="_x0000_s3074" name="Equation" r:id="rId4" imgW="152280" imgH="203040" progId="Equation.DSMT4">
              <p:embed/>
            </p:oleObj>
          </a:graphicData>
        </a:graphic>
      </p:graphicFrame>
      <p:sp>
        <p:nvSpPr>
          <p:cNvPr id="3076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6BCFC6-110C-427B-89C7-FA5A9494EFF0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017423"/>
            <a:ext cx="2456122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Oscillator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</a:rPr>
              <a:t>(commercial)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sz="1600" dirty="0"/>
              <a:t>    =0.2W, 1030nm</a:t>
            </a:r>
          </a:p>
          <a:p>
            <a:r>
              <a:rPr lang="fr-FR" sz="1600" dirty="0" err="1">
                <a:latin typeface="Symbol" pitchFamily="18" charset="2"/>
              </a:rPr>
              <a:t>D</a:t>
            </a:r>
            <a:r>
              <a:rPr lang="fr-FR" sz="1600" dirty="0" err="1"/>
              <a:t>t</a:t>
            </a:r>
            <a:r>
              <a:rPr lang="fr-FR" sz="1600" dirty="0"/>
              <a:t>~0.2ps </a:t>
            </a:r>
            <a:r>
              <a:rPr lang="fr-FR" sz="1600" dirty="0" err="1"/>
              <a:t>frep</a:t>
            </a:r>
            <a:r>
              <a:rPr lang="fr-FR" sz="1600" dirty="0"/>
              <a:t>=178.5MHz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2037144" y="2332037"/>
            <a:ext cx="998156" cy="29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57525" y="1885950"/>
            <a:ext cx="1412875" cy="86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Amplifier</a:t>
            </a:r>
          </a:p>
          <a:p>
            <a:r>
              <a:rPr lang="fr-FR" sz="1600"/>
              <a:t>photonic fiber</a:t>
            </a:r>
            <a:br>
              <a:rPr lang="fr-FR" sz="1600"/>
            </a:br>
            <a:r>
              <a:rPr lang="fr-FR" sz="1600"/>
              <a:t>Yb Doped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715125" y="1916113"/>
            <a:ext cx="21875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4-mirror</a:t>
            </a:r>
          </a:p>
          <a:p>
            <a:r>
              <a:rPr lang="fr-FR" b="1">
                <a:solidFill>
                  <a:srgbClr val="FF0000"/>
                </a:solidFill>
              </a:rPr>
              <a:t>Fabry-Perot cavity</a:t>
            </a:r>
          </a:p>
          <a:p>
            <a:r>
              <a:rPr lang="fr-FR"/>
              <a:t>Gain~</a:t>
            </a:r>
            <a:r>
              <a:rPr lang="fr-FR">
                <a:solidFill>
                  <a:schemeClr val="accent2"/>
                </a:solidFill>
              </a:rPr>
              <a:t>1000</a:t>
            </a:r>
            <a:endParaRPr lang="fr-FR">
              <a:solidFill>
                <a:srgbClr val="CC0099"/>
              </a:solidFill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4572000" y="2332038"/>
            <a:ext cx="21336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470525" y="1543050"/>
            <a:ext cx="665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~</a:t>
            </a:r>
            <a:r>
              <a:rPr lang="fr-FR" dirty="0" smtClean="0">
                <a:solidFill>
                  <a:schemeClr val="accent2"/>
                </a:solidFill>
              </a:rPr>
              <a:t>5W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502025" y="3397250"/>
            <a:ext cx="2352675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Numerical feedback</a:t>
            </a:r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 flipH="1">
            <a:off x="5880100" y="2852738"/>
            <a:ext cx="1716088" cy="698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5" name="Line 14"/>
          <p:cNvSpPr>
            <a:spLocks noChangeShapeType="1"/>
          </p:cNvSpPr>
          <p:nvPr/>
        </p:nvSpPr>
        <p:spPr bwMode="auto">
          <a:xfrm flipH="1" flipV="1">
            <a:off x="1981200" y="2672080"/>
            <a:ext cx="1511300" cy="917258"/>
          </a:xfrm>
          <a:prstGeom prst="line">
            <a:avLst/>
          </a:prstGeom>
          <a:noFill/>
          <a:ln w="38100">
            <a:solidFill>
              <a:srgbClr val="00B050"/>
            </a:solidFill>
            <a:prstDash val="lgDash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312276" y="5942013"/>
            <a:ext cx="481531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</a:t>
            </a:r>
            <a:r>
              <a:rPr lang="fr-FR" b="1" dirty="0" smtClean="0">
                <a:solidFill>
                  <a:schemeClr val="bg1"/>
                </a:solidFill>
              </a:rPr>
              <a:t>inal goal</a:t>
            </a:r>
            <a:r>
              <a:rPr lang="fr-FR" b="1" dirty="0">
                <a:solidFill>
                  <a:schemeClr val="bg1"/>
                </a:solidFill>
              </a:rPr>
              <a:t>: to </a:t>
            </a:r>
            <a:r>
              <a:rPr lang="fr-FR" b="1" dirty="0" err="1">
                <a:solidFill>
                  <a:schemeClr val="bg1"/>
                </a:solidFill>
              </a:rPr>
              <a:t>reach</a:t>
            </a:r>
            <a:r>
              <a:rPr lang="fr-FR" b="1" dirty="0">
                <a:solidFill>
                  <a:schemeClr val="bg1"/>
                </a:solidFill>
              </a:rPr>
              <a:t> the MW </a:t>
            </a:r>
            <a:r>
              <a:rPr lang="fr-FR" b="1" dirty="0" err="1">
                <a:solidFill>
                  <a:schemeClr val="bg1"/>
                </a:solidFill>
              </a:rPr>
              <a:t>average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power (</a:t>
            </a:r>
            <a:r>
              <a:rPr lang="fr-FR" b="1" dirty="0" smtClean="0">
                <a:solidFill>
                  <a:schemeClr val="bg1"/>
                </a:solidFill>
                <a:sym typeface="Wingdings" pitchFamily="2" charset="2"/>
              </a:rPr>
              <a:t>~5mJ/pulse but @178.5MHz…)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>
            <a:off x="5940425" y="1900238"/>
            <a:ext cx="0" cy="4318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1190625" y="587375"/>
            <a:ext cx="702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STEP ONE: </a:t>
            </a:r>
            <a:r>
              <a:rPr lang="fr-FR" dirty="0" err="1">
                <a:solidFill>
                  <a:schemeClr val="accent2"/>
                </a:solidFill>
              </a:rPr>
              <a:t>commissioning</a:t>
            </a:r>
            <a:r>
              <a:rPr lang="fr-FR" dirty="0">
                <a:solidFill>
                  <a:schemeClr val="accent2"/>
                </a:solidFill>
              </a:rPr>
              <a:t> a 4-</a:t>
            </a:r>
            <a:r>
              <a:rPr lang="fr-FR" dirty="0" err="1">
                <a:solidFill>
                  <a:schemeClr val="accent2"/>
                </a:solidFill>
              </a:rPr>
              <a:t>mirror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cavity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at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smtClean="0">
                <a:solidFill>
                  <a:schemeClr val="accent2"/>
                </a:solidFill>
              </a:rPr>
              <a:t>ATF, </a:t>
            </a:r>
            <a:r>
              <a:rPr lang="fr-FR" dirty="0" err="1" smtClean="0">
                <a:solidFill>
                  <a:schemeClr val="accent2"/>
                </a:solidFill>
              </a:rPr>
              <a:t>done</a:t>
            </a:r>
            <a:r>
              <a:rPr lang="fr-FR" dirty="0" smtClean="0">
                <a:solidFill>
                  <a:schemeClr val="accent2"/>
                </a:solidFill>
              </a:rPr>
              <a:t> end </a:t>
            </a:r>
            <a:r>
              <a:rPr lang="fr-FR" dirty="0">
                <a:solidFill>
                  <a:schemeClr val="accent2"/>
                </a:solidFill>
              </a:rPr>
              <a:t>2010</a:t>
            </a:r>
          </a:p>
        </p:txBody>
      </p:sp>
      <p:sp>
        <p:nvSpPr>
          <p:cNvPr id="3089" name="Line 22"/>
          <p:cNvSpPr>
            <a:spLocks noChangeShapeType="1"/>
          </p:cNvSpPr>
          <p:nvPr/>
        </p:nvSpPr>
        <p:spPr bwMode="auto">
          <a:xfrm flipH="1" flipV="1">
            <a:off x="5872480" y="3718560"/>
            <a:ext cx="1507808" cy="7185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90" name="Text Box 23"/>
          <p:cNvSpPr txBox="1">
            <a:spLocks noChangeArrowheads="1"/>
          </p:cNvSpPr>
          <p:nvPr/>
        </p:nvSpPr>
        <p:spPr bwMode="auto">
          <a:xfrm>
            <a:off x="7359650" y="4240213"/>
            <a:ext cx="1391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000" b="1" dirty="0"/>
              <a:t>ATF </a:t>
            </a:r>
            <a:r>
              <a:rPr lang="fr-FR" sz="2000" b="1" dirty="0" err="1"/>
              <a:t>clock</a:t>
            </a:r>
            <a:endParaRPr lang="fr-FR" sz="2000" b="1" dirty="0"/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3448050" y="0"/>
            <a:ext cx="1985928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 </a:t>
            </a:r>
            <a:r>
              <a:rPr lang="fr-FR" sz="2800" b="1" dirty="0" err="1">
                <a:solidFill>
                  <a:schemeClr val="bg1"/>
                </a:solidFill>
              </a:rPr>
              <a:t>steps</a:t>
            </a:r>
            <a:r>
              <a:rPr lang="fr-FR" sz="2800" b="1" dirty="0">
                <a:solidFill>
                  <a:schemeClr val="bg1"/>
                </a:solidFill>
              </a:rPr>
              <a:t> R&amp;D</a:t>
            </a:r>
          </a:p>
        </p:txBody>
      </p:sp>
      <p:sp>
        <p:nvSpPr>
          <p:cNvPr id="219161" name="Text Box 25"/>
          <p:cNvSpPr txBox="1">
            <a:spLocks noChangeArrowheads="1"/>
          </p:cNvSpPr>
          <p:nvPr/>
        </p:nvSpPr>
        <p:spPr bwMode="auto">
          <a:xfrm>
            <a:off x="314787" y="4627304"/>
            <a:ext cx="556799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STEP </a:t>
            </a:r>
            <a:r>
              <a:rPr lang="fr-FR" b="1" dirty="0" smtClean="0">
                <a:solidFill>
                  <a:schemeClr val="bg1"/>
                </a:solidFill>
              </a:rPr>
              <a:t>ONE (</a:t>
            </a:r>
            <a:r>
              <a:rPr lang="fr-FR" b="1" dirty="0" err="1" smtClean="0">
                <a:solidFill>
                  <a:schemeClr val="bg1"/>
                </a:solidFill>
              </a:rPr>
              <a:t>done</a:t>
            </a:r>
            <a:r>
              <a:rPr lang="fr-FR" b="1" dirty="0" smtClean="0">
                <a:solidFill>
                  <a:schemeClr val="bg1"/>
                </a:solidFill>
              </a:rPr>
              <a:t> end 2010)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err="1">
                <a:solidFill>
                  <a:schemeClr val="bg1"/>
                </a:solidFill>
              </a:rPr>
              <a:t>With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cavity</a:t>
            </a:r>
            <a:r>
              <a:rPr lang="fr-FR" b="1" dirty="0">
                <a:solidFill>
                  <a:schemeClr val="bg1"/>
                </a:solidFill>
              </a:rPr>
              <a:t> laser/</a:t>
            </a:r>
            <a:r>
              <a:rPr lang="fr-FR" b="1" dirty="0" err="1">
                <a:solidFill>
                  <a:schemeClr val="bg1"/>
                </a:solidFill>
              </a:rPr>
              <a:t>coupling</a:t>
            </a:r>
            <a:r>
              <a:rPr lang="fr-FR" b="1" dirty="0">
                <a:solidFill>
                  <a:schemeClr val="bg1"/>
                </a:solidFill>
              </a:rPr>
              <a:t> ~50% </a:t>
            </a:r>
            <a:r>
              <a:rPr lang="fr-FR" b="1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b="1" dirty="0" err="1" smtClean="0">
                <a:solidFill>
                  <a:schemeClr val="bg1"/>
                </a:solidFill>
                <a:sym typeface="Wingdings" pitchFamily="2" charset="2"/>
              </a:rPr>
              <a:t>Power_cavity</a:t>
            </a:r>
            <a:r>
              <a:rPr lang="fr-FR" b="1" dirty="0" smtClean="0">
                <a:solidFill>
                  <a:schemeClr val="bg1"/>
                </a:solidFill>
                <a:sym typeface="Wingdings" pitchFamily="2" charset="2"/>
              </a:rPr>
              <a:t>~2.5kW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3208799" y="1018915"/>
            <a:ext cx="457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0099"/>
                </a:solidFill>
              </a:rPr>
              <a:t>STEP TWO: upgrade </a:t>
            </a:r>
            <a:r>
              <a:rPr lang="fr-FR" dirty="0" err="1">
                <a:solidFill>
                  <a:srgbClr val="CC0099"/>
                </a:solidFill>
              </a:rPr>
              <a:t>mirrors</a:t>
            </a:r>
            <a:r>
              <a:rPr lang="fr-FR" dirty="0">
                <a:solidFill>
                  <a:srgbClr val="CC0099"/>
                </a:solidFill>
              </a:rPr>
              <a:t> &amp; laser power</a:t>
            </a:r>
          </a:p>
        </p:txBody>
      </p:sp>
      <p:sp>
        <p:nvSpPr>
          <p:cNvPr id="219163" name="Text Box 27"/>
          <p:cNvSpPr txBox="1">
            <a:spLocks noChangeArrowheads="1"/>
          </p:cNvSpPr>
          <p:nvPr/>
        </p:nvSpPr>
        <p:spPr bwMode="auto">
          <a:xfrm>
            <a:off x="6084888" y="1557338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C0099"/>
                </a:solidFill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CC0099"/>
                </a:solidFill>
                <a:sym typeface="Wingdings" pitchFamily="2" charset="2"/>
              </a:rPr>
              <a:t>1</a:t>
            </a:r>
            <a:r>
              <a:rPr lang="fr-FR" b="1" dirty="0" smtClean="0">
                <a:solidFill>
                  <a:srgbClr val="CC0099"/>
                </a:solidFill>
              </a:rPr>
              <a:t>00W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219164" name="Text Box 28"/>
          <p:cNvSpPr txBox="1">
            <a:spLocks noChangeArrowheads="1"/>
          </p:cNvSpPr>
          <p:nvPr/>
        </p:nvSpPr>
        <p:spPr bwMode="auto">
          <a:xfrm>
            <a:off x="7850188" y="2486025"/>
            <a:ext cx="1042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CC0099"/>
                </a:solidFill>
                <a:sym typeface="Wingdings" pitchFamily="2" charset="2"/>
              </a:rPr>
              <a:t></a:t>
            </a:r>
            <a:r>
              <a:rPr lang="fr-FR" b="1">
                <a:solidFill>
                  <a:srgbClr val="CC0099"/>
                </a:solidFill>
              </a:rPr>
              <a:t>10000</a:t>
            </a:r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300700" y="5300663"/>
            <a:ext cx="6283325" cy="641350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STEP </a:t>
            </a:r>
            <a:r>
              <a:rPr lang="fr-FR" b="1" dirty="0" smtClean="0">
                <a:solidFill>
                  <a:schemeClr val="bg1"/>
                </a:solidFill>
              </a:rPr>
              <a:t>TWO (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sapphire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mirror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substrates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err="1">
                <a:solidFill>
                  <a:schemeClr val="bg1"/>
                </a:solidFill>
              </a:rPr>
              <a:t>With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cavity</a:t>
            </a:r>
            <a:r>
              <a:rPr lang="fr-FR" b="1" dirty="0">
                <a:solidFill>
                  <a:schemeClr val="bg1"/>
                </a:solidFill>
              </a:rPr>
              <a:t> laser/</a:t>
            </a:r>
            <a:r>
              <a:rPr lang="fr-FR" b="1" dirty="0" err="1">
                <a:solidFill>
                  <a:schemeClr val="bg1"/>
                </a:solidFill>
              </a:rPr>
              <a:t>coupling</a:t>
            </a:r>
            <a:r>
              <a:rPr lang="fr-FR" b="1" dirty="0">
                <a:solidFill>
                  <a:schemeClr val="bg1"/>
                </a:solidFill>
              </a:rPr>
              <a:t> ~50% </a:t>
            </a:r>
            <a:r>
              <a:rPr lang="fr-FR" b="1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b="1" dirty="0" err="1" smtClean="0">
                <a:solidFill>
                  <a:schemeClr val="bg1"/>
                </a:solidFill>
                <a:sym typeface="Wingdings" pitchFamily="2" charset="2"/>
              </a:rPr>
              <a:t>Power_cavity</a:t>
            </a:r>
            <a:r>
              <a:rPr lang="fr-FR" b="1" dirty="0" smtClean="0">
                <a:solidFill>
                  <a:schemeClr val="bg1"/>
                </a:solidFill>
                <a:sym typeface="Wingdings" pitchFamily="2" charset="2"/>
              </a:rPr>
              <a:t>~250kW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98" name="Text Box 31"/>
          <p:cNvSpPr txBox="1">
            <a:spLocks noChangeArrowheads="1"/>
          </p:cNvSpPr>
          <p:nvPr/>
        </p:nvSpPr>
        <p:spPr bwMode="auto">
          <a:xfrm>
            <a:off x="6575425" y="542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V="1">
            <a:off x="5868364" y="2847371"/>
            <a:ext cx="868102" cy="555585"/>
          </a:xfrm>
          <a:prstGeom prst="line">
            <a:avLst/>
          </a:prstGeom>
          <a:noFill/>
          <a:ln w="38100">
            <a:solidFill>
              <a:srgbClr val="00B050"/>
            </a:solidFill>
            <a:prstDash val="lgDash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20933133">
            <a:off x="5761287" y="2494429"/>
            <a:ext cx="785087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600" b="1" dirty="0" smtClean="0"/>
              <a:t>1 </a:t>
            </a:r>
            <a:r>
              <a:rPr lang="fr-FR" sz="1600" b="1" dirty="0" err="1" smtClean="0"/>
              <a:t>piezo</a:t>
            </a:r>
            <a:endParaRPr lang="fr-FR" sz="1600" b="1" dirty="0"/>
          </a:p>
        </p:txBody>
      </p:sp>
      <p:sp>
        <p:nvSpPr>
          <p:cNvPr id="30" name="ZoneTexte 29"/>
          <p:cNvSpPr txBox="1"/>
          <p:nvPr/>
        </p:nvSpPr>
        <p:spPr>
          <a:xfrm rot="1751388">
            <a:off x="1925645" y="3143430"/>
            <a:ext cx="111062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b="1" dirty="0" smtClean="0"/>
              <a:t>2 </a:t>
            </a:r>
            <a:r>
              <a:rPr lang="fr-FR" sz="1400" b="1" dirty="0" err="1" smtClean="0"/>
              <a:t>piezos</a:t>
            </a:r>
            <a:r>
              <a:rPr lang="fr-FR" sz="1400" b="1" dirty="0" smtClean="0"/>
              <a:t> </a:t>
            </a:r>
            <a:br>
              <a:rPr lang="fr-FR" sz="1400" b="1" dirty="0" smtClean="0"/>
            </a:br>
            <a:r>
              <a:rPr lang="fr-FR" sz="1400" b="1" dirty="0" smtClean="0"/>
              <a:t>1 </a:t>
            </a:r>
            <a:r>
              <a:rPr lang="fr-FR" sz="1400" b="1" dirty="0" err="1" smtClean="0"/>
              <a:t>temp</a:t>
            </a:r>
            <a:r>
              <a:rPr lang="fr-FR" sz="1400" b="1" dirty="0" smtClean="0"/>
              <a:t>. Ctrl.</a:t>
            </a:r>
            <a:endParaRPr lang="fr-FR" sz="1400" b="1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rcRect l="12500" t="4807" r="14583" b="1459"/>
          <a:stretch>
            <a:fillRect/>
          </a:stretch>
        </p:blipFill>
        <p:spPr bwMode="auto">
          <a:xfrm>
            <a:off x="876029" y="1784913"/>
            <a:ext cx="1149542" cy="128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" descr="C:\Users\Administrateur\Documents\logos\anrfinance rédu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99" y="0"/>
            <a:ext cx="868101" cy="623384"/>
          </a:xfrm>
          <a:prstGeom prst="rect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6516358" y="5891529"/>
            <a:ext cx="267015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PLC : 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5J/pulse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~100kW </a:t>
            </a:r>
            <a:r>
              <a:rPr lang="fr-FR" b="1" dirty="0" err="1" smtClean="0"/>
              <a:t>average</a:t>
            </a:r>
            <a:r>
              <a:rPr lang="fr-FR" b="1" dirty="0" smtClean="0"/>
              <a:t> power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2" grpId="0" animBg="1"/>
      <p:bldP spid="219161" grpId="0" animBg="1"/>
      <p:bldP spid="219162" grpId="0"/>
      <p:bldP spid="219163" grpId="0"/>
      <p:bldP spid="219164" grpId="0"/>
      <p:bldP spid="219165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828684" cy="48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6428209" y="2886844"/>
            <a:ext cx="144016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6098220" y="310286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Cavity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3083" y="2863602"/>
            <a:ext cx="144016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avec flèche 17"/>
          <p:cNvCxnSpPr>
            <a:stCxn id="14" idx="1"/>
            <a:endCxn id="16" idx="3"/>
          </p:cNvCxnSpPr>
          <p:nvPr/>
        </p:nvCxnSpPr>
        <p:spPr>
          <a:xfrm rot="10800000">
            <a:off x="5007099" y="2971614"/>
            <a:ext cx="1421110" cy="592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153010" y="2628890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~30MeV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69193" y="2900561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BaF2 calo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Osaka" pitchFamily="1" charset="-128"/>
                <a:cs typeface="+mn-cs"/>
              </a:rPr>
              <a:t>Cavity installation on the Accelerator Test Facility (ATF) at KEK</a:t>
            </a:r>
            <a:endParaRPr kumimoji="1" lang="en-US" altLang="ja-JP" sz="3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Osaka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5906D7-2D4A-4D24-B301-488C3A01D6CB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1473200" y="2019300"/>
            <a:ext cx="7747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7150" y="2690813"/>
            <a:ext cx="4244975" cy="1474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/>
              <a:t>BUT</a:t>
            </a:r>
            <a:br>
              <a:rPr lang="fr-FR" dirty="0"/>
            </a:br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 smtClean="0">
                <a:sym typeface="Wingdings" pitchFamily="2" charset="2"/>
              </a:rPr>
              <a:t>elliptical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>
                <a:sym typeface="Wingdings" pitchFamily="2" charset="2"/>
              </a:rPr>
              <a:t>&amp; </a:t>
            </a:r>
            <a:r>
              <a:rPr lang="fr-FR" dirty="0" err="1">
                <a:sym typeface="Wingdings" pitchFamily="2" charset="2"/>
              </a:rPr>
              <a:t>linearly</a:t>
            </a:r>
            <a:r>
              <a:rPr lang="fr-FR" dirty="0">
                <a:sym typeface="Wingdings" pitchFamily="2" charset="2"/>
              </a:rPr>
              <a:t/>
            </a:r>
            <a:br>
              <a:rPr lang="fr-FR" dirty="0">
                <a:sym typeface="Wingdings" pitchFamily="2" charset="2"/>
              </a:rPr>
            </a:br>
            <a:r>
              <a:rPr lang="fr-FR" dirty="0" err="1">
                <a:sym typeface="Wingdings" pitchFamily="2" charset="2"/>
              </a:rPr>
              <a:t>polarised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eigen</a:t>
            </a:r>
            <a:r>
              <a:rPr lang="fr-FR" dirty="0">
                <a:sym typeface="Wingdings" pitchFamily="2" charset="2"/>
              </a:rPr>
              <a:t>-modes</a:t>
            </a:r>
            <a:br>
              <a:rPr lang="fr-FR" dirty="0">
                <a:sym typeface="Wingdings" pitchFamily="2" charset="2"/>
              </a:rPr>
            </a:br>
            <a:r>
              <a:rPr lang="fr-FR" dirty="0" err="1">
                <a:sym typeface="Wingdings" pitchFamily="2" charset="2"/>
              </a:rPr>
              <a:t>which</a:t>
            </a:r>
            <a:r>
              <a:rPr lang="fr-FR" dirty="0">
                <a:sym typeface="Wingdings" pitchFamily="2" charset="2"/>
              </a:rPr>
              <a:t> are instable </a:t>
            </a:r>
            <a:r>
              <a:rPr lang="fr-FR" dirty="0" err="1">
                <a:sym typeface="Wingdings" pitchFamily="2" charset="2"/>
              </a:rPr>
              <a:t>because</a:t>
            </a:r>
            <a:r>
              <a:rPr lang="fr-FR" dirty="0">
                <a:sym typeface="Wingdings" pitchFamily="2" charset="2"/>
              </a:rPr>
              <a:t> of vibrations</a:t>
            </a:r>
            <a:br>
              <a:rPr lang="fr-FR" dirty="0">
                <a:sym typeface="Wingdings" pitchFamily="2" charset="2"/>
              </a:rPr>
            </a:br>
            <a:r>
              <a:rPr lang="fr-FR" dirty="0" err="1">
                <a:sym typeface="Wingdings" pitchFamily="2" charset="2"/>
              </a:rPr>
              <a:t>at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very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high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finesse</a:t>
            </a:r>
            <a:endParaRPr lang="fr-FR" sz="1400" dirty="0"/>
          </a:p>
        </p:txBody>
      </p:sp>
      <p:pic>
        <p:nvPicPr>
          <p:cNvPr id="154630" name="Picture 6" descr="m90"/>
          <p:cNvPicPr>
            <a:picLocks noChangeAspect="1" noChangeArrowheads="1"/>
          </p:cNvPicPr>
          <p:nvPr/>
        </p:nvPicPr>
        <p:blipFill>
          <a:blip r:embed="rId3" cstate="print"/>
          <a:srcRect r="302"/>
          <a:stretch>
            <a:fillRect/>
          </a:stretch>
        </p:blipFill>
        <p:spPr bwMode="auto">
          <a:xfrm>
            <a:off x="4697413" y="1071563"/>
            <a:ext cx="4446587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98425" y="1344613"/>
            <a:ext cx="348044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Stable solution: </a:t>
            </a:r>
            <a:r>
              <a:rPr lang="fr-FR" b="1" u="sng" dirty="0" smtClean="0">
                <a:solidFill>
                  <a:srgbClr val="0070C0"/>
                </a:solidFill>
              </a:rPr>
              <a:t>4-</a:t>
            </a:r>
            <a:r>
              <a:rPr lang="fr-FR" b="1" u="sng" dirty="0" err="1" smtClean="0">
                <a:solidFill>
                  <a:srgbClr val="0070C0"/>
                </a:solidFill>
              </a:rPr>
              <a:t>mirror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r>
              <a:rPr lang="fr-FR" b="1" u="sng" dirty="0" err="1">
                <a:solidFill>
                  <a:srgbClr val="0070C0"/>
                </a:solidFill>
              </a:rPr>
              <a:t>cavity</a:t>
            </a:r>
            <a:r>
              <a:rPr lang="fr-FR" b="1" u="sng" dirty="0">
                <a:solidFill>
                  <a:srgbClr val="0070C0"/>
                </a:solidFill>
              </a:rPr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as in Femto laser </a:t>
            </a:r>
            <a:r>
              <a:rPr lang="fr-FR" dirty="0" err="1"/>
              <a:t>technology</a:t>
            </a:r>
            <a:endParaRPr lang="fr-FR" dirty="0"/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273050" y="4657725"/>
            <a:ext cx="4686348" cy="166199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Non-</a:t>
            </a:r>
            <a:r>
              <a:rPr lang="fr-FR" b="1" dirty="0" err="1">
                <a:solidFill>
                  <a:schemeClr val="bg1"/>
                </a:solidFill>
              </a:rPr>
              <a:t>planar</a:t>
            </a:r>
            <a:r>
              <a:rPr lang="fr-FR" b="1" dirty="0">
                <a:solidFill>
                  <a:schemeClr val="bg1"/>
                </a:solidFill>
              </a:rPr>
              <a:t> 4-</a:t>
            </a:r>
            <a:r>
              <a:rPr lang="fr-FR" b="1" dirty="0" err="1">
                <a:solidFill>
                  <a:schemeClr val="bg1"/>
                </a:solidFill>
              </a:rPr>
              <a:t>mirror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cavity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sz="2400" b="1" dirty="0">
                <a:solidFill>
                  <a:schemeClr val="bg1"/>
                </a:solidFill>
              </a:rPr>
              <a:t>Stable</a:t>
            </a:r>
            <a:r>
              <a:rPr lang="fr-FR" b="1" dirty="0">
                <a:solidFill>
                  <a:schemeClr val="bg1"/>
                </a:solidFill>
              </a:rPr>
              <a:t> &amp; </a:t>
            </a:r>
            <a:r>
              <a:rPr lang="fr-FR" sz="2400" b="1" dirty="0" err="1">
                <a:solidFill>
                  <a:schemeClr val="bg1"/>
                </a:solidFill>
              </a:rPr>
              <a:t>circularly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polarised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br>
              <a:rPr lang="fr-FR" sz="2400" b="1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   </a:t>
            </a:r>
            <a:r>
              <a:rPr lang="fr-FR" sz="2400" b="1" dirty="0" err="1">
                <a:solidFill>
                  <a:schemeClr val="bg1"/>
                </a:solidFill>
              </a:rPr>
              <a:t>eigenmodes</a:t>
            </a:r>
            <a:r>
              <a:rPr lang="fr-FR" sz="2400" b="1" dirty="0">
                <a:solidFill>
                  <a:schemeClr val="bg1"/>
                </a:solidFill>
              </a:rPr>
              <a:t> (</a:t>
            </a:r>
            <a:r>
              <a:rPr lang="fr-FR" sz="1600" b="1" dirty="0">
                <a:solidFill>
                  <a:schemeClr val="bg1"/>
                </a:solidFill>
              </a:rPr>
              <a:t>AO48(2009)6651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as </a:t>
            </a:r>
            <a:r>
              <a:rPr lang="fr-FR" b="1" dirty="0" err="1" smtClean="0">
                <a:solidFill>
                  <a:schemeClr val="bg1"/>
                </a:solidFill>
              </a:rPr>
              <a:t>needed</a:t>
            </a:r>
            <a:r>
              <a:rPr lang="fr-FR" b="1" dirty="0" smtClean="0">
                <a:solidFill>
                  <a:schemeClr val="bg1"/>
                </a:solidFill>
              </a:rPr>
              <a:t> for an ILC </a:t>
            </a:r>
            <a:r>
              <a:rPr lang="fr-FR" b="1" dirty="0" err="1" smtClean="0">
                <a:solidFill>
                  <a:schemeClr val="bg1"/>
                </a:solidFill>
              </a:rPr>
              <a:t>polarised</a:t>
            </a:r>
            <a:r>
              <a:rPr lang="fr-FR" b="1" dirty="0" smtClean="0">
                <a:solidFill>
                  <a:schemeClr val="bg1"/>
                </a:solidFill>
              </a:rPr>
              <a:t>  positron source </a:t>
            </a: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and PLC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4634" name="AutoShape 10"/>
          <p:cNvSpPr>
            <a:spLocks noChangeArrowheads="1"/>
          </p:cNvSpPr>
          <p:nvPr/>
        </p:nvSpPr>
        <p:spPr bwMode="auto">
          <a:xfrm>
            <a:off x="5602288" y="4679950"/>
            <a:ext cx="1117600" cy="622300"/>
          </a:xfrm>
          <a:custGeom>
            <a:avLst/>
            <a:gdLst>
              <a:gd name="T0" fmla="*/ 43369086 w 21600"/>
              <a:gd name="T1" fmla="*/ 0 h 21600"/>
              <a:gd name="T2" fmla="*/ 0 w 21600"/>
              <a:gd name="T3" fmla="*/ 8964289 h 21600"/>
              <a:gd name="T4" fmla="*/ 43369086 w 21600"/>
              <a:gd name="T5" fmla="*/ 17928579 h 21600"/>
              <a:gd name="T6" fmla="*/ 57825457 w 21600"/>
              <a:gd name="T7" fmla="*/ 896428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792480" y="0"/>
            <a:ext cx="7749645" cy="8333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1" lang="en-US" altLang="ja-JP" sz="3000" b="1" dirty="0" smtClean="0">
                <a:solidFill>
                  <a:srgbClr val="0000FF"/>
                </a:solidFill>
                <a:latin typeface="Helvetica" pitchFamily="34" charset="0"/>
                <a:ea typeface="Osaka" pitchFamily="1" charset="-128"/>
              </a:rPr>
              <a:t>Small laser beam size +stable resonator </a:t>
            </a:r>
            <a:r>
              <a:rPr kumimoji="1" lang="en-US" altLang="ja-JP" sz="3000" b="1" dirty="0" smtClean="0">
                <a:solidFill>
                  <a:srgbClr val="0000FF"/>
                </a:solidFill>
                <a:latin typeface="Helvetica" pitchFamily="34" charset="0"/>
                <a:ea typeface="Osaka" pitchFamily="1" charset="-128"/>
                <a:sym typeface="Wingdings" pitchFamily="2" charset="2"/>
              </a:rPr>
              <a:t> 2-mirror cavity</a:t>
            </a:r>
            <a:endParaRPr kumimoji="1" lang="en-US" altLang="ja-JP" sz="3000" b="1" dirty="0">
              <a:solidFill>
                <a:srgbClr val="0000FF"/>
              </a:solidFill>
              <a:latin typeface="Helvetica" pitchFamily="34" charset="0"/>
              <a:ea typeface="Osaka" pitchFamily="1" charset="-128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318000" y="1219200"/>
            <a:ext cx="4826000" cy="2978150"/>
            <a:chOff x="2017" y="2160"/>
            <a:chExt cx="3040" cy="1876"/>
          </a:xfrm>
        </p:grpSpPr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4163" y="2341"/>
              <a:ext cx="726" cy="9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0494" name="Group 14"/>
            <p:cNvGrpSpPr>
              <a:grpSpLocks/>
            </p:cNvGrpSpPr>
            <p:nvPr/>
          </p:nvGrpSpPr>
          <p:grpSpPr bwMode="auto">
            <a:xfrm rot="-10175189">
              <a:off x="4036" y="3003"/>
              <a:ext cx="226" cy="363"/>
              <a:chOff x="930" y="2704"/>
              <a:chExt cx="226" cy="363"/>
            </a:xfrm>
          </p:grpSpPr>
          <p:sp>
            <p:nvSpPr>
              <p:cNvPr id="20510" name="Rectangle 15"/>
              <p:cNvSpPr>
                <a:spLocks noChangeArrowheads="1"/>
              </p:cNvSpPr>
              <p:nvPr/>
            </p:nvSpPr>
            <p:spPr bwMode="auto">
              <a:xfrm>
                <a:off x="930" y="2704"/>
                <a:ext cx="136" cy="363"/>
              </a:xfrm>
              <a:prstGeom prst="rect">
                <a:avLst/>
              </a:prstGeom>
              <a:solidFill>
                <a:srgbClr val="FFFF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11" name="Oval 16"/>
              <p:cNvSpPr>
                <a:spLocks noChangeArrowheads="1"/>
              </p:cNvSpPr>
              <p:nvPr/>
            </p:nvSpPr>
            <p:spPr bwMode="auto">
              <a:xfrm>
                <a:off x="1021" y="2704"/>
                <a:ext cx="90" cy="363"/>
              </a:xfrm>
              <a:prstGeom prst="ellipse">
                <a:avLst/>
              </a:prstGeom>
              <a:solidFill>
                <a:srgbClr val="FFFFFF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12" name="Rectangle 17"/>
              <p:cNvSpPr>
                <a:spLocks noChangeArrowheads="1"/>
              </p:cNvSpPr>
              <p:nvPr/>
            </p:nvSpPr>
            <p:spPr bwMode="auto">
              <a:xfrm>
                <a:off x="1066" y="2704"/>
                <a:ext cx="90" cy="363"/>
              </a:xfrm>
              <a:prstGeom prst="rect">
                <a:avLst/>
              </a:prstGeom>
              <a:solidFill>
                <a:srgbClr val="D2D2D2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495" name="Group 18"/>
            <p:cNvGrpSpPr>
              <a:grpSpLocks/>
            </p:cNvGrpSpPr>
            <p:nvPr/>
          </p:nvGrpSpPr>
          <p:grpSpPr bwMode="auto">
            <a:xfrm rot="-897101">
              <a:off x="2286" y="2994"/>
              <a:ext cx="226" cy="363"/>
              <a:chOff x="930" y="2704"/>
              <a:chExt cx="226" cy="363"/>
            </a:xfrm>
          </p:grpSpPr>
          <p:sp>
            <p:nvSpPr>
              <p:cNvPr id="20507" name="Rectangle 19"/>
              <p:cNvSpPr>
                <a:spLocks noChangeArrowheads="1"/>
              </p:cNvSpPr>
              <p:nvPr/>
            </p:nvSpPr>
            <p:spPr bwMode="auto">
              <a:xfrm>
                <a:off x="930" y="2704"/>
                <a:ext cx="136" cy="363"/>
              </a:xfrm>
              <a:prstGeom prst="rect">
                <a:avLst/>
              </a:prstGeom>
              <a:solidFill>
                <a:srgbClr val="FFFF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08" name="Oval 20"/>
              <p:cNvSpPr>
                <a:spLocks noChangeArrowheads="1"/>
              </p:cNvSpPr>
              <p:nvPr/>
            </p:nvSpPr>
            <p:spPr bwMode="auto">
              <a:xfrm>
                <a:off x="1021" y="2704"/>
                <a:ext cx="90" cy="363"/>
              </a:xfrm>
              <a:prstGeom prst="ellipse">
                <a:avLst/>
              </a:prstGeom>
              <a:solidFill>
                <a:srgbClr val="FFFFFF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09" name="Rectangle 21"/>
              <p:cNvSpPr>
                <a:spLocks noChangeArrowheads="1"/>
              </p:cNvSpPr>
              <p:nvPr/>
            </p:nvSpPr>
            <p:spPr bwMode="auto">
              <a:xfrm>
                <a:off x="1066" y="2704"/>
                <a:ext cx="90" cy="363"/>
              </a:xfrm>
              <a:prstGeom prst="rect">
                <a:avLst/>
              </a:prstGeom>
              <a:solidFill>
                <a:srgbClr val="D2D2D2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0496" name="Rectangle 22"/>
            <p:cNvSpPr>
              <a:spLocks noChangeArrowheads="1"/>
            </p:cNvSpPr>
            <p:nvPr/>
          </p:nvSpPr>
          <p:spPr bwMode="auto">
            <a:xfrm>
              <a:off x="2349" y="2341"/>
              <a:ext cx="1859" cy="9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97" name="Rectangle 23"/>
            <p:cNvSpPr>
              <a:spLocks noChangeArrowheads="1"/>
            </p:cNvSpPr>
            <p:nvPr/>
          </p:nvSpPr>
          <p:spPr bwMode="auto">
            <a:xfrm rot="1492428">
              <a:off x="2241" y="2735"/>
              <a:ext cx="1996" cy="9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98" name="AutoShape 24"/>
            <p:cNvSpPr>
              <a:spLocks noChangeArrowheads="1"/>
            </p:cNvSpPr>
            <p:nvPr/>
          </p:nvSpPr>
          <p:spPr bwMode="auto">
            <a:xfrm rot="-5400000">
              <a:off x="3686" y="2773"/>
              <a:ext cx="91" cy="86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99" name="Rectangle 25"/>
            <p:cNvSpPr>
              <a:spLocks noChangeArrowheads="1"/>
            </p:cNvSpPr>
            <p:nvPr/>
          </p:nvSpPr>
          <p:spPr bwMode="auto">
            <a:xfrm rot="-1501648">
              <a:off x="2303" y="2750"/>
              <a:ext cx="1996" cy="9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0" name="Rectangle 26"/>
            <p:cNvSpPr>
              <a:spLocks noChangeArrowheads="1"/>
            </p:cNvSpPr>
            <p:nvPr/>
          </p:nvSpPr>
          <p:spPr bwMode="auto">
            <a:xfrm rot="840168">
              <a:off x="2304" y="2160"/>
              <a:ext cx="90" cy="408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1" name="Rectangle 27"/>
            <p:cNvSpPr>
              <a:spLocks noChangeArrowheads="1"/>
            </p:cNvSpPr>
            <p:nvPr/>
          </p:nvSpPr>
          <p:spPr bwMode="auto">
            <a:xfrm rot="-1347776">
              <a:off x="4164" y="2160"/>
              <a:ext cx="90" cy="408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2" name="AutoShape 28"/>
            <p:cNvSpPr>
              <a:spLocks noChangeArrowheads="1"/>
            </p:cNvSpPr>
            <p:nvPr/>
          </p:nvSpPr>
          <p:spPr bwMode="auto">
            <a:xfrm rot="5400000" flipH="1">
              <a:off x="2779" y="2773"/>
              <a:ext cx="91" cy="86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3" name="Line 29"/>
            <p:cNvSpPr>
              <a:spLocks noChangeShapeType="1"/>
            </p:cNvSpPr>
            <p:nvPr/>
          </p:nvSpPr>
          <p:spPr bwMode="auto">
            <a:xfrm>
              <a:off x="2017" y="2641"/>
              <a:ext cx="2463" cy="110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4" name="Text Box 30"/>
            <p:cNvSpPr txBox="1">
              <a:spLocks noChangeArrowheads="1"/>
            </p:cNvSpPr>
            <p:nvPr/>
          </p:nvSpPr>
          <p:spPr bwMode="auto">
            <a:xfrm>
              <a:off x="4134" y="3748"/>
              <a:ext cx="800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400" i="1"/>
                <a:t>e</a:t>
              </a:r>
              <a:r>
                <a:rPr lang="fr-FR" sz="2400" i="1" baseline="30000"/>
                <a:t>-</a:t>
              </a:r>
              <a:r>
                <a:rPr lang="fr-FR" sz="2400" i="1"/>
                <a:t> beam</a:t>
              </a:r>
            </a:p>
          </p:txBody>
        </p:sp>
        <p:sp>
          <p:nvSpPr>
            <p:cNvPr id="20505" name="AutoShape 31"/>
            <p:cNvSpPr>
              <a:spLocks noChangeArrowheads="1"/>
            </p:cNvSpPr>
            <p:nvPr/>
          </p:nvSpPr>
          <p:spPr bwMode="auto">
            <a:xfrm rot="5400000" flipV="1">
              <a:off x="4208" y="2287"/>
              <a:ext cx="181" cy="18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6" name="Text Box 32"/>
            <p:cNvSpPr txBox="1">
              <a:spLocks noChangeArrowheads="1"/>
            </p:cNvSpPr>
            <p:nvPr/>
          </p:nvSpPr>
          <p:spPr bwMode="auto">
            <a:xfrm>
              <a:off x="3990" y="2523"/>
              <a:ext cx="1067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400" i="1"/>
                <a:t>Laser input</a:t>
              </a:r>
            </a:p>
          </p:txBody>
        </p:sp>
      </p:grpSp>
      <p:sp>
        <p:nvSpPr>
          <p:cNvPr id="20491" name="AutoShape 33"/>
          <p:cNvSpPr>
            <a:spLocks noChangeArrowheads="1"/>
          </p:cNvSpPr>
          <p:nvPr/>
        </p:nvSpPr>
        <p:spPr bwMode="auto">
          <a:xfrm>
            <a:off x="3441700" y="1549400"/>
            <a:ext cx="546100" cy="241300"/>
          </a:xfrm>
          <a:prstGeom prst="rightArrow">
            <a:avLst>
              <a:gd name="adj1" fmla="val 50000"/>
              <a:gd name="adj2" fmla="val 5657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4658" name="AutoShape 34"/>
          <p:cNvSpPr>
            <a:spLocks noChangeArrowheads="1"/>
          </p:cNvSpPr>
          <p:nvPr/>
        </p:nvSpPr>
        <p:spPr bwMode="auto">
          <a:xfrm>
            <a:off x="2057400" y="4178300"/>
            <a:ext cx="736600" cy="4953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>
            <a:off x="3617989" y="442024"/>
            <a:ext cx="2465407" cy="544010"/>
          </a:xfrm>
          <a:prstGeom prst="lin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3638823" y="465174"/>
            <a:ext cx="2498203" cy="430192"/>
          </a:xfrm>
          <a:prstGeom prst="lin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 animBg="1"/>
      <p:bldP spid="154634" grpId="0" animBg="1"/>
      <p:bldP spid="1546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0A90DA-4FBF-4E8C-87B7-0A0F7B560530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24" name="Rectangle 23"/>
          <p:cNvSpPr/>
          <p:nvPr/>
        </p:nvSpPr>
        <p:spPr>
          <a:xfrm rot="768253">
            <a:off x="2182077" y="2666512"/>
            <a:ext cx="4572032" cy="2110930"/>
          </a:xfrm>
          <a:prstGeom prst="rect">
            <a:avLst/>
          </a:prstGeom>
          <a:ln>
            <a:noFill/>
          </a:ln>
          <a:effectLst>
            <a:outerShdw blurRad="149987" dist="152400" dir="8460000" algn="ctr">
              <a:srgbClr val="000000">
                <a:alpha val="28000"/>
              </a:srgbClr>
            </a:outerShdw>
          </a:effectLst>
          <a:scene3d>
            <a:camera prst="isometricTopUp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532" name="Picture 2" descr="laser et tu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4150" y="2690813"/>
            <a:ext cx="605155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6910388" y="2282825"/>
            <a:ext cx="2046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FF"/>
                </a:solidFill>
              </a:rPr>
              <a:t>ATF </a:t>
            </a:r>
            <a:r>
              <a:rPr lang="fr-FR" sz="2800" b="1">
                <a:solidFill>
                  <a:srgbClr val="0000FF"/>
                </a:solidFill>
              </a:rPr>
              <a:t>e</a:t>
            </a:r>
            <a:r>
              <a:rPr lang="fr-FR" sz="3600" b="1" baseline="30000">
                <a:solidFill>
                  <a:srgbClr val="0000FF"/>
                </a:solidFill>
              </a:rPr>
              <a:t>-</a:t>
            </a:r>
            <a:r>
              <a:rPr lang="fr-FR" sz="2800" b="1" baseline="30000">
                <a:solidFill>
                  <a:srgbClr val="0000FF"/>
                </a:solidFill>
              </a:rPr>
              <a:t> </a:t>
            </a:r>
            <a:r>
              <a:rPr lang="fr-FR" sz="2800" b="1">
                <a:solidFill>
                  <a:srgbClr val="0000FF"/>
                </a:solidFill>
              </a:rPr>
              <a:t>beam</a:t>
            </a:r>
            <a:endParaRPr lang="fr-FR" sz="2800" b="1" baseline="30000">
              <a:solidFill>
                <a:srgbClr val="0000FF"/>
              </a:solidFill>
            </a:endParaRP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406400" y="4251325"/>
            <a:ext cx="13843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C40000"/>
                </a:solidFill>
              </a:rPr>
              <a:t>Injection laser</a:t>
            </a:r>
          </a:p>
        </p:txBody>
      </p:sp>
      <p:grpSp>
        <p:nvGrpSpPr>
          <p:cNvPr id="22535" name="Group 10"/>
          <p:cNvGrpSpPr>
            <a:grpSpLocks/>
          </p:cNvGrpSpPr>
          <p:nvPr/>
        </p:nvGrpSpPr>
        <p:grpSpPr bwMode="auto">
          <a:xfrm>
            <a:off x="2662238" y="1636713"/>
            <a:ext cx="4803775" cy="3768725"/>
            <a:chOff x="1677" y="1031"/>
            <a:chExt cx="3026" cy="2374"/>
          </a:xfrm>
        </p:grpSpPr>
        <p:sp>
          <p:nvSpPr>
            <p:cNvPr id="22542" name="Text Box 11"/>
            <p:cNvSpPr txBox="1">
              <a:spLocks noChangeArrowheads="1"/>
            </p:cNvSpPr>
            <p:nvPr/>
          </p:nvSpPr>
          <p:spPr bwMode="auto">
            <a:xfrm>
              <a:off x="3974" y="3232"/>
              <a:ext cx="7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/>
                <a:t>2  flat mirrors</a:t>
              </a:r>
            </a:p>
          </p:txBody>
        </p:sp>
        <p:sp>
          <p:nvSpPr>
            <p:cNvPr id="22543" name="Text Box 12"/>
            <p:cNvSpPr txBox="1">
              <a:spLocks noChangeArrowheads="1"/>
            </p:cNvSpPr>
            <p:nvPr/>
          </p:nvSpPr>
          <p:spPr bwMode="auto">
            <a:xfrm>
              <a:off x="1677" y="1031"/>
              <a:ext cx="9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/>
                <a:t>2 spherical mirrors</a:t>
              </a:r>
            </a:p>
          </p:txBody>
        </p:sp>
        <p:sp>
          <p:nvSpPr>
            <p:cNvPr id="22544" name="Line 13"/>
            <p:cNvSpPr>
              <a:spLocks noChangeShapeType="1"/>
            </p:cNvSpPr>
            <p:nvPr/>
          </p:nvSpPr>
          <p:spPr bwMode="auto">
            <a:xfrm flipH="1">
              <a:off x="1926" y="1206"/>
              <a:ext cx="260" cy="101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5" name="Line 14"/>
            <p:cNvSpPr>
              <a:spLocks noChangeShapeType="1"/>
            </p:cNvSpPr>
            <p:nvPr/>
          </p:nvSpPr>
          <p:spPr bwMode="auto">
            <a:xfrm>
              <a:off x="2179" y="1204"/>
              <a:ext cx="1472" cy="7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6" name="Line 15"/>
            <p:cNvSpPr>
              <a:spLocks noChangeShapeType="1"/>
            </p:cNvSpPr>
            <p:nvPr/>
          </p:nvSpPr>
          <p:spPr bwMode="auto">
            <a:xfrm flipH="1" flipV="1">
              <a:off x="3313" y="2338"/>
              <a:ext cx="666" cy="9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7" name="Line 16"/>
            <p:cNvSpPr>
              <a:spLocks noChangeShapeType="1"/>
            </p:cNvSpPr>
            <p:nvPr/>
          </p:nvSpPr>
          <p:spPr bwMode="auto">
            <a:xfrm flipH="1" flipV="1">
              <a:off x="2425" y="2628"/>
              <a:ext cx="1557" cy="68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536" name="Text Box 17"/>
          <p:cNvSpPr txBox="1">
            <a:spLocks noChangeArrowheads="1"/>
          </p:cNvSpPr>
          <p:nvPr/>
        </p:nvSpPr>
        <p:spPr bwMode="auto">
          <a:xfrm>
            <a:off x="3352800" y="2532063"/>
            <a:ext cx="122396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 b="1">
                <a:solidFill>
                  <a:srgbClr val="C40000"/>
                </a:solidFill>
              </a:rPr>
              <a:t>laser</a:t>
            </a:r>
            <a:r>
              <a:rPr lang="fr-FR" sz="1000" b="1"/>
              <a:t>/</a:t>
            </a:r>
            <a:r>
              <a:rPr lang="fr-FR" sz="1000" b="1">
                <a:solidFill>
                  <a:srgbClr val="0000FF"/>
                </a:solidFill>
              </a:rPr>
              <a:t>beam</a:t>
            </a:r>
          </a:p>
          <a:p>
            <a:pPr algn="ctr"/>
            <a:r>
              <a:rPr lang="fr-FR" sz="1000" b="1">
                <a:solidFill>
                  <a:srgbClr val="0000FF"/>
                </a:solidFill>
              </a:rPr>
              <a:t>Interaction point</a:t>
            </a: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>
            <a:off x="4006850" y="2935288"/>
            <a:ext cx="473075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2538" name="Text Box 19"/>
          <p:cNvSpPr txBox="1">
            <a:spLocks noChangeArrowheads="1"/>
          </p:cNvSpPr>
          <p:nvPr/>
        </p:nvSpPr>
        <p:spPr bwMode="auto">
          <a:xfrm>
            <a:off x="6432550" y="1630363"/>
            <a:ext cx="271145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/>
              <a:t>Angle </a:t>
            </a:r>
            <a:r>
              <a:rPr lang="fr-FR" sz="1400" b="1">
                <a:solidFill>
                  <a:srgbClr val="F60000"/>
                </a:solidFill>
              </a:rPr>
              <a:t>laser</a:t>
            </a:r>
            <a:r>
              <a:rPr lang="fr-FR" sz="1400" b="1"/>
              <a:t> / </a:t>
            </a:r>
            <a:r>
              <a:rPr lang="fr-FR" sz="1400" b="1">
                <a:solidFill>
                  <a:srgbClr val="0000FF"/>
                </a:solidFill>
              </a:rPr>
              <a:t>e</a:t>
            </a:r>
            <a:r>
              <a:rPr lang="fr-FR" b="1" baseline="30000">
                <a:solidFill>
                  <a:srgbClr val="0000FF"/>
                </a:solidFill>
              </a:rPr>
              <a:t>- </a:t>
            </a:r>
            <a:r>
              <a:rPr lang="fr-FR" b="1">
                <a:solidFill>
                  <a:srgbClr val="0000FF"/>
                </a:solidFill>
              </a:rPr>
              <a:t>beam=</a:t>
            </a:r>
            <a:r>
              <a:rPr lang="fr-FR" sz="1400" b="1"/>
              <a:t>  8°</a:t>
            </a:r>
          </a:p>
        </p:txBody>
      </p:sp>
      <p:sp>
        <p:nvSpPr>
          <p:cNvPr id="22539" name="Text Box 20"/>
          <p:cNvSpPr txBox="1">
            <a:spLocks noChangeArrowheads="1"/>
          </p:cNvSpPr>
          <p:nvPr/>
        </p:nvSpPr>
        <p:spPr bwMode="auto">
          <a:xfrm>
            <a:off x="1544600" y="259687"/>
            <a:ext cx="6054799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Non </a:t>
            </a:r>
            <a:r>
              <a:rPr lang="fr-FR" sz="2400" b="1" dirty="0" err="1">
                <a:solidFill>
                  <a:schemeClr val="bg1"/>
                </a:solidFill>
              </a:rPr>
              <a:t>planar</a:t>
            </a:r>
            <a:r>
              <a:rPr lang="fr-FR" sz="2400" b="1" dirty="0">
                <a:solidFill>
                  <a:schemeClr val="bg1"/>
                </a:solidFill>
              </a:rPr>
              <a:t> 4-</a:t>
            </a:r>
            <a:r>
              <a:rPr lang="fr-FR" sz="2400" b="1" dirty="0" err="1">
                <a:solidFill>
                  <a:schemeClr val="bg1"/>
                </a:solidFill>
              </a:rPr>
              <a:t>mirror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compact </a:t>
            </a:r>
            <a:r>
              <a:rPr lang="fr-FR" sz="2400" b="1" dirty="0" err="1" smtClean="0">
                <a:solidFill>
                  <a:schemeClr val="bg1"/>
                </a:solidFill>
              </a:rPr>
              <a:t>cavity</a:t>
            </a:r>
            <a:r>
              <a:rPr lang="fr-FR" sz="2400" b="1" dirty="0" smtClean="0">
                <a:solidFill>
                  <a:schemeClr val="bg1"/>
                </a:solidFill>
              </a:rPr>
              <a:t> design for</a:t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an </a:t>
            </a:r>
            <a:r>
              <a:rPr lang="fr-FR" sz="2400" b="1" dirty="0" err="1" smtClean="0">
                <a:solidFill>
                  <a:schemeClr val="bg1"/>
                </a:solidFill>
              </a:rPr>
              <a:t>accelerator</a:t>
            </a:r>
            <a:r>
              <a:rPr lang="fr-FR" sz="2400" b="1" dirty="0" smtClean="0">
                <a:solidFill>
                  <a:schemeClr val="bg1"/>
                </a:solidFill>
              </a:rPr>
              <a:t> (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sz="2400" b="1" dirty="0" smtClean="0">
                <a:solidFill>
                  <a:schemeClr val="bg1"/>
                </a:solidFill>
              </a:rPr>
              <a:t>ATF)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22540" name="Text Box 21"/>
          <p:cNvSpPr txBox="1">
            <a:spLocks noChangeArrowheads="1"/>
          </p:cNvSpPr>
          <p:nvPr/>
        </p:nvSpPr>
        <p:spPr bwMode="auto">
          <a:xfrm>
            <a:off x="4572000" y="1268413"/>
            <a:ext cx="2635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/>
              <a:t>ATF </a:t>
            </a:r>
            <a:r>
              <a:rPr lang="fr-FR" sz="1600" b="1" dirty="0" err="1"/>
              <a:t>beam</a:t>
            </a:r>
            <a:r>
              <a:rPr lang="fr-FR" sz="1600" b="1" dirty="0"/>
              <a:t> pipe: 5mm </a:t>
            </a:r>
            <a:r>
              <a:rPr lang="fr-FR" sz="1600" b="1" dirty="0" err="1"/>
              <a:t>slit</a:t>
            </a:r>
            <a:r>
              <a:rPr lang="fr-FR" sz="1600" b="1" dirty="0"/>
              <a:t>…</a:t>
            </a:r>
          </a:p>
        </p:txBody>
      </p:sp>
      <p:sp>
        <p:nvSpPr>
          <p:cNvPr id="22541" name="Line 23"/>
          <p:cNvSpPr>
            <a:spLocks noChangeShapeType="1"/>
          </p:cNvSpPr>
          <p:nvPr/>
        </p:nvSpPr>
        <p:spPr bwMode="auto">
          <a:xfrm flipH="1">
            <a:off x="6118225" y="1601788"/>
            <a:ext cx="231775" cy="140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3622876" y="3638550"/>
            <a:ext cx="2407534" cy="667232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 rot="20806823">
            <a:off x="4602183" y="398579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~50cm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48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Laser </a:t>
            </a:r>
            <a:r>
              <a:rPr lang="fr-FR" sz="4000" dirty="0" err="1" smtClean="0"/>
              <a:t>beam</a:t>
            </a:r>
            <a:r>
              <a:rPr lang="fr-FR" sz="4000" dirty="0" smtClean="0"/>
              <a:t> </a:t>
            </a:r>
            <a:r>
              <a:rPr lang="fr-FR" sz="4000" dirty="0" err="1" smtClean="0"/>
              <a:t>requested</a:t>
            </a:r>
            <a:r>
              <a:rPr lang="fr-FR" sz="4000" dirty="0" smtClean="0"/>
              <a:t> for PLC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A4E67-91FD-4083-9308-AA630F4AABB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2" y="1328315"/>
            <a:ext cx="85248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472399" y="1377384"/>
            <a:ext cx="24191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23818" y="2395959"/>
            <a:ext cx="1169043" cy="347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11216" y="2941898"/>
            <a:ext cx="2451903" cy="347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51590" y="3291309"/>
            <a:ext cx="2069939" cy="347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200892" y="4554879"/>
            <a:ext cx="2069939" cy="70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548144" y="5301205"/>
            <a:ext cx="3595856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err="1" smtClean="0"/>
              <a:t>Such</a:t>
            </a:r>
            <a:r>
              <a:rPr lang="fr-FR" sz="2000" b="1" dirty="0" smtClean="0"/>
              <a:t> a laser </a:t>
            </a:r>
            <a:r>
              <a:rPr lang="fr-FR" sz="2000" b="1" dirty="0" err="1" smtClean="0"/>
              <a:t>beam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does</a:t>
            </a:r>
            <a:r>
              <a:rPr lang="fr-FR" sz="2000" b="1" dirty="0" smtClean="0"/>
              <a:t> not </a:t>
            </a:r>
            <a:r>
              <a:rPr lang="fr-FR" sz="2000" b="1" dirty="0" err="1" smtClean="0"/>
              <a:t>exist</a:t>
            </a:r>
            <a:endParaRPr lang="fr-FR" sz="2000" b="1" dirty="0" smtClean="0"/>
          </a:p>
          <a:p>
            <a:r>
              <a:rPr lang="fr-FR" sz="2000" b="1" dirty="0" smtClean="0">
                <a:sym typeface="Wingdings" pitchFamily="2" charset="2"/>
              </a:rPr>
              <a:t>one has to use </a:t>
            </a:r>
            <a:r>
              <a:rPr lang="fr-FR" sz="2000" b="1" dirty="0" err="1" smtClean="0">
                <a:sym typeface="Wingdings" pitchFamily="2" charset="2"/>
              </a:rPr>
              <a:t>specific</a:t>
            </a:r>
            <a:r>
              <a:rPr lang="fr-FR" sz="2000" b="1" dirty="0" smtClean="0">
                <a:sym typeface="Wingdings" pitchFamily="2" charset="2"/>
              </a:rPr>
              <a:t> solutions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8985E-03E4-49A2-9F30-8361BFAD5CB9}" type="slidenum">
              <a:rPr lang="fr-FR" smtClean="0"/>
              <a:pPr/>
              <a:t>20</a:t>
            </a:fld>
            <a:endParaRPr lang="fr-FR" smtClean="0"/>
          </a:p>
        </p:txBody>
      </p:sp>
      <p:pic>
        <p:nvPicPr>
          <p:cNvPr id="23555" name="Picture 2" descr="laser tube et cavi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88" y="1287463"/>
            <a:ext cx="61864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1706442" y="4601500"/>
            <a:ext cx="1291829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</a:rPr>
              <a:t>2 flat </a:t>
            </a:r>
            <a:r>
              <a:rPr lang="fr-FR" sz="1600" b="1" dirty="0" err="1">
                <a:solidFill>
                  <a:srgbClr val="00B0F0"/>
                </a:solidFill>
              </a:rPr>
              <a:t>mirrors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1277938" y="989013"/>
            <a:ext cx="1771832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</a:rPr>
              <a:t>2 </a:t>
            </a:r>
            <a:r>
              <a:rPr lang="fr-FR" sz="1600" b="1" dirty="0" err="1">
                <a:solidFill>
                  <a:srgbClr val="00B0F0"/>
                </a:solidFill>
              </a:rPr>
              <a:t>spherical</a:t>
            </a:r>
            <a:r>
              <a:rPr lang="fr-FR" sz="1600" b="1" dirty="0">
                <a:solidFill>
                  <a:srgbClr val="00B0F0"/>
                </a:solidFill>
              </a:rPr>
              <a:t> </a:t>
            </a:r>
            <a:r>
              <a:rPr lang="fr-FR" sz="1600" b="1" dirty="0" err="1">
                <a:solidFill>
                  <a:srgbClr val="00B0F0"/>
                </a:solidFill>
              </a:rPr>
              <a:t>mirrors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23558" name="Line 11"/>
          <p:cNvSpPr>
            <a:spLocks noChangeShapeType="1"/>
          </p:cNvSpPr>
          <p:nvPr/>
        </p:nvSpPr>
        <p:spPr bwMode="auto">
          <a:xfrm flipH="1">
            <a:off x="1673225" y="1393825"/>
            <a:ext cx="615950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3559" name="Line 12"/>
          <p:cNvSpPr>
            <a:spLocks noChangeShapeType="1"/>
          </p:cNvSpPr>
          <p:nvPr/>
        </p:nvSpPr>
        <p:spPr bwMode="auto">
          <a:xfrm>
            <a:off x="2290763" y="1390650"/>
            <a:ext cx="2120900" cy="6175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3560" name="Line 13"/>
          <p:cNvSpPr>
            <a:spLocks noChangeShapeType="1"/>
          </p:cNvSpPr>
          <p:nvPr/>
        </p:nvSpPr>
        <p:spPr bwMode="auto">
          <a:xfrm flipV="1">
            <a:off x="2696901" y="2581275"/>
            <a:ext cx="1178187" cy="201387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3561" name="Line 14"/>
          <p:cNvSpPr>
            <a:spLocks noChangeShapeType="1"/>
          </p:cNvSpPr>
          <p:nvPr/>
        </p:nvSpPr>
        <p:spPr bwMode="auto">
          <a:xfrm flipH="1" flipV="1">
            <a:off x="2465388" y="3041650"/>
            <a:ext cx="182562" cy="15509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5526088" y="1152525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FF"/>
                </a:solidFill>
              </a:rPr>
              <a:t>e</a:t>
            </a:r>
            <a:r>
              <a:rPr lang="fr-FR" sz="2800" b="1" baseline="30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3563" name="Text Box 17"/>
          <p:cNvSpPr txBox="1">
            <a:spLocks noChangeArrowheads="1"/>
          </p:cNvSpPr>
          <p:nvPr/>
        </p:nvSpPr>
        <p:spPr bwMode="auto">
          <a:xfrm>
            <a:off x="0" y="30226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C40000"/>
                </a:solidFill>
              </a:rPr>
              <a:t> laser</a:t>
            </a:r>
          </a:p>
        </p:txBody>
      </p:sp>
      <p:sp>
        <p:nvSpPr>
          <p:cNvPr id="23564" name="Text Box 18"/>
          <p:cNvSpPr txBox="1">
            <a:spLocks noChangeArrowheads="1"/>
          </p:cNvSpPr>
          <p:nvPr/>
        </p:nvSpPr>
        <p:spPr bwMode="auto">
          <a:xfrm>
            <a:off x="2554730" y="150953"/>
            <a:ext cx="4008115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Mirror positioning system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3121025" y="3860800"/>
            <a:ext cx="1198563" cy="1079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bg2"/>
                </a:solidFill>
              </a:rPr>
              <a:t>Invar base</a:t>
            </a:r>
            <a:br>
              <a:rPr lang="fr-FR" sz="1600" b="1" dirty="0">
                <a:solidFill>
                  <a:schemeClr val="bg2"/>
                </a:solidFill>
              </a:rPr>
            </a:br>
            <a:r>
              <a:rPr lang="fr-FR" sz="1600" b="1" dirty="0">
                <a:solidFill>
                  <a:schemeClr val="bg2"/>
                </a:solidFill>
              </a:rPr>
              <a:t> to </a:t>
            </a:r>
            <a:r>
              <a:rPr lang="fr-FR" sz="1600" b="1" dirty="0" err="1">
                <a:solidFill>
                  <a:schemeClr val="bg2"/>
                </a:solidFill>
              </a:rPr>
              <a:t>ensure</a:t>
            </a:r>
            <a:r>
              <a:rPr lang="fr-FR" sz="1600" b="1" dirty="0">
                <a:solidFill>
                  <a:schemeClr val="bg2"/>
                </a:solidFill>
              </a:rPr>
              <a:t/>
            </a:r>
            <a:br>
              <a:rPr lang="fr-FR" sz="1600" b="1" dirty="0">
                <a:solidFill>
                  <a:schemeClr val="bg2"/>
                </a:solidFill>
              </a:rPr>
            </a:br>
            <a:r>
              <a:rPr lang="fr-FR" sz="1600" b="1" dirty="0" err="1">
                <a:solidFill>
                  <a:schemeClr val="bg2"/>
                </a:solidFill>
              </a:rPr>
              <a:t>length</a:t>
            </a:r>
            <a:r>
              <a:rPr lang="fr-FR" sz="1600" b="1" dirty="0">
                <a:solidFill>
                  <a:schemeClr val="bg2"/>
                </a:solidFill>
              </a:rPr>
              <a:t> </a:t>
            </a:r>
            <a:br>
              <a:rPr lang="fr-FR" sz="1600" b="1" dirty="0">
                <a:solidFill>
                  <a:schemeClr val="bg2"/>
                </a:solidFill>
              </a:rPr>
            </a:br>
            <a:r>
              <a:rPr lang="fr-FR" sz="1600" b="1" dirty="0" err="1">
                <a:solidFill>
                  <a:schemeClr val="bg2"/>
                </a:solidFill>
              </a:rPr>
              <a:t>stability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V="1">
            <a:off x="3803650" y="3429000"/>
            <a:ext cx="98425" cy="428625"/>
          </a:xfrm>
          <a:prstGeom prst="line">
            <a:avLst/>
          </a:prstGeom>
          <a:noFill/>
          <a:ln w="76200" cmpd="tri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3241675" y="801688"/>
            <a:ext cx="223978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99FF"/>
                </a:solidFill>
              </a:rPr>
              <a:t>12 </a:t>
            </a:r>
            <a:r>
              <a:rPr lang="fr-FR" sz="1600" b="1" dirty="0" err="1" smtClean="0">
                <a:solidFill>
                  <a:srgbClr val="0099FF"/>
                </a:solidFill>
              </a:rPr>
              <a:t>encapsulated</a:t>
            </a:r>
            <a:r>
              <a:rPr lang="fr-FR" sz="1600" b="1" dirty="0" smtClean="0">
                <a:solidFill>
                  <a:srgbClr val="0099FF"/>
                </a:solidFill>
              </a:rPr>
              <a:t> </a:t>
            </a:r>
            <a:r>
              <a:rPr lang="fr-FR" sz="1600" b="1" dirty="0">
                <a:solidFill>
                  <a:srgbClr val="0099FF"/>
                </a:solidFill>
              </a:rPr>
              <a:t>Motors</a:t>
            </a:r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 flipH="1">
            <a:off x="3848100" y="1085850"/>
            <a:ext cx="114300" cy="371475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4185325" y="2438221"/>
            <a:ext cx="4958675" cy="4419779"/>
            <a:chOff x="4185325" y="2438221"/>
            <a:chExt cx="4958675" cy="4419779"/>
          </a:xfrm>
        </p:grpSpPr>
        <p:pic>
          <p:nvPicPr>
            <p:cNvPr id="20" name="Picture 4" descr="K:\Bibliothèque\Documents\My Notes\Labo\Seillac 2010\photos\000_4349.jpg"/>
            <p:cNvPicPr>
              <a:picLocks noChangeAspect="1" noChangeArrowheads="1"/>
            </p:cNvPicPr>
            <p:nvPr/>
          </p:nvPicPr>
          <p:blipFill>
            <a:blip r:embed="rId3" cstate="print"/>
            <a:srcRect t="14420" r="1112"/>
            <a:stretch>
              <a:fillRect/>
            </a:stretch>
          </p:blipFill>
          <p:spPr bwMode="auto">
            <a:xfrm>
              <a:off x="4185325" y="3638550"/>
              <a:ext cx="4958675" cy="321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ZoneTexte 20"/>
            <p:cNvSpPr txBox="1"/>
            <p:nvPr/>
          </p:nvSpPr>
          <p:spPr>
            <a:xfrm>
              <a:off x="6597422" y="2438221"/>
              <a:ext cx="1632178" cy="120032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Vacuum </a:t>
              </a:r>
              <a:r>
                <a:rPr lang="fr-FR" b="1" dirty="0" err="1" smtClean="0"/>
                <a:t>inside</a:t>
              </a:r>
              <a:r>
                <a:rPr lang="fr-FR" b="1" dirty="0" smtClean="0"/>
                <a:t/>
              </a:r>
              <a:br>
                <a:rPr lang="fr-FR" b="1" dirty="0" smtClean="0"/>
              </a:br>
              <a:r>
                <a:rPr lang="fr-FR" b="1" dirty="0" smtClean="0"/>
                <a:t>~3x10</a:t>
              </a:r>
              <a:r>
                <a:rPr lang="fr-FR" b="1" baseline="30000" dirty="0" smtClean="0"/>
                <a:t>-8</a:t>
              </a:r>
              <a:r>
                <a:rPr lang="fr-FR" b="1" dirty="0" smtClean="0"/>
                <a:t>mbar</a:t>
              </a:r>
            </a:p>
            <a:p>
              <a:r>
                <a:rPr lang="fr-FR" b="1" dirty="0" err="1" smtClean="0"/>
                <a:t>without</a:t>
              </a:r>
              <a:r>
                <a:rPr lang="fr-FR" b="1" dirty="0" smtClean="0"/>
                <a:t> </a:t>
              </a:r>
              <a:r>
                <a:rPr lang="en-US" b="1" dirty="0" smtClean="0"/>
                <a:t>baking</a:t>
              </a:r>
            </a:p>
            <a:p>
              <a:pPr algn="ctr"/>
              <a:r>
                <a:rPr lang="en-US" b="1" dirty="0" smtClean="0"/>
                <a:t>(in situ)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75" name="Picture 23" descr="IMG_52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18062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1D495B-5855-4E25-A7B7-9C2F1DA5F06D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0" y="4561840"/>
            <a:ext cx="33934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Implementation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ATF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endParaRPr lang="fr-FR" sz="1400" dirty="0">
              <a:solidFill>
                <a:schemeClr val="bg1"/>
              </a:solidFill>
              <a:sym typeface="Wingdings" pitchFamily="2" charset="2"/>
            </a:endParaRPr>
          </a:p>
        </p:txBody>
      </p: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3557587" y="3297238"/>
            <a:ext cx="5586413" cy="3560762"/>
            <a:chOff x="0" y="0"/>
            <a:chExt cx="5956" cy="4320"/>
          </a:xfrm>
        </p:grpSpPr>
        <p:pic>
          <p:nvPicPr>
            <p:cNvPr id="25609" name="Picture 9" descr="DSCN299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 rot="2086525">
              <a:off x="2427" y="2568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00CC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auto">
            <a:xfrm rot="-8812216">
              <a:off x="1247" y="1752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00CC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 rot="-8812216">
              <a:off x="4694" y="1026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00CC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3" name="AutoShape 13"/>
            <p:cNvSpPr>
              <a:spLocks noChangeArrowheads="1"/>
            </p:cNvSpPr>
            <p:nvPr/>
          </p:nvSpPr>
          <p:spPr bwMode="auto">
            <a:xfrm rot="8356728">
              <a:off x="4105" y="2749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FF00"/>
            </a:solidFill>
            <a:ln w="381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4" name="AutoShape 14"/>
            <p:cNvSpPr>
              <a:spLocks noChangeArrowheads="1"/>
            </p:cNvSpPr>
            <p:nvPr/>
          </p:nvSpPr>
          <p:spPr bwMode="auto">
            <a:xfrm rot="9012484">
              <a:off x="2608" y="708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FF00"/>
            </a:solidFill>
            <a:ln w="381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5" name="AutoShape 15"/>
            <p:cNvSpPr>
              <a:spLocks noChangeArrowheads="1"/>
            </p:cNvSpPr>
            <p:nvPr/>
          </p:nvSpPr>
          <p:spPr bwMode="auto">
            <a:xfrm rot="-2273165">
              <a:off x="3515" y="1298"/>
              <a:ext cx="408" cy="227"/>
            </a:xfrm>
            <a:prstGeom prst="rightArrow">
              <a:avLst>
                <a:gd name="adj1" fmla="val 50000"/>
                <a:gd name="adj2" fmla="val 44934"/>
              </a:avLst>
            </a:prstGeom>
            <a:solidFill>
              <a:srgbClr val="00FF00"/>
            </a:solidFill>
            <a:ln w="381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711" y="2069"/>
              <a:ext cx="2156" cy="112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ja-JP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Pulse Motor Port</a:t>
              </a:r>
            </a:p>
            <a:p>
              <a:pPr algn="ctr">
                <a:defRPr/>
              </a:pPr>
              <a:r>
                <a:rPr kumimoji="1" lang="en-US" altLang="ja-JP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for</a:t>
              </a:r>
            </a:p>
            <a:p>
              <a:pPr algn="ctr">
                <a:defRPr/>
              </a:pPr>
              <a:r>
                <a:rPr kumimoji="1" lang="en-US" altLang="ja-JP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Up-Down Move</a:t>
              </a:r>
            </a:p>
          </p:txBody>
        </p: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3800" y="2113"/>
              <a:ext cx="2156" cy="1123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ja-JP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Pulse Motor Port</a:t>
              </a:r>
            </a:p>
            <a:p>
              <a:pPr algn="ctr">
                <a:defRPr/>
              </a:pPr>
              <a:r>
                <a:rPr kumimoji="1" lang="en-US" altLang="ja-JP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for</a:t>
              </a:r>
            </a:p>
            <a:p>
              <a:pPr algn="ctr">
                <a:defRPr/>
              </a:pPr>
              <a:r>
                <a:rPr kumimoji="1" lang="en-US" altLang="ja-JP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Horizontal Move</a:t>
              </a:r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975" y="391"/>
              <a:ext cx="2177" cy="145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>
              <a:off x="147" y="3850"/>
              <a:ext cx="2214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</a:rPr>
                <a:t>From Hirotaka-san</a:t>
              </a:r>
            </a:p>
          </p:txBody>
        </p:sp>
        <p:sp>
          <p:nvSpPr>
            <p:cNvPr id="177171" name="Text Box 19"/>
            <p:cNvSpPr txBox="1">
              <a:spLocks noChangeArrowheads="1"/>
            </p:cNvSpPr>
            <p:nvPr/>
          </p:nvSpPr>
          <p:spPr bwMode="auto">
            <a:xfrm>
              <a:off x="112" y="121"/>
              <a:ext cx="3135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Assumed ATF Beam Line</a:t>
              </a:r>
            </a:p>
          </p:txBody>
        </p:sp>
      </p:grpSp>
      <p:sp>
        <p:nvSpPr>
          <p:cNvPr id="25607" name="Text Box 22"/>
          <p:cNvSpPr txBox="1">
            <a:spLocks noChangeArrowheads="1"/>
          </p:cNvSpPr>
          <p:nvPr/>
        </p:nvSpPr>
        <p:spPr bwMode="auto">
          <a:xfrm>
            <a:off x="5756274" y="1981200"/>
            <a:ext cx="231076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99FF"/>
                </a:solidFill>
              </a:rPr>
              <a:t>ATF table </a:t>
            </a:r>
            <a:r>
              <a:rPr lang="fr-FR" sz="1600" b="1" dirty="0" err="1" smtClean="0">
                <a:solidFill>
                  <a:srgbClr val="0099FF"/>
                </a:solidFill>
              </a:rPr>
              <a:t>mount</a:t>
            </a:r>
            <a:r>
              <a:rPr lang="fr-FR" sz="1600" b="1" dirty="0" smtClean="0">
                <a:solidFill>
                  <a:srgbClr val="0099FF"/>
                </a:solidFill>
              </a:rPr>
              <a:t> system (~1µm </a:t>
            </a:r>
            <a:r>
              <a:rPr lang="fr-FR" sz="1600" b="1" dirty="0" err="1" smtClean="0">
                <a:solidFill>
                  <a:srgbClr val="0099FF"/>
                </a:solidFill>
              </a:rPr>
              <a:t>precision</a:t>
            </a:r>
            <a:r>
              <a:rPr lang="fr-FR" sz="1600" b="1" dirty="0" smtClean="0">
                <a:solidFill>
                  <a:srgbClr val="0099FF"/>
                </a:solidFill>
              </a:rPr>
              <a:t>) </a:t>
            </a:r>
            <a:r>
              <a:rPr lang="fr-FR" sz="1600" b="1" dirty="0" err="1" smtClean="0">
                <a:solidFill>
                  <a:srgbClr val="0099FF"/>
                </a:solidFill>
              </a:rPr>
              <a:t>used</a:t>
            </a:r>
            <a:r>
              <a:rPr lang="fr-FR" sz="1600" b="1" dirty="0" smtClean="0">
                <a:solidFill>
                  <a:srgbClr val="0099FF"/>
                </a:solidFill>
              </a:rPr>
              <a:t> for spatial laser and </a:t>
            </a:r>
            <a:r>
              <a:rPr lang="fr-FR" b="1" dirty="0" smtClean="0">
                <a:solidFill>
                  <a:srgbClr val="0099FF"/>
                </a:solidFill>
              </a:rPr>
              <a:t>e</a:t>
            </a:r>
            <a:r>
              <a:rPr lang="fr-FR" b="1" baseline="30000" dirty="0" smtClean="0">
                <a:solidFill>
                  <a:srgbClr val="0099FF"/>
                </a:solidFill>
              </a:rPr>
              <a:t>-</a:t>
            </a:r>
            <a:r>
              <a:rPr lang="fr-FR" sz="1600" b="1" dirty="0" smtClean="0">
                <a:solidFill>
                  <a:srgbClr val="0099FF"/>
                </a:solidFill>
              </a:rPr>
              <a:t> </a:t>
            </a:r>
            <a:r>
              <a:rPr lang="fr-FR" sz="1600" b="1" dirty="0" err="1" smtClean="0">
                <a:solidFill>
                  <a:srgbClr val="0099FF"/>
                </a:solidFill>
              </a:rPr>
              <a:t>beam</a:t>
            </a:r>
            <a:r>
              <a:rPr lang="fr-FR" sz="1600" b="1" dirty="0" smtClean="0">
                <a:solidFill>
                  <a:srgbClr val="0099FF"/>
                </a:solidFill>
              </a:rPr>
              <a:t> </a:t>
            </a:r>
            <a:r>
              <a:rPr lang="fr-FR" sz="1600" b="1" dirty="0" err="1" smtClean="0">
                <a:solidFill>
                  <a:srgbClr val="0099FF"/>
                </a:solidFill>
              </a:rPr>
              <a:t>matching</a:t>
            </a:r>
            <a:endParaRPr lang="fr-FR" sz="1600" b="1" dirty="0">
              <a:solidFill>
                <a:srgbClr val="0099FF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653284" y="746309"/>
            <a:ext cx="2633733" cy="940253"/>
            <a:chOff x="7010404" y="2199189"/>
            <a:chExt cx="2633733" cy="940253"/>
          </a:xfrm>
        </p:grpSpPr>
        <p:cxnSp>
          <p:nvCxnSpPr>
            <p:cNvPr id="22" name="Connecteur droit avec flèche 21"/>
            <p:cNvCxnSpPr/>
            <p:nvPr/>
          </p:nvCxnSpPr>
          <p:spPr>
            <a:xfrm rot="10800000" flipV="1">
              <a:off x="7010404" y="2558003"/>
              <a:ext cx="1682185" cy="581439"/>
            </a:xfrm>
            <a:prstGeom prst="straightConnector1">
              <a:avLst/>
            </a:prstGeom>
            <a:ln w="57150"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7471747" y="2199189"/>
              <a:ext cx="2172390" cy="369332"/>
            </a:xfrm>
            <a:prstGeom prst="rect">
              <a:avLst/>
            </a:prstGeom>
            <a:noFill/>
            <a:ln>
              <a:solidFill>
                <a:srgbClr val="FF66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Electron </a:t>
              </a:r>
              <a:r>
                <a:rPr lang="fr-FR" dirty="0" err="1" smtClean="0"/>
                <a:t>beam</a:t>
              </a:r>
              <a:r>
                <a:rPr lang="fr-FR" dirty="0" smtClean="0"/>
                <a:t> pipe</a:t>
              </a:r>
              <a:endParaRPr lang="fr-FR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5181600" y="304800"/>
            <a:ext cx="2005677" cy="36933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Class 100 air flow</a:t>
            </a:r>
            <a:endParaRPr lang="fr-FR" dirty="0"/>
          </a:p>
        </p:txBody>
      </p:sp>
      <p:cxnSp>
        <p:nvCxnSpPr>
          <p:cNvPr id="28" name="Connecteur droit avec flèche 27"/>
          <p:cNvCxnSpPr>
            <a:stCxn id="26" idx="1"/>
          </p:cNvCxnSpPr>
          <p:nvPr/>
        </p:nvCxnSpPr>
        <p:spPr>
          <a:xfrm rot="10800000">
            <a:off x="3931920" y="436880"/>
            <a:ext cx="1249680" cy="52586"/>
          </a:xfrm>
          <a:prstGeom prst="straightConnector1">
            <a:avLst/>
          </a:prstGeom>
          <a:ln w="571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52400" y="3830320"/>
            <a:ext cx="2172390" cy="36933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KEK 2-</a:t>
            </a:r>
            <a:r>
              <a:rPr lang="fr-FR" dirty="0" err="1" smtClean="0"/>
              <a:t>mirror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rot="16200000" flipV="1">
            <a:off x="-889000" y="2717800"/>
            <a:ext cx="2245360" cy="40640"/>
          </a:xfrm>
          <a:prstGeom prst="straightConnector1">
            <a:avLst/>
          </a:prstGeom>
          <a:ln w="571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D60455-5126-4154-AA4B-398E681EA26A}" type="slidenum">
              <a:rPr lang="fr-FR" smtClean="0"/>
              <a:pPr/>
              <a:t>22</a:t>
            </a:fld>
            <a:endParaRPr lang="fr-FR" smtClean="0"/>
          </a:p>
        </p:txBody>
      </p:sp>
      <p:pic>
        <p:nvPicPr>
          <p:cNvPr id="26627" name="O 1"/>
          <p:cNvPicPr>
            <a:picLocks noChangeAspect="1" noChangeArrowheads="1"/>
          </p:cNvPicPr>
          <p:nvPr/>
        </p:nvPicPr>
        <p:blipFill>
          <a:blip r:embed="rId2" cstate="print"/>
          <a:srcRect l="-1131" t="-3195" r="-133" b="-949"/>
          <a:stretch>
            <a:fillRect/>
          </a:stretch>
        </p:blipFill>
        <p:spPr bwMode="auto">
          <a:xfrm>
            <a:off x="0" y="795338"/>
            <a:ext cx="5976938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87313" y="1289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6629" name="AutoShape 7"/>
          <p:cNvSpPr>
            <a:spLocks noChangeArrowheads="1"/>
          </p:cNvSpPr>
          <p:nvPr/>
        </p:nvSpPr>
        <p:spPr bwMode="auto">
          <a:xfrm>
            <a:off x="0" y="1044575"/>
            <a:ext cx="1331913" cy="862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/>
              <a:t>Feedback </a:t>
            </a:r>
          </a:p>
          <a:p>
            <a:pPr algn="ctr"/>
            <a:r>
              <a:rPr lang="fr-FR" b="1"/>
              <a:t>system</a:t>
            </a: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1331913" y="155257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1319514" y="38888"/>
            <a:ext cx="6099858" cy="7713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The </a:t>
            </a:r>
            <a:r>
              <a:rPr lang="fr-FR" sz="4400" dirty="0" err="1">
                <a:solidFill>
                  <a:schemeClr val="bg1"/>
                </a:solidFill>
              </a:rPr>
              <a:t>optical</a:t>
            </a:r>
            <a:r>
              <a:rPr lang="fr-FR" sz="4400" dirty="0">
                <a:solidFill>
                  <a:schemeClr val="bg1"/>
                </a:solidFill>
              </a:rPr>
              <a:t> </a:t>
            </a:r>
            <a:r>
              <a:rPr lang="fr-FR" sz="4400" dirty="0" err="1">
                <a:solidFill>
                  <a:schemeClr val="bg1"/>
                </a:solidFill>
              </a:rPr>
              <a:t>scheme</a:t>
            </a:r>
            <a:endParaRPr lang="fr-FR" sz="4400" dirty="0">
              <a:solidFill>
                <a:schemeClr val="bg1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74663" y="5054600"/>
            <a:ext cx="7905750" cy="1490663"/>
            <a:chOff x="299" y="3184"/>
            <a:chExt cx="4980" cy="939"/>
          </a:xfrm>
        </p:grpSpPr>
        <p:sp>
          <p:nvSpPr>
            <p:cNvPr id="26636" name="Text Box 10"/>
            <p:cNvSpPr txBox="1">
              <a:spLocks noChangeArrowheads="1"/>
            </p:cNvSpPr>
            <p:nvPr/>
          </p:nvSpPr>
          <p:spPr bwMode="auto">
            <a:xfrm>
              <a:off x="299" y="3540"/>
              <a:ext cx="4980" cy="583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fr-FR"/>
                <a:t>Signal reflected by the cavity used to build the </a:t>
              </a:r>
              <a:r>
                <a:rPr lang="fr-FR">
                  <a:solidFill>
                    <a:srgbClr val="CC0099"/>
                  </a:solidFill>
                </a:rPr>
                <a:t>laser/cavity feedback signal</a:t>
              </a:r>
              <a:r>
                <a:rPr lang="fr-FR"/>
                <a:t>: </a:t>
              </a:r>
            </a:p>
            <a:p>
              <a:pPr lvl="1">
                <a:buFontTx/>
                <a:buChar char="•"/>
              </a:pPr>
              <a:r>
                <a:rPr lang="fr-FR">
                  <a:solidFill>
                    <a:srgbClr val="CC0099"/>
                  </a:solidFill>
                </a:rPr>
                <a:t>interference between the modulated incident laser beam </a:t>
              </a:r>
              <a:br>
                <a:rPr lang="fr-FR">
                  <a:solidFill>
                    <a:srgbClr val="CC0099"/>
                  </a:solidFill>
                </a:rPr>
              </a:br>
              <a:r>
                <a:rPr lang="fr-FR">
                  <a:solidFill>
                    <a:srgbClr val="CC0099"/>
                  </a:solidFill>
                </a:rPr>
                <a:t> AND the leackage on the beam circulating inside the cavity</a:t>
              </a:r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 flipH="1" flipV="1">
              <a:off x="912" y="3184"/>
              <a:ext cx="56" cy="32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91200" y="1039813"/>
            <a:ext cx="2576552" cy="1200149"/>
            <a:chOff x="3656" y="807"/>
            <a:chExt cx="1615" cy="756"/>
          </a:xfrm>
        </p:grpSpPr>
        <p:sp>
          <p:nvSpPr>
            <p:cNvPr id="26634" name="Text Box 12"/>
            <p:cNvSpPr txBox="1">
              <a:spLocks noChangeArrowheads="1"/>
            </p:cNvSpPr>
            <p:nvPr/>
          </p:nvSpPr>
          <p:spPr bwMode="auto">
            <a:xfrm>
              <a:off x="4062" y="807"/>
              <a:ext cx="1209" cy="756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/>
                <a:t>Phase </a:t>
              </a:r>
              <a:r>
                <a:rPr lang="fr-FR" dirty="0" err="1"/>
                <a:t>modulator</a:t>
              </a:r>
              <a:r>
                <a:rPr lang="fr-FR" dirty="0"/>
                <a:t/>
              </a:r>
              <a:br>
                <a:rPr lang="fr-FR" dirty="0"/>
              </a:br>
              <a:r>
                <a:rPr lang="fr-FR" dirty="0" err="1"/>
                <a:t>needed</a:t>
              </a:r>
              <a:r>
                <a:rPr lang="fr-FR" dirty="0"/>
                <a:t> for the </a:t>
              </a:r>
              <a:r>
                <a:rPr lang="fr-FR" dirty="0" smtClean="0"/>
                <a:t/>
              </a:r>
              <a:br>
                <a:rPr lang="fr-FR" dirty="0" smtClean="0"/>
              </a:br>
              <a:r>
                <a:rPr lang="fr-FR" dirty="0" smtClean="0"/>
                <a:t>laser/</a:t>
              </a:r>
              <a:r>
                <a:rPr lang="fr-FR" dirty="0" err="1" smtClean="0"/>
                <a:t>cavity</a:t>
              </a:r>
              <a:r>
                <a:rPr lang="fr-FR" dirty="0"/>
                <a:t/>
              </a:r>
              <a:br>
                <a:rPr lang="fr-FR" dirty="0"/>
              </a:br>
              <a:r>
                <a:rPr lang="fr-FR" dirty="0"/>
                <a:t>feedback</a:t>
              </a:r>
            </a:p>
          </p:txBody>
        </p:sp>
        <p:sp>
          <p:nvSpPr>
            <p:cNvPr id="26635" name="Line 13"/>
            <p:cNvSpPr>
              <a:spLocks noChangeShapeType="1"/>
            </p:cNvSpPr>
            <p:nvPr/>
          </p:nvSpPr>
          <p:spPr bwMode="auto">
            <a:xfrm flipH="1">
              <a:off x="3656" y="936"/>
              <a:ext cx="384" cy="168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26106" y="914400"/>
            <a:ext cx="902826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1A49C-2F28-41B6-8D17-9905D8A0EE29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7C17CE-7495-4E09-A0A8-7E54ED82E001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fr-B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7652" name="Picture 3" descr="K:\Bibliothèque\Documents\My Notes\Labo\Seillac 2010\DSC06879.JPG"/>
          <p:cNvPicPr>
            <a:picLocks noChangeAspect="1" noChangeArrowheads="1"/>
          </p:cNvPicPr>
          <p:nvPr/>
        </p:nvPicPr>
        <p:blipFill>
          <a:blip r:embed="rId3" cstate="print"/>
          <a:srcRect t="4372" r="3279" b="12569"/>
          <a:stretch>
            <a:fillRect/>
          </a:stretch>
        </p:blipFill>
        <p:spPr bwMode="auto">
          <a:xfrm>
            <a:off x="0" y="3113590"/>
            <a:ext cx="5793711" cy="373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288" y="871538"/>
            <a:ext cx="17272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088" y="1141413"/>
            <a:ext cx="145256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" name="Connecteur droit 105"/>
          <p:cNvCxnSpPr/>
          <p:nvPr/>
        </p:nvCxnSpPr>
        <p:spPr>
          <a:xfrm rot="10800000">
            <a:off x="2940050" y="1195388"/>
            <a:ext cx="1049338" cy="433387"/>
          </a:xfrm>
          <a:prstGeom prst="line">
            <a:avLst/>
          </a:prstGeom>
          <a:ln w="28575"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rot="10800000" flipV="1">
            <a:off x="2989263" y="1844675"/>
            <a:ext cx="1049337" cy="649288"/>
          </a:xfrm>
          <a:prstGeom prst="line">
            <a:avLst/>
          </a:prstGeom>
          <a:ln w="28575"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9900" y="1141413"/>
            <a:ext cx="12573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ZoneTexte 110"/>
          <p:cNvSpPr txBox="1">
            <a:spLocks noChangeArrowheads="1"/>
          </p:cNvSpPr>
          <p:nvPr/>
        </p:nvSpPr>
        <p:spPr bwMode="auto">
          <a:xfrm>
            <a:off x="2335213" y="2584450"/>
            <a:ext cx="16589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>
                <a:latin typeface="Calibri" pitchFamily="34" charset="0"/>
              </a:rPr>
              <a:t>Ø </a:t>
            </a:r>
            <a:r>
              <a:rPr lang="en-US" sz="1100">
                <a:latin typeface="Calibri" pitchFamily="34" charset="0"/>
              </a:rPr>
              <a:t>core</a:t>
            </a:r>
            <a:r>
              <a:rPr lang="fr-FR" sz="1100">
                <a:latin typeface="Calibri" pitchFamily="34" charset="0"/>
              </a:rPr>
              <a:t> = 40 µm</a:t>
            </a:r>
          </a:p>
          <a:p>
            <a:r>
              <a:rPr lang="fr-FR" sz="1100">
                <a:latin typeface="Calibri" pitchFamily="34" charset="0"/>
              </a:rPr>
              <a:t>Ø </a:t>
            </a:r>
            <a:r>
              <a:rPr lang="en-US" sz="1100">
                <a:latin typeface="Calibri" pitchFamily="34" charset="0"/>
              </a:rPr>
              <a:t>cladding</a:t>
            </a:r>
            <a:r>
              <a:rPr lang="fr-FR" sz="1100">
                <a:latin typeface="Calibri" pitchFamily="34" charset="0"/>
              </a:rPr>
              <a:t> = 200 µm</a:t>
            </a:r>
          </a:p>
        </p:txBody>
      </p:sp>
      <p:sp>
        <p:nvSpPr>
          <p:cNvPr id="27659" name="Text Box 105"/>
          <p:cNvSpPr txBox="1">
            <a:spLocks noChangeArrowheads="1"/>
          </p:cNvSpPr>
          <p:nvPr/>
        </p:nvSpPr>
        <p:spPr bwMode="auto">
          <a:xfrm>
            <a:off x="6065134" y="3102015"/>
            <a:ext cx="3078866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fr-FR" sz="2000" dirty="0" err="1" smtClean="0">
                <a:solidFill>
                  <a:schemeClr val="bg1"/>
                </a:solidFill>
              </a:rPr>
              <a:t>We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obtained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60W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</a:rPr>
              <a:t>average</a:t>
            </a:r>
            <a:r>
              <a:rPr lang="fr-FR" sz="2000" b="1" dirty="0" smtClean="0">
                <a:solidFill>
                  <a:schemeClr val="bg1"/>
                </a:solidFill>
              </a:rPr>
              <a:t> power </a:t>
            </a:r>
            <a:r>
              <a:rPr lang="fr-FR" sz="2000" dirty="0" smtClean="0">
                <a:solidFill>
                  <a:schemeClr val="bg1"/>
                </a:solidFill>
              </a:rPr>
              <a:t>~stable </a:t>
            </a:r>
            <a:r>
              <a:rPr lang="fr-FR" sz="2000" dirty="0" err="1" smtClean="0">
                <a:solidFill>
                  <a:schemeClr val="bg1"/>
                </a:solidFill>
              </a:rPr>
              <a:t>thanks</a:t>
            </a:r>
            <a:r>
              <a:rPr lang="fr-FR" sz="2000" dirty="0" smtClean="0">
                <a:solidFill>
                  <a:schemeClr val="bg1"/>
                </a:solidFill>
              </a:rPr>
              <a:t> to </a:t>
            </a:r>
            <a:r>
              <a:rPr lang="fr-FR" sz="2000" dirty="0" err="1" smtClean="0">
                <a:solidFill>
                  <a:schemeClr val="bg1"/>
                </a:solidFill>
              </a:rPr>
              <a:t>connectorisation</a:t>
            </a:r>
            <a:r>
              <a:rPr lang="fr-FR" sz="2000" dirty="0" smtClean="0">
                <a:solidFill>
                  <a:schemeClr val="bg1"/>
                </a:solidFill>
              </a:rPr>
              <a:t> R&amp;D </a:t>
            </a:r>
          </a:p>
          <a:p>
            <a:pPr>
              <a:buFontTx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000" dirty="0" smtClean="0">
                <a:solidFill>
                  <a:schemeClr val="bg1"/>
                </a:solidFill>
              </a:rPr>
              <a:t>800W  (11µJ/pulse)    </a:t>
            </a:r>
            <a:r>
              <a:rPr lang="fr-FR" sz="2000" dirty="0" err="1" smtClean="0">
                <a:solidFill>
                  <a:schemeClr val="bg1"/>
                </a:solidFill>
              </a:rPr>
              <a:t>demonstrated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with</a:t>
            </a:r>
            <a:r>
              <a:rPr lang="fr-FR" sz="2000" dirty="0" smtClean="0">
                <a:solidFill>
                  <a:schemeClr val="bg1"/>
                </a:solidFill>
              </a:rPr>
              <a:t> the </a:t>
            </a:r>
            <a:r>
              <a:rPr lang="fr-FR" sz="2000" dirty="0" err="1" smtClean="0">
                <a:solidFill>
                  <a:schemeClr val="bg1"/>
                </a:solidFill>
              </a:rPr>
              <a:t>same</a:t>
            </a:r>
            <a:r>
              <a:rPr lang="fr-FR" sz="2000" dirty="0" smtClean="0">
                <a:solidFill>
                  <a:schemeClr val="bg1"/>
                </a:solidFill>
              </a:rPr>
              <a:t> technique </a:t>
            </a:r>
            <a:r>
              <a:rPr lang="fr-FR" sz="1600" b="1" i="1" dirty="0" smtClean="0">
                <a:solidFill>
                  <a:schemeClr val="bg1"/>
                </a:solidFill>
              </a:rPr>
              <a:t>Limpert,OL35(2010)94</a:t>
            </a:r>
            <a:endParaRPr lang="fr-FR" sz="1100" i="1" dirty="0" smtClean="0">
              <a:solidFill>
                <a:schemeClr val="bg1"/>
              </a:solidFill>
            </a:endParaRPr>
          </a:p>
        </p:txBody>
      </p:sp>
      <p:sp>
        <p:nvSpPr>
          <p:cNvPr id="27660" name="Rectangle 106"/>
          <p:cNvSpPr>
            <a:spLocks noChangeArrowheads="1"/>
          </p:cNvSpPr>
          <p:nvPr/>
        </p:nvSpPr>
        <p:spPr bwMode="auto">
          <a:xfrm>
            <a:off x="1331089" y="188913"/>
            <a:ext cx="5139160" cy="5794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  <a:ea typeface="MS PGothic" pitchFamily="34" charset="-128"/>
              </a:rPr>
              <a:t>The laser amplification R&amp;D</a:t>
            </a:r>
            <a:endParaRPr kumimoji="1" lang="fr-FR" sz="3200" b="1" dirty="0">
              <a:solidFill>
                <a:schemeClr val="bg1"/>
              </a:solidFill>
            </a:endParaRPr>
          </a:p>
        </p:txBody>
      </p:sp>
      <p:sp>
        <p:nvSpPr>
          <p:cNvPr id="27661" name="Text Box 107"/>
          <p:cNvSpPr txBox="1">
            <a:spLocks noChangeArrowheads="1"/>
          </p:cNvSpPr>
          <p:nvPr/>
        </p:nvSpPr>
        <p:spPr bwMode="auto">
          <a:xfrm>
            <a:off x="5021026" y="1184945"/>
            <a:ext cx="2010166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use </a:t>
            </a:r>
            <a:r>
              <a:rPr lang="fr-FR" dirty="0" smtClean="0"/>
              <a:t>Ytterbium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err="1" smtClean="0"/>
              <a:t>doped</a:t>
            </a:r>
            <a:r>
              <a:rPr lang="fr-FR" dirty="0" smtClean="0"/>
              <a:t> </a:t>
            </a:r>
            <a:r>
              <a:rPr lang="fr-FR" dirty="0" err="1" smtClean="0"/>
              <a:t>photonic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cristal </a:t>
            </a:r>
            <a:r>
              <a:rPr lang="fr-FR" dirty="0" err="1"/>
              <a:t>fiber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as </a:t>
            </a:r>
            <a:r>
              <a:rPr lang="fr-FR" dirty="0"/>
              <a:t>amplifier</a:t>
            </a:r>
          </a:p>
        </p:txBody>
      </p:sp>
      <p:sp>
        <p:nvSpPr>
          <p:cNvPr id="27662" name="Text Box 108"/>
          <p:cNvSpPr txBox="1">
            <a:spLocks noChangeArrowheads="1"/>
          </p:cNvSpPr>
          <p:nvPr/>
        </p:nvSpPr>
        <p:spPr bwMode="auto">
          <a:xfrm>
            <a:off x="3184525" y="42529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laser</a:t>
            </a:r>
          </a:p>
        </p:txBody>
      </p:sp>
      <p:sp>
        <p:nvSpPr>
          <p:cNvPr id="27663" name="Text Box 109"/>
          <p:cNvSpPr txBox="1">
            <a:spLocks noChangeArrowheads="1"/>
          </p:cNvSpPr>
          <p:nvPr/>
        </p:nvSpPr>
        <p:spPr bwMode="auto">
          <a:xfrm>
            <a:off x="2968625" y="523081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Fiber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amplifier</a:t>
            </a:r>
          </a:p>
        </p:txBody>
      </p:sp>
      <p:sp>
        <p:nvSpPr>
          <p:cNvPr id="27664" name="Line 110"/>
          <p:cNvSpPr>
            <a:spLocks noChangeShapeType="1"/>
          </p:cNvSpPr>
          <p:nvPr/>
        </p:nvSpPr>
        <p:spPr bwMode="auto">
          <a:xfrm>
            <a:off x="2413000" y="3962400"/>
            <a:ext cx="952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65" name="Text Box 111"/>
          <p:cNvSpPr txBox="1">
            <a:spLocks noChangeArrowheads="1"/>
          </p:cNvSpPr>
          <p:nvPr/>
        </p:nvSpPr>
        <p:spPr bwMode="auto">
          <a:xfrm>
            <a:off x="2371725" y="3367088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Toward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0418"/>
            <a:ext cx="4582128" cy="305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C:\Users\Administrateur\Documents\MightyLaser\plans_installation\fibre_cassee_2010\IMG_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861" y="0"/>
            <a:ext cx="4051139" cy="303863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322547" y="3366548"/>
            <a:ext cx="2970685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sz="2400" b="1" dirty="0" err="1" smtClean="0">
                <a:solidFill>
                  <a:schemeClr val="bg1"/>
                </a:solidFill>
                <a:sym typeface="Wingdings" pitchFamily="2" charset="2"/>
              </a:rPr>
              <a:t>technological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 R&amp;D to </a:t>
            </a:r>
            <a:r>
              <a:rPr lang="fr-FR" sz="2400" b="1" dirty="0" err="1" smtClean="0">
                <a:solidFill>
                  <a:schemeClr val="bg1"/>
                </a:solidFill>
                <a:sym typeface="Wingdings" pitchFamily="2" charset="2"/>
              </a:rPr>
              <a:t>reach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long </a:t>
            </a:r>
            <a:r>
              <a:rPr lang="fr-FR" sz="2400" b="1" dirty="0" err="1" smtClean="0">
                <a:solidFill>
                  <a:schemeClr val="bg1"/>
                </a:solidFill>
              </a:rPr>
              <a:t>term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stability</a:t>
            </a:r>
            <a:r>
              <a:rPr lang="fr-FR" sz="2400" b="1" dirty="0" smtClean="0">
                <a:solidFill>
                  <a:schemeClr val="bg1"/>
                </a:solidFill>
              </a:rPr>
              <a:t> and </a:t>
            </a:r>
            <a:r>
              <a:rPr lang="fr-FR" sz="2400" b="1" dirty="0" err="1" smtClean="0">
                <a:solidFill>
                  <a:schemeClr val="bg1"/>
                </a:solidFill>
              </a:rPr>
              <a:t>reliability</a:t>
            </a:r>
            <a:r>
              <a:rPr lang="fr-FR" sz="2400" b="1" dirty="0" smtClean="0">
                <a:solidFill>
                  <a:schemeClr val="bg1"/>
                </a:solidFill>
              </a:rPr>
              <a:t> …</a:t>
            </a:r>
          </a:p>
          <a:p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additive phase 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noise 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sym typeface="Wingdings" pitchFamily="2" charset="2"/>
              </a:rPr>
              <a:t>also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an issue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…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71" y="439838"/>
            <a:ext cx="3984317" cy="298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7292" y="0"/>
            <a:ext cx="648600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But </a:t>
            </a:r>
            <a:r>
              <a:rPr lang="fr-FR" sz="2400" dirty="0" err="1">
                <a:solidFill>
                  <a:prstClr val="white"/>
                </a:solidFill>
                <a:latin typeface="Calibri"/>
              </a:rPr>
              <a:t>we</a:t>
            </a:r>
            <a:r>
              <a:rPr lang="fr-FR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Calibri"/>
              </a:rPr>
              <a:t>broke</a:t>
            </a:r>
            <a:r>
              <a:rPr lang="fr-FR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fr-FR" sz="2400" dirty="0" err="1" smtClean="0">
                <a:solidFill>
                  <a:prstClr val="white"/>
                </a:solidFill>
                <a:latin typeface="Calibri"/>
              </a:rPr>
              <a:t>burnt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Calibri"/>
              </a:rPr>
              <a:t>many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 fibres </a:t>
            </a:r>
            <a:endParaRPr lang="fr-FR" sz="2400" dirty="0" smtClean="0">
              <a:solidFill>
                <a:prstClr val="white"/>
              </a:solidFill>
              <a:latin typeface="Calibri"/>
            </a:endParaRPr>
          </a:p>
          <a:p>
            <a:pPr lvl="0"/>
            <a:r>
              <a:rPr lang="fr-FR" sz="2400" dirty="0" err="1" smtClean="0">
                <a:solidFill>
                  <a:prstClr val="white"/>
                </a:solidFill>
                <a:latin typeface="Calibri"/>
              </a:rPr>
              <a:t>Using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 100W </a:t>
            </a:r>
            <a:r>
              <a:rPr lang="fr-FR" sz="2400" dirty="0" err="1" smtClean="0">
                <a:solidFill>
                  <a:prstClr val="white"/>
                </a:solidFill>
                <a:latin typeface="Calibri"/>
              </a:rPr>
              <a:t>pumping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 diode (</a:t>
            </a:r>
            <a:r>
              <a:rPr lang="fr-FR" sz="2400" dirty="0" err="1" smtClean="0">
                <a:solidFill>
                  <a:prstClr val="white"/>
                </a:solidFill>
                <a:latin typeface="Calibri"/>
              </a:rPr>
              <a:t>focused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 on 400µm)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… </a:t>
            </a:r>
            <a:endParaRPr lang="fr-FR" sz="2400" b="1" dirty="0">
              <a:solidFill>
                <a:prstClr val="white"/>
              </a:solidFill>
              <a:latin typeface="Calibri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454DBF-B091-4451-89DA-AC4549DE6274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28675" name="Titre 1"/>
          <p:cNvSpPr>
            <a:spLocks noGrp="1"/>
          </p:cNvSpPr>
          <p:nvPr>
            <p:ph type="title" idx="4294967295"/>
          </p:nvPr>
        </p:nvSpPr>
        <p:spPr>
          <a:xfrm>
            <a:off x="1006997" y="92597"/>
            <a:ext cx="7130005" cy="83337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Laser/cavity n</a:t>
            </a:r>
            <a:r>
              <a:rPr lang="en-US" sz="3200" dirty="0" smtClean="0">
                <a:solidFill>
                  <a:schemeClr val="bg1"/>
                </a:solidFill>
              </a:rPr>
              <a:t>umerical feedback development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8681" name="Espace réservé du contenu 2"/>
          <p:cNvSpPr>
            <a:spLocks noGrp="1"/>
          </p:cNvSpPr>
          <p:nvPr>
            <p:ph idx="4294967295"/>
          </p:nvPr>
        </p:nvSpPr>
        <p:spPr>
          <a:xfrm>
            <a:off x="5519738" y="4714875"/>
            <a:ext cx="3624262" cy="471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1800" dirty="0" smtClean="0"/>
              <a:t>Rétroaction on laser </a:t>
            </a:r>
            <a:r>
              <a:rPr lang="fr-FR" sz="1800" dirty="0" err="1" smtClean="0"/>
              <a:t>frequency</a:t>
            </a:r>
            <a:endParaRPr lang="en-US" sz="1800" dirty="0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406E96-3D51-4DF3-9587-C5720EC1727A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fr-B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8677" name="Picture 2" descr="K:\Bibliothèque\Documents\My Notes\Labo\Seillac 2010\DSC06880.JPG"/>
          <p:cNvPicPr>
            <a:picLocks noChangeAspect="1" noChangeArrowheads="1"/>
          </p:cNvPicPr>
          <p:nvPr/>
        </p:nvPicPr>
        <p:blipFill>
          <a:blip r:embed="rId2" cstate="print"/>
          <a:srcRect l="6557" t="6557" b="14754"/>
          <a:stretch>
            <a:fillRect/>
          </a:stretch>
        </p:blipFill>
        <p:spPr bwMode="auto">
          <a:xfrm>
            <a:off x="0" y="1522413"/>
            <a:ext cx="35306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8275" y="3709988"/>
            <a:ext cx="3624263" cy="327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9" name="Image 171" descr="Imag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288" y="1066800"/>
            <a:ext cx="557371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ZoneTexte 9"/>
          <p:cNvSpPr txBox="1">
            <a:spLocks noChangeArrowheads="1"/>
          </p:cNvSpPr>
          <p:nvPr/>
        </p:nvSpPr>
        <p:spPr bwMode="auto">
          <a:xfrm>
            <a:off x="3567113" y="5443538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err="1">
                <a:latin typeface="Calibri" pitchFamily="34" charset="0"/>
              </a:rPr>
              <a:t>Clk</a:t>
            </a:r>
            <a:r>
              <a:rPr lang="fr-FR" dirty="0">
                <a:latin typeface="Calibri" pitchFamily="34" charset="0"/>
              </a:rPr>
              <a:t> = 100 MHz</a:t>
            </a:r>
          </a:p>
          <a:p>
            <a:r>
              <a:rPr lang="fr-FR" dirty="0">
                <a:latin typeface="Calibri" pitchFamily="34" charset="0"/>
              </a:rPr>
              <a:t>8x ADC 14 bits</a:t>
            </a:r>
          </a:p>
          <a:p>
            <a:r>
              <a:rPr lang="fr-FR" dirty="0">
                <a:latin typeface="Calibri" pitchFamily="34" charset="0"/>
              </a:rPr>
              <a:t>8x DAC 14 bits =&gt; </a:t>
            </a:r>
            <a:r>
              <a:rPr lang="fr-FR" dirty="0" err="1">
                <a:latin typeface="Calibri" pitchFamily="34" charset="0"/>
              </a:rPr>
              <a:t>Filtering</a:t>
            </a:r>
            <a:r>
              <a:rPr lang="fr-FR" dirty="0">
                <a:latin typeface="Calibri" pitchFamily="34" charset="0"/>
              </a:rPr>
              <a:t> =&gt;  18 bits / 400 kHz</a:t>
            </a:r>
          </a:p>
          <a:p>
            <a:r>
              <a:rPr lang="fr-FR" dirty="0">
                <a:latin typeface="Calibri" pitchFamily="34" charset="0"/>
              </a:rPr>
              <a:t>FPGA </a:t>
            </a:r>
            <a:r>
              <a:rPr lang="fr-FR" dirty="0" err="1">
                <a:latin typeface="Calibri" pitchFamily="34" charset="0"/>
              </a:rPr>
              <a:t>Virtex</a:t>
            </a:r>
            <a:r>
              <a:rPr lang="fr-FR" dirty="0">
                <a:latin typeface="Calibri" pitchFamily="34" charset="0"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83568" y="38888"/>
            <a:ext cx="7704856" cy="11578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4400" dirty="0" err="1" smtClean="0">
                <a:solidFill>
                  <a:schemeClr val="bg1"/>
                </a:solidFill>
              </a:rPr>
              <a:t>Results</a:t>
            </a:r>
            <a:r>
              <a:rPr lang="fr-FR" sz="4400" dirty="0" smtClean="0">
                <a:solidFill>
                  <a:schemeClr val="bg1"/>
                </a:solidFill>
              </a:rPr>
              <a:t> </a:t>
            </a:r>
            <a:r>
              <a:rPr lang="fr-FR" sz="4400" dirty="0" err="1" smtClean="0">
                <a:solidFill>
                  <a:schemeClr val="bg1"/>
                </a:solidFill>
              </a:rPr>
              <a:t>before</a:t>
            </a:r>
            <a:r>
              <a:rPr lang="fr-FR" sz="4400" dirty="0" smtClean="0">
                <a:solidFill>
                  <a:schemeClr val="bg1"/>
                </a:solidFill>
              </a:rPr>
              <a:t> the </a:t>
            </a:r>
            <a:r>
              <a:rPr lang="fr-FR" sz="4400" dirty="0" err="1" smtClean="0">
                <a:solidFill>
                  <a:schemeClr val="bg1"/>
                </a:solidFill>
              </a:rPr>
              <a:t>earth</a:t>
            </a:r>
            <a:r>
              <a:rPr lang="fr-FR" sz="4400" dirty="0" smtClean="0">
                <a:solidFill>
                  <a:schemeClr val="bg1"/>
                </a:solidFill>
              </a:rPr>
              <a:t> </a:t>
            </a:r>
            <a:r>
              <a:rPr lang="fr-FR" sz="4400" dirty="0" err="1" smtClean="0">
                <a:solidFill>
                  <a:schemeClr val="bg1"/>
                </a:solidFill>
              </a:rPr>
              <a:t>quake</a:t>
            </a: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589432" y="1484784"/>
            <a:ext cx="794300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One </a:t>
            </a:r>
            <a:r>
              <a:rPr lang="fr-FR" sz="2400" b="1" dirty="0" err="1" smtClean="0">
                <a:solidFill>
                  <a:schemeClr val="bg1"/>
                </a:solidFill>
              </a:rPr>
              <a:t>very</a:t>
            </a:r>
            <a:r>
              <a:rPr lang="fr-FR" sz="2400" b="1" dirty="0" smtClean="0">
                <a:solidFill>
                  <a:schemeClr val="bg1"/>
                </a:solidFill>
              </a:rPr>
              <a:t> short </a:t>
            </a:r>
            <a:r>
              <a:rPr lang="fr-FR" sz="2400" b="1" dirty="0" err="1" smtClean="0">
                <a:solidFill>
                  <a:schemeClr val="bg1"/>
                </a:solidFill>
              </a:rPr>
              <a:t>run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before</a:t>
            </a:r>
            <a:r>
              <a:rPr lang="fr-FR" sz="2400" b="1" dirty="0" smtClean="0">
                <a:solidFill>
                  <a:schemeClr val="bg1"/>
                </a:solidFill>
              </a:rPr>
              <a:t> ATF breakdown (</a:t>
            </a:r>
            <a:r>
              <a:rPr lang="fr-FR" sz="2400" b="1" dirty="0" err="1" smtClean="0">
                <a:solidFill>
                  <a:schemeClr val="bg1"/>
                </a:solidFill>
              </a:rPr>
              <a:t>modulator</a:t>
            </a:r>
            <a:r>
              <a:rPr lang="fr-FR" sz="2400" b="1" dirty="0" smtClean="0">
                <a:solidFill>
                  <a:schemeClr val="bg1"/>
                </a:solidFill>
              </a:rPr>
              <a:t> on </a:t>
            </a:r>
            <a:r>
              <a:rPr lang="fr-FR" sz="2400" b="1" dirty="0" err="1" smtClean="0">
                <a:solidFill>
                  <a:schemeClr val="bg1"/>
                </a:solidFill>
              </a:rPr>
              <a:t>fire</a:t>
            </a:r>
            <a:r>
              <a:rPr lang="fr-FR" sz="2400" b="1" dirty="0" smtClean="0">
                <a:solidFill>
                  <a:schemeClr val="bg1"/>
                </a:solidFill>
              </a:rPr>
              <a:t/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  3 </a:t>
            </a:r>
            <a:r>
              <a:rPr lang="fr-FR" sz="2400" b="1" dirty="0" err="1" smtClean="0">
                <a:solidFill>
                  <a:schemeClr val="bg1"/>
                </a:solidFill>
              </a:rPr>
              <a:t>week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before</a:t>
            </a:r>
            <a:r>
              <a:rPr lang="fr-FR" sz="2400" b="1" dirty="0" smtClean="0">
                <a:solidFill>
                  <a:schemeClr val="bg1"/>
                </a:solidFill>
              </a:rPr>
              <a:t> the </a:t>
            </a:r>
            <a:r>
              <a:rPr lang="fr-FR" sz="2400" b="1" dirty="0" err="1" smtClean="0">
                <a:solidFill>
                  <a:schemeClr val="bg1"/>
                </a:solidFill>
              </a:rPr>
              <a:t>earth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quake</a:t>
            </a:r>
            <a:r>
              <a:rPr lang="fr-FR" sz="2400" b="1" dirty="0" smtClean="0">
                <a:solidFill>
                  <a:schemeClr val="bg1"/>
                </a:solidFill>
              </a:rPr>
              <a:t>…)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solidFill>
                  <a:schemeClr val="bg1"/>
                </a:solidFill>
              </a:rPr>
              <a:t>Laser power ~10W (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had</a:t>
            </a:r>
            <a:r>
              <a:rPr lang="fr-FR" sz="2400" b="1" dirty="0" smtClean="0">
                <a:solidFill>
                  <a:schemeClr val="bg1"/>
                </a:solidFill>
              </a:rPr>
              <a:t> ~60W </a:t>
            </a:r>
            <a:r>
              <a:rPr lang="fr-FR" sz="2400" b="1" dirty="0" err="1" smtClean="0">
                <a:solidFill>
                  <a:schemeClr val="bg1"/>
                </a:solidFill>
              </a:rPr>
              <a:t>aside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  <a:endParaRPr lang="fr-FR" sz="2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chemeClr val="bg1"/>
                </a:solidFill>
              </a:rPr>
              <a:t>Cavity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laser/</a:t>
            </a:r>
            <a:r>
              <a:rPr lang="fr-FR" sz="2400" b="1" dirty="0" err="1">
                <a:solidFill>
                  <a:schemeClr val="bg1"/>
                </a:solidFill>
              </a:rPr>
              <a:t>coupling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~30</a:t>
            </a:r>
            <a:r>
              <a:rPr lang="fr-FR" sz="2400" b="1" dirty="0">
                <a:solidFill>
                  <a:schemeClr val="bg1"/>
                </a:solidFill>
              </a:rPr>
              <a:t>% </a:t>
            </a:r>
            <a:r>
              <a:rPr lang="fr-FR" sz="2400" b="1" dirty="0" smtClean="0">
                <a:solidFill>
                  <a:schemeClr val="bg1"/>
                </a:solidFill>
              </a:rPr>
              <a:t>(best </a:t>
            </a:r>
            <a:r>
              <a:rPr lang="fr-FR" sz="2400" b="1" dirty="0" err="1" smtClean="0">
                <a:solidFill>
                  <a:schemeClr val="bg1"/>
                </a:solidFill>
              </a:rPr>
              <a:t>measured</a:t>
            </a:r>
            <a:r>
              <a:rPr lang="fr-FR" sz="2400" b="1" dirty="0" smtClean="0">
                <a:solidFill>
                  <a:schemeClr val="bg1"/>
                </a:solidFill>
              </a:rPr>
              <a:t>~60%)</a:t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fr-FR" sz="2400" b="1" dirty="0" err="1" smtClean="0">
                <a:solidFill>
                  <a:schemeClr val="bg1"/>
                </a:solidFill>
                <a:sym typeface="Wingdings" pitchFamily="2" charset="2"/>
              </a:rPr>
              <a:t>Power_cavity</a:t>
            </a:r>
            <a:r>
              <a:rPr lang="fr-FR" sz="2400" b="1" dirty="0" smtClean="0">
                <a:solidFill>
                  <a:schemeClr val="bg1"/>
                </a:solidFill>
                <a:sym typeface="Wingdings" pitchFamily="2" charset="2"/>
              </a:rPr>
              <a:t>~3kW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43399"/>
            <a:ext cx="62646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3275856" y="6351711"/>
            <a:ext cx="475252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~25/</a:t>
            </a:r>
            <a:r>
              <a:rPr lang="fr-FR" sz="2400" b="1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fr-FR" sz="2400" b="1" dirty="0" smtClean="0">
                <a:solidFill>
                  <a:schemeClr val="accent2"/>
                </a:solidFill>
              </a:rPr>
              <a:t>/</a:t>
            </a:r>
            <a:r>
              <a:rPr lang="fr-FR" sz="2400" b="1" dirty="0" err="1" smtClean="0">
                <a:solidFill>
                  <a:schemeClr val="accent2"/>
                </a:solidFill>
              </a:rPr>
              <a:t>bunch</a:t>
            </a:r>
            <a:r>
              <a:rPr lang="fr-FR" sz="2400" b="1" dirty="0" smtClean="0">
                <a:solidFill>
                  <a:schemeClr val="accent2"/>
                </a:solidFill>
              </a:rPr>
              <a:t>-</a:t>
            </a:r>
            <a:r>
              <a:rPr lang="fr-FR" sz="2400" b="1" dirty="0" err="1" smtClean="0">
                <a:solidFill>
                  <a:schemeClr val="accent2"/>
                </a:solidFill>
              </a:rPr>
              <a:t>Xsing</a:t>
            </a:r>
            <a:r>
              <a:rPr lang="fr-FR" sz="2400" b="1" dirty="0" smtClean="0">
                <a:solidFill>
                  <a:schemeClr val="accent2"/>
                </a:solidFill>
                <a:sym typeface="Wingdings" pitchFamily="2" charset="2"/>
              </a:rPr>
              <a:t> (</a:t>
            </a:r>
            <a:r>
              <a:rPr lang="fr-FR" sz="2400" b="1" dirty="0" err="1">
                <a:solidFill>
                  <a:schemeClr val="accent2"/>
                </a:solidFill>
                <a:sym typeface="Wingdings" pitchFamily="2" charset="2"/>
              </a:rPr>
              <a:t>Emax</a:t>
            </a:r>
            <a:r>
              <a:rPr lang="fr-FR" sz="2400" b="1" dirty="0">
                <a:solidFill>
                  <a:schemeClr val="accent2"/>
                </a:solidFill>
                <a:sym typeface="Wingdings" pitchFamily="2" charset="2"/>
              </a:rPr>
              <a:t>=28MeV)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4427984" y="4983559"/>
            <a:ext cx="223224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PM </a:t>
            </a:r>
            <a:r>
              <a:rPr lang="fr-FR" sz="2400" b="1" dirty="0" err="1" smtClean="0">
                <a:solidFill>
                  <a:schemeClr val="accent2"/>
                </a:solidFill>
              </a:rPr>
              <a:t>Waveform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cxnSp>
        <p:nvCxnSpPr>
          <p:cNvPr id="8" name="Connecteur en arc 7"/>
          <p:cNvCxnSpPr/>
          <p:nvPr/>
        </p:nvCxnSpPr>
        <p:spPr>
          <a:xfrm>
            <a:off x="2123728" y="5775647"/>
            <a:ext cx="1080122" cy="93610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835696" y="5559623"/>
            <a:ext cx="2880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resonant cavity is a technical issue for the PLC laser beam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Same feedback performance as for metrology experiment is required …</a:t>
            </a:r>
          </a:p>
          <a:p>
            <a:r>
              <a:rPr lang="en-US" dirty="0" smtClean="0"/>
              <a:t>Benefit can be taken from</a:t>
            </a:r>
            <a:r>
              <a:rPr lang="en-US" dirty="0" smtClean="0"/>
              <a:t> R&amp;D  on compact Compton X-ray sources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To reach high stack average power with stable laser/cavity locking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To provide stable/</a:t>
            </a:r>
            <a:r>
              <a:rPr lang="en-US" dirty="0" err="1" smtClean="0">
                <a:solidFill>
                  <a:srgbClr val="0070C0"/>
                </a:solidFill>
              </a:rPr>
              <a:t>stabilised</a:t>
            </a:r>
            <a:r>
              <a:rPr lang="en-US" dirty="0" smtClean="0">
                <a:solidFill>
                  <a:srgbClr val="0070C0"/>
                </a:solidFill>
              </a:rPr>
              <a:t> optical resonator design for accelerator environment </a:t>
            </a:r>
          </a:p>
          <a:p>
            <a:pPr lvl="2"/>
            <a:r>
              <a:rPr lang="en-US" dirty="0" smtClean="0"/>
              <a:t>G</a:t>
            </a:r>
            <a:r>
              <a:rPr lang="en-US" dirty="0" smtClean="0"/>
              <a:t>eometry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 mode </a:t>
            </a:r>
            <a:r>
              <a:rPr lang="en-US" dirty="0" err="1" smtClean="0"/>
              <a:t>polarisation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Robust feedback system</a:t>
            </a:r>
          </a:p>
          <a:p>
            <a:r>
              <a:rPr lang="en-US" dirty="0" smtClean="0"/>
              <a:t>Still, locking a 5 Hz train of ~</a:t>
            </a:r>
            <a:r>
              <a:rPr lang="en-US" dirty="0" smtClean="0"/>
              <a:t>3000 laser pulses </a:t>
            </a:r>
            <a:r>
              <a:rPr lang="en-US" dirty="0" smtClean="0"/>
              <a:t>of 50mJ </a:t>
            </a:r>
            <a:r>
              <a:rPr lang="en-US" dirty="0" smtClean="0"/>
              <a:t>will remain to be demonstrated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A4E67-91FD-4083-9308-AA630F4AABBB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94481"/>
            <a:ext cx="7772400" cy="395854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solidFill>
                  <a:schemeClr val="bg1"/>
                </a:solidFill>
              </a:rPr>
              <a:t>1rst class of </a:t>
            </a:r>
            <a:r>
              <a:rPr lang="fr-FR" dirty="0" err="1" smtClean="0">
                <a:solidFill>
                  <a:schemeClr val="bg1"/>
                </a:solidFill>
              </a:rPr>
              <a:t>technical</a:t>
            </a:r>
            <a:r>
              <a:rPr lang="fr-FR" dirty="0" smtClean="0">
                <a:solidFill>
                  <a:schemeClr val="bg1"/>
                </a:solidFill>
              </a:rPr>
              <a:t>  solution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to </a:t>
            </a:r>
            <a:r>
              <a:rPr lang="fr-FR" dirty="0" err="1" smtClean="0">
                <a:solidFill>
                  <a:schemeClr val="bg1"/>
                </a:solidFill>
              </a:rPr>
              <a:t>reach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high</a:t>
            </a:r>
            <a:r>
              <a:rPr lang="fr-FR" dirty="0" smtClean="0">
                <a:solidFill>
                  <a:schemeClr val="bg1"/>
                </a:solidFill>
              </a:rPr>
              <a:t> laser </a:t>
            </a:r>
            <a:r>
              <a:rPr lang="fr-FR" dirty="0" err="1" smtClean="0">
                <a:solidFill>
                  <a:schemeClr val="bg1"/>
                </a:solidFill>
              </a:rPr>
              <a:t>average</a:t>
            </a:r>
            <a:r>
              <a:rPr lang="fr-FR" dirty="0" smtClean="0">
                <a:solidFill>
                  <a:schemeClr val="bg1"/>
                </a:solidFill>
              </a:rPr>
              <a:t> power: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err="1" smtClean="0">
                <a:solidFill>
                  <a:schemeClr val="bg1"/>
                </a:solidFill>
              </a:rPr>
              <a:t>Nonlinear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circulating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cavity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&amp;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err="1" smtClean="0">
                <a:solidFill>
                  <a:schemeClr val="bg1"/>
                </a:solidFill>
              </a:rPr>
              <a:t>Regenerative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cavity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20520" y="4936667"/>
            <a:ext cx="5902960" cy="787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fr-FR" dirty="0" err="1" smtClean="0">
                <a:solidFill>
                  <a:schemeClr val="bg1"/>
                </a:solidFill>
              </a:rPr>
              <a:t>Principle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C5BE6D-1BA3-47D3-9FA4-F17B3813F679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54141" y="6492875"/>
            <a:ext cx="2133600" cy="365125"/>
          </a:xfrm>
        </p:spPr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 l="17311" t="12207" r="7574" b="4031"/>
          <a:stretch>
            <a:fillRect/>
          </a:stretch>
        </p:blipFill>
        <p:spPr bwMode="auto">
          <a:xfrm>
            <a:off x="5132528" y="200507"/>
            <a:ext cx="3909732" cy="29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441105" y="3348831"/>
            <a:ext cx="3001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/>
              <a:t>Non </a:t>
            </a:r>
            <a:r>
              <a:rPr lang="fr-FR" b="1" dirty="0" err="1"/>
              <a:t>linear</a:t>
            </a:r>
            <a:r>
              <a:rPr lang="fr-FR" b="1" dirty="0"/>
              <a:t> </a:t>
            </a:r>
            <a:r>
              <a:rPr lang="fr-FR" b="1" dirty="0" err="1"/>
              <a:t>cavity</a:t>
            </a:r>
            <a:r>
              <a:rPr lang="fr-FR" b="1" dirty="0"/>
              <a:t> (LLNL)</a:t>
            </a:r>
          </a:p>
          <a:p>
            <a:r>
              <a:rPr lang="fr-FR" sz="1400" dirty="0"/>
              <a:t>Jovanovic et al.,NIMA578(2007)160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28" y="0"/>
            <a:ext cx="4332998" cy="29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8227" y="3255891"/>
            <a:ext cx="2805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 err="1"/>
              <a:t>Regenerative</a:t>
            </a:r>
            <a:r>
              <a:rPr lang="fr-FR" b="1" dirty="0"/>
              <a:t> </a:t>
            </a:r>
            <a:r>
              <a:rPr lang="fr-FR" b="1" dirty="0" err="1"/>
              <a:t>cavity</a:t>
            </a:r>
            <a:endParaRPr lang="fr-FR" b="1" dirty="0"/>
          </a:p>
          <a:p>
            <a:r>
              <a:rPr lang="fr-FR" sz="1400" dirty="0" err="1"/>
              <a:t>Sprangle</a:t>
            </a:r>
            <a:r>
              <a:rPr lang="fr-FR" sz="1400" dirty="0"/>
              <a:t> et al. </a:t>
            </a:r>
            <a:r>
              <a:rPr lang="en-GB" sz="1400" dirty="0"/>
              <a:t>JAP</a:t>
            </a:r>
            <a:r>
              <a:rPr lang="en-GB" sz="1400" b="1" dirty="0"/>
              <a:t>72</a:t>
            </a:r>
            <a:r>
              <a:rPr lang="en-GB" sz="1400" dirty="0"/>
              <a:t>(1992)5032</a:t>
            </a:r>
            <a:endParaRPr lang="fr-FR" sz="1000" dirty="0"/>
          </a:p>
        </p:txBody>
      </p:sp>
      <p:sp>
        <p:nvSpPr>
          <p:cNvPr id="8" name="Flèche vers le bas 7"/>
          <p:cNvSpPr/>
          <p:nvPr/>
        </p:nvSpPr>
        <p:spPr>
          <a:xfrm>
            <a:off x="1365813" y="3893200"/>
            <a:ext cx="439838" cy="389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75509" y="4352090"/>
            <a:ext cx="159851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Thermal issues</a:t>
            </a:r>
            <a:br>
              <a:rPr lang="fr-FR" b="1" dirty="0" smtClean="0"/>
            </a:br>
            <a:r>
              <a:rPr lang="fr-FR" b="1" dirty="0" smtClean="0"/>
              <a:t>in the </a:t>
            </a:r>
            <a:r>
              <a:rPr lang="fr-FR" b="1" dirty="0" err="1" smtClean="0"/>
              <a:t>pumped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gain medium</a:t>
            </a:r>
            <a:endParaRPr lang="fr-FR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6504973" y="4120616"/>
            <a:ext cx="729205" cy="740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430459" y="4944269"/>
            <a:ext cx="289168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/>
              <a:t>Frequency</a:t>
            </a:r>
            <a:r>
              <a:rPr lang="fr-FR" b="1" dirty="0" smtClean="0"/>
              <a:t> </a:t>
            </a:r>
            <a:r>
              <a:rPr lang="fr-FR" b="1" dirty="0" err="1" smtClean="0"/>
              <a:t>doubling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cristal </a:t>
            </a:r>
            <a:r>
              <a:rPr lang="fr-FR" b="1" dirty="0" err="1" smtClean="0"/>
              <a:t>allowing</a:t>
            </a:r>
            <a:r>
              <a:rPr lang="fr-FR" b="1" dirty="0" smtClean="0"/>
              <a:t> </a:t>
            </a:r>
            <a:r>
              <a:rPr lang="fr-FR" b="1" dirty="0" err="1" smtClean="0"/>
              <a:t>high</a:t>
            </a:r>
            <a:r>
              <a:rPr lang="fr-FR" b="1" dirty="0" smtClean="0"/>
              <a:t> fluence </a:t>
            </a:r>
            <a:endParaRPr lang="fr-FR" b="1" dirty="0" smtClean="0"/>
          </a:p>
          <a:p>
            <a:r>
              <a:rPr lang="fr-FR" b="1" dirty="0" smtClean="0"/>
              <a:t>N</a:t>
            </a:r>
            <a:r>
              <a:rPr lang="fr-FR" b="1" dirty="0" smtClean="0"/>
              <a:t>on-</a:t>
            </a:r>
            <a:r>
              <a:rPr lang="fr-FR" b="1" dirty="0" err="1" smtClean="0"/>
              <a:t>linear</a:t>
            </a:r>
            <a:r>
              <a:rPr lang="fr-FR" b="1" dirty="0" smtClean="0"/>
              <a:t> </a:t>
            </a:r>
            <a:r>
              <a:rPr lang="fr-FR" b="1" dirty="0" err="1" smtClean="0"/>
              <a:t>effects</a:t>
            </a:r>
            <a:r>
              <a:rPr lang="fr-FR" b="1" dirty="0" smtClean="0"/>
              <a:t> issue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83360"/>
            <a:ext cx="7772400" cy="211709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fr-FR" dirty="0" smtClean="0">
                <a:solidFill>
                  <a:schemeClr val="bg1"/>
                </a:solidFill>
              </a:rPr>
              <a:t>2nd </a:t>
            </a:r>
            <a:r>
              <a:rPr lang="fr-FR" dirty="0" err="1" smtClean="0">
                <a:solidFill>
                  <a:schemeClr val="bg1"/>
                </a:solidFill>
              </a:rPr>
              <a:t>technical</a:t>
            </a:r>
            <a:r>
              <a:rPr lang="fr-FR" dirty="0" smtClean="0">
                <a:solidFill>
                  <a:schemeClr val="bg1"/>
                </a:solidFill>
              </a:rPr>
              <a:t>  solution to </a:t>
            </a:r>
            <a:r>
              <a:rPr lang="fr-FR" dirty="0" err="1" smtClean="0">
                <a:solidFill>
                  <a:schemeClr val="bg1"/>
                </a:solidFill>
              </a:rPr>
              <a:t>reach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high</a:t>
            </a:r>
            <a:r>
              <a:rPr lang="fr-FR" dirty="0" smtClean="0">
                <a:solidFill>
                  <a:schemeClr val="bg1"/>
                </a:solidFill>
              </a:rPr>
              <a:t> laser </a:t>
            </a:r>
            <a:r>
              <a:rPr lang="fr-FR" dirty="0" err="1" smtClean="0">
                <a:solidFill>
                  <a:schemeClr val="bg1"/>
                </a:solidFill>
              </a:rPr>
              <a:t>average</a:t>
            </a:r>
            <a:r>
              <a:rPr lang="fr-FR" dirty="0" smtClean="0">
                <a:solidFill>
                  <a:schemeClr val="bg1"/>
                </a:solidFill>
              </a:rPr>
              <a:t> power: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Fabry-</a:t>
            </a:r>
            <a:r>
              <a:rPr lang="fr-FR" dirty="0" err="1" smtClean="0">
                <a:solidFill>
                  <a:schemeClr val="bg1"/>
                </a:solidFill>
              </a:rPr>
              <a:t>Perot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cavity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64640" y="3906520"/>
            <a:ext cx="5902960" cy="787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fr-FR" dirty="0" err="1" smtClean="0">
                <a:solidFill>
                  <a:schemeClr val="bg1"/>
                </a:solidFill>
              </a:rPr>
              <a:t>Principle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C5BE6D-1BA3-47D3-9FA4-F17B3813F679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13B180-49C0-4B9F-9E94-E5FD0D21932A}" type="slidenum">
              <a:rPr lang="fr-FR" smtClean="0"/>
              <a:pPr/>
              <a:t>6</a:t>
            </a:fld>
            <a:endParaRPr lang="fr-FR" smtClean="0"/>
          </a:p>
        </p:txBody>
      </p:sp>
      <p:pic>
        <p:nvPicPr>
          <p:cNvPr id="15363" name="Picture 2" descr="cavity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5791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98578" y="188913"/>
            <a:ext cx="4968668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kumimoji="1" lang="en-GB" sz="3000" b="1" dirty="0" err="1">
                <a:solidFill>
                  <a:schemeClr val="bg1"/>
                </a:solidFill>
                <a:ea typeface="Osaka" pitchFamily="1" charset="-128"/>
              </a:rPr>
              <a:t>Fabry</a:t>
            </a:r>
            <a:r>
              <a:rPr kumimoji="1" lang="en-GB" sz="3000" b="1" dirty="0">
                <a:solidFill>
                  <a:schemeClr val="bg1"/>
                </a:solidFill>
                <a:ea typeface="Osaka" pitchFamily="1" charset="-128"/>
              </a:rPr>
              <a:t>-Perot cavity: </a:t>
            </a:r>
          </a:p>
          <a:p>
            <a:pPr algn="ctr"/>
            <a:r>
              <a:rPr kumimoji="1" lang="en-GB" sz="3000" b="1" dirty="0">
                <a:solidFill>
                  <a:schemeClr val="bg1"/>
                </a:solidFill>
                <a:ea typeface="Osaka" pitchFamily="1" charset="-128"/>
              </a:rPr>
              <a:t>Principle with </a:t>
            </a:r>
            <a:r>
              <a:rPr kumimoji="1" lang="en-GB" sz="3000" b="1" dirty="0" err="1">
                <a:solidFill>
                  <a:schemeClr val="bg1"/>
                </a:solidFill>
                <a:ea typeface="Osaka" pitchFamily="1" charset="-128"/>
              </a:rPr>
              <a:t>continous</a:t>
            </a:r>
            <a:r>
              <a:rPr kumimoji="1" lang="en-GB" sz="3000" b="1" dirty="0">
                <a:solidFill>
                  <a:schemeClr val="bg1"/>
                </a:solidFill>
                <a:ea typeface="Osaka" pitchFamily="1" charset="-128"/>
              </a:rPr>
              <a:t> wave</a:t>
            </a:r>
            <a:endParaRPr kumimoji="1" lang="fr-FR" sz="3000" b="1" dirty="0">
              <a:solidFill>
                <a:schemeClr val="bg1"/>
              </a:solidFill>
              <a:ea typeface="Osaka" pitchFamily="1" charset="-128"/>
            </a:endParaRPr>
          </a:p>
        </p:txBody>
      </p:sp>
      <p:pic>
        <p:nvPicPr>
          <p:cNvPr id="15365" name="Picture 4" descr="g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7588" y="914400"/>
            <a:ext cx="30464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1989138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e beam</a:t>
            </a:r>
            <a:endParaRPr lang="fr-FR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619250" y="5069840"/>
            <a:ext cx="5395913" cy="588963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When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en-GB" sz="2800" b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GB" sz="2800" b="1" baseline="-25000">
                <a:solidFill>
                  <a:srgbClr val="FF0000"/>
                </a:solidFill>
                <a:latin typeface="Times New Roman" pitchFamily="18" charset="0"/>
              </a:rPr>
              <a:t>Laser</a:t>
            </a:r>
            <a:r>
              <a:rPr lang="en-GB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</a:t>
            </a:r>
            <a:r>
              <a:rPr lang="en-GB" sz="28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GB" sz="2800" b="1">
                <a:solidFill>
                  <a:srgbClr val="FF0000"/>
                </a:solidFill>
                <a:sym typeface="Symbol" pitchFamily="18" charset="2"/>
              </a:rPr>
              <a:t>c/2L</a:t>
            </a:r>
            <a:r>
              <a:rPr lang="en-GB" sz="28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32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</a:t>
            </a:r>
            <a:r>
              <a:rPr lang="en-GB" sz="28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800" b="1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GB" sz="2800" b="1">
                <a:solidFill>
                  <a:srgbClr val="FF0000"/>
                </a:solidFill>
                <a:cs typeface="Times New Roman" pitchFamily="18" charset="0"/>
              </a:rPr>
              <a:t>é</a:t>
            </a:r>
            <a:r>
              <a:rPr lang="en-GB" sz="2800" b="1">
                <a:solidFill>
                  <a:srgbClr val="FF0000"/>
                </a:solidFill>
                <a:sym typeface="Symbol" pitchFamily="18" charset="2"/>
              </a:rPr>
              <a:t>sonance</a:t>
            </a:r>
            <a:endParaRPr lang="fr-FR" sz="28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8" name="AutoShape 7"/>
          <p:cNvSpPr>
            <a:spLocks noChangeArrowheads="1"/>
          </p:cNvSpPr>
          <p:nvPr/>
        </p:nvSpPr>
        <p:spPr bwMode="auto">
          <a:xfrm>
            <a:off x="7005320" y="4038600"/>
            <a:ext cx="1143000" cy="1566863"/>
          </a:xfrm>
          <a:custGeom>
            <a:avLst/>
            <a:gdLst>
              <a:gd name="T0" fmla="*/ 43203863 w 21600"/>
              <a:gd name="T1" fmla="*/ 0 h 21600"/>
              <a:gd name="T2" fmla="*/ 25921226 w 21600"/>
              <a:gd name="T3" fmla="*/ 37886743 h 21600"/>
              <a:gd name="T4" fmla="*/ 0 w 21600"/>
              <a:gd name="T5" fmla="*/ 94722093 h 21600"/>
              <a:gd name="T6" fmla="*/ 25921226 w 21600"/>
              <a:gd name="T7" fmla="*/ 113660165 h 21600"/>
              <a:gd name="T8" fmla="*/ 51842400 w 21600"/>
              <a:gd name="T9" fmla="*/ 78930659 h 21600"/>
              <a:gd name="T10" fmla="*/ 60483755 w 21600"/>
              <a:gd name="T11" fmla="*/ 378867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323850" y="5805488"/>
            <a:ext cx="8077200" cy="8334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400" b="1"/>
              <a:t>But: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800" b="1">
                <a:latin typeface="Symbol" pitchFamily="18" charset="2"/>
              </a:rPr>
              <a:t>Dn</a:t>
            </a:r>
            <a:r>
              <a:rPr lang="en-GB" sz="2800" b="1">
                <a:latin typeface="Comic Sans MS" pitchFamily="66" charset="0"/>
              </a:rPr>
              <a:t>/</a:t>
            </a:r>
            <a:r>
              <a:rPr lang="en-GB" sz="2800" b="1">
                <a:latin typeface="Symbol" pitchFamily="18" charset="2"/>
              </a:rPr>
              <a:t>n</a:t>
            </a:r>
            <a:r>
              <a:rPr lang="en-GB" sz="2800" b="1" baseline="-25000">
                <a:latin typeface="Comic Sans MS" pitchFamily="66" charset="0"/>
              </a:rPr>
              <a:t>Laser </a:t>
            </a:r>
            <a:r>
              <a:rPr lang="en-GB" sz="2000" b="1">
                <a:latin typeface="Comic Sans MS" pitchFamily="66" charset="0"/>
              </a:rPr>
              <a:t>= 10</a:t>
            </a:r>
            <a:r>
              <a:rPr lang="en-GB" sz="2400" b="1" baseline="30000">
                <a:latin typeface="Comic Sans MS" pitchFamily="66" charset="0"/>
              </a:rPr>
              <a:t>-11</a:t>
            </a:r>
            <a:r>
              <a:rPr lang="en-GB" b="1">
                <a:solidFill>
                  <a:srgbClr val="009999"/>
                </a:solidFill>
                <a:latin typeface="Comic Sans MS" pitchFamily="66" charset="0"/>
              </a:rPr>
              <a:t> </a:t>
            </a:r>
            <a:r>
              <a:rPr lang="en-GB" sz="28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</a:t>
            </a: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b="1">
                <a:solidFill>
                  <a:srgbClr val="FF0000"/>
                </a:solidFill>
              </a:rPr>
              <a:t>STRONG &amp; ROBUST </a:t>
            </a:r>
            <a:r>
              <a:rPr lang="en-GB" b="1">
                <a:solidFill>
                  <a:srgbClr val="009999"/>
                </a:solidFill>
              </a:rPr>
              <a:t> </a:t>
            </a:r>
            <a:r>
              <a:rPr lang="en-GB" sz="2000" b="1">
                <a:solidFill>
                  <a:srgbClr val="FF0000"/>
                </a:solidFill>
              </a:rPr>
              <a:t>laser/cavit</a:t>
            </a:r>
            <a:r>
              <a:rPr lang="en-GB" sz="2000" b="1">
                <a:solidFill>
                  <a:srgbClr val="FF0000"/>
                </a:solidFill>
                <a:cs typeface="Times New Roman" pitchFamily="18" charset="0"/>
              </a:rPr>
              <a:t>y feedback</a:t>
            </a:r>
            <a:r>
              <a:rPr lang="en-GB" sz="2000" b="1">
                <a:solidFill>
                  <a:srgbClr val="FF0000"/>
                </a:solidFill>
              </a:rPr>
              <a:t> needed…</a:t>
            </a:r>
            <a:endParaRPr lang="en-GB" sz="2000" b="1">
              <a:solidFill>
                <a:schemeClr val="accent2"/>
              </a:solidFill>
            </a:endParaRP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5678805" y="87313"/>
            <a:ext cx="3474028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800" dirty="0" smtClean="0"/>
              <a:t>Gain=1/(1-R)</a:t>
            </a:r>
            <a:r>
              <a:rPr lang="en-GB" sz="2800" dirty="0" smtClean="0">
                <a:sym typeface="Symbol" pitchFamily="18" charset="2"/>
              </a:rPr>
              <a:t></a:t>
            </a:r>
            <a:r>
              <a:rPr lang="en-GB" sz="2800" dirty="0"/>
              <a:t>10000</a:t>
            </a:r>
            <a:endParaRPr lang="fr-FR" sz="2800" dirty="0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 flipH="1" flipV="1">
            <a:off x="7239000" y="6858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2" name="Oval 11"/>
          <p:cNvSpPr>
            <a:spLocks noChangeArrowheads="1"/>
          </p:cNvSpPr>
          <p:nvPr/>
        </p:nvSpPr>
        <p:spPr bwMode="auto">
          <a:xfrm>
            <a:off x="7848600" y="838200"/>
            <a:ext cx="1066800" cy="990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5943600" y="1524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2916238" y="3259138"/>
            <a:ext cx="819150" cy="27463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isolateur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4754563" y="3167063"/>
            <a:ext cx="700087" cy="27463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LASER</a:t>
            </a: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4787900" y="3500438"/>
            <a:ext cx="6604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~1W</a:t>
            </a: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468313" y="2924175"/>
            <a:ext cx="660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~1W</a:t>
            </a:r>
          </a:p>
        </p:txBody>
      </p:sp>
      <p:sp>
        <p:nvSpPr>
          <p:cNvPr id="15378" name="Text Box 17"/>
          <p:cNvSpPr txBox="1">
            <a:spLocks noChangeArrowheads="1"/>
          </p:cNvSpPr>
          <p:nvPr/>
        </p:nvSpPr>
        <p:spPr bwMode="auto">
          <a:xfrm>
            <a:off x="2555875" y="1844675"/>
            <a:ext cx="914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~10kW</a:t>
            </a:r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2195513" y="2555875"/>
            <a:ext cx="6477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0" y="4348480"/>
            <a:ext cx="340458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JLAB/Saclay  </a:t>
            </a:r>
            <a:r>
              <a:rPr lang="fr-FR" sz="1400" dirty="0" err="1" smtClean="0"/>
              <a:t>Polarimeter</a:t>
            </a:r>
            <a:r>
              <a:rPr lang="fr-FR" sz="1400" dirty="0" smtClean="0"/>
              <a:t>, </a:t>
            </a:r>
            <a:r>
              <a:rPr lang="fr-FR" sz="1200" dirty="0" smtClean="0"/>
              <a:t>NIMA459(2001)412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HERA /Orsay </a:t>
            </a:r>
            <a:r>
              <a:rPr lang="fr-FR" sz="1400" dirty="0" err="1" smtClean="0"/>
              <a:t>Polarimeter</a:t>
            </a:r>
            <a:r>
              <a:rPr lang="fr-FR" sz="1400" dirty="0" smtClean="0"/>
              <a:t>, </a:t>
            </a:r>
            <a:r>
              <a:rPr lang="fr-FR" sz="1200" dirty="0" smtClean="0"/>
              <a:t>JINST 5(2010)P06005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B84504-BBE3-492D-8AAA-E465D290B6DE}" type="slidenum">
              <a:rPr lang="fr-FR" smtClean="0"/>
              <a:pPr/>
              <a:t>7</a:t>
            </a:fld>
            <a:endParaRPr lang="fr-FR" smtClean="0"/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1765300" y="1397000"/>
            <a:ext cx="5867400" cy="2263775"/>
            <a:chOff x="384" y="384"/>
            <a:chExt cx="3696" cy="1426"/>
          </a:xfrm>
        </p:grpSpPr>
        <p:pic>
          <p:nvPicPr>
            <p:cNvPr id="1639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0938" t="51042" r="3125" b="6250"/>
            <a:stretch>
              <a:fillRect/>
            </a:stretch>
          </p:blipFill>
          <p:spPr bwMode="auto">
            <a:xfrm>
              <a:off x="384" y="432"/>
              <a:ext cx="3696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Rectangle 4"/>
            <p:cNvSpPr>
              <a:spLocks noChangeArrowheads="1"/>
            </p:cNvSpPr>
            <p:nvPr/>
          </p:nvSpPr>
          <p:spPr bwMode="auto">
            <a:xfrm>
              <a:off x="2976" y="384"/>
              <a:ext cx="912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9" name="Rectangle 5"/>
            <p:cNvSpPr>
              <a:spLocks noChangeArrowheads="1"/>
            </p:cNvSpPr>
            <p:nvPr/>
          </p:nvSpPr>
          <p:spPr bwMode="auto">
            <a:xfrm>
              <a:off x="2640" y="1296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0" name="Rectangle 6"/>
            <p:cNvSpPr>
              <a:spLocks noChangeArrowheads="1"/>
            </p:cNvSpPr>
            <p:nvPr/>
          </p:nvSpPr>
          <p:spPr bwMode="auto">
            <a:xfrm>
              <a:off x="2832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1" name="Rectangle 7"/>
            <p:cNvSpPr>
              <a:spLocks noChangeArrowheads="1"/>
            </p:cNvSpPr>
            <p:nvPr/>
          </p:nvSpPr>
          <p:spPr bwMode="auto">
            <a:xfrm>
              <a:off x="384" y="528"/>
              <a:ext cx="1488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93700" y="2311400"/>
            <a:ext cx="1547813" cy="1079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>
                <a:latin typeface="Times New Roman" pitchFamily="18" charset="0"/>
              </a:rPr>
              <a:t>1ps </a:t>
            </a:r>
          </a:p>
          <a:p>
            <a:pPr algn="ctr"/>
            <a:r>
              <a:rPr lang="en-GB" b="1" dirty="0" smtClean="0">
                <a:latin typeface="Times New Roman" pitchFamily="18" charset="0"/>
              </a:rPr>
              <a:t>Mode lock</a:t>
            </a:r>
          </a:p>
          <a:p>
            <a:pPr algn="ctr"/>
            <a:r>
              <a:rPr lang="en-GB" b="1" dirty="0" smtClean="0">
                <a:latin typeface="Times New Roman" pitchFamily="18" charset="0"/>
              </a:rPr>
              <a:t>oscillator</a:t>
            </a:r>
            <a:endParaRPr lang="fr-FR" b="1" dirty="0">
              <a:latin typeface="Times New Roman" pitchFamily="18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584700" y="4011613"/>
            <a:ext cx="2293938" cy="909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Times New Roman" pitchFamily="18" charset="0"/>
              </a:rPr>
              <a:t>Fabry-Perot cavity</a:t>
            </a:r>
          </a:p>
          <a:p>
            <a:r>
              <a:rPr lang="en-GB" sz="2000" b="1">
                <a:latin typeface="Times New Roman" pitchFamily="18" charset="0"/>
              </a:rPr>
              <a:t>with Super mirrors</a:t>
            </a:r>
          </a:p>
          <a:p>
            <a:endParaRPr lang="fr-FR" sz="2000" b="1" baseline="30000">
              <a:solidFill>
                <a:srgbClr val="FF0000"/>
              </a:solidFill>
              <a:latin typeface="Times New Roman" pitchFamily="18" charset="0"/>
              <a:sym typeface="Math1"/>
            </a:endParaRPr>
          </a:p>
        </p:txBody>
      </p:sp>
      <p:sp>
        <p:nvSpPr>
          <p:cNvPr id="16390" name="Line 10"/>
          <p:cNvSpPr>
            <a:spLocks noChangeShapeType="1"/>
          </p:cNvSpPr>
          <p:nvPr/>
        </p:nvSpPr>
        <p:spPr bwMode="auto">
          <a:xfrm flipV="1">
            <a:off x="6910388" y="3683000"/>
            <a:ext cx="417512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H="1" flipV="1">
            <a:off x="4356100" y="3606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 flipH="1">
            <a:off x="3898900" y="1930400"/>
            <a:ext cx="3886200" cy="2057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6870700" y="1549400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Electron beam</a:t>
            </a:r>
            <a:endParaRPr lang="fr-FR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1219167" y="260350"/>
            <a:ext cx="6704079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kumimoji="1" lang="en-GB" sz="3000" b="1" dirty="0" err="1">
                <a:solidFill>
                  <a:schemeClr val="bg1"/>
                </a:solidFill>
                <a:latin typeface="Helvetica" pitchFamily="34" charset="0"/>
                <a:ea typeface="Osaka" pitchFamily="1" charset="-128"/>
              </a:rPr>
              <a:t>Fabry</a:t>
            </a:r>
            <a:r>
              <a:rPr kumimoji="1" lang="en-GB" sz="3000" b="1" dirty="0">
                <a:solidFill>
                  <a:schemeClr val="bg1"/>
                </a:solidFill>
                <a:latin typeface="Helvetica" pitchFamily="34" charset="0"/>
                <a:ea typeface="Osaka" pitchFamily="1" charset="-128"/>
              </a:rPr>
              <a:t>-Perot cavity in pulsed regime</a:t>
            </a:r>
            <a:endParaRPr kumimoji="1" lang="fr-FR" sz="3000" b="1" dirty="0">
              <a:solidFill>
                <a:schemeClr val="bg1"/>
              </a:solidFill>
              <a:latin typeface="Helvetica" pitchFamily="34" charset="0"/>
              <a:ea typeface="Osaka" pitchFamily="1" charset="-128"/>
            </a:endParaRP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476089" y="5132427"/>
            <a:ext cx="7609776" cy="36933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feedback </a:t>
            </a:r>
            <a:r>
              <a:rPr lang="fr-FR" dirty="0" err="1" smtClean="0"/>
              <a:t>technics</a:t>
            </a:r>
            <a:r>
              <a:rPr lang="fr-FR" dirty="0" smtClean="0"/>
              <a:t> (more complexe)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err="1" smtClean="0"/>
              <a:t>cw</a:t>
            </a:r>
            <a:r>
              <a:rPr lang="fr-FR" dirty="0" smtClean="0"/>
              <a:t> &amp; </a:t>
            </a:r>
            <a:r>
              <a:rPr lang="fr-FR" dirty="0" err="1" smtClean="0"/>
              <a:t>pulsed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38424" y="5763421"/>
            <a:ext cx="768171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State of the art (</a:t>
            </a:r>
            <a:r>
              <a:rPr lang="fr-FR" dirty="0" err="1" smtClean="0"/>
              <a:t>Garching</a:t>
            </a:r>
            <a:r>
              <a:rPr lang="fr-FR" dirty="0" smtClean="0"/>
              <a:t> MPI) :  </a:t>
            </a:r>
            <a:r>
              <a:rPr lang="fr-FR" b="1" dirty="0" smtClean="0"/>
              <a:t>~70kW, </a:t>
            </a:r>
            <a:r>
              <a:rPr lang="fr-FR" dirty="0" smtClean="0"/>
              <a:t>2ps pulses @78MHz, </a:t>
            </a:r>
            <a:r>
              <a:rPr lang="fr-FR" dirty="0" err="1" smtClean="0"/>
              <a:t>stored</a:t>
            </a:r>
            <a:r>
              <a:rPr lang="fr-FR" dirty="0" smtClean="0"/>
              <a:t> in a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   </a:t>
            </a:r>
            <a:r>
              <a:rPr lang="fr-FR" sz="1400" b="1" dirty="0" smtClean="0"/>
              <a:t>(O.L.35(2010)2052)                                    </a:t>
            </a:r>
            <a:r>
              <a:rPr lang="fr-FR" b="1" dirty="0" smtClean="0">
                <a:solidFill>
                  <a:prstClr val="white"/>
                </a:solidFill>
              </a:rPr>
              <a:t>~20kW</a:t>
            </a:r>
            <a:r>
              <a:rPr lang="fr-FR" b="1" dirty="0">
                <a:solidFill>
                  <a:prstClr val="white"/>
                </a:solidFill>
              </a:rPr>
              <a:t>, </a:t>
            </a:r>
            <a:r>
              <a:rPr lang="fr-FR" dirty="0" smtClean="0">
                <a:solidFill>
                  <a:prstClr val="white"/>
                </a:solidFill>
              </a:rPr>
              <a:t>200fs </a:t>
            </a:r>
            <a:r>
              <a:rPr lang="fr-FR" dirty="0">
                <a:solidFill>
                  <a:prstClr val="white"/>
                </a:solidFill>
              </a:rPr>
              <a:t>pulses @78MHz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45652" y="208345"/>
            <a:ext cx="525195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err="1" smtClean="0"/>
              <a:t>Technical</a:t>
            </a:r>
            <a:r>
              <a:rPr lang="fr-FR" sz="3200" dirty="0" smtClean="0"/>
              <a:t> design </a:t>
            </a:r>
            <a:r>
              <a:rPr lang="fr-FR" sz="3200" dirty="0" err="1" smtClean="0"/>
              <a:t>study</a:t>
            </a:r>
            <a:r>
              <a:rPr lang="fr-FR" sz="3200" dirty="0" smtClean="0"/>
              <a:t> for PLC </a:t>
            </a:r>
            <a:endParaRPr lang="fr-FR" sz="32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" y="914400"/>
            <a:ext cx="78009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7" y="6096000"/>
            <a:ext cx="6410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3ADE-355F-4FD8-82EC-32A83B3DF77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714375"/>
            <a:ext cx="84391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809625"/>
            <a:ext cx="82677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921661" y="5555848"/>
            <a:ext cx="136447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50mJ/pulse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20892" y="3638550"/>
            <a:ext cx="13022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Cavity</a:t>
            </a:r>
            <a:r>
              <a:rPr lang="fr-FR" dirty="0" smtClean="0"/>
              <a:t> ‘gain’</a:t>
            </a:r>
            <a:br>
              <a:rPr lang="fr-FR" dirty="0" smtClean="0"/>
            </a:br>
            <a:r>
              <a:rPr lang="fr-FR" dirty="0" smtClean="0"/>
              <a:t>~100-500</a:t>
            </a:r>
            <a:endParaRPr lang="fr-FR" dirty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6359" y="6220006"/>
            <a:ext cx="4543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40131</TotalTime>
  <Words>1030</Words>
  <Application>Microsoft Office PowerPoint</Application>
  <PresentationFormat>Affichage à l'écran (4:3)</PresentationFormat>
  <Paragraphs>244</Paragraphs>
  <Slides>27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Thème Office</vt:lpstr>
      <vt:lpstr>Equation</vt:lpstr>
      <vt:lpstr>Laser source for PLC Optical R&amp;D for Laser beam - electron beam Compton scattering Technology</vt:lpstr>
      <vt:lpstr>Laser beam requested for PLC</vt:lpstr>
      <vt:lpstr>1rst class of technical  solution  to reach high laser average power:  Nonlinear circulating cavity &amp; Regenerative cavity</vt:lpstr>
      <vt:lpstr>Diapositive 4</vt:lpstr>
      <vt:lpstr>2nd technical  solution to reach high laser average power: Fabry-Perot cavity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Four-mirror Fabry-Perot cavity R&amp;D at ATF 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Laser/cavity numerical feedback development</vt:lpstr>
      <vt:lpstr>Diapositive 26</vt:lpstr>
      <vt:lpstr>Summary</vt:lpstr>
    </vt:vector>
  </TitlesOfParts>
  <Company>LAL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zomer</dc:creator>
  <cp:lastModifiedBy>Administrateur</cp:lastModifiedBy>
  <cp:revision>1366</cp:revision>
  <dcterms:created xsi:type="dcterms:W3CDTF">2009-08-23T08:08:04Z</dcterms:created>
  <dcterms:modified xsi:type="dcterms:W3CDTF">2011-05-25T08:42:28Z</dcterms:modified>
</cp:coreProperties>
</file>