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74"/>
  </p:notesMasterIdLst>
  <p:handoutMasterIdLst>
    <p:handoutMasterId r:id="rId75"/>
  </p:handoutMasterIdLst>
  <p:sldIdLst>
    <p:sldId id="256" r:id="rId2"/>
    <p:sldId id="905" r:id="rId3"/>
    <p:sldId id="879" r:id="rId4"/>
    <p:sldId id="764" r:id="rId5"/>
    <p:sldId id="906" r:id="rId6"/>
    <p:sldId id="907" r:id="rId7"/>
    <p:sldId id="908" r:id="rId8"/>
    <p:sldId id="909" r:id="rId9"/>
    <p:sldId id="958" r:id="rId10"/>
    <p:sldId id="959" r:id="rId11"/>
    <p:sldId id="765" r:id="rId12"/>
    <p:sldId id="775" r:id="rId13"/>
    <p:sldId id="901" r:id="rId14"/>
    <p:sldId id="817" r:id="rId15"/>
    <p:sldId id="843" r:id="rId16"/>
    <p:sldId id="859" r:id="rId17"/>
    <p:sldId id="844" r:id="rId18"/>
    <p:sldId id="819" r:id="rId19"/>
    <p:sldId id="821" r:id="rId20"/>
    <p:sldId id="766" r:id="rId21"/>
    <p:sldId id="955" r:id="rId22"/>
    <p:sldId id="885" r:id="rId23"/>
    <p:sldId id="961" r:id="rId24"/>
    <p:sldId id="936" r:id="rId25"/>
    <p:sldId id="887" r:id="rId26"/>
    <p:sldId id="822" r:id="rId27"/>
    <p:sldId id="823" r:id="rId28"/>
    <p:sldId id="888" r:id="rId29"/>
    <p:sldId id="912" r:id="rId30"/>
    <p:sldId id="937" r:id="rId31"/>
    <p:sldId id="916" r:id="rId32"/>
    <p:sldId id="965" r:id="rId33"/>
    <p:sldId id="919" r:id="rId34"/>
    <p:sldId id="920" r:id="rId35"/>
    <p:sldId id="923" r:id="rId36"/>
    <p:sldId id="915" r:id="rId37"/>
    <p:sldId id="925" r:id="rId38"/>
    <p:sldId id="939" r:id="rId39"/>
    <p:sldId id="940" r:id="rId40"/>
    <p:sldId id="941" r:id="rId41"/>
    <p:sldId id="942" r:id="rId42"/>
    <p:sldId id="943" r:id="rId43"/>
    <p:sldId id="944" r:id="rId44"/>
    <p:sldId id="945" r:id="rId45"/>
    <p:sldId id="946" r:id="rId46"/>
    <p:sldId id="947" r:id="rId47"/>
    <p:sldId id="948" r:id="rId48"/>
    <p:sldId id="950" r:id="rId49"/>
    <p:sldId id="951" r:id="rId50"/>
    <p:sldId id="964" r:id="rId51"/>
    <p:sldId id="953" r:id="rId52"/>
    <p:sldId id="970" r:id="rId53"/>
    <p:sldId id="938" r:id="rId54"/>
    <p:sldId id="926" r:id="rId55"/>
    <p:sldId id="927" r:id="rId56"/>
    <p:sldId id="928" r:id="rId57"/>
    <p:sldId id="929" r:id="rId58"/>
    <p:sldId id="930" r:id="rId59"/>
    <p:sldId id="931" r:id="rId60"/>
    <p:sldId id="932" r:id="rId61"/>
    <p:sldId id="933" r:id="rId62"/>
    <p:sldId id="935" r:id="rId63"/>
    <p:sldId id="934" r:id="rId64"/>
    <p:sldId id="830" r:id="rId65"/>
    <p:sldId id="967" r:id="rId66"/>
    <p:sldId id="829" r:id="rId67"/>
    <p:sldId id="815" r:id="rId68"/>
    <p:sldId id="831" r:id="rId69"/>
    <p:sldId id="863" r:id="rId70"/>
    <p:sldId id="968" r:id="rId71"/>
    <p:sldId id="865" r:id="rId72"/>
    <p:sldId id="969" r:id="rId73"/>
  </p:sldIdLst>
  <p:sldSz cx="9144000" cy="6858000" type="screen4x3"/>
  <p:notesSz cx="6794500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0066FF"/>
    <a:srgbClr val="3366FF"/>
    <a:srgbClr val="6666FF"/>
    <a:srgbClr val="6600CC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96" autoAdjust="0"/>
    <p:restoredTop sz="92833" autoAdjust="0"/>
  </p:normalViewPr>
  <p:slideViewPr>
    <p:cSldViewPr>
      <p:cViewPr varScale="1">
        <p:scale>
          <a:sx n="73" d="100"/>
          <a:sy n="73" d="100"/>
        </p:scale>
        <p:origin x="-9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610" y="-96"/>
      </p:cViewPr>
      <p:guideLst>
        <p:guide orient="horz" pos="3128"/>
        <p:guide pos="214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6.png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Relationship Id="rId4" Type="http://schemas.openxmlformats.org/officeDocument/2006/relationships/image" Target="../media/image10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5.wmf"/><Relationship Id="rId1" Type="http://schemas.openxmlformats.org/officeDocument/2006/relationships/image" Target="../media/image32.wmf"/><Relationship Id="rId4" Type="http://schemas.openxmlformats.org/officeDocument/2006/relationships/image" Target="../media/image3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886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886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886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48AA741-F615-4CB7-91B2-04D777FFF04F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endParaRPr lang="en-US"/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endParaRPr lang="en-US"/>
          </a:p>
        </p:txBody>
      </p:sp>
      <p:sp>
        <p:nvSpPr>
          <p:cNvPr id="309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6125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9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8050"/>
            <a:ext cx="54356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Textmasterformate durch Klicken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</a:p>
        </p:txBody>
      </p:sp>
      <p:sp>
        <p:nvSpPr>
          <p:cNvPr id="309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43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endParaRPr lang="en-US"/>
          </a:p>
        </p:txBody>
      </p:sp>
      <p:sp>
        <p:nvSpPr>
          <p:cNvPr id="309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4513"/>
            <a:ext cx="2943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fld id="{C772D5B0-5B60-4AD6-9EC3-A6B42F80C484}" type="slidenum">
              <a:rPr lang="en-US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Altogether</a:t>
            </a:r>
            <a:r>
              <a:rPr lang="de-DE" dirty="0" smtClean="0"/>
              <a:t> 20 </a:t>
            </a:r>
            <a:r>
              <a:rPr lang="de-DE" dirty="0" err="1" smtClean="0"/>
              <a:t>institues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11 countries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2D5B0-5B60-4AD6-9EC3-A6B42F80C48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319A16-4AB8-4333-A255-37E3458A6F20}" type="slidenum">
              <a:rPr lang="en-US"/>
              <a:pPr/>
              <a:t>41</a:t>
            </a:fld>
            <a:endParaRPr lang="en-US"/>
          </a:p>
        </p:txBody>
      </p:sp>
      <p:sp>
        <p:nvSpPr>
          <p:cNvPr id="85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5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0.247eV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487 </a:t>
            </a:r>
            <a:r>
              <a:rPr lang="de-DE" dirty="0" err="1" smtClean="0"/>
              <a:t>Thursday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morning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2D5B0-5B60-4AD6-9EC3-A6B42F80C484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B2FC29-EC90-46BD-8620-80005577E8A7}" type="slidenum">
              <a:rPr lang="en-US"/>
              <a:pPr/>
              <a:t>5</a:t>
            </a:fld>
            <a:endParaRPr lang="en-US"/>
          </a:p>
        </p:txBody>
      </p:sp>
      <p:sp>
        <p:nvSpPr>
          <p:cNvPr id="87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Sakaro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7B39E5-137E-401B-9DBF-21EA56902CF9}" type="slidenum">
              <a:rPr lang="en-US"/>
              <a:pPr/>
              <a:t>7</a:t>
            </a:fld>
            <a:endParaRPr lang="en-US"/>
          </a:p>
        </p:txBody>
      </p:sp>
      <p:sp>
        <p:nvSpPr>
          <p:cNvPr id="87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Lifetime for 150keV (visible axion) about 0.1s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872063-5354-4474-8807-FF6369B1DD88}" type="slidenum">
              <a:rPr lang="en-US"/>
              <a:pPr/>
              <a:t>10</a:t>
            </a:fld>
            <a:endParaRPr lang="en-US"/>
          </a:p>
        </p:txBody>
      </p:sp>
      <p:sp>
        <p:nvSpPr>
          <p:cNvPr id="87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Overclosure: Too much dark matter….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861C7C-7FB5-46A1-99DE-245DA12524E4}" type="slidenum">
              <a:rPr lang="en-US"/>
              <a:pPr/>
              <a:t>12</a:t>
            </a:fld>
            <a:endParaRPr lang="en-US"/>
          </a:p>
        </p:txBody>
      </p:sp>
      <p:sp>
        <p:nvSpPr>
          <p:cNvPr id="87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Mixing of a with gamma via pion mixing or via triangle loop of fermions carrying PQ and electric charge</a:t>
            </a:r>
          </a:p>
          <a:p>
            <a:r>
              <a:rPr lang="de-DE"/>
              <a:t>Axion spin 0, Photon spin 1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0F419D-567B-4F1C-95A5-3D63DDE13EDE}" type="slidenum">
              <a:rPr lang="en-US"/>
              <a:pPr/>
              <a:t>13</a:t>
            </a:fld>
            <a:endParaRPr lang="en-US"/>
          </a:p>
        </p:txBody>
      </p:sp>
      <p:sp>
        <p:nvSpPr>
          <p:cNvPr id="91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Mixing of a with gamma via pion mixing or via triangle loop of fermions carrying PQ and electric charge</a:t>
            </a:r>
          </a:p>
          <a:p>
            <a:r>
              <a:rPr lang="de-DE"/>
              <a:t>Axion spin 0, Photon spin 1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2DB8FC-53D3-4E2C-A481-79DFC643C282}" type="slidenum">
              <a:rPr lang="en-US"/>
              <a:pPr/>
              <a:t>19</a:t>
            </a:fld>
            <a:endParaRPr lang="en-US"/>
          </a:p>
        </p:txBody>
      </p:sp>
      <p:sp>
        <p:nvSpPr>
          <p:cNvPr id="87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Plot für 90 minuten unter CAST Bedingungen, Eff=1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77545F-5585-45EE-A5B8-657C3A88E7CF}" type="slidenum">
              <a:rPr lang="en-US"/>
              <a:pPr/>
              <a:t>34</a:t>
            </a:fld>
            <a:endParaRPr lang="en-US"/>
          </a:p>
        </p:txBody>
      </p:sp>
      <p:sp>
        <p:nvSpPr>
          <p:cNvPr id="85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5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Cu, Cr, Mg, Fe, Ti, Ag</a:t>
            </a:r>
          </a:p>
          <a:p>
            <a:r>
              <a:rPr lang="de-DE"/>
              <a:t>Bgrd: Au M-alpha: 2.1 keV, Au-L-alpha: 9.7 Au L-beta:11.5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EFF48B-732C-4591-8D52-704B8A218F97}" type="slidenum">
              <a:rPr lang="en-US"/>
              <a:pPr/>
              <a:t>36</a:t>
            </a:fld>
            <a:endParaRPr lang="en-US"/>
          </a:p>
        </p:txBody>
      </p:sp>
      <p:sp>
        <p:nvSpPr>
          <p:cNvPr id="92569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3638" y="1003300"/>
            <a:ext cx="4449762" cy="3336925"/>
          </a:xfrm>
          <a:ln/>
        </p:spPr>
      </p:sp>
      <p:sp>
        <p:nvSpPr>
          <p:cNvPr id="92569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88913" y="4654550"/>
            <a:ext cx="6416675" cy="4554538"/>
          </a:xfrm>
          <a:ln/>
        </p:spPr>
        <p:txBody>
          <a:bodyPr wrap="none" anchor="ctr"/>
          <a:lstStyle/>
          <a:p>
            <a:pPr defTabSz="449263"/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68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11683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711684" name="Rectangle 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F94CF82-6E28-4A8E-B909-2842083AAFD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711685" name="Text Box 5"/>
          <p:cNvSpPr txBox="1">
            <a:spLocks noChangeArrowheads="1"/>
          </p:cNvSpPr>
          <p:nvPr/>
        </p:nvSpPr>
        <p:spPr bwMode="auto">
          <a:xfrm>
            <a:off x="1073150" y="6599238"/>
            <a:ext cx="2127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Times New Roman" pitchFamily="18" charset="0"/>
              </a:rPr>
              <a:t>J. Vogel et al. (Uni Freiburg)</a:t>
            </a:r>
          </a:p>
          <a:p>
            <a:endParaRPr lang="en-US" sz="12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C7A3458-2A86-4A8B-8918-86C2D865752C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ACA4E6-3E21-451C-AED0-D90B782A3731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>
          <a:xfrm>
            <a:off x="6172200" y="6629400"/>
            <a:ext cx="2971800" cy="228600"/>
          </a:xfrm>
        </p:spPr>
        <p:txBody>
          <a:bodyPr/>
          <a:lstStyle>
            <a:lvl1pPr>
              <a:defRPr/>
            </a:lvl1pPr>
          </a:lstStyle>
          <a:p>
            <a:fld id="{1C2344A1-C37D-474A-A67F-1C67868E1156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F3DFF4-DDFE-4951-B7B4-2D780103B782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0BAC25A-C8A5-4584-AB7F-BF0337D46E13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15FBC7B-0E45-47CE-849C-2238B8151716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24F5C9-8BA7-494E-8FE1-226402206BFC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1699B35-0EEA-4C31-B01E-756CF52690C6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D62010F-CB35-4FD0-B35D-F1C41D705A35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974F54C-A993-4C16-BE15-E201768E9874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172200" y="6629400"/>
            <a:ext cx="2971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5A0E53B-BD78-4720-B3E6-D911F47332E4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1073150" y="6599238"/>
            <a:ext cx="2127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Times New Roman" pitchFamily="18" charset="0"/>
              </a:rPr>
              <a:t>J. Vogel et al. (Uni Freiburg)</a:t>
            </a:r>
          </a:p>
          <a:p>
            <a:endParaRPr lang="en-US" sz="1200">
              <a:latin typeface="Times New Roman" pitchFamily="18" charset="0"/>
            </a:endParaRPr>
          </a:p>
        </p:txBody>
      </p:sp>
      <p:sp>
        <p:nvSpPr>
          <p:cNvPr id="8204" name="Rectangle 12"/>
          <p:cNvSpPr>
            <a:spLocks noChangeArrowheads="1"/>
          </p:cNvSpPr>
          <p:nvPr userDrawn="1"/>
        </p:nvSpPr>
        <p:spPr bwMode="auto">
          <a:xfrm>
            <a:off x="0" y="6629400"/>
            <a:ext cx="3048000" cy="2286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 sz="1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205" name="Rectangle 13"/>
          <p:cNvSpPr>
            <a:spLocks noChangeArrowheads="1"/>
          </p:cNvSpPr>
          <p:nvPr userDrawn="1"/>
        </p:nvSpPr>
        <p:spPr bwMode="auto">
          <a:xfrm>
            <a:off x="3048000" y="6629400"/>
            <a:ext cx="3048000" cy="228600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</a:rPr>
              <a:t>  Julia Vogel       </a:t>
            </a:r>
            <a:r>
              <a:rPr lang="en-US" sz="1200" b="1" baseline="0" dirty="0" smtClean="0">
                <a:solidFill>
                  <a:schemeClr val="bg1"/>
                </a:solidFill>
                <a:latin typeface="Times New Roman" pitchFamily="18" charset="0"/>
              </a:rPr>
              <a:t>              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</a:rPr>
              <a:t> Louvain-la-</a:t>
            </a:r>
            <a:r>
              <a:rPr lang="en-US" sz="1200" b="1" dirty="0" err="1" smtClean="0">
                <a:solidFill>
                  <a:schemeClr val="bg1"/>
                </a:solidFill>
                <a:latin typeface="Times New Roman" pitchFamily="18" charset="0"/>
              </a:rPr>
              <a:t>Neuve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endParaRPr lang="en-US" sz="12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206" name="Text Box 14"/>
          <p:cNvSpPr txBox="1">
            <a:spLocks noChangeArrowheads="1"/>
          </p:cNvSpPr>
          <p:nvPr userDrawn="1"/>
        </p:nvSpPr>
        <p:spPr bwMode="auto">
          <a:xfrm>
            <a:off x="9525" y="6616700"/>
            <a:ext cx="16630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66FFFF"/>
                </a:solidFill>
                <a:latin typeface="Times New Roman" pitchFamily="18" charset="0"/>
                <a:cs typeface="Times New Roman" pitchFamily="18" charset="0"/>
              </a:rPr>
              <a:t>University of Freiburg</a:t>
            </a:r>
          </a:p>
        </p:txBody>
      </p:sp>
      <p:sp>
        <p:nvSpPr>
          <p:cNvPr id="8207" name="Rectangle 15"/>
          <p:cNvSpPr>
            <a:spLocks noChangeArrowheads="1"/>
          </p:cNvSpPr>
          <p:nvPr userDrawn="1"/>
        </p:nvSpPr>
        <p:spPr bwMode="auto">
          <a:xfrm>
            <a:off x="6096000" y="6629400"/>
            <a:ext cx="3048000" cy="228600"/>
          </a:xfrm>
          <a:prstGeom prst="rect">
            <a:avLst/>
          </a:prstGeom>
          <a:solidFill>
            <a:srgbClr val="00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</a:rPr>
              <a:t>November</a:t>
            </a:r>
            <a:r>
              <a:rPr lang="en-US" sz="1200" b="1" baseline="0" dirty="0" smtClean="0">
                <a:solidFill>
                  <a:schemeClr val="bg1"/>
                </a:solidFill>
                <a:latin typeface="Times New Roman" pitchFamily="18" charset="0"/>
              </a:rPr>
              <a:t> 26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</a:rPr>
              <a:t>, 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</a:rPr>
              <a:t>2009 </a:t>
            </a:r>
          </a:p>
        </p:txBody>
      </p:sp>
      <p:sp>
        <p:nvSpPr>
          <p:cNvPr id="820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5334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100000">
                <a:srgbClr val="0000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 sz="1800"/>
          </a:p>
        </p:txBody>
      </p:sp>
      <p:pic>
        <p:nvPicPr>
          <p:cNvPr id="8209" name="Picture 17" descr="blausiegel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200" y="0"/>
            <a:ext cx="533400" cy="530225"/>
          </a:xfrm>
          <a:prstGeom prst="rect">
            <a:avLst/>
          </a:prstGeom>
          <a:noFill/>
        </p:spPr>
      </p:pic>
      <p:pic>
        <p:nvPicPr>
          <p:cNvPr id="8211" name="Picture 19" descr="CAST_logo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8686800" y="0"/>
            <a:ext cx="450850" cy="5334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40.wmf"/><Relationship Id="rId4" Type="http://schemas.openxmlformats.org/officeDocument/2006/relationships/oleObject" Target="../embeddings/oleObject27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julia\Documents\work\Meetings\Conferences\Invited%20Seminartalk%20Belgium%20Nov%202009\FullTracking.wmv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8.xml"/><Relationship Id="rId5" Type="http://schemas.openxmlformats.org/officeDocument/2006/relationships/slide" Target="slide67.xml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7" Type="http://schemas.openxmlformats.org/officeDocument/2006/relationships/slide" Target="slide4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slide" Target="slide43.xml"/><Relationship Id="rId5" Type="http://schemas.openxmlformats.org/officeDocument/2006/relationships/image" Target="../media/image31.wmf"/><Relationship Id="rId4" Type="http://schemas.openxmlformats.org/officeDocument/2006/relationships/image" Target="../media/image58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32.bin"/><Relationship Id="rId4" Type="http://schemas.openxmlformats.org/officeDocument/2006/relationships/oleObject" Target="../embeddings/oleObject31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33.bin"/><Relationship Id="rId4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slide" Target="slide39.xml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slide" Target="slide39.xml"/><Relationship Id="rId5" Type="http://schemas.openxmlformats.org/officeDocument/2006/relationships/oleObject" Target="../embeddings/oleObject37.bin"/><Relationship Id="rId4" Type="http://schemas.openxmlformats.org/officeDocument/2006/relationships/oleObject" Target="../embeddings/oleObject36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38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w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slide" Target="slide66.x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w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4" Type="http://schemas.openxmlformats.org/officeDocument/2006/relationships/oleObject" Target="../embeddings/oleObject43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5" Type="http://schemas.openxmlformats.org/officeDocument/2006/relationships/oleObject" Target="../embeddings/oleObject44.bin"/><Relationship Id="rId4" Type="http://schemas.openxmlformats.org/officeDocument/2006/relationships/image" Target="../media/image85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wmf"/><Relationship Id="rId4" Type="http://schemas.openxmlformats.org/officeDocument/2006/relationships/image" Target="../media/image87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image" Target="../media/image89.w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image" Target="../media/image8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wmf"/><Relationship Id="rId5" Type="http://schemas.openxmlformats.org/officeDocument/2006/relationships/image" Target="../media/image92.wmf"/><Relationship Id="rId4" Type="http://schemas.openxmlformats.org/officeDocument/2006/relationships/image" Target="../media/image9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b/b1/FrankStockholm2004.jpg" TargetMode="External"/><Relationship Id="rId3" Type="http://schemas.openxmlformats.org/officeDocument/2006/relationships/oleObject" Target="../embeddings/oleObject2.bin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hyperlink" Target="http://en.wikipedia.org/wiki/File:Steven-weinberg.jpg" TargetMode="External"/><Relationship Id="rId5" Type="http://schemas.openxmlformats.org/officeDocument/2006/relationships/image" Target="../media/image8.jpeg"/><Relationship Id="rId10" Type="http://schemas.openxmlformats.org/officeDocument/2006/relationships/image" Target="../media/image11.jpeg"/><Relationship Id="rId4" Type="http://schemas.openxmlformats.org/officeDocument/2006/relationships/hyperlink" Target="http://upload.wikimedia.org/wikipedia/en/7/7c/HelenQuinn1.JPG" TargetMode="External"/><Relationship Id="rId9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4.v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wmf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2.png"/><Relationship Id="rId4" Type="http://schemas.openxmlformats.org/officeDocument/2006/relationships/image" Target="../media/image97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102.wmf"/><Relationship Id="rId1" Type="http://schemas.openxmlformats.org/officeDocument/2006/relationships/slideLayout" Target="../slideLayouts/slideLayout7.xml"/><Relationship Id="rId4" Type="http://schemas.openxmlformats.org/officeDocument/2006/relationships/slide" Target="slide3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wmf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wmf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wmf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25.wmf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152400" y="1219200"/>
            <a:ext cx="8839200" cy="19050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de-DE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52400" y="1577975"/>
            <a:ext cx="87630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3700" b="1" dirty="0" smtClean="0">
                <a:solidFill>
                  <a:schemeClr val="bg1"/>
                </a:solidFill>
                <a:cs typeface="Arial" charset="0"/>
              </a:rPr>
              <a:t>Probing </a:t>
            </a:r>
            <a:r>
              <a:rPr lang="en-US" sz="3700" b="1" dirty="0" err="1" smtClean="0">
                <a:solidFill>
                  <a:schemeClr val="bg1"/>
                </a:solidFill>
                <a:cs typeface="Arial" charset="0"/>
              </a:rPr>
              <a:t>eV</a:t>
            </a:r>
            <a:r>
              <a:rPr lang="en-US" sz="3700" b="1" dirty="0" smtClean="0">
                <a:solidFill>
                  <a:schemeClr val="bg1"/>
                </a:solidFill>
                <a:cs typeface="Arial" charset="0"/>
              </a:rPr>
              <a:t>-Scale </a:t>
            </a:r>
            <a:r>
              <a:rPr lang="en-US" sz="3700" b="1" dirty="0" err="1" smtClean="0">
                <a:solidFill>
                  <a:schemeClr val="bg1"/>
                </a:solidFill>
                <a:cs typeface="Arial" charset="0"/>
              </a:rPr>
              <a:t>Axions</a:t>
            </a:r>
            <a:r>
              <a:rPr lang="en-US" sz="3700" b="1" dirty="0" smtClean="0">
                <a:solidFill>
                  <a:schemeClr val="bg1"/>
                </a:solidFill>
                <a:cs typeface="Arial" charset="0"/>
              </a:rPr>
              <a:t> </a:t>
            </a:r>
            <a:br>
              <a:rPr lang="en-US" sz="3700" b="1" dirty="0" smtClean="0">
                <a:solidFill>
                  <a:schemeClr val="bg1"/>
                </a:solidFill>
                <a:cs typeface="Arial" charset="0"/>
              </a:rPr>
            </a:br>
            <a:r>
              <a:rPr lang="en-US" sz="3700" b="1" dirty="0" smtClean="0">
                <a:solidFill>
                  <a:schemeClr val="bg1"/>
                </a:solidFill>
                <a:cs typeface="Arial" charset="0"/>
              </a:rPr>
              <a:t>with the CAST experiment at CERN</a:t>
            </a:r>
            <a:endParaRPr lang="en-US" sz="37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838200" y="3657600"/>
            <a:ext cx="7620000" cy="175260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2800" dirty="0">
                <a:cs typeface="Arial" charset="0"/>
              </a:rPr>
              <a:t>Julia Vogel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en-US" sz="1600" dirty="0">
              <a:cs typeface="Arial" charset="0"/>
            </a:endParaRP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1800" dirty="0">
                <a:cs typeface="Arial" charset="0"/>
              </a:rPr>
              <a:t>Albert-</a:t>
            </a:r>
            <a:r>
              <a:rPr lang="en-US" sz="1800" dirty="0" err="1">
                <a:cs typeface="Arial" charset="0"/>
              </a:rPr>
              <a:t>Ludwigs</a:t>
            </a:r>
            <a:r>
              <a:rPr lang="en-US" sz="1800" dirty="0">
                <a:cs typeface="Arial" charset="0"/>
              </a:rPr>
              <a:t>-</a:t>
            </a:r>
            <a:r>
              <a:rPr lang="en-US" sz="1800" dirty="0" err="1">
                <a:cs typeface="Arial" charset="0"/>
              </a:rPr>
              <a:t>Universität</a:t>
            </a:r>
            <a:r>
              <a:rPr lang="en-US" sz="1800" dirty="0">
                <a:cs typeface="Arial" charset="0"/>
              </a:rPr>
              <a:t> </a:t>
            </a:r>
            <a:r>
              <a:rPr lang="en-US" sz="1800" dirty="0" err="1">
                <a:cs typeface="Arial" charset="0"/>
              </a:rPr>
              <a:t>Freiburg,Germany</a:t>
            </a:r>
            <a:endParaRPr lang="en-US" sz="1800" dirty="0">
              <a:cs typeface="Arial" charset="0"/>
            </a:endParaRP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en-US" sz="1600" dirty="0">
              <a:cs typeface="Arial" charset="0"/>
            </a:endParaRP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2800" dirty="0">
                <a:cs typeface="Arial" charset="0"/>
              </a:rPr>
              <a:t>Seminar </a:t>
            </a:r>
            <a:r>
              <a:rPr lang="en-US" sz="2800" dirty="0" smtClean="0">
                <a:cs typeface="Arial" charset="0"/>
              </a:rPr>
              <a:t>in Louvain-la-</a:t>
            </a:r>
            <a:r>
              <a:rPr lang="en-US" sz="2800" dirty="0" err="1" smtClean="0">
                <a:cs typeface="Arial" charset="0"/>
              </a:rPr>
              <a:t>Neuve</a:t>
            </a:r>
            <a:endParaRPr lang="en-US" sz="2800" dirty="0" smtClean="0">
              <a:cs typeface="Arial" charset="0"/>
            </a:endParaRP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en-US" sz="1000" dirty="0" smtClean="0">
              <a:cs typeface="Arial" charset="0"/>
            </a:endParaRP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2400" dirty="0" smtClean="0">
                <a:cs typeface="Arial" charset="0"/>
              </a:rPr>
              <a:t>November 26, </a:t>
            </a:r>
            <a:r>
              <a:rPr lang="en-US" sz="2400" dirty="0">
                <a:cs typeface="Arial" charset="0"/>
              </a:rPr>
              <a:t>2009</a:t>
            </a:r>
          </a:p>
        </p:txBody>
      </p:sp>
      <p:pic>
        <p:nvPicPr>
          <p:cNvPr id="2055" name="Picture 7" descr="CAST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513" y="4495800"/>
            <a:ext cx="1538287" cy="1823155"/>
          </a:xfrm>
          <a:prstGeom prst="rect">
            <a:avLst/>
          </a:prstGeom>
          <a:noFill/>
        </p:spPr>
      </p:pic>
      <p:pic>
        <p:nvPicPr>
          <p:cNvPr id="2056" name="Picture 8" descr="unilogo_rund_wei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4953000"/>
            <a:ext cx="1371600" cy="1354138"/>
          </a:xfrm>
          <a:prstGeom prst="rect">
            <a:avLst/>
          </a:prstGeom>
          <a:noFill/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62000" y="6287205"/>
            <a:ext cx="7350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chemeClr val="folHlink"/>
                </a:solidFill>
              </a:rPr>
              <a:t>C</a:t>
            </a:r>
            <a:r>
              <a:rPr lang="en-US" sz="1600" b="1">
                <a:solidFill>
                  <a:srgbClr val="FF0000"/>
                </a:solidFill>
              </a:rPr>
              <a:t>A</a:t>
            </a:r>
            <a:r>
              <a:rPr lang="en-US" sz="1600" b="1">
                <a:solidFill>
                  <a:srgbClr val="0000FF"/>
                </a:solidFill>
              </a:rPr>
              <a:t>S</a:t>
            </a:r>
            <a:r>
              <a:rPr lang="en-US" sz="1600" b="1">
                <a:solidFill>
                  <a:srgbClr val="CC0066"/>
                </a:solidFill>
              </a:rPr>
              <a:t>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2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1423988"/>
            <a:ext cx="5475288" cy="505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47526" name="Text Box 6"/>
          <p:cNvSpPr txBox="1">
            <a:spLocks noChangeArrowheads="1"/>
          </p:cNvSpPr>
          <p:nvPr/>
        </p:nvSpPr>
        <p:spPr bwMode="auto">
          <a:xfrm>
            <a:off x="76200" y="1295400"/>
            <a:ext cx="4029075" cy="49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de-DE"/>
              <a:t> </a:t>
            </a:r>
            <a:r>
              <a:rPr lang="de-DE" b="1"/>
              <a:t>Galactic axions</a:t>
            </a:r>
          </a:p>
          <a:p>
            <a:pPr>
              <a:buFontTx/>
              <a:buChar char="•"/>
            </a:pPr>
            <a:endParaRPr lang="de-DE" sz="500"/>
          </a:p>
          <a:p>
            <a:pPr lvl="1">
              <a:buFont typeface="Wingdings" pitchFamily="2" charset="2"/>
              <a:buChar char="à"/>
            </a:pPr>
            <a:r>
              <a:rPr lang="de-DE">
                <a:sym typeface="Wingdings" pitchFamily="2" charset="2"/>
              </a:rPr>
              <a:t> </a:t>
            </a:r>
            <a:r>
              <a:rPr lang="de-DE" sz="1800">
                <a:sym typeface="Wingdings" pitchFamily="2" charset="2"/>
              </a:rPr>
              <a:t>Haloscopes </a:t>
            </a:r>
          </a:p>
          <a:p>
            <a:pPr lvl="1">
              <a:buFont typeface="Wingdings" pitchFamily="2" charset="2"/>
              <a:buChar char="à"/>
            </a:pPr>
            <a:endParaRPr lang="de-DE" sz="200">
              <a:sym typeface="Wingdings" pitchFamily="2" charset="2"/>
            </a:endParaRPr>
          </a:p>
          <a:p>
            <a:pPr lvl="1">
              <a:buFont typeface="Wingdings" pitchFamily="2" charset="2"/>
              <a:buNone/>
            </a:pPr>
            <a:r>
              <a:rPr lang="de-DE" sz="1800">
                <a:sym typeface="Wingdings" pitchFamily="2" charset="2"/>
              </a:rPr>
              <a:t>     (ADMX, Carrack)</a:t>
            </a:r>
          </a:p>
          <a:p>
            <a:pPr lvl="1">
              <a:buFont typeface="Wingdings" pitchFamily="2" charset="2"/>
              <a:buNone/>
            </a:pPr>
            <a:endParaRPr lang="de-DE" sz="200">
              <a:sym typeface="Wingdings" pitchFamily="2" charset="2"/>
            </a:endParaRPr>
          </a:p>
          <a:p>
            <a:pPr lvl="1">
              <a:buFont typeface="Wingdings" pitchFamily="2" charset="2"/>
              <a:buChar char="à"/>
            </a:pPr>
            <a:r>
              <a:rPr lang="de-DE"/>
              <a:t> </a:t>
            </a:r>
            <a:r>
              <a:rPr lang="de-DE" sz="1800"/>
              <a:t>Telescopes</a:t>
            </a:r>
          </a:p>
          <a:p>
            <a:pPr lvl="1">
              <a:buFont typeface="Wingdings" pitchFamily="2" charset="2"/>
              <a:buNone/>
            </a:pPr>
            <a:r>
              <a:rPr lang="de-DE" sz="200"/>
              <a:t>     </a:t>
            </a:r>
          </a:p>
          <a:p>
            <a:pPr lvl="1">
              <a:buFont typeface="Wingdings" pitchFamily="2" charset="2"/>
              <a:buNone/>
            </a:pPr>
            <a:r>
              <a:rPr lang="de-DE" sz="1800"/>
              <a:t>     (Haystack)</a:t>
            </a:r>
          </a:p>
          <a:p>
            <a:pPr lvl="1">
              <a:buFont typeface="Wingdings" pitchFamily="2" charset="2"/>
              <a:buNone/>
            </a:pPr>
            <a:endParaRPr lang="de-DE" sz="500"/>
          </a:p>
          <a:p>
            <a:pPr>
              <a:buFontTx/>
              <a:buChar char="•"/>
            </a:pPr>
            <a:r>
              <a:rPr lang="de-DE"/>
              <a:t> </a:t>
            </a:r>
            <a:r>
              <a:rPr lang="de-DE" b="1"/>
              <a:t>Laboratory axions</a:t>
            </a:r>
          </a:p>
          <a:p>
            <a:pPr>
              <a:buFontTx/>
              <a:buChar char="•"/>
            </a:pPr>
            <a:endParaRPr lang="de-DE" sz="500"/>
          </a:p>
          <a:p>
            <a:pPr lvl="1">
              <a:buFont typeface="Wingdings" pitchFamily="2" charset="2"/>
              <a:buChar char="à"/>
            </a:pPr>
            <a:r>
              <a:rPr lang="de-DE">
                <a:sym typeface="Wingdings" pitchFamily="2" charset="2"/>
              </a:rPr>
              <a:t> Shining-</a:t>
            </a:r>
            <a:r>
              <a:rPr lang="de-DE" sz="1800">
                <a:sym typeface="Wingdings" pitchFamily="2" charset="2"/>
              </a:rPr>
              <a:t>Light-through-Walls</a:t>
            </a:r>
          </a:p>
          <a:p>
            <a:pPr lvl="1">
              <a:buFont typeface="Wingdings" pitchFamily="2" charset="2"/>
              <a:buChar char="à"/>
            </a:pPr>
            <a:endParaRPr lang="de-DE" sz="200">
              <a:sym typeface="Wingdings" pitchFamily="2" charset="2"/>
            </a:endParaRPr>
          </a:p>
          <a:p>
            <a:pPr lvl="1">
              <a:buFont typeface="Wingdings" pitchFamily="2" charset="2"/>
              <a:buNone/>
            </a:pPr>
            <a:r>
              <a:rPr lang="de-DE" sz="1800">
                <a:sym typeface="Wingdings" pitchFamily="2" charset="2"/>
              </a:rPr>
              <a:t>     (OSQAR, LIPSS, ALPS)</a:t>
            </a:r>
          </a:p>
          <a:p>
            <a:pPr lvl="1">
              <a:buFont typeface="Wingdings" pitchFamily="2" charset="2"/>
              <a:buNone/>
            </a:pPr>
            <a:endParaRPr lang="de-DE" sz="200">
              <a:sym typeface="Wingdings" pitchFamily="2" charset="2"/>
            </a:endParaRPr>
          </a:p>
          <a:p>
            <a:pPr lvl="1">
              <a:buFont typeface="Wingdings" pitchFamily="2" charset="2"/>
              <a:buChar char="à"/>
            </a:pPr>
            <a:r>
              <a:rPr lang="de-DE">
                <a:sym typeface="Wingdings" pitchFamily="2" charset="2"/>
              </a:rPr>
              <a:t> </a:t>
            </a:r>
            <a:r>
              <a:rPr lang="de-DE" sz="1800">
                <a:sym typeface="Wingdings" pitchFamily="2" charset="2"/>
              </a:rPr>
              <a:t>Polarization </a:t>
            </a:r>
          </a:p>
          <a:p>
            <a:pPr lvl="1">
              <a:buFont typeface="Wingdings" pitchFamily="2" charset="2"/>
              <a:buNone/>
            </a:pPr>
            <a:r>
              <a:rPr lang="de-DE" sz="200">
                <a:sym typeface="Wingdings" pitchFamily="2" charset="2"/>
              </a:rPr>
              <a:t>    </a:t>
            </a:r>
          </a:p>
          <a:p>
            <a:pPr lvl="1">
              <a:buFont typeface="Wingdings" pitchFamily="2" charset="2"/>
              <a:buNone/>
            </a:pPr>
            <a:r>
              <a:rPr lang="de-DE" sz="1800">
                <a:sym typeface="Wingdings" pitchFamily="2" charset="2"/>
              </a:rPr>
              <a:t>     (PVLAS)</a:t>
            </a:r>
            <a:r>
              <a:rPr lang="de-DE" sz="1800"/>
              <a:t>	</a:t>
            </a:r>
          </a:p>
          <a:p>
            <a:pPr lvl="1">
              <a:buFont typeface="Wingdings" pitchFamily="2" charset="2"/>
              <a:buNone/>
            </a:pPr>
            <a:endParaRPr lang="de-DE" sz="500"/>
          </a:p>
          <a:p>
            <a:pPr>
              <a:buFontTx/>
              <a:buChar char="•"/>
            </a:pPr>
            <a:r>
              <a:rPr lang="de-DE"/>
              <a:t> </a:t>
            </a:r>
            <a:r>
              <a:rPr lang="de-DE" b="1"/>
              <a:t>Solar axions</a:t>
            </a:r>
          </a:p>
          <a:p>
            <a:pPr>
              <a:buFontTx/>
              <a:buChar char="•"/>
            </a:pPr>
            <a:endParaRPr lang="de-DE" sz="500"/>
          </a:p>
          <a:p>
            <a:pPr lvl="1">
              <a:buFont typeface="Wingdings" pitchFamily="2" charset="2"/>
              <a:buChar char="à"/>
            </a:pPr>
            <a:r>
              <a:rPr lang="de-DE" sz="1800">
                <a:sym typeface="Wingdings" pitchFamily="2" charset="2"/>
              </a:rPr>
              <a:t> Crystals</a:t>
            </a:r>
          </a:p>
          <a:p>
            <a:pPr lvl="1">
              <a:buFont typeface="Wingdings" pitchFamily="2" charset="2"/>
              <a:buChar char="à"/>
            </a:pPr>
            <a:endParaRPr lang="de-DE" sz="200">
              <a:sym typeface="Wingdings" pitchFamily="2" charset="2"/>
            </a:endParaRPr>
          </a:p>
          <a:p>
            <a:pPr lvl="1">
              <a:buFont typeface="Wingdings" pitchFamily="2" charset="2"/>
              <a:buNone/>
            </a:pPr>
            <a:r>
              <a:rPr lang="de-DE" sz="1800">
                <a:sym typeface="Wingdings" pitchFamily="2" charset="2"/>
              </a:rPr>
              <a:t>    (SOLAX,COSME)</a:t>
            </a:r>
          </a:p>
          <a:p>
            <a:pPr lvl="1">
              <a:buFont typeface="Wingdings" pitchFamily="2" charset="2"/>
              <a:buNone/>
            </a:pPr>
            <a:endParaRPr lang="de-DE" sz="200">
              <a:sym typeface="Wingdings" pitchFamily="2" charset="2"/>
            </a:endParaRPr>
          </a:p>
          <a:p>
            <a:pPr lvl="1">
              <a:buFont typeface="Wingdings" pitchFamily="2" charset="2"/>
              <a:buChar char="à"/>
            </a:pPr>
            <a:r>
              <a:rPr lang="de-DE" sz="1800"/>
              <a:t> Helioscopes</a:t>
            </a:r>
          </a:p>
          <a:p>
            <a:pPr lvl="1">
              <a:buFont typeface="Wingdings" pitchFamily="2" charset="2"/>
              <a:buChar char="à"/>
            </a:pPr>
            <a:endParaRPr lang="de-DE" sz="200"/>
          </a:p>
          <a:p>
            <a:pPr lvl="1">
              <a:buFont typeface="Wingdings" pitchFamily="2" charset="2"/>
              <a:buNone/>
            </a:pPr>
            <a:r>
              <a:rPr lang="de-DE" sz="1800"/>
              <a:t>    (Tokyo, </a:t>
            </a:r>
            <a:r>
              <a:rPr lang="de-DE" sz="1800" b="1"/>
              <a:t>CAST</a:t>
            </a:r>
            <a:r>
              <a:rPr lang="de-DE" sz="1800"/>
              <a:t>)</a:t>
            </a:r>
          </a:p>
        </p:txBody>
      </p:sp>
      <p:sp>
        <p:nvSpPr>
          <p:cNvPr id="747527" name="Rectangle 7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47528" name="Text Box 8"/>
          <p:cNvSpPr txBox="1">
            <a:spLocks noChangeArrowheads="1"/>
          </p:cNvSpPr>
          <p:nvPr/>
        </p:nvSpPr>
        <p:spPr bwMode="auto">
          <a:xfrm>
            <a:off x="669925" y="533400"/>
            <a:ext cx="4756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The Axion: Experimental searches</a:t>
            </a:r>
          </a:p>
        </p:txBody>
      </p:sp>
      <p:sp>
        <p:nvSpPr>
          <p:cNvPr id="747530" name="Text Box 10"/>
          <p:cNvSpPr txBox="1">
            <a:spLocks noChangeArrowheads="1"/>
          </p:cNvSpPr>
          <p:nvPr/>
        </p:nvSpPr>
        <p:spPr bwMode="auto">
          <a:xfrm>
            <a:off x="685800" y="60325"/>
            <a:ext cx="521493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pitchFamily="34" charset="0"/>
              </a:rPr>
              <a:t>Theoretical Motivation for Axions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306" name="Text Box 2"/>
          <p:cNvSpPr txBox="1">
            <a:spLocks noChangeArrowheads="1"/>
          </p:cNvSpPr>
          <p:nvPr/>
        </p:nvSpPr>
        <p:spPr bwMode="auto">
          <a:xfrm>
            <a:off x="2393950" y="2743200"/>
            <a:ext cx="4502150" cy="10064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de-DE" sz="3000" b="1">
                <a:cs typeface="Arial" charset="0"/>
              </a:rPr>
              <a:t>Search for solar axions </a:t>
            </a:r>
          </a:p>
          <a:p>
            <a:pPr algn="ctr"/>
            <a:r>
              <a:rPr lang="de-DE" sz="3000" b="1">
                <a:cs typeface="Arial" charset="0"/>
              </a:rPr>
              <a:t>with helioscopes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570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63436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Search for solar axions with helioscopes</a:t>
            </a:r>
          </a:p>
        </p:txBody>
      </p:sp>
      <p:pic>
        <p:nvPicPr>
          <p:cNvPr id="74957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2743200"/>
            <a:ext cx="6003925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49581" name="Text Box 13"/>
          <p:cNvSpPr txBox="1">
            <a:spLocks noChangeArrowheads="1"/>
          </p:cNvSpPr>
          <p:nvPr/>
        </p:nvSpPr>
        <p:spPr bwMode="auto">
          <a:xfrm>
            <a:off x="381000" y="1949450"/>
            <a:ext cx="4572000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>
                <a:ea typeface="Arial Unicode MS" pitchFamily="34" charset="-128"/>
                <a:cs typeface="Arial" charset="0"/>
              </a:rPr>
              <a:t>Photons of blackbody radiation</a:t>
            </a:r>
          </a:p>
        </p:txBody>
      </p:sp>
      <p:sp>
        <p:nvSpPr>
          <p:cNvPr id="749582" name="Text Box 14"/>
          <p:cNvSpPr txBox="1">
            <a:spLocks noChangeArrowheads="1"/>
          </p:cNvSpPr>
          <p:nvPr/>
        </p:nvSpPr>
        <p:spPr bwMode="auto">
          <a:xfrm>
            <a:off x="4038600" y="1839912"/>
            <a:ext cx="27432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800">
                <a:ea typeface="Arial Unicode MS" pitchFamily="34" charset="-128"/>
                <a:cs typeface="Arial" charset="0"/>
              </a:rPr>
              <a:t>Strong electric fields</a:t>
            </a:r>
            <a:r>
              <a:rPr lang="de-DE">
                <a:ea typeface="Arial Unicode MS" pitchFamily="34" charset="-128"/>
                <a:cs typeface="Arial" charset="0"/>
              </a:rPr>
              <a:t> 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800">
                <a:ea typeface="Arial Unicode MS" pitchFamily="34" charset="-128"/>
                <a:cs typeface="Arial" charset="0"/>
              </a:rPr>
              <a:t>  in solar core</a:t>
            </a:r>
            <a:r>
              <a:rPr lang="de-DE" sz="1800">
                <a:latin typeface="Times New Roman" pitchFamily="18" charset="0"/>
                <a:ea typeface="Arial Unicode MS" pitchFamily="34" charset="-128"/>
                <a:cs typeface="Arial" charset="0"/>
              </a:rPr>
              <a:t>	</a:t>
            </a:r>
          </a:p>
        </p:txBody>
      </p:sp>
      <p:sp>
        <p:nvSpPr>
          <p:cNvPr id="749583" name="Text Box 15"/>
          <p:cNvSpPr txBox="1">
            <a:spLocks noChangeArrowheads="1"/>
          </p:cNvSpPr>
          <p:nvPr/>
        </p:nvSpPr>
        <p:spPr bwMode="auto">
          <a:xfrm>
            <a:off x="7391400" y="1992312"/>
            <a:ext cx="12192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 sz="2000">
                <a:ea typeface="Arial Unicode MS" pitchFamily="34" charset="-128"/>
                <a:cs typeface="Arial" charset="0"/>
              </a:rPr>
              <a:t>Axions</a:t>
            </a:r>
          </a:p>
        </p:txBody>
      </p:sp>
      <p:sp>
        <p:nvSpPr>
          <p:cNvPr id="749584" name="AutoShape 16"/>
          <p:cNvSpPr>
            <a:spLocks noChangeArrowheads="1"/>
          </p:cNvSpPr>
          <p:nvPr/>
        </p:nvSpPr>
        <p:spPr bwMode="auto">
          <a:xfrm>
            <a:off x="4343400" y="2100262"/>
            <a:ext cx="2819400" cy="120650"/>
          </a:xfrm>
          <a:prstGeom prst="rightArrow">
            <a:avLst>
              <a:gd name="adj1" fmla="val 50000"/>
              <a:gd name="adj2" fmla="val 584211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49586" name="AutoShape 18"/>
          <p:cNvSpPr>
            <a:spLocks noChangeArrowheads="1"/>
          </p:cNvSpPr>
          <p:nvPr/>
        </p:nvSpPr>
        <p:spPr bwMode="auto">
          <a:xfrm>
            <a:off x="304800" y="1371600"/>
            <a:ext cx="8458200" cy="12954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49587" name="Text Box 19"/>
          <p:cNvSpPr txBox="1">
            <a:spLocks noChangeArrowheads="1"/>
          </p:cNvSpPr>
          <p:nvPr/>
        </p:nvSpPr>
        <p:spPr bwMode="auto">
          <a:xfrm>
            <a:off x="381000" y="1431925"/>
            <a:ext cx="2346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>
                <a:ea typeface="Arial Unicode MS" pitchFamily="34" charset="-128"/>
                <a:cs typeface="Arial" charset="0"/>
              </a:rPr>
              <a:t>Primakoff-Effect:</a:t>
            </a:r>
            <a:endParaRPr lang="de-DE" sz="1800">
              <a:ea typeface="Arial Unicode MS" pitchFamily="34" charset="-128"/>
              <a:cs typeface="Arial" charset="0"/>
            </a:endParaRPr>
          </a:p>
        </p:txBody>
      </p:sp>
      <p:sp>
        <p:nvSpPr>
          <p:cNvPr id="749594" name="Text Box 26"/>
          <p:cNvSpPr txBox="1">
            <a:spLocks noChangeArrowheads="1"/>
          </p:cNvSpPr>
          <p:nvPr/>
        </p:nvSpPr>
        <p:spPr bwMode="auto">
          <a:xfrm>
            <a:off x="533400" y="2205037"/>
            <a:ext cx="3733800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>
                <a:ea typeface="Arial Unicode MS" pitchFamily="34" charset="-128"/>
                <a:cs typeface="Arial" charset="0"/>
              </a:rPr>
              <a:t>         (X-ray photons)</a:t>
            </a:r>
          </a:p>
        </p:txBody>
      </p:sp>
      <p:sp>
        <p:nvSpPr>
          <p:cNvPr id="749596" name="Text Box 28"/>
          <p:cNvSpPr txBox="1">
            <a:spLocks noChangeArrowheads="1"/>
          </p:cNvSpPr>
          <p:nvPr/>
        </p:nvSpPr>
        <p:spPr bwMode="auto">
          <a:xfrm>
            <a:off x="2894400" y="5450400"/>
            <a:ext cx="2743200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800" dirty="0">
                <a:ea typeface="Arial Unicode MS" pitchFamily="34" charset="-128"/>
                <a:cs typeface="Arial" charset="0"/>
              </a:rPr>
              <a:t>Strong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magnetic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field</a:t>
            </a:r>
            <a:r>
              <a:rPr lang="de-DE" dirty="0">
                <a:ea typeface="Arial Unicode MS" pitchFamily="34" charset="-128"/>
                <a:cs typeface="Arial" charset="0"/>
              </a:rPr>
              <a:t> 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endParaRPr lang="de-DE" sz="500" dirty="0" smtClean="0">
              <a:ea typeface="Arial Unicode MS" pitchFamily="34" charset="-128"/>
              <a:cs typeface="Arial" charset="0"/>
            </a:endParaRP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800" dirty="0" smtClean="0">
                <a:ea typeface="Arial Unicode MS" pitchFamily="34" charset="-128"/>
                <a:cs typeface="Arial" charset="0"/>
              </a:rPr>
              <a:t>in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laboratory</a:t>
            </a:r>
            <a:r>
              <a:rPr lang="de-DE" sz="1800" dirty="0">
                <a:ea typeface="Arial Unicode MS" pitchFamily="34" charset="-128"/>
                <a:cs typeface="Arial" charset="0"/>
              </a:rPr>
              <a:t> on Earth</a:t>
            </a:r>
            <a:endParaRPr lang="de-DE" sz="1800" dirty="0">
              <a:latin typeface="Times New Roman" pitchFamily="18" charset="0"/>
              <a:ea typeface="Arial Unicode MS" pitchFamily="34" charset="-128"/>
              <a:cs typeface="Arial" charset="0"/>
            </a:endParaRPr>
          </a:p>
        </p:txBody>
      </p:sp>
      <p:sp>
        <p:nvSpPr>
          <p:cNvPr id="749597" name="Text Box 29"/>
          <p:cNvSpPr txBox="1">
            <a:spLocks noChangeArrowheads="1"/>
          </p:cNvSpPr>
          <p:nvPr/>
        </p:nvSpPr>
        <p:spPr bwMode="auto">
          <a:xfrm>
            <a:off x="1371600" y="5638800"/>
            <a:ext cx="12192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 sz="2000">
                <a:ea typeface="Arial Unicode MS" pitchFamily="34" charset="-128"/>
                <a:cs typeface="Arial" charset="0"/>
              </a:rPr>
              <a:t>Axions</a:t>
            </a:r>
          </a:p>
        </p:txBody>
      </p:sp>
      <p:sp>
        <p:nvSpPr>
          <p:cNvPr id="749598" name="AutoShape 30"/>
          <p:cNvSpPr>
            <a:spLocks noChangeArrowheads="1"/>
          </p:cNvSpPr>
          <p:nvPr/>
        </p:nvSpPr>
        <p:spPr bwMode="auto">
          <a:xfrm>
            <a:off x="2971800" y="5746750"/>
            <a:ext cx="2819400" cy="120650"/>
          </a:xfrm>
          <a:prstGeom prst="rightArrow">
            <a:avLst>
              <a:gd name="adj1" fmla="val 50000"/>
              <a:gd name="adj2" fmla="val 584211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49599" name="AutoShape 31"/>
          <p:cNvSpPr>
            <a:spLocks noChangeArrowheads="1"/>
          </p:cNvSpPr>
          <p:nvPr/>
        </p:nvSpPr>
        <p:spPr bwMode="auto">
          <a:xfrm>
            <a:off x="304800" y="5029200"/>
            <a:ext cx="8458200" cy="12954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49600" name="Text Box 32"/>
          <p:cNvSpPr txBox="1">
            <a:spLocks noChangeArrowheads="1"/>
          </p:cNvSpPr>
          <p:nvPr/>
        </p:nvSpPr>
        <p:spPr bwMode="auto">
          <a:xfrm>
            <a:off x="381000" y="5089525"/>
            <a:ext cx="3505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>
                <a:ea typeface="Arial Unicode MS" pitchFamily="34" charset="-128"/>
                <a:cs typeface="Arial" charset="0"/>
              </a:rPr>
              <a:t>Inverse Primakoff-Effect:</a:t>
            </a:r>
            <a:endParaRPr lang="de-DE" sz="1800">
              <a:ea typeface="Arial Unicode MS" pitchFamily="34" charset="-128"/>
              <a:cs typeface="Arial" charset="0"/>
            </a:endParaRPr>
          </a:p>
        </p:txBody>
      </p:sp>
      <p:sp>
        <p:nvSpPr>
          <p:cNvPr id="749601" name="Text Box 33"/>
          <p:cNvSpPr txBox="1">
            <a:spLocks noChangeArrowheads="1"/>
          </p:cNvSpPr>
          <p:nvPr/>
        </p:nvSpPr>
        <p:spPr bwMode="auto">
          <a:xfrm>
            <a:off x="4953000" y="5638800"/>
            <a:ext cx="37338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 sz="2000">
                <a:ea typeface="Arial Unicode MS" pitchFamily="34" charset="-128"/>
                <a:cs typeface="Arial" charset="0"/>
              </a:rPr>
              <a:t>	   </a:t>
            </a:r>
            <a:r>
              <a:rPr lang="de-DE">
                <a:ea typeface="Arial Unicode MS" pitchFamily="34" charset="-128"/>
                <a:cs typeface="Arial" charset="0"/>
              </a:rPr>
              <a:t>X-ray photons</a:t>
            </a:r>
          </a:p>
        </p:txBody>
      </p:sp>
      <p:sp>
        <p:nvSpPr>
          <p:cNvPr id="749602" name="Rectangle 34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49603" name="Text Box 35"/>
          <p:cNvSpPr txBox="1">
            <a:spLocks noChangeArrowheads="1"/>
          </p:cNvSpPr>
          <p:nvPr/>
        </p:nvSpPr>
        <p:spPr bwMode="auto">
          <a:xfrm>
            <a:off x="669925" y="533400"/>
            <a:ext cx="4870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Production and detection of axions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9341" name="Picture 29" descr="schem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90800"/>
            <a:ext cx="8763000" cy="2411412"/>
          </a:xfrm>
          <a:prstGeom prst="rect">
            <a:avLst/>
          </a:prstGeom>
          <a:noFill/>
        </p:spPr>
      </p:pic>
      <p:sp>
        <p:nvSpPr>
          <p:cNvPr id="909314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63436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Search for solar axions with helioscopes</a:t>
            </a:r>
          </a:p>
        </p:txBody>
      </p:sp>
      <p:sp>
        <p:nvSpPr>
          <p:cNvPr id="909330" name="Rectangle 18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09331" name="Text Box 19"/>
          <p:cNvSpPr txBox="1">
            <a:spLocks noChangeArrowheads="1"/>
          </p:cNvSpPr>
          <p:nvPr/>
        </p:nvSpPr>
        <p:spPr bwMode="auto">
          <a:xfrm>
            <a:off x="669925" y="533400"/>
            <a:ext cx="4870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Production and detection of axions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381000" y="1949450"/>
            <a:ext cx="4572000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>
                <a:ea typeface="Arial Unicode MS" pitchFamily="34" charset="-128"/>
                <a:cs typeface="Arial" charset="0"/>
              </a:rPr>
              <a:t>Photons of blackbody radiation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4038600" y="1839912"/>
            <a:ext cx="27432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800">
                <a:ea typeface="Arial Unicode MS" pitchFamily="34" charset="-128"/>
                <a:cs typeface="Arial" charset="0"/>
              </a:rPr>
              <a:t>Strong electric fields</a:t>
            </a:r>
            <a:r>
              <a:rPr lang="de-DE">
                <a:ea typeface="Arial Unicode MS" pitchFamily="34" charset="-128"/>
                <a:cs typeface="Arial" charset="0"/>
              </a:rPr>
              <a:t> 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800">
                <a:ea typeface="Arial Unicode MS" pitchFamily="34" charset="-128"/>
                <a:cs typeface="Arial" charset="0"/>
              </a:rPr>
              <a:t>  in solar core</a:t>
            </a:r>
            <a:r>
              <a:rPr lang="de-DE" sz="1800">
                <a:latin typeface="Times New Roman" pitchFamily="18" charset="0"/>
                <a:ea typeface="Arial Unicode MS" pitchFamily="34" charset="-128"/>
                <a:cs typeface="Arial" charset="0"/>
              </a:rPr>
              <a:t>	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7391400" y="1992312"/>
            <a:ext cx="12192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 sz="2000">
                <a:ea typeface="Arial Unicode MS" pitchFamily="34" charset="-128"/>
                <a:cs typeface="Arial" charset="0"/>
              </a:rPr>
              <a:t>Axions</a:t>
            </a:r>
          </a:p>
        </p:txBody>
      </p:sp>
      <p:sp>
        <p:nvSpPr>
          <p:cNvPr id="22" name="AutoShape 16"/>
          <p:cNvSpPr>
            <a:spLocks noChangeArrowheads="1"/>
          </p:cNvSpPr>
          <p:nvPr/>
        </p:nvSpPr>
        <p:spPr bwMode="auto">
          <a:xfrm>
            <a:off x="4343400" y="2100262"/>
            <a:ext cx="2819400" cy="120650"/>
          </a:xfrm>
          <a:prstGeom prst="rightArrow">
            <a:avLst>
              <a:gd name="adj1" fmla="val 50000"/>
              <a:gd name="adj2" fmla="val 584211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23" name="AutoShape 18"/>
          <p:cNvSpPr>
            <a:spLocks noChangeArrowheads="1"/>
          </p:cNvSpPr>
          <p:nvPr/>
        </p:nvSpPr>
        <p:spPr bwMode="auto">
          <a:xfrm>
            <a:off x="304800" y="1371600"/>
            <a:ext cx="8458200" cy="12954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381000" y="1431925"/>
            <a:ext cx="2346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>
                <a:ea typeface="Arial Unicode MS" pitchFamily="34" charset="-128"/>
                <a:cs typeface="Arial" charset="0"/>
              </a:rPr>
              <a:t>Primakoff-Effect:</a:t>
            </a:r>
            <a:endParaRPr lang="de-DE" sz="1800">
              <a:ea typeface="Arial Unicode MS" pitchFamily="34" charset="-128"/>
              <a:cs typeface="Arial" charset="0"/>
            </a:endParaRPr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533400" y="2205037"/>
            <a:ext cx="3733800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>
                <a:ea typeface="Arial Unicode MS" pitchFamily="34" charset="-128"/>
                <a:cs typeface="Arial" charset="0"/>
              </a:rPr>
              <a:t>         (X-ray photons)</a:t>
            </a: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2894400" y="5450400"/>
            <a:ext cx="2743200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800" dirty="0">
                <a:ea typeface="Arial Unicode MS" pitchFamily="34" charset="-128"/>
                <a:cs typeface="Arial" charset="0"/>
              </a:rPr>
              <a:t>Strong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magnetic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field</a:t>
            </a:r>
            <a:r>
              <a:rPr lang="de-DE" dirty="0">
                <a:ea typeface="Arial Unicode MS" pitchFamily="34" charset="-128"/>
                <a:cs typeface="Arial" charset="0"/>
              </a:rPr>
              <a:t> 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endParaRPr lang="de-DE" sz="500" dirty="0" smtClean="0">
              <a:ea typeface="Arial Unicode MS" pitchFamily="34" charset="-128"/>
              <a:cs typeface="Arial" charset="0"/>
            </a:endParaRP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800" dirty="0" smtClean="0">
                <a:ea typeface="Arial Unicode MS" pitchFamily="34" charset="-128"/>
                <a:cs typeface="Arial" charset="0"/>
              </a:rPr>
              <a:t>in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laboratory</a:t>
            </a:r>
            <a:r>
              <a:rPr lang="de-DE" sz="1800" dirty="0">
                <a:ea typeface="Arial Unicode MS" pitchFamily="34" charset="-128"/>
                <a:cs typeface="Arial" charset="0"/>
              </a:rPr>
              <a:t> on Earth</a:t>
            </a:r>
            <a:endParaRPr lang="de-DE" sz="1800" dirty="0">
              <a:latin typeface="Times New Roman" pitchFamily="18" charset="0"/>
              <a:ea typeface="Arial Unicode MS" pitchFamily="34" charset="-128"/>
              <a:cs typeface="Arial" charset="0"/>
            </a:endParaRPr>
          </a:p>
        </p:txBody>
      </p: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1371600" y="5638800"/>
            <a:ext cx="12192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 sz="2000">
                <a:ea typeface="Arial Unicode MS" pitchFamily="34" charset="-128"/>
                <a:cs typeface="Arial" charset="0"/>
              </a:rPr>
              <a:t>Axions</a:t>
            </a:r>
          </a:p>
        </p:txBody>
      </p:sp>
      <p:sp>
        <p:nvSpPr>
          <p:cNvPr id="28" name="AutoShape 30"/>
          <p:cNvSpPr>
            <a:spLocks noChangeArrowheads="1"/>
          </p:cNvSpPr>
          <p:nvPr/>
        </p:nvSpPr>
        <p:spPr bwMode="auto">
          <a:xfrm>
            <a:off x="2971800" y="5746750"/>
            <a:ext cx="2819400" cy="120650"/>
          </a:xfrm>
          <a:prstGeom prst="rightArrow">
            <a:avLst>
              <a:gd name="adj1" fmla="val 50000"/>
              <a:gd name="adj2" fmla="val 584211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29" name="AutoShape 31"/>
          <p:cNvSpPr>
            <a:spLocks noChangeArrowheads="1"/>
          </p:cNvSpPr>
          <p:nvPr/>
        </p:nvSpPr>
        <p:spPr bwMode="auto">
          <a:xfrm>
            <a:off x="304800" y="5029200"/>
            <a:ext cx="8458200" cy="12954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30" name="Text Box 32"/>
          <p:cNvSpPr txBox="1">
            <a:spLocks noChangeArrowheads="1"/>
          </p:cNvSpPr>
          <p:nvPr/>
        </p:nvSpPr>
        <p:spPr bwMode="auto">
          <a:xfrm>
            <a:off x="381000" y="5089525"/>
            <a:ext cx="3505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>
                <a:ea typeface="Arial Unicode MS" pitchFamily="34" charset="-128"/>
                <a:cs typeface="Arial" charset="0"/>
              </a:rPr>
              <a:t>Inverse Primakoff-Effect:</a:t>
            </a:r>
            <a:endParaRPr lang="de-DE" sz="1800">
              <a:ea typeface="Arial Unicode MS" pitchFamily="34" charset="-128"/>
              <a:cs typeface="Arial" charset="0"/>
            </a:endParaRPr>
          </a:p>
        </p:txBody>
      </p:sp>
      <p:sp>
        <p:nvSpPr>
          <p:cNvPr id="31" name="Text Box 33"/>
          <p:cNvSpPr txBox="1">
            <a:spLocks noChangeArrowheads="1"/>
          </p:cNvSpPr>
          <p:nvPr/>
        </p:nvSpPr>
        <p:spPr bwMode="auto">
          <a:xfrm>
            <a:off x="4953000" y="5638800"/>
            <a:ext cx="37338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 sz="2000">
                <a:ea typeface="Arial Unicode MS" pitchFamily="34" charset="-128"/>
                <a:cs typeface="Arial" charset="0"/>
              </a:rPr>
              <a:t>	   </a:t>
            </a:r>
            <a:r>
              <a:rPr lang="de-DE">
                <a:ea typeface="Arial Unicode MS" pitchFamily="34" charset="-128"/>
                <a:cs typeface="Arial" charset="0"/>
              </a:rPr>
              <a:t>X-ray photons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258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914400"/>
            <a:ext cx="5257800" cy="407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92582" name="Text Box 6"/>
          <p:cNvSpPr txBox="1">
            <a:spLocks noChangeArrowheads="1"/>
          </p:cNvSpPr>
          <p:nvPr/>
        </p:nvSpPr>
        <p:spPr bwMode="auto">
          <a:xfrm>
            <a:off x="838200" y="5029200"/>
            <a:ext cx="8077200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 sz="1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>
                <a:ea typeface="Arial Unicode MS" pitchFamily="34" charset="-128"/>
                <a:cs typeface="Arial" charset="0"/>
              </a:rPr>
              <a:t>Mean Energy of axions:   </a:t>
            </a:r>
            <a:r>
              <a:rPr lang="de-DE">
                <a:ea typeface="Arial Unicode MS" pitchFamily="34" charset="-128"/>
                <a:cs typeface="Arial Unicode MS" pitchFamily="34" charset="-128"/>
              </a:rPr>
              <a:t>&lt;E</a:t>
            </a:r>
            <a:r>
              <a:rPr lang="de-DE" baseline="-25000"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de-DE">
                <a:ea typeface="Arial Unicode MS" pitchFamily="34" charset="-128"/>
                <a:cs typeface="Arial Unicode MS" pitchFamily="34" charset="-128"/>
              </a:rPr>
              <a:t>&gt; = 4.2 keV	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de-DE" sz="100"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ea typeface="Arial Unicode MS" pitchFamily="34" charset="-128"/>
                <a:cs typeface="Arial Unicode MS" pitchFamily="34" charset="-128"/>
              </a:rPr>
              <a:t> Flux of axions:  </a:t>
            </a:r>
          </a:p>
          <a:p>
            <a:pPr>
              <a:spcBef>
                <a:spcPct val="50000"/>
              </a:spcBef>
            </a:pPr>
            <a:endParaRPr lang="de-DE" sz="1500" baseline="30000"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de-DE" sz="1700">
                <a:ea typeface="Arial Unicode MS" pitchFamily="34" charset="-128"/>
                <a:cs typeface="Arial Unicode MS" pitchFamily="34" charset="-128"/>
              </a:rPr>
              <a:t>(Serpico &amp; Raffelt, based on standard solar model BP2004 of Bahcall et al.)</a:t>
            </a:r>
          </a:p>
        </p:txBody>
      </p:sp>
      <p:graphicFrame>
        <p:nvGraphicFramePr>
          <p:cNvPr id="792583" name="Object 7"/>
          <p:cNvGraphicFramePr>
            <a:graphicFrameLocks noChangeAspect="1"/>
          </p:cNvGraphicFramePr>
          <p:nvPr/>
        </p:nvGraphicFramePr>
        <p:xfrm>
          <a:off x="2960688" y="5416550"/>
          <a:ext cx="2525712" cy="755650"/>
        </p:xfrm>
        <a:graphic>
          <a:graphicData uri="http://schemas.openxmlformats.org/presentationml/2006/ole">
            <p:oleObj spid="_x0000_s792583" name="Formel" r:id="rId4" imgW="1701720" imgH="507960" progId="Equation.3">
              <p:embed/>
            </p:oleObj>
          </a:graphicData>
        </a:graphic>
      </p:graphicFrame>
      <p:sp>
        <p:nvSpPr>
          <p:cNvPr id="792584" name="AutoShape 8"/>
          <p:cNvSpPr>
            <a:spLocks noChangeArrowheads="1"/>
          </p:cNvSpPr>
          <p:nvPr/>
        </p:nvSpPr>
        <p:spPr bwMode="auto">
          <a:xfrm>
            <a:off x="609600" y="4953000"/>
            <a:ext cx="8153400" cy="15240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2586" name="Rectangle 10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2587" name="Text Box 11"/>
          <p:cNvSpPr txBox="1">
            <a:spLocks noChangeArrowheads="1"/>
          </p:cNvSpPr>
          <p:nvPr/>
        </p:nvSpPr>
        <p:spPr bwMode="auto">
          <a:xfrm>
            <a:off x="669925" y="533400"/>
            <a:ext cx="46799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Expected solar axion flux at Earth</a:t>
            </a:r>
          </a:p>
        </p:txBody>
      </p:sp>
      <p:sp>
        <p:nvSpPr>
          <p:cNvPr id="792589" name="Text Box 13"/>
          <p:cNvSpPr txBox="1">
            <a:spLocks noChangeArrowheads="1"/>
          </p:cNvSpPr>
          <p:nvPr/>
        </p:nvSpPr>
        <p:spPr bwMode="auto">
          <a:xfrm>
            <a:off x="685800" y="60325"/>
            <a:ext cx="63436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Search for solar axions with helioscopes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5349" name="Object 5"/>
          <p:cNvGraphicFramePr>
            <a:graphicFrameLocks noChangeAspect="1"/>
          </p:cNvGraphicFramePr>
          <p:nvPr/>
        </p:nvGraphicFramePr>
        <p:xfrm>
          <a:off x="1230313" y="1363663"/>
          <a:ext cx="6542087" cy="908050"/>
        </p:xfrm>
        <a:graphic>
          <a:graphicData uri="http://schemas.openxmlformats.org/presentationml/2006/ole">
            <p:oleObj spid="_x0000_s825349" name="Formel" r:id="rId3" imgW="3936960" imgH="545760" progId="Equation.3">
              <p:embed/>
            </p:oleObj>
          </a:graphicData>
        </a:graphic>
      </p:graphicFrame>
      <p:graphicFrame>
        <p:nvGraphicFramePr>
          <p:cNvPr id="825351" name="Object 7"/>
          <p:cNvGraphicFramePr>
            <a:graphicFrameLocks noChangeAspect="1"/>
          </p:cNvGraphicFramePr>
          <p:nvPr/>
        </p:nvGraphicFramePr>
        <p:xfrm>
          <a:off x="2695575" y="2582863"/>
          <a:ext cx="1400175" cy="704850"/>
        </p:xfrm>
        <a:graphic>
          <a:graphicData uri="http://schemas.openxmlformats.org/presentationml/2006/ole">
            <p:oleObj spid="_x0000_s825351" name="Formel" r:id="rId4" imgW="1079280" imgH="545760" progId="Equation.3">
              <p:embed/>
            </p:oleObj>
          </a:graphicData>
        </a:graphic>
      </p:graphicFrame>
      <p:graphicFrame>
        <p:nvGraphicFramePr>
          <p:cNvPr id="825352" name="Object 8"/>
          <p:cNvGraphicFramePr>
            <a:graphicFrameLocks noChangeAspect="1"/>
          </p:cNvGraphicFramePr>
          <p:nvPr/>
        </p:nvGraphicFramePr>
        <p:xfrm>
          <a:off x="6400800" y="2601913"/>
          <a:ext cx="2462213" cy="636587"/>
        </p:xfrm>
        <a:graphic>
          <a:graphicData uri="http://schemas.openxmlformats.org/presentationml/2006/ole">
            <p:oleObj spid="_x0000_s825352" name="Formel" r:id="rId5" imgW="2057400" imgH="533160" progId="Equation.3">
              <p:embed/>
            </p:oleObj>
          </a:graphicData>
        </a:graphic>
      </p:graphicFrame>
      <p:sp>
        <p:nvSpPr>
          <p:cNvPr id="825353" name="Rectangle 9"/>
          <p:cNvSpPr>
            <a:spLocks noChangeArrowheads="1"/>
          </p:cNvSpPr>
          <p:nvPr/>
        </p:nvSpPr>
        <p:spPr bwMode="auto">
          <a:xfrm>
            <a:off x="228600" y="2711450"/>
            <a:ext cx="61341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8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With momentum transfer       	                   , effective photon mass</a:t>
            </a:r>
          </a:p>
          <a:p>
            <a:endParaRPr lang="de-DE" sz="10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r>
              <a:rPr lang="de-DE" sz="18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in </a:t>
            </a:r>
            <a:r>
              <a:rPr lang="de-DE" sz="1800" baseline="300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4</a:t>
            </a:r>
            <a:r>
              <a:rPr lang="de-DE" sz="18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He and  absorption </a:t>
            </a:r>
            <a:r>
              <a:rPr lang="de-DE" sz="1800" b="1">
                <a:latin typeface="Symbol" pitchFamily="18" charset="2"/>
                <a:ea typeface="Arial Unicode MS" pitchFamily="34" charset="-128"/>
                <a:cs typeface="Arial Unicode MS" pitchFamily="34" charset="-128"/>
              </a:rPr>
              <a:t>G</a:t>
            </a:r>
            <a:endParaRPr lang="en-US" sz="1800" b="1">
              <a:latin typeface="Symbol" pitchFamily="18" charset="2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25354" name="AutoShape 10"/>
          <p:cNvSpPr>
            <a:spLocks noChangeArrowheads="1"/>
          </p:cNvSpPr>
          <p:nvPr/>
        </p:nvSpPr>
        <p:spPr bwMode="auto">
          <a:xfrm>
            <a:off x="685800" y="1363663"/>
            <a:ext cx="7620000" cy="990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25357" name="Rectangle 13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25358" name="Text Box 14"/>
          <p:cNvSpPr txBox="1">
            <a:spLocks noChangeArrowheads="1"/>
          </p:cNvSpPr>
          <p:nvPr/>
        </p:nvSpPr>
        <p:spPr bwMode="auto">
          <a:xfrm>
            <a:off x="669925" y="533400"/>
            <a:ext cx="66278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Conversion probability and coherence condition</a:t>
            </a:r>
          </a:p>
        </p:txBody>
      </p:sp>
      <p:sp>
        <p:nvSpPr>
          <p:cNvPr id="825374" name="Text Box 30"/>
          <p:cNvSpPr txBox="1">
            <a:spLocks noChangeArrowheads="1"/>
          </p:cNvSpPr>
          <p:nvPr/>
        </p:nvSpPr>
        <p:spPr bwMode="auto">
          <a:xfrm>
            <a:off x="685800" y="60325"/>
            <a:ext cx="63436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Search for solar axions with helioscopes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8899" name="Object 3"/>
          <p:cNvGraphicFramePr>
            <a:graphicFrameLocks noChangeAspect="1"/>
          </p:cNvGraphicFramePr>
          <p:nvPr/>
        </p:nvGraphicFramePr>
        <p:xfrm>
          <a:off x="1230313" y="1363663"/>
          <a:ext cx="6542087" cy="908050"/>
        </p:xfrm>
        <a:graphic>
          <a:graphicData uri="http://schemas.openxmlformats.org/presentationml/2006/ole">
            <p:oleObj spid="_x0000_s848899" name="Formel" r:id="rId3" imgW="3936960" imgH="545760" progId="Equation.3">
              <p:embed/>
            </p:oleObj>
          </a:graphicData>
        </a:graphic>
      </p:graphicFrame>
      <p:sp>
        <p:nvSpPr>
          <p:cNvPr id="848903" name="AutoShape 7"/>
          <p:cNvSpPr>
            <a:spLocks noChangeArrowheads="1"/>
          </p:cNvSpPr>
          <p:nvPr/>
        </p:nvSpPr>
        <p:spPr bwMode="auto">
          <a:xfrm>
            <a:off x="685800" y="1363663"/>
            <a:ext cx="7620000" cy="990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48905" name="Rectangle 9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48907" name="Text Box 11"/>
          <p:cNvSpPr txBox="1">
            <a:spLocks noChangeArrowheads="1"/>
          </p:cNvSpPr>
          <p:nvPr/>
        </p:nvSpPr>
        <p:spPr bwMode="auto">
          <a:xfrm>
            <a:off x="4876800" y="5181600"/>
            <a:ext cx="3124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>
                <a:cs typeface="Arial" charset="0"/>
              </a:rPr>
              <a:t>(if absorption </a:t>
            </a:r>
            <a:r>
              <a:rPr lang="de-DE" b="1">
                <a:latin typeface="Symbol" pitchFamily="18" charset="2"/>
                <a:cs typeface="Arial" charset="0"/>
              </a:rPr>
              <a:t>G</a:t>
            </a:r>
            <a:r>
              <a:rPr lang="de-DE" b="1">
                <a:cs typeface="Arial" charset="0"/>
              </a:rPr>
              <a:t> = 0)</a:t>
            </a:r>
          </a:p>
        </p:txBody>
      </p:sp>
      <p:graphicFrame>
        <p:nvGraphicFramePr>
          <p:cNvPr id="848908" name="Object 12"/>
          <p:cNvGraphicFramePr>
            <a:graphicFrameLocks noChangeAspect="1"/>
          </p:cNvGraphicFramePr>
          <p:nvPr/>
        </p:nvGraphicFramePr>
        <p:xfrm>
          <a:off x="990600" y="4724400"/>
          <a:ext cx="3349625" cy="1333500"/>
        </p:xfrm>
        <a:graphic>
          <a:graphicData uri="http://schemas.openxmlformats.org/presentationml/2006/ole">
            <p:oleObj spid="_x0000_s848908" name="Formel" r:id="rId4" imgW="2197080" imgH="876240" progId="Equation.3">
              <p:embed/>
            </p:oleObj>
          </a:graphicData>
        </a:graphic>
      </p:graphicFrame>
      <p:sp>
        <p:nvSpPr>
          <p:cNvPr id="848909" name="AutoShape 13"/>
          <p:cNvSpPr>
            <a:spLocks noChangeArrowheads="1"/>
          </p:cNvSpPr>
          <p:nvPr/>
        </p:nvSpPr>
        <p:spPr bwMode="auto">
          <a:xfrm>
            <a:off x="685800" y="4724400"/>
            <a:ext cx="7620000" cy="1371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48910" name="AutoShape 14"/>
          <p:cNvSpPr>
            <a:spLocks noChangeArrowheads="1"/>
          </p:cNvSpPr>
          <p:nvPr/>
        </p:nvSpPr>
        <p:spPr bwMode="auto">
          <a:xfrm>
            <a:off x="4038600" y="3505200"/>
            <a:ext cx="609600" cy="990600"/>
          </a:xfrm>
          <a:prstGeom prst="downArrow">
            <a:avLst>
              <a:gd name="adj1" fmla="val 50000"/>
              <a:gd name="adj2" fmla="val 40625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48920" name="Text Box 24"/>
          <p:cNvSpPr txBox="1">
            <a:spLocks noChangeArrowheads="1"/>
          </p:cNvSpPr>
          <p:nvPr/>
        </p:nvSpPr>
        <p:spPr bwMode="auto">
          <a:xfrm>
            <a:off x="685800" y="60325"/>
            <a:ext cx="63436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Search for solar axions with helioscopes</a:t>
            </a:r>
          </a:p>
        </p:txBody>
      </p:sp>
      <p:sp>
        <p:nvSpPr>
          <p:cNvPr id="848921" name="Text Box 25"/>
          <p:cNvSpPr txBox="1">
            <a:spLocks noChangeArrowheads="1"/>
          </p:cNvSpPr>
          <p:nvPr/>
        </p:nvSpPr>
        <p:spPr bwMode="auto">
          <a:xfrm>
            <a:off x="669925" y="533400"/>
            <a:ext cx="66278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Conversion probability and coherence condition</a:t>
            </a:r>
          </a:p>
        </p:txBody>
      </p:sp>
      <p:graphicFrame>
        <p:nvGraphicFramePr>
          <p:cNvPr id="848922" name="Object 26"/>
          <p:cNvGraphicFramePr>
            <a:graphicFrameLocks noChangeAspect="1"/>
          </p:cNvGraphicFramePr>
          <p:nvPr/>
        </p:nvGraphicFramePr>
        <p:xfrm>
          <a:off x="2695575" y="2582863"/>
          <a:ext cx="1400175" cy="704850"/>
        </p:xfrm>
        <a:graphic>
          <a:graphicData uri="http://schemas.openxmlformats.org/presentationml/2006/ole">
            <p:oleObj spid="_x0000_s848922" name="Formel" r:id="rId5" imgW="1079280" imgH="545760" progId="Equation.3">
              <p:embed/>
            </p:oleObj>
          </a:graphicData>
        </a:graphic>
      </p:graphicFrame>
      <p:graphicFrame>
        <p:nvGraphicFramePr>
          <p:cNvPr id="848923" name="Object 27"/>
          <p:cNvGraphicFramePr>
            <a:graphicFrameLocks noChangeAspect="1"/>
          </p:cNvGraphicFramePr>
          <p:nvPr/>
        </p:nvGraphicFramePr>
        <p:xfrm>
          <a:off x="6400800" y="2601913"/>
          <a:ext cx="2462213" cy="636587"/>
        </p:xfrm>
        <a:graphic>
          <a:graphicData uri="http://schemas.openxmlformats.org/presentationml/2006/ole">
            <p:oleObj spid="_x0000_s848923" name="Formel" r:id="rId6" imgW="2057400" imgH="533160" progId="Equation.3">
              <p:embed/>
            </p:oleObj>
          </a:graphicData>
        </a:graphic>
      </p:graphicFrame>
      <p:sp>
        <p:nvSpPr>
          <p:cNvPr id="848924" name="Rectangle 28"/>
          <p:cNvSpPr>
            <a:spLocks noChangeArrowheads="1"/>
          </p:cNvSpPr>
          <p:nvPr/>
        </p:nvSpPr>
        <p:spPr bwMode="auto">
          <a:xfrm>
            <a:off x="228600" y="2711450"/>
            <a:ext cx="61341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8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With momentum transfer       	                   , effective photon mass</a:t>
            </a:r>
          </a:p>
          <a:p>
            <a:endParaRPr lang="de-DE" sz="10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r>
              <a:rPr lang="de-DE" sz="18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in </a:t>
            </a:r>
            <a:r>
              <a:rPr lang="de-DE" sz="1800" baseline="300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4</a:t>
            </a:r>
            <a:r>
              <a:rPr lang="de-DE" sz="18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He and  absorption </a:t>
            </a:r>
            <a:r>
              <a:rPr lang="de-DE" sz="1800" b="1">
                <a:latin typeface="Symbol" pitchFamily="18" charset="2"/>
                <a:ea typeface="Arial Unicode MS" pitchFamily="34" charset="-128"/>
                <a:cs typeface="Arial Unicode MS" pitchFamily="34" charset="-128"/>
              </a:rPr>
              <a:t>G</a:t>
            </a:r>
            <a:endParaRPr lang="en-US" sz="1800" b="1">
              <a:latin typeface="Symbol" pitchFamily="18" charset="2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63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971800"/>
            <a:ext cx="4724400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6384" name="Text Box 16"/>
          <p:cNvSpPr txBox="1">
            <a:spLocks noChangeArrowheads="1"/>
          </p:cNvSpPr>
          <p:nvPr/>
        </p:nvSpPr>
        <p:spPr bwMode="auto">
          <a:xfrm>
            <a:off x="4267200" y="4191000"/>
            <a:ext cx="6324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>
                <a:solidFill>
                  <a:srgbClr val="FF0000"/>
                </a:solidFill>
                <a:cs typeface="Arial" charset="0"/>
              </a:rPr>
              <a:t>Coherence condition:  </a:t>
            </a:r>
          </a:p>
          <a:p>
            <a:pPr algn="ctr">
              <a:spcBef>
                <a:spcPct val="50000"/>
              </a:spcBef>
            </a:pPr>
            <a:r>
              <a:rPr lang="de-DE" b="1">
                <a:solidFill>
                  <a:srgbClr val="FF0000"/>
                </a:solidFill>
                <a:cs typeface="Arial" charset="0"/>
              </a:rPr>
              <a:t>qL/2 &lt; </a:t>
            </a:r>
            <a:r>
              <a:rPr lang="de-DE" sz="2000" b="1">
                <a:solidFill>
                  <a:srgbClr val="FF0000"/>
                </a:solidFill>
                <a:latin typeface="Symbol" pitchFamily="18" charset="2"/>
              </a:rPr>
              <a:t>p</a:t>
            </a:r>
            <a:endParaRPr lang="de-DE" sz="2000" b="1">
              <a:latin typeface="Symbol" pitchFamily="18" charset="2"/>
            </a:endParaRPr>
          </a:p>
        </p:txBody>
      </p:sp>
      <p:sp>
        <p:nvSpPr>
          <p:cNvPr id="826385" name="AutoShape 17"/>
          <p:cNvSpPr>
            <a:spLocks noChangeArrowheads="1"/>
          </p:cNvSpPr>
          <p:nvPr/>
        </p:nvSpPr>
        <p:spPr bwMode="auto">
          <a:xfrm>
            <a:off x="5562600" y="4114800"/>
            <a:ext cx="3276600" cy="9144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26386" name="AutoShape 18"/>
          <p:cNvSpPr>
            <a:spLocks noChangeArrowheads="1"/>
          </p:cNvSpPr>
          <p:nvPr/>
        </p:nvSpPr>
        <p:spPr bwMode="auto">
          <a:xfrm>
            <a:off x="5715000" y="4316413"/>
            <a:ext cx="381000" cy="1524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26387" name="Rectangle 19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26389" name="Text Box 21"/>
          <p:cNvSpPr txBox="1">
            <a:spLocks noChangeArrowheads="1"/>
          </p:cNvSpPr>
          <p:nvPr/>
        </p:nvSpPr>
        <p:spPr bwMode="auto">
          <a:xfrm>
            <a:off x="4876800" y="1828800"/>
            <a:ext cx="3124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>
                <a:cs typeface="Arial" charset="0"/>
              </a:rPr>
              <a:t>(if absorption </a:t>
            </a:r>
            <a:r>
              <a:rPr lang="de-DE" b="1">
                <a:latin typeface="Symbol" pitchFamily="18" charset="2"/>
                <a:cs typeface="Arial" charset="0"/>
              </a:rPr>
              <a:t>G</a:t>
            </a:r>
            <a:r>
              <a:rPr lang="de-DE" b="1">
                <a:cs typeface="Arial" charset="0"/>
              </a:rPr>
              <a:t> = 0)</a:t>
            </a:r>
          </a:p>
        </p:txBody>
      </p:sp>
      <p:graphicFrame>
        <p:nvGraphicFramePr>
          <p:cNvPr id="826390" name="Object 22"/>
          <p:cNvGraphicFramePr>
            <a:graphicFrameLocks noChangeAspect="1"/>
          </p:cNvGraphicFramePr>
          <p:nvPr/>
        </p:nvGraphicFramePr>
        <p:xfrm>
          <a:off x="990600" y="1371600"/>
          <a:ext cx="3349625" cy="1333500"/>
        </p:xfrm>
        <a:graphic>
          <a:graphicData uri="http://schemas.openxmlformats.org/presentationml/2006/ole">
            <p:oleObj spid="_x0000_s826390" name="Formel" r:id="rId4" imgW="2197080" imgH="876240" progId="Equation.3">
              <p:embed/>
            </p:oleObj>
          </a:graphicData>
        </a:graphic>
      </p:graphicFrame>
      <p:sp>
        <p:nvSpPr>
          <p:cNvPr id="826391" name="AutoShape 23"/>
          <p:cNvSpPr>
            <a:spLocks noChangeArrowheads="1"/>
          </p:cNvSpPr>
          <p:nvPr/>
        </p:nvSpPr>
        <p:spPr bwMode="auto">
          <a:xfrm>
            <a:off x="685800" y="1371600"/>
            <a:ext cx="7620000" cy="1371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26392" name="Text Box 24"/>
          <p:cNvSpPr txBox="1">
            <a:spLocks noChangeArrowheads="1"/>
          </p:cNvSpPr>
          <p:nvPr/>
        </p:nvSpPr>
        <p:spPr bwMode="auto">
          <a:xfrm>
            <a:off x="685800" y="60325"/>
            <a:ext cx="63436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Search for solar axions with helioscopes</a:t>
            </a:r>
          </a:p>
        </p:txBody>
      </p:sp>
      <p:sp>
        <p:nvSpPr>
          <p:cNvPr id="826393" name="Text Box 25"/>
          <p:cNvSpPr txBox="1">
            <a:spLocks noChangeArrowheads="1"/>
          </p:cNvSpPr>
          <p:nvPr/>
        </p:nvSpPr>
        <p:spPr bwMode="auto">
          <a:xfrm>
            <a:off x="669925" y="533400"/>
            <a:ext cx="66278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Conversion probability and coherence condition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628" name="Text Box 4"/>
          <p:cNvSpPr txBox="1">
            <a:spLocks noChangeArrowheads="1"/>
          </p:cNvSpPr>
          <p:nvPr/>
        </p:nvSpPr>
        <p:spPr bwMode="auto">
          <a:xfrm>
            <a:off x="-838200" y="3694113"/>
            <a:ext cx="5334000" cy="278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600"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    </a:t>
            </a: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de-DE" sz="1500">
                <a:ea typeface="Arial Unicode MS" pitchFamily="34" charset="-128"/>
                <a:cs typeface="Arial" charset="0"/>
              </a:rPr>
              <a:t>Effective mass of photon m</a:t>
            </a:r>
            <a:r>
              <a:rPr lang="de-DE" sz="1800" baseline="-25000">
                <a:latin typeface="Symbol" pitchFamily="18" charset="2"/>
                <a:ea typeface="Arial Unicode MS" pitchFamily="34" charset="-128"/>
                <a:cs typeface="Arial Unicode MS" pitchFamily="34" charset="-128"/>
              </a:rPr>
              <a:t>g</a:t>
            </a:r>
            <a:r>
              <a:rPr lang="de-DE" sz="18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=0    </a:t>
            </a:r>
            <a:endParaRPr lang="de-DE" sz="10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800">
              <a:latin typeface="Times New Roman" pitchFamily="18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de-DE" sz="1500">
                <a:ea typeface="Arial Unicode MS" pitchFamily="34" charset="-128"/>
                <a:cs typeface="Arial Unicode MS" pitchFamily="34" charset="-128"/>
              </a:rPr>
              <a:t>Range of axion masses: m</a:t>
            </a:r>
            <a:r>
              <a:rPr lang="de-DE" sz="1500" baseline="-25000"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de-DE" sz="1500">
                <a:ea typeface="Arial Unicode MS" pitchFamily="34" charset="-128"/>
                <a:cs typeface="Arial Unicode MS" pitchFamily="34" charset="-128"/>
              </a:rPr>
              <a:t>≤0.02 eV</a:t>
            </a:r>
            <a:endParaRPr lang="de-DE" sz="1500">
              <a:cs typeface="Arial" charset="0"/>
              <a:sym typeface="Wingdings" pitchFamily="2" charset="2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</a:endParaRPr>
          </a:p>
        </p:txBody>
      </p:sp>
      <p:graphicFrame>
        <p:nvGraphicFramePr>
          <p:cNvPr id="794629" name="Object 5"/>
          <p:cNvGraphicFramePr>
            <a:graphicFrameLocks noChangeAspect="1"/>
          </p:cNvGraphicFramePr>
          <p:nvPr/>
        </p:nvGraphicFramePr>
        <p:xfrm>
          <a:off x="1016000" y="4699000"/>
          <a:ext cx="2184400" cy="750888"/>
        </p:xfrm>
        <a:graphic>
          <a:graphicData uri="http://schemas.openxmlformats.org/presentationml/2006/ole">
            <p:oleObj spid="_x0000_s794629" name="Formel" r:id="rId3" imgW="1587240" imgH="545760" progId="Equation.3">
              <p:embed/>
            </p:oleObj>
          </a:graphicData>
        </a:graphic>
      </p:graphicFrame>
      <p:sp>
        <p:nvSpPr>
          <p:cNvPr id="794630" name="AutoShape 6"/>
          <p:cNvSpPr>
            <a:spLocks noChangeArrowheads="1"/>
          </p:cNvSpPr>
          <p:nvPr/>
        </p:nvSpPr>
        <p:spPr bwMode="auto">
          <a:xfrm>
            <a:off x="1828800" y="4343400"/>
            <a:ext cx="4572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4631" name="AutoShape 7"/>
          <p:cNvSpPr>
            <a:spLocks noChangeArrowheads="1"/>
          </p:cNvSpPr>
          <p:nvPr/>
        </p:nvSpPr>
        <p:spPr bwMode="auto">
          <a:xfrm>
            <a:off x="152400" y="3871913"/>
            <a:ext cx="3962400" cy="23622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4632" name="AutoShape 8"/>
          <p:cNvSpPr>
            <a:spLocks noChangeArrowheads="1"/>
          </p:cNvSpPr>
          <p:nvPr/>
        </p:nvSpPr>
        <p:spPr bwMode="auto">
          <a:xfrm>
            <a:off x="1828800" y="5486400"/>
            <a:ext cx="4572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4633" name="Text Box 9"/>
          <p:cNvSpPr txBox="1">
            <a:spLocks noChangeArrowheads="1"/>
          </p:cNvSpPr>
          <p:nvPr/>
        </p:nvSpPr>
        <p:spPr bwMode="auto">
          <a:xfrm>
            <a:off x="5334000" y="2759075"/>
            <a:ext cx="342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2000" b="1">
                <a:ea typeface="Arial Unicode MS" pitchFamily="34" charset="-128"/>
                <a:cs typeface="Arial" charset="0"/>
              </a:rPr>
              <a:t>CAST Phase II:               </a:t>
            </a:r>
            <a:r>
              <a:rPr lang="de-DE" sz="2000" b="1" baseline="30000">
                <a:ea typeface="Arial Unicode MS" pitchFamily="34" charset="-128"/>
                <a:cs typeface="Arial" charset="0"/>
              </a:rPr>
              <a:t>4</a:t>
            </a:r>
            <a:r>
              <a:rPr lang="de-DE" sz="2000" b="1">
                <a:ea typeface="Arial Unicode MS" pitchFamily="34" charset="-128"/>
                <a:cs typeface="Arial" charset="0"/>
              </a:rPr>
              <a:t>He / </a:t>
            </a:r>
            <a:r>
              <a:rPr lang="de-DE" sz="2000" b="1" baseline="30000">
                <a:ea typeface="Arial Unicode MS" pitchFamily="34" charset="-128"/>
                <a:cs typeface="Arial" charset="0"/>
              </a:rPr>
              <a:t>3</a:t>
            </a:r>
            <a:r>
              <a:rPr lang="de-DE" sz="2000" b="1">
                <a:ea typeface="Arial Unicode MS" pitchFamily="34" charset="-128"/>
                <a:cs typeface="Arial" charset="0"/>
              </a:rPr>
              <a:t>He in magnet      </a:t>
            </a:r>
            <a:r>
              <a:rPr lang="de-DE" sz="2200" b="1">
                <a:latin typeface="Times New Roman" pitchFamily="18" charset="0"/>
                <a:ea typeface="Arial Unicode MS" pitchFamily="34" charset="-128"/>
                <a:cs typeface="Arial" charset="0"/>
              </a:rPr>
              <a:t> </a:t>
            </a:r>
            <a:r>
              <a:rPr lang="de-DE" b="1">
                <a:ea typeface="Arial Unicode MS" pitchFamily="34" charset="-128"/>
                <a:cs typeface="Arial" charset="0"/>
              </a:rPr>
              <a:t>(m</a:t>
            </a:r>
            <a:r>
              <a:rPr lang="de-DE" sz="2200" b="1" baseline="-25000">
                <a:latin typeface="Symbol" pitchFamily="18" charset="2"/>
                <a:ea typeface="Arial Unicode MS" pitchFamily="34" charset="-128"/>
                <a:cs typeface="Arial" charset="0"/>
              </a:rPr>
              <a:t>g</a:t>
            </a:r>
            <a:r>
              <a:rPr lang="de-DE" sz="2200" b="1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≠ </a:t>
            </a:r>
            <a:r>
              <a:rPr lang="de-DE" b="1">
                <a:ea typeface="Arial Unicode MS" pitchFamily="34" charset="-128"/>
                <a:cs typeface="Arial" charset="0"/>
              </a:rPr>
              <a:t>0, qL/2 &lt; </a:t>
            </a:r>
            <a:r>
              <a:rPr lang="de-DE" b="1">
                <a:latin typeface="Symbol" pitchFamily="18" charset="2"/>
                <a:ea typeface="Arial Unicode MS" pitchFamily="34" charset="-128"/>
                <a:cs typeface="Arial" charset="0"/>
              </a:rPr>
              <a:t>p</a:t>
            </a:r>
            <a:r>
              <a:rPr lang="de-DE" b="1">
                <a:ea typeface="Arial Unicode MS" pitchFamily="34" charset="-128"/>
                <a:cs typeface="Arial" charset="0"/>
              </a:rPr>
              <a:t>)</a:t>
            </a:r>
            <a:r>
              <a:rPr lang="de-DE" sz="1800" b="1">
                <a:latin typeface="Times New Roman" pitchFamily="18" charset="0"/>
                <a:ea typeface="Arial Unicode MS" pitchFamily="34" charset="-128"/>
                <a:cs typeface="Arial" charset="0"/>
              </a:rPr>
              <a:t> </a:t>
            </a:r>
            <a:endParaRPr lang="de-DE" sz="2200" b="1">
              <a:latin typeface="Times New Roman" pitchFamily="18" charset="0"/>
              <a:ea typeface="Arial Unicode MS" pitchFamily="34" charset="-128"/>
              <a:cs typeface="Arial" charset="0"/>
            </a:endParaRPr>
          </a:p>
        </p:txBody>
      </p:sp>
      <p:graphicFrame>
        <p:nvGraphicFramePr>
          <p:cNvPr id="794634" name="Object 10"/>
          <p:cNvGraphicFramePr>
            <a:graphicFrameLocks noChangeAspect="1"/>
          </p:cNvGraphicFramePr>
          <p:nvPr/>
        </p:nvGraphicFramePr>
        <p:xfrm>
          <a:off x="5486400" y="4648200"/>
          <a:ext cx="2792413" cy="736600"/>
        </p:xfrm>
        <a:graphic>
          <a:graphicData uri="http://schemas.openxmlformats.org/presentationml/2006/ole">
            <p:oleObj spid="_x0000_s794634" name="Formel" r:id="rId4" imgW="2019240" imgH="533160" progId="Equation.3">
              <p:embed/>
            </p:oleObj>
          </a:graphicData>
        </a:graphic>
      </p:graphicFrame>
      <p:sp>
        <p:nvSpPr>
          <p:cNvPr id="794638" name="Text Box 14"/>
          <p:cNvSpPr txBox="1">
            <a:spLocks noChangeArrowheads="1"/>
          </p:cNvSpPr>
          <p:nvPr/>
        </p:nvSpPr>
        <p:spPr bwMode="auto">
          <a:xfrm>
            <a:off x="1219200" y="1371600"/>
            <a:ext cx="632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>
                <a:solidFill>
                  <a:srgbClr val="FF0000"/>
                </a:solidFill>
                <a:cs typeface="Arial" charset="0"/>
              </a:rPr>
              <a:t> Coherence condition:  qL/2 &lt; </a:t>
            </a:r>
            <a:r>
              <a:rPr lang="de-DE" sz="2000" b="1">
                <a:solidFill>
                  <a:srgbClr val="FF0000"/>
                </a:solidFill>
                <a:latin typeface="Symbol" pitchFamily="18" charset="2"/>
              </a:rPr>
              <a:t>p</a:t>
            </a:r>
            <a:endParaRPr lang="de-DE" sz="2000" b="1">
              <a:latin typeface="Symbol" pitchFamily="18" charset="2"/>
            </a:endParaRPr>
          </a:p>
        </p:txBody>
      </p:sp>
      <p:sp>
        <p:nvSpPr>
          <p:cNvPr id="794639" name="AutoShape 15"/>
          <p:cNvSpPr>
            <a:spLocks noChangeArrowheads="1"/>
          </p:cNvSpPr>
          <p:nvPr/>
        </p:nvSpPr>
        <p:spPr bwMode="auto">
          <a:xfrm>
            <a:off x="2362200" y="1295400"/>
            <a:ext cx="4191000" cy="5334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4641" name="AutoShape 17"/>
          <p:cNvSpPr>
            <a:spLocks noChangeArrowheads="1"/>
          </p:cNvSpPr>
          <p:nvPr/>
        </p:nvSpPr>
        <p:spPr bwMode="auto">
          <a:xfrm>
            <a:off x="6553200" y="4267200"/>
            <a:ext cx="4572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4642" name="AutoShape 18"/>
          <p:cNvSpPr>
            <a:spLocks noChangeArrowheads="1"/>
          </p:cNvSpPr>
          <p:nvPr/>
        </p:nvSpPr>
        <p:spPr bwMode="auto">
          <a:xfrm>
            <a:off x="4953000" y="3886200"/>
            <a:ext cx="3962400" cy="23622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4643" name="AutoShape 19"/>
          <p:cNvSpPr>
            <a:spLocks noChangeArrowheads="1"/>
          </p:cNvSpPr>
          <p:nvPr/>
        </p:nvSpPr>
        <p:spPr bwMode="auto">
          <a:xfrm>
            <a:off x="6553200" y="5410200"/>
            <a:ext cx="4572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4644" name="AutoShape 20"/>
          <p:cNvSpPr>
            <a:spLocks noChangeArrowheads="1"/>
          </p:cNvSpPr>
          <p:nvPr/>
        </p:nvSpPr>
        <p:spPr bwMode="auto">
          <a:xfrm rot="2420505">
            <a:off x="3505200" y="1905000"/>
            <a:ext cx="234950" cy="990600"/>
          </a:xfrm>
          <a:prstGeom prst="downArrow">
            <a:avLst>
              <a:gd name="adj1" fmla="val 50000"/>
              <a:gd name="adj2" fmla="val 105405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4645" name="AutoShape 21"/>
          <p:cNvSpPr>
            <a:spLocks noChangeArrowheads="1"/>
          </p:cNvSpPr>
          <p:nvPr/>
        </p:nvSpPr>
        <p:spPr bwMode="auto">
          <a:xfrm rot="19200000">
            <a:off x="5026025" y="1908175"/>
            <a:ext cx="234950" cy="990600"/>
          </a:xfrm>
          <a:prstGeom prst="downArrow">
            <a:avLst>
              <a:gd name="adj1" fmla="val 50000"/>
              <a:gd name="adj2" fmla="val 105405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4646" name="Text Box 22"/>
          <p:cNvSpPr txBox="1">
            <a:spLocks noChangeArrowheads="1"/>
          </p:cNvSpPr>
          <p:nvPr/>
        </p:nvSpPr>
        <p:spPr bwMode="auto">
          <a:xfrm>
            <a:off x="533400" y="2720975"/>
            <a:ext cx="2895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2000" b="1">
                <a:ea typeface="Arial Unicode MS" pitchFamily="34" charset="-128"/>
                <a:cs typeface="Arial" charset="0"/>
              </a:rPr>
              <a:t>CAST Phase I: Vacuum in magnet</a:t>
            </a:r>
            <a:r>
              <a:rPr lang="de-DE" sz="2200" b="1">
                <a:latin typeface="Times New Roman" pitchFamily="18" charset="0"/>
                <a:ea typeface="Arial Unicode MS" pitchFamily="34" charset="-128"/>
                <a:cs typeface="Arial" charset="0"/>
              </a:rPr>
              <a:t> </a:t>
            </a:r>
            <a:r>
              <a:rPr lang="de-DE" b="1">
                <a:ea typeface="Arial Unicode MS" pitchFamily="34" charset="-128"/>
                <a:cs typeface="Arial" charset="0"/>
              </a:rPr>
              <a:t>(m</a:t>
            </a:r>
            <a:r>
              <a:rPr lang="de-DE" sz="2200" b="1" baseline="-25000">
                <a:latin typeface="Symbol" pitchFamily="18" charset="2"/>
                <a:ea typeface="Arial Unicode MS" pitchFamily="34" charset="-128"/>
                <a:cs typeface="Arial" charset="0"/>
              </a:rPr>
              <a:t>g</a:t>
            </a:r>
            <a:r>
              <a:rPr lang="de-DE" b="1">
                <a:ea typeface="Arial Unicode MS" pitchFamily="34" charset="-128"/>
                <a:cs typeface="Arial" charset="0"/>
              </a:rPr>
              <a:t>= 0, qL/2 &lt; </a:t>
            </a:r>
            <a:r>
              <a:rPr lang="de-DE" b="1">
                <a:latin typeface="Symbol" pitchFamily="18" charset="2"/>
                <a:ea typeface="Arial Unicode MS" pitchFamily="34" charset="-128"/>
                <a:cs typeface="Arial" charset="0"/>
              </a:rPr>
              <a:t>p</a:t>
            </a:r>
            <a:r>
              <a:rPr lang="de-DE" b="1">
                <a:ea typeface="Arial Unicode MS" pitchFamily="34" charset="-128"/>
                <a:cs typeface="Arial" charset="0"/>
              </a:rPr>
              <a:t>)</a:t>
            </a:r>
            <a:r>
              <a:rPr lang="de-DE" sz="2000" b="1">
                <a:ea typeface="Arial Unicode MS" pitchFamily="34" charset="-128"/>
                <a:cs typeface="Arial" charset="0"/>
              </a:rPr>
              <a:t> </a:t>
            </a:r>
          </a:p>
        </p:txBody>
      </p:sp>
      <p:sp>
        <p:nvSpPr>
          <p:cNvPr id="794647" name="Text Box 23"/>
          <p:cNvSpPr txBox="1">
            <a:spLocks noChangeArrowheads="1"/>
          </p:cNvSpPr>
          <p:nvPr/>
        </p:nvSpPr>
        <p:spPr bwMode="auto">
          <a:xfrm>
            <a:off x="4419600" y="3600450"/>
            <a:ext cx="45720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600"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    </a:t>
            </a: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de-DE" sz="1500">
                <a:ea typeface="Arial Unicode MS" pitchFamily="34" charset="-128"/>
                <a:cs typeface="Arial" charset="0"/>
              </a:rPr>
              <a:t>Effective mass of photon m</a:t>
            </a:r>
            <a:r>
              <a:rPr lang="de-DE" sz="1500" baseline="-25000">
                <a:latin typeface="Symbol" pitchFamily="18" charset="2"/>
                <a:ea typeface="Arial Unicode MS" pitchFamily="34" charset="-128"/>
                <a:cs typeface="Arial" charset="0"/>
              </a:rPr>
              <a:t>g</a:t>
            </a:r>
            <a:r>
              <a:rPr lang="de-DE" sz="1500">
                <a:ea typeface="Arial Unicode MS" pitchFamily="34" charset="-128"/>
                <a:cs typeface="Arial" charset="0"/>
              </a:rPr>
              <a:t>&gt;0</a:t>
            </a:r>
            <a:r>
              <a:rPr lang="de-DE" sz="18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    </a:t>
            </a:r>
            <a:endParaRPr lang="de-DE" sz="10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500">
              <a:latin typeface="Times New Roman" pitchFamily="18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de-DE" sz="1800">
                <a:latin typeface="Times New Roman" pitchFamily="18" charset="0"/>
              </a:rPr>
              <a:t>    </a:t>
            </a:r>
            <a:r>
              <a:rPr lang="de-DE" sz="1500">
                <a:cs typeface="Arial" charset="0"/>
              </a:rPr>
              <a:t>Extended range of axion masses </a:t>
            </a:r>
            <a:endParaRPr lang="de-DE" sz="1500">
              <a:cs typeface="Arial" charset="0"/>
              <a:sym typeface="Wingdings" pitchFamily="2" charset="2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500">
              <a:cs typeface="Arial" charset="0"/>
            </a:endParaRPr>
          </a:p>
        </p:txBody>
      </p:sp>
      <p:sp>
        <p:nvSpPr>
          <p:cNvPr id="794648" name="Text Box 24"/>
          <p:cNvSpPr txBox="1">
            <a:spLocks noChangeArrowheads="1"/>
          </p:cNvSpPr>
          <p:nvPr/>
        </p:nvSpPr>
        <p:spPr bwMode="auto">
          <a:xfrm>
            <a:off x="4419600" y="3484563"/>
            <a:ext cx="4572000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600"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    </a:t>
            </a: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de-DE" sz="180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    </a:t>
            </a:r>
            <a:endParaRPr lang="de-DE" sz="10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8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800">
              <a:latin typeface="Times New Roman" pitchFamily="18" charset="0"/>
              <a:ea typeface="Arial Unicode MS" pitchFamily="34" charset="-128"/>
              <a:cs typeface="Arial Unicode MS" pitchFamily="34" charset="-128"/>
              <a:sym typeface="Wingdings" pitchFamily="2" charset="2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de-DE" sz="1800">
                <a:latin typeface="Times New Roman" pitchFamily="18" charset="0"/>
              </a:rPr>
              <a:t>    </a:t>
            </a:r>
            <a:endParaRPr lang="de-DE" sz="1500">
              <a:cs typeface="Arial" charset="0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de-DE" sz="1500">
                <a:cs typeface="Arial" charset="0"/>
              </a:rPr>
              <a:t>0.02 eV &lt; m</a:t>
            </a:r>
            <a:r>
              <a:rPr lang="de-DE" sz="1500" baseline="-25000">
                <a:cs typeface="Arial" charset="0"/>
              </a:rPr>
              <a:t>a</a:t>
            </a:r>
            <a:r>
              <a:rPr lang="de-DE" sz="1500">
                <a:cs typeface="Arial" charset="0"/>
              </a:rPr>
              <a:t> &lt; 1.16 eV</a:t>
            </a:r>
            <a:endParaRPr lang="de-DE" sz="1500">
              <a:cs typeface="Arial" charset="0"/>
              <a:sym typeface="Wingdings" pitchFamily="2" charset="2"/>
            </a:endParaRPr>
          </a:p>
          <a:p>
            <a:pPr lvl="1" algn="ctr">
              <a:lnSpc>
                <a:spcPct val="75000"/>
              </a:lnSpc>
              <a:spcBef>
                <a:spcPct val="50000"/>
              </a:spcBef>
              <a:buFont typeface="Wingdings" pitchFamily="2" charset="2"/>
              <a:buNone/>
            </a:pPr>
            <a:endParaRPr lang="de-DE" sz="1500">
              <a:cs typeface="Arial" charset="0"/>
            </a:endParaRPr>
          </a:p>
        </p:txBody>
      </p:sp>
      <p:sp>
        <p:nvSpPr>
          <p:cNvPr id="794650" name="Rectangle 26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4658" name="Text Box 34"/>
          <p:cNvSpPr txBox="1">
            <a:spLocks noChangeArrowheads="1"/>
          </p:cNvSpPr>
          <p:nvPr/>
        </p:nvSpPr>
        <p:spPr bwMode="auto">
          <a:xfrm>
            <a:off x="685800" y="60325"/>
            <a:ext cx="63436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Search for solar axions with helioscopes</a:t>
            </a:r>
          </a:p>
        </p:txBody>
      </p:sp>
      <p:sp>
        <p:nvSpPr>
          <p:cNvPr id="794659" name="Text Box 35"/>
          <p:cNvSpPr txBox="1">
            <a:spLocks noChangeArrowheads="1"/>
          </p:cNvSpPr>
          <p:nvPr/>
        </p:nvSpPr>
        <p:spPr bwMode="auto">
          <a:xfrm>
            <a:off x="669925" y="533400"/>
            <a:ext cx="66278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Conversion probability and coherence condition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6679" name="Object 7"/>
          <p:cNvGraphicFramePr>
            <a:graphicFrameLocks noChangeAspect="1"/>
          </p:cNvGraphicFramePr>
          <p:nvPr/>
        </p:nvGraphicFramePr>
        <p:xfrm>
          <a:off x="1711325" y="5181600"/>
          <a:ext cx="5794375" cy="844550"/>
        </p:xfrm>
        <a:graphic>
          <a:graphicData uri="http://schemas.openxmlformats.org/presentationml/2006/ole">
            <p:oleObj spid="_x0000_s796679" name="Formel" r:id="rId4" imgW="3403440" imgH="495000" progId="Equation.3">
              <p:embed/>
            </p:oleObj>
          </a:graphicData>
        </a:graphic>
      </p:graphicFrame>
      <p:sp>
        <p:nvSpPr>
          <p:cNvPr id="796680" name="Text Box 8"/>
          <p:cNvSpPr txBox="1">
            <a:spLocks noChangeArrowheads="1"/>
          </p:cNvSpPr>
          <p:nvPr/>
        </p:nvSpPr>
        <p:spPr bwMode="auto">
          <a:xfrm>
            <a:off x="1447800" y="6156325"/>
            <a:ext cx="598963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cs typeface="Arial" charset="0"/>
              </a:rPr>
              <a:t>A: detector area, </a:t>
            </a:r>
            <a:r>
              <a:rPr lang="en-US" sz="2000">
                <a:latin typeface="Symbol" pitchFamily="18" charset="2"/>
                <a:cs typeface="Arial" charset="0"/>
              </a:rPr>
              <a:t>D</a:t>
            </a:r>
            <a:r>
              <a:rPr lang="en-US" sz="2000">
                <a:cs typeface="Arial" charset="0"/>
              </a:rPr>
              <a:t>t: exposure time,</a:t>
            </a:r>
            <a:r>
              <a:rPr lang="en-US" sz="1800">
                <a:latin typeface="Symbol" pitchFamily="18" charset="2"/>
                <a:cs typeface="Arial" charset="0"/>
              </a:rPr>
              <a:t> </a:t>
            </a:r>
            <a:r>
              <a:rPr lang="en-US" sz="600">
                <a:latin typeface="Symbol" pitchFamily="18" charset="2"/>
                <a:cs typeface="Arial" charset="0"/>
              </a:rPr>
              <a:t> </a:t>
            </a:r>
            <a:r>
              <a:rPr lang="en-US" sz="1800">
                <a:latin typeface="Symbol" pitchFamily="18" charset="2"/>
                <a:cs typeface="Arial" charset="0"/>
              </a:rPr>
              <a:t>e</a:t>
            </a:r>
            <a:r>
              <a:rPr lang="en-US" sz="1800">
                <a:cs typeface="Arial" charset="0"/>
              </a:rPr>
              <a:t>(E</a:t>
            </a:r>
            <a:r>
              <a:rPr lang="en-US" sz="1800" baseline="-25000">
                <a:cs typeface="Arial" charset="0"/>
              </a:rPr>
              <a:t>a</a:t>
            </a:r>
            <a:r>
              <a:rPr lang="en-US" sz="1800">
                <a:cs typeface="Arial" charset="0"/>
              </a:rPr>
              <a:t>)</a:t>
            </a:r>
            <a:r>
              <a:rPr lang="en-US" sz="2000">
                <a:cs typeface="Arial" charset="0"/>
              </a:rPr>
              <a:t>: efficiency </a:t>
            </a:r>
          </a:p>
        </p:txBody>
      </p:sp>
      <p:sp>
        <p:nvSpPr>
          <p:cNvPr id="796681" name="AutoShape 9"/>
          <p:cNvSpPr>
            <a:spLocks noChangeArrowheads="1"/>
          </p:cNvSpPr>
          <p:nvPr/>
        </p:nvSpPr>
        <p:spPr bwMode="auto">
          <a:xfrm>
            <a:off x="1600200" y="5029200"/>
            <a:ext cx="5943600" cy="10668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pic>
        <p:nvPicPr>
          <p:cNvPr id="7966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76400" y="1000125"/>
            <a:ext cx="525780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96682" name="Rectangle 10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6683" name="Text Box 11"/>
          <p:cNvSpPr txBox="1">
            <a:spLocks noChangeArrowheads="1"/>
          </p:cNvSpPr>
          <p:nvPr/>
        </p:nvSpPr>
        <p:spPr bwMode="auto">
          <a:xfrm>
            <a:off x="669925" y="533400"/>
            <a:ext cx="71389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Expected number of photons from axion conversion</a:t>
            </a:r>
          </a:p>
        </p:txBody>
      </p:sp>
      <p:sp>
        <p:nvSpPr>
          <p:cNvPr id="796690" name="Text Box 18"/>
          <p:cNvSpPr txBox="1">
            <a:spLocks noChangeArrowheads="1"/>
          </p:cNvSpPr>
          <p:nvPr/>
        </p:nvSpPr>
        <p:spPr bwMode="auto">
          <a:xfrm>
            <a:off x="685800" y="60325"/>
            <a:ext cx="63436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Search for solar axions with helioscopes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730" name="Text Box 2"/>
          <p:cNvSpPr txBox="1">
            <a:spLocks noChangeArrowheads="1"/>
          </p:cNvSpPr>
          <p:nvPr/>
        </p:nvSpPr>
        <p:spPr bwMode="auto">
          <a:xfrm>
            <a:off x="249238" y="609600"/>
            <a:ext cx="4551362" cy="599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700" b="1" dirty="0">
                <a:solidFill>
                  <a:srgbClr val="FF0000"/>
                </a:solidFill>
              </a:rPr>
              <a:t>Canada</a:t>
            </a:r>
          </a:p>
          <a:p>
            <a:r>
              <a:rPr lang="de-DE" sz="1200" b="1" dirty="0">
                <a:solidFill>
                  <a:srgbClr val="0000FF"/>
                </a:solidFill>
              </a:rPr>
              <a:t>University </a:t>
            </a:r>
            <a:r>
              <a:rPr lang="de-DE" sz="1200" b="1" dirty="0" err="1">
                <a:solidFill>
                  <a:srgbClr val="0000FF"/>
                </a:solidFill>
              </a:rPr>
              <a:t>of</a:t>
            </a:r>
            <a:r>
              <a:rPr lang="de-DE" sz="1200" b="1" dirty="0">
                <a:solidFill>
                  <a:srgbClr val="0000FF"/>
                </a:solidFill>
              </a:rPr>
              <a:t> British Columbia, Vancouver</a:t>
            </a:r>
          </a:p>
          <a:p>
            <a:r>
              <a:rPr lang="de-DE" sz="1100" dirty="0"/>
              <a:t>M. </a:t>
            </a:r>
            <a:r>
              <a:rPr lang="de-DE" sz="1100" dirty="0" err="1"/>
              <a:t>Hasinoff</a:t>
            </a:r>
            <a:endParaRPr lang="de-DE" sz="1100" dirty="0"/>
          </a:p>
          <a:p>
            <a:endParaRPr lang="de-DE" sz="500" b="1" dirty="0">
              <a:solidFill>
                <a:srgbClr val="FF0000"/>
              </a:solidFill>
            </a:endParaRPr>
          </a:p>
          <a:p>
            <a:r>
              <a:rPr lang="de-DE" sz="1700" b="1" dirty="0" err="1">
                <a:solidFill>
                  <a:srgbClr val="FF0000"/>
                </a:solidFill>
              </a:rPr>
              <a:t>Croatia</a:t>
            </a:r>
            <a:endParaRPr lang="de-DE" sz="1700" b="1" dirty="0">
              <a:solidFill>
                <a:srgbClr val="FF0000"/>
              </a:solidFill>
            </a:endParaRPr>
          </a:p>
          <a:p>
            <a:r>
              <a:rPr lang="de-DE" sz="1200" b="1" dirty="0" err="1">
                <a:solidFill>
                  <a:srgbClr val="0000FF"/>
                </a:solidFill>
              </a:rPr>
              <a:t>Rudjer</a:t>
            </a:r>
            <a:r>
              <a:rPr lang="de-DE" sz="1200" b="1" dirty="0">
                <a:solidFill>
                  <a:srgbClr val="0000FF"/>
                </a:solidFill>
              </a:rPr>
              <a:t> Bo</a:t>
            </a:r>
            <a:r>
              <a:rPr lang="en-US" sz="1200" b="1" dirty="0">
                <a:solidFill>
                  <a:srgbClr val="0000FF"/>
                </a:solidFill>
                <a:latin typeface="+mj-lt"/>
              </a:rPr>
              <a:t>š</a:t>
            </a:r>
            <a:r>
              <a:rPr lang="de-DE" sz="1200" b="1" dirty="0" err="1">
                <a:solidFill>
                  <a:srgbClr val="0000FF"/>
                </a:solidFill>
              </a:rPr>
              <a:t>kovi</a:t>
            </a:r>
            <a:r>
              <a:rPr lang="en-US" sz="1200" b="1" dirty="0">
                <a:solidFill>
                  <a:srgbClr val="0000FF"/>
                </a:solidFill>
              </a:rPr>
              <a:t>ć</a:t>
            </a:r>
            <a:r>
              <a:rPr lang="de-DE" sz="1200" b="1" dirty="0">
                <a:solidFill>
                  <a:srgbClr val="0000FF"/>
                </a:solidFill>
              </a:rPr>
              <a:t> Institute, Zagreb</a:t>
            </a:r>
          </a:p>
          <a:p>
            <a:r>
              <a:rPr lang="de-DE" sz="1100" dirty="0"/>
              <a:t>K. Jakov</a:t>
            </a:r>
            <a:r>
              <a:rPr lang="en-US" sz="1100" dirty="0"/>
              <a:t>č</a:t>
            </a:r>
            <a:r>
              <a:rPr lang="de-DE" sz="1100" dirty="0"/>
              <a:t>i</a:t>
            </a:r>
            <a:r>
              <a:rPr lang="en-US" sz="1100" dirty="0"/>
              <a:t>ć</a:t>
            </a:r>
            <a:r>
              <a:rPr lang="de-DE" sz="1100" dirty="0"/>
              <a:t>, M. </a:t>
            </a:r>
            <a:r>
              <a:rPr lang="de-DE" sz="1100" dirty="0" err="1"/>
              <a:t>Kr</a:t>
            </a:r>
            <a:r>
              <a:rPr lang="en-US" sz="1100" dirty="0"/>
              <a:t>č</a:t>
            </a:r>
            <a:r>
              <a:rPr lang="de-DE" sz="1100" dirty="0" err="1"/>
              <a:t>mar</a:t>
            </a:r>
            <a:r>
              <a:rPr lang="de-DE" sz="1100" dirty="0"/>
              <a:t>, B. </a:t>
            </a:r>
            <a:r>
              <a:rPr lang="de-DE" sz="1100" dirty="0" err="1"/>
              <a:t>Laki</a:t>
            </a:r>
            <a:r>
              <a:rPr lang="en-US" sz="1100" dirty="0"/>
              <a:t>ć</a:t>
            </a:r>
            <a:r>
              <a:rPr lang="de-DE" sz="1100" dirty="0"/>
              <a:t>, A. </a:t>
            </a:r>
            <a:r>
              <a:rPr lang="de-DE" sz="1100" dirty="0" err="1"/>
              <a:t>Ljubi</a:t>
            </a:r>
            <a:r>
              <a:rPr lang="en-US" sz="1100" dirty="0"/>
              <a:t>č</a:t>
            </a:r>
            <a:r>
              <a:rPr lang="de-DE" sz="1100" dirty="0"/>
              <a:t>i</a:t>
            </a:r>
            <a:r>
              <a:rPr lang="en-US" sz="1100" dirty="0"/>
              <a:t>ć</a:t>
            </a:r>
            <a:endParaRPr lang="de-DE" sz="1100" dirty="0"/>
          </a:p>
          <a:p>
            <a:endParaRPr lang="de-DE" sz="500" b="1" dirty="0">
              <a:solidFill>
                <a:srgbClr val="FF0000"/>
              </a:solidFill>
            </a:endParaRPr>
          </a:p>
          <a:p>
            <a:r>
              <a:rPr lang="de-DE" sz="1700" b="1" dirty="0">
                <a:solidFill>
                  <a:srgbClr val="FF0000"/>
                </a:solidFill>
              </a:rPr>
              <a:t>France</a:t>
            </a:r>
            <a:endParaRPr lang="de-DE" sz="1700" b="1" dirty="0">
              <a:solidFill>
                <a:srgbClr val="0000FF"/>
              </a:solidFill>
            </a:endParaRPr>
          </a:p>
          <a:p>
            <a:r>
              <a:rPr lang="de-DE" sz="1200" b="1" dirty="0">
                <a:solidFill>
                  <a:srgbClr val="0000FF"/>
                </a:solidFill>
              </a:rPr>
              <a:t>DAFNIA, CEA-</a:t>
            </a:r>
            <a:r>
              <a:rPr lang="de-DE" sz="1200" b="1" dirty="0" err="1">
                <a:solidFill>
                  <a:srgbClr val="0000FF"/>
                </a:solidFill>
              </a:rPr>
              <a:t>Saclay</a:t>
            </a:r>
            <a:r>
              <a:rPr lang="de-DE" sz="1200" b="1" dirty="0">
                <a:solidFill>
                  <a:srgbClr val="0000FF"/>
                </a:solidFill>
              </a:rPr>
              <a:t>, </a:t>
            </a:r>
            <a:r>
              <a:rPr lang="de-DE" sz="1200" b="1" dirty="0" err="1">
                <a:solidFill>
                  <a:srgbClr val="0000FF"/>
                </a:solidFill>
              </a:rPr>
              <a:t>Gif</a:t>
            </a:r>
            <a:r>
              <a:rPr lang="de-DE" sz="1200" b="1" dirty="0">
                <a:solidFill>
                  <a:srgbClr val="0000FF"/>
                </a:solidFill>
              </a:rPr>
              <a:t>-</a:t>
            </a:r>
            <a:r>
              <a:rPr lang="de-DE" sz="1200" b="1" dirty="0" err="1">
                <a:solidFill>
                  <a:srgbClr val="0000FF"/>
                </a:solidFill>
              </a:rPr>
              <a:t>sur</a:t>
            </a:r>
            <a:r>
              <a:rPr lang="de-DE" sz="1200" b="1" dirty="0">
                <a:solidFill>
                  <a:srgbClr val="0000FF"/>
                </a:solidFill>
              </a:rPr>
              <a:t>-Yvette</a:t>
            </a:r>
          </a:p>
          <a:p>
            <a:r>
              <a:rPr lang="de-DE" sz="1100" dirty="0"/>
              <a:t>S. </a:t>
            </a:r>
            <a:r>
              <a:rPr lang="de-DE" sz="1100" dirty="0" err="1"/>
              <a:t>Aune</a:t>
            </a:r>
            <a:r>
              <a:rPr lang="de-DE" sz="1100" dirty="0"/>
              <a:t>, T. Dafni, E. Ferrer-</a:t>
            </a:r>
            <a:r>
              <a:rPr lang="de-DE" sz="1100" dirty="0" err="1"/>
              <a:t>Ribas</a:t>
            </a:r>
            <a:r>
              <a:rPr lang="de-DE" sz="1100" dirty="0"/>
              <a:t>, I. </a:t>
            </a:r>
            <a:r>
              <a:rPr lang="de-DE" sz="1100" dirty="0" err="1"/>
              <a:t>Giomataris</a:t>
            </a:r>
            <a:r>
              <a:rPr lang="de-DE" sz="1100" dirty="0"/>
              <a:t>, T. </a:t>
            </a:r>
            <a:r>
              <a:rPr lang="de-DE" sz="1100" dirty="0" err="1"/>
              <a:t>Papaevangelou</a:t>
            </a:r>
            <a:endParaRPr lang="de-DE" sz="1100" dirty="0"/>
          </a:p>
          <a:p>
            <a:endParaRPr lang="de-DE" sz="500" b="1" dirty="0">
              <a:solidFill>
                <a:srgbClr val="FF0000"/>
              </a:solidFill>
            </a:endParaRPr>
          </a:p>
          <a:p>
            <a:r>
              <a:rPr lang="de-DE" sz="1700" b="1" dirty="0">
                <a:solidFill>
                  <a:srgbClr val="FF0000"/>
                </a:solidFill>
              </a:rPr>
              <a:t>Germany</a:t>
            </a:r>
            <a:endParaRPr lang="de-DE" sz="500" b="1" dirty="0">
              <a:solidFill>
                <a:srgbClr val="FF0000"/>
              </a:solidFill>
            </a:endParaRPr>
          </a:p>
          <a:p>
            <a:r>
              <a:rPr lang="de-DE" sz="1200" b="1" dirty="0">
                <a:solidFill>
                  <a:srgbClr val="0000FF"/>
                </a:solidFill>
                <a:cs typeface="Arial" pitchFamily="34" charset="0"/>
              </a:rPr>
              <a:t>Albert-Ludwigs-Universität Freiburg</a:t>
            </a:r>
          </a:p>
          <a:p>
            <a:r>
              <a:rPr lang="de-DE" sz="1100" dirty="0">
                <a:cs typeface="Arial" pitchFamily="34" charset="0"/>
              </a:rPr>
              <a:t>H. Fischer, J. Franz, D. Kang, E. Gruber, T. </a:t>
            </a:r>
            <a:r>
              <a:rPr lang="de-DE" sz="1100" dirty="0" err="1">
                <a:cs typeface="Arial" pitchFamily="34" charset="0"/>
              </a:rPr>
              <a:t>Guthörl</a:t>
            </a:r>
            <a:r>
              <a:rPr lang="de-DE" sz="1100" dirty="0">
                <a:cs typeface="Arial" pitchFamily="34" charset="0"/>
              </a:rPr>
              <a:t>, </a:t>
            </a:r>
          </a:p>
          <a:p>
            <a:r>
              <a:rPr lang="de-DE" sz="1100" dirty="0">
                <a:cs typeface="Arial" pitchFamily="34" charset="0"/>
              </a:rPr>
              <a:t>K. Königsmann, J. Vogel</a:t>
            </a:r>
          </a:p>
          <a:p>
            <a:endParaRPr lang="de-DE" sz="100" b="1" dirty="0">
              <a:solidFill>
                <a:srgbClr val="0000FF"/>
              </a:solidFill>
              <a:cs typeface="Arial" pitchFamily="34" charset="0"/>
            </a:endParaRPr>
          </a:p>
          <a:p>
            <a:r>
              <a:rPr lang="de-DE" sz="1200" b="1" dirty="0">
                <a:solidFill>
                  <a:srgbClr val="0000FF"/>
                </a:solidFill>
                <a:cs typeface="Arial" pitchFamily="34" charset="0"/>
              </a:rPr>
              <a:t>TU Darmstadt, Institut für Kernphysik</a:t>
            </a:r>
          </a:p>
          <a:p>
            <a:r>
              <a:rPr lang="de-DE" sz="1100" dirty="0">
                <a:cs typeface="Arial" pitchFamily="34" charset="0"/>
              </a:rPr>
              <a:t>H. H. Hoffmann, M. </a:t>
            </a:r>
            <a:r>
              <a:rPr lang="de-DE" sz="1100" dirty="0" err="1">
                <a:cs typeface="Arial" pitchFamily="34" charset="0"/>
              </a:rPr>
              <a:t>Kuster</a:t>
            </a:r>
            <a:r>
              <a:rPr lang="de-DE" sz="1100" dirty="0">
                <a:cs typeface="Arial" pitchFamily="34" charset="0"/>
              </a:rPr>
              <a:t>, A. </a:t>
            </a:r>
            <a:r>
              <a:rPr lang="de-DE" sz="1100" dirty="0" err="1">
                <a:cs typeface="Arial" pitchFamily="34" charset="0"/>
              </a:rPr>
              <a:t>Nordt</a:t>
            </a:r>
            <a:r>
              <a:rPr lang="de-DE" sz="1100" dirty="0">
                <a:cs typeface="Arial" pitchFamily="34" charset="0"/>
              </a:rPr>
              <a:t>, H. Riege</a:t>
            </a:r>
          </a:p>
          <a:p>
            <a:endParaRPr lang="de-DE" sz="100" b="1" dirty="0">
              <a:solidFill>
                <a:srgbClr val="0000FF"/>
              </a:solidFill>
              <a:cs typeface="Arial" pitchFamily="34" charset="0"/>
            </a:endParaRPr>
          </a:p>
          <a:p>
            <a:r>
              <a:rPr lang="de-DE" sz="1200" b="1" dirty="0">
                <a:solidFill>
                  <a:srgbClr val="0000FF"/>
                </a:solidFill>
                <a:cs typeface="Arial" pitchFamily="34" charset="0"/>
              </a:rPr>
              <a:t>Universität Frankfurt</a:t>
            </a:r>
          </a:p>
          <a:p>
            <a:r>
              <a:rPr lang="de-DE" sz="1100" dirty="0">
                <a:cs typeface="Arial" pitchFamily="34" charset="0"/>
              </a:rPr>
              <a:t>J. Jacoby</a:t>
            </a:r>
          </a:p>
          <a:p>
            <a:endParaRPr lang="de-DE" sz="100" b="1" dirty="0">
              <a:solidFill>
                <a:srgbClr val="0000FF"/>
              </a:solidFill>
              <a:cs typeface="Arial" pitchFamily="34" charset="0"/>
            </a:endParaRPr>
          </a:p>
          <a:p>
            <a:r>
              <a:rPr lang="de-DE" sz="1200" b="1" dirty="0">
                <a:solidFill>
                  <a:srgbClr val="0000FF"/>
                </a:solidFill>
                <a:cs typeface="Arial" pitchFamily="34" charset="0"/>
              </a:rPr>
              <a:t>MPE Garching</a:t>
            </a:r>
          </a:p>
          <a:p>
            <a:r>
              <a:rPr lang="de-DE" sz="1100" dirty="0">
                <a:cs typeface="Arial" pitchFamily="34" charset="0"/>
              </a:rPr>
              <a:t>H. </a:t>
            </a:r>
            <a:r>
              <a:rPr lang="de-DE" sz="1100" dirty="0" err="1">
                <a:cs typeface="Arial" pitchFamily="34" charset="0"/>
              </a:rPr>
              <a:t>Bräuninger</a:t>
            </a:r>
            <a:r>
              <a:rPr lang="de-DE" sz="1100" dirty="0">
                <a:cs typeface="Arial" pitchFamily="34" charset="0"/>
              </a:rPr>
              <a:t>, R. Hartmann, P. Friedrich, M. </a:t>
            </a:r>
            <a:r>
              <a:rPr lang="de-DE" sz="1100" dirty="0" err="1">
                <a:cs typeface="Arial" pitchFamily="34" charset="0"/>
              </a:rPr>
              <a:t>Kuster</a:t>
            </a:r>
            <a:r>
              <a:rPr lang="de-DE" sz="1100" dirty="0">
                <a:cs typeface="Arial" pitchFamily="34" charset="0"/>
              </a:rPr>
              <a:t>, A. </a:t>
            </a:r>
            <a:r>
              <a:rPr lang="de-DE" sz="1100" dirty="0" err="1">
                <a:cs typeface="Arial" pitchFamily="34" charset="0"/>
              </a:rPr>
              <a:t>Nordt</a:t>
            </a:r>
            <a:endParaRPr lang="de-DE" sz="1100" dirty="0">
              <a:cs typeface="Arial" pitchFamily="34" charset="0"/>
            </a:endParaRPr>
          </a:p>
          <a:p>
            <a:endParaRPr lang="de-DE" sz="100" b="1" dirty="0">
              <a:solidFill>
                <a:srgbClr val="0000FF"/>
              </a:solidFill>
              <a:cs typeface="Arial" pitchFamily="34" charset="0"/>
            </a:endParaRPr>
          </a:p>
          <a:p>
            <a:r>
              <a:rPr lang="de-DE" sz="1200" b="1" dirty="0">
                <a:solidFill>
                  <a:srgbClr val="0000FF"/>
                </a:solidFill>
                <a:cs typeface="Arial" pitchFamily="34" charset="0"/>
              </a:rPr>
              <a:t>MPI München</a:t>
            </a:r>
          </a:p>
          <a:p>
            <a:r>
              <a:rPr lang="de-DE" sz="1100" dirty="0">
                <a:cs typeface="Arial" pitchFamily="34" charset="0"/>
              </a:rPr>
              <a:t>R. Kotthaus, G. Lutz, A. </a:t>
            </a:r>
            <a:r>
              <a:rPr lang="de-DE" sz="1100" dirty="0" err="1">
                <a:cs typeface="Arial" pitchFamily="34" charset="0"/>
              </a:rPr>
              <a:t>Mirrizi</a:t>
            </a:r>
            <a:r>
              <a:rPr lang="de-DE" sz="1100" dirty="0">
                <a:cs typeface="Arial" pitchFamily="34" charset="0"/>
              </a:rPr>
              <a:t>, G. Raffelt</a:t>
            </a:r>
          </a:p>
          <a:p>
            <a:endParaRPr lang="de-DE" sz="100" b="1" dirty="0">
              <a:solidFill>
                <a:srgbClr val="0000FF"/>
              </a:solidFill>
              <a:cs typeface="Arial" pitchFamily="34" charset="0"/>
            </a:endParaRPr>
          </a:p>
          <a:p>
            <a:r>
              <a:rPr lang="de-DE" sz="1200" b="1" dirty="0">
                <a:solidFill>
                  <a:srgbClr val="0000FF"/>
                </a:solidFill>
                <a:cs typeface="Arial" pitchFamily="34" charset="0"/>
              </a:rPr>
              <a:t>MPI für Sonnensystemforschung, </a:t>
            </a:r>
            <a:r>
              <a:rPr lang="de-DE" sz="1200" b="1" dirty="0" err="1">
                <a:solidFill>
                  <a:srgbClr val="0000FF"/>
                </a:solidFill>
                <a:cs typeface="Arial" pitchFamily="34" charset="0"/>
              </a:rPr>
              <a:t>Katlenburg</a:t>
            </a:r>
            <a:r>
              <a:rPr lang="de-DE" sz="1200" b="1" dirty="0">
                <a:solidFill>
                  <a:srgbClr val="0000FF"/>
                </a:solidFill>
                <a:cs typeface="Arial" pitchFamily="34" charset="0"/>
              </a:rPr>
              <a:t>-Lindau</a:t>
            </a:r>
          </a:p>
          <a:p>
            <a:r>
              <a:rPr lang="de-DE" sz="1100" dirty="0">
                <a:cs typeface="Arial" pitchFamily="34" charset="0"/>
              </a:rPr>
              <a:t>S. </a:t>
            </a:r>
            <a:r>
              <a:rPr lang="de-DE" sz="1100" dirty="0" err="1">
                <a:cs typeface="Arial" pitchFamily="34" charset="0"/>
              </a:rPr>
              <a:t>Solanki</a:t>
            </a:r>
            <a:endParaRPr lang="de-DE" sz="1100" dirty="0">
              <a:cs typeface="Arial" pitchFamily="34" charset="0"/>
            </a:endParaRPr>
          </a:p>
          <a:p>
            <a:endParaRPr lang="de-DE" sz="800" b="1" dirty="0">
              <a:solidFill>
                <a:srgbClr val="FF0000"/>
              </a:solidFill>
            </a:endParaRPr>
          </a:p>
          <a:p>
            <a:r>
              <a:rPr lang="de-DE" sz="1700" b="1" dirty="0" err="1">
                <a:solidFill>
                  <a:srgbClr val="FF0000"/>
                </a:solidFill>
              </a:rPr>
              <a:t>Greece</a:t>
            </a:r>
            <a:endParaRPr lang="de-DE" sz="500" b="1" dirty="0">
              <a:solidFill>
                <a:srgbClr val="0000FF"/>
              </a:solidFill>
            </a:endParaRPr>
          </a:p>
          <a:p>
            <a:r>
              <a:rPr lang="de-DE" sz="1200" b="1" dirty="0">
                <a:solidFill>
                  <a:srgbClr val="0000FF"/>
                </a:solidFill>
              </a:rPr>
              <a:t>University </a:t>
            </a:r>
            <a:r>
              <a:rPr lang="de-DE" sz="1200" b="1" dirty="0" err="1">
                <a:solidFill>
                  <a:srgbClr val="0000FF"/>
                </a:solidFill>
              </a:rPr>
              <a:t>of</a:t>
            </a:r>
            <a:r>
              <a:rPr lang="de-DE" sz="1200" b="1" dirty="0">
                <a:solidFill>
                  <a:srgbClr val="0000FF"/>
                </a:solidFill>
              </a:rPr>
              <a:t> Patras</a:t>
            </a:r>
          </a:p>
          <a:p>
            <a:r>
              <a:rPr lang="de-DE" sz="1100" dirty="0"/>
              <a:t>Y. </a:t>
            </a:r>
            <a:r>
              <a:rPr lang="de-DE" sz="1100" dirty="0" err="1"/>
              <a:t>Semertzidis</a:t>
            </a:r>
            <a:r>
              <a:rPr lang="de-DE" sz="1100" dirty="0"/>
              <a:t>, M. </a:t>
            </a:r>
            <a:r>
              <a:rPr lang="de-DE" sz="1100" dirty="0" err="1"/>
              <a:t>Tsagri</a:t>
            </a:r>
            <a:r>
              <a:rPr lang="de-DE" sz="1100" dirty="0"/>
              <a:t>, K. </a:t>
            </a:r>
            <a:r>
              <a:rPr lang="de-DE" sz="1100" dirty="0" err="1"/>
              <a:t>Zioutas</a:t>
            </a:r>
            <a:endParaRPr lang="de-DE" sz="1100" dirty="0"/>
          </a:p>
          <a:p>
            <a:endParaRPr lang="de-DE" sz="100" b="1" dirty="0">
              <a:solidFill>
                <a:srgbClr val="0000FF"/>
              </a:solidFill>
            </a:endParaRPr>
          </a:p>
          <a:p>
            <a:r>
              <a:rPr lang="de-DE" sz="1200" b="1" dirty="0">
                <a:solidFill>
                  <a:srgbClr val="0000FF"/>
                </a:solidFill>
              </a:rPr>
              <a:t>National Center </a:t>
            </a:r>
            <a:r>
              <a:rPr lang="de-DE" sz="1200" b="1" dirty="0" err="1">
                <a:solidFill>
                  <a:srgbClr val="0000FF"/>
                </a:solidFill>
              </a:rPr>
              <a:t>for</a:t>
            </a:r>
            <a:r>
              <a:rPr lang="de-DE" sz="1200" b="1" dirty="0">
                <a:solidFill>
                  <a:srgbClr val="0000FF"/>
                </a:solidFill>
              </a:rPr>
              <a:t> Scientific Research </a:t>
            </a:r>
            <a:r>
              <a:rPr lang="de-DE" sz="1200" b="1" dirty="0">
                <a:solidFill>
                  <a:srgbClr val="0000FF"/>
                </a:solidFill>
                <a:latin typeface="Times New Roman"/>
              </a:rPr>
              <a:t>„</a:t>
            </a:r>
            <a:r>
              <a:rPr lang="de-DE" sz="1200" b="1" dirty="0" err="1">
                <a:solidFill>
                  <a:srgbClr val="0000FF"/>
                </a:solidFill>
              </a:rPr>
              <a:t>Demokritos</a:t>
            </a:r>
            <a:r>
              <a:rPr lang="de-DE" sz="1200" b="1" dirty="0">
                <a:solidFill>
                  <a:srgbClr val="0000FF"/>
                </a:solidFill>
                <a:latin typeface="Times New Roman"/>
              </a:rPr>
              <a:t>“</a:t>
            </a:r>
            <a:r>
              <a:rPr lang="de-DE" sz="1200" b="1" dirty="0">
                <a:solidFill>
                  <a:srgbClr val="0000FF"/>
                </a:solidFill>
              </a:rPr>
              <a:t>, Athen</a:t>
            </a:r>
          </a:p>
          <a:p>
            <a:r>
              <a:rPr lang="de-DE" sz="1100" dirty="0"/>
              <a:t>G. </a:t>
            </a:r>
            <a:r>
              <a:rPr lang="de-DE" sz="1100" dirty="0" err="1"/>
              <a:t>Fanourakis</a:t>
            </a:r>
            <a:r>
              <a:rPr lang="de-DE" sz="1100" dirty="0"/>
              <a:t>, T. </a:t>
            </a:r>
            <a:r>
              <a:rPr lang="de-DE" sz="1100" dirty="0" err="1"/>
              <a:t>Geralis</a:t>
            </a:r>
            <a:r>
              <a:rPr lang="de-DE" sz="1100" dirty="0"/>
              <a:t>, K. </a:t>
            </a:r>
            <a:r>
              <a:rPr lang="de-DE" sz="1100" dirty="0" err="1"/>
              <a:t>Kousouris</a:t>
            </a:r>
            <a:endParaRPr lang="de-DE" sz="1100" dirty="0"/>
          </a:p>
          <a:p>
            <a:endParaRPr lang="de-DE" sz="100" b="1" dirty="0">
              <a:solidFill>
                <a:srgbClr val="0000FF"/>
              </a:solidFill>
            </a:endParaRPr>
          </a:p>
          <a:p>
            <a:endParaRPr lang="de-DE" sz="800" dirty="0"/>
          </a:p>
        </p:txBody>
      </p:sp>
      <p:sp>
        <p:nvSpPr>
          <p:cNvPr id="969731" name="Text Box 3"/>
          <p:cNvSpPr txBox="1">
            <a:spLocks noChangeArrowheads="1"/>
          </p:cNvSpPr>
          <p:nvPr/>
        </p:nvSpPr>
        <p:spPr bwMode="auto">
          <a:xfrm>
            <a:off x="4876800" y="560388"/>
            <a:ext cx="4157663" cy="599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200" b="1">
                <a:solidFill>
                  <a:srgbClr val="0000FF"/>
                </a:solidFill>
              </a:rPr>
              <a:t>Aristotle University of Thessaloniki</a:t>
            </a:r>
            <a:endParaRPr lang="de-DE" sz="1100" b="1">
              <a:solidFill>
                <a:srgbClr val="0000FF"/>
              </a:solidFill>
            </a:endParaRPr>
          </a:p>
          <a:p>
            <a:r>
              <a:rPr lang="de-DE" sz="1100"/>
              <a:t>C. Eleftheriadis, A. Liolios, I. Savvidis, T. Vafeiadis</a:t>
            </a:r>
            <a:endParaRPr lang="de-DE" sz="800" b="1">
              <a:solidFill>
                <a:srgbClr val="0000FF"/>
              </a:solidFill>
            </a:endParaRPr>
          </a:p>
          <a:p>
            <a:r>
              <a:rPr lang="de-DE" sz="1200" b="1">
                <a:solidFill>
                  <a:srgbClr val="0000FF"/>
                </a:solidFill>
              </a:rPr>
              <a:t>National Technical University of Athens, Athen</a:t>
            </a:r>
          </a:p>
          <a:p>
            <a:r>
              <a:rPr lang="de-DE" sz="1100"/>
              <a:t>E. Gazis, T. Karageorgopoulus</a:t>
            </a:r>
          </a:p>
          <a:p>
            <a:endParaRPr lang="de-DE" sz="500" b="1">
              <a:solidFill>
                <a:srgbClr val="FF0000"/>
              </a:solidFill>
            </a:endParaRPr>
          </a:p>
          <a:p>
            <a:r>
              <a:rPr lang="de-DE" sz="1700" b="1">
                <a:solidFill>
                  <a:srgbClr val="FF0000"/>
                </a:solidFill>
              </a:rPr>
              <a:t>Italy</a:t>
            </a:r>
          </a:p>
          <a:p>
            <a:r>
              <a:rPr lang="de-DE" sz="1200" b="1">
                <a:solidFill>
                  <a:srgbClr val="0000FF"/>
                </a:solidFill>
              </a:rPr>
              <a:t>INFN Trieste</a:t>
            </a:r>
          </a:p>
          <a:p>
            <a:r>
              <a:rPr lang="de-DE" sz="1100"/>
              <a:t>G. Cantatore, M. Karuza, V. Lozza, G. Raiteri</a:t>
            </a:r>
          </a:p>
          <a:p>
            <a:endParaRPr lang="de-DE" sz="500" b="1">
              <a:solidFill>
                <a:srgbClr val="FF0000"/>
              </a:solidFill>
            </a:endParaRPr>
          </a:p>
          <a:p>
            <a:r>
              <a:rPr lang="de-DE" sz="1700" b="1">
                <a:solidFill>
                  <a:srgbClr val="FF0000"/>
                </a:solidFill>
              </a:rPr>
              <a:t>Russia</a:t>
            </a:r>
          </a:p>
          <a:p>
            <a:r>
              <a:rPr lang="de-DE" sz="1200" b="1">
                <a:solidFill>
                  <a:srgbClr val="0000FF"/>
                </a:solidFill>
              </a:rPr>
              <a:t>Russian Academy of Science, Moskow</a:t>
            </a:r>
          </a:p>
          <a:p>
            <a:r>
              <a:rPr lang="de-DE" sz="1100"/>
              <a:t>A. Belov, S. Gninenko</a:t>
            </a:r>
          </a:p>
          <a:p>
            <a:endParaRPr lang="de-DE" sz="500" b="1">
              <a:solidFill>
                <a:srgbClr val="FF0000"/>
              </a:solidFill>
            </a:endParaRPr>
          </a:p>
          <a:p>
            <a:r>
              <a:rPr lang="de-DE" sz="1700" b="1">
                <a:solidFill>
                  <a:srgbClr val="FF0000"/>
                </a:solidFill>
              </a:rPr>
              <a:t>Switzerland</a:t>
            </a:r>
          </a:p>
          <a:p>
            <a:r>
              <a:rPr lang="de-DE" sz="1200" b="1">
                <a:solidFill>
                  <a:srgbClr val="0000FF"/>
                </a:solidFill>
              </a:rPr>
              <a:t>CERN, Genf</a:t>
            </a:r>
          </a:p>
          <a:p>
            <a:r>
              <a:rPr lang="de-DE" sz="1100"/>
              <a:t>K. Barth, S. Borghi, M. Davenport, F. Haug, L. Di Lella, N. Elias, </a:t>
            </a:r>
          </a:p>
          <a:p>
            <a:r>
              <a:rPr lang="de-DE" sz="1100"/>
              <a:t>C. Lasseur, H. Mota, T. Niinikoski, A. Palacci, H. Riege, </a:t>
            </a:r>
          </a:p>
          <a:p>
            <a:r>
              <a:rPr lang="de-DE" sz="1100"/>
              <a:t>P. Serpico, P. S. Silva, L. Stewart, L. Walckiers, Y. Wong</a:t>
            </a:r>
          </a:p>
          <a:p>
            <a:endParaRPr lang="de-DE" sz="500" b="1">
              <a:solidFill>
                <a:srgbClr val="FF0000"/>
              </a:solidFill>
            </a:endParaRPr>
          </a:p>
          <a:p>
            <a:r>
              <a:rPr lang="de-DE" sz="1700" b="1">
                <a:solidFill>
                  <a:srgbClr val="FF0000"/>
                </a:solidFill>
              </a:rPr>
              <a:t>Spain</a:t>
            </a:r>
          </a:p>
          <a:p>
            <a:r>
              <a:rPr lang="de-DE" sz="1200" b="1">
                <a:solidFill>
                  <a:srgbClr val="0000FF"/>
                </a:solidFill>
              </a:rPr>
              <a:t>University of Zaragoza</a:t>
            </a:r>
          </a:p>
          <a:p>
            <a:r>
              <a:rPr lang="de-DE" sz="1100"/>
              <a:t>J. Carmona, S. Cebri</a:t>
            </a:r>
            <a:r>
              <a:rPr lang="en-US" sz="1100">
                <a:cs typeface="Arial" pitchFamily="34" charset="0"/>
              </a:rPr>
              <a:t>á</a:t>
            </a:r>
            <a:r>
              <a:rPr lang="de-DE" sz="1100"/>
              <a:t>n, J. Gal</a:t>
            </a:r>
            <a:r>
              <a:rPr lang="en-US" sz="1100">
                <a:cs typeface="Arial" pitchFamily="34" charset="0"/>
              </a:rPr>
              <a:t>á</a:t>
            </a:r>
            <a:r>
              <a:rPr lang="de-DE" sz="1100"/>
              <a:t>n, H. G</a:t>
            </a:r>
            <a:r>
              <a:rPr lang="en-US" sz="1100">
                <a:cs typeface="Arial" pitchFamily="34" charset="0"/>
              </a:rPr>
              <a:t>ó</a:t>
            </a:r>
            <a:r>
              <a:rPr lang="de-DE" sz="1100"/>
              <a:t>mez, F. J. Iguaz, </a:t>
            </a:r>
          </a:p>
          <a:p>
            <a:r>
              <a:rPr lang="de-DE" sz="1100"/>
              <a:t>I. G. Irastorza, G. Luz</a:t>
            </a:r>
            <a:r>
              <a:rPr lang="en-US" sz="1100">
                <a:cs typeface="Arial" pitchFamily="34" charset="0"/>
              </a:rPr>
              <a:t>ón, J. Morales, A. Ortiz, A. Rodriguez, </a:t>
            </a:r>
          </a:p>
          <a:p>
            <a:r>
              <a:rPr lang="en-US" sz="1100">
                <a:cs typeface="Arial" pitchFamily="34" charset="0"/>
              </a:rPr>
              <a:t>J. Ruz, J. Villar</a:t>
            </a:r>
            <a:endParaRPr lang="de-DE" sz="1100">
              <a:cs typeface="Arial" pitchFamily="34" charset="0"/>
            </a:endParaRPr>
          </a:p>
          <a:p>
            <a:endParaRPr lang="de-DE" sz="500" b="1">
              <a:solidFill>
                <a:srgbClr val="FF0000"/>
              </a:solidFill>
            </a:endParaRPr>
          </a:p>
          <a:p>
            <a:r>
              <a:rPr lang="de-DE" sz="1700" b="1">
                <a:solidFill>
                  <a:srgbClr val="FF0000"/>
                </a:solidFill>
              </a:rPr>
              <a:t>T</a:t>
            </a:r>
            <a:r>
              <a:rPr lang="de-DE" sz="1700" b="1">
                <a:solidFill>
                  <a:srgbClr val="FF0000"/>
                </a:solidFill>
                <a:cs typeface="Arial" pitchFamily="34" charset="0"/>
              </a:rPr>
              <a:t>urkey</a:t>
            </a:r>
            <a:endParaRPr lang="de-DE" sz="1700" b="1">
              <a:solidFill>
                <a:srgbClr val="FF0000"/>
              </a:solidFill>
            </a:endParaRPr>
          </a:p>
          <a:p>
            <a:r>
              <a:rPr lang="de-DE" sz="1200" b="1">
                <a:solidFill>
                  <a:srgbClr val="0000FF"/>
                </a:solidFill>
              </a:rPr>
              <a:t>Dogus University, Istanbul</a:t>
            </a:r>
          </a:p>
          <a:p>
            <a:r>
              <a:rPr lang="de-DE" sz="1100"/>
              <a:t>S. Boydag, S. A. Cetin, C. Ezer, I. Hikmet</a:t>
            </a:r>
          </a:p>
          <a:p>
            <a:endParaRPr lang="de-DE" sz="700" b="1">
              <a:solidFill>
                <a:srgbClr val="FF0000"/>
              </a:solidFill>
            </a:endParaRPr>
          </a:p>
          <a:p>
            <a:r>
              <a:rPr lang="de-DE" sz="1700" b="1">
                <a:solidFill>
                  <a:srgbClr val="FF0000"/>
                </a:solidFill>
              </a:rPr>
              <a:t>USA</a:t>
            </a:r>
          </a:p>
          <a:p>
            <a:r>
              <a:rPr lang="de-DE" sz="1200" b="1">
                <a:solidFill>
                  <a:srgbClr val="0000FF"/>
                </a:solidFill>
              </a:rPr>
              <a:t>Lawrence Livermore National Laboratory</a:t>
            </a:r>
          </a:p>
          <a:p>
            <a:r>
              <a:rPr lang="de-DE" sz="1100"/>
              <a:t>M.Pivovaroff, R. Soufli, K. van Bibber</a:t>
            </a:r>
          </a:p>
          <a:p>
            <a:endParaRPr lang="de-DE" sz="200" b="1">
              <a:solidFill>
                <a:srgbClr val="0000FF"/>
              </a:solidFill>
            </a:endParaRPr>
          </a:p>
          <a:p>
            <a:r>
              <a:rPr lang="de-DE" sz="1200" b="1">
                <a:solidFill>
                  <a:srgbClr val="0000FF"/>
                </a:solidFill>
              </a:rPr>
              <a:t>University of Chicago, Enrico Fermi Institute and KICP</a:t>
            </a:r>
          </a:p>
          <a:p>
            <a:r>
              <a:rPr lang="de-DE" sz="1100"/>
              <a:t>J. Collar, D. Miller</a:t>
            </a:r>
          </a:p>
        </p:txBody>
      </p:sp>
      <p:sp>
        <p:nvSpPr>
          <p:cNvPr id="969742" name="Text Box 14"/>
          <p:cNvSpPr txBox="1">
            <a:spLocks noChangeArrowheads="1"/>
          </p:cNvSpPr>
          <p:nvPr/>
        </p:nvSpPr>
        <p:spPr bwMode="auto">
          <a:xfrm>
            <a:off x="685800" y="60325"/>
            <a:ext cx="35163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pitchFamily="34" charset="0"/>
              </a:rPr>
              <a:t>The CAST Experiment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330" name="Text Box 2"/>
          <p:cNvSpPr txBox="1">
            <a:spLocks noChangeArrowheads="1"/>
          </p:cNvSpPr>
          <p:nvPr/>
        </p:nvSpPr>
        <p:spPr bwMode="auto">
          <a:xfrm>
            <a:off x="2459038" y="2971800"/>
            <a:ext cx="4205287" cy="5492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de-DE" sz="3000" b="1">
                <a:cs typeface="Arial" charset="0"/>
              </a:rPr>
              <a:t>The CAST-Experiment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908" name="Picture 4" descr="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9144000" cy="6096000"/>
          </a:xfrm>
          <a:prstGeom prst="rect">
            <a:avLst/>
          </a:prstGeom>
          <a:noFill/>
        </p:spPr>
      </p:pic>
      <p:sp>
        <p:nvSpPr>
          <p:cNvPr id="891909" name="Text Box 5"/>
          <p:cNvSpPr txBox="1">
            <a:spLocks noChangeArrowheads="1"/>
          </p:cNvSpPr>
          <p:nvPr/>
        </p:nvSpPr>
        <p:spPr bwMode="auto">
          <a:xfrm>
            <a:off x="4708525" y="6096000"/>
            <a:ext cx="1662113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CERN Meyrin</a:t>
            </a:r>
          </a:p>
        </p:txBody>
      </p:sp>
      <p:sp>
        <p:nvSpPr>
          <p:cNvPr id="891910" name="Text Box 6"/>
          <p:cNvSpPr txBox="1">
            <a:spLocks noChangeArrowheads="1"/>
          </p:cNvSpPr>
          <p:nvPr/>
        </p:nvSpPr>
        <p:spPr bwMode="auto">
          <a:xfrm>
            <a:off x="2895600" y="3276600"/>
            <a:ext cx="1997075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CERN Prevessin</a:t>
            </a:r>
          </a:p>
        </p:txBody>
      </p:sp>
      <p:sp>
        <p:nvSpPr>
          <p:cNvPr id="891911" name="Text Box 7"/>
          <p:cNvSpPr txBox="1">
            <a:spLocks noChangeArrowheads="1"/>
          </p:cNvSpPr>
          <p:nvPr/>
        </p:nvSpPr>
        <p:spPr bwMode="auto">
          <a:xfrm>
            <a:off x="814388" y="5867400"/>
            <a:ext cx="938212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France</a:t>
            </a:r>
          </a:p>
        </p:txBody>
      </p:sp>
      <p:sp>
        <p:nvSpPr>
          <p:cNvPr id="891912" name="Text Box 8"/>
          <p:cNvSpPr txBox="1">
            <a:spLocks noChangeArrowheads="1"/>
          </p:cNvSpPr>
          <p:nvPr/>
        </p:nvSpPr>
        <p:spPr bwMode="auto">
          <a:xfrm>
            <a:off x="7315200" y="5867400"/>
            <a:ext cx="14478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/>
              <a:t>Switzerland</a:t>
            </a:r>
          </a:p>
        </p:txBody>
      </p:sp>
      <p:sp>
        <p:nvSpPr>
          <p:cNvPr id="891913" name="Line 9"/>
          <p:cNvSpPr>
            <a:spLocks noChangeShapeType="1"/>
          </p:cNvSpPr>
          <p:nvPr/>
        </p:nvSpPr>
        <p:spPr bwMode="auto">
          <a:xfrm flipV="1">
            <a:off x="5486400" y="5715000"/>
            <a:ext cx="152400" cy="381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891914" name="Line 10"/>
          <p:cNvSpPr>
            <a:spLocks noChangeShapeType="1"/>
          </p:cNvSpPr>
          <p:nvPr/>
        </p:nvSpPr>
        <p:spPr bwMode="auto">
          <a:xfrm>
            <a:off x="4191000" y="3657600"/>
            <a:ext cx="381000" cy="381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891915" name="Line 11"/>
          <p:cNvSpPr>
            <a:spLocks noChangeShapeType="1"/>
          </p:cNvSpPr>
          <p:nvPr/>
        </p:nvSpPr>
        <p:spPr bwMode="auto">
          <a:xfrm>
            <a:off x="7467600" y="3352800"/>
            <a:ext cx="381000" cy="381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891916" name="Text Box 12"/>
          <p:cNvSpPr txBox="1">
            <a:spLocks noChangeArrowheads="1"/>
          </p:cNvSpPr>
          <p:nvPr/>
        </p:nvSpPr>
        <p:spPr bwMode="auto">
          <a:xfrm>
            <a:off x="6400800" y="2971800"/>
            <a:ext cx="1143000" cy="66992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de-DE"/>
              <a:t>Point 8:</a:t>
            </a:r>
          </a:p>
          <a:p>
            <a:pPr algn="ctr"/>
            <a:r>
              <a:rPr lang="de-DE"/>
              <a:t>CAST</a:t>
            </a:r>
          </a:p>
        </p:txBody>
      </p:sp>
      <p:sp>
        <p:nvSpPr>
          <p:cNvPr id="891917" name="Text Box 13"/>
          <p:cNvSpPr txBox="1">
            <a:spLocks noChangeArrowheads="1"/>
          </p:cNvSpPr>
          <p:nvPr/>
        </p:nvSpPr>
        <p:spPr bwMode="auto">
          <a:xfrm>
            <a:off x="685800" y="60325"/>
            <a:ext cx="35163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 CAST Experiment</a:t>
            </a:r>
          </a:p>
        </p:txBody>
      </p:sp>
      <p:sp>
        <p:nvSpPr>
          <p:cNvPr id="891918" name="Text Box 14"/>
          <p:cNvSpPr txBox="1">
            <a:spLocks noChangeArrowheads="1"/>
          </p:cNvSpPr>
          <p:nvPr/>
        </p:nvSpPr>
        <p:spPr bwMode="auto">
          <a:xfrm>
            <a:off x="838200" y="2133600"/>
            <a:ext cx="668337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LHC</a:t>
            </a:r>
          </a:p>
        </p:txBody>
      </p:sp>
      <p:sp>
        <p:nvSpPr>
          <p:cNvPr id="891919" name="Line 15"/>
          <p:cNvSpPr>
            <a:spLocks noChangeShapeType="1"/>
          </p:cNvSpPr>
          <p:nvPr/>
        </p:nvSpPr>
        <p:spPr bwMode="auto">
          <a:xfrm>
            <a:off x="1430337" y="2514600"/>
            <a:ext cx="381000" cy="381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2743200" y="1600200"/>
            <a:ext cx="726481" cy="3847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dirty="0" smtClean="0"/>
              <a:t>CMS</a:t>
            </a:r>
            <a:endParaRPr lang="de-DE" dirty="0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3335337" y="1981200"/>
            <a:ext cx="381000" cy="381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932" name="Text Box 4"/>
          <p:cNvSpPr txBox="1">
            <a:spLocks noChangeArrowheads="1"/>
          </p:cNvSpPr>
          <p:nvPr/>
        </p:nvSpPr>
        <p:spPr bwMode="auto">
          <a:xfrm>
            <a:off x="44450" y="1157288"/>
            <a:ext cx="8947150" cy="17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buFontTx/>
              <a:buChar char="•"/>
            </a:pPr>
            <a:r>
              <a:rPr lang="de-DE" sz="1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1800" dirty="0">
                <a:ea typeface="Arial Unicode MS" pitchFamily="34" charset="-128"/>
                <a:cs typeface="Arial" charset="0"/>
              </a:rPr>
              <a:t>Prototype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of</a:t>
            </a:r>
            <a:r>
              <a:rPr lang="de-DE" sz="1800" dirty="0">
                <a:ea typeface="Arial Unicode MS" pitchFamily="34" charset="-128"/>
                <a:cs typeface="Arial" charset="0"/>
              </a:rPr>
              <a:t> an LHC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dipole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magnet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smtClean="0">
                <a:ea typeface="Arial Unicode MS" pitchFamily="34" charset="-128"/>
                <a:cs typeface="Arial" charset="0"/>
              </a:rPr>
              <a:t>(B=9.0 </a:t>
            </a:r>
            <a:r>
              <a:rPr lang="de-DE" sz="1800" dirty="0">
                <a:ea typeface="Arial Unicode MS" pitchFamily="34" charset="-128"/>
                <a:cs typeface="Arial" charset="0"/>
              </a:rPr>
              <a:t>Tesla, L=9.3 m, T=1.8 K)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 dirty="0">
                <a:ea typeface="Arial Unicode MS" pitchFamily="34" charset="-128"/>
                <a:cs typeface="Arial" charset="0"/>
              </a:rPr>
              <a:t> Range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of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movement</a:t>
            </a:r>
            <a:r>
              <a:rPr lang="de-DE" sz="1800" dirty="0">
                <a:ea typeface="Arial Unicode MS" pitchFamily="34" charset="-128"/>
                <a:cs typeface="Arial" charset="0"/>
              </a:rPr>
              <a:t>: 80°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horizontally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and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en-US" sz="1800" dirty="0">
                <a:ea typeface="Arial Unicode MS" pitchFamily="34" charset="-128"/>
                <a:cs typeface="Arial" charset="0"/>
              </a:rPr>
              <a:t>±</a:t>
            </a:r>
            <a:r>
              <a:rPr lang="de-DE" sz="1800" dirty="0">
                <a:ea typeface="Arial Unicode MS" pitchFamily="34" charset="-128"/>
                <a:cs typeface="Arial" charset="0"/>
              </a:rPr>
              <a:t> 8°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vertically</a:t>
            </a:r>
            <a:endParaRPr lang="de-DE" sz="1800" dirty="0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 dirty="0">
                <a:ea typeface="Arial Unicode MS" pitchFamily="34" charset="-128"/>
                <a:cs typeface="Arial" charset="0"/>
              </a:rPr>
              <a:t> Solar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tracking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possible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during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sunrise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and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sunset</a:t>
            </a:r>
            <a:r>
              <a:rPr lang="de-DE" sz="1800" dirty="0">
                <a:ea typeface="Arial Unicode MS" pitchFamily="34" charset="-128"/>
                <a:cs typeface="Arial" charset="0"/>
              </a:rPr>
              <a:t> (2 x 1.5 h per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day</a:t>
            </a:r>
            <a:r>
              <a:rPr lang="de-DE" sz="1800" dirty="0">
                <a:ea typeface="Arial Unicode MS" pitchFamily="34" charset="-128"/>
                <a:cs typeface="Arial" charset="0"/>
              </a:rPr>
              <a:t>)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Three</a:t>
            </a:r>
            <a:r>
              <a:rPr lang="de-DE" sz="1800" dirty="0">
                <a:ea typeface="Arial Unicode MS" pitchFamily="34" charset="-128"/>
                <a:cs typeface="Arial" charset="0"/>
              </a:rPr>
              <a:t> X-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ray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detectors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and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one</a:t>
            </a:r>
            <a:r>
              <a:rPr lang="de-DE" sz="1800" dirty="0">
                <a:ea typeface="Arial Unicode MS" pitchFamily="34" charset="-128"/>
                <a:cs typeface="Arial" charset="0"/>
              </a:rPr>
              <a:t> X-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ray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mirror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optics</a:t>
            </a:r>
            <a:r>
              <a:rPr lang="de-DE" sz="1800" dirty="0">
                <a:ea typeface="Arial Unicode MS" pitchFamily="34" charset="-128"/>
                <a:cs typeface="Arial" charset="0"/>
              </a:rPr>
              <a:t>: </a:t>
            </a:r>
          </a:p>
          <a:p>
            <a:r>
              <a:rPr lang="de-DE" sz="1800" dirty="0">
                <a:solidFill>
                  <a:srgbClr val="FF0000"/>
                </a:solidFill>
                <a:ea typeface="Arial Unicode MS" pitchFamily="34" charset="-128"/>
                <a:cs typeface="Arial" charset="0"/>
              </a:rPr>
              <a:t>   </a:t>
            </a:r>
            <a:r>
              <a:rPr lang="de-DE" sz="1800" dirty="0" err="1">
                <a:solidFill>
                  <a:srgbClr val="FF0000"/>
                </a:solidFill>
                <a:ea typeface="Arial Unicode MS" pitchFamily="34" charset="-128"/>
                <a:cs typeface="Arial" charset="0"/>
              </a:rPr>
              <a:t>MicroMEGAS</a:t>
            </a:r>
            <a:r>
              <a:rPr lang="de-DE" sz="1800" dirty="0">
                <a:solidFill>
                  <a:srgbClr val="FF0000"/>
                </a:solidFill>
                <a:ea typeface="Arial Unicode MS" pitchFamily="34" charset="-128"/>
                <a:cs typeface="Arial" charset="0"/>
              </a:rPr>
              <a:t> (MM), Charge </a:t>
            </a:r>
            <a:r>
              <a:rPr lang="de-DE" sz="1800" dirty="0" err="1">
                <a:solidFill>
                  <a:srgbClr val="FF0000"/>
                </a:solidFill>
                <a:ea typeface="Arial Unicode MS" pitchFamily="34" charset="-128"/>
                <a:cs typeface="Arial" charset="0"/>
              </a:rPr>
              <a:t>Coupled</a:t>
            </a:r>
            <a:r>
              <a:rPr lang="de-DE" sz="1800" dirty="0">
                <a:solidFill>
                  <a:srgbClr val="FF0000"/>
                </a:solidFill>
                <a:ea typeface="Arial Unicode MS" pitchFamily="34" charset="-128"/>
                <a:cs typeface="Arial" charset="0"/>
              </a:rPr>
              <a:t> Device (CCD),</a:t>
            </a:r>
            <a:r>
              <a:rPr lang="de-DE" sz="1800" dirty="0">
                <a:solidFill>
                  <a:schemeClr val="folHlink"/>
                </a:solidFill>
                <a:ea typeface="Arial Unicode MS" pitchFamily="34" charset="-128"/>
                <a:cs typeface="Arial" charset="0"/>
              </a:rPr>
              <a:t>Time </a:t>
            </a:r>
            <a:r>
              <a:rPr lang="de-DE" sz="1800" dirty="0" err="1">
                <a:solidFill>
                  <a:schemeClr val="folHlink"/>
                </a:solidFill>
                <a:ea typeface="Arial Unicode MS" pitchFamily="34" charset="-128"/>
                <a:cs typeface="Arial" charset="0"/>
              </a:rPr>
              <a:t>Projection</a:t>
            </a:r>
            <a:r>
              <a:rPr lang="de-DE" sz="1800" dirty="0">
                <a:solidFill>
                  <a:schemeClr val="folHlink"/>
                </a:solidFill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solidFill>
                  <a:schemeClr val="folHlink"/>
                </a:solidFill>
                <a:ea typeface="Arial Unicode MS" pitchFamily="34" charset="-128"/>
                <a:cs typeface="Arial" charset="0"/>
              </a:rPr>
              <a:t>Chamber</a:t>
            </a:r>
            <a:r>
              <a:rPr lang="de-DE" sz="1800" dirty="0">
                <a:solidFill>
                  <a:schemeClr val="folHlink"/>
                </a:solidFill>
                <a:ea typeface="Arial Unicode MS" pitchFamily="34" charset="-128"/>
                <a:cs typeface="Arial" charset="0"/>
              </a:rPr>
              <a:t> (TPC)</a:t>
            </a:r>
            <a:endParaRPr lang="de-DE" sz="1800" dirty="0">
              <a:ea typeface="Arial Unicode MS" pitchFamily="34" charset="-128"/>
              <a:cs typeface="Arial" charset="0"/>
            </a:endParaRPr>
          </a:p>
        </p:txBody>
      </p:sp>
      <p:pic>
        <p:nvPicPr>
          <p:cNvPr id="89293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059113"/>
            <a:ext cx="7600950" cy="33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92934" name="Rectangle 6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92935" name="Text Box 7"/>
          <p:cNvSpPr txBox="1">
            <a:spLocks noChangeArrowheads="1"/>
          </p:cNvSpPr>
          <p:nvPr/>
        </p:nvSpPr>
        <p:spPr bwMode="auto">
          <a:xfrm>
            <a:off x="669925" y="533400"/>
            <a:ext cx="27955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Experimental Setup</a:t>
            </a:r>
          </a:p>
        </p:txBody>
      </p:sp>
      <p:sp>
        <p:nvSpPr>
          <p:cNvPr id="892936" name="Text Box 8"/>
          <p:cNvSpPr txBox="1">
            <a:spLocks noChangeArrowheads="1"/>
          </p:cNvSpPr>
          <p:nvPr/>
        </p:nvSpPr>
        <p:spPr bwMode="auto">
          <a:xfrm>
            <a:off x="685800" y="60325"/>
            <a:ext cx="35163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 CAST Experiment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932" name="Text Box 4"/>
          <p:cNvSpPr txBox="1">
            <a:spLocks noChangeArrowheads="1"/>
          </p:cNvSpPr>
          <p:nvPr/>
        </p:nvSpPr>
        <p:spPr bwMode="auto">
          <a:xfrm>
            <a:off x="44450" y="1157288"/>
            <a:ext cx="781496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buFontTx/>
              <a:buChar char="•"/>
            </a:pPr>
            <a:r>
              <a:rPr lang="de-DE" sz="1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1800" dirty="0">
                <a:ea typeface="Arial Unicode MS" pitchFamily="34" charset="-128"/>
                <a:cs typeface="Arial" charset="0"/>
              </a:rPr>
              <a:t>Prototype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of</a:t>
            </a:r>
            <a:r>
              <a:rPr lang="de-DE" sz="1800" dirty="0">
                <a:ea typeface="Arial Unicode MS" pitchFamily="34" charset="-128"/>
                <a:cs typeface="Arial" charset="0"/>
              </a:rPr>
              <a:t> an LHC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dipole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magnet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smtClean="0">
                <a:ea typeface="Arial Unicode MS" pitchFamily="34" charset="-128"/>
                <a:cs typeface="Arial" charset="0"/>
              </a:rPr>
              <a:t>(B=9.0 </a:t>
            </a:r>
            <a:r>
              <a:rPr lang="de-DE" sz="1800" dirty="0">
                <a:ea typeface="Arial Unicode MS" pitchFamily="34" charset="-128"/>
                <a:cs typeface="Arial" charset="0"/>
              </a:rPr>
              <a:t>Tesla, L=9.3 m, T=1.8 K)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 dirty="0">
                <a:ea typeface="Arial Unicode MS" pitchFamily="34" charset="-128"/>
                <a:cs typeface="Arial" charset="0"/>
              </a:rPr>
              <a:t> Range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of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movement</a:t>
            </a:r>
            <a:r>
              <a:rPr lang="de-DE" sz="1800" dirty="0">
                <a:ea typeface="Arial Unicode MS" pitchFamily="34" charset="-128"/>
                <a:cs typeface="Arial" charset="0"/>
              </a:rPr>
              <a:t>: 80°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horizontally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and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en-US" sz="1800" dirty="0">
                <a:ea typeface="Arial Unicode MS" pitchFamily="34" charset="-128"/>
                <a:cs typeface="Arial" charset="0"/>
              </a:rPr>
              <a:t>±</a:t>
            </a:r>
            <a:r>
              <a:rPr lang="de-DE" sz="1800" dirty="0">
                <a:ea typeface="Arial Unicode MS" pitchFamily="34" charset="-128"/>
                <a:cs typeface="Arial" charset="0"/>
              </a:rPr>
              <a:t> 8°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vertically</a:t>
            </a:r>
            <a:endParaRPr lang="de-DE" sz="1800" dirty="0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 dirty="0">
                <a:ea typeface="Arial Unicode MS" pitchFamily="34" charset="-128"/>
                <a:cs typeface="Arial" charset="0"/>
              </a:rPr>
              <a:t> Solar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tracking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possible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during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sunrise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and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sunset</a:t>
            </a:r>
            <a:r>
              <a:rPr lang="de-DE" sz="1800" dirty="0">
                <a:ea typeface="Arial Unicode MS" pitchFamily="34" charset="-128"/>
                <a:cs typeface="Arial" charset="0"/>
              </a:rPr>
              <a:t> (2 x 1.5 h per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day</a:t>
            </a:r>
            <a:r>
              <a:rPr lang="de-DE" sz="1800" dirty="0">
                <a:ea typeface="Arial Unicode MS" pitchFamily="34" charset="-128"/>
                <a:cs typeface="Arial" charset="0"/>
              </a:rPr>
              <a:t>)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Three</a:t>
            </a:r>
            <a:r>
              <a:rPr lang="de-DE" sz="1800" dirty="0">
                <a:ea typeface="Arial Unicode MS" pitchFamily="34" charset="-128"/>
                <a:cs typeface="Arial" charset="0"/>
              </a:rPr>
              <a:t> X-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ray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detectors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and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one</a:t>
            </a:r>
            <a:r>
              <a:rPr lang="de-DE" sz="1800" dirty="0">
                <a:ea typeface="Arial Unicode MS" pitchFamily="34" charset="-128"/>
                <a:cs typeface="Arial" charset="0"/>
              </a:rPr>
              <a:t> X-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ray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mirror</a:t>
            </a:r>
            <a:r>
              <a:rPr lang="de-DE" sz="1800" dirty="0">
                <a:ea typeface="Arial Unicode MS" pitchFamily="34" charset="-128"/>
                <a:cs typeface="Arial" charset="0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</a:rPr>
              <a:t>optics</a:t>
            </a:r>
            <a:r>
              <a:rPr lang="de-DE" sz="1800" dirty="0">
                <a:ea typeface="Arial Unicode MS" pitchFamily="34" charset="-128"/>
                <a:cs typeface="Arial" charset="0"/>
              </a:rPr>
              <a:t>: </a:t>
            </a:r>
          </a:p>
          <a:p>
            <a:r>
              <a:rPr lang="de-DE" sz="1800" dirty="0">
                <a:solidFill>
                  <a:srgbClr val="FF0000"/>
                </a:solidFill>
                <a:ea typeface="Arial Unicode MS" pitchFamily="34" charset="-128"/>
                <a:cs typeface="Arial" charset="0"/>
              </a:rPr>
              <a:t>   </a:t>
            </a:r>
            <a:r>
              <a:rPr lang="de-DE" sz="1800" dirty="0" err="1">
                <a:solidFill>
                  <a:srgbClr val="FF0000"/>
                </a:solidFill>
                <a:ea typeface="Arial Unicode MS" pitchFamily="34" charset="-128"/>
                <a:cs typeface="Arial" charset="0"/>
              </a:rPr>
              <a:t>MicroMEGAS</a:t>
            </a:r>
            <a:r>
              <a:rPr lang="de-DE" sz="1800" dirty="0">
                <a:solidFill>
                  <a:srgbClr val="FF0000"/>
                </a:solidFill>
                <a:ea typeface="Arial Unicode MS" pitchFamily="34" charset="-128"/>
                <a:cs typeface="Arial" charset="0"/>
              </a:rPr>
              <a:t> (MM), Charge </a:t>
            </a:r>
            <a:r>
              <a:rPr lang="de-DE" sz="1800" dirty="0" err="1">
                <a:solidFill>
                  <a:srgbClr val="FF0000"/>
                </a:solidFill>
                <a:ea typeface="Arial Unicode MS" pitchFamily="34" charset="-128"/>
                <a:cs typeface="Arial" charset="0"/>
              </a:rPr>
              <a:t>Coupled</a:t>
            </a:r>
            <a:r>
              <a:rPr lang="de-DE" sz="1800" dirty="0">
                <a:solidFill>
                  <a:srgbClr val="FF0000"/>
                </a:solidFill>
                <a:ea typeface="Arial Unicode MS" pitchFamily="34" charset="-128"/>
                <a:cs typeface="Arial" charset="0"/>
              </a:rPr>
              <a:t> Device (CCD</a:t>
            </a:r>
            <a:r>
              <a:rPr lang="de-DE" sz="1800" dirty="0" smtClean="0">
                <a:solidFill>
                  <a:srgbClr val="FF0000"/>
                </a:solidFill>
                <a:ea typeface="Arial Unicode MS" pitchFamily="34" charset="-128"/>
                <a:cs typeface="Arial" charset="0"/>
              </a:rPr>
              <a:t>),</a:t>
            </a:r>
            <a:r>
              <a:rPr lang="de-DE" sz="1800" dirty="0" err="1" smtClean="0">
                <a:solidFill>
                  <a:schemeClr val="folHlink"/>
                </a:solidFill>
                <a:ea typeface="Arial Unicode MS" pitchFamily="34" charset="-128"/>
                <a:cs typeface="Arial" charset="0"/>
              </a:rPr>
              <a:t>MicroMEGAS</a:t>
            </a:r>
            <a:r>
              <a:rPr lang="de-DE" sz="1800" dirty="0" smtClean="0">
                <a:solidFill>
                  <a:schemeClr val="folHlink"/>
                </a:solidFill>
                <a:ea typeface="Arial Unicode MS" pitchFamily="34" charset="-128"/>
                <a:cs typeface="Arial" charset="0"/>
              </a:rPr>
              <a:t> (MM)</a:t>
            </a:r>
            <a:endParaRPr lang="de-DE" sz="1800" dirty="0">
              <a:ea typeface="Arial Unicode MS" pitchFamily="34" charset="-128"/>
              <a:cs typeface="Arial" charset="0"/>
            </a:endParaRPr>
          </a:p>
        </p:txBody>
      </p:sp>
      <p:pic>
        <p:nvPicPr>
          <p:cNvPr id="89293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059113"/>
            <a:ext cx="7600950" cy="33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92934" name="Rectangle 6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92935" name="Text Box 7"/>
          <p:cNvSpPr txBox="1">
            <a:spLocks noChangeArrowheads="1"/>
          </p:cNvSpPr>
          <p:nvPr/>
        </p:nvSpPr>
        <p:spPr bwMode="auto">
          <a:xfrm>
            <a:off x="669925" y="533400"/>
            <a:ext cx="27955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Experimental Setup</a:t>
            </a:r>
          </a:p>
        </p:txBody>
      </p:sp>
      <p:sp>
        <p:nvSpPr>
          <p:cNvPr id="892936" name="Text Box 8"/>
          <p:cNvSpPr txBox="1">
            <a:spLocks noChangeArrowheads="1"/>
          </p:cNvSpPr>
          <p:nvPr/>
        </p:nvSpPr>
        <p:spPr bwMode="auto">
          <a:xfrm>
            <a:off x="685800" y="60325"/>
            <a:ext cx="35163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 CAST Experiment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ullTracking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3400" y="543600"/>
            <a:ext cx="8106668" cy="6080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98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9144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94983" name="Rectangle 7"/>
          <p:cNvSpPr>
            <a:spLocks noChangeArrowheads="1"/>
          </p:cNvSpPr>
          <p:nvPr/>
        </p:nvSpPr>
        <p:spPr bwMode="auto">
          <a:xfrm>
            <a:off x="219075" y="5730875"/>
            <a:ext cx="8763000" cy="762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 sz="1500"/>
          </a:p>
          <a:p>
            <a:pPr algn="ctr"/>
            <a:r>
              <a:rPr lang="de-DE" b="1"/>
              <a:t>In March and September, Sun is directly observable through window:</a:t>
            </a:r>
          </a:p>
          <a:p>
            <a:pPr algn="ctr"/>
            <a:endParaRPr lang="de-DE" sz="500" b="1"/>
          </a:p>
          <a:p>
            <a:pPr algn="ctr"/>
            <a:r>
              <a:rPr lang="de-DE" b="1"/>
              <a:t>CAST is able to follow the Sun with required accuracy (0.02°)!</a:t>
            </a:r>
          </a:p>
          <a:p>
            <a:pPr algn="ctr"/>
            <a:endParaRPr lang="de-DE"/>
          </a:p>
        </p:txBody>
      </p:sp>
      <p:sp>
        <p:nvSpPr>
          <p:cNvPr id="894984" name="Rectangle 8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94985" name="Text Box 9"/>
          <p:cNvSpPr txBox="1">
            <a:spLocks noChangeArrowheads="1"/>
          </p:cNvSpPr>
          <p:nvPr/>
        </p:nvSpPr>
        <p:spPr bwMode="auto">
          <a:xfrm>
            <a:off x="669925" y="533400"/>
            <a:ext cx="1955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Solar Filming</a:t>
            </a:r>
          </a:p>
        </p:txBody>
      </p:sp>
      <p:sp>
        <p:nvSpPr>
          <p:cNvPr id="894986" name="Text Box 10"/>
          <p:cNvSpPr txBox="1">
            <a:spLocks noChangeArrowheads="1"/>
          </p:cNvSpPr>
          <p:nvPr/>
        </p:nvSpPr>
        <p:spPr bwMode="auto">
          <a:xfrm>
            <a:off x="685800" y="60325"/>
            <a:ext cx="35163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 CAST Experiment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7703" name="Picture 7"/>
          <p:cNvPicPr>
            <a:picLocks noChangeAspect="1" noChangeArrowheads="1"/>
          </p:cNvPicPr>
          <p:nvPr/>
        </p:nvPicPr>
        <p:blipFill>
          <a:blip r:embed="rId2"/>
          <a:srcRect t="774" r="661" b="2322"/>
          <a:stretch>
            <a:fillRect/>
          </a:stretch>
        </p:blipFill>
        <p:spPr bwMode="auto">
          <a:xfrm>
            <a:off x="457200" y="3124200"/>
            <a:ext cx="8055754" cy="341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7701" name="Picture 5" descr="CASTWindo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143000"/>
            <a:ext cx="2895600" cy="2171700"/>
          </a:xfrm>
          <a:prstGeom prst="rect">
            <a:avLst/>
          </a:prstGeom>
          <a:noFill/>
        </p:spPr>
      </p:pic>
      <p:sp>
        <p:nvSpPr>
          <p:cNvPr id="797704" name="Rectangle 8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7705" name="Text Box 9"/>
          <p:cNvSpPr txBox="1">
            <a:spLocks noChangeArrowheads="1"/>
          </p:cNvSpPr>
          <p:nvPr/>
        </p:nvSpPr>
        <p:spPr bwMode="auto">
          <a:xfrm>
            <a:off x="669925" y="533400"/>
            <a:ext cx="44291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Vacuum and helium gas system</a:t>
            </a:r>
          </a:p>
        </p:txBody>
      </p:sp>
      <p:sp>
        <p:nvSpPr>
          <p:cNvPr id="797706" name="Text Box 10"/>
          <p:cNvSpPr txBox="1">
            <a:spLocks noChangeArrowheads="1"/>
          </p:cNvSpPr>
          <p:nvPr/>
        </p:nvSpPr>
        <p:spPr bwMode="auto">
          <a:xfrm>
            <a:off x="838200" y="1524000"/>
            <a:ext cx="3862388" cy="120173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de-DE" sz="300" b="1"/>
          </a:p>
          <a:p>
            <a:r>
              <a:rPr lang="de-DE" b="1"/>
              <a:t> Phase I</a:t>
            </a:r>
            <a:r>
              <a:rPr lang="de-DE"/>
              <a:t> :  Vacuum  (2003+2004) </a:t>
            </a:r>
          </a:p>
          <a:p>
            <a:endParaRPr lang="de-DE" sz="500"/>
          </a:p>
          <a:p>
            <a:r>
              <a:rPr lang="de-DE" b="1"/>
              <a:t> Phase II</a:t>
            </a:r>
            <a:r>
              <a:rPr lang="de-DE"/>
              <a:t>:  </a:t>
            </a:r>
            <a:r>
              <a:rPr lang="de-DE" baseline="30000"/>
              <a:t>4</a:t>
            </a:r>
            <a:r>
              <a:rPr lang="de-DE"/>
              <a:t>He         </a:t>
            </a:r>
            <a:r>
              <a:rPr lang="de-DE" sz="1000"/>
              <a:t> </a:t>
            </a:r>
            <a:r>
              <a:rPr lang="de-DE"/>
              <a:t>(2005+2006)</a:t>
            </a:r>
          </a:p>
          <a:p>
            <a:endParaRPr lang="de-DE" sz="100"/>
          </a:p>
          <a:p>
            <a:endParaRPr lang="de-DE" sz="200"/>
          </a:p>
          <a:p>
            <a:r>
              <a:rPr lang="de-DE"/>
              <a:t>	    </a:t>
            </a:r>
            <a:r>
              <a:rPr lang="de-DE" baseline="30000"/>
              <a:t>3</a:t>
            </a:r>
            <a:r>
              <a:rPr lang="de-DE"/>
              <a:t>He 	  </a:t>
            </a:r>
            <a:r>
              <a:rPr lang="de-DE" sz="300"/>
              <a:t>                      </a:t>
            </a:r>
            <a:r>
              <a:rPr lang="de-DE"/>
              <a:t>(2007- 2010)</a:t>
            </a:r>
          </a:p>
          <a:p>
            <a:endParaRPr lang="de-DE" sz="300"/>
          </a:p>
        </p:txBody>
      </p:sp>
      <p:sp>
        <p:nvSpPr>
          <p:cNvPr id="797713" name="Text Box 17"/>
          <p:cNvSpPr txBox="1">
            <a:spLocks noChangeArrowheads="1"/>
          </p:cNvSpPr>
          <p:nvPr/>
        </p:nvSpPr>
        <p:spPr bwMode="auto">
          <a:xfrm>
            <a:off x="685800" y="60325"/>
            <a:ext cx="35163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 CAST Experiment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0" name="Text Box 30"/>
          <p:cNvSpPr txBox="1">
            <a:spLocks noChangeArrowheads="1"/>
          </p:cNvSpPr>
          <p:nvPr/>
        </p:nvSpPr>
        <p:spPr bwMode="auto">
          <a:xfrm>
            <a:off x="685800" y="60325"/>
            <a:ext cx="35163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 CAST Experiment</a:t>
            </a:r>
          </a:p>
        </p:txBody>
      </p:sp>
      <p:pic>
        <p:nvPicPr>
          <p:cNvPr id="798751" name="Picture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193800"/>
            <a:ext cx="3962400" cy="27686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</p:pic>
      <p:sp>
        <p:nvSpPr>
          <p:cNvPr id="798752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8753" name="Text Box 33"/>
          <p:cNvSpPr txBox="1">
            <a:spLocks noChangeArrowheads="1"/>
          </p:cNvSpPr>
          <p:nvPr/>
        </p:nvSpPr>
        <p:spPr bwMode="auto">
          <a:xfrm>
            <a:off x="669925" y="533400"/>
            <a:ext cx="68865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CAST detectors until 2006 (Phase I and II with </a:t>
            </a:r>
            <a:r>
              <a:rPr lang="de-DE" sz="2200" b="1" baseline="30000">
                <a:solidFill>
                  <a:schemeClr val="bg1"/>
                </a:solidFill>
              </a:rPr>
              <a:t>4</a:t>
            </a:r>
            <a:r>
              <a:rPr lang="de-DE" sz="2200" b="1">
                <a:solidFill>
                  <a:schemeClr val="bg1"/>
                </a:solidFill>
              </a:rPr>
              <a:t>He)</a:t>
            </a:r>
          </a:p>
        </p:txBody>
      </p:sp>
      <p:pic>
        <p:nvPicPr>
          <p:cNvPr id="798754" name="Picture 34" descr="TPC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289300"/>
            <a:ext cx="3844925" cy="28829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798755" name="Text Box 35"/>
          <p:cNvSpPr txBox="1">
            <a:spLocks noChangeArrowheads="1"/>
          </p:cNvSpPr>
          <p:nvPr/>
        </p:nvSpPr>
        <p:spPr bwMode="auto">
          <a:xfrm>
            <a:off x="4911725" y="3289300"/>
            <a:ext cx="669925" cy="395288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TPC</a:t>
            </a:r>
          </a:p>
        </p:txBody>
      </p:sp>
      <p:pic>
        <p:nvPicPr>
          <p:cNvPr id="798756" name="Picture 3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4144963"/>
            <a:ext cx="3962400" cy="202723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</p:pic>
      <p:sp>
        <p:nvSpPr>
          <p:cNvPr id="798757" name="Text Box 37"/>
          <p:cNvSpPr txBox="1">
            <a:spLocks noChangeArrowheads="1"/>
          </p:cNvSpPr>
          <p:nvPr/>
        </p:nvSpPr>
        <p:spPr bwMode="auto">
          <a:xfrm>
            <a:off x="434975" y="1193800"/>
            <a:ext cx="1660525" cy="395288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MicroMEGAS </a:t>
            </a:r>
            <a:endParaRPr lang="en-US"/>
          </a:p>
        </p:txBody>
      </p:sp>
      <p:sp>
        <p:nvSpPr>
          <p:cNvPr id="798758" name="Text Box 38"/>
          <p:cNvSpPr txBox="1">
            <a:spLocks noChangeArrowheads="1"/>
          </p:cNvSpPr>
          <p:nvPr/>
        </p:nvSpPr>
        <p:spPr bwMode="auto">
          <a:xfrm>
            <a:off x="434975" y="4114800"/>
            <a:ext cx="2828925" cy="395288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X-ray telescope with CCD</a:t>
            </a:r>
          </a:p>
        </p:txBody>
      </p:sp>
      <p:sp>
        <p:nvSpPr>
          <p:cNvPr id="798759" name="Text Box 39"/>
          <p:cNvSpPr txBox="1">
            <a:spLocks noChangeArrowheads="1"/>
          </p:cNvSpPr>
          <p:nvPr/>
        </p:nvSpPr>
        <p:spPr bwMode="auto">
          <a:xfrm>
            <a:off x="4648200" y="1219200"/>
            <a:ext cx="4284663" cy="17335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de-DE" sz="500" b="1"/>
          </a:p>
          <a:p>
            <a:r>
              <a:rPr lang="de-DE" b="1"/>
              <a:t>Background count rates:</a:t>
            </a:r>
          </a:p>
          <a:p>
            <a:endParaRPr lang="de-DE" sz="1000" b="1"/>
          </a:p>
          <a:p>
            <a:r>
              <a:rPr lang="de-DE"/>
              <a:t>TPC: 		85    cts/h (2-12 keV)</a:t>
            </a:r>
          </a:p>
          <a:p>
            <a:endParaRPr lang="de-DE" sz="500"/>
          </a:p>
          <a:p>
            <a:r>
              <a:rPr lang="de-DE"/>
              <a:t>MM : 		25    cts/h (2-10 keV)</a:t>
            </a:r>
          </a:p>
          <a:p>
            <a:endParaRPr lang="de-DE" sz="500"/>
          </a:p>
          <a:p>
            <a:r>
              <a:rPr lang="de-DE"/>
              <a:t>Telescope/CCD:	0.25 cts/h (1-  7 keV)</a:t>
            </a:r>
          </a:p>
          <a:p>
            <a:endParaRPr lang="de-DE" sz="500"/>
          </a:p>
        </p:txBody>
      </p:sp>
      <p:sp>
        <p:nvSpPr>
          <p:cNvPr id="798760" name="Text Box 40"/>
          <p:cNvSpPr txBox="1">
            <a:spLocks noChangeArrowheads="1"/>
          </p:cNvSpPr>
          <p:nvPr/>
        </p:nvSpPr>
        <p:spPr bwMode="auto">
          <a:xfrm>
            <a:off x="1049338" y="6248400"/>
            <a:ext cx="222726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Sunrise detectors</a:t>
            </a:r>
          </a:p>
        </p:txBody>
      </p:sp>
      <p:sp>
        <p:nvSpPr>
          <p:cNvPr id="798762" name="Text Box 42"/>
          <p:cNvSpPr txBox="1">
            <a:spLocks noChangeArrowheads="1"/>
          </p:cNvSpPr>
          <p:nvPr/>
        </p:nvSpPr>
        <p:spPr bwMode="auto">
          <a:xfrm>
            <a:off x="5759450" y="6248400"/>
            <a:ext cx="20129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Sunset detector</a:t>
            </a: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1905000" y="5867400"/>
            <a:ext cx="247332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500" b="1" dirty="0">
                <a:solidFill>
                  <a:schemeClr val="bg1"/>
                </a:solidFill>
                <a:sym typeface="Wingdings" pitchFamily="2" charset="2"/>
              </a:rPr>
              <a:t>New J. Phys.</a:t>
            </a:r>
            <a:r>
              <a:rPr lang="de-DE" sz="1500" b="1" dirty="0">
                <a:solidFill>
                  <a:schemeClr val="bg1"/>
                </a:solidFill>
                <a:latin typeface="Times New Roman"/>
                <a:sym typeface="Wingdings" pitchFamily="2" charset="2"/>
              </a:rPr>
              <a:t> </a:t>
            </a:r>
            <a:r>
              <a:rPr lang="de-DE" sz="1500" b="1" dirty="0">
                <a:solidFill>
                  <a:schemeClr val="bg1"/>
                </a:solidFill>
                <a:sym typeface="Wingdings" pitchFamily="2" charset="2"/>
              </a:rPr>
              <a:t>9</a:t>
            </a:r>
            <a:r>
              <a:rPr lang="de-DE" sz="1500" b="1" dirty="0">
                <a:solidFill>
                  <a:schemeClr val="bg1"/>
                </a:solidFill>
                <a:latin typeface="Times New Roman"/>
                <a:sym typeface="Wingdings" pitchFamily="2" charset="2"/>
              </a:rPr>
              <a:t> </a:t>
            </a:r>
            <a:r>
              <a:rPr lang="de-DE" sz="1500" b="1" dirty="0">
                <a:solidFill>
                  <a:schemeClr val="bg1"/>
                </a:solidFill>
                <a:sym typeface="Wingdings" pitchFamily="2" charset="2"/>
              </a:rPr>
              <a:t>(2007) 169</a:t>
            </a: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1905000" y="3657600"/>
            <a:ext cx="249619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500" b="1" dirty="0">
                <a:solidFill>
                  <a:schemeClr val="bg1"/>
                </a:solidFill>
                <a:sym typeface="Wingdings" pitchFamily="2" charset="2"/>
              </a:rPr>
              <a:t>New J. Phys.</a:t>
            </a:r>
            <a:r>
              <a:rPr lang="de-DE" sz="1500" b="1" dirty="0">
                <a:solidFill>
                  <a:schemeClr val="bg1"/>
                </a:solidFill>
                <a:latin typeface="Times New Roman"/>
                <a:sym typeface="Wingdings" pitchFamily="2" charset="2"/>
              </a:rPr>
              <a:t> </a:t>
            </a:r>
            <a:r>
              <a:rPr lang="de-DE" sz="1500" b="1" dirty="0">
                <a:solidFill>
                  <a:schemeClr val="bg1"/>
                </a:solidFill>
                <a:sym typeface="Wingdings" pitchFamily="2" charset="2"/>
              </a:rPr>
              <a:t>9</a:t>
            </a:r>
            <a:r>
              <a:rPr lang="de-DE" sz="1500" b="1" dirty="0">
                <a:solidFill>
                  <a:schemeClr val="bg1"/>
                </a:solidFill>
                <a:latin typeface="Times New Roman"/>
                <a:sym typeface="Wingdings" pitchFamily="2" charset="2"/>
              </a:rPr>
              <a:t> </a:t>
            </a:r>
            <a:r>
              <a:rPr lang="de-DE" sz="1500" b="1" dirty="0">
                <a:solidFill>
                  <a:schemeClr val="bg1"/>
                </a:solidFill>
                <a:sym typeface="Wingdings" pitchFamily="2" charset="2"/>
              </a:rPr>
              <a:t>(2007) </a:t>
            </a:r>
            <a:r>
              <a:rPr lang="de-DE" sz="1500" b="1" dirty="0" smtClean="0">
                <a:solidFill>
                  <a:schemeClr val="bg1"/>
                </a:solidFill>
                <a:sym typeface="Wingdings" pitchFamily="2" charset="2"/>
              </a:rPr>
              <a:t>170</a:t>
            </a:r>
            <a:endParaRPr lang="de-DE" sz="1500" b="1" dirty="0">
              <a:solidFill>
                <a:schemeClr val="bg1"/>
              </a:solidFill>
              <a:sym typeface="Wingdings" pitchFamily="2" charset="2"/>
            </a:endParaRPr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6096000" y="5775325"/>
            <a:ext cx="249619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500" b="1" dirty="0">
                <a:sym typeface="Wingdings" pitchFamily="2" charset="2"/>
              </a:rPr>
              <a:t>New J. Phys.</a:t>
            </a:r>
            <a:r>
              <a:rPr lang="de-DE" sz="1500" b="1" dirty="0">
                <a:latin typeface="Times New Roman"/>
                <a:sym typeface="Wingdings" pitchFamily="2" charset="2"/>
              </a:rPr>
              <a:t> </a:t>
            </a:r>
            <a:r>
              <a:rPr lang="de-DE" sz="1500" b="1" dirty="0">
                <a:sym typeface="Wingdings" pitchFamily="2" charset="2"/>
              </a:rPr>
              <a:t>9</a:t>
            </a:r>
            <a:r>
              <a:rPr lang="de-DE" sz="1500" b="1" dirty="0">
                <a:latin typeface="Times New Roman"/>
                <a:sym typeface="Wingdings" pitchFamily="2" charset="2"/>
              </a:rPr>
              <a:t> </a:t>
            </a:r>
            <a:r>
              <a:rPr lang="de-DE" sz="1500" b="1" dirty="0">
                <a:sym typeface="Wingdings" pitchFamily="2" charset="2"/>
              </a:rPr>
              <a:t>(2007) </a:t>
            </a:r>
            <a:r>
              <a:rPr lang="de-DE" sz="1500" b="1" dirty="0" smtClean="0">
                <a:sym typeface="Wingdings" pitchFamily="2" charset="2"/>
              </a:rPr>
              <a:t>171</a:t>
            </a:r>
            <a:endParaRPr lang="de-DE" sz="1500" b="1" dirty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007" name="Rectangle 7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96008" name="Text Box 8"/>
          <p:cNvSpPr txBox="1">
            <a:spLocks noChangeArrowheads="1"/>
          </p:cNvSpPr>
          <p:nvPr/>
        </p:nvSpPr>
        <p:spPr bwMode="auto">
          <a:xfrm>
            <a:off x="669925" y="533400"/>
            <a:ext cx="66532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Detector upgrades since 2007 (Phase II with </a:t>
            </a:r>
            <a:r>
              <a:rPr lang="de-DE" sz="2200" b="1" baseline="30000">
                <a:solidFill>
                  <a:schemeClr val="bg1"/>
                </a:solidFill>
              </a:rPr>
              <a:t>3</a:t>
            </a:r>
            <a:r>
              <a:rPr lang="de-DE" sz="2200" b="1">
                <a:solidFill>
                  <a:schemeClr val="bg1"/>
                </a:solidFill>
              </a:rPr>
              <a:t>He)</a:t>
            </a:r>
          </a:p>
        </p:txBody>
      </p:sp>
      <p:sp>
        <p:nvSpPr>
          <p:cNvPr id="896013" name="Text Box 13"/>
          <p:cNvSpPr txBox="1">
            <a:spLocks noChangeArrowheads="1"/>
          </p:cNvSpPr>
          <p:nvPr/>
        </p:nvSpPr>
        <p:spPr bwMode="auto">
          <a:xfrm>
            <a:off x="685800" y="60325"/>
            <a:ext cx="35163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 CAST Experiment</a:t>
            </a:r>
          </a:p>
        </p:txBody>
      </p:sp>
      <p:pic>
        <p:nvPicPr>
          <p:cNvPr id="14" name="Picture 4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3265488"/>
            <a:ext cx="3810000" cy="292893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5" name="Picture 13" descr="PICT13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181100"/>
            <a:ext cx="3957638" cy="28003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434975" y="1193800"/>
            <a:ext cx="3400425" cy="395288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MicroMEGAS (2nd generation) </a:t>
            </a:r>
            <a:endParaRPr lang="en-US"/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4144963"/>
            <a:ext cx="3962400" cy="202723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</p:pic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4648200" y="1219200"/>
            <a:ext cx="4284663" cy="136842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de-DE" sz="500" b="1"/>
          </a:p>
          <a:p>
            <a:r>
              <a:rPr lang="de-DE" b="1"/>
              <a:t>Background count rates:</a:t>
            </a:r>
            <a:endParaRPr lang="de-DE" sz="1000" b="1"/>
          </a:p>
          <a:p>
            <a:endParaRPr lang="de-DE" sz="1000"/>
          </a:p>
          <a:p>
            <a:r>
              <a:rPr lang="de-DE"/>
              <a:t>MM : 		     3 cts/h (2-10 keV)</a:t>
            </a:r>
          </a:p>
          <a:p>
            <a:endParaRPr lang="de-DE" sz="500"/>
          </a:p>
          <a:p>
            <a:r>
              <a:rPr lang="de-DE"/>
              <a:t>Teleskope/CCD:	0.16 cts/h (1-  7 keV)</a:t>
            </a:r>
          </a:p>
          <a:p>
            <a:endParaRPr lang="de-DE" sz="50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800600" y="5845175"/>
            <a:ext cx="2990850" cy="365125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MicroMEGAS (2nd generation)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434975" y="4114800"/>
            <a:ext cx="2828925" cy="395288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X-ray telescope with CCD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049338" y="6248400"/>
            <a:ext cx="222726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Sunrise detectors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5759450" y="6248400"/>
            <a:ext cx="214788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Sunset detectors</a:t>
            </a:r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1905000" y="5867400"/>
            <a:ext cx="247332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500" b="1" dirty="0">
                <a:solidFill>
                  <a:schemeClr val="bg1"/>
                </a:solidFill>
                <a:sym typeface="Wingdings" pitchFamily="2" charset="2"/>
              </a:rPr>
              <a:t>New J. Phys.</a:t>
            </a:r>
            <a:r>
              <a:rPr lang="de-DE" sz="1500" b="1" dirty="0">
                <a:solidFill>
                  <a:schemeClr val="bg1"/>
                </a:solidFill>
                <a:latin typeface="Times New Roman"/>
                <a:sym typeface="Wingdings" pitchFamily="2" charset="2"/>
              </a:rPr>
              <a:t> </a:t>
            </a:r>
            <a:r>
              <a:rPr lang="de-DE" sz="1500" b="1" dirty="0">
                <a:solidFill>
                  <a:schemeClr val="bg1"/>
                </a:solidFill>
                <a:sym typeface="Wingdings" pitchFamily="2" charset="2"/>
              </a:rPr>
              <a:t>9</a:t>
            </a:r>
            <a:r>
              <a:rPr lang="de-DE" sz="1500" b="1" dirty="0">
                <a:solidFill>
                  <a:schemeClr val="bg1"/>
                </a:solidFill>
                <a:latin typeface="Times New Roman"/>
                <a:sym typeface="Wingdings" pitchFamily="2" charset="2"/>
              </a:rPr>
              <a:t> </a:t>
            </a:r>
            <a:r>
              <a:rPr lang="de-DE" sz="1500" b="1" dirty="0">
                <a:solidFill>
                  <a:schemeClr val="bg1"/>
                </a:solidFill>
                <a:sym typeface="Wingdings" pitchFamily="2" charset="2"/>
              </a:rPr>
              <a:t>(2007) 169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672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3733800"/>
            <a:ext cx="3581400" cy="28067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926725" name="Picture 14" descr="PICT1666"/>
          <p:cNvPicPr>
            <a:picLocks noChangeAspect="1" noChangeArrowheads="1"/>
          </p:cNvPicPr>
          <p:nvPr/>
        </p:nvPicPr>
        <p:blipFill>
          <a:blip r:embed="rId3"/>
          <a:srcRect l="21655" t="34875" r="55125" b="36749"/>
          <a:stretch>
            <a:fillRect/>
          </a:stretch>
        </p:blipFill>
        <p:spPr bwMode="auto">
          <a:xfrm>
            <a:off x="907473" y="3886200"/>
            <a:ext cx="282632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6726" name="Picture 116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0400" y="1066800"/>
            <a:ext cx="1831975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926727" name="Text Box 7"/>
          <p:cNvSpPr txBox="1">
            <a:spLocks noChangeArrowheads="1"/>
          </p:cNvSpPr>
          <p:nvPr/>
        </p:nvSpPr>
        <p:spPr bwMode="auto">
          <a:xfrm>
            <a:off x="685800" y="60325"/>
            <a:ext cx="35163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 CAST Experiment</a:t>
            </a:r>
          </a:p>
        </p:txBody>
      </p:sp>
      <p:sp>
        <p:nvSpPr>
          <p:cNvPr id="926728" name="Rectangle 8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26730" name="Text Box 10"/>
          <p:cNvSpPr txBox="1">
            <a:spLocks noChangeArrowheads="1"/>
          </p:cNvSpPr>
          <p:nvPr/>
        </p:nvSpPr>
        <p:spPr bwMode="auto">
          <a:xfrm>
            <a:off x="631825" y="1295400"/>
            <a:ext cx="5838825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de-DE" sz="1800" b="1">
                <a:ea typeface="Arial Unicode MS" pitchFamily="34" charset="-128"/>
                <a:cs typeface="Arial" charset="0"/>
              </a:rPr>
              <a:t>2nd generation Micromegas: </a:t>
            </a:r>
          </a:p>
          <a:p>
            <a:pPr>
              <a:lnSpc>
                <a:spcPct val="125000"/>
              </a:lnSpc>
            </a:pPr>
            <a:endParaRPr lang="de-DE" sz="500" b="1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</a:rPr>
              <a:t> Novel manufacturing technique (microbulk technology)</a:t>
            </a:r>
          </a:p>
          <a:p>
            <a:pPr>
              <a:lnSpc>
                <a:spcPct val="125000"/>
              </a:lnSpc>
            </a:pPr>
            <a:endParaRPr lang="de-DE" sz="300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</a:rPr>
              <a:t> Materials selected based on low intrinsic radioactivity</a:t>
            </a:r>
          </a:p>
          <a:p>
            <a:pPr>
              <a:lnSpc>
                <a:spcPct val="125000"/>
              </a:lnSpc>
              <a:buFontTx/>
              <a:buChar char="•"/>
            </a:pPr>
            <a:endParaRPr lang="de-DE" sz="300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</a:rPr>
              <a:t> Improved shielding</a:t>
            </a:r>
          </a:p>
          <a:p>
            <a:pPr>
              <a:lnSpc>
                <a:spcPct val="125000"/>
              </a:lnSpc>
              <a:buFontTx/>
              <a:buChar char="•"/>
            </a:pPr>
            <a:endParaRPr lang="de-DE" sz="500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 typeface="Wingdings" pitchFamily="2" charset="2"/>
              <a:buChar char="à"/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Good potential for very-low background rates</a:t>
            </a:r>
            <a:endParaRPr lang="de-DE" sz="1500">
              <a:ea typeface="Arial Unicode MS" pitchFamily="34" charset="-128"/>
              <a:cs typeface="Arial" charset="0"/>
            </a:endParaRPr>
          </a:p>
        </p:txBody>
      </p:sp>
      <p:sp>
        <p:nvSpPr>
          <p:cNvPr id="926731" name="AutoShape 11"/>
          <p:cNvSpPr>
            <a:spLocks noChangeArrowheads="1"/>
          </p:cNvSpPr>
          <p:nvPr/>
        </p:nvSpPr>
        <p:spPr bwMode="auto">
          <a:xfrm>
            <a:off x="304800" y="1330325"/>
            <a:ext cx="6324600" cy="2133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26733" name="Text Box 13"/>
          <p:cNvSpPr txBox="1">
            <a:spLocks noChangeArrowheads="1"/>
          </p:cNvSpPr>
          <p:nvPr/>
        </p:nvSpPr>
        <p:spPr bwMode="auto">
          <a:xfrm>
            <a:off x="669925" y="533400"/>
            <a:ext cx="66532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Detector upgrades since 2007 (Phase II with </a:t>
            </a:r>
            <a:r>
              <a:rPr lang="de-DE" sz="2200" b="1" baseline="30000">
                <a:solidFill>
                  <a:schemeClr val="bg1"/>
                </a:solidFill>
              </a:rPr>
              <a:t>3</a:t>
            </a:r>
            <a:r>
              <a:rPr lang="de-DE" sz="2200" b="1">
                <a:solidFill>
                  <a:schemeClr val="bg1"/>
                </a:solidFill>
              </a:rPr>
              <a:t>He)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4740" name="Picture 4" descr="EMagnet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lum bright="58000" contrast="-54000"/>
          </a:blip>
          <a:srcRect l="4088" r="7591"/>
          <a:stretch>
            <a:fillRect/>
          </a:stretch>
        </p:blipFill>
        <p:spPr bwMode="auto">
          <a:xfrm>
            <a:off x="0" y="1143000"/>
            <a:ext cx="9144000" cy="4657725"/>
          </a:xfrm>
          <a:noFill/>
          <a:ln>
            <a:miter lim="800000"/>
            <a:headEnd/>
            <a:tailEnd/>
          </a:ln>
        </p:spPr>
      </p:pic>
      <p:sp>
        <p:nvSpPr>
          <p:cNvPr id="884738" name="Text Box 2"/>
          <p:cNvSpPr txBox="1">
            <a:spLocks noChangeArrowheads="1"/>
          </p:cNvSpPr>
          <p:nvPr/>
        </p:nvSpPr>
        <p:spPr bwMode="auto">
          <a:xfrm>
            <a:off x="914400" y="2181225"/>
            <a:ext cx="7239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2000" b="1" dirty="0">
                <a:cs typeface="Arial" charset="0"/>
              </a:rPr>
              <a:t>  Theoretical motivation for </a:t>
            </a:r>
            <a:r>
              <a:rPr lang="en-US" sz="2000" b="1" dirty="0" err="1">
                <a:cs typeface="Arial" charset="0"/>
              </a:rPr>
              <a:t>axions</a:t>
            </a:r>
            <a:endParaRPr lang="en-US" sz="2000" b="1" dirty="0">
              <a:cs typeface="Arial" charset="0"/>
            </a:endParaRPr>
          </a:p>
          <a:p>
            <a:pPr marL="800100" lvl="1" indent="-342900">
              <a:buFont typeface="Wingdings" pitchFamily="2" charset="2"/>
              <a:buNone/>
            </a:pPr>
            <a:endParaRPr lang="en-US" sz="1000" b="1" dirty="0">
              <a:cs typeface="Arial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AutoNum type="arabicPeriod"/>
            </a:pPr>
            <a:r>
              <a:rPr lang="en-US" sz="2000" b="1" dirty="0">
                <a:cs typeface="Arial" charset="0"/>
              </a:rPr>
              <a:t>  Search for solar </a:t>
            </a:r>
            <a:r>
              <a:rPr lang="en-US" sz="2000" b="1" dirty="0" err="1">
                <a:cs typeface="Arial" charset="0"/>
              </a:rPr>
              <a:t>axions</a:t>
            </a:r>
            <a:r>
              <a:rPr lang="en-US" sz="2000" b="1" dirty="0">
                <a:cs typeface="Arial" charset="0"/>
              </a:rPr>
              <a:t> with </a:t>
            </a:r>
            <a:r>
              <a:rPr lang="en-US" sz="2000" b="1" dirty="0" err="1">
                <a:cs typeface="Arial" charset="0"/>
              </a:rPr>
              <a:t>helioscopes</a:t>
            </a:r>
            <a:endParaRPr lang="en-US" sz="2000" b="1" dirty="0">
              <a:cs typeface="Arial" charset="0"/>
            </a:endParaRPr>
          </a:p>
          <a:p>
            <a:pPr marL="800100" lvl="1" indent="-342900"/>
            <a:endParaRPr lang="en-US" sz="1000" b="1" dirty="0">
              <a:cs typeface="Arial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2000" b="1" dirty="0">
                <a:cs typeface="Arial" charset="0"/>
              </a:rPr>
              <a:t>  The CAST-Experiment</a:t>
            </a:r>
          </a:p>
          <a:p>
            <a:pPr marL="800100" lvl="1" indent="-342900"/>
            <a:endParaRPr lang="en-US" sz="1000" b="1" dirty="0">
              <a:cs typeface="Arial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2000" b="1" dirty="0">
                <a:cs typeface="Arial" charset="0"/>
              </a:rPr>
              <a:t>  X-ray mirror optics and CCD detector</a:t>
            </a:r>
          </a:p>
          <a:p>
            <a:pPr marL="800100" lvl="1" indent="-342900">
              <a:buFont typeface="Wingdings" pitchFamily="2" charset="2"/>
              <a:buNone/>
            </a:pPr>
            <a:endParaRPr lang="en-US" sz="1000" b="1" dirty="0">
              <a:cs typeface="Arial" charset="0"/>
              <a:sym typeface="Wingdings" pitchFamily="2" charset="2"/>
            </a:endParaRPr>
          </a:p>
          <a:p>
            <a:pPr marL="800100" lvl="1" indent="-342900">
              <a:buFont typeface="Wingdings" pitchFamily="2" charset="2"/>
              <a:buChar char="à"/>
            </a:pPr>
            <a:endParaRPr lang="en-US" sz="200" b="1" dirty="0">
              <a:cs typeface="Arial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2000" b="1" dirty="0">
                <a:cs typeface="Arial" charset="0"/>
              </a:rPr>
              <a:t>  </a:t>
            </a:r>
            <a:r>
              <a:rPr lang="en-US" sz="2000" b="1" dirty="0" smtClean="0">
                <a:cs typeface="Arial" charset="0"/>
              </a:rPr>
              <a:t>Exemplary Analysis of the </a:t>
            </a:r>
            <a:r>
              <a:rPr lang="en-US" sz="2000" b="1" baseline="30000" dirty="0" smtClean="0">
                <a:cs typeface="Arial" charset="0"/>
              </a:rPr>
              <a:t>4</a:t>
            </a:r>
            <a:r>
              <a:rPr lang="en-US" sz="2000" b="1" dirty="0" smtClean="0">
                <a:cs typeface="Arial" charset="0"/>
              </a:rPr>
              <a:t>He data</a:t>
            </a:r>
          </a:p>
          <a:p>
            <a:pPr marL="342900" indent="-342900">
              <a:buFontTx/>
              <a:buAutoNum type="arabicPeriod"/>
            </a:pPr>
            <a:endParaRPr lang="en-US" sz="1000" b="1" dirty="0">
              <a:cs typeface="Arial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2000" b="1" dirty="0" smtClean="0">
                <a:cs typeface="Arial" charset="0"/>
              </a:rPr>
              <a:t>  Results </a:t>
            </a:r>
            <a:r>
              <a:rPr lang="en-US" sz="2000" b="1" dirty="0">
                <a:cs typeface="Arial" charset="0"/>
              </a:rPr>
              <a:t>and </a:t>
            </a:r>
            <a:r>
              <a:rPr lang="en-US" sz="2000" b="1" dirty="0" smtClean="0">
                <a:cs typeface="Arial" charset="0"/>
              </a:rPr>
              <a:t>Prospects</a:t>
            </a:r>
            <a:endParaRPr lang="en-US" sz="2000" b="1" dirty="0">
              <a:cs typeface="Arial" charset="0"/>
            </a:endParaRPr>
          </a:p>
          <a:p>
            <a:pPr marL="342900" indent="-342900"/>
            <a:endParaRPr lang="en-US" sz="2000" b="1" dirty="0">
              <a:cs typeface="Arial" charset="0"/>
              <a:sym typeface="Wingdings" pitchFamily="2" charset="2"/>
            </a:endParaRPr>
          </a:p>
        </p:txBody>
      </p:sp>
      <p:sp>
        <p:nvSpPr>
          <p:cNvPr id="884739" name="Text Box 3"/>
          <p:cNvSpPr txBox="1">
            <a:spLocks noChangeArrowheads="1"/>
          </p:cNvSpPr>
          <p:nvPr/>
        </p:nvSpPr>
        <p:spPr bwMode="auto">
          <a:xfrm>
            <a:off x="762000" y="60325"/>
            <a:ext cx="1597025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Overview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330" name="Text Box 2"/>
          <p:cNvSpPr txBox="1">
            <a:spLocks noChangeArrowheads="1"/>
          </p:cNvSpPr>
          <p:nvPr/>
        </p:nvSpPr>
        <p:spPr bwMode="auto">
          <a:xfrm>
            <a:off x="2649567" y="2667000"/>
            <a:ext cx="3903633" cy="147732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de-DE" sz="3000" b="1" dirty="0" smtClean="0">
                <a:cs typeface="Arial" charset="0"/>
              </a:rPr>
              <a:t>X-Ray </a:t>
            </a:r>
            <a:r>
              <a:rPr lang="de-DE" sz="3000" b="1" dirty="0" err="1" smtClean="0">
                <a:cs typeface="Arial" charset="0"/>
              </a:rPr>
              <a:t>Mirror</a:t>
            </a:r>
            <a:r>
              <a:rPr lang="de-DE" sz="3000" b="1" dirty="0" smtClean="0">
                <a:cs typeface="Arial" charset="0"/>
              </a:rPr>
              <a:t> </a:t>
            </a:r>
            <a:r>
              <a:rPr lang="de-DE" sz="3000" b="1" dirty="0" err="1" smtClean="0">
                <a:cs typeface="Arial" charset="0"/>
              </a:rPr>
              <a:t>Optics</a:t>
            </a:r>
            <a:r>
              <a:rPr lang="de-DE" sz="3000" b="1" dirty="0" smtClean="0">
                <a:cs typeface="Arial" charset="0"/>
              </a:rPr>
              <a:t> </a:t>
            </a:r>
          </a:p>
          <a:p>
            <a:pPr algn="ctr"/>
            <a:r>
              <a:rPr lang="de-DE" sz="3000" b="1" dirty="0" err="1" smtClean="0">
                <a:cs typeface="Arial" charset="0"/>
              </a:rPr>
              <a:t>and</a:t>
            </a:r>
            <a:r>
              <a:rPr lang="de-DE" sz="3000" b="1" dirty="0" smtClean="0">
                <a:cs typeface="Arial" charset="0"/>
              </a:rPr>
              <a:t> </a:t>
            </a:r>
          </a:p>
          <a:p>
            <a:pPr algn="ctr"/>
            <a:r>
              <a:rPr lang="de-DE" sz="3000" b="1" dirty="0" smtClean="0">
                <a:cs typeface="Arial" charset="0"/>
              </a:rPr>
              <a:t>CCD </a:t>
            </a:r>
            <a:r>
              <a:rPr lang="de-DE" sz="3000" b="1" dirty="0" err="1" smtClean="0">
                <a:cs typeface="Arial" charset="0"/>
              </a:rPr>
              <a:t>Detector</a:t>
            </a:r>
            <a:endParaRPr lang="de-DE" sz="3000" b="1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106" name="Rectangle 26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9596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pitchFamily="34" charset="0"/>
              </a:rPr>
              <a:t>X-ray mirror optics and CCD detector</a:t>
            </a:r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669925" y="533400"/>
            <a:ext cx="27955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Experimental Setup</a:t>
            </a: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912" y="1564756"/>
            <a:ext cx="8856688" cy="45312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083" name="Text Box 3"/>
          <p:cNvSpPr txBox="1">
            <a:spLocks noChangeArrowheads="1"/>
          </p:cNvSpPr>
          <p:nvPr/>
        </p:nvSpPr>
        <p:spPr bwMode="auto">
          <a:xfrm>
            <a:off x="-609600" y="1219200"/>
            <a:ext cx="9601200" cy="528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3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de-DE" sz="1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>
                <a:ea typeface="Arial Unicode MS" pitchFamily="34" charset="-128"/>
                <a:cs typeface="Arial" charset="0"/>
              </a:rPr>
              <a:t>Wolter-I-type telescope (Prototype of ABRIXAS mission)   </a:t>
            </a:r>
          </a:p>
          <a:p>
            <a:pPr lvl="3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de-DE">
                <a:ea typeface="Arial Unicode MS" pitchFamily="34" charset="-128"/>
                <a:cs typeface="Arial" charset="0"/>
              </a:rPr>
              <a:t> 27 nested, gold-coated mirror shells</a:t>
            </a:r>
          </a:p>
          <a:p>
            <a:pPr lvl="3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de-DE">
                <a:ea typeface="Arial Unicode MS" pitchFamily="34" charset="-128"/>
                <a:cs typeface="Arial" charset="0"/>
              </a:rPr>
              <a:t> Only one sector of telescope illuminated at CAST</a:t>
            </a:r>
          </a:p>
          <a:p>
            <a:pPr lvl="3">
              <a:lnSpc>
                <a:spcPct val="75000"/>
              </a:lnSpc>
              <a:spcBef>
                <a:spcPct val="50000"/>
              </a:spcBef>
            </a:pPr>
            <a:endParaRPr lang="de-DE" sz="200">
              <a:ea typeface="Arial Unicode MS" pitchFamily="34" charset="-128"/>
              <a:cs typeface="Arial" charset="0"/>
            </a:endParaRPr>
          </a:p>
          <a:p>
            <a:pPr lvl="3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de-DE">
                <a:ea typeface="Arial Unicode MS" pitchFamily="34" charset="-128"/>
                <a:cs typeface="Arial" charset="0"/>
              </a:rPr>
              <a:t> pn-CCD (Prototype of XMM-Newton mission)</a:t>
            </a:r>
          </a:p>
          <a:p>
            <a:pPr lvl="3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de-DE">
                <a:ea typeface="Arial Unicode MS" pitchFamily="34" charset="-128"/>
                <a:cs typeface="Arial" charset="0"/>
              </a:rPr>
              <a:t> Very good spatial and energy resolution</a:t>
            </a:r>
          </a:p>
          <a:p>
            <a:pPr lvl="3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de-DE">
                <a:ea typeface="Arial Unicode MS" pitchFamily="34" charset="-128"/>
                <a:cs typeface="Arial" charset="0"/>
              </a:rPr>
              <a:t> Simultaneous measurement of signal and background possible</a:t>
            </a:r>
          </a:p>
          <a:p>
            <a:pPr lvl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de-DE" sz="20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de-DE" sz="20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de-DE" sz="20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de-DE" sz="20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de-DE" sz="20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de-DE" sz="20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de-DE" sz="4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de-DE" sz="4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de-DE" sz="4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de-DE" sz="4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de-DE" sz="4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de-DE" sz="4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75000"/>
              </a:lnSpc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	             </a:t>
            </a:r>
            <a:r>
              <a:rPr lang="en-US" b="1">
                <a:cs typeface="Arial" charset="0"/>
              </a:rPr>
              <a:t>Improvement of signal-to-background ratio by a factor of ~150!</a:t>
            </a:r>
          </a:p>
        </p:txBody>
      </p:sp>
      <p:sp>
        <p:nvSpPr>
          <p:cNvPr id="814084" name="AutoShape 4"/>
          <p:cNvSpPr>
            <a:spLocks noChangeArrowheads="1"/>
          </p:cNvSpPr>
          <p:nvPr/>
        </p:nvSpPr>
        <p:spPr bwMode="auto">
          <a:xfrm>
            <a:off x="381000" y="6248400"/>
            <a:ext cx="609600" cy="1524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905000" y="3429000"/>
            <a:ext cx="5543550" cy="2587625"/>
            <a:chOff x="1248" y="1586"/>
            <a:chExt cx="3492" cy="1630"/>
          </a:xfrm>
        </p:grpSpPr>
        <p:pic>
          <p:nvPicPr>
            <p:cNvPr id="814088" name="Picture 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48" y="1692"/>
              <a:ext cx="3428" cy="1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14089" name="Rectangle 9"/>
            <p:cNvSpPr>
              <a:spLocks noChangeArrowheads="1"/>
            </p:cNvSpPr>
            <p:nvPr/>
          </p:nvSpPr>
          <p:spPr bwMode="auto">
            <a:xfrm>
              <a:off x="3166" y="3021"/>
              <a:ext cx="407" cy="12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14090" name="Text Box 10"/>
            <p:cNvSpPr txBox="1">
              <a:spLocks noChangeArrowheads="1"/>
            </p:cNvSpPr>
            <p:nvPr/>
          </p:nvSpPr>
          <p:spPr bwMode="auto">
            <a:xfrm>
              <a:off x="2920" y="3014"/>
              <a:ext cx="1104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/>
                <a:t>Focal length 1.6 m</a:t>
              </a:r>
            </a:p>
          </p:txBody>
        </p:sp>
        <p:sp>
          <p:nvSpPr>
            <p:cNvPr id="814091" name="Text Box 11"/>
            <p:cNvSpPr txBox="1">
              <a:spLocks noChangeArrowheads="1"/>
            </p:cNvSpPr>
            <p:nvPr/>
          </p:nvSpPr>
          <p:spPr bwMode="auto">
            <a:xfrm>
              <a:off x="1248" y="2087"/>
              <a:ext cx="463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/>
                <a:t>X-rays</a:t>
              </a:r>
            </a:p>
          </p:txBody>
        </p:sp>
        <p:sp>
          <p:nvSpPr>
            <p:cNvPr id="814092" name="Rectangle 12"/>
            <p:cNvSpPr>
              <a:spLocks noChangeArrowheads="1"/>
            </p:cNvSpPr>
            <p:nvPr/>
          </p:nvSpPr>
          <p:spPr bwMode="auto">
            <a:xfrm>
              <a:off x="1248" y="1764"/>
              <a:ext cx="694" cy="12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14093" name="Text Box 13"/>
            <p:cNvSpPr txBox="1">
              <a:spLocks noChangeArrowheads="1"/>
            </p:cNvSpPr>
            <p:nvPr/>
          </p:nvSpPr>
          <p:spPr bwMode="auto">
            <a:xfrm>
              <a:off x="1248" y="1586"/>
              <a:ext cx="924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500"/>
                <a:t>Magnet bore</a:t>
              </a:r>
            </a:p>
            <a:p>
              <a:r>
                <a:rPr lang="en-US" sz="1500">
                  <a:cs typeface="Arial" charset="0"/>
                </a:rPr>
                <a:t>Ø 43 mm</a:t>
              </a:r>
            </a:p>
          </p:txBody>
        </p:sp>
        <p:sp>
          <p:nvSpPr>
            <p:cNvPr id="814094" name="Rectangle 14"/>
            <p:cNvSpPr>
              <a:spLocks noChangeArrowheads="1"/>
            </p:cNvSpPr>
            <p:nvPr/>
          </p:nvSpPr>
          <p:spPr bwMode="auto">
            <a:xfrm>
              <a:off x="4185" y="2534"/>
              <a:ext cx="490" cy="20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14095" name="Text Box 15"/>
            <p:cNvSpPr txBox="1">
              <a:spLocks noChangeArrowheads="1"/>
            </p:cNvSpPr>
            <p:nvPr/>
          </p:nvSpPr>
          <p:spPr bwMode="auto">
            <a:xfrm>
              <a:off x="4114" y="2526"/>
              <a:ext cx="542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500"/>
                <a:t>CCD</a:t>
              </a:r>
            </a:p>
            <a:p>
              <a:pPr algn="ctr"/>
              <a:r>
                <a:rPr lang="en-US" sz="1500">
                  <a:cs typeface="Arial" charset="0"/>
                </a:rPr>
                <a:t>Ø 3 mm</a:t>
              </a:r>
            </a:p>
          </p:txBody>
        </p:sp>
        <p:sp>
          <p:nvSpPr>
            <p:cNvPr id="814096" name="Rectangle 16"/>
            <p:cNvSpPr>
              <a:spLocks noChangeArrowheads="1"/>
            </p:cNvSpPr>
            <p:nvPr/>
          </p:nvSpPr>
          <p:spPr bwMode="auto">
            <a:xfrm>
              <a:off x="4267" y="2169"/>
              <a:ext cx="244" cy="1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14097" name="Text Box 17"/>
            <p:cNvSpPr txBox="1">
              <a:spLocks noChangeArrowheads="1"/>
            </p:cNvSpPr>
            <p:nvPr/>
          </p:nvSpPr>
          <p:spPr bwMode="auto">
            <a:xfrm>
              <a:off x="3969" y="2112"/>
              <a:ext cx="771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500"/>
                <a:t>Focal plane </a:t>
              </a:r>
              <a:endParaRPr lang="en-US" sz="1500">
                <a:cs typeface="Arial" charset="0"/>
              </a:endParaRPr>
            </a:p>
          </p:txBody>
        </p:sp>
        <p:sp>
          <p:nvSpPr>
            <p:cNvPr id="814098" name="Rectangle 18"/>
            <p:cNvSpPr>
              <a:spLocks noChangeArrowheads="1"/>
            </p:cNvSpPr>
            <p:nvPr/>
          </p:nvSpPr>
          <p:spPr bwMode="auto">
            <a:xfrm>
              <a:off x="1696" y="2210"/>
              <a:ext cx="939" cy="20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14099" name="Text Box 19"/>
            <p:cNvSpPr txBox="1">
              <a:spLocks noChangeArrowheads="1"/>
            </p:cNvSpPr>
            <p:nvPr/>
          </p:nvSpPr>
          <p:spPr bwMode="auto">
            <a:xfrm>
              <a:off x="1787" y="2283"/>
              <a:ext cx="141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500"/>
                <a:t>Optical axis of telescope</a:t>
              </a:r>
              <a:endParaRPr lang="en-US" sz="1500">
                <a:cs typeface="Arial" charset="0"/>
              </a:endParaRPr>
            </a:p>
          </p:txBody>
        </p:sp>
      </p:grpSp>
      <p:pic>
        <p:nvPicPr>
          <p:cNvPr id="814100" name="Picture 20" descr="CCD_Page_3_Image_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" y="3581400"/>
            <a:ext cx="1828800" cy="216058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814101" name="Oval 21"/>
          <p:cNvSpPr>
            <a:spLocks noChangeArrowheads="1"/>
          </p:cNvSpPr>
          <p:nvPr/>
        </p:nvSpPr>
        <p:spPr bwMode="auto">
          <a:xfrm rot="16200000">
            <a:off x="1276350" y="4197350"/>
            <a:ext cx="361950" cy="35560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pic>
        <p:nvPicPr>
          <p:cNvPr id="814102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6313" y="3581400"/>
            <a:ext cx="1771650" cy="236378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</p:pic>
      <p:sp>
        <p:nvSpPr>
          <p:cNvPr id="814103" name="AutoShape 23"/>
          <p:cNvSpPr>
            <a:spLocks noChangeArrowheads="1"/>
          </p:cNvSpPr>
          <p:nvPr/>
        </p:nvSpPr>
        <p:spPr bwMode="auto">
          <a:xfrm>
            <a:off x="304800" y="6096000"/>
            <a:ext cx="8382000" cy="4572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14104" name="AutoShape 24"/>
          <p:cNvSpPr>
            <a:spLocks noChangeArrowheads="1"/>
          </p:cNvSpPr>
          <p:nvPr/>
        </p:nvSpPr>
        <p:spPr bwMode="auto">
          <a:xfrm>
            <a:off x="762000" y="2286000"/>
            <a:ext cx="7162800" cy="10668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14105" name="AutoShape 25"/>
          <p:cNvSpPr>
            <a:spLocks noChangeArrowheads="1"/>
          </p:cNvSpPr>
          <p:nvPr/>
        </p:nvSpPr>
        <p:spPr bwMode="auto">
          <a:xfrm>
            <a:off x="762000" y="1143000"/>
            <a:ext cx="7162800" cy="10668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14106" name="Rectangle 26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14108" name="AutoShape 2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1524000"/>
            <a:ext cx="304800" cy="304800"/>
          </a:xfrm>
          <a:prstGeom prst="actionButtonInformatio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14109" name="AutoShape 29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2743200"/>
            <a:ext cx="304800" cy="304800"/>
          </a:xfrm>
          <a:prstGeom prst="actionButtonInformatio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9596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pitchFamily="34" charset="0"/>
              </a:rPr>
              <a:t>X-ray mirror optics and CCD detector</a:t>
            </a:r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669925" y="533400"/>
            <a:ext cx="27955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Experimental Setup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959" name="Rectangle 7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pic>
        <p:nvPicPr>
          <p:cNvPr id="765961" name="Picture 9"/>
          <p:cNvPicPr>
            <a:picLocks noChangeAspect="1" noChangeArrowheads="1"/>
          </p:cNvPicPr>
          <p:nvPr/>
        </p:nvPicPr>
        <p:blipFill>
          <a:blip r:embed="rId2"/>
          <a:srcRect l="3001" t="1355" r="2000" b="1355"/>
          <a:stretch>
            <a:fillRect/>
          </a:stretch>
        </p:blipFill>
        <p:spPr bwMode="auto">
          <a:xfrm>
            <a:off x="76200" y="2309812"/>
            <a:ext cx="5105400" cy="386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65962" name="Text Box 10"/>
          <p:cNvSpPr txBox="1">
            <a:spLocks noChangeArrowheads="1"/>
          </p:cNvSpPr>
          <p:nvPr/>
        </p:nvSpPr>
        <p:spPr bwMode="auto">
          <a:xfrm>
            <a:off x="131762" y="1447800"/>
            <a:ext cx="88598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>
                <a:cs typeface="Arial" charset="0"/>
              </a:rPr>
              <a:t>Efficiency for X-ray mirror optics and </a:t>
            </a:r>
            <a:r>
              <a:rPr lang="de-DE"/>
              <a:t>CCD detector for CAST Phase I und II (</a:t>
            </a:r>
            <a:r>
              <a:rPr lang="de-DE" baseline="30000"/>
              <a:t>4</a:t>
            </a:r>
            <a:r>
              <a:rPr lang="de-DE"/>
              <a:t>He)</a:t>
            </a:r>
          </a:p>
        </p:txBody>
      </p:sp>
      <p:sp>
        <p:nvSpPr>
          <p:cNvPr id="765963" name="Text Box 11"/>
          <p:cNvSpPr txBox="1">
            <a:spLocks noChangeArrowheads="1"/>
          </p:cNvSpPr>
          <p:nvPr/>
        </p:nvSpPr>
        <p:spPr bwMode="auto">
          <a:xfrm>
            <a:off x="5164052" y="2790854"/>
            <a:ext cx="3751348" cy="22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500" dirty="0">
                <a:latin typeface="Lucida Console" pitchFamily="49" charset="0"/>
                <a:cs typeface="Times New Roman" pitchFamily="18" charset="0"/>
              </a:rPr>
              <a:t>-</a:t>
            </a:r>
            <a:r>
              <a:rPr lang="de-DE" dirty="0"/>
              <a:t> </a:t>
            </a:r>
            <a:r>
              <a:rPr lang="de-DE" b="1" dirty="0">
                <a:cs typeface="Arial" charset="0"/>
              </a:rPr>
              <a:t>X-</a:t>
            </a:r>
            <a:r>
              <a:rPr lang="de-DE" b="1" dirty="0" err="1">
                <a:cs typeface="Arial" charset="0"/>
              </a:rPr>
              <a:t>ray</a:t>
            </a:r>
            <a:r>
              <a:rPr lang="de-DE" b="1" dirty="0">
                <a:cs typeface="Arial" charset="0"/>
              </a:rPr>
              <a:t> </a:t>
            </a:r>
            <a:r>
              <a:rPr lang="de-DE" b="1" dirty="0" err="1">
                <a:cs typeface="Arial" charset="0"/>
              </a:rPr>
              <a:t>mirror</a:t>
            </a:r>
            <a:r>
              <a:rPr lang="de-DE" b="1" dirty="0">
                <a:cs typeface="Arial" charset="0"/>
              </a:rPr>
              <a:t> </a:t>
            </a:r>
            <a:r>
              <a:rPr lang="de-DE" b="1" dirty="0" err="1">
                <a:cs typeface="Arial" charset="0"/>
              </a:rPr>
              <a:t>optics</a:t>
            </a:r>
            <a:r>
              <a:rPr lang="de-DE" b="1" dirty="0">
                <a:cs typeface="Arial" charset="0"/>
              </a:rPr>
              <a:t> </a:t>
            </a:r>
            <a:r>
              <a:rPr lang="de-DE" b="1" dirty="0" err="1">
                <a:cs typeface="Arial" charset="0"/>
              </a:rPr>
              <a:t>for</a:t>
            </a:r>
            <a:r>
              <a:rPr lang="de-DE" b="1" dirty="0">
                <a:cs typeface="Arial" charset="0"/>
              </a:rPr>
              <a:t> CAST</a:t>
            </a:r>
          </a:p>
          <a:p>
            <a:pPr>
              <a:buFontTx/>
              <a:buChar char="-"/>
            </a:pPr>
            <a:endParaRPr lang="de-DE" sz="300" dirty="0">
              <a:cs typeface="Arial" charset="0"/>
            </a:endParaRPr>
          </a:p>
          <a:p>
            <a:r>
              <a:rPr lang="de-DE" sz="2500" dirty="0">
                <a:solidFill>
                  <a:srgbClr val="0000FF"/>
                </a:solidFill>
                <a:latin typeface="Lucida Console" pitchFamily="49" charset="0"/>
                <a:cs typeface="Arial" charset="0"/>
              </a:rPr>
              <a:t>-</a:t>
            </a:r>
            <a:r>
              <a:rPr lang="de-DE" dirty="0">
                <a:solidFill>
                  <a:srgbClr val="0000FF"/>
                </a:solidFill>
                <a:cs typeface="Arial" charset="0"/>
              </a:rPr>
              <a:t> </a:t>
            </a:r>
            <a:r>
              <a:rPr lang="de-DE" b="1" dirty="0" err="1">
                <a:solidFill>
                  <a:srgbClr val="0000FF"/>
                </a:solidFill>
                <a:cs typeface="Arial" charset="0"/>
              </a:rPr>
              <a:t>Mirror</a:t>
            </a:r>
            <a:r>
              <a:rPr lang="de-DE" b="1" dirty="0">
                <a:solidFill>
                  <a:srgbClr val="0000FF"/>
                </a:solidFill>
                <a:cs typeface="Arial" charset="0"/>
              </a:rPr>
              <a:t> </a:t>
            </a:r>
            <a:r>
              <a:rPr lang="de-DE" b="1" dirty="0" err="1">
                <a:solidFill>
                  <a:srgbClr val="0000FF"/>
                </a:solidFill>
                <a:cs typeface="Arial" charset="0"/>
              </a:rPr>
              <a:t>optics</a:t>
            </a:r>
            <a:r>
              <a:rPr lang="de-DE" b="1" dirty="0">
                <a:solidFill>
                  <a:srgbClr val="0000FF"/>
                </a:solidFill>
                <a:cs typeface="Arial" charset="0"/>
              </a:rPr>
              <a:t> + QE </a:t>
            </a:r>
            <a:r>
              <a:rPr lang="de-DE" b="1" dirty="0" err="1">
                <a:solidFill>
                  <a:srgbClr val="0000FF"/>
                </a:solidFill>
                <a:cs typeface="Arial" charset="0"/>
              </a:rPr>
              <a:t>of</a:t>
            </a:r>
            <a:r>
              <a:rPr lang="de-DE" b="1" dirty="0">
                <a:solidFill>
                  <a:srgbClr val="0000FF"/>
                </a:solidFill>
                <a:cs typeface="Arial" charset="0"/>
              </a:rPr>
              <a:t> CCD </a:t>
            </a:r>
            <a:endParaRPr lang="de-DE" sz="200" b="1" dirty="0">
              <a:solidFill>
                <a:srgbClr val="0000FF"/>
              </a:solidFill>
              <a:cs typeface="Arial" charset="0"/>
            </a:endParaRPr>
          </a:p>
          <a:p>
            <a:r>
              <a:rPr lang="de-DE" b="1" dirty="0">
                <a:solidFill>
                  <a:srgbClr val="0000FF"/>
                </a:solidFill>
                <a:cs typeface="Arial" charset="0"/>
              </a:rPr>
              <a:t>    (Phase </a:t>
            </a:r>
            <a:r>
              <a:rPr lang="de-DE" b="1" dirty="0" smtClean="0">
                <a:solidFill>
                  <a:srgbClr val="0000FF"/>
                </a:solidFill>
                <a:cs typeface="Arial" charset="0"/>
              </a:rPr>
              <a:t>I)</a:t>
            </a:r>
            <a:endParaRPr lang="de-DE" b="1" dirty="0">
              <a:solidFill>
                <a:srgbClr val="0000FF"/>
              </a:solidFill>
              <a:cs typeface="Arial" charset="0"/>
            </a:endParaRPr>
          </a:p>
          <a:p>
            <a:endParaRPr lang="de-DE" sz="200" b="1" dirty="0">
              <a:solidFill>
                <a:srgbClr val="0000FF"/>
              </a:solidFill>
              <a:cs typeface="Arial" charset="0"/>
            </a:endParaRPr>
          </a:p>
          <a:p>
            <a:endParaRPr lang="de-DE" sz="300" b="1" dirty="0">
              <a:solidFill>
                <a:srgbClr val="FFFF00"/>
              </a:solidFill>
              <a:cs typeface="Arial" charset="0"/>
            </a:endParaRPr>
          </a:p>
          <a:p>
            <a:r>
              <a:rPr lang="de-DE" sz="2500" dirty="0">
                <a:solidFill>
                  <a:srgbClr val="FF0000"/>
                </a:solidFill>
                <a:latin typeface="Lucida Console" pitchFamily="49" charset="0"/>
                <a:cs typeface="Arial" charset="0"/>
              </a:rPr>
              <a:t>-</a:t>
            </a:r>
            <a:r>
              <a:rPr lang="de-DE" dirty="0">
                <a:cs typeface="Arial" charset="0"/>
              </a:rPr>
              <a:t> </a:t>
            </a:r>
            <a:r>
              <a:rPr lang="de-DE" b="1" dirty="0" err="1">
                <a:solidFill>
                  <a:srgbClr val="FF0000"/>
                </a:solidFill>
                <a:cs typeface="Arial" charset="0"/>
              </a:rPr>
              <a:t>Consideration</a:t>
            </a:r>
            <a:r>
              <a:rPr lang="de-DE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de-DE" b="1" dirty="0" err="1">
                <a:solidFill>
                  <a:srgbClr val="FF0000"/>
                </a:solidFill>
                <a:cs typeface="Arial" charset="0"/>
              </a:rPr>
              <a:t>of</a:t>
            </a:r>
            <a:r>
              <a:rPr lang="de-DE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de-DE" b="1" dirty="0" err="1">
                <a:solidFill>
                  <a:srgbClr val="FF0000"/>
                </a:solidFill>
                <a:cs typeface="Arial" charset="0"/>
              </a:rPr>
              <a:t>the</a:t>
            </a:r>
            <a:endParaRPr lang="de-DE" b="1" dirty="0">
              <a:solidFill>
                <a:srgbClr val="FF0000"/>
              </a:solidFill>
              <a:cs typeface="Arial" charset="0"/>
            </a:endParaRPr>
          </a:p>
          <a:p>
            <a:r>
              <a:rPr lang="de-DE" b="1" dirty="0">
                <a:solidFill>
                  <a:srgbClr val="FF0000"/>
                </a:solidFill>
                <a:cs typeface="Arial" charset="0"/>
              </a:rPr>
              <a:t>    </a:t>
            </a:r>
            <a:r>
              <a:rPr lang="de-DE" b="1" dirty="0" err="1">
                <a:solidFill>
                  <a:srgbClr val="FF0000"/>
                </a:solidFill>
                <a:cs typeface="Arial" charset="0"/>
              </a:rPr>
              <a:t>Cold</a:t>
            </a:r>
            <a:r>
              <a:rPr lang="de-DE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de-DE" b="1" dirty="0" err="1">
                <a:solidFill>
                  <a:srgbClr val="FF0000"/>
                </a:solidFill>
                <a:cs typeface="Arial" charset="0"/>
              </a:rPr>
              <a:t>Window</a:t>
            </a:r>
            <a:endParaRPr lang="de-DE" b="1" dirty="0">
              <a:solidFill>
                <a:srgbClr val="FF0000"/>
              </a:solidFill>
              <a:cs typeface="Arial" charset="0"/>
            </a:endParaRPr>
          </a:p>
          <a:p>
            <a:pPr>
              <a:buFontTx/>
              <a:buChar char="-"/>
            </a:pPr>
            <a:endParaRPr lang="de-DE" sz="200" b="1" dirty="0">
              <a:solidFill>
                <a:srgbClr val="FF0000"/>
              </a:solidFill>
              <a:cs typeface="Arial" charset="0"/>
            </a:endParaRPr>
          </a:p>
          <a:p>
            <a:r>
              <a:rPr lang="de-DE" b="1" dirty="0">
                <a:solidFill>
                  <a:srgbClr val="FF0000"/>
                </a:solidFill>
                <a:cs typeface="Arial" charset="0"/>
              </a:rPr>
              <a:t>    (Phase </a:t>
            </a:r>
            <a:r>
              <a:rPr lang="de-DE" b="1" dirty="0" smtClean="0">
                <a:solidFill>
                  <a:srgbClr val="FF0000"/>
                </a:solidFill>
                <a:cs typeface="Arial" charset="0"/>
              </a:rPr>
              <a:t>II, </a:t>
            </a:r>
            <a:r>
              <a:rPr lang="de-DE" b="1" dirty="0" err="1" smtClean="0">
                <a:solidFill>
                  <a:srgbClr val="FF0000"/>
                </a:solidFill>
                <a:cs typeface="Arial" charset="0"/>
              </a:rPr>
              <a:t>from</a:t>
            </a:r>
            <a:r>
              <a:rPr lang="de-DE" b="1" dirty="0" smtClean="0">
                <a:solidFill>
                  <a:srgbClr val="FF0000"/>
                </a:solidFill>
                <a:cs typeface="Arial" charset="0"/>
              </a:rPr>
              <a:t> 2005 on)</a:t>
            </a:r>
            <a:endParaRPr lang="de-DE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685800" y="60325"/>
            <a:ext cx="579596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pitchFamily="34" charset="0"/>
              </a:rPr>
              <a:t>X-ray mirror optics and CCD detector</a:t>
            </a: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669925" y="533400"/>
            <a:ext cx="69262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Characterization of X-ray telescope (Optics + CCD)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981" name="Rectangle 5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pic>
        <p:nvPicPr>
          <p:cNvPr id="76698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0"/>
            <a:ext cx="4343400" cy="311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6988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549400"/>
            <a:ext cx="4343400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66990" name="Text Box 14"/>
          <p:cNvSpPr txBox="1">
            <a:spLocks noChangeArrowheads="1"/>
          </p:cNvSpPr>
          <p:nvPr/>
        </p:nvSpPr>
        <p:spPr bwMode="auto">
          <a:xfrm>
            <a:off x="817563" y="1096963"/>
            <a:ext cx="33734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/>
              <a:t>X-Ray Tube </a:t>
            </a:r>
            <a:r>
              <a:rPr lang="de-DE" sz="2200" b="1">
                <a:latin typeface="Times New Roman"/>
              </a:rPr>
              <a:t>–</a:t>
            </a:r>
            <a:r>
              <a:rPr lang="de-DE" sz="2200" b="1"/>
              <a:t> Ti-K Lines</a:t>
            </a:r>
          </a:p>
        </p:txBody>
      </p:sp>
      <p:sp>
        <p:nvSpPr>
          <p:cNvPr id="766991" name="Text Box 15"/>
          <p:cNvSpPr txBox="1">
            <a:spLocks noChangeArrowheads="1"/>
          </p:cNvSpPr>
          <p:nvPr/>
        </p:nvSpPr>
        <p:spPr bwMode="auto">
          <a:xfrm>
            <a:off x="6183313" y="1095375"/>
            <a:ext cx="181768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/>
              <a:t>Background</a:t>
            </a:r>
          </a:p>
        </p:txBody>
      </p:sp>
      <p:sp>
        <p:nvSpPr>
          <p:cNvPr id="766993" name="Text Box 17"/>
          <p:cNvSpPr txBox="1">
            <a:spLocks noChangeArrowheads="1"/>
          </p:cNvSpPr>
          <p:nvPr/>
        </p:nvSpPr>
        <p:spPr bwMode="auto">
          <a:xfrm>
            <a:off x="0" y="4800600"/>
            <a:ext cx="9428543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de-DE" dirty="0"/>
              <a:t> </a:t>
            </a:r>
            <a:r>
              <a:rPr lang="de-DE" dirty="0" err="1"/>
              <a:t>Calibration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detector</a:t>
            </a:r>
            <a:r>
              <a:rPr lang="de-DE" dirty="0"/>
              <a:t> </a:t>
            </a:r>
            <a:r>
              <a:rPr lang="de-DE" dirty="0" err="1"/>
              <a:t>at</a:t>
            </a:r>
            <a:r>
              <a:rPr lang="de-DE" dirty="0"/>
              <a:t> CAST </a:t>
            </a:r>
            <a:r>
              <a:rPr lang="de-DE" dirty="0" err="1"/>
              <a:t>using</a:t>
            </a:r>
            <a:r>
              <a:rPr lang="de-DE" dirty="0"/>
              <a:t> X-</a:t>
            </a:r>
            <a:r>
              <a:rPr lang="de-DE" dirty="0" err="1"/>
              <a:t>ray</a:t>
            </a:r>
            <a:r>
              <a:rPr lang="de-DE" dirty="0"/>
              <a:t> </a:t>
            </a:r>
            <a:r>
              <a:rPr lang="de-DE" dirty="0" err="1"/>
              <a:t>tube</a:t>
            </a:r>
            <a:endParaRPr lang="de-DE" dirty="0">
              <a:cs typeface="Arial" charset="0"/>
            </a:endParaRPr>
          </a:p>
          <a:p>
            <a:pPr>
              <a:buFontTx/>
              <a:buChar char="•"/>
            </a:pPr>
            <a:endParaRPr lang="de-DE" sz="1000" dirty="0">
              <a:cs typeface="Arial" charset="0"/>
            </a:endParaRPr>
          </a:p>
          <a:p>
            <a:pPr>
              <a:buFontTx/>
              <a:buChar char="•"/>
            </a:pPr>
            <a:r>
              <a:rPr lang="de-DE" dirty="0">
                <a:cs typeface="Arial" charset="0"/>
              </a:rPr>
              <a:t> </a:t>
            </a:r>
            <a:r>
              <a:rPr lang="de-DE" dirty="0" err="1">
                <a:cs typeface="Arial" charset="0"/>
              </a:rPr>
              <a:t>Lines</a:t>
            </a:r>
            <a:r>
              <a:rPr lang="de-DE" dirty="0">
                <a:cs typeface="Arial" charset="0"/>
              </a:rPr>
              <a:t> in </a:t>
            </a:r>
            <a:r>
              <a:rPr lang="de-DE" dirty="0" err="1">
                <a:cs typeface="Arial" charset="0"/>
              </a:rPr>
              <a:t>background</a:t>
            </a:r>
            <a:r>
              <a:rPr lang="de-DE" dirty="0">
                <a:cs typeface="Arial" charset="0"/>
              </a:rPr>
              <a:t> </a:t>
            </a:r>
            <a:r>
              <a:rPr lang="de-DE" dirty="0" err="1">
                <a:cs typeface="Arial" charset="0"/>
              </a:rPr>
              <a:t>spectrum</a:t>
            </a:r>
            <a:r>
              <a:rPr lang="de-DE" dirty="0">
                <a:cs typeface="Arial" charset="0"/>
              </a:rPr>
              <a:t> </a:t>
            </a:r>
            <a:r>
              <a:rPr lang="de-DE" dirty="0" err="1">
                <a:cs typeface="Arial" charset="0"/>
              </a:rPr>
              <a:t>used</a:t>
            </a:r>
            <a:r>
              <a:rPr lang="de-DE" dirty="0">
                <a:cs typeface="Arial" charset="0"/>
              </a:rPr>
              <a:t> </a:t>
            </a:r>
            <a:r>
              <a:rPr lang="de-DE" dirty="0" err="1">
                <a:cs typeface="Arial" charset="0"/>
              </a:rPr>
              <a:t>for</a:t>
            </a:r>
            <a:r>
              <a:rPr lang="de-DE" dirty="0">
                <a:cs typeface="Arial" charset="0"/>
              </a:rPr>
              <a:t> E</a:t>
            </a:r>
            <a:r>
              <a:rPr lang="de-DE" sz="1000" dirty="0">
                <a:cs typeface="Arial" charset="0"/>
              </a:rPr>
              <a:t> </a:t>
            </a:r>
            <a:r>
              <a:rPr lang="de-DE" dirty="0">
                <a:cs typeface="Arial" charset="0"/>
              </a:rPr>
              <a:t>&gt;</a:t>
            </a:r>
            <a:r>
              <a:rPr lang="de-DE" sz="1000" dirty="0">
                <a:cs typeface="Arial" charset="0"/>
              </a:rPr>
              <a:t> </a:t>
            </a:r>
            <a:r>
              <a:rPr lang="de-DE" dirty="0">
                <a:cs typeface="Arial" charset="0"/>
              </a:rPr>
              <a:t>10</a:t>
            </a:r>
            <a:r>
              <a:rPr lang="de-DE" sz="1000" dirty="0">
                <a:cs typeface="Arial" charset="0"/>
              </a:rPr>
              <a:t>  </a:t>
            </a:r>
            <a:r>
              <a:rPr lang="de-DE" dirty="0" err="1">
                <a:cs typeface="Arial" charset="0"/>
              </a:rPr>
              <a:t>keV</a:t>
            </a:r>
            <a:endParaRPr lang="de-DE" dirty="0">
              <a:cs typeface="Arial" charset="0"/>
            </a:endParaRPr>
          </a:p>
          <a:p>
            <a:pPr>
              <a:buFontTx/>
              <a:buChar char="•"/>
            </a:pPr>
            <a:endParaRPr lang="de-DE" sz="1000" dirty="0">
              <a:cs typeface="Arial" charset="0"/>
            </a:endParaRPr>
          </a:p>
          <a:p>
            <a:pPr>
              <a:buFontTx/>
              <a:buChar char="•"/>
            </a:pPr>
            <a:r>
              <a:rPr lang="de-DE" dirty="0">
                <a:cs typeface="Arial" charset="0"/>
              </a:rPr>
              <a:t> </a:t>
            </a:r>
            <a:r>
              <a:rPr lang="de-DE" dirty="0" err="1" smtClean="0">
                <a:cs typeface="Arial" charset="0"/>
              </a:rPr>
              <a:t>Additionally</a:t>
            </a:r>
            <a:r>
              <a:rPr lang="de-DE" dirty="0" smtClean="0">
                <a:cs typeface="Arial" charset="0"/>
              </a:rPr>
              <a:t> </a:t>
            </a:r>
            <a:r>
              <a:rPr lang="de-DE" dirty="0" err="1" smtClean="0">
                <a:cs typeface="Arial" charset="0"/>
              </a:rPr>
              <a:t>daily</a:t>
            </a:r>
            <a:r>
              <a:rPr lang="de-DE" dirty="0" smtClean="0">
                <a:cs typeface="Arial" charset="0"/>
              </a:rPr>
              <a:t> </a:t>
            </a:r>
            <a:r>
              <a:rPr lang="de-DE" dirty="0" err="1" smtClean="0">
                <a:cs typeface="Arial" charset="0"/>
              </a:rPr>
              <a:t>calibrations</a:t>
            </a:r>
            <a:r>
              <a:rPr lang="de-DE" dirty="0" smtClean="0">
                <a:cs typeface="Arial" charset="0"/>
              </a:rPr>
              <a:t> </a:t>
            </a:r>
            <a:r>
              <a:rPr lang="de-DE" dirty="0" err="1" smtClean="0">
                <a:cs typeface="Arial" charset="0"/>
              </a:rPr>
              <a:t>with</a:t>
            </a:r>
            <a:r>
              <a:rPr lang="de-DE" dirty="0" smtClean="0">
                <a:cs typeface="Arial" charset="0"/>
              </a:rPr>
              <a:t> </a:t>
            </a:r>
            <a:r>
              <a:rPr lang="de-DE" baseline="30000" dirty="0" smtClean="0">
                <a:cs typeface="Arial" charset="0"/>
              </a:rPr>
              <a:t>55</a:t>
            </a:r>
            <a:r>
              <a:rPr lang="de-DE" dirty="0" smtClean="0">
                <a:cs typeface="Arial" charset="0"/>
              </a:rPr>
              <a:t>Fe (</a:t>
            </a:r>
            <a:r>
              <a:rPr lang="de-DE" dirty="0" err="1" smtClean="0">
                <a:cs typeface="Arial" charset="0"/>
              </a:rPr>
              <a:t>Energy</a:t>
            </a:r>
            <a:r>
              <a:rPr lang="de-DE" dirty="0" smtClean="0">
                <a:cs typeface="Arial" charset="0"/>
              </a:rPr>
              <a:t> </a:t>
            </a:r>
            <a:r>
              <a:rPr lang="de-DE" dirty="0" err="1" smtClean="0">
                <a:cs typeface="Arial" charset="0"/>
              </a:rPr>
              <a:t>resolution</a:t>
            </a:r>
            <a:r>
              <a:rPr lang="de-DE" dirty="0" smtClean="0">
                <a:cs typeface="Arial" charset="0"/>
              </a:rPr>
              <a:t>:</a:t>
            </a:r>
            <a:r>
              <a:rPr lang="de-DE" dirty="0" smtClean="0"/>
              <a:t> 170</a:t>
            </a:r>
            <a:r>
              <a:rPr lang="de-DE" sz="1000" dirty="0" smtClean="0"/>
              <a:t> </a:t>
            </a:r>
            <a:r>
              <a:rPr lang="de-DE" dirty="0" smtClean="0"/>
              <a:t>eV @ 5.9</a:t>
            </a:r>
            <a:r>
              <a:rPr lang="de-DE" sz="1000" dirty="0" smtClean="0"/>
              <a:t> </a:t>
            </a:r>
            <a:r>
              <a:rPr lang="de-DE" dirty="0" err="1" smtClean="0"/>
              <a:t>keV</a:t>
            </a:r>
            <a:r>
              <a:rPr lang="de-DE" dirty="0" smtClean="0">
                <a:cs typeface="Arial" charset="0"/>
              </a:rPr>
              <a:t>) </a:t>
            </a:r>
            <a:endParaRPr lang="de-DE" dirty="0" smtClean="0">
              <a:cs typeface="Arial" charset="0"/>
            </a:endParaRPr>
          </a:p>
          <a:p>
            <a:pPr>
              <a:buFontTx/>
              <a:buChar char="•"/>
            </a:pPr>
            <a:endParaRPr lang="de-DE" sz="1000" dirty="0" smtClean="0">
              <a:cs typeface="Arial" charset="0"/>
            </a:endParaRPr>
          </a:p>
          <a:p>
            <a:pPr>
              <a:buFontTx/>
              <a:buChar char="•"/>
            </a:pPr>
            <a:r>
              <a:rPr lang="de-DE" dirty="0" smtClean="0">
                <a:cs typeface="Arial" charset="0"/>
              </a:rPr>
              <a:t> </a:t>
            </a:r>
            <a:r>
              <a:rPr lang="de-DE" b="1" dirty="0" err="1" smtClean="0">
                <a:cs typeface="Arial" charset="0"/>
              </a:rPr>
              <a:t>Detector</a:t>
            </a:r>
            <a:r>
              <a:rPr lang="de-DE" b="1" dirty="0" smtClean="0">
                <a:cs typeface="Arial" charset="0"/>
              </a:rPr>
              <a:t> </a:t>
            </a:r>
            <a:r>
              <a:rPr lang="de-DE" b="1" dirty="0" err="1">
                <a:cs typeface="Arial" charset="0"/>
              </a:rPr>
              <a:t>is</a:t>
            </a:r>
            <a:r>
              <a:rPr lang="de-DE" b="1" dirty="0">
                <a:cs typeface="Arial" charset="0"/>
              </a:rPr>
              <a:t> </a:t>
            </a:r>
            <a:r>
              <a:rPr lang="de-DE" b="1" dirty="0" err="1">
                <a:cs typeface="Arial" charset="0"/>
              </a:rPr>
              <a:t>calibrated</a:t>
            </a:r>
            <a:r>
              <a:rPr lang="de-DE" b="1" dirty="0">
                <a:cs typeface="Arial" charset="0"/>
              </a:rPr>
              <a:t> </a:t>
            </a:r>
            <a:r>
              <a:rPr lang="de-DE" b="1" dirty="0" err="1" smtClean="0">
                <a:cs typeface="Arial" charset="0"/>
              </a:rPr>
              <a:t>till</a:t>
            </a:r>
            <a:r>
              <a:rPr lang="de-DE" b="1" dirty="0">
                <a:cs typeface="Arial" charset="0"/>
              </a:rPr>
              <a:t> </a:t>
            </a:r>
            <a:r>
              <a:rPr lang="de-DE" b="1" dirty="0" smtClean="0">
                <a:cs typeface="Arial" charset="0"/>
              </a:rPr>
              <a:t>≈</a:t>
            </a:r>
            <a:r>
              <a:rPr lang="de-DE" b="1" dirty="0" smtClean="0">
                <a:cs typeface="Arial" charset="0"/>
              </a:rPr>
              <a:t>14 </a:t>
            </a:r>
            <a:r>
              <a:rPr lang="de-DE" b="1" dirty="0" err="1">
                <a:cs typeface="Arial" charset="0"/>
              </a:rPr>
              <a:t>keV</a:t>
            </a:r>
            <a:r>
              <a:rPr lang="de-DE" b="1" dirty="0">
                <a:cs typeface="Arial" charset="0"/>
              </a:rPr>
              <a:t>: absolute </a:t>
            </a:r>
            <a:r>
              <a:rPr lang="de-DE" b="1" dirty="0" err="1">
                <a:cs typeface="Arial" charset="0"/>
              </a:rPr>
              <a:t>energy</a:t>
            </a:r>
            <a:r>
              <a:rPr lang="de-DE" b="1" dirty="0">
                <a:cs typeface="Arial" charset="0"/>
              </a:rPr>
              <a:t> </a:t>
            </a:r>
            <a:r>
              <a:rPr lang="de-DE" b="1" dirty="0" err="1">
                <a:cs typeface="Arial" charset="0"/>
              </a:rPr>
              <a:t>calibration</a:t>
            </a:r>
            <a:r>
              <a:rPr lang="de-DE" b="1" dirty="0">
                <a:cs typeface="Arial" charset="0"/>
              </a:rPr>
              <a:t> </a:t>
            </a:r>
            <a:r>
              <a:rPr lang="de-DE" b="1" dirty="0" err="1">
                <a:cs typeface="Arial" charset="0"/>
              </a:rPr>
              <a:t>better</a:t>
            </a:r>
            <a:r>
              <a:rPr lang="de-DE" b="1" dirty="0">
                <a:cs typeface="Arial" charset="0"/>
              </a:rPr>
              <a:t> </a:t>
            </a:r>
            <a:r>
              <a:rPr lang="de-DE" b="1" dirty="0" err="1">
                <a:cs typeface="Arial" charset="0"/>
              </a:rPr>
              <a:t>than</a:t>
            </a:r>
            <a:r>
              <a:rPr lang="de-DE" b="1" dirty="0">
                <a:cs typeface="Arial" charset="0"/>
              </a:rPr>
              <a:t> 1</a:t>
            </a:r>
            <a:r>
              <a:rPr lang="de-DE" b="1" dirty="0" smtClean="0">
                <a:cs typeface="Arial" charset="0"/>
              </a:rPr>
              <a:t>%</a:t>
            </a:r>
            <a:endParaRPr lang="de-DE" b="1" dirty="0" smtClean="0">
              <a:cs typeface="Arial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669925" y="533400"/>
            <a:ext cx="40449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In-situ calibration of detector</a:t>
            </a:r>
          </a:p>
        </p:txBody>
      </p:sp>
      <p:sp>
        <p:nvSpPr>
          <p:cNvPr id="13" name="Text Box 40"/>
          <p:cNvSpPr txBox="1">
            <a:spLocks noChangeArrowheads="1"/>
          </p:cNvSpPr>
          <p:nvPr/>
        </p:nvSpPr>
        <p:spPr bwMode="auto">
          <a:xfrm>
            <a:off x="685800" y="60325"/>
            <a:ext cx="579596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pitchFamily="34" charset="0"/>
              </a:rPr>
              <a:t>X-ray mirror optics and CCD detector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029" name="Rectangle 5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pic>
        <p:nvPicPr>
          <p:cNvPr id="769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041400"/>
            <a:ext cx="51816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9028" name="Picture 4"/>
          <p:cNvPicPr>
            <a:picLocks noChangeAspect="1" noChangeArrowheads="1"/>
          </p:cNvPicPr>
          <p:nvPr/>
        </p:nvPicPr>
        <p:blipFill>
          <a:blip r:embed="rId3">
            <a:lum bright="-16000" contrast="16000"/>
          </a:blip>
          <a:srcRect t="1396" r="249" b="349"/>
          <a:stretch>
            <a:fillRect/>
          </a:stretch>
        </p:blipFill>
        <p:spPr bwMode="auto">
          <a:xfrm>
            <a:off x="3886200" y="3048000"/>
            <a:ext cx="5029200" cy="353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69032" name="Text Box 8"/>
          <p:cNvSpPr txBox="1">
            <a:spLocks noChangeArrowheads="1"/>
          </p:cNvSpPr>
          <p:nvPr/>
        </p:nvSpPr>
        <p:spPr bwMode="auto">
          <a:xfrm>
            <a:off x="120650" y="1470025"/>
            <a:ext cx="3841750" cy="531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000" b="1" dirty="0"/>
              <a:t>Rare </a:t>
            </a:r>
            <a:r>
              <a:rPr lang="de-DE" sz="2000" b="1" dirty="0" err="1"/>
              <a:t>event</a:t>
            </a:r>
            <a:r>
              <a:rPr lang="de-DE" sz="2000" b="1" dirty="0"/>
              <a:t> </a:t>
            </a:r>
            <a:r>
              <a:rPr lang="de-DE" sz="2000" b="1" dirty="0" err="1"/>
              <a:t>search</a:t>
            </a:r>
            <a:r>
              <a:rPr lang="de-DE" sz="2000" b="1" dirty="0"/>
              <a:t>:</a:t>
            </a:r>
          </a:p>
          <a:p>
            <a:r>
              <a:rPr lang="de-DE" sz="2000" b="1" dirty="0"/>
              <a:t>  </a:t>
            </a:r>
            <a:r>
              <a:rPr lang="de-DE" sz="2000" b="1" dirty="0">
                <a:sym typeface="Wingdings" pitchFamily="2" charset="2"/>
              </a:rPr>
              <a:t> </a:t>
            </a:r>
            <a:r>
              <a:rPr lang="de-DE" sz="2000" b="1" dirty="0" err="1">
                <a:sym typeface="Wingdings" pitchFamily="2" charset="2"/>
              </a:rPr>
              <a:t>Reduction</a:t>
            </a:r>
            <a:r>
              <a:rPr lang="de-DE" sz="2000" b="1" dirty="0">
                <a:sym typeface="Wingdings" pitchFamily="2" charset="2"/>
              </a:rPr>
              <a:t> </a:t>
            </a:r>
            <a:r>
              <a:rPr lang="de-DE" sz="2000" b="1" dirty="0" err="1">
                <a:sym typeface="Wingdings" pitchFamily="2" charset="2"/>
              </a:rPr>
              <a:t>of</a:t>
            </a:r>
            <a:r>
              <a:rPr lang="de-DE" sz="2000" b="1" dirty="0">
                <a:sym typeface="Wingdings" pitchFamily="2" charset="2"/>
              </a:rPr>
              <a:t> </a:t>
            </a:r>
            <a:r>
              <a:rPr lang="de-DE" sz="2000" b="1" dirty="0" err="1">
                <a:sym typeface="Wingdings" pitchFamily="2" charset="2"/>
              </a:rPr>
              <a:t>background</a:t>
            </a:r>
            <a:endParaRPr lang="de-DE" sz="2000" b="1" dirty="0">
              <a:sym typeface="Wingdings" pitchFamily="2" charset="2"/>
            </a:endParaRPr>
          </a:p>
          <a:p>
            <a:r>
              <a:rPr lang="de-DE" sz="2000" b="1" dirty="0"/>
              <a:t>  </a:t>
            </a:r>
            <a:r>
              <a:rPr lang="de-DE" sz="2000" b="1" dirty="0">
                <a:sym typeface="Wingdings" pitchFamily="2" charset="2"/>
              </a:rPr>
              <a:t> Material </a:t>
            </a:r>
            <a:r>
              <a:rPr lang="de-DE" sz="2000" b="1" dirty="0" err="1">
                <a:sym typeface="Wingdings" pitchFamily="2" charset="2"/>
              </a:rPr>
              <a:t>close</a:t>
            </a:r>
            <a:r>
              <a:rPr lang="de-DE" sz="2000" b="1" dirty="0">
                <a:sym typeface="Wingdings" pitchFamily="2" charset="2"/>
              </a:rPr>
              <a:t> </a:t>
            </a:r>
            <a:r>
              <a:rPr lang="de-DE" sz="2000" b="1" dirty="0" err="1">
                <a:sym typeface="Wingdings" pitchFamily="2" charset="2"/>
              </a:rPr>
              <a:t>to</a:t>
            </a:r>
            <a:r>
              <a:rPr lang="de-DE" sz="2000" b="1" dirty="0">
                <a:sym typeface="Wingdings" pitchFamily="2" charset="2"/>
              </a:rPr>
              <a:t> </a:t>
            </a:r>
            <a:r>
              <a:rPr lang="de-DE" sz="2000" b="1" dirty="0" err="1">
                <a:sym typeface="Wingdings" pitchFamily="2" charset="2"/>
              </a:rPr>
              <a:t>detector</a:t>
            </a:r>
            <a:r>
              <a:rPr lang="de-DE" sz="2000" b="1" dirty="0"/>
              <a:t>	</a:t>
            </a:r>
          </a:p>
          <a:p>
            <a:endParaRPr lang="de-DE" sz="1000" b="1" dirty="0"/>
          </a:p>
          <a:p>
            <a:endParaRPr lang="de-DE" sz="1800" b="1" dirty="0"/>
          </a:p>
          <a:p>
            <a:pPr>
              <a:buFontTx/>
              <a:buChar char="•"/>
            </a:pPr>
            <a:r>
              <a:rPr lang="de-DE" dirty="0"/>
              <a:t> Pattern </a:t>
            </a:r>
            <a:r>
              <a:rPr lang="de-DE" dirty="0" err="1"/>
              <a:t>recognition</a:t>
            </a:r>
            <a:r>
              <a:rPr lang="de-DE" dirty="0"/>
              <a:t> </a:t>
            </a:r>
            <a:r>
              <a:rPr lang="de-DE" dirty="0" err="1"/>
              <a:t>algorithm</a:t>
            </a:r>
            <a:endParaRPr lang="de-DE" dirty="0"/>
          </a:p>
          <a:p>
            <a:pPr>
              <a:buFontTx/>
              <a:buChar char="•"/>
            </a:pPr>
            <a:endParaRPr lang="de-DE" sz="200" dirty="0"/>
          </a:p>
          <a:p>
            <a:r>
              <a:rPr lang="de-DE" dirty="0"/>
              <a:t>      </a:t>
            </a:r>
            <a:r>
              <a:rPr lang="de-DE" dirty="0">
                <a:sym typeface="Wingdings" pitchFamily="2" charset="2"/>
              </a:rPr>
              <a:t> </a:t>
            </a:r>
            <a:r>
              <a:rPr lang="de-DE" dirty="0" err="1">
                <a:sym typeface="Wingdings" pitchFamily="2" charset="2"/>
              </a:rPr>
              <a:t>MIP´s</a:t>
            </a:r>
            <a:endParaRPr lang="de-DE" dirty="0">
              <a:sym typeface="Wingdings" pitchFamily="2" charset="2"/>
            </a:endParaRPr>
          </a:p>
          <a:p>
            <a:endParaRPr lang="de-DE" sz="500" dirty="0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de-DE" dirty="0"/>
              <a:t> </a:t>
            </a:r>
            <a:r>
              <a:rPr lang="de-DE" dirty="0" err="1"/>
              <a:t>Shielding</a:t>
            </a:r>
            <a:r>
              <a:rPr lang="de-DE" dirty="0"/>
              <a:t> </a:t>
            </a:r>
          </a:p>
          <a:p>
            <a:pPr>
              <a:buFontTx/>
              <a:buChar char="•"/>
            </a:pPr>
            <a:endParaRPr lang="de-DE" sz="200" dirty="0"/>
          </a:p>
          <a:p>
            <a:r>
              <a:rPr lang="de-DE" dirty="0"/>
              <a:t>      </a:t>
            </a:r>
            <a:r>
              <a:rPr lang="de-DE" dirty="0">
                <a:sym typeface="Wingdings" pitchFamily="2" charset="2"/>
              </a:rPr>
              <a:t> </a:t>
            </a:r>
            <a:r>
              <a:rPr lang="de-DE" dirty="0" err="1">
                <a:sym typeface="Wingdings" pitchFamily="2" charset="2"/>
              </a:rPr>
              <a:t>Inner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part</a:t>
            </a:r>
            <a:r>
              <a:rPr lang="de-DE" dirty="0">
                <a:sym typeface="Wingdings" pitchFamily="2" charset="2"/>
              </a:rPr>
              <a:t>:</a:t>
            </a:r>
          </a:p>
          <a:p>
            <a:endParaRPr lang="de-DE" sz="100" dirty="0">
              <a:sym typeface="Wingdings" pitchFamily="2" charset="2"/>
            </a:endParaRPr>
          </a:p>
          <a:p>
            <a:r>
              <a:rPr lang="de-DE" dirty="0">
                <a:sym typeface="Wingdings" pitchFamily="2" charset="2"/>
              </a:rPr>
              <a:t>           1-4 cm </a:t>
            </a:r>
            <a:r>
              <a:rPr lang="de-DE" dirty="0" err="1">
                <a:sym typeface="Wingdings" pitchFamily="2" charset="2"/>
              </a:rPr>
              <a:t>Cu</a:t>
            </a:r>
            <a:r>
              <a:rPr lang="de-DE" dirty="0">
                <a:sym typeface="Wingdings" pitchFamily="2" charset="2"/>
              </a:rPr>
              <a:t> &amp; 2.2 cm </a:t>
            </a:r>
            <a:r>
              <a:rPr lang="de-DE" dirty="0" err="1">
                <a:sym typeface="Wingdings" pitchFamily="2" charset="2"/>
              </a:rPr>
              <a:t>Pb</a:t>
            </a:r>
            <a:endParaRPr lang="de-DE" dirty="0">
              <a:sym typeface="Wingdings" pitchFamily="2" charset="2"/>
            </a:endParaRPr>
          </a:p>
          <a:p>
            <a:endParaRPr lang="de-DE" sz="100" dirty="0">
              <a:sym typeface="Wingdings" pitchFamily="2" charset="2"/>
            </a:endParaRPr>
          </a:p>
          <a:p>
            <a:r>
              <a:rPr lang="de-DE" dirty="0">
                <a:sym typeface="Wingdings" pitchFamily="2" charset="2"/>
              </a:rPr>
              <a:t>           </a:t>
            </a:r>
            <a:r>
              <a:rPr lang="de-DE" dirty="0" err="1">
                <a:sym typeface="Wingdings" pitchFamily="2" charset="2"/>
              </a:rPr>
              <a:t>External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>
                <a:latin typeface="Symbol" pitchFamily="18" charset="2"/>
                <a:sym typeface="Wingdings" pitchFamily="2" charset="2"/>
              </a:rPr>
              <a:t>g</a:t>
            </a:r>
            <a:r>
              <a:rPr lang="de-DE" dirty="0">
                <a:sym typeface="Wingdings" pitchFamily="2" charset="2"/>
              </a:rPr>
              <a:t>-Background</a:t>
            </a:r>
          </a:p>
          <a:p>
            <a:endParaRPr lang="de-DE" sz="200" dirty="0">
              <a:sym typeface="Wingdings" pitchFamily="2" charset="2"/>
            </a:endParaRPr>
          </a:p>
          <a:p>
            <a:r>
              <a:rPr lang="de-DE" dirty="0">
                <a:sym typeface="Wingdings" pitchFamily="2" charset="2"/>
              </a:rPr>
              <a:t>       </a:t>
            </a:r>
            <a:r>
              <a:rPr lang="de-DE" dirty="0" err="1">
                <a:sym typeface="Wingdings" pitchFamily="2" charset="2"/>
              </a:rPr>
              <a:t>Outer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part</a:t>
            </a:r>
            <a:r>
              <a:rPr lang="de-DE" dirty="0">
                <a:sym typeface="Wingdings" pitchFamily="2" charset="2"/>
              </a:rPr>
              <a:t>:</a:t>
            </a:r>
          </a:p>
          <a:p>
            <a:endParaRPr lang="de-DE" sz="100" dirty="0">
              <a:sym typeface="Wingdings" pitchFamily="2" charset="2"/>
            </a:endParaRPr>
          </a:p>
          <a:p>
            <a:r>
              <a:rPr lang="de-DE" dirty="0">
                <a:sym typeface="Wingdings" pitchFamily="2" charset="2"/>
              </a:rPr>
              <a:t>           </a:t>
            </a:r>
            <a:r>
              <a:rPr lang="de-DE" dirty="0" err="1">
                <a:sym typeface="Wingdings" pitchFamily="2" charset="2"/>
              </a:rPr>
              <a:t>Pb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against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latin typeface="Symbol" pitchFamily="18" charset="2"/>
                <a:sym typeface="Wingdings" pitchFamily="2" charset="2"/>
              </a:rPr>
              <a:t>g</a:t>
            </a:r>
            <a:r>
              <a:rPr lang="de-DE" dirty="0" err="1">
                <a:latin typeface="Times New Roman"/>
                <a:sym typeface="Wingdings" pitchFamily="2" charset="2"/>
              </a:rPr>
              <a:t>‘</a:t>
            </a:r>
            <a:r>
              <a:rPr lang="de-DE" dirty="0" err="1">
                <a:sym typeface="Wingdings" pitchFamily="2" charset="2"/>
              </a:rPr>
              <a:t>s</a:t>
            </a:r>
            <a:r>
              <a:rPr lang="de-DE" dirty="0">
                <a:sym typeface="Wingdings" pitchFamily="2" charset="2"/>
              </a:rPr>
              <a:t> (</a:t>
            </a:r>
            <a:r>
              <a:rPr lang="de-DE" dirty="0" err="1">
                <a:sym typeface="Wingdings" pitchFamily="2" charset="2"/>
              </a:rPr>
              <a:t>walls</a:t>
            </a:r>
            <a:r>
              <a:rPr lang="de-DE" dirty="0">
                <a:sym typeface="Wingdings" pitchFamily="2" charset="2"/>
              </a:rPr>
              <a:t>)</a:t>
            </a:r>
          </a:p>
          <a:p>
            <a:endParaRPr lang="de-DE" sz="500" dirty="0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de-DE" dirty="0"/>
              <a:t> </a:t>
            </a:r>
            <a:r>
              <a:rPr lang="de-DE" dirty="0" err="1"/>
              <a:t>Focussing</a:t>
            </a:r>
            <a:r>
              <a:rPr lang="de-DE" dirty="0"/>
              <a:t> via </a:t>
            </a:r>
            <a:r>
              <a:rPr lang="de-DE" dirty="0" err="1"/>
              <a:t>telescope</a:t>
            </a:r>
            <a:endParaRPr lang="de-DE" dirty="0"/>
          </a:p>
          <a:p>
            <a:pPr>
              <a:buFontTx/>
              <a:buChar char="•"/>
            </a:pPr>
            <a:endParaRPr lang="de-DE" sz="200" dirty="0"/>
          </a:p>
          <a:p>
            <a:r>
              <a:rPr lang="de-DE" dirty="0">
                <a:sym typeface="Wingdings" pitchFamily="2" charset="2"/>
              </a:rPr>
              <a:t>       </a:t>
            </a:r>
            <a:r>
              <a:rPr lang="de-DE" dirty="0" err="1">
                <a:sym typeface="Wingdings" pitchFamily="2" charset="2"/>
              </a:rPr>
              <a:t>Minimization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of</a:t>
            </a:r>
            <a:r>
              <a:rPr lang="de-DE" dirty="0">
                <a:sym typeface="Wingdings" pitchFamily="2" charset="2"/>
              </a:rPr>
              <a:t>  </a:t>
            </a:r>
          </a:p>
          <a:p>
            <a:endParaRPr lang="de-DE" sz="200" dirty="0">
              <a:sym typeface="Wingdings" pitchFamily="2" charset="2"/>
            </a:endParaRPr>
          </a:p>
          <a:p>
            <a:r>
              <a:rPr lang="de-DE" dirty="0">
                <a:sym typeface="Wingdings" pitchFamily="2" charset="2"/>
              </a:rPr>
              <a:t>           </a:t>
            </a:r>
            <a:r>
              <a:rPr lang="de-DE" dirty="0" err="1">
                <a:sym typeface="Wingdings" pitchFamily="2" charset="2"/>
              </a:rPr>
              <a:t>detector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volume</a:t>
            </a:r>
            <a:endParaRPr lang="de-DE" dirty="0"/>
          </a:p>
          <a:p>
            <a:endParaRPr lang="de-DE" dirty="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69925" y="533400"/>
            <a:ext cx="36210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Experimental background</a:t>
            </a:r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685800" y="60325"/>
            <a:ext cx="579596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pitchFamily="34" charset="0"/>
              </a:rPr>
              <a:t>X-ray mirror optics and CCD detector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0E7F8-3821-47CA-BBE8-C6E784857A5B}" type="slidenum">
              <a:rPr lang="en-US"/>
              <a:pPr/>
              <a:t>36</a:t>
            </a:fld>
            <a:endParaRPr lang="en-US"/>
          </a:p>
        </p:txBody>
      </p:sp>
      <p:pic>
        <p:nvPicPr>
          <p:cNvPr id="924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1144588"/>
            <a:ext cx="3779838" cy="5256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924678" name="AutoShape 6"/>
          <p:cNvSpPr>
            <a:spLocks noChangeArrowheads="1"/>
          </p:cNvSpPr>
          <p:nvPr/>
        </p:nvSpPr>
        <p:spPr bwMode="auto">
          <a:xfrm>
            <a:off x="3152775" y="5119688"/>
            <a:ext cx="1055688" cy="509587"/>
          </a:xfrm>
          <a:prstGeom prst="roundRect">
            <a:avLst>
              <a:gd name="adj" fmla="val 282"/>
            </a:avLst>
          </a:prstGeom>
          <a:solidFill>
            <a:srgbClr val="6633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81639" tIns="52019" rIns="81639" bIns="40820" anchor="ctr" anchorCtr="1"/>
          <a:lstStyle/>
          <a:p>
            <a:pPr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57225" algn="l"/>
              </a:tabLst>
            </a:pPr>
            <a:r>
              <a:rPr lang="en-US" sz="1300">
                <a:solidFill>
                  <a:srgbClr val="FFFFFF"/>
                </a:solidFill>
                <a:ea typeface="Arial Unicode MS" pitchFamily="34" charset="-128"/>
                <a:cs typeface="Arial Unicode MS" pitchFamily="34" charset="-128"/>
              </a:rPr>
              <a:t>PE Layer</a:t>
            </a:r>
          </a:p>
        </p:txBody>
      </p:sp>
      <p:sp>
        <p:nvSpPr>
          <p:cNvPr id="924679" name="Line 7"/>
          <p:cNvSpPr>
            <a:spLocks noChangeShapeType="1"/>
          </p:cNvSpPr>
          <p:nvPr/>
        </p:nvSpPr>
        <p:spPr bwMode="auto">
          <a:xfrm flipH="1" flipV="1">
            <a:off x="2297113" y="4754563"/>
            <a:ext cx="855662" cy="395287"/>
          </a:xfrm>
          <a:prstGeom prst="line">
            <a:avLst/>
          </a:prstGeom>
          <a:noFill/>
          <a:ln w="360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924680" name="Line 8"/>
          <p:cNvSpPr>
            <a:spLocks noChangeShapeType="1"/>
          </p:cNvSpPr>
          <p:nvPr/>
        </p:nvSpPr>
        <p:spPr bwMode="auto">
          <a:xfrm flipH="1">
            <a:off x="3251200" y="3025775"/>
            <a:ext cx="534988" cy="712788"/>
          </a:xfrm>
          <a:prstGeom prst="line">
            <a:avLst/>
          </a:prstGeom>
          <a:noFill/>
          <a:ln w="360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924681" name="Line 9"/>
          <p:cNvSpPr>
            <a:spLocks noChangeShapeType="1"/>
          </p:cNvSpPr>
          <p:nvPr/>
        </p:nvSpPr>
        <p:spPr bwMode="auto">
          <a:xfrm>
            <a:off x="1384300" y="2978150"/>
            <a:ext cx="536575" cy="609600"/>
          </a:xfrm>
          <a:prstGeom prst="line">
            <a:avLst/>
          </a:prstGeom>
          <a:noFill/>
          <a:ln w="360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924682" name="AutoShape 10"/>
          <p:cNvSpPr>
            <a:spLocks noChangeArrowheads="1"/>
          </p:cNvSpPr>
          <p:nvPr/>
        </p:nvSpPr>
        <p:spPr bwMode="auto">
          <a:xfrm>
            <a:off x="903288" y="2649538"/>
            <a:ext cx="912812" cy="365125"/>
          </a:xfrm>
          <a:prstGeom prst="roundRect">
            <a:avLst>
              <a:gd name="adj" fmla="val 394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81639" tIns="52019" rIns="81639" bIns="40820" anchor="ctr" anchorCtr="1"/>
          <a:lstStyle/>
          <a:p>
            <a:pPr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57225" algn="l"/>
              </a:tabLst>
            </a:pPr>
            <a:r>
              <a:rPr lang="en-US" sz="13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Pb  Layer</a:t>
            </a:r>
          </a:p>
        </p:txBody>
      </p:sp>
      <p:sp>
        <p:nvSpPr>
          <p:cNvPr id="924683" name="Line 11"/>
          <p:cNvSpPr>
            <a:spLocks noChangeShapeType="1"/>
          </p:cNvSpPr>
          <p:nvPr/>
        </p:nvSpPr>
        <p:spPr bwMode="auto">
          <a:xfrm>
            <a:off x="1433513" y="1893888"/>
            <a:ext cx="677862" cy="688975"/>
          </a:xfrm>
          <a:prstGeom prst="line">
            <a:avLst/>
          </a:prstGeom>
          <a:noFill/>
          <a:ln w="360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924684" name="AutoShape 12"/>
          <p:cNvSpPr>
            <a:spLocks noChangeArrowheads="1"/>
          </p:cNvSpPr>
          <p:nvPr/>
        </p:nvSpPr>
        <p:spPr bwMode="auto">
          <a:xfrm>
            <a:off x="1046163" y="1708150"/>
            <a:ext cx="914400" cy="366713"/>
          </a:xfrm>
          <a:prstGeom prst="roundRect">
            <a:avLst>
              <a:gd name="adj" fmla="val 394"/>
            </a:avLst>
          </a:prstGeom>
          <a:solidFill>
            <a:srgbClr val="00DCFF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81639" tIns="52019" rIns="81639" bIns="40820" anchor="ctr" anchorCtr="1"/>
          <a:lstStyle/>
          <a:p>
            <a:pPr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57225" algn="l"/>
              </a:tabLst>
            </a:pPr>
            <a:r>
              <a:rPr lang="en-US" sz="13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PE  Layer</a:t>
            </a:r>
          </a:p>
        </p:txBody>
      </p:sp>
      <p:sp>
        <p:nvSpPr>
          <p:cNvPr id="924685" name="AutoShape 13"/>
          <p:cNvSpPr>
            <a:spLocks noChangeArrowheads="1"/>
          </p:cNvSpPr>
          <p:nvPr/>
        </p:nvSpPr>
        <p:spPr bwMode="auto">
          <a:xfrm>
            <a:off x="3305175" y="2706688"/>
            <a:ext cx="912813" cy="366712"/>
          </a:xfrm>
          <a:prstGeom prst="roundRect">
            <a:avLst>
              <a:gd name="adj" fmla="val 394"/>
            </a:avLst>
          </a:prstGeom>
          <a:solidFill>
            <a:srgbClr val="FF950E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81639" tIns="52019" rIns="81639" bIns="40820" anchor="ctr" anchorCtr="1"/>
          <a:lstStyle/>
          <a:p>
            <a:pPr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57225" algn="l"/>
              </a:tabLst>
            </a:pPr>
            <a:r>
              <a:rPr lang="en-US" sz="13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Cu Vessel</a:t>
            </a:r>
          </a:p>
        </p:txBody>
      </p:sp>
      <p:sp>
        <p:nvSpPr>
          <p:cNvPr id="924686" name="Line 14"/>
          <p:cNvSpPr>
            <a:spLocks noChangeShapeType="1"/>
          </p:cNvSpPr>
          <p:nvPr/>
        </p:nvSpPr>
        <p:spPr bwMode="auto">
          <a:xfrm flipV="1">
            <a:off x="1758950" y="4403725"/>
            <a:ext cx="552450" cy="944563"/>
          </a:xfrm>
          <a:prstGeom prst="line">
            <a:avLst/>
          </a:prstGeom>
          <a:noFill/>
          <a:ln w="360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924687" name="AutoShape 15"/>
          <p:cNvSpPr>
            <a:spLocks noChangeArrowheads="1"/>
          </p:cNvSpPr>
          <p:nvPr/>
        </p:nvSpPr>
        <p:spPr bwMode="auto">
          <a:xfrm>
            <a:off x="1031875" y="5199063"/>
            <a:ext cx="1055688" cy="509587"/>
          </a:xfrm>
          <a:prstGeom prst="roundRect">
            <a:avLst>
              <a:gd name="adj" fmla="val 282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81639" tIns="52019" rIns="81639" bIns="40820" anchor="ctr" anchorCtr="1"/>
          <a:lstStyle/>
          <a:p>
            <a:pPr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57225" algn="l"/>
              </a:tabLst>
            </a:pPr>
            <a:r>
              <a:rPr lang="en-US" sz="13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Al Layer/</a:t>
            </a:r>
          </a:p>
          <a:p>
            <a:pPr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57225" algn="l"/>
              </a:tabLst>
            </a:pPr>
            <a:r>
              <a:rPr lang="en-US" sz="13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Cold Trap</a:t>
            </a:r>
          </a:p>
        </p:txBody>
      </p:sp>
      <p:sp>
        <p:nvSpPr>
          <p:cNvPr id="924688" name="Rectangle 16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24690" name="Text Box 18"/>
          <p:cNvSpPr txBox="1">
            <a:spLocks noChangeArrowheads="1"/>
          </p:cNvSpPr>
          <p:nvPr/>
        </p:nvSpPr>
        <p:spPr bwMode="auto">
          <a:xfrm>
            <a:off x="669925" y="533400"/>
            <a:ext cx="49387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Upgrade CCD Frame-Store Detector</a:t>
            </a:r>
          </a:p>
        </p:txBody>
      </p:sp>
      <p:sp>
        <p:nvSpPr>
          <p:cNvPr id="924694" name="Text Box 22"/>
          <p:cNvSpPr txBox="1">
            <a:spLocks noChangeArrowheads="1"/>
          </p:cNvSpPr>
          <p:nvPr/>
        </p:nvSpPr>
        <p:spPr bwMode="auto">
          <a:xfrm>
            <a:off x="4740275" y="1524000"/>
            <a:ext cx="4129088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de-DE" sz="1800" b="1">
                <a:ea typeface="Arial Unicode MS" pitchFamily="34" charset="-128"/>
                <a:cs typeface="Arial" charset="0"/>
              </a:rPr>
              <a:t>Frame-Store CCD Design </a:t>
            </a:r>
          </a:p>
          <a:p>
            <a:pPr>
              <a:lnSpc>
                <a:spcPct val="125000"/>
              </a:lnSpc>
            </a:pPr>
            <a:endParaRPr lang="de-DE" sz="1000" b="1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</a:rPr>
              <a:t> Better low energy response</a:t>
            </a:r>
          </a:p>
          <a:p>
            <a:pPr>
              <a:lnSpc>
                <a:spcPct val="125000"/>
              </a:lnSpc>
            </a:pPr>
            <a:endParaRPr lang="de-DE" sz="200">
              <a:ea typeface="Arial Unicode MS" pitchFamily="34" charset="-128"/>
              <a:cs typeface="Arial" charset="0"/>
            </a:endParaRPr>
          </a:p>
          <a:p>
            <a:pPr lvl="1">
              <a:lnSpc>
                <a:spcPct val="125000"/>
              </a:lnSpc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 </a:t>
            </a:r>
            <a:r>
              <a:rPr lang="de-DE" sz="1800">
                <a:ea typeface="Arial Unicode MS" pitchFamily="34" charset="-128"/>
                <a:cs typeface="Arial" charset="0"/>
              </a:rPr>
              <a:t>0.2 keV &lt; E &lt; 1keV</a:t>
            </a:r>
          </a:p>
          <a:p>
            <a:pPr>
              <a:lnSpc>
                <a:spcPct val="125000"/>
              </a:lnSpc>
            </a:pPr>
            <a:endParaRPr lang="de-DE" sz="300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</a:rPr>
              <a:t> Use of radiopure material+shielding</a:t>
            </a:r>
          </a:p>
          <a:p>
            <a:pPr>
              <a:lnSpc>
                <a:spcPct val="125000"/>
              </a:lnSpc>
            </a:pPr>
            <a:endParaRPr lang="de-DE" sz="200">
              <a:ea typeface="Arial Unicode MS" pitchFamily="34" charset="-128"/>
              <a:cs typeface="Arial" charset="0"/>
            </a:endParaRPr>
          </a:p>
          <a:p>
            <a:pPr lvl="1">
              <a:lnSpc>
                <a:spcPct val="125000"/>
              </a:lnSpc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 Lower background</a:t>
            </a:r>
            <a:endParaRPr lang="de-DE" sz="1800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endParaRPr lang="de-DE" sz="300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</a:rPr>
              <a:t> Less out of time events</a:t>
            </a:r>
          </a:p>
          <a:p>
            <a:pPr>
              <a:lnSpc>
                <a:spcPct val="125000"/>
              </a:lnSpc>
            </a:pPr>
            <a:endParaRPr lang="de-DE" sz="200">
              <a:ea typeface="Arial Unicode MS" pitchFamily="34" charset="-128"/>
              <a:cs typeface="Arial" charset="0"/>
            </a:endParaRPr>
          </a:p>
          <a:p>
            <a:pPr lvl="1">
              <a:lnSpc>
                <a:spcPct val="125000"/>
              </a:lnSpc>
              <a:buFont typeface="Wingdings" pitchFamily="2" charset="2"/>
              <a:buChar char="à"/>
            </a:pPr>
            <a:r>
              <a:rPr lang="de-DE" sz="1800">
                <a:ea typeface="Arial Unicode MS" pitchFamily="34" charset="-128"/>
                <a:cs typeface="Arial" charset="0"/>
              </a:rPr>
              <a:t> 8% of measured flux</a:t>
            </a:r>
          </a:p>
          <a:p>
            <a:pPr lvl="1">
              <a:lnSpc>
                <a:spcPct val="125000"/>
              </a:lnSpc>
              <a:buFont typeface="Wingdings" pitchFamily="2" charset="2"/>
              <a:buNone/>
            </a:pPr>
            <a:endParaRPr lang="de-DE" sz="300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</a:rPr>
              <a:t> State of the art technology</a:t>
            </a:r>
          </a:p>
          <a:p>
            <a:pPr>
              <a:lnSpc>
                <a:spcPct val="125000"/>
              </a:lnSpc>
            </a:pPr>
            <a:endParaRPr lang="de-DE" sz="200">
              <a:ea typeface="Arial Unicode MS" pitchFamily="34" charset="-128"/>
              <a:cs typeface="Arial" charset="0"/>
            </a:endParaRPr>
          </a:p>
          <a:p>
            <a:pPr lvl="1">
              <a:lnSpc>
                <a:spcPct val="125000"/>
              </a:lnSpc>
              <a:buFont typeface="Wingdings" pitchFamily="2" charset="2"/>
              <a:buChar char="à"/>
            </a:pPr>
            <a:r>
              <a:rPr lang="de-DE" sz="1800">
                <a:ea typeface="Arial Unicode MS" pitchFamily="34" charset="-128"/>
                <a:cs typeface="Arial" charset="0"/>
              </a:rPr>
              <a:t> Supported by other laboratories</a:t>
            </a:r>
          </a:p>
          <a:p>
            <a:pPr lvl="1">
              <a:lnSpc>
                <a:spcPct val="125000"/>
              </a:lnSpc>
              <a:buFont typeface="Wingdings" pitchFamily="2" charset="2"/>
              <a:buNone/>
            </a:pPr>
            <a:endParaRPr lang="de-DE" sz="300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</a:rPr>
              <a:t> Decoupling of telescope and detector</a:t>
            </a:r>
          </a:p>
          <a:p>
            <a:pPr>
              <a:lnSpc>
                <a:spcPct val="125000"/>
              </a:lnSpc>
            </a:pPr>
            <a:endParaRPr lang="de-DE" sz="200">
              <a:ea typeface="Arial Unicode MS" pitchFamily="34" charset="-128"/>
              <a:cs typeface="Arial" charset="0"/>
            </a:endParaRPr>
          </a:p>
          <a:p>
            <a:pPr lvl="1">
              <a:lnSpc>
                <a:spcPct val="125000"/>
              </a:lnSpc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 Simplification of alignment</a:t>
            </a:r>
            <a:endParaRPr lang="de-DE" sz="1500">
              <a:ea typeface="Arial Unicode MS" pitchFamily="34" charset="-128"/>
              <a:cs typeface="Arial" charset="0"/>
            </a:endParaRPr>
          </a:p>
        </p:txBody>
      </p:sp>
      <p:sp>
        <p:nvSpPr>
          <p:cNvPr id="924695" name="AutoShape 23"/>
          <p:cNvSpPr>
            <a:spLocks noChangeArrowheads="1"/>
          </p:cNvSpPr>
          <p:nvPr/>
        </p:nvSpPr>
        <p:spPr bwMode="auto">
          <a:xfrm>
            <a:off x="4495800" y="1295400"/>
            <a:ext cx="4419600" cy="51054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9" name="Text Box 24"/>
          <p:cNvSpPr txBox="1">
            <a:spLocks noChangeArrowheads="1"/>
          </p:cNvSpPr>
          <p:nvPr/>
        </p:nvSpPr>
        <p:spPr bwMode="auto">
          <a:xfrm>
            <a:off x="685800" y="60325"/>
            <a:ext cx="579596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pitchFamily="34" charset="0"/>
              </a:rPr>
              <a:t>X-ray mirror optics and CCD detector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410" name="Text Box 2"/>
          <p:cNvSpPr txBox="1">
            <a:spLocks noChangeArrowheads="1"/>
          </p:cNvSpPr>
          <p:nvPr/>
        </p:nvSpPr>
        <p:spPr bwMode="auto">
          <a:xfrm>
            <a:off x="1371600" y="2971800"/>
            <a:ext cx="6595203" cy="55399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000" b="1" dirty="0" smtClean="0">
                <a:cs typeface="Arial" charset="0"/>
              </a:rPr>
              <a:t>Exemplary Analysis of the </a:t>
            </a:r>
            <a:r>
              <a:rPr lang="en-US" sz="3000" b="1" baseline="30000" dirty="0" smtClean="0">
                <a:cs typeface="Arial" charset="0"/>
              </a:rPr>
              <a:t>4</a:t>
            </a:r>
            <a:r>
              <a:rPr lang="en-US" sz="3000" b="1" dirty="0" smtClean="0">
                <a:cs typeface="Arial" charset="0"/>
              </a:rPr>
              <a:t>He data</a:t>
            </a:r>
            <a:endParaRPr lang="de-DE" sz="3000" b="1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218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77221" name="Rectangle 5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77222" name="Text Box 6"/>
          <p:cNvSpPr txBox="1">
            <a:spLocks noChangeArrowheads="1"/>
          </p:cNvSpPr>
          <p:nvPr/>
        </p:nvSpPr>
        <p:spPr bwMode="auto">
          <a:xfrm>
            <a:off x="669925" y="533400"/>
            <a:ext cx="5130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Expected signal for the CCD detector</a:t>
            </a:r>
          </a:p>
        </p:txBody>
      </p:sp>
      <p:sp>
        <p:nvSpPr>
          <p:cNvPr id="777225" name="Text Box 9"/>
          <p:cNvSpPr txBox="1">
            <a:spLocks noChangeArrowheads="1"/>
          </p:cNvSpPr>
          <p:nvPr/>
        </p:nvSpPr>
        <p:spPr bwMode="auto">
          <a:xfrm>
            <a:off x="838200" y="1066800"/>
            <a:ext cx="8763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sz="2000">
                <a:cs typeface="Arial" charset="0"/>
              </a:rPr>
              <a:t>For one helium density setting P</a:t>
            </a:r>
            <a:r>
              <a:rPr lang="de-DE" sz="2000" baseline="-25000">
                <a:cs typeface="Arial" charset="0"/>
              </a:rPr>
              <a:t>k</a:t>
            </a:r>
            <a:r>
              <a:rPr lang="de-DE" sz="2000">
                <a:cs typeface="Arial" charset="0"/>
              </a:rPr>
              <a:t> one expects N</a:t>
            </a:r>
            <a:r>
              <a:rPr lang="de-DE" sz="2000" baseline="-25000">
                <a:latin typeface="Symbol" pitchFamily="18" charset="2"/>
                <a:cs typeface="Arial" charset="0"/>
              </a:rPr>
              <a:t>g</a:t>
            </a:r>
            <a:r>
              <a:rPr lang="de-DE" sz="2000" baseline="-25000">
                <a:cs typeface="Arial" charset="0"/>
              </a:rPr>
              <a:t>,k</a:t>
            </a:r>
            <a:r>
              <a:rPr lang="de-DE" sz="2000">
                <a:cs typeface="Arial" charset="0"/>
              </a:rPr>
              <a:t> photons </a:t>
            </a:r>
          </a:p>
          <a:p>
            <a:endParaRPr lang="de-DE" sz="500">
              <a:cs typeface="Arial" charset="0"/>
            </a:endParaRPr>
          </a:p>
          <a:p>
            <a:r>
              <a:rPr lang="de-DE" sz="2000">
                <a:cs typeface="Arial" charset="0"/>
              </a:rPr>
              <a:t>from axion-to-photon conversion via Primakoff-effect:</a:t>
            </a:r>
            <a:endParaRPr lang="de-DE">
              <a:cs typeface="Arial" charset="0"/>
            </a:endParaRPr>
          </a:p>
        </p:txBody>
      </p:sp>
      <p:sp>
        <p:nvSpPr>
          <p:cNvPr id="777229" name="AutoShape 13"/>
          <p:cNvSpPr>
            <a:spLocks noChangeArrowheads="1"/>
          </p:cNvSpPr>
          <p:nvPr/>
        </p:nvSpPr>
        <p:spPr bwMode="auto">
          <a:xfrm>
            <a:off x="76200" y="1905000"/>
            <a:ext cx="8991600" cy="990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graphicFrame>
        <p:nvGraphicFramePr>
          <p:cNvPr id="777233" name="Object 17"/>
          <p:cNvGraphicFramePr>
            <a:graphicFrameLocks noChangeAspect="1"/>
          </p:cNvGraphicFramePr>
          <p:nvPr/>
        </p:nvGraphicFramePr>
        <p:xfrm>
          <a:off x="417513" y="2011363"/>
          <a:ext cx="8307387" cy="808037"/>
        </p:xfrm>
        <a:graphic>
          <a:graphicData uri="http://schemas.openxmlformats.org/presentationml/2006/ole">
            <p:oleObj spid="_x0000_s922626" name="Formel" r:id="rId3" imgW="5359320" imgH="5205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2758" name="Object 6"/>
          <p:cNvGraphicFramePr>
            <a:graphicFrameLocks noChangeAspect="1"/>
          </p:cNvGraphicFramePr>
          <p:nvPr/>
        </p:nvGraphicFramePr>
        <p:xfrm>
          <a:off x="417513" y="2011363"/>
          <a:ext cx="8307387" cy="808037"/>
        </p:xfrm>
        <a:graphic>
          <a:graphicData uri="http://schemas.openxmlformats.org/presentationml/2006/ole">
            <p:oleObj spid="_x0000_s923650" name="Formel" r:id="rId3" imgW="5359320" imgH="520560" progId="Equation.3">
              <p:embed/>
            </p:oleObj>
          </a:graphicData>
        </a:graphic>
      </p:graphicFrame>
      <p:sp>
        <p:nvSpPr>
          <p:cNvPr id="842759" name="AutoShape 7"/>
          <p:cNvSpPr>
            <a:spLocks noChangeArrowheads="1"/>
          </p:cNvSpPr>
          <p:nvPr/>
        </p:nvSpPr>
        <p:spPr bwMode="auto">
          <a:xfrm>
            <a:off x="76200" y="1905000"/>
            <a:ext cx="8991600" cy="990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42760" name="Rectangle 8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42761" name="Text Box 9"/>
          <p:cNvSpPr txBox="1">
            <a:spLocks noChangeArrowheads="1"/>
          </p:cNvSpPr>
          <p:nvPr/>
        </p:nvSpPr>
        <p:spPr bwMode="auto">
          <a:xfrm>
            <a:off x="669925" y="533400"/>
            <a:ext cx="5772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Expected signal: Efficiency and axion flux</a:t>
            </a:r>
          </a:p>
        </p:txBody>
      </p:sp>
      <p:pic>
        <p:nvPicPr>
          <p:cNvPr id="842762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2971800"/>
            <a:ext cx="4724400" cy="348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42763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2971800"/>
            <a:ext cx="4267200" cy="330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42764" name="Oval 12"/>
          <p:cNvSpPr>
            <a:spLocks noChangeArrowheads="1"/>
          </p:cNvSpPr>
          <p:nvPr/>
        </p:nvSpPr>
        <p:spPr bwMode="auto">
          <a:xfrm>
            <a:off x="3200400" y="1828800"/>
            <a:ext cx="1676400" cy="990600"/>
          </a:xfrm>
          <a:prstGeom prst="ellips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42765" name="Line 13"/>
          <p:cNvSpPr>
            <a:spLocks noChangeShapeType="1"/>
          </p:cNvSpPr>
          <p:nvPr/>
        </p:nvSpPr>
        <p:spPr bwMode="auto">
          <a:xfrm flipH="1">
            <a:off x="2590800" y="2819400"/>
            <a:ext cx="1219200" cy="13716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842767" name="Oval 15"/>
          <p:cNvSpPr>
            <a:spLocks noChangeArrowheads="1"/>
          </p:cNvSpPr>
          <p:nvPr/>
        </p:nvSpPr>
        <p:spPr bwMode="auto">
          <a:xfrm>
            <a:off x="6705600" y="2133600"/>
            <a:ext cx="838200" cy="5334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42768" name="Line 16"/>
          <p:cNvSpPr>
            <a:spLocks noChangeShapeType="1"/>
          </p:cNvSpPr>
          <p:nvPr/>
        </p:nvSpPr>
        <p:spPr bwMode="auto">
          <a:xfrm flipH="1">
            <a:off x="7086600" y="2667000"/>
            <a:ext cx="228600" cy="1447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842772" name="Oval 20"/>
          <p:cNvSpPr>
            <a:spLocks noChangeArrowheads="1"/>
          </p:cNvSpPr>
          <p:nvPr/>
        </p:nvSpPr>
        <p:spPr bwMode="auto">
          <a:xfrm>
            <a:off x="7467600" y="2133600"/>
            <a:ext cx="762000" cy="533400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42781" name="Text Box 29"/>
          <p:cNvSpPr txBox="1">
            <a:spLocks noChangeArrowheads="1"/>
          </p:cNvSpPr>
          <p:nvPr/>
        </p:nvSpPr>
        <p:spPr bwMode="auto">
          <a:xfrm>
            <a:off x="838200" y="1066800"/>
            <a:ext cx="8763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sz="2000">
                <a:cs typeface="Arial" charset="0"/>
              </a:rPr>
              <a:t>For one helium density setting P</a:t>
            </a:r>
            <a:r>
              <a:rPr lang="de-DE" sz="2000" baseline="-25000">
                <a:cs typeface="Arial" charset="0"/>
              </a:rPr>
              <a:t>k</a:t>
            </a:r>
            <a:r>
              <a:rPr lang="de-DE" sz="2000">
                <a:cs typeface="Arial" charset="0"/>
              </a:rPr>
              <a:t> one expects N</a:t>
            </a:r>
            <a:r>
              <a:rPr lang="de-DE" sz="2000" baseline="-25000">
                <a:latin typeface="Symbol" pitchFamily="18" charset="2"/>
                <a:cs typeface="Arial" charset="0"/>
              </a:rPr>
              <a:t>g</a:t>
            </a:r>
            <a:r>
              <a:rPr lang="de-DE" sz="2000" baseline="-25000">
                <a:cs typeface="Arial" charset="0"/>
              </a:rPr>
              <a:t>,k</a:t>
            </a:r>
            <a:r>
              <a:rPr lang="de-DE" sz="2000">
                <a:cs typeface="Arial" charset="0"/>
              </a:rPr>
              <a:t> photons </a:t>
            </a:r>
          </a:p>
          <a:p>
            <a:endParaRPr lang="de-DE" sz="500">
              <a:cs typeface="Arial" charset="0"/>
            </a:endParaRPr>
          </a:p>
          <a:p>
            <a:r>
              <a:rPr lang="de-DE" sz="2000">
                <a:cs typeface="Arial" charset="0"/>
              </a:rPr>
              <a:t>from axion-to-photon conversion via Primakoff-effect:</a:t>
            </a:r>
            <a:endParaRPr lang="de-DE">
              <a:cs typeface="Arial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7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10600" y="6248400"/>
            <a:ext cx="381000" cy="304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9" name="AutoShape 11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86200" y="6248400"/>
            <a:ext cx="381000" cy="304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262" name="Text Box 6"/>
          <p:cNvSpPr txBox="1">
            <a:spLocks noChangeArrowheads="1"/>
          </p:cNvSpPr>
          <p:nvPr/>
        </p:nvSpPr>
        <p:spPr bwMode="auto">
          <a:xfrm>
            <a:off x="2387600" y="2860675"/>
            <a:ext cx="4335463" cy="10064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de-DE" sz="3000" b="1">
                <a:cs typeface="Arial" charset="0"/>
              </a:rPr>
              <a:t>Theoretical Motivation </a:t>
            </a:r>
          </a:p>
          <a:p>
            <a:pPr algn="ctr"/>
            <a:r>
              <a:rPr lang="de-DE" sz="3000" b="1">
                <a:cs typeface="Arial" charset="0"/>
              </a:rPr>
              <a:t>for Axions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9076" name="Object 4"/>
          <p:cNvGraphicFramePr>
            <a:graphicFrameLocks noChangeAspect="1"/>
          </p:cNvGraphicFramePr>
          <p:nvPr/>
        </p:nvGraphicFramePr>
        <p:xfrm>
          <a:off x="417513" y="2011363"/>
          <a:ext cx="8307387" cy="808037"/>
        </p:xfrm>
        <a:graphic>
          <a:graphicData uri="http://schemas.openxmlformats.org/presentationml/2006/ole">
            <p:oleObj spid="_x0000_s924674" name="Formel" r:id="rId3" imgW="5359320" imgH="520560" progId="Equation.3">
              <p:embed/>
            </p:oleObj>
          </a:graphicData>
        </a:graphic>
      </p:graphicFrame>
      <p:sp>
        <p:nvSpPr>
          <p:cNvPr id="899077" name="AutoShape 5"/>
          <p:cNvSpPr>
            <a:spLocks noChangeArrowheads="1"/>
          </p:cNvSpPr>
          <p:nvPr/>
        </p:nvSpPr>
        <p:spPr bwMode="auto">
          <a:xfrm>
            <a:off x="76200" y="1905000"/>
            <a:ext cx="8991600" cy="990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99078" name="Rectangle 6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99079" name="Text Box 7"/>
          <p:cNvSpPr txBox="1">
            <a:spLocks noChangeArrowheads="1"/>
          </p:cNvSpPr>
          <p:nvPr/>
        </p:nvSpPr>
        <p:spPr bwMode="auto">
          <a:xfrm>
            <a:off x="669925" y="533400"/>
            <a:ext cx="5537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Expected signal: Conversion probability</a:t>
            </a:r>
          </a:p>
        </p:txBody>
      </p:sp>
      <p:sp>
        <p:nvSpPr>
          <p:cNvPr id="899082" name="Oval 10"/>
          <p:cNvSpPr>
            <a:spLocks noChangeArrowheads="1"/>
          </p:cNvSpPr>
          <p:nvPr/>
        </p:nvSpPr>
        <p:spPr bwMode="auto">
          <a:xfrm>
            <a:off x="4648200" y="1905000"/>
            <a:ext cx="2209800" cy="990600"/>
          </a:xfrm>
          <a:prstGeom prst="ellips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99083" name="Line 11"/>
          <p:cNvSpPr>
            <a:spLocks noChangeShapeType="1"/>
          </p:cNvSpPr>
          <p:nvPr/>
        </p:nvSpPr>
        <p:spPr bwMode="auto">
          <a:xfrm flipH="1">
            <a:off x="5257800" y="2895600"/>
            <a:ext cx="685800" cy="6096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graphicFrame>
        <p:nvGraphicFramePr>
          <p:cNvPr id="899103" name="Object 31"/>
          <p:cNvGraphicFramePr>
            <a:graphicFrameLocks noChangeAspect="1"/>
          </p:cNvGraphicFramePr>
          <p:nvPr/>
        </p:nvGraphicFramePr>
        <p:xfrm>
          <a:off x="398463" y="3657600"/>
          <a:ext cx="8347075" cy="838200"/>
        </p:xfrm>
        <a:graphic>
          <a:graphicData uri="http://schemas.openxmlformats.org/presentationml/2006/ole">
            <p:oleObj spid="_x0000_s924675" name="Formel" r:id="rId4" imgW="6248160" imgH="545760" progId="Equation.3">
              <p:embed/>
            </p:oleObj>
          </a:graphicData>
        </a:graphic>
      </p:graphicFrame>
      <p:sp>
        <p:nvSpPr>
          <p:cNvPr id="899104" name="AutoShape 32"/>
          <p:cNvSpPr>
            <a:spLocks noChangeArrowheads="1"/>
          </p:cNvSpPr>
          <p:nvPr/>
        </p:nvSpPr>
        <p:spPr bwMode="auto">
          <a:xfrm>
            <a:off x="76200" y="3581400"/>
            <a:ext cx="8991600" cy="990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99105" name="Text Box 33"/>
          <p:cNvSpPr txBox="1">
            <a:spLocks noChangeArrowheads="1"/>
          </p:cNvSpPr>
          <p:nvPr/>
        </p:nvSpPr>
        <p:spPr bwMode="auto">
          <a:xfrm>
            <a:off x="4876800" y="5562600"/>
            <a:ext cx="3124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>
                <a:cs typeface="Arial" charset="0"/>
              </a:rPr>
              <a:t>(for absorption </a:t>
            </a:r>
            <a:r>
              <a:rPr lang="de-DE" b="1">
                <a:latin typeface="Symbol" pitchFamily="18" charset="2"/>
                <a:cs typeface="Arial" charset="0"/>
              </a:rPr>
              <a:t>G</a:t>
            </a:r>
            <a:r>
              <a:rPr lang="de-DE" b="1">
                <a:cs typeface="Arial" charset="0"/>
              </a:rPr>
              <a:t> = 0)</a:t>
            </a:r>
          </a:p>
        </p:txBody>
      </p:sp>
      <p:graphicFrame>
        <p:nvGraphicFramePr>
          <p:cNvPr id="899106" name="Object 34"/>
          <p:cNvGraphicFramePr>
            <a:graphicFrameLocks noChangeAspect="1"/>
          </p:cNvGraphicFramePr>
          <p:nvPr/>
        </p:nvGraphicFramePr>
        <p:xfrm>
          <a:off x="865188" y="5086350"/>
          <a:ext cx="3600450" cy="1373188"/>
        </p:xfrm>
        <a:graphic>
          <a:graphicData uri="http://schemas.openxmlformats.org/presentationml/2006/ole">
            <p:oleObj spid="_x0000_s924676" name="Formel" r:id="rId5" imgW="2361960" imgH="901440" progId="Equation.3">
              <p:embed/>
            </p:oleObj>
          </a:graphicData>
        </a:graphic>
      </p:graphicFrame>
      <p:sp>
        <p:nvSpPr>
          <p:cNvPr id="899107" name="AutoShape 35"/>
          <p:cNvSpPr>
            <a:spLocks noChangeArrowheads="1"/>
          </p:cNvSpPr>
          <p:nvPr/>
        </p:nvSpPr>
        <p:spPr bwMode="auto">
          <a:xfrm>
            <a:off x="685800" y="5105400"/>
            <a:ext cx="7620000" cy="1371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99108" name="AutoShape 36"/>
          <p:cNvSpPr>
            <a:spLocks noChangeArrowheads="1"/>
          </p:cNvSpPr>
          <p:nvPr/>
        </p:nvSpPr>
        <p:spPr bwMode="auto">
          <a:xfrm>
            <a:off x="4038600" y="4648200"/>
            <a:ext cx="6096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99112" name="Text Box 40"/>
          <p:cNvSpPr txBox="1">
            <a:spLocks noChangeArrowheads="1"/>
          </p:cNvSpPr>
          <p:nvPr/>
        </p:nvSpPr>
        <p:spPr bwMode="auto">
          <a:xfrm>
            <a:off x="838200" y="1066800"/>
            <a:ext cx="8763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sz="2000">
                <a:cs typeface="Arial" charset="0"/>
              </a:rPr>
              <a:t>For one helium density setting P</a:t>
            </a:r>
            <a:r>
              <a:rPr lang="de-DE" sz="2000" baseline="-25000">
                <a:cs typeface="Arial" charset="0"/>
              </a:rPr>
              <a:t>k</a:t>
            </a:r>
            <a:r>
              <a:rPr lang="de-DE" sz="2000">
                <a:cs typeface="Arial" charset="0"/>
              </a:rPr>
              <a:t> one expects N</a:t>
            </a:r>
            <a:r>
              <a:rPr lang="de-DE" sz="2000" baseline="-25000">
                <a:latin typeface="Symbol" pitchFamily="18" charset="2"/>
                <a:cs typeface="Arial" charset="0"/>
              </a:rPr>
              <a:t>g</a:t>
            </a:r>
            <a:r>
              <a:rPr lang="de-DE" sz="2000" baseline="-25000">
                <a:cs typeface="Arial" charset="0"/>
              </a:rPr>
              <a:t>,k</a:t>
            </a:r>
            <a:r>
              <a:rPr lang="de-DE" sz="2000">
                <a:cs typeface="Arial" charset="0"/>
              </a:rPr>
              <a:t> photons </a:t>
            </a:r>
          </a:p>
          <a:p>
            <a:endParaRPr lang="de-DE" sz="500">
              <a:cs typeface="Arial" charset="0"/>
            </a:endParaRPr>
          </a:p>
          <a:p>
            <a:r>
              <a:rPr lang="de-DE" sz="2000">
                <a:cs typeface="Arial" charset="0"/>
              </a:rPr>
              <a:t>from axion-to-photon conversion via Primakoff-effect:</a:t>
            </a:r>
            <a:endParaRPr lang="de-DE">
              <a:cs typeface="Arial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9270" name="Picture 6"/>
          <p:cNvPicPr>
            <a:picLocks noChangeAspect="1" noChangeArrowheads="1"/>
          </p:cNvPicPr>
          <p:nvPr/>
        </p:nvPicPr>
        <p:blipFill>
          <a:blip r:embed="rId4"/>
          <a:srcRect b="5840"/>
          <a:stretch>
            <a:fillRect/>
          </a:stretch>
        </p:blipFill>
        <p:spPr bwMode="auto">
          <a:xfrm>
            <a:off x="1219200" y="2057400"/>
            <a:ext cx="6858000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79271" name="Rectangle 7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graphicFrame>
        <p:nvGraphicFramePr>
          <p:cNvPr id="779273" name="Object 9"/>
          <p:cNvGraphicFramePr>
            <a:graphicFrameLocks noChangeAspect="1"/>
          </p:cNvGraphicFramePr>
          <p:nvPr/>
        </p:nvGraphicFramePr>
        <p:xfrm>
          <a:off x="398463" y="1219200"/>
          <a:ext cx="8347075" cy="838200"/>
        </p:xfrm>
        <a:graphic>
          <a:graphicData uri="http://schemas.openxmlformats.org/presentationml/2006/ole">
            <p:oleObj spid="_x0000_s925698" name="Formel" r:id="rId5" imgW="6248160" imgH="545760" progId="Equation.3">
              <p:embed/>
            </p:oleObj>
          </a:graphicData>
        </a:graphic>
      </p:graphicFrame>
      <p:sp>
        <p:nvSpPr>
          <p:cNvPr id="779274" name="AutoShape 10"/>
          <p:cNvSpPr>
            <a:spLocks noChangeArrowheads="1"/>
          </p:cNvSpPr>
          <p:nvPr/>
        </p:nvSpPr>
        <p:spPr bwMode="auto">
          <a:xfrm>
            <a:off x="76200" y="1143000"/>
            <a:ext cx="8991600" cy="990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79276" name="Rectangle 12"/>
          <p:cNvSpPr>
            <a:spLocks noChangeArrowheads="1"/>
          </p:cNvSpPr>
          <p:nvPr/>
        </p:nvSpPr>
        <p:spPr bwMode="auto">
          <a:xfrm rot="20940000">
            <a:off x="5410200" y="6142038"/>
            <a:ext cx="1066800" cy="136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779275" name="Text Box 11"/>
          <p:cNvSpPr txBox="1">
            <a:spLocks noChangeArrowheads="1"/>
          </p:cNvSpPr>
          <p:nvPr/>
        </p:nvSpPr>
        <p:spPr bwMode="auto">
          <a:xfrm rot="-718651">
            <a:off x="5000625" y="6019800"/>
            <a:ext cx="22383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Axion Energy [keV]</a:t>
            </a:r>
          </a:p>
        </p:txBody>
      </p:sp>
      <p:sp>
        <p:nvSpPr>
          <p:cNvPr id="779278" name="Rectangle 14"/>
          <p:cNvSpPr>
            <a:spLocks noChangeArrowheads="1"/>
          </p:cNvSpPr>
          <p:nvPr/>
        </p:nvSpPr>
        <p:spPr bwMode="auto">
          <a:xfrm rot="23358845">
            <a:off x="2133600" y="5867400"/>
            <a:ext cx="1066800" cy="136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779280" name="Rectangle 16"/>
          <p:cNvSpPr>
            <a:spLocks noChangeArrowheads="1"/>
          </p:cNvSpPr>
          <p:nvPr/>
        </p:nvSpPr>
        <p:spPr bwMode="auto">
          <a:xfrm>
            <a:off x="1143000" y="4343400"/>
            <a:ext cx="10668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779279" name="Text Box 15"/>
          <p:cNvSpPr txBox="1">
            <a:spLocks noChangeArrowheads="1"/>
          </p:cNvSpPr>
          <p:nvPr/>
        </p:nvSpPr>
        <p:spPr bwMode="auto">
          <a:xfrm>
            <a:off x="457200" y="3352800"/>
            <a:ext cx="11430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/>
              <a:t>P</a:t>
            </a:r>
            <a:r>
              <a:rPr lang="de-DE" baseline="-25000"/>
              <a:t>a</a:t>
            </a:r>
            <a:r>
              <a:rPr lang="de-DE" baseline="-25000">
                <a:latin typeface="Symbol" pitchFamily="18" charset="2"/>
              </a:rPr>
              <a:t>g</a:t>
            </a:r>
            <a:r>
              <a:rPr lang="de-DE" baseline="-25000">
                <a:cs typeface="Arial" charset="0"/>
              </a:rPr>
              <a:t>,k</a:t>
            </a:r>
            <a:r>
              <a:rPr lang="de-DE"/>
              <a:t>/g</a:t>
            </a:r>
            <a:r>
              <a:rPr lang="de-DE" baseline="-25000"/>
              <a:t>10</a:t>
            </a:r>
            <a:r>
              <a:rPr lang="de-DE" baseline="30000"/>
              <a:t>2</a:t>
            </a:r>
          </a:p>
          <a:p>
            <a:endParaRPr lang="de-DE" sz="500"/>
          </a:p>
        </p:txBody>
      </p:sp>
      <p:sp>
        <p:nvSpPr>
          <p:cNvPr id="779281" name="Rectangle 17"/>
          <p:cNvSpPr>
            <a:spLocks noChangeArrowheads="1"/>
          </p:cNvSpPr>
          <p:nvPr/>
        </p:nvSpPr>
        <p:spPr bwMode="auto">
          <a:xfrm>
            <a:off x="7391400" y="4419600"/>
            <a:ext cx="1066800" cy="137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779282" name="Rectangle 18"/>
          <p:cNvSpPr>
            <a:spLocks noChangeArrowheads="1"/>
          </p:cNvSpPr>
          <p:nvPr/>
        </p:nvSpPr>
        <p:spPr bwMode="auto">
          <a:xfrm>
            <a:off x="7924800" y="4191000"/>
            <a:ext cx="2286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779284" name="Rectangle 20"/>
          <p:cNvSpPr>
            <a:spLocks noChangeArrowheads="1"/>
          </p:cNvSpPr>
          <p:nvPr/>
        </p:nvSpPr>
        <p:spPr bwMode="auto">
          <a:xfrm>
            <a:off x="1371600" y="3962400"/>
            <a:ext cx="2286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779277" name="Text Box 13"/>
          <p:cNvSpPr txBox="1">
            <a:spLocks noChangeArrowheads="1"/>
          </p:cNvSpPr>
          <p:nvPr/>
        </p:nvSpPr>
        <p:spPr bwMode="auto">
          <a:xfrm rot="2143006">
            <a:off x="1576388" y="5791200"/>
            <a:ext cx="19288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Axion Mass [eV]</a:t>
            </a:r>
          </a:p>
        </p:txBody>
      </p:sp>
      <p:sp>
        <p:nvSpPr>
          <p:cNvPr id="779286" name="Text Box 22"/>
          <p:cNvSpPr txBox="1">
            <a:spLocks noChangeArrowheads="1"/>
          </p:cNvSpPr>
          <p:nvPr/>
        </p:nvSpPr>
        <p:spPr bwMode="auto">
          <a:xfrm>
            <a:off x="7010400" y="6202363"/>
            <a:ext cx="228600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sz="1700" b="1"/>
              <a:t>k=60, p</a:t>
            </a:r>
            <a:r>
              <a:rPr lang="de-DE" sz="1700" b="1" baseline="-25000"/>
              <a:t>k</a:t>
            </a:r>
            <a:r>
              <a:rPr lang="de-DE" sz="1700" b="1"/>
              <a:t>=5.49 mbar</a:t>
            </a:r>
          </a:p>
        </p:txBody>
      </p:sp>
      <p:sp>
        <p:nvSpPr>
          <p:cNvPr id="779302" name="Text Box 38"/>
          <p:cNvSpPr txBox="1">
            <a:spLocks noChangeArrowheads="1"/>
          </p:cNvSpPr>
          <p:nvPr/>
        </p:nvSpPr>
        <p:spPr bwMode="auto">
          <a:xfrm>
            <a:off x="669925" y="533400"/>
            <a:ext cx="5537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Expected signal: Conversion probability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715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981200"/>
            <a:ext cx="6861175" cy="461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7158" name="Rectangle 6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17159" name="Text Box 7"/>
          <p:cNvSpPr txBox="1">
            <a:spLocks noChangeArrowheads="1"/>
          </p:cNvSpPr>
          <p:nvPr/>
        </p:nvSpPr>
        <p:spPr bwMode="auto">
          <a:xfrm>
            <a:off x="669925" y="533400"/>
            <a:ext cx="54276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Expected signal: Number of photons N</a:t>
            </a:r>
            <a:r>
              <a:rPr lang="de-DE" sz="2200" b="1" baseline="-25000">
                <a:solidFill>
                  <a:schemeClr val="bg1"/>
                </a:solidFill>
                <a:latin typeface="Symbol" pitchFamily="18" charset="2"/>
              </a:rPr>
              <a:t>g</a:t>
            </a:r>
          </a:p>
        </p:txBody>
      </p:sp>
      <p:graphicFrame>
        <p:nvGraphicFramePr>
          <p:cNvPr id="817160" name="Object 8"/>
          <p:cNvGraphicFramePr>
            <a:graphicFrameLocks noChangeAspect="1"/>
          </p:cNvGraphicFramePr>
          <p:nvPr/>
        </p:nvGraphicFramePr>
        <p:xfrm>
          <a:off x="1301750" y="1173163"/>
          <a:ext cx="6318250" cy="808037"/>
        </p:xfrm>
        <a:graphic>
          <a:graphicData uri="http://schemas.openxmlformats.org/presentationml/2006/ole">
            <p:oleObj spid="_x0000_s926722" name="Formel" r:id="rId4" imgW="4076640" imgH="520560" progId="Equation.3">
              <p:embed/>
            </p:oleObj>
          </a:graphicData>
        </a:graphic>
      </p:graphicFrame>
      <p:sp>
        <p:nvSpPr>
          <p:cNvPr id="817161" name="AutoShape 9"/>
          <p:cNvSpPr>
            <a:spLocks noChangeArrowheads="1"/>
          </p:cNvSpPr>
          <p:nvPr/>
        </p:nvSpPr>
        <p:spPr bwMode="auto">
          <a:xfrm>
            <a:off x="76200" y="1066800"/>
            <a:ext cx="8991600" cy="990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graphicFrame>
        <p:nvGraphicFramePr>
          <p:cNvPr id="817162" name="Object 10"/>
          <p:cNvGraphicFramePr>
            <a:graphicFrameLocks noChangeAspect="1"/>
          </p:cNvGraphicFramePr>
          <p:nvPr/>
        </p:nvGraphicFramePr>
        <p:xfrm>
          <a:off x="2819400" y="2733675"/>
          <a:ext cx="630238" cy="314325"/>
        </p:xfrm>
        <a:graphic>
          <a:graphicData uri="http://schemas.openxmlformats.org/presentationml/2006/ole">
            <p:oleObj spid="_x0000_s926723" name="Formel" r:id="rId5" imgW="406080" imgH="203040" progId="Equation.3">
              <p:embed/>
            </p:oleObj>
          </a:graphicData>
        </a:graphic>
      </p:graphicFrame>
      <p:sp>
        <p:nvSpPr>
          <p:cNvPr id="817163" name="Rectangle 11"/>
          <p:cNvSpPr>
            <a:spLocks noChangeArrowheads="1"/>
          </p:cNvSpPr>
          <p:nvPr/>
        </p:nvSpPr>
        <p:spPr bwMode="auto">
          <a:xfrm rot="23358845">
            <a:off x="1981200" y="5943600"/>
            <a:ext cx="1066800" cy="136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817164" name="Text Box 12"/>
          <p:cNvSpPr txBox="1">
            <a:spLocks noChangeArrowheads="1"/>
          </p:cNvSpPr>
          <p:nvPr/>
        </p:nvSpPr>
        <p:spPr bwMode="auto">
          <a:xfrm rot="1857404">
            <a:off x="1423988" y="5791200"/>
            <a:ext cx="19288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Axion Mass [eV]</a:t>
            </a:r>
          </a:p>
        </p:txBody>
      </p:sp>
      <p:sp>
        <p:nvSpPr>
          <p:cNvPr id="817165" name="Rectangle 13"/>
          <p:cNvSpPr>
            <a:spLocks noChangeArrowheads="1"/>
          </p:cNvSpPr>
          <p:nvPr/>
        </p:nvSpPr>
        <p:spPr bwMode="auto">
          <a:xfrm rot="20940000">
            <a:off x="5256213" y="6180138"/>
            <a:ext cx="1219200" cy="136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817166" name="Text Box 14"/>
          <p:cNvSpPr txBox="1">
            <a:spLocks noChangeArrowheads="1"/>
          </p:cNvSpPr>
          <p:nvPr/>
        </p:nvSpPr>
        <p:spPr bwMode="auto">
          <a:xfrm rot="-718651">
            <a:off x="5000625" y="6096000"/>
            <a:ext cx="22383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Axion Energy [keV]</a:t>
            </a:r>
          </a:p>
        </p:txBody>
      </p:sp>
      <p:sp>
        <p:nvSpPr>
          <p:cNvPr id="817167" name="Text Box 15"/>
          <p:cNvSpPr txBox="1">
            <a:spLocks noChangeArrowheads="1"/>
          </p:cNvSpPr>
          <p:nvPr/>
        </p:nvSpPr>
        <p:spPr bwMode="auto">
          <a:xfrm>
            <a:off x="381000" y="3962400"/>
            <a:ext cx="11430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/>
              <a:t>N</a:t>
            </a:r>
            <a:r>
              <a:rPr lang="de-DE" baseline="-25000">
                <a:latin typeface="Symbol" pitchFamily="18" charset="2"/>
              </a:rPr>
              <a:t>g</a:t>
            </a:r>
            <a:r>
              <a:rPr lang="de-DE" baseline="-25000">
                <a:cs typeface="Arial" charset="0"/>
              </a:rPr>
              <a:t>,k</a:t>
            </a:r>
            <a:r>
              <a:rPr lang="de-DE"/>
              <a:t>/g</a:t>
            </a:r>
            <a:r>
              <a:rPr lang="de-DE" baseline="-25000"/>
              <a:t>10</a:t>
            </a:r>
            <a:r>
              <a:rPr lang="de-DE" baseline="30000"/>
              <a:t>4</a:t>
            </a:r>
          </a:p>
          <a:p>
            <a:endParaRPr lang="de-DE" sz="500"/>
          </a:p>
        </p:txBody>
      </p:sp>
      <p:sp>
        <p:nvSpPr>
          <p:cNvPr id="817169" name="Text Box 17"/>
          <p:cNvSpPr txBox="1">
            <a:spLocks noChangeArrowheads="1"/>
          </p:cNvSpPr>
          <p:nvPr/>
        </p:nvSpPr>
        <p:spPr bwMode="auto">
          <a:xfrm>
            <a:off x="7086600" y="6278563"/>
            <a:ext cx="228600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sz="1700" b="1"/>
              <a:t>k=60, p</a:t>
            </a:r>
            <a:r>
              <a:rPr lang="de-DE" sz="1700" b="1" baseline="-25000"/>
              <a:t>k</a:t>
            </a:r>
            <a:r>
              <a:rPr lang="de-DE" sz="1700" b="1"/>
              <a:t>=5.49 mbar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6" name="AutoShape 6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5791200"/>
            <a:ext cx="457200" cy="381000"/>
          </a:xfrm>
          <a:prstGeom prst="actionButtonInformatio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8187" name="Picture 11"/>
          <p:cNvPicPr>
            <a:picLocks noChangeAspect="1" noChangeArrowheads="1"/>
          </p:cNvPicPr>
          <p:nvPr/>
        </p:nvPicPr>
        <p:blipFill>
          <a:blip r:embed="rId3"/>
          <a:srcRect b="2013"/>
          <a:stretch>
            <a:fillRect/>
          </a:stretch>
        </p:blipFill>
        <p:spPr bwMode="auto">
          <a:xfrm>
            <a:off x="1087438" y="1981200"/>
            <a:ext cx="7064375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8182" name="Rectangle 6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graphicFrame>
        <p:nvGraphicFramePr>
          <p:cNvPr id="818184" name="Object 8"/>
          <p:cNvGraphicFramePr>
            <a:graphicFrameLocks noChangeAspect="1"/>
          </p:cNvGraphicFramePr>
          <p:nvPr/>
        </p:nvGraphicFramePr>
        <p:xfrm>
          <a:off x="1301750" y="1173163"/>
          <a:ext cx="6318250" cy="808037"/>
        </p:xfrm>
        <a:graphic>
          <a:graphicData uri="http://schemas.openxmlformats.org/presentationml/2006/ole">
            <p:oleObj spid="_x0000_s927746" name="Formel" r:id="rId4" imgW="4076640" imgH="520560" progId="Equation.3">
              <p:embed/>
            </p:oleObj>
          </a:graphicData>
        </a:graphic>
      </p:graphicFrame>
      <p:sp>
        <p:nvSpPr>
          <p:cNvPr id="818185" name="AutoShape 9"/>
          <p:cNvSpPr>
            <a:spLocks noChangeArrowheads="1"/>
          </p:cNvSpPr>
          <p:nvPr/>
        </p:nvSpPr>
        <p:spPr bwMode="auto">
          <a:xfrm>
            <a:off x="76200" y="1066800"/>
            <a:ext cx="8991600" cy="990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graphicFrame>
        <p:nvGraphicFramePr>
          <p:cNvPr id="818186" name="Object 10"/>
          <p:cNvGraphicFramePr>
            <a:graphicFrameLocks noChangeAspect="1"/>
          </p:cNvGraphicFramePr>
          <p:nvPr/>
        </p:nvGraphicFramePr>
        <p:xfrm>
          <a:off x="2652713" y="2705100"/>
          <a:ext cx="963612" cy="373063"/>
        </p:xfrm>
        <a:graphic>
          <a:graphicData uri="http://schemas.openxmlformats.org/presentationml/2006/ole">
            <p:oleObj spid="_x0000_s927747" name="Formel" r:id="rId5" imgW="622080" imgH="241200" progId="Equation.3">
              <p:embed/>
            </p:oleObj>
          </a:graphicData>
        </a:graphic>
      </p:graphicFrame>
      <p:sp>
        <p:nvSpPr>
          <p:cNvPr id="818188" name="Rectangle 12"/>
          <p:cNvSpPr>
            <a:spLocks noChangeArrowheads="1"/>
          </p:cNvSpPr>
          <p:nvPr/>
        </p:nvSpPr>
        <p:spPr bwMode="auto">
          <a:xfrm rot="23358845">
            <a:off x="1981200" y="5943600"/>
            <a:ext cx="1066800" cy="136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818189" name="Text Box 13"/>
          <p:cNvSpPr txBox="1">
            <a:spLocks noChangeArrowheads="1"/>
          </p:cNvSpPr>
          <p:nvPr/>
        </p:nvSpPr>
        <p:spPr bwMode="auto">
          <a:xfrm rot="1857404">
            <a:off x="1423988" y="5791200"/>
            <a:ext cx="19288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Axion Mass [eV]</a:t>
            </a:r>
          </a:p>
        </p:txBody>
      </p:sp>
      <p:sp>
        <p:nvSpPr>
          <p:cNvPr id="818190" name="Rectangle 14"/>
          <p:cNvSpPr>
            <a:spLocks noChangeArrowheads="1"/>
          </p:cNvSpPr>
          <p:nvPr/>
        </p:nvSpPr>
        <p:spPr bwMode="auto">
          <a:xfrm rot="20940000">
            <a:off x="5256213" y="6180138"/>
            <a:ext cx="1219200" cy="136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/>
          </a:p>
        </p:txBody>
      </p:sp>
      <p:sp>
        <p:nvSpPr>
          <p:cNvPr id="818191" name="Text Box 15"/>
          <p:cNvSpPr txBox="1">
            <a:spLocks noChangeArrowheads="1"/>
          </p:cNvSpPr>
          <p:nvPr/>
        </p:nvSpPr>
        <p:spPr bwMode="auto">
          <a:xfrm rot="-718651">
            <a:off x="5000625" y="6096000"/>
            <a:ext cx="22383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Axion Energy [keV]</a:t>
            </a:r>
          </a:p>
        </p:txBody>
      </p:sp>
      <p:sp>
        <p:nvSpPr>
          <p:cNvPr id="818192" name="Text Box 16"/>
          <p:cNvSpPr txBox="1">
            <a:spLocks noChangeArrowheads="1"/>
          </p:cNvSpPr>
          <p:nvPr/>
        </p:nvSpPr>
        <p:spPr bwMode="auto">
          <a:xfrm>
            <a:off x="381000" y="3962400"/>
            <a:ext cx="11430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/>
              <a:t>N</a:t>
            </a:r>
            <a:r>
              <a:rPr lang="de-DE" baseline="-25000">
                <a:latin typeface="Symbol" pitchFamily="18" charset="2"/>
              </a:rPr>
              <a:t>g</a:t>
            </a:r>
            <a:r>
              <a:rPr lang="de-DE" baseline="-25000">
                <a:cs typeface="Arial" charset="0"/>
              </a:rPr>
              <a:t>,k</a:t>
            </a:r>
            <a:r>
              <a:rPr lang="de-DE"/>
              <a:t>/g</a:t>
            </a:r>
            <a:r>
              <a:rPr lang="de-DE" baseline="-25000"/>
              <a:t>10</a:t>
            </a:r>
            <a:r>
              <a:rPr lang="de-DE" baseline="30000"/>
              <a:t>4</a:t>
            </a:r>
          </a:p>
          <a:p>
            <a:endParaRPr lang="de-DE" sz="500"/>
          </a:p>
        </p:txBody>
      </p:sp>
      <p:sp>
        <p:nvSpPr>
          <p:cNvPr id="818193" name="Text Box 17"/>
          <p:cNvSpPr txBox="1">
            <a:spLocks noChangeArrowheads="1"/>
          </p:cNvSpPr>
          <p:nvPr/>
        </p:nvSpPr>
        <p:spPr bwMode="auto">
          <a:xfrm>
            <a:off x="7086600" y="6278563"/>
            <a:ext cx="228600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sz="1700" b="1"/>
              <a:t>k=60, p</a:t>
            </a:r>
            <a:r>
              <a:rPr lang="de-DE" sz="1700" b="1" baseline="-25000"/>
              <a:t>k</a:t>
            </a:r>
            <a:r>
              <a:rPr lang="de-DE" sz="1700" b="1"/>
              <a:t>=5.49 mbar</a:t>
            </a:r>
          </a:p>
        </p:txBody>
      </p:sp>
      <p:sp>
        <p:nvSpPr>
          <p:cNvPr id="818210" name="Text Box 34"/>
          <p:cNvSpPr txBox="1">
            <a:spLocks noChangeArrowheads="1"/>
          </p:cNvSpPr>
          <p:nvPr/>
        </p:nvSpPr>
        <p:spPr bwMode="auto">
          <a:xfrm>
            <a:off x="669925" y="533400"/>
            <a:ext cx="54276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Expected signal: Number of photons N</a:t>
            </a:r>
            <a:r>
              <a:rPr lang="de-DE" sz="2200" b="1" baseline="-25000">
                <a:solidFill>
                  <a:schemeClr val="bg1"/>
                </a:solidFill>
                <a:latin typeface="Symbol" pitchFamily="18" charset="2"/>
              </a:rPr>
              <a:t>g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6" name="AutoShape 6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5791200"/>
            <a:ext cx="457200" cy="381000"/>
          </a:xfrm>
          <a:prstGeom prst="actionButtonInformatio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0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3188" y="2209800"/>
            <a:ext cx="5942012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206" name="Rectangle 6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graphicFrame>
        <p:nvGraphicFramePr>
          <p:cNvPr id="819208" name="Object 8"/>
          <p:cNvGraphicFramePr>
            <a:graphicFrameLocks noChangeAspect="1"/>
          </p:cNvGraphicFramePr>
          <p:nvPr/>
        </p:nvGraphicFramePr>
        <p:xfrm>
          <a:off x="1301750" y="1173163"/>
          <a:ext cx="6318250" cy="808037"/>
        </p:xfrm>
        <a:graphic>
          <a:graphicData uri="http://schemas.openxmlformats.org/presentationml/2006/ole">
            <p:oleObj spid="_x0000_s928770" name="Formel" r:id="rId4" imgW="4076640" imgH="520560" progId="Equation.3">
              <p:embed/>
            </p:oleObj>
          </a:graphicData>
        </a:graphic>
      </p:graphicFrame>
      <p:sp>
        <p:nvSpPr>
          <p:cNvPr id="819211" name="Text Box 11"/>
          <p:cNvSpPr txBox="1">
            <a:spLocks noChangeArrowheads="1"/>
          </p:cNvSpPr>
          <p:nvPr/>
        </p:nvSpPr>
        <p:spPr bwMode="auto">
          <a:xfrm>
            <a:off x="669925" y="533400"/>
            <a:ext cx="54276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Expected signal: Number of photons N</a:t>
            </a:r>
            <a:r>
              <a:rPr lang="de-DE" sz="2200" b="1" baseline="-25000">
                <a:solidFill>
                  <a:schemeClr val="bg1"/>
                </a:solidFill>
                <a:latin typeface="Symbol" pitchFamily="18" charset="2"/>
              </a:rPr>
              <a:t>g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76200" y="1066800"/>
            <a:ext cx="8991600" cy="9906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63" name="Rectangle 3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60164" name="Text Box 4"/>
          <p:cNvSpPr txBox="1">
            <a:spLocks noChangeArrowheads="1"/>
          </p:cNvSpPr>
          <p:nvPr/>
        </p:nvSpPr>
        <p:spPr bwMode="auto">
          <a:xfrm>
            <a:off x="669925" y="533400"/>
            <a:ext cx="65659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Analysis: Definition of tracking and background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pic>
        <p:nvPicPr>
          <p:cNvPr id="860165" name="Picture 5"/>
          <p:cNvPicPr>
            <a:picLocks noChangeAspect="1" noChangeArrowheads="1"/>
          </p:cNvPicPr>
          <p:nvPr/>
        </p:nvPicPr>
        <p:blipFill>
          <a:blip r:embed="rId2"/>
          <a:srcRect l="1233"/>
          <a:stretch>
            <a:fillRect/>
          </a:stretch>
        </p:blipFill>
        <p:spPr bwMode="auto">
          <a:xfrm>
            <a:off x="0" y="1066800"/>
            <a:ext cx="4630738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6016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3195638"/>
            <a:ext cx="3962400" cy="290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60167" name="Text Box 7"/>
          <p:cNvSpPr txBox="1">
            <a:spLocks noChangeArrowheads="1"/>
          </p:cNvSpPr>
          <p:nvPr/>
        </p:nvSpPr>
        <p:spPr bwMode="auto">
          <a:xfrm>
            <a:off x="4953000" y="1066800"/>
            <a:ext cx="4052888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800" b="1"/>
              <a:t>Tracking: </a:t>
            </a:r>
          </a:p>
          <a:p>
            <a:endParaRPr lang="de-DE" sz="500" b="1"/>
          </a:p>
          <a:p>
            <a:r>
              <a:rPr lang="en-US" sz="1800">
                <a:sym typeface="Wingdings" pitchFamily="2" charset="2"/>
              </a:rPr>
              <a:t>  294.8 h (1508/45 cts chip/spot)</a:t>
            </a:r>
          </a:p>
          <a:p>
            <a:endParaRPr lang="en-US" sz="200">
              <a:sym typeface="Wingdings" pitchFamily="2" charset="2"/>
            </a:endParaRPr>
          </a:p>
          <a:p>
            <a:r>
              <a:rPr lang="en-US" sz="1800">
                <a:sym typeface="Wingdings" pitchFamily="2" charset="2"/>
              </a:rPr>
              <a:t>  8.58 </a:t>
            </a:r>
            <a:r>
              <a:rPr lang="en-US" sz="1800">
                <a:cs typeface="Arial" charset="0"/>
                <a:sym typeface="Wingdings" pitchFamily="2" charset="2"/>
              </a:rPr>
              <a:t>± 0.17 x 10</a:t>
            </a:r>
            <a:r>
              <a:rPr lang="en-US" sz="1800" baseline="30000">
                <a:cs typeface="Arial" charset="0"/>
                <a:sym typeface="Wingdings" pitchFamily="2" charset="2"/>
              </a:rPr>
              <a:t>-5</a:t>
            </a:r>
            <a:r>
              <a:rPr lang="en-US" sz="1800">
                <a:cs typeface="Arial" charset="0"/>
                <a:sym typeface="Wingdings" pitchFamily="2" charset="2"/>
              </a:rPr>
              <a:t> cts/cm</a:t>
            </a:r>
            <a:r>
              <a:rPr lang="en-US" sz="1800" baseline="30000">
                <a:cs typeface="Arial" charset="0"/>
                <a:sym typeface="Wingdings" pitchFamily="2" charset="2"/>
              </a:rPr>
              <a:t>2</a:t>
            </a:r>
            <a:r>
              <a:rPr lang="en-US" sz="1800">
                <a:cs typeface="Arial" charset="0"/>
                <a:sym typeface="Wingdings" pitchFamily="2" charset="2"/>
              </a:rPr>
              <a:t>/s/keV</a:t>
            </a:r>
          </a:p>
          <a:p>
            <a:endParaRPr lang="en-US" sz="500">
              <a:cs typeface="Arial" charset="0"/>
              <a:sym typeface="Wingdings" pitchFamily="2" charset="2"/>
            </a:endParaRPr>
          </a:p>
          <a:p>
            <a:endParaRPr lang="en-US" sz="200">
              <a:cs typeface="Arial" charset="0"/>
              <a:sym typeface="Wingdings" pitchFamily="2" charset="2"/>
            </a:endParaRPr>
          </a:p>
          <a:p>
            <a:r>
              <a:rPr lang="en-US" sz="1800" b="1">
                <a:sym typeface="Wingdings" pitchFamily="2" charset="2"/>
              </a:rPr>
              <a:t>Background:</a:t>
            </a:r>
          </a:p>
          <a:p>
            <a:endParaRPr lang="en-US" sz="200" b="1">
              <a:sym typeface="Wingdings" pitchFamily="2" charset="2"/>
            </a:endParaRPr>
          </a:p>
          <a:p>
            <a:r>
              <a:rPr lang="en-US" sz="1800">
                <a:sym typeface="Wingdings" pitchFamily="2" charset="2"/>
              </a:rPr>
              <a:t>  2758.1 h (14245/430 cts chip/spot)</a:t>
            </a:r>
          </a:p>
          <a:p>
            <a:endParaRPr lang="en-US" sz="200">
              <a:sym typeface="Wingdings" pitchFamily="2" charset="2"/>
            </a:endParaRPr>
          </a:p>
          <a:p>
            <a:r>
              <a:rPr lang="en-US" sz="1800">
                <a:sym typeface="Wingdings" pitchFamily="2" charset="2"/>
              </a:rPr>
              <a:t>  8.66 ± 0.06 x 10</a:t>
            </a:r>
            <a:r>
              <a:rPr lang="en-US" sz="1800" baseline="30000">
                <a:sym typeface="Wingdings" pitchFamily="2" charset="2"/>
              </a:rPr>
              <a:t>-5</a:t>
            </a:r>
            <a:r>
              <a:rPr lang="en-US" sz="1800">
                <a:sym typeface="Wingdings" pitchFamily="2" charset="2"/>
              </a:rPr>
              <a:t> cts/cm</a:t>
            </a:r>
            <a:r>
              <a:rPr lang="en-US" sz="1800" baseline="30000">
                <a:sym typeface="Wingdings" pitchFamily="2" charset="2"/>
              </a:rPr>
              <a:t>2</a:t>
            </a:r>
            <a:r>
              <a:rPr lang="en-US" sz="1800">
                <a:sym typeface="Wingdings" pitchFamily="2" charset="2"/>
              </a:rPr>
              <a:t>/s/keV</a:t>
            </a:r>
            <a:endParaRPr lang="de-DE" sz="1800" b="1">
              <a:sym typeface="Wingdings" pitchFamily="2" charset="2"/>
            </a:endParaRPr>
          </a:p>
        </p:txBody>
      </p:sp>
      <p:sp>
        <p:nvSpPr>
          <p:cNvPr id="860168" name="Text Box 8"/>
          <p:cNvSpPr txBox="1">
            <a:spLocks noChangeArrowheads="1"/>
          </p:cNvSpPr>
          <p:nvPr/>
        </p:nvSpPr>
        <p:spPr bwMode="auto">
          <a:xfrm>
            <a:off x="7118350" y="3276600"/>
            <a:ext cx="13398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700"/>
              <a:t>Tracking</a:t>
            </a:r>
          </a:p>
          <a:p>
            <a:r>
              <a:rPr lang="de-DE" sz="1700">
                <a:solidFill>
                  <a:srgbClr val="FF0000"/>
                </a:solidFill>
              </a:rPr>
              <a:t>Background</a:t>
            </a:r>
          </a:p>
        </p:txBody>
      </p:sp>
      <p:sp>
        <p:nvSpPr>
          <p:cNvPr id="860169" name="Text Box 9"/>
          <p:cNvSpPr txBox="1">
            <a:spLocks noChangeArrowheads="1"/>
          </p:cNvSpPr>
          <p:nvPr/>
        </p:nvSpPr>
        <p:spPr bwMode="auto">
          <a:xfrm>
            <a:off x="381000" y="6096000"/>
            <a:ext cx="82248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b="1"/>
              <a:t>NO SIGNIFICANT AXION S</a:t>
            </a:r>
            <a:r>
              <a:rPr lang="de-DE" b="1">
                <a:cs typeface="Arial" charset="0"/>
              </a:rPr>
              <a:t>IGNAL ABOVE BACKGROUND OBSERVED</a:t>
            </a:r>
            <a:r>
              <a:rPr lang="de-DE" b="1"/>
              <a:t>!</a:t>
            </a:r>
          </a:p>
        </p:txBody>
      </p:sp>
      <p:sp>
        <p:nvSpPr>
          <p:cNvPr id="860170" name="AutoShape 10"/>
          <p:cNvSpPr>
            <a:spLocks noChangeArrowheads="1"/>
          </p:cNvSpPr>
          <p:nvPr/>
        </p:nvSpPr>
        <p:spPr bwMode="auto">
          <a:xfrm>
            <a:off x="76200" y="6096000"/>
            <a:ext cx="8991600" cy="3810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139" name="Rectangle 3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59140" name="Text Box 4"/>
          <p:cNvSpPr txBox="1">
            <a:spLocks noChangeArrowheads="1"/>
          </p:cNvSpPr>
          <p:nvPr/>
        </p:nvSpPr>
        <p:spPr bwMode="auto">
          <a:xfrm>
            <a:off x="669925" y="533400"/>
            <a:ext cx="53498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Analysis: Maximum Likelihood Method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sp>
        <p:nvSpPr>
          <p:cNvPr id="859162" name="Text Box 26"/>
          <p:cNvSpPr txBox="1">
            <a:spLocks noChangeArrowheads="1"/>
          </p:cNvSpPr>
          <p:nvPr/>
        </p:nvSpPr>
        <p:spPr bwMode="auto">
          <a:xfrm>
            <a:off x="201613" y="1069975"/>
            <a:ext cx="7200900" cy="391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cs typeface="Arial" charset="0"/>
              </a:rPr>
              <a:t>	Expected counts in CCD for helium pressure P</a:t>
            </a:r>
            <a:r>
              <a:rPr lang="en-US" b="1" baseline="-25000">
                <a:cs typeface="Arial" charset="0"/>
              </a:rPr>
              <a:t>k</a:t>
            </a:r>
            <a:r>
              <a:rPr lang="en-US" b="1">
                <a:cs typeface="Arial" charset="0"/>
              </a:rPr>
              <a:t> are</a:t>
            </a:r>
          </a:p>
          <a:p>
            <a:r>
              <a:rPr lang="en-US" b="1">
                <a:cs typeface="Arial" charset="0"/>
              </a:rPr>
              <a:t>	Poissonian distributed with mean </a:t>
            </a:r>
            <a:r>
              <a:rPr lang="en-US" b="1">
                <a:latin typeface="Symbol" pitchFamily="18" charset="2"/>
                <a:cs typeface="Arial" charset="0"/>
              </a:rPr>
              <a:t>m</a:t>
            </a:r>
            <a:r>
              <a:rPr lang="en-US" b="1" baseline="-25000">
                <a:cs typeface="Arial" charset="0"/>
              </a:rPr>
              <a:t>ik</a:t>
            </a:r>
          </a:p>
          <a:p>
            <a:endParaRPr lang="en-US" b="1">
              <a:latin typeface="Times New Roman" pitchFamily="18" charset="0"/>
            </a:endParaRPr>
          </a:p>
          <a:p>
            <a:endParaRPr lang="en-US" sz="2200">
              <a:latin typeface="Times New Roman" pitchFamily="18" charset="0"/>
            </a:endParaRPr>
          </a:p>
          <a:p>
            <a:endParaRPr lang="en-US" sz="1700">
              <a:cs typeface="Arial" charset="0"/>
            </a:endParaRPr>
          </a:p>
          <a:p>
            <a:endParaRPr lang="en-US" sz="1700">
              <a:cs typeface="Arial" charset="0"/>
            </a:endParaRPr>
          </a:p>
          <a:p>
            <a:r>
              <a:rPr lang="en-US">
                <a:cs typeface="Arial" charset="0"/>
              </a:rPr>
              <a:t>	</a:t>
            </a:r>
            <a:r>
              <a:rPr lang="en-US" sz="1800">
                <a:cs typeface="Arial" charset="0"/>
              </a:rPr>
              <a:t>i	= Number of energy bin</a:t>
            </a:r>
          </a:p>
          <a:p>
            <a:r>
              <a:rPr lang="en-US" sz="1800">
                <a:cs typeface="Arial" charset="0"/>
              </a:rPr>
              <a:t>	k	= Number of pressure step</a:t>
            </a:r>
          </a:p>
          <a:p>
            <a:r>
              <a:rPr lang="en-US" sz="1800">
                <a:cs typeface="Arial" charset="0"/>
              </a:rPr>
              <a:t>	n</a:t>
            </a:r>
            <a:r>
              <a:rPr lang="en-US" sz="1800" baseline="-25000">
                <a:cs typeface="Arial" charset="0"/>
              </a:rPr>
              <a:t>ik</a:t>
            </a:r>
            <a:r>
              <a:rPr lang="en-US" sz="1800">
                <a:cs typeface="Arial" charset="0"/>
              </a:rPr>
              <a:t>	= Total number of counts in tracking in energy bin i </a:t>
            </a:r>
          </a:p>
          <a:p>
            <a:r>
              <a:rPr lang="en-US" sz="1800">
                <a:cs typeface="Arial" charset="0"/>
              </a:rPr>
              <a:t>		   and pressure setting k   </a:t>
            </a:r>
          </a:p>
          <a:p>
            <a:r>
              <a:rPr lang="en-US" sz="1800">
                <a:latin typeface="Symbol" pitchFamily="18" charset="2"/>
              </a:rPr>
              <a:t>	m</a:t>
            </a:r>
            <a:r>
              <a:rPr lang="en-US" sz="1800" baseline="-25000">
                <a:cs typeface="Arial" charset="0"/>
              </a:rPr>
              <a:t>ik</a:t>
            </a:r>
            <a:r>
              <a:rPr lang="en-US" sz="1800">
                <a:cs typeface="Arial" charset="0"/>
              </a:rPr>
              <a:t>	= b</a:t>
            </a:r>
            <a:r>
              <a:rPr lang="en-US" sz="1800" baseline="-25000">
                <a:cs typeface="Arial" charset="0"/>
              </a:rPr>
              <a:t>ik</a:t>
            </a:r>
            <a:r>
              <a:rPr lang="en-US" sz="1800">
                <a:cs typeface="Arial" charset="0"/>
              </a:rPr>
              <a:t>  +  (N</a:t>
            </a:r>
            <a:r>
              <a:rPr lang="en-US" sz="1800" baseline="-25000">
                <a:latin typeface="Symbol" pitchFamily="18" charset="2"/>
              </a:rPr>
              <a:t>g</a:t>
            </a:r>
            <a:r>
              <a:rPr lang="en-US" sz="1800">
                <a:cs typeface="Arial" charset="0"/>
              </a:rPr>
              <a:t>)</a:t>
            </a:r>
            <a:r>
              <a:rPr lang="en-US" sz="1800" baseline="-25000">
                <a:cs typeface="Arial" charset="0"/>
              </a:rPr>
              <a:t>ik</a:t>
            </a:r>
            <a:r>
              <a:rPr lang="en-US" sz="1800">
                <a:cs typeface="Arial" charset="0"/>
              </a:rPr>
              <a:t> (g</a:t>
            </a:r>
            <a:r>
              <a:rPr lang="en-US" sz="1800" baseline="-25000">
                <a:cs typeface="Arial" charset="0"/>
              </a:rPr>
              <a:t>a</a:t>
            </a:r>
            <a:r>
              <a:rPr lang="en-US" sz="1800" baseline="-25000">
                <a:latin typeface="Symbol" pitchFamily="18" charset="2"/>
              </a:rPr>
              <a:t>g</a:t>
            </a:r>
            <a:r>
              <a:rPr lang="en-US" sz="1800" baseline="30000">
                <a:cs typeface="Arial" charset="0"/>
              </a:rPr>
              <a:t>4</a:t>
            </a:r>
            <a:r>
              <a:rPr lang="en-US" sz="1800">
                <a:cs typeface="Arial" charset="0"/>
              </a:rPr>
              <a:t>,m</a:t>
            </a:r>
            <a:r>
              <a:rPr lang="en-US" sz="1800" baseline="-25000">
                <a:cs typeface="Arial" charset="0"/>
              </a:rPr>
              <a:t>a</a:t>
            </a:r>
            <a:r>
              <a:rPr lang="en-US" sz="1800">
                <a:cs typeface="Arial" charset="0"/>
              </a:rPr>
              <a:t>)</a:t>
            </a:r>
            <a:r>
              <a:rPr lang="en-US" sz="1800">
                <a:latin typeface="Times New Roman" pitchFamily="18" charset="0"/>
              </a:rPr>
              <a:t> </a:t>
            </a:r>
          </a:p>
          <a:p>
            <a:r>
              <a:rPr lang="en-US" sz="1800">
                <a:latin typeface="Times New Roman" pitchFamily="18" charset="0"/>
              </a:rPr>
              <a:t>		</a:t>
            </a:r>
            <a:r>
              <a:rPr lang="en-US" sz="1800">
                <a:cs typeface="Arial" charset="0"/>
              </a:rPr>
              <a:t>= expected background + theoretical axion signal</a:t>
            </a:r>
          </a:p>
          <a:p>
            <a:endParaRPr lang="en-US" sz="1800">
              <a:cs typeface="Arial" charset="0"/>
            </a:endParaRPr>
          </a:p>
          <a:p>
            <a:endParaRPr lang="en-US" sz="600">
              <a:cs typeface="Arial" charset="0"/>
            </a:endParaRPr>
          </a:p>
          <a:p>
            <a:pPr lvl="1">
              <a:buFont typeface="Wingdings" pitchFamily="2" charset="2"/>
              <a:buNone/>
            </a:pPr>
            <a:endParaRPr lang="en-US" sz="800" b="1" baseline="-25000">
              <a:solidFill>
                <a:srgbClr val="FF0000"/>
              </a:solidFill>
              <a:cs typeface="Arial" charset="0"/>
              <a:sym typeface="Wingdings" pitchFamily="2" charset="2"/>
            </a:endParaRPr>
          </a:p>
        </p:txBody>
      </p:sp>
      <p:graphicFrame>
        <p:nvGraphicFramePr>
          <p:cNvPr id="859163" name="Object 27"/>
          <p:cNvGraphicFramePr>
            <a:graphicFrameLocks noChangeAspect="1"/>
          </p:cNvGraphicFramePr>
          <p:nvPr/>
        </p:nvGraphicFramePr>
        <p:xfrm>
          <a:off x="1360488" y="1825625"/>
          <a:ext cx="3482975" cy="814388"/>
        </p:xfrm>
        <a:graphic>
          <a:graphicData uri="http://schemas.openxmlformats.org/presentationml/2006/ole">
            <p:oleObj spid="_x0000_s929794" name="Formel" r:id="rId3" imgW="2120760" imgH="495000" progId="Equation.3">
              <p:embed/>
            </p:oleObj>
          </a:graphicData>
        </a:graphic>
      </p:graphicFrame>
      <p:sp>
        <p:nvSpPr>
          <p:cNvPr id="859164" name="AutoShape 28"/>
          <p:cNvSpPr>
            <a:spLocks noChangeArrowheads="1"/>
          </p:cNvSpPr>
          <p:nvPr/>
        </p:nvSpPr>
        <p:spPr bwMode="auto">
          <a:xfrm>
            <a:off x="1185863" y="1828800"/>
            <a:ext cx="4038600" cy="8382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235" name="Rectangle 3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63236" name="Text Box 4"/>
          <p:cNvSpPr txBox="1">
            <a:spLocks noChangeArrowheads="1"/>
          </p:cNvSpPr>
          <p:nvPr/>
        </p:nvSpPr>
        <p:spPr bwMode="auto">
          <a:xfrm>
            <a:off x="669925" y="533400"/>
            <a:ext cx="47577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Analysis: Single pressure settings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sp>
        <p:nvSpPr>
          <p:cNvPr id="863237" name="Text Box 5"/>
          <p:cNvSpPr txBox="1">
            <a:spLocks noChangeArrowheads="1"/>
          </p:cNvSpPr>
          <p:nvPr/>
        </p:nvSpPr>
        <p:spPr bwMode="auto">
          <a:xfrm>
            <a:off x="201613" y="1069975"/>
            <a:ext cx="7875587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cs typeface="Arial" charset="0"/>
              </a:rPr>
              <a:t>	Expected counts in CCD for helium pressure P</a:t>
            </a:r>
            <a:r>
              <a:rPr lang="en-US" b="1" baseline="-25000">
                <a:cs typeface="Arial" charset="0"/>
              </a:rPr>
              <a:t>k</a:t>
            </a:r>
            <a:r>
              <a:rPr lang="en-US" b="1">
                <a:cs typeface="Arial" charset="0"/>
              </a:rPr>
              <a:t> are</a:t>
            </a:r>
          </a:p>
          <a:p>
            <a:r>
              <a:rPr lang="en-US" b="1">
                <a:cs typeface="Arial" charset="0"/>
              </a:rPr>
              <a:t>	Poissonian distributed with mean </a:t>
            </a:r>
            <a:r>
              <a:rPr lang="en-US" b="1">
                <a:latin typeface="Symbol" pitchFamily="18" charset="2"/>
                <a:cs typeface="Arial" charset="0"/>
              </a:rPr>
              <a:t>m</a:t>
            </a:r>
            <a:r>
              <a:rPr lang="en-US" b="1" baseline="-25000">
                <a:cs typeface="Arial" charset="0"/>
              </a:rPr>
              <a:t>ik</a:t>
            </a:r>
          </a:p>
          <a:p>
            <a:endParaRPr lang="en-US" b="1">
              <a:latin typeface="Times New Roman" pitchFamily="18" charset="0"/>
            </a:endParaRPr>
          </a:p>
          <a:p>
            <a:endParaRPr lang="en-US" sz="2200">
              <a:latin typeface="Times New Roman" pitchFamily="18" charset="0"/>
            </a:endParaRPr>
          </a:p>
          <a:p>
            <a:endParaRPr lang="en-US" sz="1700">
              <a:cs typeface="Arial" charset="0"/>
            </a:endParaRPr>
          </a:p>
          <a:p>
            <a:endParaRPr lang="en-US" sz="1700">
              <a:cs typeface="Arial" charset="0"/>
            </a:endParaRPr>
          </a:p>
          <a:p>
            <a:r>
              <a:rPr lang="en-US">
                <a:cs typeface="Arial" charset="0"/>
              </a:rPr>
              <a:t>	</a:t>
            </a:r>
            <a:r>
              <a:rPr lang="en-US" sz="1800">
                <a:cs typeface="Arial" charset="0"/>
              </a:rPr>
              <a:t>i	= Number of energy bin</a:t>
            </a:r>
          </a:p>
          <a:p>
            <a:r>
              <a:rPr lang="en-US" sz="1800">
                <a:cs typeface="Arial" charset="0"/>
              </a:rPr>
              <a:t>	k	= Number of pressure step</a:t>
            </a:r>
          </a:p>
          <a:p>
            <a:r>
              <a:rPr lang="en-US" sz="1800">
                <a:cs typeface="Arial" charset="0"/>
              </a:rPr>
              <a:t>	n</a:t>
            </a:r>
            <a:r>
              <a:rPr lang="en-US" sz="1800" baseline="-25000">
                <a:cs typeface="Arial" charset="0"/>
              </a:rPr>
              <a:t>ik</a:t>
            </a:r>
            <a:r>
              <a:rPr lang="en-US" sz="1800">
                <a:cs typeface="Arial" charset="0"/>
              </a:rPr>
              <a:t>	= Total number of counts in tracking in energy bin i </a:t>
            </a:r>
          </a:p>
          <a:p>
            <a:r>
              <a:rPr lang="en-US" sz="1800">
                <a:cs typeface="Arial" charset="0"/>
              </a:rPr>
              <a:t>		   and pressure setting k   </a:t>
            </a:r>
          </a:p>
          <a:p>
            <a:r>
              <a:rPr lang="en-US" sz="1800">
                <a:latin typeface="Symbol" pitchFamily="18" charset="2"/>
              </a:rPr>
              <a:t>	m</a:t>
            </a:r>
            <a:r>
              <a:rPr lang="en-US" sz="1800" baseline="-25000">
                <a:cs typeface="Arial" charset="0"/>
              </a:rPr>
              <a:t>ik</a:t>
            </a:r>
            <a:r>
              <a:rPr lang="en-US" sz="1800">
                <a:cs typeface="Arial" charset="0"/>
              </a:rPr>
              <a:t>	= b</a:t>
            </a:r>
            <a:r>
              <a:rPr lang="en-US" sz="1800" baseline="-25000">
                <a:cs typeface="Arial" charset="0"/>
              </a:rPr>
              <a:t>ik</a:t>
            </a:r>
            <a:r>
              <a:rPr lang="en-US" sz="1800">
                <a:cs typeface="Arial" charset="0"/>
              </a:rPr>
              <a:t>  +  (N</a:t>
            </a:r>
            <a:r>
              <a:rPr lang="en-US" sz="1800" baseline="-25000">
                <a:latin typeface="Symbol" pitchFamily="18" charset="2"/>
              </a:rPr>
              <a:t>g</a:t>
            </a:r>
            <a:r>
              <a:rPr lang="en-US" sz="1800">
                <a:cs typeface="Arial" charset="0"/>
              </a:rPr>
              <a:t>)</a:t>
            </a:r>
            <a:r>
              <a:rPr lang="en-US" sz="1800" baseline="-25000">
                <a:cs typeface="Arial" charset="0"/>
              </a:rPr>
              <a:t>ik</a:t>
            </a:r>
            <a:r>
              <a:rPr lang="en-US" sz="1800">
                <a:cs typeface="Arial" charset="0"/>
              </a:rPr>
              <a:t> (g</a:t>
            </a:r>
            <a:r>
              <a:rPr lang="en-US" sz="1800" baseline="-25000">
                <a:cs typeface="Arial" charset="0"/>
              </a:rPr>
              <a:t>a</a:t>
            </a:r>
            <a:r>
              <a:rPr lang="en-US" sz="1800" baseline="-25000">
                <a:latin typeface="Symbol" pitchFamily="18" charset="2"/>
              </a:rPr>
              <a:t>g</a:t>
            </a:r>
            <a:r>
              <a:rPr lang="en-US" sz="1800" baseline="30000">
                <a:cs typeface="Arial" charset="0"/>
              </a:rPr>
              <a:t>4</a:t>
            </a:r>
            <a:r>
              <a:rPr lang="en-US" sz="1800">
                <a:cs typeface="Arial" charset="0"/>
              </a:rPr>
              <a:t>,m</a:t>
            </a:r>
            <a:r>
              <a:rPr lang="en-US" sz="1800" baseline="-25000">
                <a:cs typeface="Arial" charset="0"/>
              </a:rPr>
              <a:t>a</a:t>
            </a:r>
            <a:r>
              <a:rPr lang="en-US" sz="1800">
                <a:cs typeface="Arial" charset="0"/>
              </a:rPr>
              <a:t>)</a:t>
            </a:r>
            <a:r>
              <a:rPr lang="en-US" sz="1800">
                <a:latin typeface="Times New Roman" pitchFamily="18" charset="0"/>
              </a:rPr>
              <a:t> </a:t>
            </a:r>
          </a:p>
          <a:p>
            <a:r>
              <a:rPr lang="en-US" sz="1800">
                <a:latin typeface="Times New Roman" pitchFamily="18" charset="0"/>
              </a:rPr>
              <a:t>		</a:t>
            </a:r>
            <a:r>
              <a:rPr lang="en-US" sz="1800">
                <a:cs typeface="Arial" charset="0"/>
              </a:rPr>
              <a:t>= expected background + theoretical axion signal</a:t>
            </a:r>
          </a:p>
          <a:p>
            <a:endParaRPr lang="en-US" sz="1500">
              <a:cs typeface="Arial" charset="0"/>
            </a:endParaRPr>
          </a:p>
          <a:p>
            <a:endParaRPr lang="en-US" sz="300">
              <a:cs typeface="Arial" charset="0"/>
            </a:endParaRPr>
          </a:p>
          <a:p>
            <a:pPr lvl="2">
              <a:buFontTx/>
              <a:buChar char="•"/>
            </a:pPr>
            <a:r>
              <a:rPr lang="en-US">
                <a:cs typeface="Arial" charset="0"/>
                <a:sym typeface="Wingdings" pitchFamily="2" charset="2"/>
              </a:rPr>
              <a:t> </a:t>
            </a:r>
            <a:r>
              <a:rPr lang="en-US" sz="1800" b="1">
                <a:cs typeface="Arial" charset="0"/>
                <a:sym typeface="Wingdings" pitchFamily="2" charset="2"/>
              </a:rPr>
              <a:t>Single pressure settings</a:t>
            </a:r>
          </a:p>
          <a:p>
            <a:pPr>
              <a:buFontTx/>
              <a:buChar char="•"/>
            </a:pPr>
            <a:endParaRPr lang="en-US" sz="200">
              <a:cs typeface="Arial" charset="0"/>
              <a:sym typeface="Wingdings" pitchFamily="2" charset="2"/>
            </a:endParaRPr>
          </a:p>
          <a:p>
            <a:pPr lvl="3">
              <a:buFont typeface="Wingdings" pitchFamily="2" charset="2"/>
              <a:buChar char="à"/>
            </a:pPr>
            <a:r>
              <a:rPr lang="en-US" sz="1800">
                <a:cs typeface="Arial" charset="0"/>
                <a:sym typeface="Wingdings" pitchFamily="2" charset="2"/>
              </a:rPr>
              <a:t> Calculation of single pressure likelihood functions L</a:t>
            </a:r>
            <a:r>
              <a:rPr lang="en-US" sz="1800" baseline="-25000">
                <a:cs typeface="Arial" charset="0"/>
                <a:sym typeface="Wingdings" pitchFamily="2" charset="2"/>
              </a:rPr>
              <a:t>k</a:t>
            </a:r>
            <a:r>
              <a:rPr lang="en-US">
                <a:latin typeface="Symbol" pitchFamily="18" charset="2"/>
                <a:cs typeface="Arial" charset="0"/>
                <a:sym typeface="Wingdings" pitchFamily="2" charset="2"/>
              </a:rPr>
              <a:t> </a:t>
            </a:r>
          </a:p>
          <a:p>
            <a:pPr lvl="3">
              <a:buFont typeface="Wingdings" pitchFamily="2" charset="2"/>
              <a:buChar char="à"/>
            </a:pPr>
            <a:endParaRPr lang="en-US" sz="300">
              <a:latin typeface="Symbol" pitchFamily="18" charset="2"/>
              <a:cs typeface="Arial" charset="0"/>
              <a:sym typeface="Wingdings" pitchFamily="2" charset="2"/>
            </a:endParaRPr>
          </a:p>
          <a:p>
            <a:pPr lvl="1">
              <a:buFont typeface="Wingdings" pitchFamily="2" charset="2"/>
              <a:buChar char="à"/>
            </a:pPr>
            <a:endParaRPr lang="en-US" sz="200">
              <a:latin typeface="Symbol" pitchFamily="18" charset="2"/>
              <a:cs typeface="Arial" charset="0"/>
              <a:sym typeface="Wingdings" pitchFamily="2" charset="2"/>
            </a:endParaRPr>
          </a:p>
          <a:p>
            <a:pPr lvl="3">
              <a:buFont typeface="Wingdings" pitchFamily="2" charset="2"/>
              <a:buChar char="à"/>
            </a:pPr>
            <a:r>
              <a:rPr lang="en-US" sz="1800">
                <a:latin typeface="Symbol" pitchFamily="18" charset="2"/>
                <a:cs typeface="Arial" charset="0"/>
                <a:sym typeface="Wingdings" pitchFamily="2" charset="2"/>
              </a:rPr>
              <a:t> c</a:t>
            </a:r>
            <a:r>
              <a:rPr lang="en-US" sz="1800" baseline="30000">
                <a:cs typeface="Arial" charset="0"/>
                <a:sym typeface="Wingdings" pitchFamily="2" charset="2"/>
              </a:rPr>
              <a:t>2</a:t>
            </a:r>
            <a:r>
              <a:rPr lang="en-US" sz="1800">
                <a:cs typeface="Arial" charset="0"/>
                <a:sym typeface="Wingdings" pitchFamily="2" charset="2"/>
              </a:rPr>
              <a:t>-Distribution </a:t>
            </a:r>
            <a:r>
              <a:rPr lang="en-US" sz="1800">
                <a:latin typeface="Symbol" pitchFamily="18" charset="2"/>
                <a:cs typeface="Arial" charset="0"/>
                <a:sym typeface="Wingdings" pitchFamily="2" charset="2"/>
              </a:rPr>
              <a:t>c</a:t>
            </a:r>
            <a:r>
              <a:rPr lang="en-US" sz="1800" baseline="-25000">
                <a:cs typeface="Arial" charset="0"/>
                <a:sym typeface="Wingdings" pitchFamily="2" charset="2"/>
              </a:rPr>
              <a:t>k</a:t>
            </a:r>
            <a:r>
              <a:rPr lang="en-US" sz="1800" baseline="30000">
                <a:cs typeface="Arial" charset="0"/>
                <a:sym typeface="Wingdings" pitchFamily="2" charset="2"/>
              </a:rPr>
              <a:t>2</a:t>
            </a:r>
            <a:r>
              <a:rPr lang="en-US" sz="1800">
                <a:cs typeface="Arial" charset="0"/>
                <a:sym typeface="Wingdings" pitchFamily="2" charset="2"/>
              </a:rPr>
              <a:t>= -2 ln L</a:t>
            </a:r>
            <a:r>
              <a:rPr lang="en-US" sz="1800" baseline="-25000">
                <a:cs typeface="Arial" charset="0"/>
                <a:sym typeface="Wingdings" pitchFamily="2" charset="2"/>
              </a:rPr>
              <a:t>k</a:t>
            </a:r>
          </a:p>
          <a:p>
            <a:pPr lvl="3">
              <a:buFont typeface="Wingdings" pitchFamily="2" charset="2"/>
              <a:buChar char="à"/>
            </a:pPr>
            <a:endParaRPr lang="en-US" sz="300" baseline="-25000">
              <a:cs typeface="Arial" charset="0"/>
              <a:sym typeface="Wingdings" pitchFamily="2" charset="2"/>
            </a:endParaRPr>
          </a:p>
          <a:p>
            <a:pPr lvl="1">
              <a:buFont typeface="Wingdings" pitchFamily="2" charset="2"/>
              <a:buChar char="à"/>
            </a:pPr>
            <a:endParaRPr lang="en-US" sz="200">
              <a:cs typeface="Arial" charset="0"/>
              <a:sym typeface="Wingdings" pitchFamily="2" charset="2"/>
            </a:endParaRPr>
          </a:p>
          <a:p>
            <a:pPr lvl="3">
              <a:buFont typeface="Wingdings" pitchFamily="2" charset="2"/>
              <a:buChar char="à"/>
            </a:pPr>
            <a:r>
              <a:rPr lang="en-US" sz="1800">
                <a:cs typeface="Arial" charset="0"/>
                <a:sym typeface="Wingdings" pitchFamily="2" charset="2"/>
              </a:rPr>
              <a:t> Upper limit via integration of Bayesian probability up to 95%</a:t>
            </a:r>
          </a:p>
          <a:p>
            <a:pPr lvl="3">
              <a:buFont typeface="Wingdings" pitchFamily="2" charset="2"/>
              <a:buChar char="à"/>
            </a:pPr>
            <a:endParaRPr lang="en-US" sz="300">
              <a:cs typeface="Arial" charset="0"/>
              <a:sym typeface="Wingdings" pitchFamily="2" charset="2"/>
            </a:endParaRPr>
          </a:p>
          <a:p>
            <a:pPr lvl="3">
              <a:buFont typeface="Wingdings" pitchFamily="2" charset="2"/>
              <a:buChar char="à"/>
            </a:pPr>
            <a:r>
              <a:rPr lang="en-US" sz="1800">
                <a:cs typeface="Arial" charset="0"/>
                <a:sym typeface="Wingdings" pitchFamily="2" charset="2"/>
              </a:rPr>
              <a:t> </a:t>
            </a:r>
            <a:r>
              <a:rPr lang="en-US" sz="1800" b="1">
                <a:solidFill>
                  <a:srgbClr val="FF0000"/>
                </a:solidFill>
                <a:cs typeface="Arial" charset="0"/>
                <a:sym typeface="Wingdings" pitchFamily="2" charset="2"/>
              </a:rPr>
              <a:t>Exclusion plot for single pressure settings</a:t>
            </a:r>
          </a:p>
          <a:p>
            <a:pPr lvl="1">
              <a:buFont typeface="Wingdings" pitchFamily="2" charset="2"/>
              <a:buNone/>
            </a:pPr>
            <a:endParaRPr lang="en-US" sz="800" b="1" baseline="-25000">
              <a:solidFill>
                <a:srgbClr val="FF0000"/>
              </a:solidFill>
              <a:cs typeface="Arial" charset="0"/>
              <a:sym typeface="Wingdings" pitchFamily="2" charset="2"/>
            </a:endParaRPr>
          </a:p>
        </p:txBody>
      </p:sp>
      <p:graphicFrame>
        <p:nvGraphicFramePr>
          <p:cNvPr id="863239" name="Object 7"/>
          <p:cNvGraphicFramePr>
            <a:graphicFrameLocks noChangeAspect="1"/>
          </p:cNvGraphicFramePr>
          <p:nvPr/>
        </p:nvGraphicFramePr>
        <p:xfrm>
          <a:off x="1360488" y="1825625"/>
          <a:ext cx="3482975" cy="814388"/>
        </p:xfrm>
        <a:graphic>
          <a:graphicData uri="http://schemas.openxmlformats.org/presentationml/2006/ole">
            <p:oleObj spid="_x0000_s930818" name="Formel" r:id="rId3" imgW="2120760" imgH="495000" progId="Equation.3">
              <p:embed/>
            </p:oleObj>
          </a:graphicData>
        </a:graphic>
      </p:graphicFrame>
      <p:sp>
        <p:nvSpPr>
          <p:cNvPr id="863240" name="AutoShape 8"/>
          <p:cNvSpPr>
            <a:spLocks noChangeArrowheads="1"/>
          </p:cNvSpPr>
          <p:nvPr/>
        </p:nvSpPr>
        <p:spPr bwMode="auto">
          <a:xfrm>
            <a:off x="1185863" y="1828800"/>
            <a:ext cx="4038600" cy="8382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22" name="Rectangle 2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14400" y="1114425"/>
            <a:ext cx="7010400" cy="5514975"/>
            <a:chOff x="576" y="702"/>
            <a:chExt cx="4416" cy="3474"/>
          </a:xfrm>
        </p:grpSpPr>
        <p:pic>
          <p:nvPicPr>
            <p:cNvPr id="901125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6" y="702"/>
              <a:ext cx="4368" cy="3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01126" name="Text Box 6"/>
            <p:cNvSpPr txBox="1">
              <a:spLocks noChangeArrowheads="1"/>
            </p:cNvSpPr>
            <p:nvPr/>
          </p:nvSpPr>
          <p:spPr bwMode="auto">
            <a:xfrm>
              <a:off x="3416" y="3744"/>
              <a:ext cx="32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/>
                <a:t>0.2</a:t>
              </a:r>
            </a:p>
          </p:txBody>
        </p:sp>
        <p:sp>
          <p:nvSpPr>
            <p:cNvPr id="901127" name="Text Box 7"/>
            <p:cNvSpPr txBox="1">
              <a:spLocks noChangeArrowheads="1"/>
            </p:cNvSpPr>
            <p:nvPr/>
          </p:nvSpPr>
          <p:spPr bwMode="auto">
            <a:xfrm>
              <a:off x="2168" y="3744"/>
              <a:ext cx="328" cy="24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/>
                <a:t>0.1</a:t>
              </a:r>
            </a:p>
          </p:txBody>
        </p:sp>
        <p:sp>
          <p:nvSpPr>
            <p:cNvPr id="901128" name="Text Box 8"/>
            <p:cNvSpPr txBox="1">
              <a:spLocks noChangeArrowheads="1"/>
            </p:cNvSpPr>
            <p:nvPr/>
          </p:nvSpPr>
          <p:spPr bwMode="auto">
            <a:xfrm>
              <a:off x="4136" y="3744"/>
              <a:ext cx="32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/>
                <a:t>0.3</a:t>
              </a:r>
            </a:p>
          </p:txBody>
        </p:sp>
        <p:sp>
          <p:nvSpPr>
            <p:cNvPr id="901129" name="Text Box 9"/>
            <p:cNvSpPr txBox="1">
              <a:spLocks noChangeArrowheads="1"/>
            </p:cNvSpPr>
            <p:nvPr/>
          </p:nvSpPr>
          <p:spPr bwMode="auto">
            <a:xfrm>
              <a:off x="4664" y="3744"/>
              <a:ext cx="32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/>
                <a:t>0.4</a:t>
              </a:r>
            </a:p>
          </p:txBody>
        </p:sp>
      </p:grpSp>
      <p:sp>
        <p:nvSpPr>
          <p:cNvPr id="901138" name="Text Box 18"/>
          <p:cNvSpPr txBox="1">
            <a:spLocks noChangeArrowheads="1"/>
          </p:cNvSpPr>
          <p:nvPr/>
        </p:nvSpPr>
        <p:spPr bwMode="auto">
          <a:xfrm>
            <a:off x="669925" y="533400"/>
            <a:ext cx="47577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Analysis: Single pressure settings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194" name="Rectangle 2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04195" name="Text Box 3"/>
          <p:cNvSpPr txBox="1">
            <a:spLocks noChangeArrowheads="1"/>
          </p:cNvSpPr>
          <p:nvPr/>
        </p:nvSpPr>
        <p:spPr bwMode="auto">
          <a:xfrm>
            <a:off x="669925" y="533400"/>
            <a:ext cx="42751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Analysis: All pressure settings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sp>
        <p:nvSpPr>
          <p:cNvPr id="904196" name="Text Box 4"/>
          <p:cNvSpPr txBox="1">
            <a:spLocks noChangeArrowheads="1"/>
          </p:cNvSpPr>
          <p:nvPr/>
        </p:nvSpPr>
        <p:spPr bwMode="auto">
          <a:xfrm>
            <a:off x="201613" y="1069975"/>
            <a:ext cx="7240187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cs typeface="Arial" charset="0"/>
              </a:rPr>
              <a:t>	Expected counts in CCD for helium pressure </a:t>
            </a:r>
            <a:r>
              <a:rPr lang="en-US" b="1" dirty="0" err="1">
                <a:cs typeface="Arial" charset="0"/>
              </a:rPr>
              <a:t>P</a:t>
            </a:r>
            <a:r>
              <a:rPr lang="en-US" b="1" baseline="-25000" dirty="0" err="1">
                <a:cs typeface="Arial" charset="0"/>
              </a:rPr>
              <a:t>k</a:t>
            </a:r>
            <a:r>
              <a:rPr lang="en-US" b="1" dirty="0">
                <a:cs typeface="Arial" charset="0"/>
              </a:rPr>
              <a:t> are</a:t>
            </a:r>
          </a:p>
          <a:p>
            <a:r>
              <a:rPr lang="en-US" b="1" dirty="0">
                <a:cs typeface="Arial" charset="0"/>
              </a:rPr>
              <a:t>	</a:t>
            </a:r>
            <a:r>
              <a:rPr lang="en-US" b="1" dirty="0" err="1">
                <a:cs typeface="Arial" charset="0"/>
              </a:rPr>
              <a:t>Poissonian</a:t>
            </a:r>
            <a:r>
              <a:rPr lang="en-US" b="1" dirty="0">
                <a:cs typeface="Arial" charset="0"/>
              </a:rPr>
              <a:t> distributed with mean </a:t>
            </a:r>
            <a:r>
              <a:rPr lang="en-US" b="1" dirty="0" err="1">
                <a:latin typeface="Symbol" pitchFamily="18" charset="2"/>
                <a:cs typeface="Arial" charset="0"/>
              </a:rPr>
              <a:t>m</a:t>
            </a:r>
            <a:r>
              <a:rPr lang="en-US" b="1" baseline="-25000" dirty="0" err="1">
                <a:cs typeface="Arial" charset="0"/>
              </a:rPr>
              <a:t>ik</a:t>
            </a:r>
            <a:endParaRPr lang="en-US" b="1" baseline="-25000" dirty="0">
              <a:cs typeface="Arial" charset="0"/>
            </a:endParaRPr>
          </a:p>
          <a:p>
            <a:endParaRPr lang="en-US" b="1" dirty="0">
              <a:latin typeface="Times New Roman" pitchFamily="18" charset="0"/>
            </a:endParaRPr>
          </a:p>
          <a:p>
            <a:endParaRPr lang="en-US" sz="2200" dirty="0">
              <a:latin typeface="Times New Roman" pitchFamily="18" charset="0"/>
            </a:endParaRPr>
          </a:p>
          <a:p>
            <a:endParaRPr lang="en-US" sz="1700" dirty="0">
              <a:cs typeface="Arial" charset="0"/>
            </a:endParaRPr>
          </a:p>
          <a:p>
            <a:endParaRPr lang="en-US" sz="1300" dirty="0">
              <a:cs typeface="Arial" charset="0"/>
            </a:endParaRPr>
          </a:p>
          <a:p>
            <a:r>
              <a:rPr lang="en-US" dirty="0">
                <a:cs typeface="Arial" charset="0"/>
              </a:rPr>
              <a:t>	</a:t>
            </a:r>
            <a:r>
              <a:rPr lang="en-US" sz="1800" dirty="0" err="1">
                <a:cs typeface="Arial" charset="0"/>
              </a:rPr>
              <a:t>i</a:t>
            </a:r>
            <a:r>
              <a:rPr lang="en-US" sz="1800" dirty="0">
                <a:cs typeface="Arial" charset="0"/>
              </a:rPr>
              <a:t>	= Number of energy bin</a:t>
            </a:r>
          </a:p>
          <a:p>
            <a:r>
              <a:rPr lang="en-US" sz="1800" dirty="0">
                <a:cs typeface="Arial" charset="0"/>
              </a:rPr>
              <a:t>	k	= Number of pressure step</a:t>
            </a:r>
          </a:p>
          <a:p>
            <a:r>
              <a:rPr lang="en-US" sz="1800" dirty="0">
                <a:cs typeface="Arial" charset="0"/>
              </a:rPr>
              <a:t>	</a:t>
            </a:r>
            <a:r>
              <a:rPr lang="en-US" sz="1800" dirty="0" err="1">
                <a:cs typeface="Arial" charset="0"/>
              </a:rPr>
              <a:t>n</a:t>
            </a:r>
            <a:r>
              <a:rPr lang="en-US" sz="1800" baseline="-25000" dirty="0" err="1">
                <a:cs typeface="Arial" charset="0"/>
              </a:rPr>
              <a:t>ik</a:t>
            </a:r>
            <a:r>
              <a:rPr lang="en-US" sz="1800" dirty="0">
                <a:cs typeface="Arial" charset="0"/>
              </a:rPr>
              <a:t>	= Total number of counts in tracking in energy bin </a:t>
            </a:r>
            <a:r>
              <a:rPr lang="en-US" sz="1800" dirty="0" err="1">
                <a:cs typeface="Arial" charset="0"/>
              </a:rPr>
              <a:t>i</a:t>
            </a:r>
            <a:r>
              <a:rPr lang="en-US" sz="1800" dirty="0">
                <a:cs typeface="Arial" charset="0"/>
              </a:rPr>
              <a:t> </a:t>
            </a:r>
          </a:p>
          <a:p>
            <a:r>
              <a:rPr lang="en-US" sz="1800" dirty="0">
                <a:cs typeface="Arial" charset="0"/>
              </a:rPr>
              <a:t>		   and pressure setting k   </a:t>
            </a:r>
          </a:p>
          <a:p>
            <a:r>
              <a:rPr lang="en-US" sz="1800" dirty="0">
                <a:latin typeface="Symbol" pitchFamily="18" charset="2"/>
              </a:rPr>
              <a:t>	</a:t>
            </a:r>
            <a:r>
              <a:rPr lang="en-US" sz="1800" dirty="0" err="1">
                <a:latin typeface="Symbol" pitchFamily="18" charset="2"/>
              </a:rPr>
              <a:t>m</a:t>
            </a:r>
            <a:r>
              <a:rPr lang="en-US" sz="1800" baseline="-25000" dirty="0" err="1">
                <a:cs typeface="Arial" charset="0"/>
              </a:rPr>
              <a:t>ik</a:t>
            </a:r>
            <a:r>
              <a:rPr lang="en-US" sz="1800" dirty="0">
                <a:cs typeface="Arial" charset="0"/>
              </a:rPr>
              <a:t>	= </a:t>
            </a:r>
            <a:r>
              <a:rPr lang="en-US" sz="1800" dirty="0" err="1">
                <a:cs typeface="Arial" charset="0"/>
              </a:rPr>
              <a:t>b</a:t>
            </a:r>
            <a:r>
              <a:rPr lang="en-US" sz="1800" baseline="-25000" dirty="0" err="1">
                <a:cs typeface="Arial" charset="0"/>
              </a:rPr>
              <a:t>ik</a:t>
            </a:r>
            <a:r>
              <a:rPr lang="en-US" sz="1800" dirty="0">
                <a:cs typeface="Arial" charset="0"/>
              </a:rPr>
              <a:t>  +  (N</a:t>
            </a:r>
            <a:r>
              <a:rPr lang="en-US" sz="1800" baseline="-25000" dirty="0">
                <a:latin typeface="Symbol" pitchFamily="18" charset="2"/>
              </a:rPr>
              <a:t>g</a:t>
            </a:r>
            <a:r>
              <a:rPr lang="en-US" sz="1800" dirty="0">
                <a:cs typeface="Arial" charset="0"/>
              </a:rPr>
              <a:t>)</a:t>
            </a:r>
            <a:r>
              <a:rPr lang="en-US" sz="1800" baseline="-25000" dirty="0" err="1">
                <a:cs typeface="Arial" charset="0"/>
              </a:rPr>
              <a:t>ik</a:t>
            </a:r>
            <a:r>
              <a:rPr lang="en-US" sz="1800" dirty="0">
                <a:cs typeface="Arial" charset="0"/>
              </a:rPr>
              <a:t> (g</a:t>
            </a:r>
            <a:r>
              <a:rPr lang="en-US" sz="1800" baseline="-25000" dirty="0">
                <a:cs typeface="Arial" charset="0"/>
              </a:rPr>
              <a:t>a</a:t>
            </a:r>
            <a:r>
              <a:rPr lang="en-US" sz="1800" baseline="-25000" dirty="0">
                <a:latin typeface="Symbol" pitchFamily="18" charset="2"/>
              </a:rPr>
              <a:t>g</a:t>
            </a:r>
            <a:r>
              <a:rPr lang="en-US" sz="1800" baseline="30000" dirty="0">
                <a:cs typeface="Arial" charset="0"/>
              </a:rPr>
              <a:t>4</a:t>
            </a:r>
            <a:r>
              <a:rPr lang="en-US" sz="1800" dirty="0">
                <a:cs typeface="Arial" charset="0"/>
              </a:rPr>
              <a:t>,m</a:t>
            </a:r>
            <a:r>
              <a:rPr lang="en-US" sz="1800" baseline="-25000" dirty="0">
                <a:cs typeface="Arial" charset="0"/>
              </a:rPr>
              <a:t>a</a:t>
            </a:r>
            <a:r>
              <a:rPr lang="en-US" sz="1800" dirty="0">
                <a:cs typeface="Arial" charset="0"/>
              </a:rPr>
              <a:t>)</a:t>
            </a:r>
            <a:r>
              <a:rPr lang="en-US" sz="1800" dirty="0">
                <a:latin typeface="Times New Roman" pitchFamily="18" charset="0"/>
              </a:rPr>
              <a:t> </a:t>
            </a:r>
          </a:p>
          <a:p>
            <a:r>
              <a:rPr lang="en-US" sz="1800" dirty="0">
                <a:latin typeface="Times New Roman" pitchFamily="18" charset="0"/>
              </a:rPr>
              <a:t>		</a:t>
            </a:r>
            <a:r>
              <a:rPr lang="en-US" sz="1800" dirty="0">
                <a:cs typeface="Arial" charset="0"/>
              </a:rPr>
              <a:t>= expected background + theoretical </a:t>
            </a:r>
            <a:r>
              <a:rPr lang="en-US" sz="1800" dirty="0" err="1">
                <a:cs typeface="Arial" charset="0"/>
              </a:rPr>
              <a:t>axion</a:t>
            </a:r>
            <a:r>
              <a:rPr lang="en-US" sz="1800" dirty="0">
                <a:cs typeface="Arial" charset="0"/>
              </a:rPr>
              <a:t> </a:t>
            </a:r>
            <a:r>
              <a:rPr lang="en-US" sz="1800" dirty="0" smtClean="0">
                <a:cs typeface="Arial" charset="0"/>
              </a:rPr>
              <a:t>signal</a:t>
            </a:r>
            <a:endParaRPr lang="en-US" sz="1800" dirty="0">
              <a:cs typeface="Arial" charset="0"/>
            </a:endParaRPr>
          </a:p>
        </p:txBody>
      </p:sp>
      <p:graphicFrame>
        <p:nvGraphicFramePr>
          <p:cNvPr id="904197" name="Object 5"/>
          <p:cNvGraphicFramePr>
            <a:graphicFrameLocks noChangeAspect="1"/>
          </p:cNvGraphicFramePr>
          <p:nvPr/>
        </p:nvGraphicFramePr>
        <p:xfrm>
          <a:off x="1360488" y="1825625"/>
          <a:ext cx="3482975" cy="814388"/>
        </p:xfrm>
        <a:graphic>
          <a:graphicData uri="http://schemas.openxmlformats.org/presentationml/2006/ole">
            <p:oleObj spid="_x0000_s931842" name="Formel" r:id="rId3" imgW="2120760" imgH="495000" progId="Equation.3">
              <p:embed/>
            </p:oleObj>
          </a:graphicData>
        </a:graphic>
      </p:graphicFrame>
      <p:sp>
        <p:nvSpPr>
          <p:cNvPr id="904198" name="AutoShape 6"/>
          <p:cNvSpPr>
            <a:spLocks noChangeArrowheads="1"/>
          </p:cNvSpPr>
          <p:nvPr/>
        </p:nvSpPr>
        <p:spPr bwMode="auto">
          <a:xfrm>
            <a:off x="1185863" y="1828800"/>
            <a:ext cx="4038600" cy="8382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4471" name="Picture 23" descr="CartoonC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2138363"/>
            <a:ext cx="3276600" cy="3195637"/>
          </a:xfrm>
          <a:prstGeom prst="rect">
            <a:avLst/>
          </a:prstGeom>
          <a:noFill/>
        </p:spPr>
      </p:pic>
      <p:sp>
        <p:nvSpPr>
          <p:cNvPr id="744459" name="Rectangle 11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44451" name="Text Box 3"/>
          <p:cNvSpPr txBox="1">
            <a:spLocks noChangeArrowheads="1"/>
          </p:cNvSpPr>
          <p:nvPr/>
        </p:nvSpPr>
        <p:spPr bwMode="auto">
          <a:xfrm>
            <a:off x="685800" y="60325"/>
            <a:ext cx="521493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Theoretical Motivation for Axions</a:t>
            </a:r>
          </a:p>
        </p:txBody>
      </p:sp>
      <p:graphicFrame>
        <p:nvGraphicFramePr>
          <p:cNvPr id="744455" name="Object 7"/>
          <p:cNvGraphicFramePr>
            <a:graphicFrameLocks noChangeAspect="1"/>
          </p:cNvGraphicFramePr>
          <p:nvPr/>
        </p:nvGraphicFramePr>
        <p:xfrm>
          <a:off x="419100" y="4341813"/>
          <a:ext cx="5600700" cy="763587"/>
        </p:xfrm>
        <a:graphic>
          <a:graphicData uri="http://schemas.openxmlformats.org/presentationml/2006/ole">
            <p:oleObj spid="_x0000_s914434" name="Formel" r:id="rId5" imgW="3352680" imgH="457200" progId="Equation.3">
              <p:embed/>
            </p:oleObj>
          </a:graphicData>
        </a:graphic>
      </p:graphicFrame>
      <p:sp>
        <p:nvSpPr>
          <p:cNvPr id="744457" name="Text Box 9"/>
          <p:cNvSpPr txBox="1">
            <a:spLocks noChangeArrowheads="1"/>
          </p:cNvSpPr>
          <p:nvPr/>
        </p:nvSpPr>
        <p:spPr bwMode="auto">
          <a:xfrm>
            <a:off x="76200" y="1447800"/>
            <a:ext cx="693420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ea typeface="Arial Unicode MS" pitchFamily="34" charset="-128"/>
                <a:cs typeface="Arial" charset="0"/>
              </a:rPr>
              <a:t>CP-violation necessary in the standard model:                 Explanation of matter-antimatter-asymmetry</a:t>
            </a:r>
          </a:p>
          <a:p>
            <a:pPr>
              <a:spcBef>
                <a:spcPct val="50000"/>
              </a:spcBef>
            </a:pPr>
            <a:endParaRPr lang="de-DE" sz="2000">
              <a:ea typeface="Arial Unicode MS" pitchFamily="34" charset="-128"/>
              <a:cs typeface="Arial" charset="0"/>
            </a:endParaRPr>
          </a:p>
          <a:p>
            <a:pPr>
              <a:spcBef>
                <a:spcPct val="50000"/>
              </a:spcBef>
            </a:pPr>
            <a:r>
              <a:rPr lang="de-DE">
                <a:ea typeface="Arial Unicode MS" pitchFamily="34" charset="-128"/>
                <a:cs typeface="Arial" charset="0"/>
              </a:rPr>
              <a:t>CP-violation in weak interactions                                           CP-conservation in electromagnetic+strong interactions</a:t>
            </a:r>
          </a:p>
          <a:p>
            <a:pPr>
              <a:spcBef>
                <a:spcPct val="50000"/>
              </a:spcBef>
            </a:pPr>
            <a:endParaRPr lang="de-DE" sz="2000">
              <a:ea typeface="Arial Unicode MS" pitchFamily="34" charset="-128"/>
              <a:cs typeface="Arial" charset="0"/>
            </a:endParaRPr>
          </a:p>
          <a:p>
            <a:pPr>
              <a:spcBef>
                <a:spcPct val="50000"/>
              </a:spcBef>
            </a:pPr>
            <a:r>
              <a:rPr lang="de-DE">
                <a:ea typeface="Arial Unicode MS" pitchFamily="34" charset="-128"/>
                <a:cs typeface="Arial" charset="0"/>
              </a:rPr>
              <a:t>QCD predicts violation in strong interactions </a:t>
            </a:r>
          </a:p>
          <a:p>
            <a:pPr>
              <a:spcBef>
                <a:spcPct val="50000"/>
              </a:spcBef>
            </a:pPr>
            <a:endParaRPr lang="de-DE">
              <a:ea typeface="Arial Unicode MS" pitchFamily="34" charset="-128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de-DE">
              <a:ea typeface="Arial Unicode MS" pitchFamily="34" charset="-128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de-DE" sz="1300">
              <a:ea typeface="Arial Unicode MS" pitchFamily="34" charset="-128"/>
              <a:cs typeface="Arial" charset="0"/>
            </a:endParaRPr>
          </a:p>
          <a:p>
            <a:pPr>
              <a:spcBef>
                <a:spcPct val="50000"/>
              </a:spcBef>
            </a:pPr>
            <a:r>
              <a:rPr lang="de-DE" b="1">
                <a:ea typeface="Arial Unicode MS" pitchFamily="34" charset="-128"/>
                <a:cs typeface="Arial" charset="0"/>
              </a:rPr>
              <a:t>HOWEVER:</a:t>
            </a:r>
            <a:r>
              <a:rPr lang="de-DE">
                <a:ea typeface="Arial Unicode MS" pitchFamily="34" charset="-128"/>
                <a:cs typeface="Arial" charset="0"/>
              </a:rPr>
              <a:t>                                                                              </a:t>
            </a:r>
          </a:p>
          <a:p>
            <a:pPr>
              <a:spcBef>
                <a:spcPct val="50000"/>
              </a:spcBef>
            </a:pPr>
            <a:r>
              <a:rPr lang="de-DE">
                <a:ea typeface="Arial Unicode MS" pitchFamily="34" charset="-128"/>
                <a:cs typeface="Arial" charset="0"/>
              </a:rPr>
              <a:t>So far no experiment has observed this CP-violation in QCD!</a:t>
            </a:r>
            <a:endParaRPr lang="de-DE" b="1">
              <a:ea typeface="Arial Unicode MS" pitchFamily="34" charset="-128"/>
              <a:cs typeface="Arial" charset="0"/>
            </a:endParaRPr>
          </a:p>
        </p:txBody>
      </p:sp>
      <p:sp>
        <p:nvSpPr>
          <p:cNvPr id="744470" name="Text Box 22"/>
          <p:cNvSpPr txBox="1">
            <a:spLocks noChangeArrowheads="1"/>
          </p:cNvSpPr>
          <p:nvPr/>
        </p:nvSpPr>
        <p:spPr bwMode="auto">
          <a:xfrm>
            <a:off x="669925" y="533400"/>
            <a:ext cx="32940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The strong CP-problem</a:t>
            </a:r>
          </a:p>
        </p:txBody>
      </p:sp>
      <p:sp>
        <p:nvSpPr>
          <p:cNvPr id="8" name="AutoShape 6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10600" y="6172200"/>
            <a:ext cx="457200" cy="381000"/>
          </a:xfrm>
          <a:prstGeom prst="actionButtonInformatio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194" name="Rectangle 2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04195" name="Text Box 3"/>
          <p:cNvSpPr txBox="1">
            <a:spLocks noChangeArrowheads="1"/>
          </p:cNvSpPr>
          <p:nvPr/>
        </p:nvSpPr>
        <p:spPr bwMode="auto">
          <a:xfrm>
            <a:off x="669925" y="533400"/>
            <a:ext cx="42751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Analysis: All pressure settings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sp>
        <p:nvSpPr>
          <p:cNvPr id="904196" name="Text Box 4"/>
          <p:cNvSpPr txBox="1">
            <a:spLocks noChangeArrowheads="1"/>
          </p:cNvSpPr>
          <p:nvPr/>
        </p:nvSpPr>
        <p:spPr bwMode="auto">
          <a:xfrm>
            <a:off x="201613" y="1069975"/>
            <a:ext cx="7993062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cs typeface="Arial" charset="0"/>
              </a:rPr>
              <a:t>	Expected counts in CCD for helium pressure P</a:t>
            </a:r>
            <a:r>
              <a:rPr lang="en-US" b="1" baseline="-25000">
                <a:cs typeface="Arial" charset="0"/>
              </a:rPr>
              <a:t>k</a:t>
            </a:r>
            <a:r>
              <a:rPr lang="en-US" b="1">
                <a:cs typeface="Arial" charset="0"/>
              </a:rPr>
              <a:t> are</a:t>
            </a:r>
          </a:p>
          <a:p>
            <a:r>
              <a:rPr lang="en-US" b="1">
                <a:cs typeface="Arial" charset="0"/>
              </a:rPr>
              <a:t>	Poissonian distributed with mean </a:t>
            </a:r>
            <a:r>
              <a:rPr lang="en-US" b="1">
                <a:latin typeface="Symbol" pitchFamily="18" charset="2"/>
                <a:cs typeface="Arial" charset="0"/>
              </a:rPr>
              <a:t>m</a:t>
            </a:r>
            <a:r>
              <a:rPr lang="en-US" b="1" baseline="-25000">
                <a:cs typeface="Arial" charset="0"/>
              </a:rPr>
              <a:t>ik</a:t>
            </a:r>
          </a:p>
          <a:p>
            <a:endParaRPr lang="en-US" b="1">
              <a:latin typeface="Times New Roman" pitchFamily="18" charset="0"/>
            </a:endParaRPr>
          </a:p>
          <a:p>
            <a:endParaRPr lang="en-US" sz="2200">
              <a:latin typeface="Times New Roman" pitchFamily="18" charset="0"/>
            </a:endParaRPr>
          </a:p>
          <a:p>
            <a:endParaRPr lang="en-US" sz="1700">
              <a:cs typeface="Arial" charset="0"/>
            </a:endParaRPr>
          </a:p>
          <a:p>
            <a:endParaRPr lang="en-US" sz="1300">
              <a:cs typeface="Arial" charset="0"/>
            </a:endParaRPr>
          </a:p>
          <a:p>
            <a:r>
              <a:rPr lang="en-US">
                <a:cs typeface="Arial" charset="0"/>
              </a:rPr>
              <a:t>	</a:t>
            </a:r>
            <a:r>
              <a:rPr lang="en-US" sz="1800">
                <a:cs typeface="Arial" charset="0"/>
              </a:rPr>
              <a:t>i	= Number of energy bin</a:t>
            </a:r>
          </a:p>
          <a:p>
            <a:r>
              <a:rPr lang="en-US" sz="1800">
                <a:cs typeface="Arial" charset="0"/>
              </a:rPr>
              <a:t>	k	= Number of pressure step</a:t>
            </a:r>
          </a:p>
          <a:p>
            <a:r>
              <a:rPr lang="en-US" sz="1800">
                <a:cs typeface="Arial" charset="0"/>
              </a:rPr>
              <a:t>	n</a:t>
            </a:r>
            <a:r>
              <a:rPr lang="en-US" sz="1800" baseline="-25000">
                <a:cs typeface="Arial" charset="0"/>
              </a:rPr>
              <a:t>ik</a:t>
            </a:r>
            <a:r>
              <a:rPr lang="en-US" sz="1800">
                <a:cs typeface="Arial" charset="0"/>
              </a:rPr>
              <a:t>	= Total number of counts in tracking in energy bin i </a:t>
            </a:r>
          </a:p>
          <a:p>
            <a:r>
              <a:rPr lang="en-US" sz="1800">
                <a:cs typeface="Arial" charset="0"/>
              </a:rPr>
              <a:t>		   and pressure setting k   </a:t>
            </a:r>
          </a:p>
          <a:p>
            <a:r>
              <a:rPr lang="en-US" sz="1800">
                <a:latin typeface="Symbol" pitchFamily="18" charset="2"/>
              </a:rPr>
              <a:t>	m</a:t>
            </a:r>
            <a:r>
              <a:rPr lang="en-US" sz="1800" baseline="-25000">
                <a:cs typeface="Arial" charset="0"/>
              </a:rPr>
              <a:t>ik</a:t>
            </a:r>
            <a:r>
              <a:rPr lang="en-US" sz="1800">
                <a:cs typeface="Arial" charset="0"/>
              </a:rPr>
              <a:t>	= b</a:t>
            </a:r>
            <a:r>
              <a:rPr lang="en-US" sz="1800" baseline="-25000">
                <a:cs typeface="Arial" charset="0"/>
              </a:rPr>
              <a:t>ik</a:t>
            </a:r>
            <a:r>
              <a:rPr lang="en-US" sz="1800">
                <a:cs typeface="Arial" charset="0"/>
              </a:rPr>
              <a:t>  +  (N</a:t>
            </a:r>
            <a:r>
              <a:rPr lang="en-US" sz="1800" baseline="-25000">
                <a:latin typeface="Symbol" pitchFamily="18" charset="2"/>
              </a:rPr>
              <a:t>g</a:t>
            </a:r>
            <a:r>
              <a:rPr lang="en-US" sz="1800">
                <a:cs typeface="Arial" charset="0"/>
              </a:rPr>
              <a:t>)</a:t>
            </a:r>
            <a:r>
              <a:rPr lang="en-US" sz="1800" baseline="-25000">
                <a:cs typeface="Arial" charset="0"/>
              </a:rPr>
              <a:t>ik</a:t>
            </a:r>
            <a:r>
              <a:rPr lang="en-US" sz="1800">
                <a:cs typeface="Arial" charset="0"/>
              </a:rPr>
              <a:t> (g</a:t>
            </a:r>
            <a:r>
              <a:rPr lang="en-US" sz="1800" baseline="-25000">
                <a:cs typeface="Arial" charset="0"/>
              </a:rPr>
              <a:t>a</a:t>
            </a:r>
            <a:r>
              <a:rPr lang="en-US" sz="1800" baseline="-25000">
                <a:latin typeface="Symbol" pitchFamily="18" charset="2"/>
              </a:rPr>
              <a:t>g</a:t>
            </a:r>
            <a:r>
              <a:rPr lang="en-US" sz="1800" baseline="30000">
                <a:cs typeface="Arial" charset="0"/>
              </a:rPr>
              <a:t>4</a:t>
            </a:r>
            <a:r>
              <a:rPr lang="en-US" sz="1800">
                <a:cs typeface="Arial" charset="0"/>
              </a:rPr>
              <a:t>,m</a:t>
            </a:r>
            <a:r>
              <a:rPr lang="en-US" sz="1800" baseline="-25000">
                <a:cs typeface="Arial" charset="0"/>
              </a:rPr>
              <a:t>a</a:t>
            </a:r>
            <a:r>
              <a:rPr lang="en-US" sz="1800">
                <a:cs typeface="Arial" charset="0"/>
              </a:rPr>
              <a:t>)</a:t>
            </a:r>
            <a:r>
              <a:rPr lang="en-US" sz="1800">
                <a:latin typeface="Times New Roman" pitchFamily="18" charset="0"/>
              </a:rPr>
              <a:t> </a:t>
            </a:r>
          </a:p>
          <a:p>
            <a:r>
              <a:rPr lang="en-US" sz="1800">
                <a:latin typeface="Times New Roman" pitchFamily="18" charset="0"/>
              </a:rPr>
              <a:t>		</a:t>
            </a:r>
            <a:r>
              <a:rPr lang="en-US" sz="1800">
                <a:cs typeface="Arial" charset="0"/>
              </a:rPr>
              <a:t>= expected background + theoretical axion signal</a:t>
            </a:r>
          </a:p>
          <a:p>
            <a:endParaRPr lang="en-US" sz="1000">
              <a:cs typeface="Arial" charset="0"/>
            </a:endParaRPr>
          </a:p>
          <a:p>
            <a:endParaRPr lang="en-US" sz="300">
              <a:cs typeface="Arial" charset="0"/>
            </a:endParaRPr>
          </a:p>
          <a:p>
            <a:pPr lvl="2">
              <a:buFontTx/>
              <a:buChar char="•"/>
            </a:pPr>
            <a:r>
              <a:rPr lang="en-US">
                <a:cs typeface="Arial" charset="0"/>
                <a:sym typeface="Wingdings" pitchFamily="2" charset="2"/>
              </a:rPr>
              <a:t> </a:t>
            </a:r>
            <a:r>
              <a:rPr lang="en-US" sz="1800" b="1">
                <a:cs typeface="Arial" charset="0"/>
                <a:sym typeface="Wingdings" pitchFamily="2" charset="2"/>
              </a:rPr>
              <a:t>Combination of all pressure settings</a:t>
            </a:r>
          </a:p>
          <a:p>
            <a:pPr>
              <a:buFontTx/>
              <a:buChar char="•"/>
            </a:pPr>
            <a:endParaRPr lang="en-US" sz="200">
              <a:cs typeface="Arial" charset="0"/>
              <a:sym typeface="Wingdings" pitchFamily="2" charset="2"/>
            </a:endParaRPr>
          </a:p>
          <a:p>
            <a:pPr lvl="3">
              <a:buFont typeface="Wingdings" pitchFamily="2" charset="2"/>
              <a:buChar char="à"/>
            </a:pPr>
            <a:r>
              <a:rPr lang="en-US" sz="1800">
                <a:cs typeface="Arial" charset="0"/>
                <a:sym typeface="Wingdings" pitchFamily="2" charset="2"/>
              </a:rPr>
              <a:t> Determination of the global likelihood function L</a:t>
            </a:r>
          </a:p>
          <a:p>
            <a:pPr lvl="3">
              <a:buFont typeface="Symbol" pitchFamily="18" charset="2"/>
              <a:buChar char=" "/>
            </a:pPr>
            <a:r>
              <a:rPr lang="en-US" sz="1800">
                <a:cs typeface="Arial" charset="0"/>
                <a:sym typeface="Wingdings" pitchFamily="2" charset="2"/>
              </a:rPr>
              <a:t>via multiplication of likelihoods for all pressure settings L = </a:t>
            </a:r>
            <a:r>
              <a:rPr lang="en-US" sz="1800">
                <a:latin typeface="Symbol" pitchFamily="18" charset="2"/>
                <a:cs typeface="Arial" charset="0"/>
                <a:sym typeface="Wingdings" pitchFamily="2" charset="2"/>
              </a:rPr>
              <a:t>P</a:t>
            </a:r>
            <a:r>
              <a:rPr lang="en-US" sz="1800">
                <a:cs typeface="Arial" charset="0"/>
                <a:sym typeface="Wingdings" pitchFamily="2" charset="2"/>
              </a:rPr>
              <a:t> L</a:t>
            </a:r>
            <a:r>
              <a:rPr lang="en-US" sz="1800" baseline="-25000">
                <a:cs typeface="Arial" charset="0"/>
                <a:sym typeface="Wingdings" pitchFamily="2" charset="2"/>
              </a:rPr>
              <a:t>k</a:t>
            </a:r>
            <a:endParaRPr lang="en-US" sz="300" baseline="-25000">
              <a:cs typeface="Arial" charset="0"/>
              <a:sym typeface="Wingdings" pitchFamily="2" charset="2"/>
            </a:endParaRPr>
          </a:p>
          <a:p>
            <a:pPr lvl="3">
              <a:buFont typeface="Symbol" pitchFamily="18" charset="2"/>
              <a:buNone/>
            </a:pPr>
            <a:r>
              <a:rPr lang="en-US" sz="300">
                <a:latin typeface="Symbol" pitchFamily="18" charset="2"/>
                <a:cs typeface="Arial" charset="0"/>
                <a:sym typeface="Wingdings" pitchFamily="2" charset="2"/>
              </a:rPr>
              <a:t> </a:t>
            </a:r>
          </a:p>
          <a:p>
            <a:pPr lvl="1">
              <a:buFont typeface="Wingdings" pitchFamily="2" charset="2"/>
              <a:buChar char="à"/>
            </a:pPr>
            <a:endParaRPr lang="en-US" sz="200">
              <a:latin typeface="Symbol" pitchFamily="18" charset="2"/>
              <a:cs typeface="Arial" charset="0"/>
              <a:sym typeface="Wingdings" pitchFamily="2" charset="2"/>
            </a:endParaRPr>
          </a:p>
          <a:p>
            <a:pPr lvl="3">
              <a:buFont typeface="Wingdings" pitchFamily="2" charset="2"/>
              <a:buChar char="à"/>
            </a:pPr>
            <a:r>
              <a:rPr lang="en-US" sz="1800">
                <a:latin typeface="Symbol" pitchFamily="18" charset="2"/>
                <a:cs typeface="Arial" charset="0"/>
                <a:sym typeface="Wingdings" pitchFamily="2" charset="2"/>
              </a:rPr>
              <a:t> </a:t>
            </a:r>
            <a:r>
              <a:rPr lang="en-US" sz="1800">
                <a:cs typeface="Arial" charset="0"/>
                <a:sym typeface="Wingdings" pitchFamily="2" charset="2"/>
              </a:rPr>
              <a:t>Global </a:t>
            </a:r>
            <a:r>
              <a:rPr lang="en-US" sz="1800">
                <a:latin typeface="Symbol" pitchFamily="18" charset="2"/>
                <a:cs typeface="Arial" charset="0"/>
                <a:sym typeface="Wingdings" pitchFamily="2" charset="2"/>
              </a:rPr>
              <a:t>c</a:t>
            </a:r>
            <a:r>
              <a:rPr lang="en-US" sz="1800" baseline="30000">
                <a:cs typeface="Arial" charset="0"/>
                <a:sym typeface="Wingdings" pitchFamily="2" charset="2"/>
              </a:rPr>
              <a:t>2</a:t>
            </a:r>
            <a:r>
              <a:rPr lang="en-US" sz="1800">
                <a:cs typeface="Arial" charset="0"/>
                <a:sym typeface="Wingdings" pitchFamily="2" charset="2"/>
              </a:rPr>
              <a:t>-Distribution </a:t>
            </a:r>
            <a:r>
              <a:rPr lang="en-US" sz="1800">
                <a:latin typeface="Symbol" pitchFamily="18" charset="2"/>
                <a:cs typeface="Arial" charset="0"/>
                <a:sym typeface="Wingdings" pitchFamily="2" charset="2"/>
              </a:rPr>
              <a:t>c</a:t>
            </a:r>
            <a:r>
              <a:rPr lang="en-US" sz="1800" baseline="30000">
                <a:cs typeface="Arial" charset="0"/>
                <a:sym typeface="Wingdings" pitchFamily="2" charset="2"/>
              </a:rPr>
              <a:t>2</a:t>
            </a:r>
            <a:r>
              <a:rPr lang="en-US" sz="1800">
                <a:cs typeface="Arial" charset="0"/>
                <a:sym typeface="Wingdings" pitchFamily="2" charset="2"/>
              </a:rPr>
              <a:t>= -2 ln L</a:t>
            </a:r>
          </a:p>
          <a:p>
            <a:pPr lvl="3">
              <a:buFont typeface="Wingdings" pitchFamily="2" charset="2"/>
              <a:buChar char="à"/>
            </a:pPr>
            <a:endParaRPr lang="en-US" sz="300" baseline="-25000">
              <a:cs typeface="Arial" charset="0"/>
              <a:sym typeface="Wingdings" pitchFamily="2" charset="2"/>
            </a:endParaRPr>
          </a:p>
          <a:p>
            <a:pPr lvl="1">
              <a:buFont typeface="Wingdings" pitchFamily="2" charset="2"/>
              <a:buChar char="à"/>
            </a:pPr>
            <a:endParaRPr lang="en-US" sz="300">
              <a:cs typeface="Arial" charset="0"/>
              <a:sym typeface="Wingdings" pitchFamily="2" charset="2"/>
            </a:endParaRPr>
          </a:p>
          <a:p>
            <a:pPr lvl="3">
              <a:buFont typeface="Wingdings" pitchFamily="2" charset="2"/>
              <a:buChar char="à"/>
            </a:pPr>
            <a:r>
              <a:rPr lang="en-US" sz="1800">
                <a:cs typeface="Arial" charset="0"/>
                <a:sym typeface="Wingdings" pitchFamily="2" charset="2"/>
              </a:rPr>
              <a:t> Upper limit via integration of Bayesian probability up to 95%</a:t>
            </a:r>
          </a:p>
          <a:p>
            <a:pPr lvl="3">
              <a:buFont typeface="Wingdings" pitchFamily="2" charset="2"/>
              <a:buChar char="à"/>
            </a:pPr>
            <a:endParaRPr lang="en-US" sz="300">
              <a:cs typeface="Arial" charset="0"/>
              <a:sym typeface="Wingdings" pitchFamily="2" charset="2"/>
            </a:endParaRPr>
          </a:p>
          <a:p>
            <a:pPr lvl="3">
              <a:buFont typeface="Wingdings" pitchFamily="2" charset="2"/>
              <a:buChar char="à"/>
            </a:pPr>
            <a:r>
              <a:rPr lang="en-US" sz="1800">
                <a:cs typeface="Arial" charset="0"/>
                <a:sym typeface="Wingdings" pitchFamily="2" charset="2"/>
              </a:rPr>
              <a:t> </a:t>
            </a:r>
            <a:r>
              <a:rPr lang="en-US" sz="1800" b="1">
                <a:solidFill>
                  <a:srgbClr val="FF0000"/>
                </a:solidFill>
                <a:cs typeface="Arial" charset="0"/>
                <a:sym typeface="Wingdings" pitchFamily="2" charset="2"/>
              </a:rPr>
              <a:t>Exclusion plot for all pressure settings</a:t>
            </a:r>
          </a:p>
          <a:p>
            <a:pPr lvl="1">
              <a:buFont typeface="Wingdings" pitchFamily="2" charset="2"/>
              <a:buNone/>
            </a:pPr>
            <a:endParaRPr lang="en-US" sz="800" b="1" baseline="-25000">
              <a:solidFill>
                <a:srgbClr val="FF0000"/>
              </a:solidFill>
              <a:cs typeface="Arial" charset="0"/>
              <a:sym typeface="Wingdings" pitchFamily="2" charset="2"/>
            </a:endParaRPr>
          </a:p>
        </p:txBody>
      </p:sp>
      <p:graphicFrame>
        <p:nvGraphicFramePr>
          <p:cNvPr id="904197" name="Object 5"/>
          <p:cNvGraphicFramePr>
            <a:graphicFrameLocks noChangeAspect="1"/>
          </p:cNvGraphicFramePr>
          <p:nvPr/>
        </p:nvGraphicFramePr>
        <p:xfrm>
          <a:off x="1360488" y="1825625"/>
          <a:ext cx="3482975" cy="814388"/>
        </p:xfrm>
        <a:graphic>
          <a:graphicData uri="http://schemas.openxmlformats.org/presentationml/2006/ole">
            <p:oleObj spid="_x0000_s1007618" name="Formel" r:id="rId3" imgW="2120760" imgH="495000" progId="Equation.3">
              <p:embed/>
            </p:oleObj>
          </a:graphicData>
        </a:graphic>
      </p:graphicFrame>
      <p:sp>
        <p:nvSpPr>
          <p:cNvPr id="904198" name="AutoShape 6"/>
          <p:cNvSpPr>
            <a:spLocks noChangeArrowheads="1"/>
          </p:cNvSpPr>
          <p:nvPr/>
        </p:nvSpPr>
        <p:spPr bwMode="auto">
          <a:xfrm>
            <a:off x="1185863" y="1828800"/>
            <a:ext cx="4038600" cy="8382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244" name="Rectangle 4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06253" name="Text Box 13"/>
          <p:cNvSpPr txBox="1">
            <a:spLocks noChangeArrowheads="1"/>
          </p:cNvSpPr>
          <p:nvPr/>
        </p:nvSpPr>
        <p:spPr bwMode="auto">
          <a:xfrm>
            <a:off x="669925" y="533400"/>
            <a:ext cx="74739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Combined CCD result for Phase I and Phase II with </a:t>
            </a:r>
            <a:r>
              <a:rPr lang="de-DE" sz="2200" b="1" baseline="30000">
                <a:solidFill>
                  <a:schemeClr val="bg1"/>
                </a:solidFill>
              </a:rPr>
              <a:t>4</a:t>
            </a:r>
            <a:r>
              <a:rPr lang="de-DE" sz="2200" b="1">
                <a:solidFill>
                  <a:schemeClr val="bg1"/>
                </a:solidFill>
              </a:rPr>
              <a:t>He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10096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219200"/>
            <a:ext cx="7026272" cy="537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6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400175"/>
            <a:ext cx="5562600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06244" name="Rectangle 4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06253" name="Text Box 13"/>
          <p:cNvSpPr txBox="1">
            <a:spLocks noChangeArrowheads="1"/>
          </p:cNvSpPr>
          <p:nvPr/>
        </p:nvSpPr>
        <p:spPr bwMode="auto">
          <a:xfrm>
            <a:off x="669925" y="533400"/>
            <a:ext cx="74739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Combined CCD result for Phase I and Phase II with </a:t>
            </a:r>
            <a:r>
              <a:rPr lang="de-DE" sz="2200" b="1" baseline="30000">
                <a:solidFill>
                  <a:schemeClr val="bg1"/>
                </a:solidFill>
              </a:rPr>
              <a:t>4</a:t>
            </a:r>
            <a:r>
              <a:rPr lang="de-DE" sz="2200" b="1">
                <a:solidFill>
                  <a:schemeClr val="bg1"/>
                </a:solidFill>
              </a:rPr>
              <a:t>He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410" name="Text Box 2"/>
          <p:cNvSpPr txBox="1">
            <a:spLocks noChangeArrowheads="1"/>
          </p:cNvSpPr>
          <p:nvPr/>
        </p:nvSpPr>
        <p:spPr bwMode="auto">
          <a:xfrm>
            <a:off x="2462213" y="2971800"/>
            <a:ext cx="4289425" cy="5492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000" b="1">
                <a:cs typeface="Arial" charset="0"/>
              </a:rPr>
              <a:t>Results and Prospects</a:t>
            </a:r>
            <a:endParaRPr lang="de-DE" sz="30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8530" name="Picture 2"/>
          <p:cNvPicPr>
            <a:picLocks noChangeArrowheads="1"/>
          </p:cNvPicPr>
          <p:nvPr/>
        </p:nvPicPr>
        <p:blipFill>
          <a:blip r:embed="rId3"/>
          <a:srcRect r="6329"/>
          <a:stretch>
            <a:fillRect/>
          </a:stretch>
        </p:blipFill>
        <p:spPr bwMode="auto">
          <a:xfrm>
            <a:off x="3851275" y="990600"/>
            <a:ext cx="5140325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18531" name="Rectangle 3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18532" name="Text Box 4"/>
          <p:cNvSpPr txBox="1">
            <a:spLocks noChangeArrowheads="1"/>
          </p:cNvSpPr>
          <p:nvPr/>
        </p:nvSpPr>
        <p:spPr bwMode="auto">
          <a:xfrm>
            <a:off x="669925" y="533400"/>
            <a:ext cx="30130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CAST Result Phase I </a:t>
            </a:r>
          </a:p>
        </p:txBody>
      </p:sp>
      <p:sp>
        <p:nvSpPr>
          <p:cNvPr id="918533" name="Text Box 5"/>
          <p:cNvSpPr txBox="1">
            <a:spLocks noChangeArrowheads="1"/>
          </p:cNvSpPr>
          <p:nvPr/>
        </p:nvSpPr>
        <p:spPr bwMode="auto">
          <a:xfrm>
            <a:off x="685800" y="60325"/>
            <a:ext cx="36052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Results and Prospects</a:t>
            </a:r>
          </a:p>
        </p:txBody>
      </p:sp>
      <p:graphicFrame>
        <p:nvGraphicFramePr>
          <p:cNvPr id="918534" name="Object 6"/>
          <p:cNvGraphicFramePr>
            <a:graphicFrameLocks noChangeAspect="1"/>
          </p:cNvGraphicFramePr>
          <p:nvPr/>
        </p:nvGraphicFramePr>
        <p:xfrm>
          <a:off x="4625975" y="3314700"/>
          <a:ext cx="127000" cy="228600"/>
        </p:xfrm>
        <a:graphic>
          <a:graphicData uri="http://schemas.openxmlformats.org/presentationml/2006/ole">
            <p:oleObj spid="_x0000_s918530" name="Formel" r:id="rId4" imgW="126720" imgH="228600" progId="Equation.3">
              <p:embed/>
            </p:oleObj>
          </a:graphicData>
        </a:graphic>
      </p:graphicFrame>
      <p:sp>
        <p:nvSpPr>
          <p:cNvPr id="918535" name="Text Box 7"/>
          <p:cNvSpPr txBox="1">
            <a:spLocks noChangeArrowheads="1"/>
          </p:cNvSpPr>
          <p:nvPr/>
        </p:nvSpPr>
        <p:spPr bwMode="auto">
          <a:xfrm>
            <a:off x="4800600" y="5557838"/>
            <a:ext cx="4800600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 b="1"/>
              <a:t>Upper Limit g</a:t>
            </a:r>
            <a:r>
              <a:rPr lang="de-DE" b="1" baseline="-25000"/>
              <a:t>a</a:t>
            </a:r>
            <a:r>
              <a:rPr lang="de-DE" b="1" baseline="-25000">
                <a:latin typeface="Symbol" pitchFamily="18" charset="2"/>
              </a:rPr>
              <a:t>gg </a:t>
            </a:r>
            <a:r>
              <a:rPr lang="de-DE" b="1"/>
              <a:t>for m</a:t>
            </a:r>
            <a:r>
              <a:rPr lang="de-DE" b="1" baseline="-25000"/>
              <a:t>a</a:t>
            </a:r>
            <a:r>
              <a:rPr lang="de-DE" b="1"/>
              <a:t> &lt; 0,02 eV</a:t>
            </a:r>
            <a:r>
              <a:rPr lang="de-DE" sz="1800"/>
              <a:t>  </a:t>
            </a:r>
            <a:endParaRPr lang="de-DE" sz="1000"/>
          </a:p>
        </p:txBody>
      </p:sp>
      <p:sp>
        <p:nvSpPr>
          <p:cNvPr id="918536" name="Rectangle 8"/>
          <p:cNvSpPr>
            <a:spLocks noChangeArrowheads="1"/>
          </p:cNvSpPr>
          <p:nvPr/>
        </p:nvSpPr>
        <p:spPr bwMode="auto">
          <a:xfrm>
            <a:off x="4953000" y="5943600"/>
            <a:ext cx="3733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800" b="1"/>
              <a:t>g</a:t>
            </a:r>
            <a:r>
              <a:rPr lang="de-DE" sz="1800" b="1" baseline="-25000"/>
              <a:t>a</a:t>
            </a:r>
            <a:r>
              <a:rPr lang="de-DE" sz="1800" b="1" baseline="-25000">
                <a:latin typeface="Symbol" pitchFamily="18" charset="2"/>
              </a:rPr>
              <a:t>g</a:t>
            </a:r>
            <a:r>
              <a:rPr lang="de-DE" sz="1800" b="1"/>
              <a:t> (95%) = 0,88 x 10</a:t>
            </a:r>
            <a:r>
              <a:rPr lang="de-DE" sz="1800" b="1" baseline="30000"/>
              <a:t>-10</a:t>
            </a:r>
            <a:r>
              <a:rPr lang="de-DE" sz="1800" b="1"/>
              <a:t> GeV</a:t>
            </a:r>
            <a:r>
              <a:rPr lang="de-DE" sz="1800" b="1" baseline="30000"/>
              <a:t>-1</a:t>
            </a:r>
            <a:endParaRPr lang="en-US" sz="1800" b="1" baseline="30000"/>
          </a:p>
        </p:txBody>
      </p:sp>
      <p:sp>
        <p:nvSpPr>
          <p:cNvPr id="918537" name="Text Box 9"/>
          <p:cNvSpPr txBox="1">
            <a:spLocks noChangeArrowheads="1"/>
          </p:cNvSpPr>
          <p:nvPr/>
        </p:nvSpPr>
        <p:spPr bwMode="auto">
          <a:xfrm>
            <a:off x="381000" y="1643063"/>
            <a:ext cx="3962400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r>
              <a:rPr lang="de-DE" sz="1600" b="1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No significant signal 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 over background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endParaRPr lang="de-DE" sz="180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CAST Phase I yielded most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 restrictive experimental upper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 limit in wide axion mass range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 </a:t>
            </a: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CAST is more sensitive than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 best astrophysical limit for 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 axion masses m</a:t>
            </a:r>
            <a:r>
              <a:rPr lang="de-DE" sz="1800" baseline="-25000">
                <a:ea typeface="Arial Unicode MS" pitchFamily="34" charset="-128"/>
                <a:cs typeface="Arial" charset="0"/>
                <a:sym typeface="Wingdings" pitchFamily="2" charset="2"/>
              </a:rPr>
              <a:t>a</a:t>
            </a: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&lt; 0,02 eV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endParaRPr lang="de-DE" sz="180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Improvement of the upper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 limit compared to previous 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 experiments by factor of 7</a:t>
            </a:r>
          </a:p>
        </p:txBody>
      </p:sp>
      <p:sp>
        <p:nvSpPr>
          <p:cNvPr id="918538" name="AutoShape 10"/>
          <p:cNvSpPr>
            <a:spLocks noChangeArrowheads="1"/>
          </p:cNvSpPr>
          <p:nvPr/>
        </p:nvSpPr>
        <p:spPr bwMode="auto">
          <a:xfrm>
            <a:off x="152400" y="1143000"/>
            <a:ext cx="3886200" cy="53340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18539" name="AutoShape 11"/>
          <p:cNvSpPr>
            <a:spLocks noChangeArrowheads="1"/>
          </p:cNvSpPr>
          <p:nvPr/>
        </p:nvSpPr>
        <p:spPr bwMode="auto">
          <a:xfrm>
            <a:off x="4953000" y="5938838"/>
            <a:ext cx="3581400" cy="5334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18540" name="Text Box 12"/>
          <p:cNvSpPr txBox="1">
            <a:spLocks noChangeArrowheads="1"/>
          </p:cNvSpPr>
          <p:nvPr/>
        </p:nvSpPr>
        <p:spPr bwMode="auto">
          <a:xfrm>
            <a:off x="5035550" y="1327150"/>
            <a:ext cx="2016125" cy="3492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500" b="1">
                <a:sym typeface="Wingdings" pitchFamily="2" charset="2"/>
              </a:rPr>
              <a:t>JCAP 04 (2007) 010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554" name="Rectangle 2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pic>
        <p:nvPicPr>
          <p:cNvPr id="9195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1371600"/>
            <a:ext cx="5410200" cy="511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19556" name="Rectangle 4"/>
          <p:cNvSpPr>
            <a:spLocks noChangeArrowheads="1"/>
          </p:cNvSpPr>
          <p:nvPr/>
        </p:nvSpPr>
        <p:spPr bwMode="auto">
          <a:xfrm>
            <a:off x="0" y="4038600"/>
            <a:ext cx="3733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800" b="1">
                <a:solidFill>
                  <a:srgbClr val="0000FF"/>
                </a:solidFill>
              </a:rPr>
              <a:t>g</a:t>
            </a:r>
            <a:r>
              <a:rPr lang="de-DE" sz="1800" b="1" baseline="-25000">
                <a:solidFill>
                  <a:srgbClr val="0000FF"/>
                </a:solidFill>
              </a:rPr>
              <a:t>a</a:t>
            </a:r>
            <a:r>
              <a:rPr lang="de-DE" sz="1800" b="1" baseline="-25000">
                <a:solidFill>
                  <a:srgbClr val="0000FF"/>
                </a:solidFill>
                <a:latin typeface="Symbol" pitchFamily="18" charset="2"/>
              </a:rPr>
              <a:t>g</a:t>
            </a:r>
            <a:r>
              <a:rPr lang="de-DE" sz="1800" b="1">
                <a:solidFill>
                  <a:srgbClr val="0000FF"/>
                </a:solidFill>
              </a:rPr>
              <a:t> (95%) = 2,2 x 10</a:t>
            </a:r>
            <a:r>
              <a:rPr lang="de-DE" sz="1800" b="1" baseline="30000">
                <a:solidFill>
                  <a:srgbClr val="0000FF"/>
                </a:solidFill>
              </a:rPr>
              <a:t>-10</a:t>
            </a:r>
            <a:r>
              <a:rPr lang="de-DE" sz="1800" b="1">
                <a:solidFill>
                  <a:srgbClr val="0000FF"/>
                </a:solidFill>
              </a:rPr>
              <a:t> GeV</a:t>
            </a:r>
            <a:r>
              <a:rPr lang="de-DE" sz="1800" b="1" baseline="30000">
                <a:solidFill>
                  <a:srgbClr val="0000FF"/>
                </a:solidFill>
              </a:rPr>
              <a:t>-1</a:t>
            </a:r>
            <a:endParaRPr lang="en-US" sz="1800" b="1" baseline="30000">
              <a:solidFill>
                <a:srgbClr val="0000FF"/>
              </a:solidFill>
            </a:endParaRPr>
          </a:p>
        </p:txBody>
      </p:sp>
      <p:graphicFrame>
        <p:nvGraphicFramePr>
          <p:cNvPr id="919557" name="Object 5"/>
          <p:cNvGraphicFramePr>
            <a:graphicFrameLocks noChangeAspect="1"/>
          </p:cNvGraphicFramePr>
          <p:nvPr/>
        </p:nvGraphicFramePr>
        <p:xfrm>
          <a:off x="4508500" y="3376613"/>
          <a:ext cx="127000" cy="228600"/>
        </p:xfrm>
        <a:graphic>
          <a:graphicData uri="http://schemas.openxmlformats.org/presentationml/2006/ole">
            <p:oleObj spid="_x0000_s919554" name="Formel" r:id="rId5" imgW="126720" imgH="228600" progId="Equation.3">
              <p:embed/>
            </p:oleObj>
          </a:graphicData>
        </a:graphic>
      </p:graphicFrame>
      <p:sp>
        <p:nvSpPr>
          <p:cNvPr id="919558" name="Text Box 6"/>
          <p:cNvSpPr txBox="1">
            <a:spLocks noChangeArrowheads="1"/>
          </p:cNvSpPr>
          <p:nvPr/>
        </p:nvSpPr>
        <p:spPr bwMode="auto">
          <a:xfrm>
            <a:off x="76200" y="1158875"/>
            <a:ext cx="4038600" cy="525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endParaRPr lang="de-DE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r>
              <a:rPr lang="de-DE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160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measured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p-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settings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 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with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baseline="30000" dirty="0">
                <a:ea typeface="Arial Unicode MS" pitchFamily="34" charset="-128"/>
                <a:cs typeface="Arial" charset="0"/>
                <a:sym typeface="Wingdings" pitchFamily="2" charset="2"/>
              </a:rPr>
              <a:t>4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He in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the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magnet</a:t>
            </a:r>
            <a:endParaRPr lang="de-DE" sz="1800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  (p=13.4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mbar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,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m</a:t>
            </a:r>
            <a:r>
              <a:rPr lang="de-DE" sz="1800" baseline="-25000" dirty="0" err="1">
                <a:ea typeface="Arial Unicode MS" pitchFamily="34" charset="-128"/>
                <a:cs typeface="Arial" charset="0"/>
                <a:sym typeface="Wingdings" pitchFamily="2" charset="2"/>
              </a:rPr>
              <a:t>a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=0.39 eV)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endParaRPr lang="de-DE" sz="700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r>
              <a:rPr lang="de-DE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No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significant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signal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observed</a:t>
            </a:r>
            <a:endParaRPr lang="de-DE" sz="1800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</a:pPr>
            <a:endParaRPr lang="de-DE" sz="700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r>
              <a:rPr lang="de-DE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CAST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enters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in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theoretically</a:t>
            </a:r>
            <a:endParaRPr lang="de-DE" sz="1800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 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favored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model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regions</a:t>
            </a:r>
            <a:endParaRPr lang="de-DE" sz="1800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</a:pPr>
            <a:endParaRPr lang="de-DE" sz="700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r>
              <a:rPr lang="de-DE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Typical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upper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limit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:</a:t>
            </a: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endParaRPr lang="de-DE" sz="1000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endParaRPr lang="de-DE" sz="1200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dirty="0">
                <a:ea typeface="Arial Unicode MS" pitchFamily="34" charset="-128"/>
                <a:cs typeface="Arial" charset="0"/>
                <a:sym typeface="Wingdings" pitchFamily="2" charset="2"/>
              </a:rPr>
              <a:t>  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for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m</a:t>
            </a:r>
            <a:r>
              <a:rPr lang="de-DE" sz="1800" baseline="-25000" dirty="0" err="1">
                <a:ea typeface="Arial Unicode MS" pitchFamily="34" charset="-128"/>
                <a:cs typeface="Arial" charset="0"/>
                <a:sym typeface="Wingdings" pitchFamily="2" charset="2"/>
              </a:rPr>
              <a:t>a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&lt; 0.39 eV</a:t>
            </a: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endParaRPr lang="de-DE" sz="700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r>
              <a:rPr lang="de-DE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baseline="30000" dirty="0">
                <a:ea typeface="Arial Unicode MS" pitchFamily="34" charset="-128"/>
                <a:cs typeface="Arial" charset="0"/>
                <a:sym typeface="Wingdings" pitchFamily="2" charset="2"/>
              </a:rPr>
              <a:t>4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He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analysis</a:t>
            </a:r>
            <a:r>
              <a:rPr lang="de-DE" sz="1800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dirty="0" err="1">
                <a:ea typeface="Arial Unicode MS" pitchFamily="34" charset="-128"/>
                <a:cs typeface="Arial" charset="0"/>
                <a:sym typeface="Wingdings" pitchFamily="2" charset="2"/>
              </a:rPr>
              <a:t>completed</a:t>
            </a:r>
            <a:endParaRPr lang="de-DE" sz="1800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dirty="0">
                <a:ea typeface="Arial Unicode MS" pitchFamily="34" charset="-128"/>
                <a:cs typeface="Arial" charset="0"/>
                <a:sym typeface="Wingdings" pitchFamily="2" charset="2"/>
              </a:rPr>
              <a:t>         </a:t>
            </a:r>
            <a:r>
              <a:rPr lang="de-DE" sz="1600" dirty="0">
                <a:ea typeface="Arial Unicode MS" pitchFamily="34" charset="-128"/>
                <a:cs typeface="Arial" charset="0"/>
                <a:sym typeface="Wingdings" pitchFamily="2" charset="2"/>
              </a:rPr>
              <a:t> JCAP 02 (2009) 008</a:t>
            </a:r>
            <a:r>
              <a:rPr lang="de-DE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endParaRPr lang="de-DE" sz="700" dirty="0">
              <a:ea typeface="Arial Unicode MS" pitchFamily="34" charset="-128"/>
              <a:cs typeface="Arial" charset="0"/>
              <a:sym typeface="Wingdings" pitchFamily="2" charset="2"/>
            </a:endParaRP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</a:pPr>
            <a:r>
              <a:rPr lang="de-DE" dirty="0"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b="1" baseline="30000" dirty="0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3</a:t>
            </a:r>
            <a:r>
              <a:rPr lang="de-DE" sz="1800" b="1" dirty="0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He </a:t>
            </a:r>
            <a:r>
              <a:rPr lang="de-DE" sz="1800" b="1" dirty="0" err="1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measurements</a:t>
            </a:r>
            <a:r>
              <a:rPr lang="de-DE" sz="1800" b="1" dirty="0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800" b="1" dirty="0" err="1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ongoing</a:t>
            </a:r>
            <a:r>
              <a:rPr lang="de-DE" sz="1800" b="1" dirty="0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!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de-DE" sz="1800" b="1" dirty="0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    </a:t>
            </a:r>
            <a:r>
              <a:rPr lang="de-DE" sz="1600" b="1" dirty="0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(Over </a:t>
            </a:r>
            <a:r>
              <a:rPr lang="de-DE" sz="1600" b="1" dirty="0" smtClean="0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480 </a:t>
            </a:r>
            <a:r>
              <a:rPr lang="de-DE" sz="1600" b="1" dirty="0" err="1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new</a:t>
            </a:r>
            <a:r>
              <a:rPr lang="de-DE" sz="1600" b="1" dirty="0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600" b="1" baseline="30000" dirty="0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3</a:t>
            </a:r>
            <a:r>
              <a:rPr lang="de-DE" sz="1600" b="1" dirty="0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He </a:t>
            </a:r>
            <a:r>
              <a:rPr lang="de-DE" sz="1600" b="1" dirty="0" err="1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steps</a:t>
            </a:r>
            <a:r>
              <a:rPr lang="de-DE" sz="1600" b="1" dirty="0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 </a:t>
            </a:r>
            <a:r>
              <a:rPr lang="de-DE" sz="1600" b="1" dirty="0" err="1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done</a:t>
            </a:r>
            <a:r>
              <a:rPr lang="de-DE" sz="1600" b="1" dirty="0">
                <a:solidFill>
                  <a:srgbClr val="FF0000"/>
                </a:solidFill>
                <a:ea typeface="Arial Unicode MS" pitchFamily="34" charset="-128"/>
                <a:cs typeface="Arial" charset="0"/>
                <a:sym typeface="Wingdings" pitchFamily="2" charset="2"/>
              </a:rPr>
              <a:t>!)</a:t>
            </a:r>
          </a:p>
        </p:txBody>
      </p:sp>
      <p:sp>
        <p:nvSpPr>
          <p:cNvPr id="919559" name="AutoShape 7"/>
          <p:cNvSpPr>
            <a:spLocks noChangeArrowheads="1"/>
          </p:cNvSpPr>
          <p:nvPr/>
        </p:nvSpPr>
        <p:spPr bwMode="auto">
          <a:xfrm>
            <a:off x="76200" y="1143000"/>
            <a:ext cx="3657600" cy="53340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19560" name="Text Box 8"/>
          <p:cNvSpPr txBox="1">
            <a:spLocks noChangeArrowheads="1"/>
          </p:cNvSpPr>
          <p:nvPr/>
        </p:nvSpPr>
        <p:spPr bwMode="auto">
          <a:xfrm>
            <a:off x="669925" y="533400"/>
            <a:ext cx="49244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CAST Result Phase I and II with </a:t>
            </a:r>
            <a:r>
              <a:rPr lang="de-DE" sz="2200" b="1" baseline="30000">
                <a:solidFill>
                  <a:schemeClr val="bg1"/>
                </a:solidFill>
              </a:rPr>
              <a:t>4</a:t>
            </a:r>
            <a:r>
              <a:rPr lang="de-DE" sz="2200" b="1">
                <a:solidFill>
                  <a:schemeClr val="bg1"/>
                </a:solidFill>
              </a:rPr>
              <a:t>He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sp>
        <p:nvSpPr>
          <p:cNvPr id="919562" name="Text Box 10"/>
          <p:cNvSpPr txBox="1">
            <a:spLocks noChangeArrowheads="1"/>
          </p:cNvSpPr>
          <p:nvPr/>
        </p:nvSpPr>
        <p:spPr bwMode="auto">
          <a:xfrm>
            <a:off x="685800" y="60325"/>
            <a:ext cx="36052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Results and Prospects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963" name="Rectangle 3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36965" name="Text Box 5"/>
          <p:cNvSpPr txBox="1">
            <a:spLocks noChangeArrowheads="1"/>
          </p:cNvSpPr>
          <p:nvPr/>
        </p:nvSpPr>
        <p:spPr bwMode="auto">
          <a:xfrm>
            <a:off x="669925" y="533400"/>
            <a:ext cx="73834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Additional Searches at CAST: HE and 14.4 keV Axions</a:t>
            </a:r>
          </a:p>
        </p:txBody>
      </p:sp>
      <p:sp>
        <p:nvSpPr>
          <p:cNvPr id="936966" name="Text Box 6"/>
          <p:cNvSpPr txBox="1">
            <a:spLocks noChangeArrowheads="1"/>
          </p:cNvSpPr>
          <p:nvPr/>
        </p:nvSpPr>
        <p:spPr bwMode="auto">
          <a:xfrm>
            <a:off x="685800" y="60325"/>
            <a:ext cx="36052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Results and Prospects</a:t>
            </a:r>
          </a:p>
        </p:txBody>
      </p:sp>
      <p:sp>
        <p:nvSpPr>
          <p:cNvPr id="936975" name="Text Box 15"/>
          <p:cNvSpPr txBox="1">
            <a:spLocks noChangeArrowheads="1"/>
          </p:cNvSpPr>
          <p:nvPr/>
        </p:nvSpPr>
        <p:spPr bwMode="auto">
          <a:xfrm>
            <a:off x="228600" y="5562600"/>
            <a:ext cx="1646238" cy="3492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500" b="1">
                <a:sym typeface="Wingdings" pitchFamily="2" charset="2"/>
              </a:rPr>
              <a:t>arXiv:0904.2103</a:t>
            </a:r>
          </a:p>
        </p:txBody>
      </p:sp>
      <p:pic>
        <p:nvPicPr>
          <p:cNvPr id="936983" name="Picture 23"/>
          <p:cNvPicPr>
            <a:picLocks noChangeAspect="1" noChangeArrowheads="1"/>
          </p:cNvPicPr>
          <p:nvPr/>
        </p:nvPicPr>
        <p:blipFill>
          <a:blip r:embed="rId2" cstate="print"/>
          <a:srcRect b="4787"/>
          <a:stretch>
            <a:fillRect/>
          </a:stretch>
        </p:blipFill>
        <p:spPr bwMode="auto">
          <a:xfrm>
            <a:off x="288925" y="2209800"/>
            <a:ext cx="3063875" cy="31242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</p:pic>
      <p:pic>
        <p:nvPicPr>
          <p:cNvPr id="936985" name="Picture 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4572000"/>
            <a:ext cx="2819400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36987" name="Text Box 27"/>
          <p:cNvSpPr txBox="1">
            <a:spLocks noChangeArrowheads="1"/>
          </p:cNvSpPr>
          <p:nvPr/>
        </p:nvSpPr>
        <p:spPr bwMode="auto">
          <a:xfrm>
            <a:off x="342900" y="4800600"/>
            <a:ext cx="1774825" cy="395288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HE Calorimeter</a:t>
            </a:r>
          </a:p>
        </p:txBody>
      </p:sp>
      <p:sp>
        <p:nvSpPr>
          <p:cNvPr id="936988" name="Text Box 28"/>
          <p:cNvSpPr txBox="1">
            <a:spLocks noChangeArrowheads="1"/>
          </p:cNvSpPr>
          <p:nvPr/>
        </p:nvSpPr>
        <p:spPr bwMode="auto">
          <a:xfrm>
            <a:off x="228600" y="1158875"/>
            <a:ext cx="3875088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700" i="1">
                <a:latin typeface="Times New Roman"/>
              </a:rPr>
              <a:t>„</a:t>
            </a:r>
            <a:r>
              <a:rPr lang="de-DE" sz="1700" i="1"/>
              <a:t>Search for solar axion emission from </a:t>
            </a:r>
          </a:p>
          <a:p>
            <a:r>
              <a:rPr lang="de-DE" sz="1700" i="1" baseline="30000"/>
              <a:t>7</a:t>
            </a:r>
            <a:r>
              <a:rPr lang="de-DE" sz="1700" i="1"/>
              <a:t>Li and D(p,</a:t>
            </a:r>
            <a:r>
              <a:rPr lang="de-DE" sz="1700" b="1" i="1">
                <a:latin typeface="Symbol" pitchFamily="18" charset="2"/>
              </a:rPr>
              <a:t>g</a:t>
            </a:r>
            <a:r>
              <a:rPr lang="de-DE" sz="1700" i="1"/>
              <a:t>)</a:t>
            </a:r>
            <a:r>
              <a:rPr lang="de-DE" sz="1700" i="1" baseline="30000"/>
              <a:t>3</a:t>
            </a:r>
            <a:r>
              <a:rPr lang="de-DE" sz="1700" i="1"/>
              <a:t>He nuclear decays with </a:t>
            </a:r>
          </a:p>
          <a:p>
            <a:r>
              <a:rPr lang="de-DE" sz="1700" i="1"/>
              <a:t>the CAST </a:t>
            </a:r>
            <a:r>
              <a:rPr lang="de-DE" sz="1700" b="1" i="1">
                <a:latin typeface="Symbol" pitchFamily="18" charset="2"/>
              </a:rPr>
              <a:t>g</a:t>
            </a:r>
            <a:r>
              <a:rPr lang="de-DE" sz="1700" i="1"/>
              <a:t>-ray calorimeter</a:t>
            </a:r>
            <a:r>
              <a:rPr lang="de-DE" sz="1700" i="1">
                <a:latin typeface="Times New Roman"/>
              </a:rPr>
              <a:t>“</a:t>
            </a:r>
            <a:endParaRPr lang="de-DE" sz="1700" i="1"/>
          </a:p>
          <a:p>
            <a:endParaRPr lang="de-DE" sz="1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010" name="Rectangle 2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39011" name="Text Box 3"/>
          <p:cNvSpPr txBox="1">
            <a:spLocks noChangeArrowheads="1"/>
          </p:cNvSpPr>
          <p:nvPr/>
        </p:nvSpPr>
        <p:spPr bwMode="auto">
          <a:xfrm>
            <a:off x="669925" y="533400"/>
            <a:ext cx="73834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Additional Searches at CAST: HE and 14.4 keV Axions</a:t>
            </a:r>
          </a:p>
        </p:txBody>
      </p:sp>
      <p:sp>
        <p:nvSpPr>
          <p:cNvPr id="939012" name="Text Box 4"/>
          <p:cNvSpPr txBox="1">
            <a:spLocks noChangeArrowheads="1"/>
          </p:cNvSpPr>
          <p:nvPr/>
        </p:nvSpPr>
        <p:spPr bwMode="auto">
          <a:xfrm>
            <a:off x="685800" y="60325"/>
            <a:ext cx="36052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Results and Prospects</a:t>
            </a:r>
          </a:p>
        </p:txBody>
      </p:sp>
      <p:sp>
        <p:nvSpPr>
          <p:cNvPr id="939013" name="Text Box 5"/>
          <p:cNvSpPr txBox="1">
            <a:spLocks noChangeArrowheads="1"/>
          </p:cNvSpPr>
          <p:nvPr/>
        </p:nvSpPr>
        <p:spPr bwMode="auto">
          <a:xfrm>
            <a:off x="228600" y="1158875"/>
            <a:ext cx="3875088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700" i="1">
                <a:latin typeface="Times New Roman"/>
              </a:rPr>
              <a:t>„</a:t>
            </a:r>
            <a:r>
              <a:rPr lang="de-DE" sz="1700" i="1"/>
              <a:t>Search for solar axion emission from </a:t>
            </a:r>
          </a:p>
          <a:p>
            <a:r>
              <a:rPr lang="de-DE" sz="1700" i="1" baseline="30000"/>
              <a:t>7</a:t>
            </a:r>
            <a:r>
              <a:rPr lang="de-DE" sz="1700" i="1"/>
              <a:t>Li and D(p,</a:t>
            </a:r>
            <a:r>
              <a:rPr lang="de-DE" sz="1700" b="1" i="1">
                <a:latin typeface="Symbol" pitchFamily="18" charset="2"/>
              </a:rPr>
              <a:t>g</a:t>
            </a:r>
            <a:r>
              <a:rPr lang="de-DE" sz="1700" i="1"/>
              <a:t>)</a:t>
            </a:r>
            <a:r>
              <a:rPr lang="de-DE" sz="1700" i="1" baseline="30000"/>
              <a:t>3</a:t>
            </a:r>
            <a:r>
              <a:rPr lang="de-DE" sz="1700" i="1"/>
              <a:t>He nuclear decays with </a:t>
            </a:r>
          </a:p>
          <a:p>
            <a:r>
              <a:rPr lang="de-DE" sz="1700" i="1"/>
              <a:t>the CAST </a:t>
            </a:r>
            <a:r>
              <a:rPr lang="de-DE" sz="1700" b="1" i="1">
                <a:latin typeface="Symbol" pitchFamily="18" charset="2"/>
              </a:rPr>
              <a:t>g</a:t>
            </a:r>
            <a:r>
              <a:rPr lang="de-DE" sz="1700" i="1"/>
              <a:t>-ray calorimeter</a:t>
            </a:r>
            <a:r>
              <a:rPr lang="de-DE" sz="1700" i="1">
                <a:latin typeface="Times New Roman"/>
              </a:rPr>
              <a:t>“</a:t>
            </a:r>
            <a:endParaRPr lang="de-DE" sz="1700" i="1"/>
          </a:p>
          <a:p>
            <a:endParaRPr lang="de-DE" sz="1700"/>
          </a:p>
        </p:txBody>
      </p:sp>
      <p:sp>
        <p:nvSpPr>
          <p:cNvPr id="939014" name="Text Box 6"/>
          <p:cNvSpPr txBox="1">
            <a:spLocks noChangeArrowheads="1"/>
          </p:cNvSpPr>
          <p:nvPr/>
        </p:nvSpPr>
        <p:spPr bwMode="auto">
          <a:xfrm>
            <a:off x="4343400" y="1150938"/>
            <a:ext cx="43846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700" i="1">
                <a:latin typeface="Times New Roman"/>
              </a:rPr>
              <a:t>„</a:t>
            </a:r>
            <a:r>
              <a:rPr lang="de-DE" sz="1700" i="1"/>
              <a:t>Search for 14.4 keV solar axion emitted in </a:t>
            </a:r>
          </a:p>
          <a:p>
            <a:r>
              <a:rPr lang="de-DE" sz="1700" i="1"/>
              <a:t>the M1-transition of </a:t>
            </a:r>
            <a:r>
              <a:rPr lang="de-DE" sz="1700" i="1" baseline="30000"/>
              <a:t>57</a:t>
            </a:r>
            <a:r>
              <a:rPr lang="de-DE" sz="1700" i="1"/>
              <a:t>Fe nuclei with CAST</a:t>
            </a:r>
            <a:r>
              <a:rPr lang="de-DE" sz="1700" i="1">
                <a:latin typeface="Times New Roman"/>
              </a:rPr>
              <a:t>“</a:t>
            </a:r>
            <a:endParaRPr lang="de-DE" sz="1700" i="1"/>
          </a:p>
        </p:txBody>
      </p:sp>
      <p:sp>
        <p:nvSpPr>
          <p:cNvPr id="939015" name="Text Box 7"/>
          <p:cNvSpPr txBox="1">
            <a:spLocks noChangeArrowheads="1"/>
          </p:cNvSpPr>
          <p:nvPr/>
        </p:nvSpPr>
        <p:spPr bwMode="auto">
          <a:xfrm>
            <a:off x="228600" y="5562600"/>
            <a:ext cx="1646238" cy="3492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500" b="1">
                <a:sym typeface="Wingdings" pitchFamily="2" charset="2"/>
              </a:rPr>
              <a:t>arXiv:0904.2103</a:t>
            </a:r>
          </a:p>
        </p:txBody>
      </p:sp>
      <p:sp>
        <p:nvSpPr>
          <p:cNvPr id="939016" name="Text Box 8"/>
          <p:cNvSpPr txBox="1">
            <a:spLocks noChangeArrowheads="1"/>
          </p:cNvSpPr>
          <p:nvPr/>
        </p:nvSpPr>
        <p:spPr bwMode="auto">
          <a:xfrm>
            <a:off x="6811963" y="6203950"/>
            <a:ext cx="1646237" cy="3492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500" b="1">
                <a:sym typeface="Wingdings" pitchFamily="2" charset="2"/>
              </a:rPr>
              <a:t>arXiv:0906.4488</a:t>
            </a:r>
          </a:p>
        </p:txBody>
      </p:sp>
      <p:pic>
        <p:nvPicPr>
          <p:cNvPr id="939017" name="Picture 9"/>
          <p:cNvPicPr>
            <a:picLocks noChangeAspect="1" noChangeArrowheads="1"/>
          </p:cNvPicPr>
          <p:nvPr/>
        </p:nvPicPr>
        <p:blipFill>
          <a:blip r:embed="rId2" cstate="print"/>
          <a:srcRect b="4787"/>
          <a:stretch>
            <a:fillRect/>
          </a:stretch>
        </p:blipFill>
        <p:spPr bwMode="auto">
          <a:xfrm>
            <a:off x="288925" y="2209800"/>
            <a:ext cx="3063875" cy="31242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</p:pic>
      <p:pic>
        <p:nvPicPr>
          <p:cNvPr id="939018" name="Picture 10" descr="TPC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905000"/>
            <a:ext cx="3352800" cy="25146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939019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4572000"/>
            <a:ext cx="2819400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39020" name="Text Box 12"/>
          <p:cNvSpPr txBox="1">
            <a:spLocks noChangeArrowheads="1"/>
          </p:cNvSpPr>
          <p:nvPr/>
        </p:nvSpPr>
        <p:spPr bwMode="auto">
          <a:xfrm>
            <a:off x="4664075" y="2119313"/>
            <a:ext cx="669925" cy="395287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TPC</a:t>
            </a:r>
          </a:p>
        </p:txBody>
      </p:sp>
      <p:sp>
        <p:nvSpPr>
          <p:cNvPr id="939021" name="Text Box 13"/>
          <p:cNvSpPr txBox="1">
            <a:spLocks noChangeArrowheads="1"/>
          </p:cNvSpPr>
          <p:nvPr/>
        </p:nvSpPr>
        <p:spPr bwMode="auto">
          <a:xfrm>
            <a:off x="342900" y="4800600"/>
            <a:ext cx="1774825" cy="395288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HE Calorimeter</a:t>
            </a:r>
          </a:p>
        </p:txBody>
      </p:sp>
      <p:pic>
        <p:nvPicPr>
          <p:cNvPr id="939022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3600" y="3910013"/>
            <a:ext cx="3048000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987" name="Rectangle 3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37988" name="Text Box 4"/>
          <p:cNvSpPr txBox="1">
            <a:spLocks noChangeArrowheads="1"/>
          </p:cNvSpPr>
          <p:nvPr/>
        </p:nvSpPr>
        <p:spPr bwMode="auto">
          <a:xfrm>
            <a:off x="225425" y="533400"/>
            <a:ext cx="86899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Additional Searches at CAST: LES Axions and Galactic Sources</a:t>
            </a:r>
          </a:p>
        </p:txBody>
      </p:sp>
      <p:sp>
        <p:nvSpPr>
          <p:cNvPr id="937989" name="Text Box 5"/>
          <p:cNvSpPr txBox="1">
            <a:spLocks noChangeArrowheads="1"/>
          </p:cNvSpPr>
          <p:nvPr/>
        </p:nvSpPr>
        <p:spPr bwMode="auto">
          <a:xfrm>
            <a:off x="685800" y="60325"/>
            <a:ext cx="36052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Results and Prospects</a:t>
            </a:r>
          </a:p>
        </p:txBody>
      </p:sp>
      <p:sp>
        <p:nvSpPr>
          <p:cNvPr id="938002" name="Text Box 18"/>
          <p:cNvSpPr txBox="1">
            <a:spLocks noChangeArrowheads="1"/>
          </p:cNvSpPr>
          <p:nvPr/>
        </p:nvSpPr>
        <p:spPr bwMode="auto">
          <a:xfrm>
            <a:off x="152400" y="1143000"/>
            <a:ext cx="47180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700" i="1">
                <a:latin typeface="Times New Roman"/>
              </a:rPr>
              <a:t>„</a:t>
            </a:r>
            <a:r>
              <a:rPr lang="de-DE" sz="1700" i="1"/>
              <a:t>Search for low energy solar axion with CAST</a:t>
            </a:r>
            <a:r>
              <a:rPr lang="de-DE" sz="1700" i="1">
                <a:latin typeface="Times New Roman"/>
              </a:rPr>
              <a:t>“</a:t>
            </a:r>
            <a:endParaRPr lang="de-DE" sz="1700" i="1"/>
          </a:p>
          <a:p>
            <a:endParaRPr lang="de-DE" sz="1700"/>
          </a:p>
        </p:txBody>
      </p:sp>
      <p:pic>
        <p:nvPicPr>
          <p:cNvPr id="938003" name="Picture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0"/>
            <a:ext cx="3429000" cy="337978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</p:pic>
      <p:sp>
        <p:nvSpPr>
          <p:cNvPr id="938005" name="Text Box 21"/>
          <p:cNvSpPr txBox="1">
            <a:spLocks noChangeArrowheads="1"/>
          </p:cNvSpPr>
          <p:nvPr/>
        </p:nvSpPr>
        <p:spPr bwMode="auto">
          <a:xfrm>
            <a:off x="5791200" y="4953000"/>
            <a:ext cx="32972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See also contributions to</a:t>
            </a:r>
          </a:p>
          <a:p>
            <a:endParaRPr lang="de-DE" sz="200"/>
          </a:p>
          <a:p>
            <a:r>
              <a:rPr lang="de-DE"/>
              <a:t>5th Patras Workshop on </a:t>
            </a:r>
          </a:p>
          <a:p>
            <a:endParaRPr lang="de-DE" sz="200"/>
          </a:p>
          <a:p>
            <a:r>
              <a:rPr lang="de-DE"/>
              <a:t>Axions, WIMPs and WISPs</a:t>
            </a:r>
          </a:p>
          <a:p>
            <a:endParaRPr lang="de-DE" sz="500"/>
          </a:p>
          <a:p>
            <a:r>
              <a:rPr lang="de-DE">
                <a:sym typeface="Wingdings" pitchFamily="2" charset="2"/>
              </a:rPr>
              <a:t> </a:t>
            </a:r>
            <a:r>
              <a:rPr lang="de-DE"/>
              <a:t>http://axion-wimp.desy.de/</a:t>
            </a:r>
          </a:p>
        </p:txBody>
      </p:sp>
      <p:sp>
        <p:nvSpPr>
          <p:cNvPr id="938006" name="AutoShape 22"/>
          <p:cNvSpPr>
            <a:spLocks noChangeArrowheads="1"/>
          </p:cNvSpPr>
          <p:nvPr/>
        </p:nvSpPr>
        <p:spPr bwMode="auto">
          <a:xfrm>
            <a:off x="5811838" y="4876800"/>
            <a:ext cx="3276600" cy="16002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38007" name="Text Box 23"/>
          <p:cNvSpPr txBox="1">
            <a:spLocks noChangeArrowheads="1"/>
          </p:cNvSpPr>
          <p:nvPr/>
        </p:nvSpPr>
        <p:spPr bwMode="auto">
          <a:xfrm>
            <a:off x="304800" y="5486400"/>
            <a:ext cx="1646238" cy="3492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500" b="1">
                <a:sym typeface="Wingdings" pitchFamily="2" charset="2"/>
              </a:rPr>
              <a:t>arXiv:0809.4581</a:t>
            </a:r>
          </a:p>
        </p:txBody>
      </p:sp>
      <p:pic>
        <p:nvPicPr>
          <p:cNvPr id="938008" name="Picture 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3429000"/>
            <a:ext cx="3633788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034" name="Rectangle 2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40035" name="Text Box 3"/>
          <p:cNvSpPr txBox="1">
            <a:spLocks noChangeArrowheads="1"/>
          </p:cNvSpPr>
          <p:nvPr/>
        </p:nvSpPr>
        <p:spPr bwMode="auto">
          <a:xfrm>
            <a:off x="225425" y="533400"/>
            <a:ext cx="86899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Additional Searches at CAST: LES Axions and Galactic Sources</a:t>
            </a:r>
          </a:p>
        </p:txBody>
      </p:sp>
      <p:sp>
        <p:nvSpPr>
          <p:cNvPr id="940036" name="Text Box 4"/>
          <p:cNvSpPr txBox="1">
            <a:spLocks noChangeArrowheads="1"/>
          </p:cNvSpPr>
          <p:nvPr/>
        </p:nvSpPr>
        <p:spPr bwMode="auto">
          <a:xfrm>
            <a:off x="685800" y="60325"/>
            <a:ext cx="36052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Results and Prospects</a:t>
            </a:r>
          </a:p>
        </p:txBody>
      </p:sp>
      <p:sp>
        <p:nvSpPr>
          <p:cNvPr id="940037" name="Text Box 5"/>
          <p:cNvSpPr txBox="1">
            <a:spLocks noChangeArrowheads="1"/>
          </p:cNvSpPr>
          <p:nvPr/>
        </p:nvSpPr>
        <p:spPr bwMode="auto">
          <a:xfrm>
            <a:off x="304800" y="5486400"/>
            <a:ext cx="1646238" cy="3492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500" b="1">
                <a:sym typeface="Wingdings" pitchFamily="2" charset="2"/>
              </a:rPr>
              <a:t>arXiv:0809.4581</a:t>
            </a:r>
          </a:p>
        </p:txBody>
      </p:sp>
      <p:pic>
        <p:nvPicPr>
          <p:cNvPr id="940040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0"/>
            <a:ext cx="3429000" cy="337978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</p:pic>
      <p:pic>
        <p:nvPicPr>
          <p:cNvPr id="94004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3429000"/>
            <a:ext cx="3633788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40042" name="Text Box 10"/>
          <p:cNvSpPr txBox="1">
            <a:spLocks noChangeArrowheads="1"/>
          </p:cNvSpPr>
          <p:nvPr/>
        </p:nvSpPr>
        <p:spPr bwMode="auto">
          <a:xfrm>
            <a:off x="5410200" y="1143000"/>
            <a:ext cx="32385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700"/>
              <a:t>Search for Axions from galactic </a:t>
            </a:r>
          </a:p>
          <a:p>
            <a:r>
              <a:rPr lang="de-DE" sz="1700"/>
              <a:t>sources at CAST/ Sky Survey</a:t>
            </a:r>
          </a:p>
          <a:p>
            <a:endParaRPr lang="de-DE" sz="1700"/>
          </a:p>
        </p:txBody>
      </p:sp>
      <p:sp>
        <p:nvSpPr>
          <p:cNvPr id="940045" name="Text Box 13"/>
          <p:cNvSpPr txBox="1">
            <a:spLocks noChangeArrowheads="1"/>
          </p:cNvSpPr>
          <p:nvPr/>
        </p:nvSpPr>
        <p:spPr bwMode="auto">
          <a:xfrm>
            <a:off x="152400" y="1143000"/>
            <a:ext cx="47180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700" i="1">
                <a:latin typeface="Times New Roman"/>
              </a:rPr>
              <a:t>„</a:t>
            </a:r>
            <a:r>
              <a:rPr lang="de-DE" sz="1700" i="1"/>
              <a:t>Search for low energy solar axion with CAST</a:t>
            </a:r>
            <a:r>
              <a:rPr lang="de-DE" sz="1700" i="1">
                <a:latin typeface="Times New Roman"/>
              </a:rPr>
              <a:t>“</a:t>
            </a:r>
            <a:endParaRPr lang="de-DE" sz="1700" i="1"/>
          </a:p>
          <a:p>
            <a:endParaRPr lang="de-DE" sz="1700"/>
          </a:p>
        </p:txBody>
      </p:sp>
      <p:sp>
        <p:nvSpPr>
          <p:cNvPr id="940046" name="Text Box 14"/>
          <p:cNvSpPr txBox="1">
            <a:spLocks noChangeArrowheads="1"/>
          </p:cNvSpPr>
          <p:nvPr/>
        </p:nvSpPr>
        <p:spPr bwMode="auto">
          <a:xfrm>
            <a:off x="5791200" y="4953000"/>
            <a:ext cx="3310073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dirty="0"/>
              <a:t>See also </a:t>
            </a:r>
            <a:r>
              <a:rPr lang="de-DE" dirty="0" err="1"/>
              <a:t>contributions</a:t>
            </a:r>
            <a:r>
              <a:rPr lang="de-DE" dirty="0"/>
              <a:t> </a:t>
            </a:r>
            <a:r>
              <a:rPr lang="de-DE" dirty="0" err="1"/>
              <a:t>to</a:t>
            </a:r>
            <a:endParaRPr lang="de-DE" dirty="0"/>
          </a:p>
          <a:p>
            <a:endParaRPr lang="de-DE" sz="200" dirty="0"/>
          </a:p>
          <a:p>
            <a:r>
              <a:rPr lang="de-DE" dirty="0" smtClean="0"/>
              <a:t>Patras </a:t>
            </a:r>
            <a:r>
              <a:rPr lang="de-DE" dirty="0"/>
              <a:t>Workshop on </a:t>
            </a:r>
          </a:p>
          <a:p>
            <a:endParaRPr lang="de-DE" sz="200" dirty="0"/>
          </a:p>
          <a:p>
            <a:r>
              <a:rPr lang="de-DE" dirty="0" err="1"/>
              <a:t>Axions</a:t>
            </a:r>
            <a:r>
              <a:rPr lang="de-DE" dirty="0"/>
              <a:t>, WIMPs </a:t>
            </a:r>
            <a:r>
              <a:rPr lang="de-DE" dirty="0" err="1"/>
              <a:t>and</a:t>
            </a:r>
            <a:r>
              <a:rPr lang="de-DE" dirty="0"/>
              <a:t> WISPs</a:t>
            </a:r>
          </a:p>
          <a:p>
            <a:endParaRPr lang="de-DE" sz="500" dirty="0"/>
          </a:p>
          <a:p>
            <a:r>
              <a:rPr lang="de-DE" dirty="0">
                <a:sym typeface="Wingdings" pitchFamily="2" charset="2"/>
              </a:rPr>
              <a:t> </a:t>
            </a:r>
            <a:r>
              <a:rPr lang="de-DE" dirty="0"/>
              <a:t>http://axion-wimp.desy.de/</a:t>
            </a:r>
          </a:p>
        </p:txBody>
      </p:sp>
      <p:sp>
        <p:nvSpPr>
          <p:cNvPr id="940047" name="AutoShape 15"/>
          <p:cNvSpPr>
            <a:spLocks noChangeArrowheads="1"/>
          </p:cNvSpPr>
          <p:nvPr/>
        </p:nvSpPr>
        <p:spPr bwMode="auto">
          <a:xfrm>
            <a:off x="5811838" y="4876800"/>
            <a:ext cx="3276600" cy="16002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pic>
        <p:nvPicPr>
          <p:cNvPr id="940038" name="Picture 6" descr="111339-004-B85046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1828800"/>
            <a:ext cx="1981200" cy="19812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940050" name="Picture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1781175"/>
            <a:ext cx="1971675" cy="159702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</p:pic>
      <p:pic>
        <p:nvPicPr>
          <p:cNvPr id="940048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72213" y="3352800"/>
            <a:ext cx="2719387" cy="142398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482" name="Rectangle 2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16483" name="Text Box 3"/>
          <p:cNvSpPr txBox="1">
            <a:spLocks noChangeArrowheads="1"/>
          </p:cNvSpPr>
          <p:nvPr/>
        </p:nvSpPr>
        <p:spPr bwMode="auto">
          <a:xfrm>
            <a:off x="669925" y="533400"/>
            <a:ext cx="37639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The Peccei-Quinn-Solution</a:t>
            </a:r>
          </a:p>
        </p:txBody>
      </p:sp>
      <p:sp>
        <p:nvSpPr>
          <p:cNvPr id="916484" name="Text Box 4"/>
          <p:cNvSpPr txBox="1">
            <a:spLocks noChangeArrowheads="1"/>
          </p:cNvSpPr>
          <p:nvPr/>
        </p:nvSpPr>
        <p:spPr bwMode="auto">
          <a:xfrm>
            <a:off x="152400" y="1609725"/>
            <a:ext cx="8534400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 b="1">
                <a:cs typeface="Arial" charset="0"/>
              </a:rPr>
              <a:t>A possible solution to the strong CP-problem:</a:t>
            </a:r>
            <a:r>
              <a:rPr lang="de-DE">
                <a:cs typeface="Arial" charset="0"/>
              </a:rPr>
              <a:t> 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endParaRPr lang="de-DE" sz="500">
              <a:cs typeface="Arial" charset="0"/>
            </a:endParaRPr>
          </a:p>
          <a:p>
            <a:pPr>
              <a:lnSpc>
                <a:spcPct val="75000"/>
              </a:lnSpc>
              <a:spcBef>
                <a:spcPct val="50000"/>
              </a:spcBef>
            </a:pPr>
            <a:endParaRPr lang="de-DE" sz="300">
              <a:cs typeface="Arial" charset="0"/>
            </a:endParaRP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>
                <a:cs typeface="Arial" charset="0"/>
              </a:rPr>
              <a:t>Elimination of CP-violating term in QCD Lagrangian by introduction of new 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endParaRPr lang="de-DE" sz="300">
              <a:cs typeface="Arial" charset="0"/>
            </a:endParaRP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de-DE">
                <a:cs typeface="Arial" charset="0"/>
              </a:rPr>
              <a:t>additional global U(1) symmetry 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endParaRPr lang="de-DE">
              <a:cs typeface="Arial" charset="0"/>
              <a:sym typeface="Wingdings" pitchFamily="2" charset="2"/>
            </a:endParaRPr>
          </a:p>
          <a:p>
            <a:pPr>
              <a:lnSpc>
                <a:spcPct val="75000"/>
              </a:lnSpc>
              <a:spcBef>
                <a:spcPct val="50000"/>
              </a:spcBef>
            </a:pPr>
            <a:endParaRPr lang="de-DE">
              <a:cs typeface="Arial" charset="0"/>
              <a:sym typeface="Wingdings" pitchFamily="2" charset="2"/>
            </a:endParaRPr>
          </a:p>
          <a:p>
            <a:pPr>
              <a:lnSpc>
                <a:spcPct val="75000"/>
              </a:lnSpc>
              <a:spcBef>
                <a:spcPct val="50000"/>
              </a:spcBef>
            </a:pPr>
            <a:endParaRPr lang="de-DE">
              <a:cs typeface="Arial" charset="0"/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endParaRPr lang="de-DE" sz="2500">
              <a:cs typeface="Arial" charset="0"/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de-DE">
                <a:cs typeface="Arial" charset="0"/>
                <a:sym typeface="Wingdings" pitchFamily="2" charset="2"/>
              </a:rPr>
              <a:t> New </a:t>
            </a:r>
            <a:r>
              <a:rPr lang="de-DE">
                <a:cs typeface="Arial" charset="0"/>
              </a:rPr>
              <a:t>pseudo-scalar field    </a:t>
            </a:r>
            <a:r>
              <a:rPr lang="de-DE">
                <a:cs typeface="Arial" charset="0"/>
                <a:sym typeface="Wingdings" pitchFamily="2" charset="2"/>
              </a:rPr>
              <a:t>         </a:t>
            </a:r>
            <a:r>
              <a:rPr lang="de-DE" b="1">
                <a:cs typeface="Arial" charset="0"/>
                <a:sym typeface="Wingdings" pitchFamily="2" charset="2"/>
              </a:rPr>
              <a:t>AXION</a:t>
            </a:r>
            <a:endParaRPr lang="de-DE" sz="200" b="1">
              <a:cs typeface="Arial" charset="0"/>
            </a:endParaRPr>
          </a:p>
          <a:p>
            <a:pPr>
              <a:spcBef>
                <a:spcPct val="50000"/>
              </a:spcBef>
            </a:pPr>
            <a:r>
              <a:rPr lang="de-DE">
                <a:cs typeface="Arial" charset="0"/>
                <a:sym typeface="Wingdings" pitchFamily="2" charset="2"/>
              </a:rPr>
              <a:t> </a:t>
            </a:r>
            <a:r>
              <a:rPr lang="de-DE">
                <a:cs typeface="Arial" charset="0"/>
              </a:rPr>
              <a:t>First proposed by Peccei &amp; Quinn (1977)</a:t>
            </a:r>
            <a:endParaRPr lang="de-DE" sz="200">
              <a:cs typeface="Arial" charset="0"/>
            </a:endParaRPr>
          </a:p>
          <a:p>
            <a:pPr>
              <a:spcBef>
                <a:spcPct val="50000"/>
              </a:spcBef>
            </a:pPr>
            <a:r>
              <a:rPr lang="de-DE">
                <a:cs typeface="Arial" charset="0"/>
                <a:sym typeface="Wingdings" pitchFamily="2" charset="2"/>
              </a:rPr>
              <a:t> Particle interpretation by</a:t>
            </a:r>
            <a:r>
              <a:rPr lang="de-DE">
                <a:cs typeface="Arial" charset="0"/>
              </a:rPr>
              <a:t> Weinberg, Wilczek (1978)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429000" y="4524375"/>
            <a:ext cx="1393825" cy="457200"/>
            <a:chOff x="2832" y="2112"/>
            <a:chExt cx="937" cy="240"/>
          </a:xfrm>
        </p:grpSpPr>
        <p:sp>
          <p:nvSpPr>
            <p:cNvPr id="916486" name="AutoShape 6"/>
            <p:cNvSpPr>
              <a:spLocks noChangeArrowheads="1"/>
            </p:cNvSpPr>
            <p:nvPr/>
          </p:nvSpPr>
          <p:spPr bwMode="auto">
            <a:xfrm>
              <a:off x="3145" y="2112"/>
              <a:ext cx="624" cy="240"/>
            </a:xfrm>
            <a:prstGeom prst="roundRect">
              <a:avLst>
                <a:gd name="adj" fmla="val 16667"/>
              </a:avLst>
            </a:prstGeom>
            <a:noFill/>
            <a:ln w="28575" algn="ctr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916487" name="AutoShape 7"/>
            <p:cNvSpPr>
              <a:spLocks noChangeArrowheads="1"/>
            </p:cNvSpPr>
            <p:nvPr/>
          </p:nvSpPr>
          <p:spPr bwMode="auto">
            <a:xfrm>
              <a:off x="2832" y="2208"/>
              <a:ext cx="240" cy="48"/>
            </a:xfrm>
            <a:prstGeom prst="rightArrow">
              <a:avLst>
                <a:gd name="adj1" fmla="val 50000"/>
                <a:gd name="adj2" fmla="val 125000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</p:grpSp>
      <p:graphicFrame>
        <p:nvGraphicFramePr>
          <p:cNvPr id="916488" name="Object 8"/>
          <p:cNvGraphicFramePr>
            <a:graphicFrameLocks noChangeAspect="1"/>
          </p:cNvGraphicFramePr>
          <p:nvPr/>
        </p:nvGraphicFramePr>
        <p:xfrm>
          <a:off x="1143000" y="3286125"/>
          <a:ext cx="2895600" cy="922338"/>
        </p:xfrm>
        <a:graphic>
          <a:graphicData uri="http://schemas.openxmlformats.org/presentationml/2006/ole">
            <p:oleObj spid="_x0000_s915458" name="Formel" r:id="rId3" imgW="1777680" imgH="507960" progId="Equation.3">
              <p:embed/>
            </p:oleObj>
          </a:graphicData>
        </a:graphic>
      </p:graphicFrame>
      <p:sp>
        <p:nvSpPr>
          <p:cNvPr id="916489" name="Text Box 9"/>
          <p:cNvSpPr txBox="1">
            <a:spLocks noChangeArrowheads="1"/>
          </p:cNvSpPr>
          <p:nvPr/>
        </p:nvSpPr>
        <p:spPr bwMode="auto">
          <a:xfrm>
            <a:off x="685800" y="60325"/>
            <a:ext cx="521493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Theoretical Motivation for Axions</a:t>
            </a:r>
          </a:p>
        </p:txBody>
      </p:sp>
      <p:pic>
        <p:nvPicPr>
          <p:cNvPr id="916490" name="Picture 10" descr="File:HelenQuinn1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2514600"/>
            <a:ext cx="1543050" cy="2057400"/>
          </a:xfrm>
          <a:prstGeom prst="rect">
            <a:avLst/>
          </a:prstGeom>
          <a:noFill/>
        </p:spPr>
      </p:pic>
      <p:pic>
        <p:nvPicPr>
          <p:cNvPr id="916491" name="Picture 11" descr="Steven Weinberg">
            <a:hlinkClick r:id="rId6" tooltip="Steven Weinberg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9175" y="4276725"/>
            <a:ext cx="1597025" cy="1971675"/>
          </a:xfrm>
          <a:prstGeom prst="rect">
            <a:avLst/>
          </a:prstGeom>
          <a:noFill/>
        </p:spPr>
      </p:pic>
      <p:pic>
        <p:nvPicPr>
          <p:cNvPr id="916492" name="Picture 12" descr="File:FrankStockholm2004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 l="13536"/>
          <a:stretch>
            <a:fillRect/>
          </a:stretch>
        </p:blipFill>
        <p:spPr bwMode="auto">
          <a:xfrm>
            <a:off x="7467600" y="4505325"/>
            <a:ext cx="1554163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6493" name="Picture 13" descr="peccei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934200" y="2695575"/>
            <a:ext cx="1555750" cy="1876425"/>
          </a:xfrm>
          <a:prstGeom prst="rect">
            <a:avLst/>
          </a:prstGeom>
          <a:noFill/>
        </p:spPr>
      </p:pic>
      <p:sp>
        <p:nvSpPr>
          <p:cNvPr id="916494" name="AutoShape 14"/>
          <p:cNvSpPr>
            <a:spLocks noChangeArrowheads="1"/>
          </p:cNvSpPr>
          <p:nvPr/>
        </p:nvSpPr>
        <p:spPr bwMode="auto">
          <a:xfrm>
            <a:off x="838200" y="3200400"/>
            <a:ext cx="3429000" cy="10668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796" name="Line 4"/>
          <p:cNvSpPr>
            <a:spLocks noChangeShapeType="1"/>
          </p:cNvSpPr>
          <p:nvPr/>
        </p:nvSpPr>
        <p:spPr bwMode="auto">
          <a:xfrm flipV="1">
            <a:off x="6248400" y="2362200"/>
            <a:ext cx="228600" cy="60960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929797" name="Text Box 5"/>
          <p:cNvSpPr txBox="1">
            <a:spLocks noChangeArrowheads="1"/>
          </p:cNvSpPr>
          <p:nvPr/>
        </p:nvSpPr>
        <p:spPr bwMode="auto">
          <a:xfrm>
            <a:off x="5562600" y="1270000"/>
            <a:ext cx="2667000" cy="10160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b="1">
                <a:latin typeface="Tahoma" pitchFamily="34" charset="0"/>
              </a:rPr>
              <a:t>Magnet</a:t>
            </a:r>
          </a:p>
          <a:p>
            <a:pPr>
              <a:spcBef>
                <a:spcPct val="50000"/>
              </a:spcBef>
            </a:pPr>
            <a:r>
              <a:rPr lang="fr-FR" sz="1600">
                <a:latin typeface="Tahoma" pitchFamily="34" charset="0"/>
              </a:rPr>
              <a:t>Stronger field, bigger cross sectional area,…</a:t>
            </a:r>
          </a:p>
        </p:txBody>
      </p:sp>
      <p:sp>
        <p:nvSpPr>
          <p:cNvPr id="929798" name="Text Box 6"/>
          <p:cNvSpPr txBox="1">
            <a:spLocks noChangeArrowheads="1"/>
          </p:cNvSpPr>
          <p:nvPr/>
        </p:nvSpPr>
        <p:spPr bwMode="auto">
          <a:xfrm>
            <a:off x="4572000" y="4572000"/>
            <a:ext cx="2347913" cy="893763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sz="1800" b="1">
                <a:latin typeface="Tahoma" pitchFamily="34" charset="0"/>
              </a:rPr>
              <a:t>Detectors</a:t>
            </a:r>
          </a:p>
          <a:p>
            <a:pPr algn="ctr"/>
            <a:r>
              <a:rPr lang="fr-FR" sz="1600">
                <a:latin typeface="Tahoma" pitchFamily="34" charset="0"/>
              </a:rPr>
              <a:t>Very low background  </a:t>
            </a:r>
          </a:p>
          <a:p>
            <a:pPr algn="ctr"/>
            <a:r>
              <a:rPr lang="fr-FR" sz="1600">
                <a:latin typeface="Tahoma" pitchFamily="34" charset="0"/>
              </a:rPr>
              <a:t>and/or X-ray telescopes</a:t>
            </a:r>
          </a:p>
        </p:txBody>
      </p:sp>
      <p:sp>
        <p:nvSpPr>
          <p:cNvPr id="929799" name="Text Box 7"/>
          <p:cNvSpPr txBox="1">
            <a:spLocks noChangeArrowheads="1"/>
          </p:cNvSpPr>
          <p:nvPr/>
        </p:nvSpPr>
        <p:spPr bwMode="auto">
          <a:xfrm>
            <a:off x="6629400" y="5562600"/>
            <a:ext cx="2460625" cy="893763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sz="1800" b="1">
                <a:latin typeface="Tahoma" pitchFamily="34" charset="0"/>
              </a:rPr>
              <a:t>Movement System</a:t>
            </a:r>
          </a:p>
          <a:p>
            <a:pPr algn="ctr"/>
            <a:r>
              <a:rPr lang="fr-FR" sz="1600">
                <a:latin typeface="Tahoma" pitchFamily="34" charset="0"/>
              </a:rPr>
              <a:t>Extension of Observation</a:t>
            </a:r>
          </a:p>
          <a:p>
            <a:pPr algn="ctr"/>
            <a:r>
              <a:rPr lang="fr-FR" sz="1600">
                <a:latin typeface="Tahoma" pitchFamily="34" charset="0"/>
              </a:rPr>
              <a:t>time</a:t>
            </a:r>
          </a:p>
        </p:txBody>
      </p:sp>
      <p:sp>
        <p:nvSpPr>
          <p:cNvPr id="929802" name="Line 10"/>
          <p:cNvSpPr>
            <a:spLocks noChangeShapeType="1"/>
          </p:cNvSpPr>
          <p:nvPr/>
        </p:nvSpPr>
        <p:spPr bwMode="auto">
          <a:xfrm flipH="1">
            <a:off x="7010400" y="4419600"/>
            <a:ext cx="838200" cy="60960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929803" name="Line 11"/>
          <p:cNvSpPr>
            <a:spLocks noChangeShapeType="1"/>
          </p:cNvSpPr>
          <p:nvPr/>
        </p:nvSpPr>
        <p:spPr bwMode="auto">
          <a:xfrm flipH="1">
            <a:off x="8458200" y="4419600"/>
            <a:ext cx="152400" cy="99060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929804" name="Text Box 12"/>
          <p:cNvSpPr txBox="1">
            <a:spLocks noChangeArrowheads="1"/>
          </p:cNvSpPr>
          <p:nvPr/>
        </p:nvSpPr>
        <p:spPr bwMode="auto">
          <a:xfrm>
            <a:off x="685800" y="60325"/>
            <a:ext cx="36052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Results and Prospects</a:t>
            </a:r>
          </a:p>
        </p:txBody>
      </p:sp>
      <p:sp>
        <p:nvSpPr>
          <p:cNvPr id="929805" name="Rectangle 13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29806" name="Text Box 14"/>
          <p:cNvSpPr txBox="1">
            <a:spLocks noChangeArrowheads="1"/>
          </p:cNvSpPr>
          <p:nvPr/>
        </p:nvSpPr>
        <p:spPr bwMode="auto">
          <a:xfrm>
            <a:off x="669925" y="533400"/>
            <a:ext cx="58483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Towards future axion helioscope searches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sp>
        <p:nvSpPr>
          <p:cNvPr id="929807" name="Text Box 15"/>
          <p:cNvSpPr txBox="1">
            <a:spLocks noChangeArrowheads="1"/>
          </p:cNvSpPr>
          <p:nvPr/>
        </p:nvSpPr>
        <p:spPr bwMode="auto">
          <a:xfrm>
            <a:off x="136525" y="1447800"/>
            <a:ext cx="4052888" cy="470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</a:rPr>
              <a:t> Along the years CAST gained </a:t>
            </a:r>
          </a:p>
          <a:p>
            <a:pPr>
              <a:lnSpc>
                <a:spcPct val="125000"/>
              </a:lnSpc>
            </a:pPr>
            <a:r>
              <a:rPr lang="de-DE" sz="1800">
                <a:ea typeface="Arial Unicode MS" pitchFamily="34" charset="-128"/>
                <a:cs typeface="Arial" charset="0"/>
              </a:rPr>
              <a:t>  valuable expertise in working</a:t>
            </a:r>
          </a:p>
          <a:p>
            <a:pPr>
              <a:lnSpc>
                <a:spcPct val="125000"/>
              </a:lnSpc>
            </a:pPr>
            <a:r>
              <a:rPr lang="de-DE" sz="1800">
                <a:ea typeface="Arial Unicode MS" pitchFamily="34" charset="-128"/>
                <a:cs typeface="Arial" charset="0"/>
              </a:rPr>
              <a:t>  with the helioscope technique</a:t>
            </a:r>
          </a:p>
          <a:p>
            <a:pPr>
              <a:lnSpc>
                <a:spcPct val="125000"/>
              </a:lnSpc>
            </a:pPr>
            <a:endParaRPr lang="de-DE" sz="300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</a:rPr>
              <a:t> Possible improvements for next</a:t>
            </a:r>
          </a:p>
          <a:p>
            <a:pPr>
              <a:lnSpc>
                <a:spcPct val="125000"/>
              </a:lnSpc>
            </a:pPr>
            <a:r>
              <a:rPr lang="de-DE" sz="1800">
                <a:ea typeface="Arial Unicode MS" pitchFamily="34" charset="-128"/>
                <a:cs typeface="Arial" charset="0"/>
              </a:rPr>
              <a:t>  generation helioscopes:</a:t>
            </a:r>
          </a:p>
          <a:p>
            <a:pPr>
              <a:lnSpc>
                <a:spcPct val="125000"/>
              </a:lnSpc>
            </a:pPr>
            <a:endParaRPr lang="de-DE" sz="200">
              <a:ea typeface="Arial Unicode MS" pitchFamily="34" charset="-128"/>
              <a:cs typeface="Arial" charset="0"/>
            </a:endParaRPr>
          </a:p>
          <a:p>
            <a:pPr lvl="1">
              <a:lnSpc>
                <a:spcPct val="125000"/>
              </a:lnSpc>
              <a:buFont typeface="Wingdings" pitchFamily="2" charset="2"/>
              <a:buChar char="à"/>
            </a:pPr>
            <a:r>
              <a:rPr lang="de-DE" sz="1800">
                <a:ea typeface="Arial Unicode MS" pitchFamily="34" charset="-128"/>
                <a:cs typeface="Arial" charset="0"/>
                <a:sym typeface="Wingdings" pitchFamily="2" charset="2"/>
              </a:rPr>
              <a:t> New low background detectors</a:t>
            </a:r>
          </a:p>
          <a:p>
            <a:pPr lvl="1">
              <a:lnSpc>
                <a:spcPct val="125000"/>
              </a:lnSpc>
              <a:buFont typeface="Wingdings" pitchFamily="2" charset="2"/>
              <a:buChar char="à"/>
            </a:pPr>
            <a:r>
              <a:rPr lang="de-DE" sz="1800">
                <a:ea typeface="Arial Unicode MS" pitchFamily="34" charset="-128"/>
                <a:cs typeface="Arial" charset="0"/>
              </a:rPr>
              <a:t> X-ray focussing devices</a:t>
            </a:r>
          </a:p>
          <a:p>
            <a:pPr lvl="1">
              <a:lnSpc>
                <a:spcPct val="125000"/>
              </a:lnSpc>
              <a:buFont typeface="Wingdings" pitchFamily="2" charset="2"/>
              <a:buChar char="à"/>
            </a:pPr>
            <a:r>
              <a:rPr lang="de-DE" sz="1800">
                <a:ea typeface="Arial Unicode MS" pitchFamily="34" charset="-128"/>
                <a:cs typeface="Arial" charset="0"/>
              </a:rPr>
              <a:t> More flexible movement</a:t>
            </a:r>
          </a:p>
          <a:p>
            <a:pPr lvl="1">
              <a:lnSpc>
                <a:spcPct val="125000"/>
              </a:lnSpc>
              <a:buFont typeface="Wingdings" pitchFamily="2" charset="2"/>
              <a:buChar char="à"/>
            </a:pPr>
            <a:r>
              <a:rPr lang="de-DE" sz="1800">
                <a:ea typeface="Arial Unicode MS" pitchFamily="34" charset="-128"/>
                <a:cs typeface="Arial" charset="0"/>
              </a:rPr>
              <a:t> More powerful magnet !!!</a:t>
            </a:r>
          </a:p>
          <a:p>
            <a:pPr>
              <a:lnSpc>
                <a:spcPct val="125000"/>
              </a:lnSpc>
              <a:buFontTx/>
              <a:buChar char="•"/>
            </a:pPr>
            <a:endParaRPr lang="de-DE" sz="300">
              <a:ea typeface="Arial Unicode MS" pitchFamily="34" charset="-128"/>
              <a:cs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de-DE" sz="1800">
                <a:ea typeface="Arial Unicode MS" pitchFamily="34" charset="-128"/>
                <a:cs typeface="Arial" charset="0"/>
              </a:rPr>
              <a:t> See also talk of T. Papaevangelou</a:t>
            </a:r>
          </a:p>
          <a:p>
            <a:pPr>
              <a:lnSpc>
                <a:spcPct val="125000"/>
              </a:lnSpc>
            </a:pPr>
            <a:r>
              <a:rPr lang="de-DE" sz="1800">
                <a:ea typeface="Arial Unicode MS" pitchFamily="34" charset="-128"/>
                <a:cs typeface="Arial" charset="0"/>
              </a:rPr>
              <a:t>   in the recent workshop </a:t>
            </a:r>
          </a:p>
          <a:p>
            <a:pPr>
              <a:lnSpc>
                <a:spcPct val="125000"/>
              </a:lnSpc>
            </a:pPr>
            <a:r>
              <a:rPr lang="de-DE" sz="1800">
                <a:ea typeface="Arial Unicode MS" pitchFamily="34" charset="-128"/>
                <a:cs typeface="Arial" charset="0"/>
              </a:rPr>
              <a:t>   „</a:t>
            </a:r>
            <a:r>
              <a:rPr lang="de-DE" sz="1800" i="1">
                <a:ea typeface="Arial Unicode MS" pitchFamily="34" charset="-128"/>
                <a:cs typeface="Arial" charset="0"/>
              </a:rPr>
              <a:t>New opportunities in the Physics </a:t>
            </a:r>
          </a:p>
          <a:p>
            <a:pPr>
              <a:lnSpc>
                <a:spcPct val="125000"/>
              </a:lnSpc>
            </a:pPr>
            <a:r>
              <a:rPr lang="de-DE" sz="1800" i="1">
                <a:ea typeface="Arial Unicode MS" pitchFamily="34" charset="-128"/>
                <a:cs typeface="Arial" charset="0"/>
              </a:rPr>
              <a:t>   Landscape at CERN“</a:t>
            </a:r>
            <a:endParaRPr lang="de-DE" sz="1800">
              <a:ea typeface="Arial Unicode MS" pitchFamily="34" charset="-128"/>
              <a:cs typeface="Arial" charset="0"/>
            </a:endParaRPr>
          </a:p>
        </p:txBody>
      </p:sp>
      <p:sp>
        <p:nvSpPr>
          <p:cNvPr id="929808" name="AutoShape 16"/>
          <p:cNvSpPr>
            <a:spLocks noChangeArrowheads="1"/>
          </p:cNvSpPr>
          <p:nvPr/>
        </p:nvSpPr>
        <p:spPr bwMode="auto">
          <a:xfrm>
            <a:off x="127000" y="1219200"/>
            <a:ext cx="4191000" cy="51054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graphicFrame>
        <p:nvGraphicFramePr>
          <p:cNvPr id="929810" name="Object 18"/>
          <p:cNvGraphicFramePr>
            <a:graphicFrameLocks noGrp="1" noChangeAspect="1"/>
          </p:cNvGraphicFramePr>
          <p:nvPr>
            <p:ph/>
          </p:nvPr>
        </p:nvGraphicFramePr>
        <p:xfrm>
          <a:off x="4445000" y="3429000"/>
          <a:ext cx="4622800" cy="523875"/>
        </p:xfrm>
        <a:graphic>
          <a:graphicData uri="http://schemas.openxmlformats.org/presentationml/2006/ole">
            <p:oleObj spid="_x0000_s920578" name="Formel" r:id="rId3" imgW="2349360" imgH="266400" progId="Equation.3">
              <p:embed/>
            </p:oleObj>
          </a:graphicData>
        </a:graphic>
      </p:graphicFrame>
      <p:sp>
        <p:nvSpPr>
          <p:cNvPr id="929812" name="AutoShape 20"/>
          <p:cNvSpPr>
            <a:spLocks/>
          </p:cNvSpPr>
          <p:nvPr/>
        </p:nvSpPr>
        <p:spPr bwMode="auto">
          <a:xfrm rot="16200000">
            <a:off x="6134100" y="2400300"/>
            <a:ext cx="228600" cy="1524000"/>
          </a:xfrm>
          <a:prstGeom prst="rightBrace">
            <a:avLst>
              <a:gd name="adj1" fmla="val 55556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29813" name="AutoShape 21"/>
          <p:cNvSpPr>
            <a:spLocks noChangeArrowheads="1"/>
          </p:cNvSpPr>
          <p:nvPr/>
        </p:nvSpPr>
        <p:spPr bwMode="auto">
          <a:xfrm>
            <a:off x="4419600" y="3276600"/>
            <a:ext cx="4648200" cy="7620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29814" name="AutoShape 22"/>
          <p:cNvSpPr>
            <a:spLocks/>
          </p:cNvSpPr>
          <p:nvPr/>
        </p:nvSpPr>
        <p:spPr bwMode="auto">
          <a:xfrm rot="5400000">
            <a:off x="7772400" y="3886200"/>
            <a:ext cx="152400" cy="609600"/>
          </a:xfrm>
          <a:prstGeom prst="rightBrace">
            <a:avLst>
              <a:gd name="adj1" fmla="val 3333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29815" name="AutoShape 23"/>
          <p:cNvSpPr>
            <a:spLocks/>
          </p:cNvSpPr>
          <p:nvPr/>
        </p:nvSpPr>
        <p:spPr bwMode="auto">
          <a:xfrm rot="5400000">
            <a:off x="8534400" y="3886200"/>
            <a:ext cx="152400" cy="609600"/>
          </a:xfrm>
          <a:prstGeom prst="rightBrace">
            <a:avLst>
              <a:gd name="adj1" fmla="val 3333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944" name="Text Box 8"/>
          <p:cNvSpPr txBox="1">
            <a:spLocks noChangeArrowheads="1"/>
          </p:cNvSpPr>
          <p:nvPr/>
        </p:nvSpPr>
        <p:spPr bwMode="auto">
          <a:xfrm>
            <a:off x="685800" y="60325"/>
            <a:ext cx="36052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Results and Prospects</a:t>
            </a:r>
          </a:p>
        </p:txBody>
      </p:sp>
      <p:sp>
        <p:nvSpPr>
          <p:cNvPr id="935945" name="Rectangle 9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35946" name="Text Box 10"/>
          <p:cNvSpPr txBox="1">
            <a:spLocks noChangeArrowheads="1"/>
          </p:cNvSpPr>
          <p:nvPr/>
        </p:nvSpPr>
        <p:spPr bwMode="auto">
          <a:xfrm>
            <a:off x="669925" y="533400"/>
            <a:ext cx="58483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Towards future axion helioscope searches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pic>
        <p:nvPicPr>
          <p:cNvPr id="93595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14800" y="1371600"/>
            <a:ext cx="5029200" cy="4894263"/>
          </a:xfrm>
          <a:noFill/>
          <a:ln w="28575" algn="ctr">
            <a:miter lim="800000"/>
            <a:headEnd/>
            <a:tailEnd/>
          </a:ln>
        </p:spPr>
      </p:pic>
      <p:sp>
        <p:nvSpPr>
          <p:cNvPr id="935954" name="Text Box 18"/>
          <p:cNvSpPr txBox="1">
            <a:spLocks noChangeArrowheads="1"/>
          </p:cNvSpPr>
          <p:nvPr/>
        </p:nvSpPr>
        <p:spPr bwMode="auto">
          <a:xfrm>
            <a:off x="201613" y="2533650"/>
            <a:ext cx="3796232" cy="287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de-DE" dirty="0">
                <a:sym typeface="Wingdings" pitchFamily="2" charset="2"/>
              </a:rPr>
              <a:t>Large </a:t>
            </a:r>
            <a:r>
              <a:rPr lang="de-DE" dirty="0" err="1">
                <a:sym typeface="Wingdings" pitchFamily="2" charset="2"/>
              </a:rPr>
              <a:t>parts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of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the</a:t>
            </a:r>
            <a:r>
              <a:rPr lang="de-DE" dirty="0">
                <a:sym typeface="Wingdings" pitchFamily="2" charset="2"/>
              </a:rPr>
              <a:t> model </a:t>
            </a:r>
            <a:r>
              <a:rPr lang="de-DE" dirty="0" err="1">
                <a:sym typeface="Wingdings" pitchFamily="2" charset="2"/>
              </a:rPr>
              <a:t>region</a:t>
            </a:r>
            <a:endParaRPr lang="de-DE" dirty="0">
              <a:sym typeface="Wingdings" pitchFamily="2" charset="2"/>
            </a:endParaRPr>
          </a:p>
          <a:p>
            <a:pPr>
              <a:buFont typeface="Wingdings" pitchFamily="2" charset="2"/>
              <a:buNone/>
            </a:pPr>
            <a:endParaRPr lang="de-DE" sz="200" dirty="0">
              <a:sym typeface="Wingdings" pitchFamily="2" charset="2"/>
            </a:endParaRPr>
          </a:p>
          <a:p>
            <a:pPr>
              <a:buFont typeface="Wingdings" pitchFamily="2" charset="2"/>
              <a:buNone/>
            </a:pPr>
            <a:r>
              <a:rPr lang="de-DE" dirty="0" err="1">
                <a:sym typeface="Wingdings" pitchFamily="2" charset="2"/>
              </a:rPr>
              <a:t>for</a:t>
            </a:r>
            <a:r>
              <a:rPr lang="de-DE" dirty="0">
                <a:sym typeface="Wingdings" pitchFamily="2" charset="2"/>
              </a:rPr>
              <a:t> QCD </a:t>
            </a:r>
            <a:r>
              <a:rPr lang="de-DE" dirty="0" err="1">
                <a:sym typeface="Wingdings" pitchFamily="2" charset="2"/>
              </a:rPr>
              <a:t>axions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could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be</a:t>
            </a:r>
            <a:r>
              <a:rPr lang="de-DE" dirty="0">
                <a:sym typeface="Wingdings" pitchFamily="2" charset="2"/>
              </a:rPr>
              <a:t> </a:t>
            </a:r>
          </a:p>
          <a:p>
            <a:pPr>
              <a:buFont typeface="Wingdings" pitchFamily="2" charset="2"/>
              <a:buNone/>
            </a:pPr>
            <a:endParaRPr lang="de-DE" sz="200" dirty="0">
              <a:sym typeface="Wingdings" pitchFamily="2" charset="2"/>
            </a:endParaRPr>
          </a:p>
          <a:p>
            <a:pPr>
              <a:buFont typeface="Wingdings" pitchFamily="2" charset="2"/>
              <a:buNone/>
            </a:pPr>
            <a:r>
              <a:rPr lang="de-DE" dirty="0" err="1">
                <a:sym typeface="Wingdings" pitchFamily="2" charset="2"/>
              </a:rPr>
              <a:t>s</a:t>
            </a:r>
            <a:r>
              <a:rPr lang="de-DE" dirty="0" err="1" smtClean="0">
                <a:sym typeface="Wingdings" pitchFamily="2" charset="2"/>
              </a:rPr>
              <a:t>tudied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>
                <a:sym typeface="Wingdings" pitchFamily="2" charset="2"/>
              </a:rPr>
              <a:t>in </a:t>
            </a:r>
            <a:r>
              <a:rPr lang="de-DE" dirty="0" err="1">
                <a:sym typeface="Wingdings" pitchFamily="2" charset="2"/>
              </a:rPr>
              <a:t>the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coming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decade</a:t>
            </a:r>
            <a:r>
              <a:rPr lang="de-DE" dirty="0">
                <a:sym typeface="Wingdings" pitchFamily="2" charset="2"/>
              </a:rPr>
              <a:t> </a:t>
            </a:r>
          </a:p>
          <a:p>
            <a:endParaRPr lang="de-DE" dirty="0"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Combination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of</a:t>
            </a:r>
            <a:r>
              <a:rPr lang="de-DE" dirty="0">
                <a:sym typeface="Wingdings" pitchFamily="2" charset="2"/>
              </a:rPr>
              <a:t> </a:t>
            </a:r>
          </a:p>
          <a:p>
            <a:pPr>
              <a:buFont typeface="Wingdings" pitchFamily="2" charset="2"/>
              <a:buChar char="à"/>
            </a:pPr>
            <a:endParaRPr lang="de-DE" sz="200" dirty="0">
              <a:sym typeface="Wingdings" pitchFamily="2" charset="2"/>
            </a:endParaRPr>
          </a:p>
          <a:p>
            <a:r>
              <a:rPr lang="de-DE" dirty="0">
                <a:sym typeface="Wingdings" pitchFamily="2" charset="2"/>
              </a:rPr>
              <a:t>     </a:t>
            </a:r>
            <a:r>
              <a:rPr lang="de-DE" dirty="0" err="1">
                <a:sym typeface="Wingdings" pitchFamily="2" charset="2"/>
              </a:rPr>
              <a:t>Helioscopes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experiments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and</a:t>
            </a:r>
            <a:r>
              <a:rPr lang="de-DE" dirty="0">
                <a:sym typeface="Wingdings" pitchFamily="2" charset="2"/>
              </a:rPr>
              <a:t> </a:t>
            </a:r>
          </a:p>
          <a:p>
            <a:endParaRPr lang="de-DE" sz="200" dirty="0">
              <a:sym typeface="Wingdings" pitchFamily="2" charset="2"/>
            </a:endParaRPr>
          </a:p>
          <a:p>
            <a:r>
              <a:rPr lang="de-DE" dirty="0">
                <a:sym typeface="Wingdings" pitchFamily="2" charset="2"/>
              </a:rPr>
              <a:t>     Dark matter </a:t>
            </a:r>
            <a:r>
              <a:rPr lang="de-DE" dirty="0" err="1">
                <a:sym typeface="Wingdings" pitchFamily="2" charset="2"/>
              </a:rPr>
              <a:t>axion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searches</a:t>
            </a:r>
            <a:r>
              <a:rPr lang="de-DE" dirty="0">
                <a:sym typeface="Wingdings" pitchFamily="2" charset="2"/>
              </a:rPr>
              <a:t> </a:t>
            </a:r>
          </a:p>
          <a:p>
            <a:endParaRPr lang="de-DE" sz="200" dirty="0">
              <a:sym typeface="Wingdings" pitchFamily="2" charset="2"/>
            </a:endParaRPr>
          </a:p>
          <a:p>
            <a:r>
              <a:rPr lang="de-DE" dirty="0">
                <a:sym typeface="Wingdings" pitchFamily="2" charset="2"/>
              </a:rPr>
              <a:t>     such </a:t>
            </a:r>
            <a:r>
              <a:rPr lang="de-DE" dirty="0" err="1">
                <a:sym typeface="Wingdings" pitchFamily="2" charset="2"/>
              </a:rPr>
              <a:t>as</a:t>
            </a:r>
            <a:r>
              <a:rPr lang="de-DE" dirty="0">
                <a:sym typeface="Wingdings" pitchFamily="2" charset="2"/>
              </a:rPr>
              <a:t> ADMX</a:t>
            </a:r>
          </a:p>
          <a:p>
            <a:pPr>
              <a:buFont typeface="Wingdings" pitchFamily="2" charset="2"/>
              <a:buNone/>
            </a:pPr>
            <a:endParaRPr lang="de-DE" dirty="0"/>
          </a:p>
        </p:txBody>
      </p:sp>
      <p:sp>
        <p:nvSpPr>
          <p:cNvPr id="935955" name="AutoShape 19"/>
          <p:cNvSpPr>
            <a:spLocks noChangeArrowheads="1"/>
          </p:cNvSpPr>
          <p:nvPr/>
        </p:nvSpPr>
        <p:spPr bwMode="auto">
          <a:xfrm>
            <a:off x="152400" y="2209800"/>
            <a:ext cx="4038600" cy="31242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578" name="Text Box 2"/>
          <p:cNvSpPr txBox="1">
            <a:spLocks noChangeArrowheads="1"/>
          </p:cNvSpPr>
          <p:nvPr/>
        </p:nvSpPr>
        <p:spPr bwMode="auto">
          <a:xfrm>
            <a:off x="381000" y="565150"/>
            <a:ext cx="8542723" cy="604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100" b="1" dirty="0">
                <a:solidFill>
                  <a:srgbClr val="0066FF"/>
                </a:solidFill>
              </a:rPr>
              <a:t>CAST Phase I</a:t>
            </a:r>
          </a:p>
          <a:p>
            <a:endParaRPr lang="de-DE" sz="600" dirty="0"/>
          </a:p>
          <a:p>
            <a:pPr>
              <a:buFont typeface="Wingdings" pitchFamily="2" charset="2"/>
              <a:buChar char="à"/>
            </a:pP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No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significant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axion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signal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observed</a:t>
            </a:r>
            <a:endParaRPr lang="de-DE" dirty="0">
              <a:sym typeface="Wingdings" pitchFamily="2" charset="2"/>
            </a:endParaRPr>
          </a:p>
          <a:p>
            <a:pPr>
              <a:buFont typeface="Wingdings" pitchFamily="2" charset="2"/>
              <a:buNone/>
            </a:pPr>
            <a:endParaRPr lang="de-DE" sz="200" dirty="0"/>
          </a:p>
          <a:p>
            <a:pPr>
              <a:buFont typeface="Wingdings" pitchFamily="2" charset="2"/>
              <a:buChar char="à"/>
            </a:pPr>
            <a:r>
              <a:rPr lang="de-DE" dirty="0"/>
              <a:t> Best experimental </a:t>
            </a:r>
            <a:r>
              <a:rPr lang="de-DE" dirty="0" err="1"/>
              <a:t>upper</a:t>
            </a:r>
            <a:r>
              <a:rPr lang="de-DE" dirty="0"/>
              <a:t> </a:t>
            </a:r>
            <a:r>
              <a:rPr lang="de-DE" dirty="0" err="1"/>
              <a:t>limit</a:t>
            </a:r>
            <a:r>
              <a:rPr lang="de-DE" dirty="0"/>
              <a:t> in large </a:t>
            </a:r>
            <a:r>
              <a:rPr lang="de-DE" dirty="0" err="1"/>
              <a:t>axion</a:t>
            </a:r>
            <a:r>
              <a:rPr lang="de-DE" dirty="0"/>
              <a:t> </a:t>
            </a:r>
            <a:r>
              <a:rPr lang="de-DE" dirty="0" err="1"/>
              <a:t>mass</a:t>
            </a:r>
            <a:r>
              <a:rPr lang="de-DE" dirty="0"/>
              <a:t> </a:t>
            </a:r>
            <a:r>
              <a:rPr lang="de-DE" dirty="0" err="1"/>
              <a:t>range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0.02 eV</a:t>
            </a:r>
          </a:p>
          <a:p>
            <a:pPr>
              <a:buFont typeface="Wingdings" pitchFamily="2" charset="2"/>
              <a:buNone/>
            </a:pPr>
            <a:endParaRPr lang="de-DE" dirty="0"/>
          </a:p>
          <a:p>
            <a:pPr>
              <a:buFont typeface="Wingdings" pitchFamily="2" charset="2"/>
              <a:buNone/>
            </a:pPr>
            <a:endParaRPr lang="de-DE" sz="1200" dirty="0"/>
          </a:p>
          <a:p>
            <a:pPr>
              <a:buFont typeface="Wingdings" pitchFamily="2" charset="2"/>
              <a:buChar char="à"/>
            </a:pPr>
            <a:r>
              <a:rPr lang="de-DE" dirty="0"/>
              <a:t> </a:t>
            </a:r>
            <a:r>
              <a:rPr lang="de-DE" dirty="0" err="1"/>
              <a:t>Comparable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astrophysical</a:t>
            </a:r>
            <a:r>
              <a:rPr lang="de-DE" dirty="0"/>
              <a:t> </a:t>
            </a:r>
            <a:r>
              <a:rPr lang="de-DE" dirty="0" err="1"/>
              <a:t>limit</a:t>
            </a:r>
            <a:endParaRPr lang="de-DE" dirty="0"/>
          </a:p>
          <a:p>
            <a:pPr>
              <a:buFont typeface="Wingdings" pitchFamily="2" charset="2"/>
              <a:buNone/>
            </a:pPr>
            <a:endParaRPr lang="de-DE" sz="1800" dirty="0"/>
          </a:p>
          <a:p>
            <a:pPr>
              <a:buFont typeface="Wingdings" pitchFamily="2" charset="2"/>
              <a:buNone/>
            </a:pPr>
            <a:r>
              <a:rPr lang="de-DE" sz="2100" b="1" dirty="0">
                <a:solidFill>
                  <a:srgbClr val="0066FF"/>
                </a:solidFill>
              </a:rPr>
              <a:t>CAST Phase II</a:t>
            </a:r>
          </a:p>
          <a:p>
            <a:pPr>
              <a:buFont typeface="Wingdings" pitchFamily="2" charset="2"/>
              <a:buNone/>
            </a:pPr>
            <a:endParaRPr lang="de-DE" sz="700" dirty="0"/>
          </a:p>
          <a:p>
            <a:pPr>
              <a:buFont typeface="Wingdings" pitchFamily="2" charset="2"/>
              <a:buChar char="à"/>
            </a:pPr>
            <a:r>
              <a:rPr lang="de-DE" dirty="0"/>
              <a:t> </a:t>
            </a:r>
            <a:r>
              <a:rPr lang="de-DE" dirty="0" err="1"/>
              <a:t>Upgraded</a:t>
            </a:r>
            <a:r>
              <a:rPr lang="de-DE" dirty="0"/>
              <a:t> </a:t>
            </a:r>
            <a:r>
              <a:rPr lang="de-DE" dirty="0" err="1"/>
              <a:t>detectors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sophisticated</a:t>
            </a:r>
            <a:r>
              <a:rPr lang="de-DE" dirty="0"/>
              <a:t> gas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helium</a:t>
            </a:r>
            <a:endParaRPr lang="de-DE" dirty="0"/>
          </a:p>
          <a:p>
            <a:pPr>
              <a:buFont typeface="Wingdings" pitchFamily="2" charset="2"/>
              <a:buNone/>
            </a:pPr>
            <a:endParaRPr lang="de-DE" sz="200" dirty="0"/>
          </a:p>
          <a:p>
            <a:pPr>
              <a:buFont typeface="Wingdings" pitchFamily="2" charset="2"/>
              <a:buChar char="à"/>
            </a:pPr>
            <a:r>
              <a:rPr lang="de-DE" dirty="0"/>
              <a:t> CAST </a:t>
            </a:r>
            <a:r>
              <a:rPr lang="de-DE" dirty="0" err="1"/>
              <a:t>enters</a:t>
            </a:r>
            <a:r>
              <a:rPr lang="de-DE" dirty="0"/>
              <a:t> </a:t>
            </a:r>
            <a:r>
              <a:rPr lang="de-DE" dirty="0" err="1"/>
              <a:t>theoretically</a:t>
            </a:r>
            <a:r>
              <a:rPr lang="de-DE" dirty="0"/>
              <a:t> </a:t>
            </a:r>
            <a:r>
              <a:rPr lang="de-DE" dirty="0" err="1"/>
              <a:t>favored</a:t>
            </a:r>
            <a:r>
              <a:rPr lang="de-DE" dirty="0"/>
              <a:t> </a:t>
            </a:r>
            <a:r>
              <a:rPr lang="de-DE" dirty="0" err="1"/>
              <a:t>axion</a:t>
            </a:r>
            <a:r>
              <a:rPr lang="de-DE" dirty="0"/>
              <a:t> </a:t>
            </a:r>
            <a:r>
              <a:rPr lang="de-DE" dirty="0" err="1"/>
              <a:t>parameter</a:t>
            </a:r>
            <a:r>
              <a:rPr lang="de-DE" dirty="0"/>
              <a:t> </a:t>
            </a:r>
            <a:r>
              <a:rPr lang="de-DE" dirty="0" err="1"/>
              <a:t>space</a:t>
            </a:r>
            <a:endParaRPr lang="de-DE" dirty="0"/>
          </a:p>
          <a:p>
            <a:pPr>
              <a:buFont typeface="Wingdings" pitchFamily="2" charset="2"/>
              <a:buNone/>
            </a:pPr>
            <a:endParaRPr lang="de-DE" sz="200" dirty="0"/>
          </a:p>
          <a:p>
            <a:pPr>
              <a:buFont typeface="Wingdings" pitchFamily="2" charset="2"/>
              <a:buChar char="à"/>
            </a:pPr>
            <a:r>
              <a:rPr lang="de-DE" dirty="0"/>
              <a:t> </a:t>
            </a:r>
            <a:r>
              <a:rPr lang="de-DE" baseline="30000" dirty="0"/>
              <a:t>4</a:t>
            </a:r>
            <a:r>
              <a:rPr lang="de-DE" dirty="0"/>
              <a:t>He </a:t>
            </a:r>
            <a:r>
              <a:rPr lang="de-DE" dirty="0" err="1"/>
              <a:t>run</a:t>
            </a:r>
            <a:r>
              <a:rPr lang="de-DE" dirty="0"/>
              <a:t> </a:t>
            </a:r>
            <a:r>
              <a:rPr lang="de-DE" dirty="0" err="1"/>
              <a:t>completed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typical</a:t>
            </a:r>
            <a:r>
              <a:rPr lang="de-DE" dirty="0"/>
              <a:t> </a:t>
            </a:r>
            <a:r>
              <a:rPr lang="de-DE" dirty="0" err="1"/>
              <a:t>upper</a:t>
            </a:r>
            <a:r>
              <a:rPr lang="de-DE" dirty="0"/>
              <a:t> </a:t>
            </a:r>
            <a:r>
              <a:rPr lang="de-DE" dirty="0" err="1"/>
              <a:t>limit</a:t>
            </a:r>
            <a:r>
              <a:rPr lang="de-DE" dirty="0"/>
              <a:t> </a:t>
            </a:r>
            <a:r>
              <a:rPr lang="de-DE" dirty="0" err="1">
                <a:cs typeface="Arial" charset="0"/>
              </a:rPr>
              <a:t>for</a:t>
            </a:r>
            <a:r>
              <a:rPr lang="de-DE" dirty="0"/>
              <a:t> 0.02</a:t>
            </a:r>
            <a:r>
              <a:rPr lang="de-DE" sz="1000" dirty="0"/>
              <a:t> </a:t>
            </a:r>
            <a:r>
              <a:rPr lang="de-DE" dirty="0"/>
              <a:t>&lt;</a:t>
            </a:r>
            <a:r>
              <a:rPr lang="de-DE" sz="1000" dirty="0"/>
              <a:t> </a:t>
            </a:r>
            <a:r>
              <a:rPr lang="de-DE" dirty="0" err="1"/>
              <a:t>m</a:t>
            </a:r>
            <a:r>
              <a:rPr lang="de-DE" baseline="-25000" dirty="0" err="1"/>
              <a:t>a</a:t>
            </a:r>
            <a:r>
              <a:rPr lang="de-DE" sz="1000" baseline="-25000" dirty="0"/>
              <a:t> </a:t>
            </a:r>
            <a:r>
              <a:rPr lang="de-DE" dirty="0"/>
              <a:t>&lt;</a:t>
            </a:r>
            <a:r>
              <a:rPr lang="de-DE" sz="1000" dirty="0"/>
              <a:t> </a:t>
            </a:r>
            <a:r>
              <a:rPr lang="de-DE" dirty="0"/>
              <a:t>0.39 eV </a:t>
            </a:r>
            <a:r>
              <a:rPr lang="de-DE" dirty="0" err="1"/>
              <a:t>of</a:t>
            </a:r>
            <a:endParaRPr lang="de-DE" dirty="0">
              <a:sym typeface="Wingdings" pitchFamily="2" charset="2"/>
            </a:endParaRPr>
          </a:p>
          <a:p>
            <a:pPr>
              <a:buFont typeface="Wingdings" pitchFamily="2" charset="2"/>
              <a:buNone/>
            </a:pPr>
            <a:endParaRPr lang="de-DE" dirty="0"/>
          </a:p>
          <a:p>
            <a:pPr>
              <a:buFont typeface="Wingdings" pitchFamily="2" charset="2"/>
              <a:buNone/>
            </a:pPr>
            <a:endParaRPr lang="de-DE" sz="1600" dirty="0"/>
          </a:p>
          <a:p>
            <a:pPr>
              <a:buFont typeface="Wingdings" pitchFamily="2" charset="2"/>
              <a:buChar char="à"/>
            </a:pPr>
            <a:r>
              <a:rPr lang="de-DE" baseline="30000" dirty="0"/>
              <a:t> </a:t>
            </a:r>
            <a:r>
              <a:rPr lang="de-DE" dirty="0"/>
              <a:t>Data </a:t>
            </a:r>
            <a:r>
              <a:rPr lang="de-DE" dirty="0" err="1"/>
              <a:t>taking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baseline="30000" dirty="0"/>
              <a:t>3</a:t>
            </a:r>
            <a:r>
              <a:rPr lang="de-DE" dirty="0"/>
              <a:t>He </a:t>
            </a:r>
            <a:r>
              <a:rPr lang="de-DE" dirty="0" err="1"/>
              <a:t>since</a:t>
            </a:r>
            <a:r>
              <a:rPr lang="de-DE" dirty="0"/>
              <a:t> 2007 (</a:t>
            </a:r>
            <a:r>
              <a:rPr lang="de-DE" dirty="0" err="1"/>
              <a:t>approved</a:t>
            </a:r>
            <a:r>
              <a:rPr lang="de-DE" dirty="0"/>
              <a:t> </a:t>
            </a:r>
            <a:r>
              <a:rPr lang="de-DE" dirty="0" err="1"/>
              <a:t>till</a:t>
            </a:r>
            <a:r>
              <a:rPr lang="de-DE" dirty="0"/>
              <a:t> 2010): </a:t>
            </a:r>
            <a:r>
              <a:rPr lang="de-DE" dirty="0" err="1"/>
              <a:t>m</a:t>
            </a:r>
            <a:r>
              <a:rPr lang="de-DE" baseline="-25000" dirty="0" err="1"/>
              <a:t>a</a:t>
            </a:r>
            <a:r>
              <a:rPr lang="de-DE" dirty="0"/>
              <a:t> &lt; 1.2 eV </a:t>
            </a:r>
            <a:r>
              <a:rPr lang="de-DE"/>
              <a:t>[</a:t>
            </a:r>
            <a:r>
              <a:rPr lang="de-DE" smtClean="0"/>
              <a:t>0.89 </a:t>
            </a:r>
            <a:r>
              <a:rPr lang="de-DE" dirty="0"/>
              <a:t>eV]</a:t>
            </a:r>
          </a:p>
          <a:p>
            <a:pPr>
              <a:buFont typeface="Wingdings" pitchFamily="2" charset="2"/>
              <a:buNone/>
            </a:pPr>
            <a:endParaRPr lang="de-DE" sz="1800" dirty="0">
              <a:cs typeface="Arial" charset="0"/>
              <a:sym typeface="Wingdings" pitchFamily="2" charset="2"/>
            </a:endParaRPr>
          </a:p>
          <a:p>
            <a:pPr>
              <a:buFont typeface="Wingdings" pitchFamily="2" charset="2"/>
              <a:buNone/>
            </a:pPr>
            <a:r>
              <a:rPr lang="de-DE" sz="2100" b="1" dirty="0">
                <a:solidFill>
                  <a:srgbClr val="0066FF"/>
                </a:solidFill>
                <a:cs typeface="Arial" charset="0"/>
                <a:sym typeface="Wingdings" pitchFamily="2" charset="2"/>
              </a:rPr>
              <a:t>More </a:t>
            </a:r>
            <a:r>
              <a:rPr lang="de-DE" sz="2100" b="1" dirty="0" err="1">
                <a:solidFill>
                  <a:srgbClr val="0066FF"/>
                </a:solidFill>
                <a:cs typeface="Arial" charset="0"/>
                <a:sym typeface="Wingdings" pitchFamily="2" charset="2"/>
              </a:rPr>
              <a:t>interesting</a:t>
            </a:r>
            <a:r>
              <a:rPr lang="de-DE" sz="2100" b="1" dirty="0">
                <a:solidFill>
                  <a:srgbClr val="0066FF"/>
                </a:solidFill>
                <a:cs typeface="Arial" charset="0"/>
                <a:sym typeface="Wingdings" pitchFamily="2" charset="2"/>
              </a:rPr>
              <a:t> </a:t>
            </a:r>
            <a:r>
              <a:rPr lang="de-DE" sz="2100" b="1" dirty="0" err="1">
                <a:solidFill>
                  <a:srgbClr val="0066FF"/>
                </a:solidFill>
                <a:cs typeface="Arial" charset="0"/>
                <a:sym typeface="Wingdings" pitchFamily="2" charset="2"/>
              </a:rPr>
              <a:t>Physics</a:t>
            </a:r>
            <a:r>
              <a:rPr lang="de-DE" sz="2100" b="1" dirty="0">
                <a:solidFill>
                  <a:srgbClr val="0066FF"/>
                </a:solidFill>
                <a:cs typeface="Arial" charset="0"/>
                <a:sym typeface="Wingdings" pitchFamily="2" charset="2"/>
              </a:rPr>
              <a:t> </a:t>
            </a:r>
            <a:r>
              <a:rPr lang="de-DE" sz="2100" b="1" dirty="0" err="1">
                <a:solidFill>
                  <a:srgbClr val="0066FF"/>
                </a:solidFill>
                <a:cs typeface="Arial" charset="0"/>
                <a:sym typeface="Wingdings" pitchFamily="2" charset="2"/>
              </a:rPr>
              <a:t>done</a:t>
            </a:r>
            <a:r>
              <a:rPr lang="de-DE" sz="2100" b="1" dirty="0">
                <a:solidFill>
                  <a:srgbClr val="0066FF"/>
                </a:solidFill>
                <a:cs typeface="Arial" charset="0"/>
                <a:sym typeface="Wingdings" pitchFamily="2" charset="2"/>
              </a:rPr>
              <a:t>/</a:t>
            </a:r>
            <a:r>
              <a:rPr lang="de-DE" sz="2100" b="1" dirty="0" err="1">
                <a:solidFill>
                  <a:srgbClr val="0066FF"/>
                </a:solidFill>
                <a:cs typeface="Arial" charset="0"/>
                <a:sym typeface="Wingdings" pitchFamily="2" charset="2"/>
              </a:rPr>
              <a:t>to</a:t>
            </a:r>
            <a:r>
              <a:rPr lang="de-DE" sz="2100" b="1" dirty="0">
                <a:solidFill>
                  <a:srgbClr val="0066FF"/>
                </a:solidFill>
                <a:cs typeface="Arial" charset="0"/>
                <a:sym typeface="Wingdings" pitchFamily="2" charset="2"/>
              </a:rPr>
              <a:t> </a:t>
            </a:r>
            <a:r>
              <a:rPr lang="de-DE" sz="2100" b="1" dirty="0" err="1">
                <a:solidFill>
                  <a:srgbClr val="0066FF"/>
                </a:solidFill>
                <a:cs typeface="Arial" charset="0"/>
                <a:sym typeface="Wingdings" pitchFamily="2" charset="2"/>
              </a:rPr>
              <a:t>be</a:t>
            </a:r>
            <a:r>
              <a:rPr lang="de-DE" sz="2100" b="1" dirty="0">
                <a:solidFill>
                  <a:srgbClr val="0066FF"/>
                </a:solidFill>
                <a:cs typeface="Arial" charset="0"/>
                <a:sym typeface="Wingdings" pitchFamily="2" charset="2"/>
              </a:rPr>
              <a:t> </a:t>
            </a:r>
            <a:r>
              <a:rPr lang="de-DE" sz="2100" b="1" dirty="0" err="1">
                <a:solidFill>
                  <a:srgbClr val="0066FF"/>
                </a:solidFill>
                <a:cs typeface="Arial" charset="0"/>
                <a:sym typeface="Wingdings" pitchFamily="2" charset="2"/>
              </a:rPr>
              <a:t>done</a:t>
            </a:r>
            <a:r>
              <a:rPr lang="de-DE" sz="2100" b="1" dirty="0">
                <a:solidFill>
                  <a:srgbClr val="0066FF"/>
                </a:solidFill>
                <a:cs typeface="Arial" charset="0"/>
                <a:sym typeface="Wingdings" pitchFamily="2" charset="2"/>
              </a:rPr>
              <a:t> </a:t>
            </a:r>
            <a:r>
              <a:rPr lang="de-DE" sz="2100" b="1" dirty="0" err="1">
                <a:solidFill>
                  <a:srgbClr val="0066FF"/>
                </a:solidFill>
                <a:cs typeface="Arial" charset="0"/>
                <a:sym typeface="Wingdings" pitchFamily="2" charset="2"/>
              </a:rPr>
              <a:t>at</a:t>
            </a:r>
            <a:r>
              <a:rPr lang="de-DE" sz="2100" b="1" dirty="0">
                <a:solidFill>
                  <a:srgbClr val="0066FF"/>
                </a:solidFill>
                <a:cs typeface="Arial" charset="0"/>
                <a:sym typeface="Wingdings" pitchFamily="2" charset="2"/>
              </a:rPr>
              <a:t> CAST</a:t>
            </a:r>
          </a:p>
          <a:p>
            <a:pPr>
              <a:buFont typeface="Wingdings" pitchFamily="2" charset="2"/>
              <a:buNone/>
            </a:pPr>
            <a:endParaRPr lang="de-DE" sz="700" b="1" u="sng" dirty="0">
              <a:solidFill>
                <a:srgbClr val="0066FF"/>
              </a:solidFill>
              <a:cs typeface="Arial" charset="0"/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de-DE" dirty="0">
                <a:cs typeface="Arial" charset="0"/>
                <a:sym typeface="Wingdings" pitchFamily="2" charset="2"/>
              </a:rPr>
              <a:t> High </a:t>
            </a:r>
            <a:r>
              <a:rPr lang="de-DE" dirty="0" err="1">
                <a:cs typeface="Arial" charset="0"/>
                <a:sym typeface="Wingdings" pitchFamily="2" charset="2"/>
              </a:rPr>
              <a:t>energy</a:t>
            </a:r>
            <a:r>
              <a:rPr lang="de-DE" dirty="0">
                <a:cs typeface="Arial" charset="0"/>
                <a:sym typeface="Wingdings" pitchFamily="2" charset="2"/>
              </a:rPr>
              <a:t> </a:t>
            </a:r>
            <a:r>
              <a:rPr lang="de-DE" dirty="0" err="1">
                <a:cs typeface="Arial" charset="0"/>
                <a:sym typeface="Wingdings" pitchFamily="2" charset="2"/>
              </a:rPr>
              <a:t>axions</a:t>
            </a:r>
            <a:r>
              <a:rPr lang="de-DE" dirty="0">
                <a:cs typeface="Arial" charset="0"/>
                <a:sym typeface="Wingdings" pitchFamily="2" charset="2"/>
              </a:rPr>
              <a:t> / 14.4 </a:t>
            </a:r>
            <a:r>
              <a:rPr lang="de-DE" dirty="0" err="1">
                <a:cs typeface="Arial" charset="0"/>
                <a:sym typeface="Wingdings" pitchFamily="2" charset="2"/>
              </a:rPr>
              <a:t>keV</a:t>
            </a:r>
            <a:r>
              <a:rPr lang="de-DE" dirty="0">
                <a:cs typeface="Arial" charset="0"/>
                <a:sym typeface="Wingdings" pitchFamily="2" charset="2"/>
              </a:rPr>
              <a:t> </a:t>
            </a:r>
            <a:r>
              <a:rPr lang="de-DE" dirty="0" err="1">
                <a:cs typeface="Arial" charset="0"/>
                <a:sym typeface="Wingdings" pitchFamily="2" charset="2"/>
              </a:rPr>
              <a:t>axions</a:t>
            </a:r>
            <a:endParaRPr lang="de-DE" dirty="0">
              <a:cs typeface="Arial" charset="0"/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endParaRPr lang="de-DE" sz="200" dirty="0">
              <a:cs typeface="Arial" charset="0"/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de-DE" dirty="0">
                <a:cs typeface="Arial" charset="0"/>
                <a:sym typeface="Wingdings" pitchFamily="2" charset="2"/>
              </a:rPr>
              <a:t> </a:t>
            </a:r>
            <a:r>
              <a:rPr lang="de-DE" dirty="0">
                <a:sym typeface="Wingdings" pitchFamily="2" charset="2"/>
              </a:rPr>
              <a:t>Low </a:t>
            </a:r>
            <a:r>
              <a:rPr lang="de-DE" dirty="0" err="1">
                <a:sym typeface="Wingdings" pitchFamily="2" charset="2"/>
              </a:rPr>
              <a:t>energy</a:t>
            </a:r>
            <a:r>
              <a:rPr lang="de-DE" dirty="0">
                <a:sym typeface="Wingdings" pitchFamily="2" charset="2"/>
              </a:rPr>
              <a:t> solar </a:t>
            </a:r>
            <a:r>
              <a:rPr lang="de-DE" dirty="0" err="1">
                <a:sym typeface="Wingdings" pitchFamily="2" charset="2"/>
              </a:rPr>
              <a:t>axions</a:t>
            </a:r>
            <a:r>
              <a:rPr lang="de-DE" dirty="0">
                <a:sym typeface="Wingdings" pitchFamily="2" charset="2"/>
              </a:rPr>
              <a:t> (LES </a:t>
            </a:r>
            <a:r>
              <a:rPr lang="de-DE" dirty="0" err="1">
                <a:sym typeface="Wingdings" pitchFamily="2" charset="2"/>
              </a:rPr>
              <a:t>axions</a:t>
            </a:r>
            <a:r>
              <a:rPr lang="de-DE" dirty="0">
                <a:sym typeface="Wingdings" pitchFamily="2" charset="2"/>
              </a:rPr>
              <a:t>) </a:t>
            </a:r>
          </a:p>
          <a:p>
            <a:pPr>
              <a:buFont typeface="Wingdings" pitchFamily="2" charset="2"/>
              <a:buChar char="à"/>
            </a:pPr>
            <a:endParaRPr lang="de-DE" sz="200" dirty="0"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de-DE" dirty="0">
                <a:cs typeface="Arial" charset="0"/>
                <a:sym typeface="Wingdings" pitchFamily="2" charset="2"/>
              </a:rPr>
              <a:t> </a:t>
            </a:r>
            <a:r>
              <a:rPr lang="de-DE" dirty="0" err="1">
                <a:cs typeface="Arial" charset="0"/>
                <a:sym typeface="Wingdings" pitchFamily="2" charset="2"/>
              </a:rPr>
              <a:t>Galactic</a:t>
            </a:r>
            <a:r>
              <a:rPr lang="de-DE" dirty="0">
                <a:cs typeface="Arial" charset="0"/>
                <a:sym typeface="Wingdings" pitchFamily="2" charset="2"/>
              </a:rPr>
              <a:t> </a:t>
            </a:r>
            <a:r>
              <a:rPr lang="de-DE" dirty="0" err="1">
                <a:cs typeface="Arial" charset="0"/>
                <a:sym typeface="Wingdings" pitchFamily="2" charset="2"/>
              </a:rPr>
              <a:t>tracking</a:t>
            </a:r>
            <a:r>
              <a:rPr lang="de-DE" dirty="0">
                <a:cs typeface="Arial" charset="0"/>
                <a:sym typeface="Wingdings" pitchFamily="2" charset="2"/>
              </a:rPr>
              <a:t> </a:t>
            </a:r>
            <a:r>
              <a:rPr lang="de-DE" dirty="0" err="1">
                <a:cs typeface="Arial" charset="0"/>
                <a:sym typeface="Wingdings" pitchFamily="2" charset="2"/>
              </a:rPr>
              <a:t>for</a:t>
            </a:r>
            <a:r>
              <a:rPr lang="de-DE" dirty="0">
                <a:cs typeface="Arial" charset="0"/>
                <a:sym typeface="Wingdings" pitchFamily="2" charset="2"/>
              </a:rPr>
              <a:t> non-solar </a:t>
            </a:r>
            <a:r>
              <a:rPr lang="de-DE" dirty="0" err="1">
                <a:cs typeface="Arial" charset="0"/>
                <a:sym typeface="Wingdings" pitchFamily="2" charset="2"/>
              </a:rPr>
              <a:t>axions</a:t>
            </a:r>
            <a:r>
              <a:rPr lang="de-DE" dirty="0">
                <a:cs typeface="Arial" charset="0"/>
                <a:sym typeface="Wingdings" pitchFamily="2" charset="2"/>
              </a:rPr>
              <a:t> / Sky Survey</a:t>
            </a:r>
          </a:p>
        </p:txBody>
      </p:sp>
      <p:sp>
        <p:nvSpPr>
          <p:cNvPr id="920579" name="Rectangle 3"/>
          <p:cNvSpPr>
            <a:spLocks noChangeArrowheads="1"/>
          </p:cNvSpPr>
          <p:nvPr/>
        </p:nvSpPr>
        <p:spPr bwMode="auto">
          <a:xfrm>
            <a:off x="2667000" y="1636713"/>
            <a:ext cx="3733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800" b="1" dirty="0" err="1">
                <a:solidFill>
                  <a:srgbClr val="FF0000"/>
                </a:solidFill>
              </a:rPr>
              <a:t>g</a:t>
            </a:r>
            <a:r>
              <a:rPr lang="de-DE" sz="1800" b="1" baseline="-25000" dirty="0" err="1">
                <a:solidFill>
                  <a:srgbClr val="FF0000"/>
                </a:solidFill>
              </a:rPr>
              <a:t>a</a:t>
            </a:r>
            <a:r>
              <a:rPr lang="de-DE" sz="1800" b="1" baseline="-25000" dirty="0" err="1">
                <a:solidFill>
                  <a:srgbClr val="FF0000"/>
                </a:solidFill>
                <a:latin typeface="Symbol" pitchFamily="18" charset="2"/>
              </a:rPr>
              <a:t>g</a:t>
            </a:r>
            <a:r>
              <a:rPr lang="de-DE" sz="1800" b="1" dirty="0">
                <a:solidFill>
                  <a:srgbClr val="FF0000"/>
                </a:solidFill>
              </a:rPr>
              <a:t> (95%) = 0.88 x 10</a:t>
            </a:r>
            <a:r>
              <a:rPr lang="de-DE" sz="1800" b="1" baseline="30000" dirty="0">
                <a:solidFill>
                  <a:srgbClr val="FF0000"/>
                </a:solidFill>
              </a:rPr>
              <a:t>-10</a:t>
            </a:r>
            <a:r>
              <a:rPr lang="de-DE" sz="1800" b="1" dirty="0">
                <a:solidFill>
                  <a:srgbClr val="FF0000"/>
                </a:solidFill>
              </a:rPr>
              <a:t> GeV</a:t>
            </a:r>
            <a:r>
              <a:rPr lang="de-DE" sz="1800" b="1" baseline="30000" dirty="0">
                <a:solidFill>
                  <a:srgbClr val="FF0000"/>
                </a:solidFill>
              </a:rPr>
              <a:t>-1</a:t>
            </a:r>
            <a:endParaRPr lang="en-US" sz="1800" b="1" baseline="30000" dirty="0">
              <a:solidFill>
                <a:srgbClr val="FF0000"/>
              </a:solidFill>
            </a:endParaRPr>
          </a:p>
        </p:txBody>
      </p:sp>
      <p:sp>
        <p:nvSpPr>
          <p:cNvPr id="920580" name="Rectangle 4"/>
          <p:cNvSpPr>
            <a:spLocks noChangeArrowheads="1"/>
          </p:cNvSpPr>
          <p:nvPr/>
        </p:nvSpPr>
        <p:spPr bwMode="auto">
          <a:xfrm>
            <a:off x="2667000" y="4038600"/>
            <a:ext cx="3733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de-DE" sz="1800" b="1" dirty="0" err="1">
                <a:solidFill>
                  <a:srgbClr val="FF0000"/>
                </a:solidFill>
              </a:rPr>
              <a:t>g</a:t>
            </a:r>
            <a:r>
              <a:rPr lang="de-DE" sz="1800" b="1" baseline="-25000" dirty="0" err="1">
                <a:solidFill>
                  <a:srgbClr val="FF0000"/>
                </a:solidFill>
              </a:rPr>
              <a:t>a</a:t>
            </a:r>
            <a:r>
              <a:rPr lang="de-DE" sz="1800" b="1" baseline="-25000" dirty="0" err="1">
                <a:solidFill>
                  <a:srgbClr val="FF0000"/>
                </a:solidFill>
                <a:latin typeface="Symbol" pitchFamily="18" charset="2"/>
              </a:rPr>
              <a:t>g</a:t>
            </a:r>
            <a:r>
              <a:rPr lang="de-DE" sz="1800" b="1" dirty="0">
                <a:solidFill>
                  <a:srgbClr val="FF0000"/>
                </a:solidFill>
              </a:rPr>
              <a:t> (95%) = 2.2 x 10</a:t>
            </a:r>
            <a:r>
              <a:rPr lang="de-DE" sz="1800" b="1" baseline="30000" dirty="0">
                <a:solidFill>
                  <a:srgbClr val="FF0000"/>
                </a:solidFill>
              </a:rPr>
              <a:t>-10</a:t>
            </a:r>
            <a:r>
              <a:rPr lang="de-DE" sz="1800" b="1" dirty="0">
                <a:solidFill>
                  <a:srgbClr val="FF0000"/>
                </a:solidFill>
              </a:rPr>
              <a:t> GeV</a:t>
            </a:r>
            <a:r>
              <a:rPr lang="de-DE" sz="1800" b="1" baseline="30000" dirty="0">
                <a:solidFill>
                  <a:srgbClr val="FF0000"/>
                </a:solidFill>
              </a:rPr>
              <a:t>-1</a:t>
            </a:r>
            <a:endParaRPr lang="en-US" sz="1800" b="1" baseline="30000" dirty="0">
              <a:solidFill>
                <a:srgbClr val="FF0000"/>
              </a:solidFill>
            </a:endParaRPr>
          </a:p>
        </p:txBody>
      </p:sp>
      <p:sp>
        <p:nvSpPr>
          <p:cNvPr id="920581" name="AutoShape 5"/>
          <p:cNvSpPr>
            <a:spLocks noChangeArrowheads="1"/>
          </p:cNvSpPr>
          <p:nvPr/>
        </p:nvSpPr>
        <p:spPr bwMode="auto">
          <a:xfrm>
            <a:off x="304800" y="968375"/>
            <a:ext cx="8610600" cy="16002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20582" name="AutoShape 6"/>
          <p:cNvSpPr>
            <a:spLocks noChangeArrowheads="1"/>
          </p:cNvSpPr>
          <p:nvPr/>
        </p:nvSpPr>
        <p:spPr bwMode="auto">
          <a:xfrm>
            <a:off x="304800" y="3048000"/>
            <a:ext cx="8610600" cy="194945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20583" name="AutoShape 7"/>
          <p:cNvSpPr>
            <a:spLocks noChangeArrowheads="1"/>
          </p:cNvSpPr>
          <p:nvPr/>
        </p:nvSpPr>
        <p:spPr bwMode="auto">
          <a:xfrm>
            <a:off x="304800" y="5519738"/>
            <a:ext cx="8610600" cy="1004887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20584" name="Text Box 8"/>
          <p:cNvSpPr txBox="1">
            <a:spLocks noChangeArrowheads="1"/>
          </p:cNvSpPr>
          <p:nvPr/>
        </p:nvSpPr>
        <p:spPr bwMode="auto">
          <a:xfrm>
            <a:off x="685800" y="60325"/>
            <a:ext cx="48625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Latest Results of Phase I and 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9513" name="Object 9"/>
          <p:cNvGraphicFramePr>
            <a:graphicFrameLocks noChangeAspect="1"/>
          </p:cNvGraphicFramePr>
          <p:nvPr/>
        </p:nvGraphicFramePr>
        <p:xfrm>
          <a:off x="1143000" y="1295400"/>
          <a:ext cx="6831013" cy="5029200"/>
        </p:xfrm>
        <a:graphic>
          <a:graphicData uri="http://schemas.openxmlformats.org/presentationml/2006/ole">
            <p:oleObj spid="_x0000_s921602" name="CorelPhotoPaint.Image.11" r:id="rId3" imgW="6374603" imgH="4761905" progId="">
              <p:embed/>
            </p:oleObj>
          </a:graphicData>
        </a:graphic>
      </p:graphicFrame>
      <p:pic>
        <p:nvPicPr>
          <p:cNvPr id="789514" name="Picture 10" descr="DSCN1006"/>
          <p:cNvPicPr>
            <a:picLocks noChangeAspect="1" noChangeArrowheads="1"/>
          </p:cNvPicPr>
          <p:nvPr/>
        </p:nvPicPr>
        <p:blipFill>
          <a:blip r:embed="rId4" cstate="print"/>
          <a:srcRect l="27534" t="7010" r="27534" b="10513"/>
          <a:stretch>
            <a:fillRect/>
          </a:stretch>
        </p:blipFill>
        <p:spPr bwMode="auto">
          <a:xfrm>
            <a:off x="4654550" y="2090738"/>
            <a:ext cx="2978150" cy="40322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789515" name="Text Box 11"/>
          <p:cNvSpPr txBox="1">
            <a:spLocks noChangeArrowheads="1"/>
          </p:cNvSpPr>
          <p:nvPr/>
        </p:nvSpPr>
        <p:spPr bwMode="auto">
          <a:xfrm>
            <a:off x="973138" y="723900"/>
            <a:ext cx="73771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 Black" pitchFamily="34" charset="0"/>
              </a:rPr>
              <a:t>Axions ?!? Not yet… but stay tuned…</a:t>
            </a:r>
          </a:p>
        </p:txBody>
      </p:sp>
      <p:pic>
        <p:nvPicPr>
          <p:cNvPr id="789516" name="Picture 12" descr="CAST_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22363" y="4419600"/>
            <a:ext cx="1544637" cy="1828800"/>
          </a:xfrm>
          <a:prstGeom prst="rect">
            <a:avLst/>
          </a:prstGeom>
          <a:noFill/>
        </p:spPr>
      </p:pic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8847138" y="209550"/>
            <a:ext cx="152400" cy="76200"/>
            <a:chOff x="5224" y="608"/>
            <a:chExt cx="200" cy="64"/>
          </a:xfrm>
        </p:grpSpPr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5224" y="608"/>
              <a:ext cx="80" cy="6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5344" y="608"/>
              <a:ext cx="80" cy="6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5304" y="608"/>
              <a:ext cx="40" cy="32"/>
              <a:chOff x="4464" y="672"/>
              <a:chExt cx="96" cy="48"/>
            </a:xfrm>
          </p:grpSpPr>
          <p:sp>
            <p:nvSpPr>
              <p:cNvPr id="10" name="Line 9"/>
              <p:cNvSpPr>
                <a:spLocks noChangeShapeType="1"/>
              </p:cNvSpPr>
              <p:nvPr/>
            </p:nvSpPr>
            <p:spPr bwMode="auto">
              <a:xfrm flipV="1">
                <a:off x="4464" y="67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" name="Line 10"/>
              <p:cNvSpPr>
                <a:spLocks noChangeShapeType="1"/>
              </p:cNvSpPr>
              <p:nvPr/>
            </p:nvSpPr>
            <p:spPr bwMode="auto">
              <a:xfrm>
                <a:off x="4512" y="672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8883650" y="292100"/>
            <a:ext cx="76200" cy="76200"/>
            <a:chOff x="5568" y="816"/>
            <a:chExt cx="48" cy="48"/>
          </a:xfrm>
        </p:grpSpPr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 rot="16200000">
              <a:off x="5580" y="804"/>
              <a:ext cx="24" cy="48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 rot="16200000">
              <a:off x="5574" y="834"/>
              <a:ext cx="36" cy="24"/>
            </a:xfrm>
            <a:prstGeom prst="flowChartOnlineStorag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914" name="Text Box 2"/>
          <p:cNvSpPr txBox="1">
            <a:spLocks noChangeArrowheads="1"/>
          </p:cNvSpPr>
          <p:nvPr/>
        </p:nvSpPr>
        <p:spPr bwMode="auto">
          <a:xfrm>
            <a:off x="3857887" y="2971800"/>
            <a:ext cx="2238113" cy="55399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000" b="1" dirty="0" smtClean="0">
                <a:cs typeface="Arial" charset="0"/>
              </a:rPr>
              <a:t>Thank you!</a:t>
            </a:r>
            <a:endParaRPr lang="de-DE" sz="3000" b="1" dirty="0">
              <a:cs typeface="Arial" charset="0"/>
            </a:endParaRPr>
          </a:p>
        </p:txBody>
      </p:sp>
      <p:pic>
        <p:nvPicPr>
          <p:cNvPr id="3" name="Picture 7" descr="CAST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3400" y="2438400"/>
            <a:ext cx="1538287" cy="1823155"/>
          </a:xfrm>
          <a:prstGeom prst="rect">
            <a:avLst/>
          </a:prstGeom>
          <a:noFill/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2714887" y="4229805"/>
            <a:ext cx="7350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chemeClr val="folHlink"/>
                </a:solidFill>
              </a:rPr>
              <a:t>C</a:t>
            </a:r>
            <a:r>
              <a:rPr lang="en-US" sz="1600" b="1">
                <a:solidFill>
                  <a:srgbClr val="FF0000"/>
                </a:solidFill>
              </a:rPr>
              <a:t>A</a:t>
            </a:r>
            <a:r>
              <a:rPr lang="en-US" sz="1600" b="1">
                <a:solidFill>
                  <a:srgbClr val="0000FF"/>
                </a:solidFill>
              </a:rPr>
              <a:t>S</a:t>
            </a:r>
            <a:r>
              <a:rPr lang="en-US" sz="1600" b="1">
                <a:solidFill>
                  <a:srgbClr val="CC0066"/>
                </a:solidFill>
              </a:rPr>
              <a:t>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914" name="Text Box 2"/>
          <p:cNvSpPr txBox="1">
            <a:spLocks noChangeArrowheads="1"/>
          </p:cNvSpPr>
          <p:nvPr/>
        </p:nvSpPr>
        <p:spPr bwMode="auto">
          <a:xfrm>
            <a:off x="3811588" y="2971800"/>
            <a:ext cx="1558925" cy="5492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000" b="1">
                <a:cs typeface="Arial" charset="0"/>
              </a:rPr>
              <a:t>Backup</a:t>
            </a:r>
            <a:endParaRPr lang="de-DE" sz="30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893" name="Text Box 5"/>
          <p:cNvSpPr txBox="1">
            <a:spLocks noChangeArrowheads="1"/>
          </p:cNvSpPr>
          <p:nvPr/>
        </p:nvSpPr>
        <p:spPr bwMode="auto">
          <a:xfrm>
            <a:off x="152400" y="1279525"/>
            <a:ext cx="9372600" cy="509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Char char="•"/>
            </a:pPr>
            <a:r>
              <a:rPr lang="en-US">
                <a:cs typeface="Arial" charset="0"/>
                <a:sym typeface="Wingdings" pitchFamily="2" charset="2"/>
              </a:rPr>
              <a:t>New term in Lagrangian violates both P and CP:</a:t>
            </a:r>
          </a:p>
          <a:p>
            <a:pPr marL="342900" indent="-342900"/>
            <a:r>
              <a:rPr lang="en-US">
                <a:cs typeface="Arial" charset="0"/>
                <a:sym typeface="Wingdings" pitchFamily="2" charset="2"/>
              </a:rPr>
              <a:t>		</a:t>
            </a:r>
          </a:p>
          <a:p>
            <a:pPr marL="342900" indent="-342900"/>
            <a:endParaRPr lang="en-US" sz="3000">
              <a:cs typeface="Arial" charset="0"/>
              <a:sym typeface="Wingdings" pitchFamily="2" charset="2"/>
            </a:endParaRPr>
          </a:p>
          <a:p>
            <a:pPr marL="342900" indent="-342900">
              <a:buFontTx/>
              <a:buChar char="•"/>
            </a:pPr>
            <a:r>
              <a:rPr lang="en-US">
                <a:cs typeface="Arial" charset="0"/>
                <a:sym typeface="Wingdings" pitchFamily="2" charset="2"/>
              </a:rPr>
              <a:t>Compare to </a:t>
            </a:r>
          </a:p>
          <a:p>
            <a:pPr marL="342900" indent="-342900"/>
            <a:endParaRPr lang="en-US">
              <a:cs typeface="Arial" charset="0"/>
              <a:sym typeface="Wingdings" pitchFamily="2" charset="2"/>
            </a:endParaRPr>
          </a:p>
          <a:p>
            <a:pPr marL="342900" indent="-342900"/>
            <a:endParaRPr lang="en-US">
              <a:cs typeface="Arial" charset="0"/>
              <a:sym typeface="Wingdings" pitchFamily="2" charset="2"/>
            </a:endParaRPr>
          </a:p>
          <a:p>
            <a:pPr marL="342900" indent="-342900"/>
            <a:endParaRPr lang="en-US" sz="1500">
              <a:cs typeface="Arial" charset="0"/>
              <a:sym typeface="Wingdings" pitchFamily="2" charset="2"/>
            </a:endParaRPr>
          </a:p>
          <a:p>
            <a:pPr marL="342900" indent="-342900"/>
            <a:r>
              <a:rPr lang="en-US">
                <a:cs typeface="Arial" charset="0"/>
                <a:sym typeface="Wingdings" pitchFamily="2" charset="2"/>
              </a:rPr>
              <a:t>	Since:</a:t>
            </a:r>
          </a:p>
          <a:p>
            <a:pPr marL="342900" indent="-342900"/>
            <a:endParaRPr lang="en-US">
              <a:cs typeface="Arial" charset="0"/>
              <a:sym typeface="Wingdings" pitchFamily="2" charset="2"/>
            </a:endParaRPr>
          </a:p>
          <a:p>
            <a:pPr marL="342900" indent="-342900"/>
            <a:endParaRPr lang="en-US">
              <a:cs typeface="Arial" charset="0"/>
              <a:sym typeface="Wingdings" pitchFamily="2" charset="2"/>
            </a:endParaRPr>
          </a:p>
          <a:p>
            <a:pPr marL="342900" indent="-342900"/>
            <a:endParaRPr lang="en-US" sz="3500">
              <a:cs typeface="Arial" charset="0"/>
              <a:sym typeface="Wingdings" pitchFamily="2" charset="2"/>
            </a:endParaRPr>
          </a:p>
          <a:p>
            <a:pPr marL="342900" indent="-342900">
              <a:buFontTx/>
              <a:buChar char="•"/>
            </a:pPr>
            <a:r>
              <a:rPr lang="en-US" b="1">
                <a:cs typeface="Arial" charset="0"/>
              </a:rPr>
              <a:t>Strong CP-Problem: </a:t>
            </a:r>
          </a:p>
          <a:p>
            <a:pPr marL="342900" indent="-342900">
              <a:buFontTx/>
              <a:buChar char="•"/>
            </a:pPr>
            <a:endParaRPr lang="en-US" sz="1000" b="1">
              <a:cs typeface="Arial" charset="0"/>
            </a:endParaRPr>
          </a:p>
          <a:p>
            <a:pPr marL="342900" indent="-342900"/>
            <a:r>
              <a:rPr lang="en-US" b="1">
                <a:cs typeface="Arial" charset="0"/>
              </a:rPr>
              <a:t>	No violation of CP in strong interactions observed so far!</a:t>
            </a:r>
          </a:p>
          <a:p>
            <a:pPr marL="342900" indent="-342900"/>
            <a:endParaRPr lang="en-US" sz="500" b="1">
              <a:cs typeface="Arial" charset="0"/>
            </a:endParaRPr>
          </a:p>
          <a:p>
            <a:pPr marL="342900" indent="-342900"/>
            <a:r>
              <a:rPr lang="en-US">
                <a:cs typeface="Arial" charset="0"/>
              </a:rPr>
              <a:t>	</a:t>
            </a:r>
            <a:r>
              <a:rPr lang="en-US" b="1">
                <a:cs typeface="Arial" charset="0"/>
              </a:rPr>
              <a:t>Could be observed via:</a:t>
            </a:r>
          </a:p>
          <a:p>
            <a:pPr marL="342900" indent="-342900"/>
            <a:endParaRPr lang="en-US" sz="500" b="1">
              <a:cs typeface="Arial" charset="0"/>
            </a:endParaRPr>
          </a:p>
          <a:p>
            <a:pPr marL="342900" indent="-342900"/>
            <a:r>
              <a:rPr lang="en-US">
                <a:cs typeface="Arial" charset="0"/>
              </a:rPr>
              <a:t>	Electric dipole moment (EDM) of the neutron (Dependency on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Symbol" pitchFamily="18" charset="2"/>
                <a:cs typeface="Times New Roman" pitchFamily="18" charset="0"/>
              </a:rPr>
              <a:t>q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aphicFrame>
        <p:nvGraphicFramePr>
          <p:cNvPr id="805894" name="Object 6"/>
          <p:cNvGraphicFramePr>
            <a:graphicFrameLocks noChangeAspect="1"/>
          </p:cNvGraphicFramePr>
          <p:nvPr/>
        </p:nvGraphicFramePr>
        <p:xfrm>
          <a:off x="1600200" y="2819400"/>
          <a:ext cx="2362200" cy="519113"/>
        </p:xfrm>
        <a:graphic>
          <a:graphicData uri="http://schemas.openxmlformats.org/presentationml/2006/ole">
            <p:oleObj spid="_x0000_s805894" name="Formel" r:id="rId3" imgW="1269720" imgH="279360" progId="Equation.3">
              <p:embed/>
            </p:oleObj>
          </a:graphicData>
        </a:graphic>
      </p:graphicFrame>
      <p:graphicFrame>
        <p:nvGraphicFramePr>
          <p:cNvPr id="805895" name="Object 7"/>
          <p:cNvGraphicFramePr>
            <a:graphicFrameLocks noChangeAspect="1"/>
          </p:cNvGraphicFramePr>
          <p:nvPr/>
        </p:nvGraphicFramePr>
        <p:xfrm>
          <a:off x="1600200" y="1719263"/>
          <a:ext cx="2133600" cy="550862"/>
        </p:xfrm>
        <a:graphic>
          <a:graphicData uri="http://schemas.openxmlformats.org/presentationml/2006/ole">
            <p:oleObj spid="_x0000_s805895" name="Formel" r:id="rId4" imgW="1130040" imgH="291960" progId="Equation.3">
              <p:embed/>
            </p:oleObj>
          </a:graphicData>
        </a:graphic>
      </p:graphicFrame>
      <p:graphicFrame>
        <p:nvGraphicFramePr>
          <p:cNvPr id="805896" name="Object 8"/>
          <p:cNvGraphicFramePr>
            <a:graphicFrameLocks noChangeAspect="1"/>
          </p:cNvGraphicFramePr>
          <p:nvPr/>
        </p:nvGraphicFramePr>
        <p:xfrm>
          <a:off x="1371600" y="3786188"/>
          <a:ext cx="2971800" cy="458787"/>
        </p:xfrm>
        <a:graphic>
          <a:graphicData uri="http://schemas.openxmlformats.org/presentationml/2006/ole">
            <p:oleObj spid="_x0000_s805896" name="Formel" r:id="rId5" imgW="1726920" imgH="266400" progId="Equation.3">
              <p:embed/>
            </p:oleObj>
          </a:graphicData>
        </a:graphic>
      </p:graphicFrame>
      <p:graphicFrame>
        <p:nvGraphicFramePr>
          <p:cNvPr id="805897" name="Object 9"/>
          <p:cNvGraphicFramePr>
            <a:graphicFrameLocks noChangeAspect="1"/>
          </p:cNvGraphicFramePr>
          <p:nvPr/>
        </p:nvGraphicFramePr>
        <p:xfrm>
          <a:off x="1371600" y="4264025"/>
          <a:ext cx="2895600" cy="460375"/>
        </p:xfrm>
        <a:graphic>
          <a:graphicData uri="http://schemas.openxmlformats.org/presentationml/2006/ole">
            <p:oleObj spid="_x0000_s805897" name="Formel" r:id="rId6" imgW="1676160" imgH="266400" progId="Equation.3">
              <p:embed/>
            </p:oleObj>
          </a:graphicData>
        </a:graphic>
      </p:graphicFrame>
      <p:pic>
        <p:nvPicPr>
          <p:cNvPr id="805898" name="Picture 10" descr="CartoonC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0" y="1219200"/>
            <a:ext cx="3429000" cy="3343275"/>
          </a:xfrm>
          <a:prstGeom prst="rect">
            <a:avLst/>
          </a:prstGeom>
          <a:noFill/>
        </p:spPr>
      </p:pic>
      <p:sp>
        <p:nvSpPr>
          <p:cNvPr id="805899" name="AutoShape 11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610600" y="6248400"/>
            <a:ext cx="381000" cy="304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05902" name="Rectangle 14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05904" name="Text Box 16"/>
          <p:cNvSpPr txBox="1">
            <a:spLocks noChangeArrowheads="1"/>
          </p:cNvSpPr>
          <p:nvPr/>
        </p:nvSpPr>
        <p:spPr bwMode="auto">
          <a:xfrm>
            <a:off x="669925" y="533400"/>
            <a:ext cx="329406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The strong CP-problem</a:t>
            </a:r>
          </a:p>
        </p:txBody>
      </p:sp>
      <p:sp>
        <p:nvSpPr>
          <p:cNvPr id="805905" name="Text Box 17"/>
          <p:cNvSpPr txBox="1">
            <a:spLocks noChangeArrowheads="1"/>
          </p:cNvSpPr>
          <p:nvPr/>
        </p:nvSpPr>
        <p:spPr bwMode="auto">
          <a:xfrm>
            <a:off x="685800" y="60325"/>
            <a:ext cx="655478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Backup: Theoretical Motivation for Axions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531" name="Rectangle 3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0532" name="Text Box 4"/>
          <p:cNvSpPr txBox="1">
            <a:spLocks noChangeArrowheads="1"/>
          </p:cNvSpPr>
          <p:nvPr/>
        </p:nvSpPr>
        <p:spPr bwMode="auto">
          <a:xfrm>
            <a:off x="669925" y="533400"/>
            <a:ext cx="27955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Experimental Setup</a:t>
            </a:r>
          </a:p>
        </p:txBody>
      </p:sp>
      <p:pic>
        <p:nvPicPr>
          <p:cNvPr id="79053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19200"/>
            <a:ext cx="8153400" cy="523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053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4451350"/>
            <a:ext cx="3048000" cy="1981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</p:pic>
      <p:sp>
        <p:nvSpPr>
          <p:cNvPr id="790536" name="Text Box 8"/>
          <p:cNvSpPr txBox="1">
            <a:spLocks noChangeArrowheads="1"/>
          </p:cNvSpPr>
          <p:nvPr/>
        </p:nvSpPr>
        <p:spPr bwMode="auto">
          <a:xfrm>
            <a:off x="5470525" y="3986213"/>
            <a:ext cx="3063875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b="1"/>
              <a:t>           CAST Setup</a:t>
            </a:r>
          </a:p>
        </p:txBody>
      </p:sp>
      <p:sp>
        <p:nvSpPr>
          <p:cNvPr id="790537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04800" cy="304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0538" name="Text Box 10"/>
          <p:cNvSpPr txBox="1">
            <a:spLocks noChangeArrowheads="1"/>
          </p:cNvSpPr>
          <p:nvPr/>
        </p:nvSpPr>
        <p:spPr bwMode="auto">
          <a:xfrm>
            <a:off x="685800" y="60325"/>
            <a:ext cx="71358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Backup: X-ray mirror optics and CCD detector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7944" name="Picture 8" descr="xmmnewton5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09600"/>
            <a:ext cx="4191000" cy="3148013"/>
          </a:xfrm>
          <a:prstGeom prst="rect">
            <a:avLst/>
          </a:prstGeom>
          <a:noFill/>
        </p:spPr>
      </p:pic>
      <p:grpSp>
        <p:nvGrpSpPr>
          <p:cNvPr id="807960" name="Group 24"/>
          <p:cNvGrpSpPr>
            <a:grpSpLocks/>
          </p:cNvGrpSpPr>
          <p:nvPr/>
        </p:nvGrpSpPr>
        <p:grpSpPr bwMode="auto">
          <a:xfrm>
            <a:off x="5010150" y="838200"/>
            <a:ext cx="4057650" cy="5410200"/>
            <a:chOff x="3204" y="576"/>
            <a:chExt cx="2556" cy="3408"/>
          </a:xfrm>
        </p:grpSpPr>
        <p:pic>
          <p:nvPicPr>
            <p:cNvPr id="807947" name="Picture 11" descr="CCD_Page_6_Image_00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04" y="576"/>
              <a:ext cx="2556" cy="3408"/>
            </a:xfrm>
            <a:prstGeom prst="rect">
              <a:avLst/>
            </a:prstGeom>
            <a:noFill/>
          </p:spPr>
        </p:pic>
        <p:sp>
          <p:nvSpPr>
            <p:cNvPr id="807948" name="Line 12"/>
            <p:cNvSpPr>
              <a:spLocks noChangeShapeType="1"/>
            </p:cNvSpPr>
            <p:nvPr/>
          </p:nvSpPr>
          <p:spPr bwMode="auto">
            <a:xfrm>
              <a:off x="3688" y="2165"/>
              <a:ext cx="518" cy="771"/>
            </a:xfrm>
            <a:prstGeom prst="line">
              <a:avLst/>
            </a:prstGeom>
            <a:noFill/>
            <a:ln w="9525">
              <a:solidFill>
                <a:srgbClr val="00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de-DE"/>
            </a:p>
          </p:txBody>
        </p:sp>
        <p:sp>
          <p:nvSpPr>
            <p:cNvPr id="807949" name="Line 13"/>
            <p:cNvSpPr>
              <a:spLocks noChangeShapeType="1"/>
            </p:cNvSpPr>
            <p:nvPr/>
          </p:nvSpPr>
          <p:spPr bwMode="auto">
            <a:xfrm flipH="1">
              <a:off x="4811" y="3701"/>
              <a:ext cx="259" cy="51"/>
            </a:xfrm>
            <a:prstGeom prst="line">
              <a:avLst/>
            </a:prstGeom>
            <a:noFill/>
            <a:ln w="9525">
              <a:solidFill>
                <a:srgbClr val="00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de-DE"/>
            </a:p>
          </p:txBody>
        </p:sp>
        <p:sp>
          <p:nvSpPr>
            <p:cNvPr id="807950" name="Line 14"/>
            <p:cNvSpPr>
              <a:spLocks noChangeShapeType="1"/>
            </p:cNvSpPr>
            <p:nvPr/>
          </p:nvSpPr>
          <p:spPr bwMode="auto">
            <a:xfrm flipH="1">
              <a:off x="4999" y="1983"/>
              <a:ext cx="311" cy="617"/>
            </a:xfrm>
            <a:prstGeom prst="line">
              <a:avLst/>
            </a:prstGeom>
            <a:noFill/>
            <a:ln w="9525">
              <a:solidFill>
                <a:srgbClr val="00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de-DE"/>
            </a:p>
          </p:txBody>
        </p:sp>
        <p:sp>
          <p:nvSpPr>
            <p:cNvPr id="807951" name="Line 15"/>
            <p:cNvSpPr>
              <a:spLocks noChangeShapeType="1"/>
            </p:cNvSpPr>
            <p:nvPr/>
          </p:nvSpPr>
          <p:spPr bwMode="auto">
            <a:xfrm flipH="1">
              <a:off x="4789" y="1136"/>
              <a:ext cx="569" cy="360"/>
            </a:xfrm>
            <a:prstGeom prst="line">
              <a:avLst/>
            </a:prstGeom>
            <a:noFill/>
            <a:ln w="9525">
              <a:solidFill>
                <a:srgbClr val="00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de-DE"/>
            </a:p>
          </p:txBody>
        </p:sp>
        <p:sp>
          <p:nvSpPr>
            <p:cNvPr id="807952" name="Line 16"/>
            <p:cNvSpPr>
              <a:spLocks noChangeShapeType="1"/>
            </p:cNvSpPr>
            <p:nvPr/>
          </p:nvSpPr>
          <p:spPr bwMode="auto">
            <a:xfrm>
              <a:off x="3688" y="2165"/>
              <a:ext cx="518" cy="771"/>
            </a:xfrm>
            <a:prstGeom prst="line">
              <a:avLst/>
            </a:prstGeom>
            <a:noFill/>
            <a:ln w="4445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de-DE"/>
            </a:p>
          </p:txBody>
        </p:sp>
        <p:sp>
          <p:nvSpPr>
            <p:cNvPr id="807953" name="Line 17"/>
            <p:cNvSpPr>
              <a:spLocks noChangeShapeType="1"/>
            </p:cNvSpPr>
            <p:nvPr/>
          </p:nvSpPr>
          <p:spPr bwMode="auto">
            <a:xfrm flipH="1">
              <a:off x="4811" y="3701"/>
              <a:ext cx="259" cy="51"/>
            </a:xfrm>
            <a:prstGeom prst="line">
              <a:avLst/>
            </a:prstGeom>
            <a:noFill/>
            <a:ln w="4445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de-DE"/>
            </a:p>
          </p:txBody>
        </p:sp>
        <p:sp>
          <p:nvSpPr>
            <p:cNvPr id="807954" name="Line 18"/>
            <p:cNvSpPr>
              <a:spLocks noChangeShapeType="1"/>
            </p:cNvSpPr>
            <p:nvPr/>
          </p:nvSpPr>
          <p:spPr bwMode="auto">
            <a:xfrm flipH="1">
              <a:off x="4999" y="1983"/>
              <a:ext cx="311" cy="617"/>
            </a:xfrm>
            <a:prstGeom prst="line">
              <a:avLst/>
            </a:prstGeom>
            <a:noFill/>
            <a:ln w="4445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de-DE"/>
            </a:p>
          </p:txBody>
        </p:sp>
        <p:sp>
          <p:nvSpPr>
            <p:cNvPr id="807955" name="Line 19"/>
            <p:cNvSpPr>
              <a:spLocks noChangeShapeType="1"/>
            </p:cNvSpPr>
            <p:nvPr/>
          </p:nvSpPr>
          <p:spPr bwMode="auto">
            <a:xfrm flipH="1">
              <a:off x="4789" y="1136"/>
              <a:ext cx="569" cy="360"/>
            </a:xfrm>
            <a:prstGeom prst="line">
              <a:avLst/>
            </a:prstGeom>
            <a:noFill/>
            <a:ln w="4445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de-DE"/>
            </a:p>
          </p:txBody>
        </p:sp>
        <p:sp>
          <p:nvSpPr>
            <p:cNvPr id="807956" name="Text Box 20"/>
            <p:cNvSpPr txBox="1">
              <a:spLocks noChangeArrowheads="1"/>
            </p:cNvSpPr>
            <p:nvPr/>
          </p:nvSpPr>
          <p:spPr bwMode="auto">
            <a:xfrm>
              <a:off x="4728" y="1887"/>
              <a:ext cx="896" cy="21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 sz="1600"/>
                <a:t>Cooling Mask</a:t>
              </a:r>
            </a:p>
          </p:txBody>
        </p:sp>
        <p:sp>
          <p:nvSpPr>
            <p:cNvPr id="807957" name="Text Box 21"/>
            <p:cNvSpPr txBox="1">
              <a:spLocks noChangeArrowheads="1"/>
            </p:cNvSpPr>
            <p:nvPr/>
          </p:nvSpPr>
          <p:spPr bwMode="auto">
            <a:xfrm>
              <a:off x="3273" y="2033"/>
              <a:ext cx="881" cy="21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 sz="1600"/>
                <a:t>pn-CCD Chip</a:t>
              </a:r>
            </a:p>
          </p:txBody>
        </p:sp>
        <p:sp>
          <p:nvSpPr>
            <p:cNvPr id="807958" name="Text Box 22"/>
            <p:cNvSpPr txBox="1">
              <a:spLocks noChangeArrowheads="1"/>
            </p:cNvSpPr>
            <p:nvPr/>
          </p:nvSpPr>
          <p:spPr bwMode="auto">
            <a:xfrm>
              <a:off x="5023" y="3569"/>
              <a:ext cx="604" cy="21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 sz="1600"/>
                <a:t>Flexlead</a:t>
              </a:r>
            </a:p>
          </p:txBody>
        </p:sp>
        <p:sp>
          <p:nvSpPr>
            <p:cNvPr id="807959" name="Text Box 23"/>
            <p:cNvSpPr txBox="1">
              <a:spLocks noChangeArrowheads="1"/>
            </p:cNvSpPr>
            <p:nvPr/>
          </p:nvSpPr>
          <p:spPr bwMode="auto">
            <a:xfrm>
              <a:off x="4817" y="927"/>
              <a:ext cx="782" cy="21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de-DE" sz="1600"/>
                <a:t>Cold Finger</a:t>
              </a:r>
            </a:p>
          </p:txBody>
        </p:sp>
      </p:grpSp>
      <p:grpSp>
        <p:nvGrpSpPr>
          <p:cNvPr id="807961" name="Group 25"/>
          <p:cNvGrpSpPr>
            <a:grpSpLocks/>
          </p:cNvGrpSpPr>
          <p:nvPr/>
        </p:nvGrpSpPr>
        <p:grpSpPr bwMode="auto">
          <a:xfrm>
            <a:off x="990600" y="3657600"/>
            <a:ext cx="3657600" cy="2924175"/>
            <a:chOff x="720" y="2014"/>
            <a:chExt cx="2304" cy="1842"/>
          </a:xfrm>
        </p:grpSpPr>
        <p:pic>
          <p:nvPicPr>
            <p:cNvPr id="807940" name="Picture 4" descr="epic_pn_ccd"/>
            <p:cNvPicPr>
              <a:picLocks noChangeAspect="1" noChangeArrowheads="1"/>
            </p:cNvPicPr>
            <p:nvPr/>
          </p:nvPicPr>
          <p:blipFill>
            <a:blip r:embed="rId4"/>
            <a:srcRect t="10106" b="11549"/>
            <a:stretch>
              <a:fillRect/>
            </a:stretch>
          </p:blipFill>
          <p:spPr bwMode="auto">
            <a:xfrm>
              <a:off x="720" y="2014"/>
              <a:ext cx="2304" cy="1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7942" name="Picture 6" descr="img89"/>
            <p:cNvPicPr>
              <a:picLocks noChangeAspect="1" noChangeArrowheads="1"/>
            </p:cNvPicPr>
            <p:nvPr/>
          </p:nvPicPr>
          <p:blipFill>
            <a:blip r:embed="rId5"/>
            <a:srcRect l="52339"/>
            <a:stretch>
              <a:fillRect/>
            </a:stretch>
          </p:blipFill>
          <p:spPr bwMode="auto">
            <a:xfrm>
              <a:off x="1198" y="2146"/>
              <a:ext cx="1272" cy="17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07962" name="AutoShape 26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04800" cy="304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07963" name="Text Box 27"/>
          <p:cNvSpPr txBox="1">
            <a:spLocks noChangeArrowheads="1"/>
          </p:cNvSpPr>
          <p:nvPr/>
        </p:nvSpPr>
        <p:spPr bwMode="auto">
          <a:xfrm>
            <a:off x="685800" y="60325"/>
            <a:ext cx="71358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Backup: X-ray mirror optics and CCD detector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995" name="Picture 3"/>
          <p:cNvPicPr>
            <a:picLocks noChangeAspect="1" noChangeArrowheads="1"/>
          </p:cNvPicPr>
          <p:nvPr/>
        </p:nvPicPr>
        <p:blipFill>
          <a:blip r:embed="rId2"/>
          <a:srcRect t="74240" r="44469"/>
          <a:stretch>
            <a:fillRect/>
          </a:stretch>
        </p:blipFill>
        <p:spPr bwMode="auto">
          <a:xfrm>
            <a:off x="4038600" y="2438400"/>
            <a:ext cx="4648200" cy="305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52996" name="Rectangle 4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pic>
        <p:nvPicPr>
          <p:cNvPr id="85299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1775" y="1066800"/>
            <a:ext cx="2667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53164" name="AutoShape 17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248400"/>
            <a:ext cx="304800" cy="304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53165" name="Text Box 173"/>
          <p:cNvSpPr txBox="1">
            <a:spLocks noChangeArrowheads="1"/>
          </p:cNvSpPr>
          <p:nvPr/>
        </p:nvSpPr>
        <p:spPr bwMode="auto">
          <a:xfrm>
            <a:off x="685800" y="60325"/>
            <a:ext cx="71358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Backup: X-ray mirror optics and CCD detector</a:t>
            </a:r>
          </a:p>
        </p:txBody>
      </p:sp>
      <p:sp>
        <p:nvSpPr>
          <p:cNvPr id="853166" name="Text Box 174"/>
          <p:cNvSpPr txBox="1">
            <a:spLocks noChangeArrowheads="1"/>
          </p:cNvSpPr>
          <p:nvPr/>
        </p:nvSpPr>
        <p:spPr bwMode="auto">
          <a:xfrm>
            <a:off x="669925" y="533400"/>
            <a:ext cx="52546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Working principle of the CCD detector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557" name="Text Box 5"/>
          <p:cNvSpPr txBox="1">
            <a:spLocks noChangeArrowheads="1"/>
          </p:cNvSpPr>
          <p:nvPr/>
        </p:nvSpPr>
        <p:spPr bwMode="auto">
          <a:xfrm>
            <a:off x="-228600" y="1328738"/>
            <a:ext cx="952500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endParaRPr lang="de-DE" sz="2200" b="1">
              <a:latin typeface="Times New Roman" pitchFamily="18" charset="0"/>
            </a:endParaRPr>
          </a:p>
          <a:p>
            <a:pPr lvl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de-DE" sz="1800"/>
              <a:t> </a:t>
            </a:r>
            <a:r>
              <a:rPr lang="de-DE">
                <a:cs typeface="Arial" charset="0"/>
              </a:rPr>
              <a:t>Neutral pseudo-scalar Goldstone-Boson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endParaRPr lang="de-DE" sz="1200">
              <a:cs typeface="Arial" charset="0"/>
            </a:endParaRPr>
          </a:p>
          <a:p>
            <a:pPr lvl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de-DE" sz="2000">
                <a:cs typeface="Arial" charset="0"/>
              </a:rPr>
              <a:t> </a:t>
            </a:r>
            <a:r>
              <a:rPr lang="de-DE">
                <a:cs typeface="Arial" charset="0"/>
              </a:rPr>
              <a:t>Only feable interaction with ordinary matter  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endParaRPr lang="de-DE" sz="1300">
              <a:cs typeface="Arial" charset="0"/>
            </a:endParaRPr>
          </a:p>
          <a:p>
            <a:pPr lvl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de-DE" sz="2000">
                <a:cs typeface="Arial" charset="0"/>
              </a:rPr>
              <a:t> </a:t>
            </a:r>
            <a:r>
              <a:rPr lang="de-DE">
                <a:cs typeface="Arial" charset="0"/>
              </a:rPr>
              <a:t>Mass (from axion-</a:t>
            </a:r>
            <a:r>
              <a:rPr lang="de-DE" sz="2000">
                <a:latin typeface="Symbol" pitchFamily="18" charset="2"/>
                <a:cs typeface="Arial" charset="0"/>
              </a:rPr>
              <a:t>p</a:t>
            </a:r>
            <a:r>
              <a:rPr lang="de-DE" baseline="30000">
                <a:cs typeface="Arial" charset="0"/>
              </a:rPr>
              <a:t>0</a:t>
            </a:r>
            <a:r>
              <a:rPr lang="de-DE">
                <a:cs typeface="Arial" charset="0"/>
              </a:rPr>
              <a:t>-mixing):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endParaRPr lang="de-DE" sz="1500">
              <a:cs typeface="Arial" charset="0"/>
            </a:endParaRP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de-DE">
                <a:cs typeface="Arial" charset="0"/>
              </a:rPr>
              <a:t>					                           (Astrophysical criterion)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endParaRPr lang="de-DE" sz="2700">
              <a:cs typeface="Arial" charset="0"/>
            </a:endParaRPr>
          </a:p>
          <a:p>
            <a:pPr lvl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de-DE">
                <a:cs typeface="Arial" charset="0"/>
              </a:rPr>
              <a:t> Coupling to photons:  		               with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endParaRPr lang="de-DE" sz="2100">
              <a:cs typeface="Arial" charset="0"/>
            </a:endParaRPr>
          </a:p>
          <a:p>
            <a:pPr lvl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de-DE">
                <a:cs typeface="Arial" charset="0"/>
              </a:rPr>
              <a:t> Mean lifetime:                   	              for                       i.e.</a:t>
            </a:r>
            <a:r>
              <a:rPr lang="de-DE" sz="2200">
                <a:cs typeface="Arial" charset="0"/>
              </a:rPr>
              <a:t>	</a:t>
            </a:r>
            <a:r>
              <a:rPr lang="de-DE" sz="1800">
                <a:cs typeface="Arial" charset="0"/>
              </a:rPr>
              <a:t>	</a:t>
            </a:r>
          </a:p>
        </p:txBody>
      </p:sp>
      <p:graphicFrame>
        <p:nvGraphicFramePr>
          <p:cNvPr id="791558" name="Object 6"/>
          <p:cNvGraphicFramePr>
            <a:graphicFrameLocks noChangeAspect="1"/>
          </p:cNvGraphicFramePr>
          <p:nvPr/>
        </p:nvGraphicFramePr>
        <p:xfrm>
          <a:off x="4114800" y="2840038"/>
          <a:ext cx="2474913" cy="739775"/>
        </p:xfrm>
        <a:graphic>
          <a:graphicData uri="http://schemas.openxmlformats.org/presentationml/2006/ole">
            <p:oleObj spid="_x0000_s916482" name="Formel" r:id="rId4" imgW="1701720" imgH="507960" progId="Equation.3">
              <p:embed/>
            </p:oleObj>
          </a:graphicData>
        </a:graphic>
      </p:graphicFrame>
      <p:graphicFrame>
        <p:nvGraphicFramePr>
          <p:cNvPr id="791559" name="Object 7"/>
          <p:cNvGraphicFramePr>
            <a:graphicFrameLocks noChangeAspect="1"/>
          </p:cNvGraphicFramePr>
          <p:nvPr/>
        </p:nvGraphicFramePr>
        <p:xfrm>
          <a:off x="4151313" y="3656013"/>
          <a:ext cx="1609725" cy="382587"/>
        </p:xfrm>
        <a:graphic>
          <a:graphicData uri="http://schemas.openxmlformats.org/presentationml/2006/ole">
            <p:oleObj spid="_x0000_s916483" name="Formel" r:id="rId5" imgW="1066680" imgH="253800" progId="Equation.3">
              <p:embed/>
            </p:oleObj>
          </a:graphicData>
        </a:graphic>
      </p:graphicFrame>
      <p:graphicFrame>
        <p:nvGraphicFramePr>
          <p:cNvPr id="791560" name="Object 8"/>
          <p:cNvGraphicFramePr>
            <a:graphicFrameLocks noChangeAspect="1"/>
          </p:cNvGraphicFramePr>
          <p:nvPr/>
        </p:nvGraphicFramePr>
        <p:xfrm>
          <a:off x="3124200" y="4505325"/>
          <a:ext cx="2209800" cy="482600"/>
        </p:xfrm>
        <a:graphic>
          <a:graphicData uri="http://schemas.openxmlformats.org/presentationml/2006/ole">
            <p:oleObj spid="_x0000_s916484" name="Formel" r:id="rId6" imgW="1396800" imgH="304560" progId="Equation.3">
              <p:embed/>
            </p:oleObj>
          </a:graphicData>
        </a:graphic>
      </p:graphicFrame>
      <p:graphicFrame>
        <p:nvGraphicFramePr>
          <p:cNvPr id="791561" name="Object 9"/>
          <p:cNvGraphicFramePr>
            <a:graphicFrameLocks noChangeAspect="1"/>
          </p:cNvGraphicFramePr>
          <p:nvPr/>
        </p:nvGraphicFramePr>
        <p:xfrm>
          <a:off x="6189663" y="4418013"/>
          <a:ext cx="2801937" cy="733425"/>
        </p:xfrm>
        <a:graphic>
          <a:graphicData uri="http://schemas.openxmlformats.org/presentationml/2006/ole">
            <p:oleObj spid="_x0000_s916485" name="Formel" r:id="rId7" imgW="1892160" imgH="495000" progId="Equation.3">
              <p:embed/>
            </p:oleObj>
          </a:graphicData>
        </a:graphic>
      </p:graphicFrame>
      <p:graphicFrame>
        <p:nvGraphicFramePr>
          <p:cNvPr id="791562" name="Object 10"/>
          <p:cNvGraphicFramePr>
            <a:graphicFrameLocks noChangeAspect="1"/>
          </p:cNvGraphicFramePr>
          <p:nvPr/>
        </p:nvGraphicFramePr>
        <p:xfrm>
          <a:off x="2921000" y="5407025"/>
          <a:ext cx="3175000" cy="384175"/>
        </p:xfrm>
        <a:graphic>
          <a:graphicData uri="http://schemas.openxmlformats.org/presentationml/2006/ole">
            <p:oleObj spid="_x0000_s916486" name="Formel" r:id="rId8" imgW="2095200" imgH="253800" progId="Equation.3">
              <p:embed/>
            </p:oleObj>
          </a:graphicData>
        </a:graphic>
      </p:graphicFrame>
      <p:graphicFrame>
        <p:nvGraphicFramePr>
          <p:cNvPr id="791563" name="Object 11"/>
          <p:cNvGraphicFramePr>
            <a:graphicFrameLocks noChangeAspect="1"/>
          </p:cNvGraphicFramePr>
          <p:nvPr/>
        </p:nvGraphicFramePr>
        <p:xfrm>
          <a:off x="6705600" y="5375275"/>
          <a:ext cx="1263650" cy="369888"/>
        </p:xfrm>
        <a:graphic>
          <a:graphicData uri="http://schemas.openxmlformats.org/presentationml/2006/ole">
            <p:oleObj spid="_x0000_s916487" name="Formel" r:id="rId9" imgW="825480" imgH="241200" progId="Equation.3">
              <p:embed/>
            </p:oleObj>
          </a:graphicData>
        </a:graphic>
      </p:graphicFrame>
      <p:sp>
        <p:nvSpPr>
          <p:cNvPr id="791565" name="Rectangle 13"/>
          <p:cNvSpPr>
            <a:spLocks noChangeArrowheads="1"/>
          </p:cNvSpPr>
          <p:nvPr/>
        </p:nvSpPr>
        <p:spPr bwMode="auto">
          <a:xfrm>
            <a:off x="6096000" y="4359275"/>
            <a:ext cx="2895600" cy="82232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1566" name="Rectangle 14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91567" name="Text Box 15"/>
          <p:cNvSpPr txBox="1">
            <a:spLocks noChangeArrowheads="1"/>
          </p:cNvSpPr>
          <p:nvPr/>
        </p:nvSpPr>
        <p:spPr bwMode="auto">
          <a:xfrm>
            <a:off x="669925" y="533400"/>
            <a:ext cx="30924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The Axion: Properties</a:t>
            </a:r>
          </a:p>
        </p:txBody>
      </p:sp>
      <p:sp>
        <p:nvSpPr>
          <p:cNvPr id="791577" name="Text Box 25"/>
          <p:cNvSpPr txBox="1">
            <a:spLocks noChangeArrowheads="1"/>
          </p:cNvSpPr>
          <p:nvPr/>
        </p:nvSpPr>
        <p:spPr bwMode="auto">
          <a:xfrm>
            <a:off x="685800" y="60325"/>
            <a:ext cx="521493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Theoretical Motivation for Axions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25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2344738"/>
            <a:ext cx="5583238" cy="420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32516" name="Rectangle 4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32522" name="Text Box 10"/>
          <p:cNvSpPr txBox="1">
            <a:spLocks noChangeArrowheads="1"/>
          </p:cNvSpPr>
          <p:nvPr/>
        </p:nvSpPr>
        <p:spPr bwMode="auto">
          <a:xfrm>
            <a:off x="422275" y="1311275"/>
            <a:ext cx="41021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dirty="0"/>
              <a:t>Daily </a:t>
            </a:r>
            <a:r>
              <a:rPr lang="de-DE" dirty="0" err="1"/>
              <a:t>calibration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baseline="30000" dirty="0"/>
              <a:t>55</a:t>
            </a:r>
            <a:r>
              <a:rPr lang="de-DE" dirty="0"/>
              <a:t>Fe </a:t>
            </a:r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run</a:t>
            </a:r>
            <a:endParaRPr lang="de-DE" dirty="0"/>
          </a:p>
          <a:p>
            <a:endParaRPr lang="de-DE" sz="1000" dirty="0"/>
          </a:p>
          <a:p>
            <a:r>
              <a:rPr lang="de-DE" dirty="0" err="1">
                <a:cs typeface="Arial" charset="0"/>
              </a:rPr>
              <a:t>Energy</a:t>
            </a:r>
            <a:r>
              <a:rPr lang="de-DE" dirty="0">
                <a:cs typeface="Arial" charset="0"/>
              </a:rPr>
              <a:t> </a:t>
            </a:r>
            <a:r>
              <a:rPr lang="de-DE" dirty="0" err="1">
                <a:cs typeface="Arial" charset="0"/>
              </a:rPr>
              <a:t>resolution</a:t>
            </a:r>
            <a:r>
              <a:rPr lang="de-DE" dirty="0">
                <a:cs typeface="Arial" charset="0"/>
              </a:rPr>
              <a:t>:</a:t>
            </a:r>
            <a:r>
              <a:rPr lang="de-DE" dirty="0"/>
              <a:t> 170</a:t>
            </a:r>
            <a:r>
              <a:rPr lang="de-DE" sz="1000" dirty="0"/>
              <a:t> </a:t>
            </a:r>
            <a:r>
              <a:rPr lang="de-DE" dirty="0"/>
              <a:t>eV @ 5.9</a:t>
            </a:r>
            <a:r>
              <a:rPr lang="de-DE" sz="1000" dirty="0"/>
              <a:t> </a:t>
            </a:r>
            <a:r>
              <a:rPr lang="de-DE" dirty="0" err="1"/>
              <a:t>keV</a:t>
            </a:r>
            <a:endParaRPr lang="de-DE" dirty="0"/>
          </a:p>
        </p:txBody>
      </p:sp>
      <p:pic>
        <p:nvPicPr>
          <p:cNvPr id="832523" name="Picture 11"/>
          <p:cNvPicPr>
            <a:picLocks noChangeAspect="1" noChangeArrowheads="1"/>
          </p:cNvPicPr>
          <p:nvPr/>
        </p:nvPicPr>
        <p:blipFill>
          <a:blip r:embed="rId3"/>
          <a:srcRect l="3754" t="10030" r="52544" b="3343"/>
          <a:stretch>
            <a:fillRect/>
          </a:stretch>
        </p:blipFill>
        <p:spPr bwMode="auto">
          <a:xfrm>
            <a:off x="5867400" y="1524000"/>
            <a:ext cx="3128963" cy="464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685800" y="60325"/>
            <a:ext cx="579596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pitchFamily="34" charset="0"/>
              </a:rPr>
              <a:t>X-ray mirror optics and CCD detector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669925" y="533400"/>
            <a:ext cx="40449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In-situ calibration of detector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70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7863" y="3376613"/>
            <a:ext cx="4656137" cy="325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57092" name="Rectangle 4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57093" name="Text Box 5"/>
          <p:cNvSpPr txBox="1">
            <a:spLocks noChangeArrowheads="1"/>
          </p:cNvSpPr>
          <p:nvPr/>
        </p:nvSpPr>
        <p:spPr bwMode="auto">
          <a:xfrm>
            <a:off x="669925" y="533400"/>
            <a:ext cx="41370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Analysis: Absence of a signal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pic>
        <p:nvPicPr>
          <p:cNvPr id="85709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6200" y="990600"/>
            <a:ext cx="4779963" cy="342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57095" name="Text Box 7"/>
          <p:cNvSpPr txBox="1">
            <a:spLocks noChangeArrowheads="1"/>
          </p:cNvSpPr>
          <p:nvPr/>
        </p:nvSpPr>
        <p:spPr bwMode="auto">
          <a:xfrm>
            <a:off x="685800" y="60325"/>
            <a:ext cx="61087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Analysis of CCD data for the </a:t>
            </a:r>
            <a:r>
              <a:rPr lang="en-US" sz="2500" b="1" baseline="3000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>
                <a:solidFill>
                  <a:schemeClr val="bg1"/>
                </a:solidFill>
                <a:cs typeface="Arial" charset="0"/>
              </a:rPr>
              <a:t>He 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0513" y="1371600"/>
            <a:ext cx="5678487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00100" name="Rectangle 4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00101" name="Text Box 5"/>
          <p:cNvSpPr txBox="1">
            <a:spLocks noChangeArrowheads="1"/>
          </p:cNvSpPr>
          <p:nvPr/>
        </p:nvSpPr>
        <p:spPr bwMode="auto">
          <a:xfrm>
            <a:off x="669925" y="533400"/>
            <a:ext cx="4394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CCD result for Phase II with </a:t>
            </a:r>
            <a:r>
              <a:rPr lang="de-DE" sz="2200" b="1" baseline="30000">
                <a:solidFill>
                  <a:schemeClr val="bg1"/>
                </a:solidFill>
              </a:rPr>
              <a:t>4</a:t>
            </a:r>
            <a:r>
              <a:rPr lang="de-DE" sz="2200" b="1">
                <a:solidFill>
                  <a:schemeClr val="bg1"/>
                </a:solidFill>
              </a:rPr>
              <a:t>He</a:t>
            </a:r>
            <a:endParaRPr lang="de-DE" sz="2200" b="1" baseline="-25000">
              <a:solidFill>
                <a:schemeClr val="bg1"/>
              </a:solidFill>
              <a:latin typeface="Symbol" pitchFamily="18" charset="2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85800" y="60325"/>
            <a:ext cx="570790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Exemplary Analysis 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of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the </a:t>
            </a:r>
            <a:r>
              <a:rPr lang="en-US" sz="2500" b="1" baseline="30000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en-US" sz="2500" b="1" dirty="0">
                <a:solidFill>
                  <a:schemeClr val="bg1"/>
                </a:solidFill>
                <a:cs typeface="Arial" charset="0"/>
              </a:rPr>
              <a:t>He </a:t>
            </a:r>
            <a:r>
              <a:rPr lang="en-US" sz="2500" b="1" dirty="0" smtClean="0">
                <a:solidFill>
                  <a:schemeClr val="bg1"/>
                </a:solidFill>
                <a:cs typeface="Arial" charset="0"/>
              </a:rPr>
              <a:t>data</a:t>
            </a:r>
            <a:endParaRPr lang="en-US" sz="2500" b="1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3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971800"/>
            <a:ext cx="4343400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13411" name="Text Box 3"/>
          <p:cNvSpPr txBox="1">
            <a:spLocks noChangeArrowheads="1"/>
          </p:cNvSpPr>
          <p:nvPr/>
        </p:nvSpPr>
        <p:spPr bwMode="auto">
          <a:xfrm>
            <a:off x="0" y="1219200"/>
            <a:ext cx="8759514" cy="50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dirty="0"/>
              <a:t>    </a:t>
            </a:r>
            <a:r>
              <a:rPr lang="de-DE" dirty="0" err="1"/>
              <a:t>Distinguishing</a:t>
            </a:r>
            <a:r>
              <a:rPr lang="de-DE" dirty="0"/>
              <a:t> </a:t>
            </a:r>
            <a:r>
              <a:rPr lang="de-DE" dirty="0" err="1"/>
              <a:t>feature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different </a:t>
            </a:r>
            <a:r>
              <a:rPr lang="de-DE" dirty="0" err="1"/>
              <a:t>axion</a:t>
            </a:r>
            <a:r>
              <a:rPr lang="de-DE" dirty="0"/>
              <a:t> </a:t>
            </a:r>
            <a:r>
              <a:rPr lang="de-DE" dirty="0" err="1"/>
              <a:t>models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size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PQ </a:t>
            </a:r>
            <a:r>
              <a:rPr lang="de-DE" dirty="0" err="1"/>
              <a:t>breaking</a:t>
            </a:r>
            <a:r>
              <a:rPr lang="de-DE" dirty="0"/>
              <a:t> </a:t>
            </a:r>
            <a:r>
              <a:rPr lang="de-DE" dirty="0" err="1"/>
              <a:t>scale</a:t>
            </a:r>
            <a:r>
              <a:rPr lang="de-DE" dirty="0"/>
              <a:t>: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sz="200" dirty="0"/>
          </a:p>
          <a:p>
            <a:pPr>
              <a:buFontTx/>
              <a:buChar char="•"/>
            </a:pPr>
            <a:r>
              <a:rPr lang="de-DE" dirty="0"/>
              <a:t> </a:t>
            </a:r>
            <a:r>
              <a:rPr lang="de-DE" b="1" u="sng" dirty="0">
                <a:uFill>
                  <a:solidFill>
                    <a:srgbClr val="0000FF"/>
                  </a:solidFill>
                </a:uFill>
                <a:latin typeface="Times New Roman"/>
              </a:rPr>
              <a:t>„</a:t>
            </a:r>
            <a:r>
              <a:rPr lang="de-DE" b="1" u="sng" dirty="0">
                <a:uFill>
                  <a:solidFill>
                    <a:srgbClr val="0000FF"/>
                  </a:solidFill>
                </a:uFill>
              </a:rPr>
              <a:t>Visible </a:t>
            </a:r>
            <a:r>
              <a:rPr lang="de-DE" b="1" u="sng" dirty="0" err="1">
                <a:uFill>
                  <a:solidFill>
                    <a:srgbClr val="0000FF"/>
                  </a:solidFill>
                </a:uFill>
              </a:rPr>
              <a:t>Axion</a:t>
            </a:r>
            <a:r>
              <a:rPr lang="de-DE" b="1" u="sng" dirty="0">
                <a:uFill>
                  <a:solidFill>
                    <a:srgbClr val="0000FF"/>
                  </a:solidFill>
                </a:uFill>
                <a:latin typeface="Times New Roman"/>
              </a:rPr>
              <a:t>“</a:t>
            </a:r>
            <a:r>
              <a:rPr lang="de-DE" b="1" u="sng" dirty="0">
                <a:uFill>
                  <a:solidFill>
                    <a:srgbClr val="0000FF"/>
                  </a:solidFill>
                </a:uFill>
              </a:rPr>
              <a:t> (PQWW-</a:t>
            </a:r>
            <a:r>
              <a:rPr lang="de-DE" b="1" u="sng" dirty="0" err="1">
                <a:uFill>
                  <a:solidFill>
                    <a:srgbClr val="0000FF"/>
                  </a:solidFill>
                </a:uFill>
              </a:rPr>
              <a:t>Axion</a:t>
            </a:r>
            <a:r>
              <a:rPr lang="de-DE" b="1" u="sng" dirty="0">
                <a:uFill>
                  <a:solidFill>
                    <a:srgbClr val="0000FF"/>
                  </a:solidFill>
                </a:uFill>
              </a:rPr>
              <a:t>)</a:t>
            </a:r>
          </a:p>
          <a:p>
            <a:pPr>
              <a:buFont typeface="Wingdings" pitchFamily="2" charset="2"/>
              <a:buNone/>
            </a:pPr>
            <a:endParaRPr lang="de-DE" sz="800" b="1" dirty="0"/>
          </a:p>
          <a:p>
            <a:pPr lvl="1">
              <a:buFont typeface="Wingdings" pitchFamily="2" charset="2"/>
              <a:buChar char="à"/>
            </a:pPr>
            <a:r>
              <a:rPr lang="de-DE" sz="1700" dirty="0">
                <a:sym typeface="Wingdings" pitchFamily="2" charset="2"/>
              </a:rPr>
              <a:t> Large </a:t>
            </a:r>
            <a:r>
              <a:rPr lang="de-DE" sz="1700" dirty="0" err="1">
                <a:sym typeface="Wingdings" pitchFamily="2" charset="2"/>
              </a:rPr>
              <a:t>axion</a:t>
            </a:r>
            <a:r>
              <a:rPr lang="de-DE" sz="1700" dirty="0">
                <a:sym typeface="Wingdings" pitchFamily="2" charset="2"/>
              </a:rPr>
              <a:t> </a:t>
            </a:r>
            <a:r>
              <a:rPr lang="de-DE" sz="1700" dirty="0" err="1">
                <a:sym typeface="Wingdings" pitchFamily="2" charset="2"/>
              </a:rPr>
              <a:t>mass</a:t>
            </a:r>
            <a:r>
              <a:rPr lang="de-DE" sz="1700" dirty="0">
                <a:sym typeface="Wingdings" pitchFamily="2" charset="2"/>
              </a:rPr>
              <a:t> (              </a:t>
            </a:r>
            <a:r>
              <a:rPr lang="de-DE" sz="1700" b="1" dirty="0" err="1">
                <a:sym typeface="Wingdings" pitchFamily="2" charset="2"/>
              </a:rPr>
              <a:t>keV</a:t>
            </a:r>
            <a:r>
              <a:rPr lang="de-DE" sz="1700" dirty="0">
                <a:sym typeface="Wingdings" pitchFamily="2" charset="2"/>
              </a:rPr>
              <a:t>), </a:t>
            </a:r>
          </a:p>
          <a:p>
            <a:pPr lvl="1">
              <a:buFont typeface="Wingdings" pitchFamily="2" charset="2"/>
              <a:buNone/>
            </a:pPr>
            <a:endParaRPr lang="de-DE" sz="700" dirty="0">
              <a:sym typeface="Wingdings" pitchFamily="2" charset="2"/>
            </a:endParaRPr>
          </a:p>
          <a:p>
            <a:pPr lvl="1">
              <a:buFont typeface="Wingdings" pitchFamily="2" charset="2"/>
              <a:buNone/>
            </a:pPr>
            <a:r>
              <a:rPr lang="de-DE" sz="1700" dirty="0">
                <a:sym typeface="Wingdings" pitchFamily="2" charset="2"/>
              </a:rPr>
              <a:t>    </a:t>
            </a:r>
            <a:r>
              <a:rPr lang="de-DE" sz="1700" dirty="0" err="1">
                <a:sym typeface="Wingdings" pitchFamily="2" charset="2"/>
              </a:rPr>
              <a:t>since</a:t>
            </a:r>
            <a:r>
              <a:rPr lang="de-DE" sz="1700" dirty="0">
                <a:sym typeface="Wingdings" pitchFamily="2" charset="2"/>
              </a:rPr>
              <a:t>                        </a:t>
            </a:r>
            <a:r>
              <a:rPr lang="de-DE" sz="1700" b="1" dirty="0" err="1">
                <a:sym typeface="Wingdings" pitchFamily="2" charset="2"/>
              </a:rPr>
              <a:t>GeV</a:t>
            </a:r>
            <a:endParaRPr lang="de-DE" sz="1700" b="1" dirty="0">
              <a:sym typeface="Wingdings" pitchFamily="2" charset="2"/>
            </a:endParaRPr>
          </a:p>
          <a:p>
            <a:pPr lvl="1">
              <a:buFont typeface="Wingdings" pitchFamily="2" charset="2"/>
              <a:buNone/>
            </a:pPr>
            <a:endParaRPr lang="de-DE" sz="700" b="1" dirty="0">
              <a:sym typeface="Wingdings" pitchFamily="2" charset="2"/>
            </a:endParaRPr>
          </a:p>
          <a:p>
            <a:pPr lvl="1">
              <a:buFont typeface="Wingdings" pitchFamily="2" charset="2"/>
              <a:buNone/>
            </a:pPr>
            <a:r>
              <a:rPr lang="de-DE" sz="1700" dirty="0">
                <a:sym typeface="Wingdings" pitchFamily="2" charset="2"/>
              </a:rPr>
              <a:t> </a:t>
            </a:r>
            <a:r>
              <a:rPr lang="de-DE" sz="1700" dirty="0" err="1">
                <a:sym typeface="Wingdings" pitchFamily="2" charset="2"/>
              </a:rPr>
              <a:t>Excluded</a:t>
            </a:r>
            <a:r>
              <a:rPr lang="de-DE" sz="1700" dirty="0">
                <a:sym typeface="Wingdings" pitchFamily="2" charset="2"/>
              </a:rPr>
              <a:t> </a:t>
            </a:r>
            <a:r>
              <a:rPr lang="de-DE" sz="1700" dirty="0" err="1">
                <a:sym typeface="Wingdings" pitchFamily="2" charset="2"/>
              </a:rPr>
              <a:t>by</a:t>
            </a:r>
            <a:r>
              <a:rPr lang="de-DE" sz="1700" dirty="0">
                <a:sym typeface="Wingdings" pitchFamily="2" charset="2"/>
              </a:rPr>
              <a:t> </a:t>
            </a:r>
            <a:r>
              <a:rPr lang="de-DE" sz="1700" dirty="0" err="1">
                <a:sym typeface="Wingdings" pitchFamily="2" charset="2"/>
              </a:rPr>
              <a:t>experiments</a:t>
            </a:r>
            <a:r>
              <a:rPr lang="de-DE" sz="1700" dirty="0">
                <a:sym typeface="Wingdings" pitchFamily="2" charset="2"/>
              </a:rPr>
              <a:t> </a:t>
            </a:r>
            <a:r>
              <a:rPr lang="de-DE" sz="1700" dirty="0" err="1">
                <a:sym typeface="Wingdings" pitchFamily="2" charset="2"/>
              </a:rPr>
              <a:t>and</a:t>
            </a:r>
            <a:r>
              <a:rPr lang="de-DE" sz="1700" dirty="0">
                <a:sym typeface="Wingdings" pitchFamily="2" charset="2"/>
              </a:rPr>
              <a:t> </a:t>
            </a:r>
            <a:r>
              <a:rPr lang="de-DE" sz="1700" dirty="0" err="1">
                <a:sym typeface="Wingdings" pitchFamily="2" charset="2"/>
              </a:rPr>
              <a:t>theory</a:t>
            </a:r>
            <a:endParaRPr lang="de-DE" sz="1700" b="1" dirty="0">
              <a:sym typeface="Wingdings" pitchFamily="2" charset="2"/>
            </a:endParaRPr>
          </a:p>
          <a:p>
            <a:pPr lvl="1">
              <a:buFont typeface="Wingdings" pitchFamily="2" charset="2"/>
              <a:buNone/>
            </a:pPr>
            <a:endParaRPr lang="de-DE" sz="1000" dirty="0">
              <a:sym typeface="Wingdings" pitchFamily="2" charset="2"/>
            </a:endParaRPr>
          </a:p>
          <a:p>
            <a:pPr lvl="1">
              <a:buFont typeface="Wingdings" pitchFamily="2" charset="2"/>
              <a:buNone/>
            </a:pPr>
            <a:endParaRPr lang="de-DE" sz="1000" dirty="0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de-DE" dirty="0">
                <a:sym typeface="Wingdings" pitchFamily="2" charset="2"/>
              </a:rPr>
              <a:t> </a:t>
            </a:r>
            <a:r>
              <a:rPr lang="de-DE" b="1" u="sng" dirty="0">
                <a:uFill>
                  <a:solidFill>
                    <a:srgbClr val="0000FF"/>
                  </a:solidFill>
                </a:uFill>
                <a:latin typeface="Times New Roman"/>
                <a:sym typeface="Wingdings" pitchFamily="2" charset="2"/>
              </a:rPr>
              <a:t>„</a:t>
            </a:r>
            <a:r>
              <a:rPr lang="de-DE" b="1" u="sng" dirty="0">
                <a:uFill>
                  <a:solidFill>
                    <a:srgbClr val="0000FF"/>
                  </a:solidFill>
                </a:uFill>
                <a:sym typeface="Wingdings" pitchFamily="2" charset="2"/>
              </a:rPr>
              <a:t>Invisible </a:t>
            </a:r>
            <a:r>
              <a:rPr lang="de-DE" b="1" u="sng" dirty="0" err="1">
                <a:uFill>
                  <a:solidFill>
                    <a:srgbClr val="0000FF"/>
                  </a:solidFill>
                </a:uFill>
                <a:sym typeface="Wingdings" pitchFamily="2" charset="2"/>
              </a:rPr>
              <a:t>Axion</a:t>
            </a:r>
            <a:r>
              <a:rPr lang="de-DE" b="1" u="sng" dirty="0">
                <a:uFill>
                  <a:solidFill>
                    <a:srgbClr val="0000FF"/>
                  </a:solidFill>
                </a:uFill>
                <a:latin typeface="Times New Roman"/>
                <a:sym typeface="Wingdings" pitchFamily="2" charset="2"/>
              </a:rPr>
              <a:t>“</a:t>
            </a:r>
            <a:endParaRPr lang="de-DE" b="1" u="sng" dirty="0">
              <a:uFill>
                <a:solidFill>
                  <a:srgbClr val="0000FF"/>
                </a:solidFill>
              </a:uFill>
              <a:sym typeface="Wingdings" pitchFamily="2" charset="2"/>
            </a:endParaRPr>
          </a:p>
          <a:p>
            <a:pPr>
              <a:buFont typeface="Wingdings" pitchFamily="2" charset="2"/>
              <a:buNone/>
            </a:pPr>
            <a:endParaRPr lang="de-DE" sz="800" dirty="0">
              <a:sym typeface="Wingdings" pitchFamily="2" charset="2"/>
            </a:endParaRPr>
          </a:p>
          <a:p>
            <a:pPr lvl="1">
              <a:buFont typeface="Wingdings" pitchFamily="2" charset="2"/>
              <a:buChar char="à"/>
            </a:pPr>
            <a:r>
              <a:rPr lang="de-DE" sz="1700" dirty="0">
                <a:sym typeface="Wingdings" pitchFamily="2" charset="2"/>
              </a:rPr>
              <a:t> Small </a:t>
            </a:r>
            <a:r>
              <a:rPr lang="de-DE" sz="1700" dirty="0" err="1">
                <a:sym typeface="Wingdings" pitchFamily="2" charset="2"/>
              </a:rPr>
              <a:t>axion</a:t>
            </a:r>
            <a:r>
              <a:rPr lang="de-DE" sz="1700" dirty="0">
                <a:sym typeface="Wingdings" pitchFamily="2" charset="2"/>
              </a:rPr>
              <a:t> </a:t>
            </a:r>
            <a:r>
              <a:rPr lang="de-DE" sz="1700" dirty="0" err="1">
                <a:sym typeface="Wingdings" pitchFamily="2" charset="2"/>
              </a:rPr>
              <a:t>mass</a:t>
            </a:r>
            <a:r>
              <a:rPr lang="de-DE" sz="1700" dirty="0">
                <a:sym typeface="Wingdings" pitchFamily="2" charset="2"/>
              </a:rPr>
              <a:t> (         </a:t>
            </a:r>
            <a:r>
              <a:rPr lang="de-DE" sz="1800" b="1" dirty="0" err="1">
                <a:latin typeface="Symbol" pitchFamily="18" charset="2"/>
                <a:sym typeface="Wingdings" pitchFamily="2" charset="2"/>
              </a:rPr>
              <a:t>m</a:t>
            </a:r>
            <a:r>
              <a:rPr lang="de-DE" sz="1700" b="1" dirty="0" err="1">
                <a:sym typeface="Wingdings" pitchFamily="2" charset="2"/>
              </a:rPr>
              <a:t>eV</a:t>
            </a:r>
            <a:r>
              <a:rPr lang="de-DE" sz="1700" b="1" dirty="0">
                <a:sym typeface="Wingdings" pitchFamily="2" charset="2"/>
              </a:rPr>
              <a:t>-eV</a:t>
            </a:r>
            <a:r>
              <a:rPr lang="de-DE" sz="1700" dirty="0">
                <a:sym typeface="Wingdings" pitchFamily="2" charset="2"/>
              </a:rPr>
              <a:t>)</a:t>
            </a:r>
          </a:p>
          <a:p>
            <a:pPr lvl="1">
              <a:buFont typeface="Wingdings" pitchFamily="2" charset="2"/>
              <a:buChar char="à"/>
            </a:pPr>
            <a:endParaRPr lang="de-DE" sz="700" dirty="0">
              <a:sym typeface="Wingdings" pitchFamily="2" charset="2"/>
            </a:endParaRPr>
          </a:p>
          <a:p>
            <a:pPr lvl="1">
              <a:buFont typeface="Wingdings" pitchFamily="2" charset="2"/>
              <a:buChar char="à"/>
            </a:pPr>
            <a:r>
              <a:rPr lang="de-DE" sz="1700" dirty="0">
                <a:sym typeface="Wingdings" pitchFamily="2" charset="2"/>
              </a:rPr>
              <a:t> </a:t>
            </a:r>
            <a:r>
              <a:rPr lang="de-DE" sz="1700" b="1" dirty="0">
                <a:solidFill>
                  <a:srgbClr val="0000FF"/>
                </a:solidFill>
                <a:sym typeface="Wingdings" pitchFamily="2" charset="2"/>
              </a:rPr>
              <a:t>K</a:t>
            </a:r>
            <a:r>
              <a:rPr lang="de-DE" sz="1700" dirty="0">
                <a:sym typeface="Wingdings" pitchFamily="2" charset="2"/>
              </a:rPr>
              <a:t>im-</a:t>
            </a:r>
            <a:r>
              <a:rPr lang="de-DE" sz="1700" b="1" dirty="0" err="1">
                <a:solidFill>
                  <a:srgbClr val="0000FF"/>
                </a:solidFill>
                <a:sym typeface="Wingdings" pitchFamily="2" charset="2"/>
              </a:rPr>
              <a:t>S</a:t>
            </a:r>
            <a:r>
              <a:rPr lang="de-DE" sz="1700" dirty="0" err="1">
                <a:sym typeface="Wingdings" pitchFamily="2" charset="2"/>
              </a:rPr>
              <a:t>hifman</a:t>
            </a:r>
            <a:r>
              <a:rPr lang="de-DE" sz="1700" dirty="0">
                <a:sym typeface="Wingdings" pitchFamily="2" charset="2"/>
              </a:rPr>
              <a:t>-</a:t>
            </a:r>
            <a:r>
              <a:rPr lang="de-DE" sz="1700" b="1" dirty="0" err="1">
                <a:solidFill>
                  <a:srgbClr val="0000FF"/>
                </a:solidFill>
                <a:sym typeface="Wingdings" pitchFamily="2" charset="2"/>
              </a:rPr>
              <a:t>V</a:t>
            </a:r>
            <a:r>
              <a:rPr lang="de-DE" sz="1700" dirty="0" err="1">
                <a:sym typeface="Wingdings" pitchFamily="2" charset="2"/>
              </a:rPr>
              <a:t>ainshtein</a:t>
            </a:r>
            <a:r>
              <a:rPr lang="de-DE" sz="1700" dirty="0">
                <a:sym typeface="Wingdings" pitchFamily="2" charset="2"/>
              </a:rPr>
              <a:t>-</a:t>
            </a:r>
            <a:r>
              <a:rPr lang="de-DE" sz="1700" b="1" dirty="0" err="1">
                <a:solidFill>
                  <a:srgbClr val="0000FF"/>
                </a:solidFill>
                <a:sym typeface="Wingdings" pitchFamily="2" charset="2"/>
              </a:rPr>
              <a:t>Z</a:t>
            </a:r>
            <a:r>
              <a:rPr lang="de-DE" sz="1700" dirty="0" err="1">
                <a:sym typeface="Wingdings" pitchFamily="2" charset="2"/>
              </a:rPr>
              <a:t>akharov</a:t>
            </a:r>
            <a:r>
              <a:rPr lang="de-DE" sz="1700" dirty="0">
                <a:sym typeface="Wingdings" pitchFamily="2" charset="2"/>
              </a:rPr>
              <a:t>-Model</a:t>
            </a:r>
          </a:p>
          <a:p>
            <a:pPr lvl="1">
              <a:buFont typeface="Wingdings" pitchFamily="2" charset="2"/>
              <a:buNone/>
            </a:pPr>
            <a:endParaRPr lang="de-DE" sz="300" dirty="0">
              <a:sym typeface="Wingdings" pitchFamily="2" charset="2"/>
            </a:endParaRPr>
          </a:p>
          <a:p>
            <a:pPr lvl="1">
              <a:buFont typeface="Wingdings" pitchFamily="2" charset="2"/>
              <a:buNone/>
            </a:pPr>
            <a:r>
              <a:rPr lang="de-DE" sz="1700" dirty="0">
                <a:sym typeface="Wingdings" pitchFamily="2" charset="2"/>
              </a:rPr>
              <a:t>	</a:t>
            </a:r>
            <a:r>
              <a:rPr lang="de-DE" sz="1700" dirty="0" err="1">
                <a:sym typeface="Wingdings" pitchFamily="2" charset="2"/>
              </a:rPr>
              <a:t>Exotic</a:t>
            </a:r>
            <a:r>
              <a:rPr lang="de-DE" sz="1700" dirty="0">
                <a:sym typeface="Wingdings" pitchFamily="2" charset="2"/>
              </a:rPr>
              <a:t>, heavy </a:t>
            </a:r>
            <a:r>
              <a:rPr lang="de-DE" sz="1700" dirty="0" err="1">
                <a:sym typeface="Wingdings" pitchFamily="2" charset="2"/>
              </a:rPr>
              <a:t>q</a:t>
            </a:r>
            <a:r>
              <a:rPr lang="de-DE" sz="1700" dirty="0" err="1">
                <a:cs typeface="Arial" charset="0"/>
                <a:sym typeface="Wingdings" pitchFamily="2" charset="2"/>
              </a:rPr>
              <a:t>uark</a:t>
            </a:r>
            <a:r>
              <a:rPr lang="de-DE" sz="1700" dirty="0">
                <a:cs typeface="Arial" charset="0"/>
                <a:sym typeface="Wingdings" pitchFamily="2" charset="2"/>
              </a:rPr>
              <a:t> </a:t>
            </a:r>
            <a:r>
              <a:rPr lang="de-DE" sz="1700" dirty="0" err="1">
                <a:cs typeface="Arial" charset="0"/>
                <a:sym typeface="Wingdings" pitchFamily="2" charset="2"/>
              </a:rPr>
              <a:t>carries</a:t>
            </a:r>
            <a:r>
              <a:rPr lang="de-DE" sz="1700" dirty="0">
                <a:sym typeface="Wingdings" pitchFamily="2" charset="2"/>
              </a:rPr>
              <a:t> PQ-</a:t>
            </a:r>
            <a:r>
              <a:rPr lang="de-DE" sz="1700" dirty="0" err="1">
                <a:sym typeface="Wingdings" pitchFamily="2" charset="2"/>
              </a:rPr>
              <a:t>charge</a:t>
            </a:r>
            <a:endParaRPr lang="de-DE" sz="1700" dirty="0">
              <a:sym typeface="Wingdings" pitchFamily="2" charset="2"/>
            </a:endParaRPr>
          </a:p>
          <a:p>
            <a:pPr lvl="1">
              <a:buFont typeface="Wingdings" pitchFamily="2" charset="2"/>
              <a:buNone/>
            </a:pPr>
            <a:endParaRPr lang="de-DE" sz="300" dirty="0">
              <a:sym typeface="Wingdings" pitchFamily="2" charset="2"/>
            </a:endParaRPr>
          </a:p>
          <a:p>
            <a:pPr lvl="1">
              <a:buFont typeface="Wingdings" pitchFamily="2" charset="2"/>
              <a:buChar char="à"/>
            </a:pPr>
            <a:r>
              <a:rPr lang="de-DE" sz="1700" b="1" dirty="0">
                <a:sym typeface="Wingdings" pitchFamily="2" charset="2"/>
              </a:rPr>
              <a:t> </a:t>
            </a:r>
            <a:r>
              <a:rPr lang="de-DE" sz="1700" b="1" dirty="0">
                <a:solidFill>
                  <a:srgbClr val="0000FF"/>
                </a:solidFill>
                <a:sym typeface="Wingdings" pitchFamily="2" charset="2"/>
              </a:rPr>
              <a:t>D</a:t>
            </a:r>
            <a:r>
              <a:rPr lang="de-DE" sz="1700" dirty="0">
                <a:sym typeface="Wingdings" pitchFamily="2" charset="2"/>
              </a:rPr>
              <a:t>ine-</a:t>
            </a:r>
            <a:r>
              <a:rPr lang="de-DE" sz="1700" b="1" dirty="0">
                <a:solidFill>
                  <a:srgbClr val="0000FF"/>
                </a:solidFill>
                <a:sym typeface="Wingdings" pitchFamily="2" charset="2"/>
              </a:rPr>
              <a:t>F</a:t>
            </a:r>
            <a:r>
              <a:rPr lang="de-DE" sz="1700" dirty="0">
                <a:sym typeface="Wingdings" pitchFamily="2" charset="2"/>
              </a:rPr>
              <a:t>ischler-</a:t>
            </a:r>
            <a:r>
              <a:rPr lang="de-DE" sz="1700" b="1" dirty="0" err="1">
                <a:solidFill>
                  <a:srgbClr val="0000FF"/>
                </a:solidFill>
                <a:sym typeface="Wingdings" pitchFamily="2" charset="2"/>
              </a:rPr>
              <a:t>S</a:t>
            </a:r>
            <a:r>
              <a:rPr lang="de-DE" sz="1700" dirty="0" err="1">
                <a:sym typeface="Wingdings" pitchFamily="2" charset="2"/>
              </a:rPr>
              <a:t>rednicki</a:t>
            </a:r>
            <a:r>
              <a:rPr lang="de-DE" sz="1700" dirty="0">
                <a:sym typeface="Wingdings" pitchFamily="2" charset="2"/>
              </a:rPr>
              <a:t>-</a:t>
            </a:r>
            <a:r>
              <a:rPr lang="de-DE" sz="1700" b="1" dirty="0" err="1">
                <a:solidFill>
                  <a:srgbClr val="0000FF"/>
                </a:solidFill>
                <a:sym typeface="Wingdings" pitchFamily="2" charset="2"/>
              </a:rPr>
              <a:t>Z</a:t>
            </a:r>
            <a:r>
              <a:rPr lang="de-DE" sz="1700" dirty="0" err="1">
                <a:sym typeface="Wingdings" pitchFamily="2" charset="2"/>
              </a:rPr>
              <a:t>hitnitskii</a:t>
            </a:r>
            <a:r>
              <a:rPr lang="de-DE" sz="1700" dirty="0">
                <a:sym typeface="Wingdings" pitchFamily="2" charset="2"/>
              </a:rPr>
              <a:t>-Model</a:t>
            </a:r>
          </a:p>
          <a:p>
            <a:pPr lvl="1">
              <a:buFont typeface="Wingdings" pitchFamily="2" charset="2"/>
              <a:buNone/>
            </a:pPr>
            <a:endParaRPr lang="de-DE" sz="300" dirty="0">
              <a:sym typeface="Wingdings" pitchFamily="2" charset="2"/>
            </a:endParaRPr>
          </a:p>
          <a:p>
            <a:pPr lvl="1">
              <a:buFont typeface="Wingdings" pitchFamily="2" charset="2"/>
              <a:buNone/>
            </a:pPr>
            <a:r>
              <a:rPr lang="de-DE" sz="1700" dirty="0">
                <a:sym typeface="Wingdings" pitchFamily="2" charset="2"/>
              </a:rPr>
              <a:t>	SM </a:t>
            </a:r>
            <a:r>
              <a:rPr lang="de-DE" sz="1700" dirty="0" err="1">
                <a:sym typeface="Wingdings" pitchFamily="2" charset="2"/>
              </a:rPr>
              <a:t>fermions</a:t>
            </a:r>
            <a:r>
              <a:rPr lang="de-DE" sz="1700" dirty="0">
                <a:sym typeface="Wingdings" pitchFamily="2" charset="2"/>
              </a:rPr>
              <a:t> </a:t>
            </a:r>
            <a:r>
              <a:rPr lang="de-DE" sz="1700" dirty="0" err="1">
                <a:sym typeface="Wingdings" pitchFamily="2" charset="2"/>
              </a:rPr>
              <a:t>carry</a:t>
            </a:r>
            <a:r>
              <a:rPr lang="de-DE" sz="1700" dirty="0">
                <a:sym typeface="Wingdings" pitchFamily="2" charset="2"/>
              </a:rPr>
              <a:t> PQ-</a:t>
            </a:r>
            <a:r>
              <a:rPr lang="de-DE" sz="1700" dirty="0" err="1">
                <a:sym typeface="Wingdings" pitchFamily="2" charset="2"/>
              </a:rPr>
              <a:t>charge</a:t>
            </a:r>
            <a:r>
              <a:rPr lang="de-DE" dirty="0">
                <a:sym typeface="Wingdings" pitchFamily="2" charset="2"/>
              </a:rPr>
              <a:t>     </a:t>
            </a:r>
            <a:endParaRPr lang="de-DE" dirty="0"/>
          </a:p>
        </p:txBody>
      </p:sp>
      <p:graphicFrame>
        <p:nvGraphicFramePr>
          <p:cNvPr id="913412" name="Object 4"/>
          <p:cNvGraphicFramePr>
            <a:graphicFrameLocks noChangeAspect="1"/>
          </p:cNvGraphicFramePr>
          <p:nvPr/>
        </p:nvGraphicFramePr>
        <p:xfrm>
          <a:off x="3741738" y="1587500"/>
          <a:ext cx="896937" cy="698500"/>
        </p:xfrm>
        <a:graphic>
          <a:graphicData uri="http://schemas.openxmlformats.org/presentationml/2006/ole">
            <p:oleObj spid="_x0000_s917506" name="Formel" r:id="rId4" imgW="634680" imgH="495000" progId="Equation.3">
              <p:embed/>
            </p:oleObj>
          </a:graphicData>
        </a:graphic>
      </p:graphicFrame>
      <p:graphicFrame>
        <p:nvGraphicFramePr>
          <p:cNvPr id="913413" name="Object 5"/>
          <p:cNvGraphicFramePr>
            <a:graphicFrameLocks noChangeAspect="1"/>
          </p:cNvGraphicFramePr>
          <p:nvPr/>
        </p:nvGraphicFramePr>
        <p:xfrm>
          <a:off x="1371600" y="3244850"/>
          <a:ext cx="1447800" cy="290513"/>
        </p:xfrm>
        <a:graphic>
          <a:graphicData uri="http://schemas.openxmlformats.org/presentationml/2006/ole">
            <p:oleObj spid="_x0000_s917507" name="Formel" r:id="rId5" imgW="1193760" imgH="241200" progId="Equation.3">
              <p:embed/>
            </p:oleObj>
          </a:graphicData>
        </a:graphic>
      </p:graphicFrame>
      <p:graphicFrame>
        <p:nvGraphicFramePr>
          <p:cNvPr id="913414" name="Object 6"/>
          <p:cNvGraphicFramePr>
            <a:graphicFrameLocks noChangeAspect="1"/>
          </p:cNvGraphicFramePr>
          <p:nvPr/>
        </p:nvGraphicFramePr>
        <p:xfrm>
          <a:off x="2622550" y="2878138"/>
          <a:ext cx="852488" cy="293687"/>
        </p:xfrm>
        <a:graphic>
          <a:graphicData uri="http://schemas.openxmlformats.org/presentationml/2006/ole">
            <p:oleObj spid="_x0000_s917508" name="Formel" r:id="rId6" imgW="698400" imgH="241200" progId="Equation.3">
              <p:embed/>
            </p:oleObj>
          </a:graphicData>
        </a:graphic>
      </p:graphicFrame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878138" y="2874963"/>
            <a:ext cx="228600" cy="255587"/>
            <a:chOff x="2016" y="1811"/>
            <a:chExt cx="144" cy="161"/>
          </a:xfrm>
        </p:grpSpPr>
        <p:graphicFrame>
          <p:nvGraphicFramePr>
            <p:cNvPr id="913416" name="Object 8"/>
            <p:cNvGraphicFramePr>
              <a:graphicFrameLocks noChangeAspect="1"/>
            </p:cNvGraphicFramePr>
            <p:nvPr/>
          </p:nvGraphicFramePr>
          <p:xfrm>
            <a:off x="2016" y="1859"/>
            <a:ext cx="135" cy="113"/>
          </p:xfrm>
          <a:graphic>
            <a:graphicData uri="http://schemas.openxmlformats.org/presentationml/2006/ole">
              <p:oleObj spid="_x0000_s917511" name="Formel" r:id="rId7" imgW="152280" imgH="126720" progId="Equation.3">
                <p:embed/>
              </p:oleObj>
            </a:graphicData>
          </a:graphic>
        </p:graphicFrame>
        <p:graphicFrame>
          <p:nvGraphicFramePr>
            <p:cNvPr id="913417" name="Object 9"/>
            <p:cNvGraphicFramePr>
              <a:graphicFrameLocks noChangeAspect="1"/>
            </p:cNvGraphicFramePr>
            <p:nvPr/>
          </p:nvGraphicFramePr>
          <p:xfrm>
            <a:off x="2025" y="1811"/>
            <a:ext cx="135" cy="124"/>
          </p:xfrm>
          <a:graphic>
            <a:graphicData uri="http://schemas.openxmlformats.org/presentationml/2006/ole">
              <p:oleObj spid="_x0000_s917512" name="Formel" r:id="rId8" imgW="152280" imgH="139680" progId="Equation.3">
                <p:embed/>
              </p:oleObj>
            </a:graphicData>
          </a:graphic>
        </p:graphicFrame>
      </p:grpSp>
      <p:graphicFrame>
        <p:nvGraphicFramePr>
          <p:cNvPr id="913418" name="Object 10"/>
          <p:cNvGraphicFramePr>
            <a:graphicFrameLocks noChangeAspect="1"/>
          </p:cNvGraphicFramePr>
          <p:nvPr/>
        </p:nvGraphicFramePr>
        <p:xfrm>
          <a:off x="2667000" y="4598988"/>
          <a:ext cx="312738" cy="296862"/>
        </p:xfrm>
        <a:graphic>
          <a:graphicData uri="http://schemas.openxmlformats.org/presentationml/2006/ole">
            <p:oleObj spid="_x0000_s917509" name="Formel" r:id="rId9" imgW="253800" imgH="241200" progId="Equation.3">
              <p:embed/>
            </p:oleObj>
          </a:graphicData>
        </a:graphic>
      </p:graphicFrame>
      <p:graphicFrame>
        <p:nvGraphicFramePr>
          <p:cNvPr id="913419" name="Object 11"/>
          <p:cNvGraphicFramePr>
            <a:graphicFrameLocks noChangeAspect="1"/>
          </p:cNvGraphicFramePr>
          <p:nvPr/>
        </p:nvGraphicFramePr>
        <p:xfrm>
          <a:off x="2930525" y="4632325"/>
          <a:ext cx="214313" cy="179388"/>
        </p:xfrm>
        <a:graphic>
          <a:graphicData uri="http://schemas.openxmlformats.org/presentationml/2006/ole">
            <p:oleObj spid="_x0000_s917510" name="Formel" r:id="rId10" imgW="152280" imgH="126720" progId="Equation.3">
              <p:embed/>
            </p:oleObj>
          </a:graphicData>
        </a:graphic>
      </p:graphicFrame>
      <p:sp>
        <p:nvSpPr>
          <p:cNvPr id="913420" name="Rectangle 12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13421" name="Text Box 13"/>
          <p:cNvSpPr txBox="1">
            <a:spLocks noChangeArrowheads="1"/>
          </p:cNvSpPr>
          <p:nvPr/>
        </p:nvSpPr>
        <p:spPr bwMode="auto">
          <a:xfrm>
            <a:off x="669925" y="533400"/>
            <a:ext cx="26749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The Axion: Models</a:t>
            </a:r>
          </a:p>
        </p:txBody>
      </p:sp>
      <p:sp>
        <p:nvSpPr>
          <p:cNvPr id="913422" name="Text Box 14"/>
          <p:cNvSpPr txBox="1">
            <a:spLocks noChangeArrowheads="1"/>
          </p:cNvSpPr>
          <p:nvPr/>
        </p:nvSpPr>
        <p:spPr bwMode="auto">
          <a:xfrm>
            <a:off x="685800" y="60325"/>
            <a:ext cx="521493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Theoretical Motivation for Axions</a:t>
            </a:r>
          </a:p>
        </p:txBody>
      </p:sp>
      <p:sp>
        <p:nvSpPr>
          <p:cNvPr id="913424" name="AutoShape 16"/>
          <p:cNvSpPr>
            <a:spLocks noChangeArrowheads="1"/>
          </p:cNvSpPr>
          <p:nvPr/>
        </p:nvSpPr>
        <p:spPr bwMode="auto">
          <a:xfrm>
            <a:off x="152400" y="1143000"/>
            <a:ext cx="8686800" cy="11430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84" name="Picture 4" descr="a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38" y="1066800"/>
            <a:ext cx="5089525" cy="5486400"/>
          </a:xfrm>
          <a:prstGeom prst="rect">
            <a:avLst/>
          </a:prstGeom>
          <a:noFill/>
        </p:spPr>
      </p:pic>
      <p:sp>
        <p:nvSpPr>
          <p:cNvPr id="890885" name="Text Box 5"/>
          <p:cNvSpPr txBox="1">
            <a:spLocks noChangeArrowheads="1"/>
          </p:cNvSpPr>
          <p:nvPr/>
        </p:nvSpPr>
        <p:spPr bwMode="auto">
          <a:xfrm>
            <a:off x="5343525" y="2730500"/>
            <a:ext cx="3495675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b="1"/>
              <a:t>Axions as </a:t>
            </a:r>
          </a:p>
          <a:p>
            <a:endParaRPr lang="de-DE" b="1"/>
          </a:p>
          <a:p>
            <a:pPr>
              <a:buFont typeface="Wingdings" pitchFamily="2" charset="2"/>
              <a:buChar char="à"/>
            </a:pPr>
            <a:r>
              <a:rPr lang="de-DE" b="1">
                <a:sym typeface="Wingdings" pitchFamily="2" charset="2"/>
              </a:rPr>
              <a:t> Solution to the strong </a:t>
            </a:r>
          </a:p>
          <a:p>
            <a:pPr>
              <a:buFont typeface="Wingdings" pitchFamily="2" charset="2"/>
              <a:buNone/>
            </a:pPr>
            <a:r>
              <a:rPr lang="de-DE" b="1">
                <a:sym typeface="Wingdings" pitchFamily="2" charset="2"/>
              </a:rPr>
              <a:t>     CP-problem</a:t>
            </a:r>
          </a:p>
          <a:p>
            <a:pPr>
              <a:buFont typeface="Wingdings" pitchFamily="2" charset="2"/>
              <a:buChar char="à"/>
            </a:pPr>
            <a:endParaRPr lang="de-DE" b="1"/>
          </a:p>
          <a:p>
            <a:pPr>
              <a:buFont typeface="Wingdings" pitchFamily="2" charset="2"/>
              <a:buChar char="à"/>
            </a:pPr>
            <a:r>
              <a:rPr lang="de-DE" b="1"/>
              <a:t> Candidate for dark matter</a:t>
            </a:r>
            <a:endParaRPr lang="de-DE" sz="1800">
              <a:sym typeface="Wingdings" pitchFamily="2" charset="2"/>
            </a:endParaRPr>
          </a:p>
        </p:txBody>
      </p:sp>
      <p:sp>
        <p:nvSpPr>
          <p:cNvPr id="890886" name="Rectangle 6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90887" name="Text Box 7"/>
          <p:cNvSpPr txBox="1">
            <a:spLocks noChangeArrowheads="1"/>
          </p:cNvSpPr>
          <p:nvPr/>
        </p:nvSpPr>
        <p:spPr bwMode="auto">
          <a:xfrm>
            <a:off x="669925" y="533400"/>
            <a:ext cx="59277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200" b="1">
                <a:solidFill>
                  <a:schemeClr val="bg1"/>
                </a:solidFill>
              </a:rPr>
              <a:t>The Axion: Killing two birds with one stone</a:t>
            </a:r>
          </a:p>
        </p:txBody>
      </p:sp>
      <p:sp>
        <p:nvSpPr>
          <p:cNvPr id="890888" name="Text Box 8"/>
          <p:cNvSpPr txBox="1">
            <a:spLocks noChangeArrowheads="1"/>
          </p:cNvSpPr>
          <p:nvPr/>
        </p:nvSpPr>
        <p:spPr bwMode="auto">
          <a:xfrm>
            <a:off x="685800" y="60325"/>
            <a:ext cx="521493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cs typeface="Arial" charset="0"/>
              </a:rPr>
              <a:t>Theoretical Motivation for Axions</a:t>
            </a:r>
          </a:p>
        </p:txBody>
      </p:sp>
      <p:sp>
        <p:nvSpPr>
          <p:cNvPr id="890889" name="AutoShape 9"/>
          <p:cNvSpPr>
            <a:spLocks noChangeArrowheads="1"/>
          </p:cNvSpPr>
          <p:nvPr/>
        </p:nvSpPr>
        <p:spPr bwMode="auto">
          <a:xfrm>
            <a:off x="5181600" y="2286000"/>
            <a:ext cx="3657600" cy="29718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Benutzerdefiniertes Design">
  <a:themeElements>
    <a:clrScheme name="2_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Benutzerdefiniertes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2982</Words>
  <Application>Microsoft Office PowerPoint</Application>
  <PresentationFormat>Bildschirmpräsentation (4:3)</PresentationFormat>
  <Paragraphs>861</Paragraphs>
  <Slides>72</Slides>
  <Notes>11</Notes>
  <HiddenSlides>0</HiddenSlides>
  <MMClips>1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72</vt:i4>
      </vt:variant>
    </vt:vector>
  </HeadingPairs>
  <TitlesOfParts>
    <vt:vector size="75" baseType="lpstr">
      <vt:lpstr>2_Benutzerdefiniertes Design</vt:lpstr>
      <vt:lpstr>Formel</vt:lpstr>
      <vt:lpstr>CorelPhotoPaint.Image.11</vt:lpstr>
      <vt:lpstr>Probing eV-Scale Axions  with the CAST experiment at CERN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  <vt:lpstr>Folie 22</vt:lpstr>
      <vt:lpstr>Folie 23</vt:lpstr>
      <vt:lpstr>Folie 24</vt:lpstr>
      <vt:lpstr>Folie 25</vt:lpstr>
      <vt:lpstr>Folie 26</vt:lpstr>
      <vt:lpstr>Folie 27</vt:lpstr>
      <vt:lpstr>Folie 28</vt:lpstr>
      <vt:lpstr>Folie 29</vt:lpstr>
      <vt:lpstr>Folie 30</vt:lpstr>
      <vt:lpstr>Folie 31</vt:lpstr>
      <vt:lpstr>Folie 32</vt:lpstr>
      <vt:lpstr>Folie 33</vt:lpstr>
      <vt:lpstr>Folie 34</vt:lpstr>
      <vt:lpstr>Folie 35</vt:lpstr>
      <vt:lpstr>Folie 36</vt:lpstr>
      <vt:lpstr>Folie 37</vt:lpstr>
      <vt:lpstr>Folie 38</vt:lpstr>
      <vt:lpstr>Folie 39</vt:lpstr>
      <vt:lpstr>Folie 40</vt:lpstr>
      <vt:lpstr>Folie 41</vt:lpstr>
      <vt:lpstr>Folie 42</vt:lpstr>
      <vt:lpstr>Folie 43</vt:lpstr>
      <vt:lpstr>Folie 44</vt:lpstr>
      <vt:lpstr>Folie 45</vt:lpstr>
      <vt:lpstr>Folie 46</vt:lpstr>
      <vt:lpstr>Folie 47</vt:lpstr>
      <vt:lpstr>Folie 48</vt:lpstr>
      <vt:lpstr>Folie 49</vt:lpstr>
      <vt:lpstr>Folie 50</vt:lpstr>
      <vt:lpstr>Folie 51</vt:lpstr>
      <vt:lpstr>Folie 52</vt:lpstr>
      <vt:lpstr>Folie 53</vt:lpstr>
      <vt:lpstr>Folie 54</vt:lpstr>
      <vt:lpstr>Folie 55</vt:lpstr>
      <vt:lpstr>Folie 56</vt:lpstr>
      <vt:lpstr>Folie 57</vt:lpstr>
      <vt:lpstr>Folie 58</vt:lpstr>
      <vt:lpstr>Folie 59</vt:lpstr>
      <vt:lpstr>Folie 60</vt:lpstr>
      <vt:lpstr>Folie 61</vt:lpstr>
      <vt:lpstr>Folie 62</vt:lpstr>
      <vt:lpstr>Folie 63</vt:lpstr>
      <vt:lpstr>Folie 64</vt:lpstr>
      <vt:lpstr>Folie 65</vt:lpstr>
      <vt:lpstr>Folie 66</vt:lpstr>
      <vt:lpstr>Folie 67</vt:lpstr>
      <vt:lpstr>Folie 68</vt:lpstr>
      <vt:lpstr>Folie 69</vt:lpstr>
      <vt:lpstr>Folie 70</vt:lpstr>
      <vt:lpstr>Folie 71</vt:lpstr>
      <vt:lpstr>Folie 72</vt:lpstr>
    </vt:vector>
  </TitlesOfParts>
  <Company>uni-freiburg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Status pn-CCD and Alignment Phase II</dc:title>
  <dc:creator>physik</dc:creator>
  <cp:lastModifiedBy>julia</cp:lastModifiedBy>
  <cp:revision>455</cp:revision>
  <dcterms:created xsi:type="dcterms:W3CDTF">2006-09-26T08:01:46Z</dcterms:created>
  <dcterms:modified xsi:type="dcterms:W3CDTF">2009-11-26T14:46:28Z</dcterms:modified>
</cp:coreProperties>
</file>