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ebp" ContentType="image/jpe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84" r:id="rId1"/>
  </p:sldMasterIdLst>
  <p:notesMasterIdLst>
    <p:notesMasterId r:id="rId57"/>
  </p:notesMasterIdLst>
  <p:sldIdLst>
    <p:sldId id="314" r:id="rId2"/>
    <p:sldId id="506" r:id="rId3"/>
    <p:sldId id="486" r:id="rId4"/>
    <p:sldId id="495" r:id="rId5"/>
    <p:sldId id="542" r:id="rId6"/>
    <p:sldId id="497" r:id="rId7"/>
    <p:sldId id="496" r:id="rId8"/>
    <p:sldId id="499" r:id="rId9"/>
    <p:sldId id="490" r:id="rId10"/>
    <p:sldId id="500" r:id="rId11"/>
    <p:sldId id="508" r:id="rId12"/>
    <p:sldId id="520" r:id="rId13"/>
    <p:sldId id="518" r:id="rId14"/>
    <p:sldId id="519" r:id="rId15"/>
    <p:sldId id="524" r:id="rId16"/>
    <p:sldId id="410" r:id="rId17"/>
    <p:sldId id="350" r:id="rId18"/>
    <p:sldId id="351" r:id="rId19"/>
    <p:sldId id="501" r:id="rId20"/>
    <p:sldId id="456" r:id="rId21"/>
    <p:sldId id="487" r:id="rId22"/>
    <p:sldId id="457" r:id="rId23"/>
    <p:sldId id="522" r:id="rId24"/>
    <p:sldId id="352" r:id="rId25"/>
    <p:sldId id="449" r:id="rId26"/>
    <p:sldId id="450" r:id="rId27"/>
    <p:sldId id="451" r:id="rId28"/>
    <p:sldId id="473" r:id="rId29"/>
    <p:sldId id="478" r:id="rId30"/>
    <p:sldId id="513" r:id="rId31"/>
    <p:sldId id="514" r:id="rId32"/>
    <p:sldId id="515" r:id="rId33"/>
    <p:sldId id="516" r:id="rId34"/>
    <p:sldId id="484" r:id="rId35"/>
    <p:sldId id="523" r:id="rId36"/>
    <p:sldId id="453" r:id="rId37"/>
    <p:sldId id="466" r:id="rId38"/>
    <p:sldId id="467" r:id="rId39"/>
    <p:sldId id="464" r:id="rId40"/>
    <p:sldId id="480" r:id="rId41"/>
    <p:sldId id="481" r:id="rId42"/>
    <p:sldId id="359" r:id="rId43"/>
    <p:sldId id="483" r:id="rId44"/>
    <p:sldId id="507" r:id="rId45"/>
    <p:sldId id="538" r:id="rId46"/>
    <p:sldId id="539" r:id="rId47"/>
    <p:sldId id="540" r:id="rId48"/>
    <p:sldId id="541" r:id="rId49"/>
    <p:sldId id="316" r:id="rId50"/>
    <p:sldId id="459" r:id="rId51"/>
    <p:sldId id="353" r:id="rId52"/>
    <p:sldId id="454" r:id="rId53"/>
    <p:sldId id="355" r:id="rId54"/>
    <p:sldId id="356" r:id="rId55"/>
    <p:sldId id="517"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E245B6"/>
    <a:srgbClr val="BE669C"/>
    <a:srgbClr val="56B0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99"/>
    <p:restoredTop sz="87789"/>
  </p:normalViewPr>
  <p:slideViewPr>
    <p:cSldViewPr snapToGrid="0">
      <p:cViewPr varScale="1">
        <p:scale>
          <a:sx n="91" d="100"/>
          <a:sy n="91" d="100"/>
        </p:scale>
        <p:origin x="512" y="176"/>
      </p:cViewPr>
      <p:guideLst/>
    </p:cSldViewPr>
  </p:slideViewPr>
  <p:notesTextViewPr>
    <p:cViewPr>
      <p:scale>
        <a:sx n="95" d="100"/>
        <a:sy n="95" d="100"/>
      </p:scale>
      <p:origin x="0" y="-312"/>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92388F-B902-AA47-ADB3-C65567C1B595}" type="datetimeFigureOut">
              <a:rPr lang="en-US" smtClean="0"/>
              <a:t>10/2/26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65C05-F867-4F46-AFA1-669C95718274}" type="slidenum">
              <a:rPr lang="en-US" smtClean="0"/>
              <a:t>‹#›</a:t>
            </a:fld>
            <a:endParaRPr lang="en-US"/>
          </a:p>
        </p:txBody>
      </p:sp>
    </p:spTree>
    <p:extLst>
      <p:ext uri="{BB962C8B-B14F-4D97-AF65-F5344CB8AC3E}">
        <p14:creationId xmlns:p14="http://schemas.microsoft.com/office/powerpoint/2010/main" val="117574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Thanks for the opportunity to speak in front of you all today</a:t>
            </a:r>
          </a:p>
          <a:p>
            <a:pPr marL="171450" indent="-171450">
              <a:buFont typeface="Arial" panose="020B0604020202020204" pitchFamily="34" charset="0"/>
              <a:buChar char="•"/>
            </a:pPr>
            <a:r>
              <a:rPr lang="en-US" dirty="0"/>
              <a:t>For those of you who don’t know me...</a:t>
            </a:r>
            <a:r>
              <a:rPr lang="en-US" dirty="0" err="1"/>
              <a:t>simons</a:t>
            </a:r>
            <a:r>
              <a:rPr lang="en-US" dirty="0"/>
              <a:t> junior at NYU.</a:t>
            </a:r>
          </a:p>
          <a:p>
            <a:pPr marL="171450" indent="-171450">
              <a:buFont typeface="Arial" panose="020B0604020202020204" pitchFamily="34" charset="0"/>
              <a:buChar char="•"/>
            </a:pPr>
            <a:r>
              <a:rPr lang="en-US" dirty="0"/>
              <a:t>So my research sits at the interface of particle physics, cosmology, and astrophysics---traditionally, much of my work has focused for example on constraining particle properties of dark matter using cosmological observables</a:t>
            </a:r>
          </a:p>
          <a:p>
            <a:pPr marL="171450" indent="-171450">
              <a:buFont typeface="Arial" panose="020B0604020202020204" pitchFamily="34" charset="0"/>
              <a:buChar char="•"/>
            </a:pPr>
            <a:r>
              <a:rPr lang="en-US" dirty="0"/>
              <a:t>But recently, my interests have led me towards thinking about how we can use early structure formation to constrain beyond standard model physics</a:t>
            </a:r>
          </a:p>
          <a:p>
            <a:pPr marL="171450" indent="-171450">
              <a:buFont typeface="Arial" panose="020B0604020202020204" pitchFamily="34" charset="0"/>
              <a:buChar char="•"/>
            </a:pPr>
            <a:r>
              <a:rPr lang="en-US" dirty="0"/>
              <a:t>So for today’s talk, I will be focusing on a phenomenon that we’ve been calling not-quite-primordial…</a:t>
            </a:r>
          </a:p>
        </p:txBody>
      </p:sp>
      <p:sp>
        <p:nvSpPr>
          <p:cNvPr id="4" name="Slide Number Placeholder 3"/>
          <p:cNvSpPr>
            <a:spLocks noGrp="1"/>
          </p:cNvSpPr>
          <p:nvPr>
            <p:ph type="sldNum" sz="quarter" idx="5"/>
          </p:nvPr>
        </p:nvSpPr>
        <p:spPr/>
        <p:txBody>
          <a:bodyPr/>
          <a:lstStyle/>
          <a:p>
            <a:fld id="{15135A08-BCE7-A749-AA29-60D6C6195385}" type="slidenum">
              <a:rPr lang="en-US" smtClean="0"/>
              <a:t>0</a:t>
            </a:fld>
            <a:endParaRPr lang="en-US"/>
          </a:p>
        </p:txBody>
      </p:sp>
    </p:spTree>
    <p:extLst>
      <p:ext uri="{BB962C8B-B14F-4D97-AF65-F5344CB8AC3E}">
        <p14:creationId xmlns:p14="http://schemas.microsoft.com/office/powerpoint/2010/main" val="857657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Mention accepted in PRL</a:t>
            </a:r>
          </a:p>
        </p:txBody>
      </p:sp>
      <p:sp>
        <p:nvSpPr>
          <p:cNvPr id="4" name="Slide Number Placeholder 3"/>
          <p:cNvSpPr>
            <a:spLocks noGrp="1"/>
          </p:cNvSpPr>
          <p:nvPr>
            <p:ph type="sldNum" sz="quarter" idx="5"/>
          </p:nvPr>
        </p:nvSpPr>
        <p:spPr/>
        <p:txBody>
          <a:bodyPr/>
          <a:lstStyle/>
          <a:p>
            <a:fld id="{AFD65C05-F867-4F46-AFA1-669C95718274}" type="slidenum">
              <a:rPr lang="en-US" smtClean="0"/>
              <a:t>1</a:t>
            </a:fld>
            <a:endParaRPr lang="en-US"/>
          </a:p>
        </p:txBody>
      </p:sp>
    </p:spTree>
    <p:extLst>
      <p:ext uri="{BB962C8B-B14F-4D97-AF65-F5344CB8AC3E}">
        <p14:creationId xmlns:p14="http://schemas.microsoft.com/office/powerpoint/2010/main" val="2479975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2</a:t>
            </a:fld>
            <a:endParaRPr lang="en-US"/>
          </a:p>
        </p:txBody>
      </p:sp>
    </p:spTree>
    <p:extLst>
      <p:ext uri="{BB962C8B-B14F-4D97-AF65-F5344CB8AC3E}">
        <p14:creationId xmlns:p14="http://schemas.microsoft.com/office/powerpoint/2010/main" val="3831105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idea for this project began with the James Webb…which launched…</a:t>
            </a:r>
          </a:p>
          <a:p>
            <a:pPr marL="171450" indent="-171450">
              <a:buFontTx/>
              <a:buChar char="-"/>
            </a:pPr>
            <a:r>
              <a:rPr lang="en-US" dirty="0"/>
              <a:t>Has teams led by faculty here in Arizona’s astronomy department</a:t>
            </a:r>
          </a:p>
          <a:p>
            <a:pPr marL="171450" indent="-171450">
              <a:buFontTx/>
              <a:buChar char="-"/>
            </a:pPr>
            <a:r>
              <a:rPr lang="en-US" dirty="0"/>
              <a:t>James Webb is the successor to the Hubble Telescope</a:t>
            </a:r>
          </a:p>
          <a:p>
            <a:pPr marL="171450" indent="-171450">
              <a:buFontTx/>
              <a:buChar char="-"/>
            </a:pPr>
            <a:r>
              <a:rPr lang="en-US" dirty="0"/>
              <a:t>But looks deeper into the infrared spectrum to search for objects that are older, farther, and fainter than what Hubble was capable of seeing.</a:t>
            </a:r>
          </a:p>
          <a:p>
            <a:pPr marL="171450" indent="-171450">
              <a:buFontTx/>
              <a:buChar char="-"/>
            </a:pPr>
            <a:r>
              <a:rPr lang="en-US" dirty="0"/>
              <a:t>In the few years since it began observing…</a:t>
            </a:r>
          </a:p>
        </p:txBody>
      </p:sp>
      <p:sp>
        <p:nvSpPr>
          <p:cNvPr id="4" name="Slide Number Placeholder 3"/>
          <p:cNvSpPr>
            <a:spLocks noGrp="1"/>
          </p:cNvSpPr>
          <p:nvPr>
            <p:ph type="sldNum" sz="quarter" idx="5"/>
          </p:nvPr>
        </p:nvSpPr>
        <p:spPr/>
        <p:txBody>
          <a:bodyPr/>
          <a:lstStyle/>
          <a:p>
            <a:fld id="{AFD65C05-F867-4F46-AFA1-669C95718274}" type="slidenum">
              <a:rPr lang="en-US" smtClean="0"/>
              <a:t>3</a:t>
            </a:fld>
            <a:endParaRPr lang="en-US"/>
          </a:p>
        </p:txBody>
      </p:sp>
    </p:spTree>
    <p:extLst>
      <p:ext uri="{BB962C8B-B14F-4D97-AF65-F5344CB8AC3E}">
        <p14:creationId xmlns:p14="http://schemas.microsoft.com/office/powerpoint/2010/main" val="1051963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4</a:t>
            </a:fld>
            <a:endParaRPr lang="en-US"/>
          </a:p>
        </p:txBody>
      </p:sp>
    </p:spTree>
    <p:extLst>
      <p:ext uri="{BB962C8B-B14F-4D97-AF65-F5344CB8AC3E}">
        <p14:creationId xmlns:p14="http://schemas.microsoft.com/office/powerpoint/2010/main" val="479604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5</a:t>
            </a:fld>
            <a:endParaRPr lang="en-US"/>
          </a:p>
        </p:txBody>
      </p:sp>
    </p:spTree>
    <p:extLst>
      <p:ext uri="{BB962C8B-B14F-4D97-AF65-F5344CB8AC3E}">
        <p14:creationId xmlns:p14="http://schemas.microsoft.com/office/powerpoint/2010/main" val="121232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7</a:t>
            </a:fld>
            <a:endParaRPr lang="en-US"/>
          </a:p>
        </p:txBody>
      </p:sp>
    </p:spTree>
    <p:extLst>
      <p:ext uri="{BB962C8B-B14F-4D97-AF65-F5344CB8AC3E}">
        <p14:creationId xmlns:p14="http://schemas.microsoft.com/office/powerpoint/2010/main" val="29807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And because of these observations, there has been revived interest in the question of…</a:t>
            </a:r>
          </a:p>
        </p:txBody>
      </p:sp>
      <p:sp>
        <p:nvSpPr>
          <p:cNvPr id="4" name="Slide Number Placeholder 3"/>
          <p:cNvSpPr>
            <a:spLocks noGrp="1"/>
          </p:cNvSpPr>
          <p:nvPr>
            <p:ph type="sldNum" sz="quarter" idx="5"/>
          </p:nvPr>
        </p:nvSpPr>
        <p:spPr/>
        <p:txBody>
          <a:bodyPr/>
          <a:lstStyle/>
          <a:p>
            <a:fld id="{AFD65C05-F867-4F46-AFA1-669C95718274}" type="slidenum">
              <a:rPr lang="en-US" smtClean="0"/>
              <a:t>9</a:t>
            </a:fld>
            <a:endParaRPr lang="en-US"/>
          </a:p>
        </p:txBody>
      </p:sp>
    </p:spTree>
    <p:extLst>
      <p:ext uri="{BB962C8B-B14F-4D97-AF65-F5344CB8AC3E}">
        <p14:creationId xmlns:p14="http://schemas.microsoft.com/office/powerpoint/2010/main" val="1299543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 now, let’s talk about what we don’t and don’t know about how SMBHs form</a:t>
            </a:r>
          </a:p>
          <a:p>
            <a:pPr marL="171450" indent="-171450">
              <a:buFontTx/>
              <a:buChar char="-"/>
            </a:pPr>
            <a:r>
              <a:rPr lang="en-US" dirty="0"/>
              <a:t>The general picture for their formation is that you start with some relatively small “seed” black hole…</a:t>
            </a:r>
          </a:p>
        </p:txBody>
      </p:sp>
      <p:sp>
        <p:nvSpPr>
          <p:cNvPr id="4" name="Slide Number Placeholder 3"/>
          <p:cNvSpPr>
            <a:spLocks noGrp="1"/>
          </p:cNvSpPr>
          <p:nvPr>
            <p:ph type="sldNum" sz="quarter" idx="5"/>
          </p:nvPr>
        </p:nvSpPr>
        <p:spPr/>
        <p:txBody>
          <a:bodyPr/>
          <a:lstStyle/>
          <a:p>
            <a:fld id="{AFD65C05-F867-4F46-AFA1-669C95718274}" type="slidenum">
              <a:rPr lang="en-US" smtClean="0"/>
              <a:t>10</a:t>
            </a:fld>
            <a:endParaRPr lang="en-US"/>
          </a:p>
        </p:txBody>
      </p:sp>
    </p:spTree>
    <p:extLst>
      <p:ext uri="{BB962C8B-B14F-4D97-AF65-F5344CB8AC3E}">
        <p14:creationId xmlns:p14="http://schemas.microsoft.com/office/powerpoint/2010/main" val="4111906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black hole then grows by accreting matter or merging with other black holes</a:t>
            </a:r>
          </a:p>
        </p:txBody>
      </p:sp>
      <p:sp>
        <p:nvSpPr>
          <p:cNvPr id="4" name="Slide Number Placeholder 3"/>
          <p:cNvSpPr>
            <a:spLocks noGrp="1"/>
          </p:cNvSpPr>
          <p:nvPr>
            <p:ph type="sldNum" sz="quarter" idx="5"/>
          </p:nvPr>
        </p:nvSpPr>
        <p:spPr/>
        <p:txBody>
          <a:bodyPr/>
          <a:lstStyle/>
          <a:p>
            <a:fld id="{AFD65C05-F867-4F46-AFA1-669C95718274}" type="slidenum">
              <a:rPr lang="en-US" smtClean="0"/>
              <a:t>11</a:t>
            </a:fld>
            <a:endParaRPr lang="en-US"/>
          </a:p>
        </p:txBody>
      </p:sp>
    </p:spTree>
    <p:extLst>
      <p:ext uri="{BB962C8B-B14F-4D97-AF65-F5344CB8AC3E}">
        <p14:creationId xmlns:p14="http://schemas.microsoft.com/office/powerpoint/2010/main" val="1135133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Until it grows to the size of </a:t>
            </a:r>
          </a:p>
        </p:txBody>
      </p:sp>
      <p:sp>
        <p:nvSpPr>
          <p:cNvPr id="4" name="Slide Number Placeholder 3"/>
          <p:cNvSpPr>
            <a:spLocks noGrp="1"/>
          </p:cNvSpPr>
          <p:nvPr>
            <p:ph type="sldNum" sz="quarter" idx="5"/>
          </p:nvPr>
        </p:nvSpPr>
        <p:spPr/>
        <p:txBody>
          <a:bodyPr/>
          <a:lstStyle/>
          <a:p>
            <a:fld id="{AFD65C05-F867-4F46-AFA1-669C95718274}" type="slidenum">
              <a:rPr lang="en-US" smtClean="0"/>
              <a:t>12</a:t>
            </a:fld>
            <a:endParaRPr lang="en-US"/>
          </a:p>
        </p:txBody>
      </p:sp>
    </p:spTree>
    <p:extLst>
      <p:ext uri="{BB962C8B-B14F-4D97-AF65-F5344CB8AC3E}">
        <p14:creationId xmlns:p14="http://schemas.microsoft.com/office/powerpoint/2010/main" val="2721775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Add references, </a:t>
            </a:r>
            <a:r>
              <a:rPr lang="en-US" dirty="0" err="1"/>
              <a:t>e.g</a:t>
            </a:r>
            <a:r>
              <a:rPr lang="en-US" dirty="0"/>
              <a:t> Eisenstein, Priya</a:t>
            </a:r>
          </a:p>
          <a:p>
            <a:pPr marL="171450" indent="-171450">
              <a:buFontTx/>
              <a:buChar char="-"/>
            </a:pPr>
            <a:r>
              <a:rPr lang="en-US" dirty="0"/>
              <a:t>Final sentence: there is a ton of molecular hydrogen! How to avoid it?</a:t>
            </a:r>
          </a:p>
          <a:p>
            <a:pPr marL="171450" indent="-171450">
              <a:buFontTx/>
              <a:buChar char="-"/>
            </a:pPr>
            <a:r>
              <a:rPr lang="en-US" dirty="0"/>
              <a:t>Visuals for how line cooling/hydrogen cooling work</a:t>
            </a:r>
          </a:p>
        </p:txBody>
      </p:sp>
      <p:sp>
        <p:nvSpPr>
          <p:cNvPr id="4" name="Slide Number Placeholder 3"/>
          <p:cNvSpPr>
            <a:spLocks noGrp="1"/>
          </p:cNvSpPr>
          <p:nvPr>
            <p:ph type="sldNum" sz="quarter" idx="5"/>
          </p:nvPr>
        </p:nvSpPr>
        <p:spPr/>
        <p:txBody>
          <a:bodyPr/>
          <a:lstStyle/>
          <a:p>
            <a:fld id="{AFD65C05-F867-4F46-AFA1-669C95718274}" type="slidenum">
              <a:rPr lang="en-US" smtClean="0"/>
              <a:t>16</a:t>
            </a:fld>
            <a:endParaRPr lang="en-US"/>
          </a:p>
        </p:txBody>
      </p:sp>
    </p:spTree>
    <p:extLst>
      <p:ext uri="{BB962C8B-B14F-4D97-AF65-F5344CB8AC3E}">
        <p14:creationId xmlns:p14="http://schemas.microsoft.com/office/powerpoint/2010/main" val="1870497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17</a:t>
            </a:fld>
            <a:endParaRPr lang="en-US"/>
          </a:p>
        </p:txBody>
      </p:sp>
    </p:spTree>
    <p:extLst>
      <p:ext uri="{BB962C8B-B14F-4D97-AF65-F5344CB8AC3E}">
        <p14:creationId xmlns:p14="http://schemas.microsoft.com/office/powerpoint/2010/main" val="3831058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18</a:t>
            </a:fld>
            <a:endParaRPr lang="en-US"/>
          </a:p>
        </p:txBody>
      </p:sp>
    </p:spTree>
    <p:extLst>
      <p:ext uri="{BB962C8B-B14F-4D97-AF65-F5344CB8AC3E}">
        <p14:creationId xmlns:p14="http://schemas.microsoft.com/office/powerpoint/2010/main" val="4115441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doesn’t rule out PBHs as SMBH seeds, but complicates the picture</a:t>
            </a:r>
          </a:p>
        </p:txBody>
      </p:sp>
      <p:sp>
        <p:nvSpPr>
          <p:cNvPr id="4" name="Slide Number Placeholder 3"/>
          <p:cNvSpPr>
            <a:spLocks noGrp="1"/>
          </p:cNvSpPr>
          <p:nvPr>
            <p:ph type="sldNum" sz="quarter" idx="5"/>
          </p:nvPr>
        </p:nvSpPr>
        <p:spPr/>
        <p:txBody>
          <a:bodyPr/>
          <a:lstStyle/>
          <a:p>
            <a:fld id="{AFD65C05-F867-4F46-AFA1-669C95718274}" type="slidenum">
              <a:rPr lang="en-US" smtClean="0"/>
              <a:t>19</a:t>
            </a:fld>
            <a:endParaRPr lang="en-US"/>
          </a:p>
        </p:txBody>
      </p:sp>
    </p:spTree>
    <p:extLst>
      <p:ext uri="{BB962C8B-B14F-4D97-AF65-F5344CB8AC3E}">
        <p14:creationId xmlns:p14="http://schemas.microsoft.com/office/powerpoint/2010/main" val="2755022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21</a:t>
            </a:fld>
            <a:endParaRPr lang="en-US"/>
          </a:p>
        </p:txBody>
      </p:sp>
    </p:spTree>
    <p:extLst>
      <p:ext uri="{BB962C8B-B14F-4D97-AF65-F5344CB8AC3E}">
        <p14:creationId xmlns:p14="http://schemas.microsoft.com/office/powerpoint/2010/main" val="823291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There has been some work on the phenomenology of early and dense dark matter halos --- that is what the literature on </a:t>
            </a:r>
            <a:r>
              <a:rPr lang="en-US" dirty="0" err="1"/>
              <a:t>ultradense</a:t>
            </a:r>
            <a:r>
              <a:rPr lang="en-US" dirty="0"/>
              <a:t> or ultracompact dark matter halos is about</a:t>
            </a:r>
          </a:p>
          <a:p>
            <a:pPr marL="171450" indent="-171450">
              <a:buFontTx/>
              <a:buChar char="-"/>
            </a:pPr>
            <a:r>
              <a:rPr lang="en-US" dirty="0"/>
              <a:t>But the consequences for baryons falling into these halos seems somewhat underexplored, and that’s the more general motivation for the work I’m going to be discussing for the reminder of this talk.</a:t>
            </a:r>
          </a:p>
        </p:txBody>
      </p:sp>
      <p:sp>
        <p:nvSpPr>
          <p:cNvPr id="4" name="Slide Number Placeholder 3"/>
          <p:cNvSpPr>
            <a:spLocks noGrp="1"/>
          </p:cNvSpPr>
          <p:nvPr>
            <p:ph type="sldNum" sz="quarter" idx="5"/>
          </p:nvPr>
        </p:nvSpPr>
        <p:spPr/>
        <p:txBody>
          <a:bodyPr/>
          <a:lstStyle/>
          <a:p>
            <a:fld id="{AFD65C05-F867-4F46-AFA1-669C95718274}" type="slidenum">
              <a:rPr lang="en-US" smtClean="0"/>
              <a:t>22</a:t>
            </a:fld>
            <a:endParaRPr lang="en-US"/>
          </a:p>
        </p:txBody>
      </p:sp>
    </p:spTree>
    <p:extLst>
      <p:ext uri="{BB962C8B-B14F-4D97-AF65-F5344CB8AC3E}">
        <p14:creationId xmlns:p14="http://schemas.microsoft.com/office/powerpoint/2010/main" val="1874412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24</a:t>
            </a:fld>
            <a:endParaRPr lang="en-US"/>
          </a:p>
        </p:txBody>
      </p:sp>
    </p:spTree>
    <p:extLst>
      <p:ext uri="{BB962C8B-B14F-4D97-AF65-F5344CB8AC3E}">
        <p14:creationId xmlns:p14="http://schemas.microsoft.com/office/powerpoint/2010/main" val="3357331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emphasize that my code ends at </a:t>
            </a:r>
            <a:r>
              <a:rPr lang="en-US" dirty="0" err="1"/>
              <a:t>virialization</a:t>
            </a:r>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27</a:t>
            </a:fld>
            <a:endParaRPr lang="en-US"/>
          </a:p>
        </p:txBody>
      </p:sp>
    </p:spTree>
    <p:extLst>
      <p:ext uri="{BB962C8B-B14F-4D97-AF65-F5344CB8AC3E}">
        <p14:creationId xmlns:p14="http://schemas.microsoft.com/office/powerpoint/2010/main" val="997491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4BE30-7301-8FB7-AE3F-70F89EC13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2D11A-124A-786E-6665-B3E61B8070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42F681-83A7-CFC6-47B3-4270007B38EF}"/>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3908040-60BC-D39E-1698-702775B27E2A}"/>
              </a:ext>
            </a:extLst>
          </p:cNvPr>
          <p:cNvSpPr>
            <a:spLocks noGrp="1"/>
          </p:cNvSpPr>
          <p:nvPr>
            <p:ph type="sldNum" sz="quarter" idx="5"/>
          </p:nvPr>
        </p:nvSpPr>
        <p:spPr/>
        <p:txBody>
          <a:bodyPr/>
          <a:lstStyle/>
          <a:p>
            <a:fld id="{AFD65C05-F867-4F46-AFA1-669C95718274}" type="slidenum">
              <a:rPr lang="en-US" smtClean="0"/>
              <a:t>29</a:t>
            </a:fld>
            <a:endParaRPr lang="en-US"/>
          </a:p>
        </p:txBody>
      </p:sp>
    </p:spTree>
    <p:extLst>
      <p:ext uri="{BB962C8B-B14F-4D97-AF65-F5344CB8AC3E}">
        <p14:creationId xmlns:p14="http://schemas.microsoft.com/office/powerpoint/2010/main" val="3451178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B57F3-9E11-AE70-9872-51436E492C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C96DBB-3A62-E8FC-206F-506B31767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ECB63-61CB-A61E-DD25-25D42FEC754F}"/>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653D1E0-A06B-0D64-253F-CA2E6858AFAC}"/>
              </a:ext>
            </a:extLst>
          </p:cNvPr>
          <p:cNvSpPr>
            <a:spLocks noGrp="1"/>
          </p:cNvSpPr>
          <p:nvPr>
            <p:ph type="sldNum" sz="quarter" idx="5"/>
          </p:nvPr>
        </p:nvSpPr>
        <p:spPr/>
        <p:txBody>
          <a:bodyPr/>
          <a:lstStyle/>
          <a:p>
            <a:fld id="{AFD65C05-F867-4F46-AFA1-669C95718274}" type="slidenum">
              <a:rPr lang="en-US" smtClean="0"/>
              <a:t>30</a:t>
            </a:fld>
            <a:endParaRPr lang="en-US"/>
          </a:p>
        </p:txBody>
      </p:sp>
    </p:spTree>
    <p:extLst>
      <p:ext uri="{BB962C8B-B14F-4D97-AF65-F5344CB8AC3E}">
        <p14:creationId xmlns:p14="http://schemas.microsoft.com/office/powerpoint/2010/main" val="851377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34789-FE94-0928-7B8D-49C5EF049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4B51E-967F-88F2-6CD4-A7BDFCA84A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30B627-5CF7-DBA8-AE84-EC5A9A3C8A79}"/>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F8AEAE6-5836-90AF-F87D-3633A65FF274}"/>
              </a:ext>
            </a:extLst>
          </p:cNvPr>
          <p:cNvSpPr>
            <a:spLocks noGrp="1"/>
          </p:cNvSpPr>
          <p:nvPr>
            <p:ph type="sldNum" sz="quarter" idx="5"/>
          </p:nvPr>
        </p:nvSpPr>
        <p:spPr/>
        <p:txBody>
          <a:bodyPr/>
          <a:lstStyle/>
          <a:p>
            <a:fld id="{AFD65C05-F867-4F46-AFA1-669C95718274}" type="slidenum">
              <a:rPr lang="en-US" smtClean="0"/>
              <a:t>31</a:t>
            </a:fld>
            <a:endParaRPr lang="en-US"/>
          </a:p>
        </p:txBody>
      </p:sp>
    </p:spTree>
    <p:extLst>
      <p:ext uri="{BB962C8B-B14F-4D97-AF65-F5344CB8AC3E}">
        <p14:creationId xmlns:p14="http://schemas.microsoft.com/office/powerpoint/2010/main" val="2484069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6797B-A7AE-2BBF-FB70-B196B66472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5E6BC-993E-E73B-C70E-9B0A06AF9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D6EA14-95A5-06F7-0F29-32ABACEE3B7A}"/>
              </a:ext>
            </a:extLst>
          </p:cNvPr>
          <p:cNvSpPr>
            <a:spLocks noGrp="1"/>
          </p:cNvSpPr>
          <p:nvPr>
            <p:ph type="body" idx="1"/>
          </p:nvPr>
        </p:nvSpPr>
        <p:spPr/>
        <p:txBody>
          <a:bodyPr/>
          <a:lstStyle/>
          <a:p>
            <a:pPr marL="171450" indent="-171450">
              <a:buFont typeface="Arial" panose="020B0604020202020204" pitchFamily="34" charset="0"/>
              <a:buChar char="•"/>
            </a:pPr>
            <a:r>
              <a:rPr lang="en-US" dirty="0"/>
              <a:t>Point out contours</a:t>
            </a:r>
          </a:p>
          <a:p>
            <a:pPr marL="171450" indent="-171450">
              <a:buFont typeface="Arial" panose="020B0604020202020204" pitchFamily="34" charset="0"/>
              <a:buChar char="•"/>
            </a:pPr>
            <a:r>
              <a:rPr lang="en-US" dirty="0"/>
              <a:t>Lot more parameter space for NQPBHs than PBHs</a:t>
            </a:r>
          </a:p>
        </p:txBody>
      </p:sp>
      <p:sp>
        <p:nvSpPr>
          <p:cNvPr id="4" name="Slide Number Placeholder 3">
            <a:extLst>
              <a:ext uri="{FF2B5EF4-FFF2-40B4-BE49-F238E27FC236}">
                <a16:creationId xmlns:a16="http://schemas.microsoft.com/office/drawing/2014/main" id="{9E36D646-78D1-5D8E-6A0B-CE3557EF9DF2}"/>
              </a:ext>
            </a:extLst>
          </p:cNvPr>
          <p:cNvSpPr>
            <a:spLocks noGrp="1"/>
          </p:cNvSpPr>
          <p:nvPr>
            <p:ph type="sldNum" sz="quarter" idx="5"/>
          </p:nvPr>
        </p:nvSpPr>
        <p:spPr/>
        <p:txBody>
          <a:bodyPr/>
          <a:lstStyle/>
          <a:p>
            <a:fld id="{AFD65C05-F867-4F46-AFA1-669C95718274}" type="slidenum">
              <a:rPr lang="en-US" smtClean="0"/>
              <a:t>32</a:t>
            </a:fld>
            <a:endParaRPr lang="en-US"/>
          </a:p>
        </p:txBody>
      </p:sp>
    </p:spTree>
    <p:extLst>
      <p:ext uri="{BB962C8B-B14F-4D97-AF65-F5344CB8AC3E}">
        <p14:creationId xmlns:p14="http://schemas.microsoft.com/office/powerpoint/2010/main" val="4054617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 you might be asking what kind of physics can give </a:t>
            </a:r>
            <a:r>
              <a:rPr lang="en-US" dirty="0" err="1"/>
              <a:t>overdensities</a:t>
            </a:r>
            <a:r>
              <a:rPr lang="en-US" dirty="0"/>
              <a:t> that are enhanced relative to our usual standard cosmology expectations</a:t>
            </a:r>
          </a:p>
          <a:p>
            <a:pPr marL="171450" indent="-171450">
              <a:buFontTx/>
              <a:buChar char="-"/>
            </a:pPr>
            <a:r>
              <a:rPr lang="en-US" dirty="0"/>
              <a:t>Actually, such enhancements appear in all kinds of particle physics contexts</a:t>
            </a:r>
          </a:p>
          <a:p>
            <a:pPr marL="171450" indent="-171450">
              <a:buFontTx/>
              <a:buChar char="-"/>
            </a:pPr>
            <a:r>
              <a:rPr lang="en-US" dirty="0"/>
              <a:t>For example, there many inflationary models in the PBH literature such as this single field example by Garcia-Bellido &amp; Morales that enhance the power spectrum for the primordial perturbations or initial conditions of our universe</a:t>
            </a:r>
          </a:p>
          <a:p>
            <a:pPr marL="171450" indent="-171450">
              <a:buFontTx/>
              <a:buChar char="-"/>
            </a:pPr>
            <a:r>
              <a:rPr lang="en-US" dirty="0"/>
              <a:t>There are lots of other models…I personally have worked on multi-field inflation models, you have hybrid inflation, inflation with a spectator field, etc., LOTS OF MODELS</a:t>
            </a:r>
          </a:p>
          <a:p>
            <a:pPr marL="171450" indent="-171450">
              <a:buFontTx/>
              <a:buChar char="-"/>
            </a:pPr>
            <a:r>
              <a:rPr lang="en-US" dirty="0"/>
              <a:t>In addition, certain exotic dark matter models also predict enhancements in the matter power spectrum at small scales that could potentially seed NQPBHs</a:t>
            </a:r>
          </a:p>
          <a:p>
            <a:pPr marL="171450" indent="-171450">
              <a:buFontTx/>
              <a:buChar char="-"/>
            </a:pPr>
            <a:r>
              <a:rPr lang="en-US" dirty="0"/>
              <a:t>But for this talk we will focus on the primordial curvature perturbations</a:t>
            </a:r>
          </a:p>
        </p:txBody>
      </p:sp>
      <p:sp>
        <p:nvSpPr>
          <p:cNvPr id="4" name="Slide Number Placeholder 3"/>
          <p:cNvSpPr>
            <a:spLocks noGrp="1"/>
          </p:cNvSpPr>
          <p:nvPr>
            <p:ph type="sldNum" sz="quarter" idx="5"/>
          </p:nvPr>
        </p:nvSpPr>
        <p:spPr/>
        <p:txBody>
          <a:bodyPr/>
          <a:lstStyle/>
          <a:p>
            <a:fld id="{AFD65C05-F867-4F46-AFA1-669C95718274}" type="slidenum">
              <a:rPr lang="en-US" smtClean="0"/>
              <a:t>34</a:t>
            </a:fld>
            <a:endParaRPr lang="en-US"/>
          </a:p>
        </p:txBody>
      </p:sp>
    </p:spTree>
    <p:extLst>
      <p:ext uri="{BB962C8B-B14F-4D97-AF65-F5344CB8AC3E}">
        <p14:creationId xmlns:p14="http://schemas.microsoft.com/office/powerpoint/2010/main" val="17473406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 now, what I want to do is give you some benchmarks for how much enhancement is necessary to make a lot of NQPBHs</a:t>
            </a:r>
          </a:p>
          <a:p>
            <a:pPr marL="171450" indent="-171450">
              <a:buFontTx/>
              <a:buChar char="-"/>
            </a:pPr>
            <a:r>
              <a:rPr lang="en-US" dirty="0"/>
              <a:t>Shown here is the primordial curvature power spectrum</a:t>
            </a:r>
          </a:p>
        </p:txBody>
      </p:sp>
      <p:sp>
        <p:nvSpPr>
          <p:cNvPr id="4" name="Slide Number Placeholder 3"/>
          <p:cNvSpPr>
            <a:spLocks noGrp="1"/>
          </p:cNvSpPr>
          <p:nvPr>
            <p:ph type="sldNum" sz="quarter" idx="5"/>
          </p:nvPr>
        </p:nvSpPr>
        <p:spPr/>
        <p:txBody>
          <a:bodyPr/>
          <a:lstStyle/>
          <a:p>
            <a:fld id="{AFD65C05-F867-4F46-AFA1-669C95718274}" type="slidenum">
              <a:rPr lang="en-US" smtClean="0"/>
              <a:t>35</a:t>
            </a:fld>
            <a:endParaRPr lang="en-US"/>
          </a:p>
        </p:txBody>
      </p:sp>
    </p:spTree>
    <p:extLst>
      <p:ext uri="{BB962C8B-B14F-4D97-AF65-F5344CB8AC3E}">
        <p14:creationId xmlns:p14="http://schemas.microsoft.com/office/powerpoint/2010/main" val="368326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Spectral distortions constraints for delta-function power spectra, stronger for broader shapes</a:t>
            </a:r>
          </a:p>
        </p:txBody>
      </p:sp>
      <p:sp>
        <p:nvSpPr>
          <p:cNvPr id="4" name="Slide Number Placeholder 3"/>
          <p:cNvSpPr>
            <a:spLocks noGrp="1"/>
          </p:cNvSpPr>
          <p:nvPr>
            <p:ph type="sldNum" sz="quarter" idx="5"/>
          </p:nvPr>
        </p:nvSpPr>
        <p:spPr/>
        <p:txBody>
          <a:bodyPr/>
          <a:lstStyle/>
          <a:p>
            <a:fld id="{AFD65C05-F867-4F46-AFA1-669C95718274}" type="slidenum">
              <a:rPr lang="en-US" smtClean="0"/>
              <a:t>36</a:t>
            </a:fld>
            <a:endParaRPr lang="en-US"/>
          </a:p>
        </p:txBody>
      </p:sp>
    </p:spTree>
    <p:extLst>
      <p:ext uri="{BB962C8B-B14F-4D97-AF65-F5344CB8AC3E}">
        <p14:creationId xmlns:p14="http://schemas.microsoft.com/office/powerpoint/2010/main" val="2016811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37</a:t>
            </a:fld>
            <a:endParaRPr lang="en-US"/>
          </a:p>
        </p:txBody>
      </p:sp>
    </p:spTree>
    <p:extLst>
      <p:ext uri="{BB962C8B-B14F-4D97-AF65-F5344CB8AC3E}">
        <p14:creationId xmlns:p14="http://schemas.microsoft.com/office/powerpoint/2010/main" val="76901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discuss overlap with constraint</a:t>
            </a:r>
          </a:p>
        </p:txBody>
      </p:sp>
      <p:sp>
        <p:nvSpPr>
          <p:cNvPr id="4" name="Slide Number Placeholder 3"/>
          <p:cNvSpPr>
            <a:spLocks noGrp="1"/>
          </p:cNvSpPr>
          <p:nvPr>
            <p:ph type="sldNum" sz="quarter" idx="5"/>
          </p:nvPr>
        </p:nvSpPr>
        <p:spPr/>
        <p:txBody>
          <a:bodyPr/>
          <a:lstStyle/>
          <a:p>
            <a:fld id="{AFD65C05-F867-4F46-AFA1-669C95718274}" type="slidenum">
              <a:rPr lang="en-US" smtClean="0"/>
              <a:t>38</a:t>
            </a:fld>
            <a:endParaRPr lang="en-US"/>
          </a:p>
        </p:txBody>
      </p:sp>
    </p:spTree>
    <p:extLst>
      <p:ext uri="{BB962C8B-B14F-4D97-AF65-F5344CB8AC3E}">
        <p14:creationId xmlns:p14="http://schemas.microsoft.com/office/powerpoint/2010/main" val="2223001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41</a:t>
            </a:fld>
            <a:endParaRPr lang="en-US"/>
          </a:p>
        </p:txBody>
      </p:sp>
    </p:spTree>
    <p:extLst>
      <p:ext uri="{BB962C8B-B14F-4D97-AF65-F5344CB8AC3E}">
        <p14:creationId xmlns:p14="http://schemas.microsoft.com/office/powerpoint/2010/main" val="156533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45</a:t>
            </a:fld>
            <a:endParaRPr lang="en-US"/>
          </a:p>
        </p:txBody>
      </p:sp>
    </p:spTree>
    <p:extLst>
      <p:ext uri="{BB962C8B-B14F-4D97-AF65-F5344CB8AC3E}">
        <p14:creationId xmlns:p14="http://schemas.microsoft.com/office/powerpoint/2010/main" val="2100682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that brings me to the end of my talk</a:t>
            </a:r>
          </a:p>
          <a:p>
            <a:pPr marL="171450" indent="-171450">
              <a:buFont typeface="Arial" panose="020B0604020202020204" pitchFamily="34" charset="0"/>
              <a:buChar char="•"/>
            </a:pPr>
            <a:r>
              <a:rPr lang="en-US" dirty="0"/>
              <a:t>As you can see, there is a lot to be explored in the realm of both high-redshifts and enhanced small-scale structure</a:t>
            </a:r>
          </a:p>
          <a:p>
            <a:pPr marL="171450" indent="-171450">
              <a:buFont typeface="Arial" panose="020B0604020202020204" pitchFamily="34" charset="0"/>
              <a:buChar char="•"/>
            </a:pPr>
            <a:r>
              <a:rPr lang="en-US" dirty="0"/>
              <a:t>In particular, the one phenomenon that I’ve outlined for you today is these NQPBHs, which is a new mechanism for seeding SMBHs that is much less demanding than what was necessary for PBHs</a:t>
            </a:r>
          </a:p>
          <a:p>
            <a:pPr marL="171450" indent="-171450">
              <a:buFont typeface="Arial" panose="020B0604020202020204" pitchFamily="34" charset="0"/>
              <a:buChar char="•"/>
            </a:pPr>
            <a:r>
              <a:rPr lang="en-US" dirty="0"/>
              <a:t>Besides the ongoing work that I discussed, there’s a lot of interesting future directions to go from here.</a:t>
            </a:r>
          </a:p>
          <a:p>
            <a:pPr marL="171450" indent="-171450">
              <a:buFont typeface="Arial" panose="020B0604020202020204" pitchFamily="34" charset="0"/>
              <a:buChar char="•"/>
            </a:pPr>
            <a:r>
              <a:rPr lang="en-US" dirty="0"/>
              <a:t>What is the additional contribution to gravitational wave backgrounds from these early SMBH seeds?</a:t>
            </a:r>
          </a:p>
          <a:p>
            <a:pPr marL="171450" indent="-171450">
              <a:buFont typeface="Arial" panose="020B0604020202020204" pitchFamily="34" charset="0"/>
              <a:buChar char="•"/>
            </a:pPr>
            <a:r>
              <a:rPr lang="en-US" dirty="0"/>
              <a:t>What are the other properties and spectra of these early stars/BHs? This is necessary to be able to rigorously compare this mechanism to existing astrophysical observations</a:t>
            </a:r>
          </a:p>
          <a:p>
            <a:pPr marL="171450" indent="-171450">
              <a:buFont typeface="Arial" panose="020B0604020202020204" pitchFamily="34" charset="0"/>
              <a:buChar char="•"/>
            </a:pPr>
            <a:r>
              <a:rPr lang="en-US" dirty="0"/>
              <a:t>In this work, we’ve mostly been considering toy model enhancements of power spectra. What about enhancements from more motivated, realistic models? What do these models predict in terms of black holes and early stars?</a:t>
            </a:r>
          </a:p>
          <a:p>
            <a:pPr marL="171450" indent="-171450">
              <a:buFont typeface="Arial" panose="020B0604020202020204" pitchFamily="34" charset="0"/>
              <a:buChar char="•"/>
            </a:pPr>
            <a:r>
              <a:rPr lang="en-US" dirty="0"/>
              <a:t>These directions also have many synergies with upcoming surveys, which I will simply list here for the sake of time.</a:t>
            </a:r>
          </a:p>
          <a:p>
            <a:pPr marL="171450" indent="-171450">
              <a:buFont typeface="Arial" panose="020B0604020202020204" pitchFamily="34" charset="0"/>
              <a:buChar char="•"/>
            </a:pPr>
            <a:r>
              <a:rPr lang="en-US" dirty="0"/>
              <a:t>Besides NQPBHs, I’ve also worked on a number of other topics in cosmology and </a:t>
            </a:r>
            <a:r>
              <a:rPr lang="en-US" dirty="0" err="1"/>
              <a:t>astroparticle</a:t>
            </a:r>
            <a:r>
              <a:rPr lang="en-US" dirty="0"/>
              <a:t> physics that I didn’t have time to talk about today, but in case you are interested in hearing more about any of these, feel free to ask me later.</a:t>
            </a:r>
          </a:p>
          <a:p>
            <a:pPr marL="171450" indent="-171450">
              <a:buFont typeface="Arial" panose="020B0604020202020204" pitchFamily="34" charset="0"/>
              <a:buChar char="•"/>
            </a:pPr>
            <a:r>
              <a:rPr lang="en-US" dirty="0"/>
              <a:t>Thank you very much!</a:t>
            </a:r>
          </a:p>
        </p:txBody>
      </p:sp>
      <p:sp>
        <p:nvSpPr>
          <p:cNvPr id="4" name="Slide Number Placeholder 3"/>
          <p:cNvSpPr>
            <a:spLocks noGrp="1"/>
          </p:cNvSpPr>
          <p:nvPr>
            <p:ph type="sldNum" sz="quarter" idx="5"/>
          </p:nvPr>
        </p:nvSpPr>
        <p:spPr/>
        <p:txBody>
          <a:bodyPr/>
          <a:lstStyle/>
          <a:p>
            <a:fld id="{AFD65C05-F867-4F46-AFA1-669C95718274}" type="slidenum">
              <a:rPr lang="en-US" smtClean="0"/>
              <a:t>48</a:t>
            </a:fld>
            <a:endParaRPr lang="en-US"/>
          </a:p>
        </p:txBody>
      </p:sp>
    </p:spTree>
    <p:extLst>
      <p:ext uri="{BB962C8B-B14F-4D97-AF65-F5344CB8AC3E}">
        <p14:creationId xmlns:p14="http://schemas.microsoft.com/office/powerpoint/2010/main" val="27990081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65C05-F867-4F46-AFA1-669C95718274}" type="slidenum">
              <a:rPr lang="en-US" smtClean="0"/>
              <a:t>51</a:t>
            </a:fld>
            <a:endParaRPr lang="en-US"/>
          </a:p>
        </p:txBody>
      </p:sp>
    </p:spTree>
    <p:extLst>
      <p:ext uri="{BB962C8B-B14F-4D97-AF65-F5344CB8AC3E}">
        <p14:creationId xmlns:p14="http://schemas.microsoft.com/office/powerpoint/2010/main" val="2250788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55DAB64-13C1-4C4B-A02B-BB39CFE4E85D}" type="datetime1">
              <a:rPr lang="en-US" smtClean="0"/>
              <a:t>10/2/26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CDEB5D4-A33B-ED4F-A06B-7E16C7B298A5}" type="slidenum">
              <a:rPr lang="en-US" smtClean="0"/>
              <a:t>‹#›</a:t>
            </a:fld>
            <a:endParaRPr lang="en-US"/>
          </a:p>
        </p:txBody>
      </p:sp>
    </p:spTree>
    <p:extLst>
      <p:ext uri="{BB962C8B-B14F-4D97-AF65-F5344CB8AC3E}">
        <p14:creationId xmlns:p14="http://schemas.microsoft.com/office/powerpoint/2010/main" val="1216896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lvl1pPr>
              <a:defRPr sz="22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437344" y="5951810"/>
            <a:ext cx="2133600" cy="365125"/>
          </a:xfrm>
        </p:spPr>
        <p:txBody>
          <a:bodyPr/>
          <a:lstStyle/>
          <a:p>
            <a:fld id="{1DABF6F3-6603-4B46-AE90-F4AA8B4164C0}" type="datetime1">
              <a:rPr lang="en-US" smtClean="0"/>
              <a:t>10/2/26</a:t>
            </a:fld>
            <a:endParaRPr lang="en-US"/>
          </a:p>
        </p:txBody>
      </p:sp>
      <p:sp>
        <p:nvSpPr>
          <p:cNvPr id="5" name="Footer Placeholder 4"/>
          <p:cNvSpPr>
            <a:spLocks noGrp="1"/>
          </p:cNvSpPr>
          <p:nvPr>
            <p:ph type="ftr" sz="quarter" idx="11"/>
          </p:nvPr>
        </p:nvSpPr>
        <p:spPr>
          <a:xfrm>
            <a:off x="581192" y="5951810"/>
            <a:ext cx="5774452" cy="365125"/>
          </a:xfrm>
        </p:spPr>
        <p:txBody>
          <a:bodyPr/>
          <a:lstStyle/>
          <a:p>
            <a:endParaRPr lang="en-US" dirty="0"/>
          </a:p>
        </p:txBody>
      </p:sp>
      <p:sp>
        <p:nvSpPr>
          <p:cNvPr id="6" name="Slide Number Placeholder 5"/>
          <p:cNvSpPr>
            <a:spLocks noGrp="1"/>
          </p:cNvSpPr>
          <p:nvPr>
            <p:ph type="sldNum" sz="quarter" idx="12"/>
          </p:nvPr>
        </p:nvSpPr>
        <p:spPr>
          <a:xfrm>
            <a:off x="4395372" y="6639532"/>
            <a:ext cx="361391" cy="150735"/>
          </a:xfrm>
        </p:spPr>
        <p:txBody>
          <a:bodyPr/>
          <a:lstStyle>
            <a:lvl1pPr algn="ctr">
              <a:defRPr/>
            </a:lvl1pPr>
          </a:lstStyle>
          <a:p>
            <a:fld id="{BCDEB5D4-A33B-ED4F-A06B-7E16C7B298A5}" type="slidenum">
              <a:rPr lang="en-US" smtClean="0"/>
              <a:pPr/>
              <a:t>‹#›</a:t>
            </a:fld>
            <a:endParaRPr lang="en-US" dirty="0"/>
          </a:p>
        </p:txBody>
      </p:sp>
    </p:spTree>
    <p:extLst>
      <p:ext uri="{BB962C8B-B14F-4D97-AF65-F5344CB8AC3E}">
        <p14:creationId xmlns:p14="http://schemas.microsoft.com/office/powerpoint/2010/main" val="2088565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4B825AD-C748-1249-BC6F-E1A5FDC1944B}" type="datetime1">
              <a:rPr lang="en-US" smtClean="0"/>
              <a:t>10/2/26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CDEB5D4-A33B-ED4F-A06B-7E16C7B298A5}" type="slidenum">
              <a:rPr lang="en-US" smtClean="0"/>
              <a:t>‹#›</a:t>
            </a:fld>
            <a:endParaRPr lang="en-US"/>
          </a:p>
        </p:txBody>
      </p:sp>
    </p:spTree>
    <p:extLst>
      <p:ext uri="{BB962C8B-B14F-4D97-AF65-F5344CB8AC3E}">
        <p14:creationId xmlns:p14="http://schemas.microsoft.com/office/powerpoint/2010/main" val="2255247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D4CD68-7ECD-694C-8D23-454F0FEEBED9}" type="datetime1">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DEB5D4-A33B-ED4F-A06B-7E16C7B298A5}" type="slidenum">
              <a:rPr lang="en-US" smtClean="0"/>
              <a:t>‹#›</a:t>
            </a:fld>
            <a:endParaRPr lang="en-US"/>
          </a:p>
        </p:txBody>
      </p:sp>
    </p:spTree>
    <p:extLst>
      <p:ext uri="{BB962C8B-B14F-4D97-AF65-F5344CB8AC3E}">
        <p14:creationId xmlns:p14="http://schemas.microsoft.com/office/powerpoint/2010/main" val="1602533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7F3164-712C-7E40-A3E6-040D7A1CF5B8}" type="datetime1">
              <a:rPr lang="en-US" smtClean="0"/>
              <a:t>10/2/26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DEB5D4-A33B-ED4F-A06B-7E16C7B298A5}" type="slidenum">
              <a:rPr lang="en-US" smtClean="0"/>
              <a:t>‹#›</a:t>
            </a:fld>
            <a:endParaRPr lang="en-US"/>
          </a:p>
        </p:txBody>
      </p:sp>
    </p:spTree>
    <p:extLst>
      <p:ext uri="{BB962C8B-B14F-4D97-AF65-F5344CB8AC3E}">
        <p14:creationId xmlns:p14="http://schemas.microsoft.com/office/powerpoint/2010/main" val="1969983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EC3A9A-81C5-004E-8139-79552B342B69}" type="datetime1">
              <a:rPr lang="en-US" smtClean="0"/>
              <a:t>10/2/26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DEB5D4-A33B-ED4F-A06B-7E16C7B298A5}" type="slidenum">
              <a:rPr lang="en-US" smtClean="0"/>
              <a:t>‹#›</a:t>
            </a:fld>
            <a:endParaRPr lang="en-US"/>
          </a:p>
        </p:txBody>
      </p:sp>
    </p:spTree>
    <p:extLst>
      <p:ext uri="{BB962C8B-B14F-4D97-AF65-F5344CB8AC3E}">
        <p14:creationId xmlns:p14="http://schemas.microsoft.com/office/powerpoint/2010/main" val="1344297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13846-DC05-BA43-82D9-C9913307EFF9}" type="datetime1">
              <a:rPr lang="en-US" smtClean="0"/>
              <a:t>10/2/26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DEB5D4-A33B-ED4F-A06B-7E16C7B298A5}" type="slidenum">
              <a:rPr lang="en-US" smtClean="0"/>
              <a:t>‹#›</a:t>
            </a:fld>
            <a:endParaRPr lang="en-US"/>
          </a:p>
        </p:txBody>
      </p:sp>
    </p:spTree>
    <p:extLst>
      <p:ext uri="{BB962C8B-B14F-4D97-AF65-F5344CB8AC3E}">
        <p14:creationId xmlns:p14="http://schemas.microsoft.com/office/powerpoint/2010/main" val="222550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06F68874-88B7-F547-8A9B-551026DC98E1}" type="datetime1">
              <a:rPr lang="en-US" smtClean="0"/>
              <a:t>10/2/26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BCDEB5D4-A33B-ED4F-A06B-7E16C7B298A5}" type="slidenum">
              <a:rPr lang="en-US" smtClean="0"/>
              <a:t>‹#›</a:t>
            </a:fld>
            <a:endParaRPr lang="en-US"/>
          </a:p>
        </p:txBody>
      </p:sp>
    </p:spTree>
    <p:extLst>
      <p:ext uri="{BB962C8B-B14F-4D97-AF65-F5344CB8AC3E}">
        <p14:creationId xmlns:p14="http://schemas.microsoft.com/office/powerpoint/2010/main" val="3050936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7D706C-B309-2045-8873-6BD941760AF4}" type="datetime1">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DEB5D4-A33B-ED4F-A06B-7E16C7B298A5}" type="slidenum">
              <a:rPr lang="en-US" smtClean="0"/>
              <a:t>‹#›</a:t>
            </a:fld>
            <a:endParaRPr lang="en-US"/>
          </a:p>
        </p:txBody>
      </p:sp>
    </p:spTree>
    <p:extLst>
      <p:ext uri="{BB962C8B-B14F-4D97-AF65-F5344CB8AC3E}">
        <p14:creationId xmlns:p14="http://schemas.microsoft.com/office/powerpoint/2010/main" val="250229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7D2B2E-9787-4744-ACA1-CE3342DFF2E6}" type="datetime1">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DEB5D4-A33B-ED4F-A06B-7E16C7B298A5}" type="slidenum">
              <a:rPr lang="en-US" smtClean="0"/>
              <a:t>‹#›</a:t>
            </a:fld>
            <a:endParaRPr lang="en-US"/>
          </a:p>
        </p:txBody>
      </p:sp>
    </p:spTree>
    <p:extLst>
      <p:ext uri="{BB962C8B-B14F-4D97-AF65-F5344CB8AC3E}">
        <p14:creationId xmlns:p14="http://schemas.microsoft.com/office/powerpoint/2010/main" val="15595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EE9FD67D-CA92-8F44-A58A-1402086A7EC7}" type="datetime1">
              <a:rPr lang="en-US" smtClean="0"/>
              <a:t>10/2/26</a:t>
            </a:fld>
            <a:endParaRPr lang="en-US"/>
          </a:p>
        </p:txBody>
      </p:sp>
      <p:sp>
        <p:nvSpPr>
          <p:cNvPr id="5" name="Footer Placeholder 4"/>
          <p:cNvSpPr>
            <a:spLocks noGrp="1"/>
          </p:cNvSpPr>
          <p:nvPr>
            <p:ph type="ftr" sz="quarter" idx="11"/>
          </p:nvPr>
        </p:nvSpPr>
        <p:spPr>
          <a:xfrm>
            <a:off x="581192" y="5951810"/>
            <a:ext cx="5922209"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CDEB5D4-A33B-ED4F-A06B-7E16C7B298A5}" type="slidenum">
              <a:rPr lang="en-US" smtClean="0"/>
              <a:t>‹#›</a:t>
            </a:fld>
            <a:endParaRPr lang="en-US"/>
          </a:p>
        </p:txBody>
      </p:sp>
    </p:spTree>
    <p:extLst>
      <p:ext uri="{BB962C8B-B14F-4D97-AF65-F5344CB8AC3E}">
        <p14:creationId xmlns:p14="http://schemas.microsoft.com/office/powerpoint/2010/main" val="25002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B7F6E629-6FD3-3A46-A2FA-662BFDCBEE35}" type="datetime1">
              <a:rPr lang="en-US" smtClean="0"/>
              <a:t>10/2/26</a:t>
            </a:fld>
            <a:endParaRPr lang="en-US"/>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BCDEB5D4-A33B-ED4F-A06B-7E16C7B298A5}" type="slidenum">
              <a:rPr lang="en-US" smtClean="0"/>
              <a:t>‹#›</a:t>
            </a:fld>
            <a:endParaRPr lang="en-US"/>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3143012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arxiv.org/abs/2506.13858"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arxiv.org/abs/2609.3599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web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5.emf"/><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490.png"/><Relationship Id="rId1" Type="http://schemas.openxmlformats.org/officeDocument/2006/relationships/slideLayout" Target="../slideLayouts/slideLayout2.xml"/><Relationship Id="rId4" Type="http://schemas.openxmlformats.org/officeDocument/2006/relationships/image" Target="../media/image510.png"/></Relationships>
</file>

<file path=ppt/slides/_rels/slide52.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BF3DC9-9623-CA15-4FAF-F7449188BE83}"/>
              </a:ext>
            </a:extLst>
          </p:cNvPr>
          <p:cNvPicPr>
            <a:picLocks noChangeAspect="1"/>
          </p:cNvPicPr>
          <p:nvPr/>
        </p:nvPicPr>
        <p:blipFill>
          <a:blip r:embed="rId3"/>
          <a:stretch>
            <a:fillRect/>
          </a:stretch>
        </p:blipFill>
        <p:spPr>
          <a:xfrm>
            <a:off x="451347" y="3098800"/>
            <a:ext cx="6406390" cy="3274494"/>
          </a:xfrm>
          <a:prstGeom prst="rect">
            <a:avLst/>
          </a:prstGeom>
        </p:spPr>
      </p:pic>
      <p:sp>
        <p:nvSpPr>
          <p:cNvPr id="3" name="Subtitle 2">
            <a:extLst>
              <a:ext uri="{FF2B5EF4-FFF2-40B4-BE49-F238E27FC236}">
                <a16:creationId xmlns:a16="http://schemas.microsoft.com/office/drawing/2014/main" id="{46443410-BEE1-049F-F0A5-0DD638534C0B}"/>
              </a:ext>
            </a:extLst>
          </p:cNvPr>
          <p:cNvSpPr>
            <a:spLocks noGrp="1"/>
          </p:cNvSpPr>
          <p:nvPr>
            <p:ph type="subTitle" idx="1"/>
          </p:nvPr>
        </p:nvSpPr>
        <p:spPr>
          <a:xfrm>
            <a:off x="593362" y="3650976"/>
            <a:ext cx="7957275" cy="1341560"/>
          </a:xfrm>
        </p:spPr>
        <p:txBody>
          <a:bodyPr anchor="ctr">
            <a:normAutofit fontScale="92500" lnSpcReduction="10000"/>
          </a:bodyPr>
          <a:lstStyle/>
          <a:p>
            <a:pPr algn="r"/>
            <a:r>
              <a:rPr lang="en-US" sz="2400" cap="none" dirty="0">
                <a:solidFill>
                  <a:schemeClr val="accent2">
                    <a:lumMod val="20000"/>
                    <a:lumOff val="80000"/>
                  </a:schemeClr>
                </a:solidFill>
                <a:latin typeface="Lao MN" pitchFamily="2" charset="0"/>
                <a:cs typeface="Lao MN" pitchFamily="2" charset="0"/>
              </a:rPr>
              <a:t>Wenzer Qin</a:t>
            </a:r>
          </a:p>
          <a:p>
            <a:pPr algn="r"/>
            <a:r>
              <a:rPr lang="en-US" sz="2400" cap="none" dirty="0">
                <a:solidFill>
                  <a:schemeClr val="accent2">
                    <a:lumMod val="20000"/>
                    <a:lumOff val="80000"/>
                  </a:schemeClr>
                </a:solidFill>
                <a:latin typeface="Lao MN" pitchFamily="2" charset="0"/>
                <a:cs typeface="Lao MN" pitchFamily="2" charset="0"/>
              </a:rPr>
              <a:t>Simons Junior Fellow, New York University</a:t>
            </a:r>
          </a:p>
          <a:p>
            <a:pPr algn="r"/>
            <a:r>
              <a:rPr lang="en-US" sz="2400" cap="none" dirty="0">
                <a:solidFill>
                  <a:schemeClr val="accent2">
                    <a:lumMod val="20000"/>
                    <a:lumOff val="80000"/>
                  </a:schemeClr>
                </a:solidFill>
                <a:latin typeface="Lao MN" pitchFamily="2" charset="0"/>
                <a:cs typeface="Lao MN" pitchFamily="2" charset="0"/>
              </a:rPr>
              <a:t>Oct 6</a:t>
            </a:r>
            <a:r>
              <a:rPr lang="en-US" sz="2400" cap="none" baseline="30000" dirty="0">
                <a:solidFill>
                  <a:schemeClr val="accent2">
                    <a:lumMod val="20000"/>
                    <a:lumOff val="80000"/>
                  </a:schemeClr>
                </a:solidFill>
                <a:latin typeface="Lao MN" pitchFamily="2" charset="0"/>
                <a:cs typeface="Lao MN" pitchFamily="2" charset="0"/>
              </a:rPr>
              <a:t>th</a:t>
            </a:r>
            <a:r>
              <a:rPr lang="en-US" sz="2400" cap="none" dirty="0">
                <a:solidFill>
                  <a:schemeClr val="accent2">
                    <a:lumMod val="20000"/>
                    <a:lumOff val="80000"/>
                  </a:schemeClr>
                </a:solidFill>
                <a:latin typeface="Lao MN" pitchFamily="2" charset="0"/>
                <a:cs typeface="Lao MN" pitchFamily="2" charset="0"/>
              </a:rPr>
              <a:t> ,</a:t>
            </a:r>
            <a:r>
              <a:rPr lang="en-US" sz="2400" dirty="0">
                <a:solidFill>
                  <a:schemeClr val="accent2">
                    <a:lumMod val="20000"/>
                    <a:lumOff val="80000"/>
                  </a:schemeClr>
                </a:solidFill>
                <a:latin typeface="Lao MN" pitchFamily="2" charset="0"/>
                <a:cs typeface="Lao MN" pitchFamily="2" charset="0"/>
              </a:rPr>
              <a:t> 2026 | </a:t>
            </a:r>
            <a:r>
              <a:rPr lang="en-US" sz="2400" cap="none" dirty="0" err="1">
                <a:solidFill>
                  <a:schemeClr val="accent2">
                    <a:lumMod val="20000"/>
                    <a:lumOff val="80000"/>
                  </a:schemeClr>
                </a:solidFill>
                <a:latin typeface="Lao MN" pitchFamily="2" charset="0"/>
                <a:cs typeface="Lao MN" pitchFamily="2" charset="0"/>
              </a:rPr>
              <a:t>UCLouvain</a:t>
            </a:r>
            <a:r>
              <a:rPr lang="en-US" sz="2400" cap="none" dirty="0">
                <a:solidFill>
                  <a:schemeClr val="accent2">
                    <a:lumMod val="20000"/>
                    <a:lumOff val="80000"/>
                  </a:schemeClr>
                </a:solidFill>
                <a:latin typeface="Lao MN" pitchFamily="2" charset="0"/>
                <a:cs typeface="Lao MN" pitchFamily="2" charset="0"/>
              </a:rPr>
              <a:t> CP3 Seminar</a:t>
            </a:r>
          </a:p>
        </p:txBody>
      </p:sp>
      <p:pic>
        <p:nvPicPr>
          <p:cNvPr id="1028" name="Picture 4">
            <a:extLst>
              <a:ext uri="{FF2B5EF4-FFF2-40B4-BE49-F238E27FC236}">
                <a16:creationId xmlns:a16="http://schemas.microsoft.com/office/drawing/2014/main" id="{F259A23E-3A8A-D678-2A2B-36FD504DD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8959" y="5121508"/>
            <a:ext cx="2327250" cy="768073"/>
          </a:xfrm>
          <a:prstGeom prst="rect">
            <a:avLst/>
          </a:prstGeom>
          <a:solidFill>
            <a:schemeClr val="bg1"/>
          </a:solidFill>
        </p:spPr>
      </p:pic>
      <p:grpSp>
        <p:nvGrpSpPr>
          <p:cNvPr id="16" name="Group 15">
            <a:extLst>
              <a:ext uri="{FF2B5EF4-FFF2-40B4-BE49-F238E27FC236}">
                <a16:creationId xmlns:a16="http://schemas.microsoft.com/office/drawing/2014/main" id="{67493E94-9DBE-C37C-970B-F7BA4839974F}"/>
              </a:ext>
            </a:extLst>
          </p:cNvPr>
          <p:cNvGrpSpPr/>
          <p:nvPr/>
        </p:nvGrpSpPr>
        <p:grpSpPr>
          <a:xfrm>
            <a:off x="4027050" y="5120851"/>
            <a:ext cx="1913732" cy="768073"/>
            <a:chOff x="3654542" y="5332164"/>
            <a:chExt cx="2360668" cy="947450"/>
          </a:xfrm>
        </p:grpSpPr>
        <p:sp>
          <p:nvSpPr>
            <p:cNvPr id="10" name="Rectangle 9">
              <a:extLst>
                <a:ext uri="{FF2B5EF4-FFF2-40B4-BE49-F238E27FC236}">
                  <a16:creationId xmlns:a16="http://schemas.microsoft.com/office/drawing/2014/main" id="{EC642E18-4313-3BE2-5CAB-EA7018B40DD7}"/>
                </a:ext>
              </a:extLst>
            </p:cNvPr>
            <p:cNvSpPr/>
            <p:nvPr/>
          </p:nvSpPr>
          <p:spPr>
            <a:xfrm>
              <a:off x="3654542" y="5332164"/>
              <a:ext cx="2360668" cy="9474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Using Logos and Lockups">
              <a:extLst>
                <a:ext uri="{FF2B5EF4-FFF2-40B4-BE49-F238E27FC236}">
                  <a16:creationId xmlns:a16="http://schemas.microsoft.com/office/drawing/2014/main" id="{7EB7C2F2-E2E8-03CF-EBB3-1389CC4D30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831" t="31529" r="19351" b="31500"/>
            <a:stretch>
              <a:fillRect/>
            </a:stretch>
          </p:blipFill>
          <p:spPr bwMode="auto">
            <a:xfrm>
              <a:off x="3654542" y="5359371"/>
              <a:ext cx="2327250" cy="867710"/>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Slide Number Placeholder 16">
            <a:extLst>
              <a:ext uri="{FF2B5EF4-FFF2-40B4-BE49-F238E27FC236}">
                <a16:creationId xmlns:a16="http://schemas.microsoft.com/office/drawing/2014/main" id="{DFD1DE06-33C7-FBA2-05D0-EACD09F1DA7F}"/>
              </a:ext>
            </a:extLst>
          </p:cNvPr>
          <p:cNvSpPr>
            <a:spLocks noGrp="1"/>
          </p:cNvSpPr>
          <p:nvPr>
            <p:ph type="sldNum" sz="quarter" idx="12"/>
          </p:nvPr>
        </p:nvSpPr>
        <p:spPr/>
        <p:txBody>
          <a:bodyPr/>
          <a:lstStyle/>
          <a:p>
            <a:fld id="{BCDEB5D4-A33B-ED4F-A06B-7E16C7B298A5}" type="slidenum">
              <a:rPr lang="en-US" smtClean="0"/>
              <a:t>0</a:t>
            </a:fld>
            <a:endParaRPr lang="en-US"/>
          </a:p>
        </p:txBody>
      </p:sp>
      <p:sp>
        <p:nvSpPr>
          <p:cNvPr id="11" name="Title 1">
            <a:extLst>
              <a:ext uri="{FF2B5EF4-FFF2-40B4-BE49-F238E27FC236}">
                <a16:creationId xmlns:a16="http://schemas.microsoft.com/office/drawing/2014/main" id="{95A1C158-1BD5-E1EB-5B01-311454310EA7}"/>
              </a:ext>
            </a:extLst>
          </p:cNvPr>
          <p:cNvSpPr>
            <a:spLocks noGrp="1"/>
          </p:cNvSpPr>
          <p:nvPr>
            <p:ph type="ctrTitle"/>
          </p:nvPr>
        </p:nvSpPr>
        <p:spPr>
          <a:xfrm>
            <a:off x="138807" y="968419"/>
            <a:ext cx="8866383" cy="2108767"/>
          </a:xfrm>
        </p:spPr>
        <p:txBody>
          <a:bodyPr>
            <a:noAutofit/>
          </a:bodyPr>
          <a:lstStyle/>
          <a:p>
            <a:pPr algn="ctr"/>
            <a:r>
              <a:rPr lang="en-US" sz="4500" dirty="0">
                <a:latin typeface="Impact" panose="020B0806030902050204" pitchFamily="34" charset="0"/>
                <a:ea typeface="Ayuthaya" pitchFamily="2" charset="-34"/>
                <a:cs typeface="Malayalam MN" pitchFamily="2" charset="0"/>
              </a:rPr>
              <a:t>Not-quite-primordial black holes </a:t>
            </a:r>
            <a:br>
              <a:rPr lang="en-US" sz="4500" dirty="0">
                <a:latin typeface="Impact" panose="020B0806030902050204" pitchFamily="34" charset="0"/>
                <a:ea typeface="Ayuthaya" pitchFamily="2" charset="-34"/>
                <a:cs typeface="Malayalam MN" pitchFamily="2" charset="0"/>
              </a:rPr>
            </a:br>
            <a:r>
              <a:rPr lang="en-US" sz="4500" dirty="0">
                <a:latin typeface="Impact" panose="020B0806030902050204" pitchFamily="34" charset="0"/>
                <a:ea typeface="Ayuthaya" pitchFamily="2" charset="-34"/>
                <a:cs typeface="Malayalam MN" pitchFamily="2" charset="0"/>
              </a:rPr>
              <a:t>and early Star formation</a:t>
            </a:r>
            <a:endParaRPr lang="en-US" sz="4500" i="0" dirty="0">
              <a:solidFill>
                <a:srgbClr val="000000"/>
              </a:solidFill>
              <a:effectLst/>
              <a:latin typeface="Impact" panose="020B0806030902050204" pitchFamily="34" charset="0"/>
              <a:ea typeface="Ayuthaya" pitchFamily="2" charset="-34"/>
              <a:cs typeface="Malayalam MN" pitchFamily="2" charset="0"/>
            </a:endParaRPr>
          </a:p>
        </p:txBody>
      </p:sp>
      <p:sp>
        <p:nvSpPr>
          <p:cNvPr id="12" name="Title 1">
            <a:extLst>
              <a:ext uri="{FF2B5EF4-FFF2-40B4-BE49-F238E27FC236}">
                <a16:creationId xmlns:a16="http://schemas.microsoft.com/office/drawing/2014/main" id="{B328DDCE-93CE-4D20-F305-157B55F70DD7}"/>
              </a:ext>
            </a:extLst>
          </p:cNvPr>
          <p:cNvSpPr txBox="1">
            <a:spLocks/>
          </p:cNvSpPr>
          <p:nvPr/>
        </p:nvSpPr>
        <p:spPr>
          <a:xfrm>
            <a:off x="277615" y="502690"/>
            <a:ext cx="8588768" cy="1097280"/>
          </a:xfrm>
          <a:prstGeom prst="rect">
            <a:avLst/>
          </a:prstGeom>
          <a:effectLst/>
        </p:spPr>
        <p:txBody>
          <a:bodyPr vert="horz" lIns="91440" tIns="45720" rIns="91440" bIns="45720" rtlCol="0" anchor="b">
            <a:noAutofit/>
          </a:bodyPr>
          <a:lstStyle>
            <a:lvl1pPr algn="l" defTabSz="457200" rtl="0" eaLnBrk="1" latinLnBrk="0" hangingPunct="1">
              <a:spcBef>
                <a:spcPct val="0"/>
              </a:spcBef>
              <a:buNone/>
              <a:defRPr sz="36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300" b="1" dirty="0">
                <a:solidFill>
                  <a:schemeClr val="accent3">
                    <a:lumMod val="50000"/>
                  </a:schemeClr>
                </a:solidFill>
                <a:latin typeface="Impact" panose="020B0806030902050204" pitchFamily="34" charset="0"/>
                <a:ea typeface="Ayuthaya" pitchFamily="2" charset="-34"/>
                <a:cs typeface="Malayalam MN" pitchFamily="2" charset="0"/>
              </a:rPr>
              <a:t>Enhanced cosmic structure</a:t>
            </a:r>
          </a:p>
        </p:txBody>
      </p:sp>
    </p:spTree>
    <p:extLst>
      <p:ext uri="{BB962C8B-B14F-4D97-AF65-F5344CB8AC3E}">
        <p14:creationId xmlns:p14="http://schemas.microsoft.com/office/powerpoint/2010/main" val="671211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DD7209-1B54-B880-182F-5BF6796FA87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96A90E7-AF5C-4DBF-BFAF-2A1FB1EA016A}"/>
              </a:ext>
            </a:extLst>
          </p:cNvPr>
          <p:cNvSpPr>
            <a:spLocks noGrp="1"/>
          </p:cNvSpPr>
          <p:nvPr>
            <p:ph idx="1"/>
          </p:nvPr>
        </p:nvSpPr>
        <p:spPr>
          <a:xfrm>
            <a:off x="581192" y="2074770"/>
            <a:ext cx="7989752" cy="4260794"/>
          </a:xfrm>
        </p:spPr>
        <p:txBody>
          <a:bodyPr>
            <a:noAutofit/>
          </a:bodyPr>
          <a:lstStyle/>
          <a:p>
            <a:r>
              <a:rPr lang="en-US" sz="2400" dirty="0"/>
              <a:t>Based </a:t>
            </a:r>
            <a:r>
              <a:rPr lang="en-US" sz="2400"/>
              <a:t>on works </a:t>
            </a:r>
            <a:r>
              <a:rPr lang="en-US" sz="2400" dirty="0"/>
              <a:t>(</a:t>
            </a:r>
            <a:r>
              <a:rPr lang="en-US" sz="2400" dirty="0">
                <a:solidFill>
                  <a:schemeClr val="accent2"/>
                </a:solidFill>
                <a:hlinkClick r:id="rId3">
                  <a:extLst>
                    <a:ext uri="{A12FA001-AC4F-418D-AE19-62706E023703}">
                      <ahyp:hlinkClr xmlns:ahyp="http://schemas.microsoft.com/office/drawing/2018/hyperlinkcolor" val="tx"/>
                    </a:ext>
                  </a:extLst>
                </a:hlinkClick>
              </a:rPr>
              <a:t>2506.13858</a:t>
            </a:r>
            <a:r>
              <a:rPr lang="en-US" sz="2400" dirty="0"/>
              <a:t>) and (</a:t>
            </a:r>
            <a:r>
              <a:rPr lang="en-US" sz="2400" dirty="0">
                <a:solidFill>
                  <a:schemeClr val="accent2"/>
                </a:solidFill>
                <a:hlinkClick r:id="rId4">
                  <a:extLst>
                    <a:ext uri="{A12FA001-AC4F-418D-AE19-62706E023703}">
                      <ahyp:hlinkClr xmlns:ahyp="http://schemas.microsoft.com/office/drawing/2018/hyperlinkcolor" val="tx"/>
                    </a:ext>
                  </a:extLst>
                </a:hlinkClick>
              </a:rPr>
              <a:t>2609.35991</a:t>
            </a:r>
            <a:r>
              <a:rPr lang="en-US" sz="2400" dirty="0"/>
              <a:t>)</a:t>
            </a:r>
            <a:br>
              <a:rPr lang="en-US" sz="2400" dirty="0"/>
            </a:br>
            <a:endParaRPr lang="en-US" sz="2400" dirty="0"/>
          </a:p>
          <a:p>
            <a:pPr marL="457200" indent="-457200">
              <a:buFont typeface="+mj-lt"/>
              <a:buAutoNum type="arabicPeriod"/>
            </a:pPr>
            <a:r>
              <a:rPr lang="en-US" sz="2400" dirty="0"/>
              <a:t>Introduction and supermassive black hole (SMBH) origins</a:t>
            </a:r>
          </a:p>
          <a:p>
            <a:pPr marL="457200" indent="-457200">
              <a:buFont typeface="+mj-lt"/>
              <a:buAutoNum type="arabicPeriod"/>
            </a:pPr>
            <a:r>
              <a:rPr lang="en-US" sz="2400" dirty="0"/>
              <a:t>Mechanism: Modestly enhanced fluctuations seed SMBHs</a:t>
            </a:r>
          </a:p>
          <a:p>
            <a:pPr marL="457200" indent="-457200">
              <a:buFont typeface="+mj-lt"/>
              <a:buAutoNum type="arabicPeriod"/>
            </a:pPr>
            <a:r>
              <a:rPr lang="en-US" sz="2400" dirty="0"/>
              <a:t>Results, implications, and follow-up work</a:t>
            </a:r>
          </a:p>
        </p:txBody>
      </p:sp>
      <p:sp>
        <p:nvSpPr>
          <p:cNvPr id="4" name="Slide Number Placeholder 3">
            <a:extLst>
              <a:ext uri="{FF2B5EF4-FFF2-40B4-BE49-F238E27FC236}">
                <a16:creationId xmlns:a16="http://schemas.microsoft.com/office/drawing/2014/main" id="{64E28398-1BAB-9767-982B-51D8C5BBC34F}"/>
              </a:ext>
            </a:extLst>
          </p:cNvPr>
          <p:cNvSpPr>
            <a:spLocks noGrp="1"/>
          </p:cNvSpPr>
          <p:nvPr>
            <p:ph type="sldNum" sz="quarter" idx="12"/>
          </p:nvPr>
        </p:nvSpPr>
        <p:spPr/>
        <p:txBody>
          <a:bodyPr/>
          <a:lstStyle/>
          <a:p>
            <a:fld id="{BCDEB5D4-A33B-ED4F-A06B-7E16C7B298A5}" type="slidenum">
              <a:rPr lang="en-US" smtClean="0"/>
              <a:pPr/>
              <a:t>1</a:t>
            </a:fld>
            <a:endParaRPr lang="en-US" dirty="0"/>
          </a:p>
        </p:txBody>
      </p:sp>
    </p:spTree>
    <p:extLst>
      <p:ext uri="{BB962C8B-B14F-4D97-AF65-F5344CB8AC3E}">
        <p14:creationId xmlns:p14="http://schemas.microsoft.com/office/powerpoint/2010/main" val="410801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C11A7-35D2-09B0-DBD9-88699A159C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E2E9F6-77D2-A4C1-FFC2-8CCD3C44A158}"/>
              </a:ext>
            </a:extLst>
          </p:cNvPr>
          <p:cNvSpPr>
            <a:spLocks noGrp="1"/>
          </p:cNvSpPr>
          <p:nvPr>
            <p:ph type="title"/>
          </p:nvPr>
        </p:nvSpPr>
        <p:spPr>
          <a:xfrm>
            <a:off x="-134348" y="2971800"/>
            <a:ext cx="8955495" cy="2426867"/>
          </a:xfrm>
        </p:spPr>
        <p:txBody>
          <a:bodyPr>
            <a:noAutofit/>
          </a:bodyPr>
          <a:lstStyle/>
          <a:p>
            <a:pPr algn="r"/>
            <a:r>
              <a:rPr lang="en-US" sz="8000" dirty="0">
                <a:latin typeface="Impact" panose="020B0806030902050204" pitchFamily="34" charset="0"/>
              </a:rPr>
              <a:t>introduction</a:t>
            </a:r>
          </a:p>
        </p:txBody>
      </p:sp>
      <p:sp>
        <p:nvSpPr>
          <p:cNvPr id="4" name="Slide Number Placeholder 3">
            <a:extLst>
              <a:ext uri="{FF2B5EF4-FFF2-40B4-BE49-F238E27FC236}">
                <a16:creationId xmlns:a16="http://schemas.microsoft.com/office/drawing/2014/main" id="{D4010900-55F3-7D2D-B799-DA2B2843BC32}"/>
              </a:ext>
            </a:extLst>
          </p:cNvPr>
          <p:cNvSpPr>
            <a:spLocks noGrp="1"/>
          </p:cNvSpPr>
          <p:nvPr>
            <p:ph type="sldNum" sz="quarter" idx="12"/>
          </p:nvPr>
        </p:nvSpPr>
        <p:spPr/>
        <p:txBody>
          <a:bodyPr/>
          <a:lstStyle/>
          <a:p>
            <a:fld id="{BCDEB5D4-A33B-ED4F-A06B-7E16C7B298A5}" type="slidenum">
              <a:rPr lang="en-US" smtClean="0"/>
              <a:t>2</a:t>
            </a:fld>
            <a:endParaRPr lang="en-US"/>
          </a:p>
        </p:txBody>
      </p:sp>
    </p:spTree>
    <p:extLst>
      <p:ext uri="{BB962C8B-B14F-4D97-AF65-F5344CB8AC3E}">
        <p14:creationId xmlns:p14="http://schemas.microsoft.com/office/powerpoint/2010/main" val="901872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53147-7DA7-7A39-F9D3-7501678A6E9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FBAE21F-E909-44B3-5142-B3113F10E0C5}"/>
              </a:ext>
            </a:extLst>
          </p:cNvPr>
          <p:cNvSpPr/>
          <p:nvPr/>
        </p:nvSpPr>
        <p:spPr>
          <a:xfrm>
            <a:off x="280035" y="4423408"/>
            <a:ext cx="8583930" cy="1988820"/>
          </a:xfrm>
          <a:prstGeom prst="rect">
            <a:avLst/>
          </a:prstGeom>
          <a:solidFill>
            <a:schemeClr val="tx2">
              <a:alpha val="8048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C9A089C4-0360-47E4-7C36-2CDF3A156FB4}"/>
              </a:ext>
            </a:extLst>
          </p:cNvPr>
          <p:cNvSpPr>
            <a:spLocks noGrp="1"/>
          </p:cNvSpPr>
          <p:nvPr>
            <p:ph type="sldNum" sz="quarter" idx="12"/>
          </p:nvPr>
        </p:nvSpPr>
        <p:spPr/>
        <p:txBody>
          <a:bodyPr vert="horz" lIns="91440" tIns="45720" rIns="91440" bIns="45720" rtlCol="0" anchor="ctr">
            <a:normAutofit/>
          </a:bodyPr>
          <a:lstStyle/>
          <a:p>
            <a:pPr algn="r">
              <a:spcAft>
                <a:spcPts val="600"/>
              </a:spcAft>
            </a:pPr>
            <a:fld id="{BCDEB5D4-A33B-ED4F-A06B-7E16C7B298A5}" type="slidenum">
              <a:rPr lang="en-US" sz="800">
                <a:solidFill>
                  <a:schemeClr val="tx2">
                    <a:alpha val="70000"/>
                  </a:schemeClr>
                </a:solidFill>
              </a:rPr>
              <a:pPr algn="r">
                <a:spcAft>
                  <a:spcPts val="600"/>
                </a:spcAft>
              </a:pPr>
              <a:t>3</a:t>
            </a:fld>
            <a:endParaRPr lang="en-US" sz="800">
              <a:solidFill>
                <a:schemeClr val="tx2">
                  <a:alpha val="70000"/>
                </a:schemeClr>
              </a:solidFill>
            </a:endParaRPr>
          </a:p>
        </p:txBody>
      </p:sp>
      <p:sp>
        <p:nvSpPr>
          <p:cNvPr id="6" name="Rectangle 5">
            <a:extLst>
              <a:ext uri="{FF2B5EF4-FFF2-40B4-BE49-F238E27FC236}">
                <a16:creationId xmlns:a16="http://schemas.microsoft.com/office/drawing/2014/main" id="{A70DA80B-565F-F810-0068-9194986FEBBC}"/>
              </a:ext>
            </a:extLst>
          </p:cNvPr>
          <p:cNvSpPr/>
          <p:nvPr/>
        </p:nvSpPr>
        <p:spPr>
          <a:xfrm>
            <a:off x="280035" y="4234778"/>
            <a:ext cx="8583930" cy="97664"/>
          </a:xfrm>
          <a:prstGeom prst="rect">
            <a:avLst/>
          </a:prstGeom>
          <a:solidFill>
            <a:schemeClr val="tx2">
              <a:alpha val="8048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A close-up of a machine&#10;&#10;AI-generated content may be incorrect.">
            <a:extLst>
              <a:ext uri="{FF2B5EF4-FFF2-40B4-BE49-F238E27FC236}">
                <a16:creationId xmlns:a16="http://schemas.microsoft.com/office/drawing/2014/main" id="{08EC1D26-A084-C119-2E58-B60C22DFDBE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77440" y="69258"/>
            <a:ext cx="4609068" cy="4835679"/>
          </a:xfrm>
          <a:prstGeom prst="rect">
            <a:avLst/>
          </a:prstGeom>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A3769511-02E2-06E2-C9E8-77AB03BE8E66}"/>
              </a:ext>
            </a:extLst>
          </p:cNvPr>
          <p:cNvSpPr txBox="1">
            <a:spLocks/>
          </p:cNvSpPr>
          <p:nvPr/>
        </p:nvSpPr>
        <p:spPr>
          <a:xfrm>
            <a:off x="460073" y="4904937"/>
            <a:ext cx="8223856" cy="1331425"/>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300" dirty="0">
                <a:solidFill>
                  <a:schemeClr val="bg2"/>
                </a:solidFill>
              </a:rPr>
              <a:t>James Webb Space Telescope (JWST)</a:t>
            </a:r>
            <a:br>
              <a:rPr lang="en-US" sz="3500" dirty="0">
                <a:solidFill>
                  <a:schemeClr val="bg2"/>
                </a:solidFill>
              </a:rPr>
            </a:br>
            <a:r>
              <a:rPr lang="en-US" sz="2600" cap="none" dirty="0">
                <a:solidFill>
                  <a:schemeClr val="accent2">
                    <a:lumMod val="60000"/>
                    <a:lumOff val="40000"/>
                  </a:schemeClr>
                </a:solidFill>
              </a:rPr>
              <a:t>Launched on Christmas 2021</a:t>
            </a:r>
            <a:endParaRPr lang="en-US" sz="2600" dirty="0">
              <a:solidFill>
                <a:schemeClr val="accent2">
                  <a:lumMod val="60000"/>
                  <a:lumOff val="40000"/>
                </a:schemeClr>
              </a:solidFill>
            </a:endParaRPr>
          </a:p>
        </p:txBody>
      </p:sp>
    </p:spTree>
    <p:extLst>
      <p:ext uri="{BB962C8B-B14F-4D97-AF65-F5344CB8AC3E}">
        <p14:creationId xmlns:p14="http://schemas.microsoft.com/office/powerpoint/2010/main" val="378508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A1A82-8736-8BD7-F85F-406B04F4FAC9}"/>
              </a:ext>
            </a:extLst>
          </p:cNvPr>
          <p:cNvSpPr>
            <a:spLocks noGrp="1"/>
          </p:cNvSpPr>
          <p:nvPr>
            <p:ph type="title"/>
          </p:nvPr>
        </p:nvSpPr>
        <p:spPr/>
        <p:txBody>
          <a:bodyPr/>
          <a:lstStyle/>
          <a:p>
            <a:r>
              <a:rPr lang="en-US" dirty="0"/>
              <a:t>Hubble </a:t>
            </a:r>
            <a:r>
              <a:rPr lang="en-US" cap="none" dirty="0"/>
              <a:t>vs</a:t>
            </a:r>
            <a:r>
              <a:rPr lang="en-US" dirty="0"/>
              <a:t> James Webb</a:t>
            </a:r>
          </a:p>
        </p:txBody>
      </p:sp>
      <p:sp>
        <p:nvSpPr>
          <p:cNvPr id="3" name="Content Placeholder 2">
            <a:extLst>
              <a:ext uri="{FF2B5EF4-FFF2-40B4-BE49-F238E27FC236}">
                <a16:creationId xmlns:a16="http://schemas.microsoft.com/office/drawing/2014/main" id="{0936B3E3-A027-DF0C-49EC-658C55BA739E}"/>
              </a:ext>
            </a:extLst>
          </p:cNvPr>
          <p:cNvSpPr>
            <a:spLocks noGrp="1"/>
          </p:cNvSpPr>
          <p:nvPr>
            <p:ph idx="1"/>
          </p:nvPr>
        </p:nvSpPr>
        <p:spPr>
          <a:xfrm>
            <a:off x="581192" y="5708354"/>
            <a:ext cx="7989752" cy="738273"/>
          </a:xfrm>
        </p:spPr>
        <p:txBody>
          <a:bodyPr>
            <a:normAutofit/>
          </a:bodyPr>
          <a:lstStyle/>
          <a:p>
            <a:pPr marL="0" indent="0" algn="ctr">
              <a:buNone/>
            </a:pPr>
            <a:r>
              <a:rPr lang="en-US" dirty="0"/>
              <a:t>James Webb sees redder objects </a:t>
            </a:r>
            <a:r>
              <a:rPr lang="en-US" dirty="0">
                <a:sym typeface="Wingdings" pitchFamily="2" charset="2"/>
              </a:rPr>
              <a:t> higher redshift  farther/older</a:t>
            </a:r>
            <a:endParaRPr lang="en-US" dirty="0"/>
          </a:p>
        </p:txBody>
      </p:sp>
      <p:sp>
        <p:nvSpPr>
          <p:cNvPr id="4" name="Slide Number Placeholder 3">
            <a:extLst>
              <a:ext uri="{FF2B5EF4-FFF2-40B4-BE49-F238E27FC236}">
                <a16:creationId xmlns:a16="http://schemas.microsoft.com/office/drawing/2014/main" id="{63DB4FB9-6953-FB91-8143-452298EABC1C}"/>
              </a:ext>
            </a:extLst>
          </p:cNvPr>
          <p:cNvSpPr>
            <a:spLocks noGrp="1"/>
          </p:cNvSpPr>
          <p:nvPr>
            <p:ph type="sldNum" sz="quarter" idx="12"/>
          </p:nvPr>
        </p:nvSpPr>
        <p:spPr/>
        <p:txBody>
          <a:bodyPr/>
          <a:lstStyle/>
          <a:p>
            <a:fld id="{BCDEB5D4-A33B-ED4F-A06B-7E16C7B298A5}" type="slidenum">
              <a:rPr lang="en-US" smtClean="0"/>
              <a:pPr/>
              <a:t>4</a:t>
            </a:fld>
            <a:endParaRPr lang="en-US" dirty="0"/>
          </a:p>
        </p:txBody>
      </p:sp>
      <p:pic>
        <p:nvPicPr>
          <p:cNvPr id="5" name="Picture 4" descr="A diagram of the electromagnetic spectrum illustrating what wavelengths Hubble and Webb observe.">
            <a:extLst>
              <a:ext uri="{FF2B5EF4-FFF2-40B4-BE49-F238E27FC236}">
                <a16:creationId xmlns:a16="http://schemas.microsoft.com/office/drawing/2014/main" id="{C659A665-6468-1880-6F93-231D0C48BE4D}"/>
              </a:ext>
            </a:extLst>
          </p:cNvPr>
          <p:cNvPicPr>
            <a:picLocks noChangeAspect="1"/>
          </p:cNvPicPr>
          <p:nvPr/>
        </p:nvPicPr>
        <p:blipFill>
          <a:blip r:embed="rId3"/>
          <a:stretch>
            <a:fillRect/>
          </a:stretch>
        </p:blipFill>
        <p:spPr>
          <a:xfrm>
            <a:off x="1224643" y="2107636"/>
            <a:ext cx="6694714" cy="3504265"/>
          </a:xfrm>
          <a:prstGeom prst="rect">
            <a:avLst/>
          </a:prstGeom>
        </p:spPr>
      </p:pic>
    </p:spTree>
    <p:extLst>
      <p:ext uri="{BB962C8B-B14F-4D97-AF65-F5344CB8AC3E}">
        <p14:creationId xmlns:p14="http://schemas.microsoft.com/office/powerpoint/2010/main" val="452394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1E0FF-05C3-C7EF-DC4B-A772CADFEE4F}"/>
            </a:ext>
          </a:extLst>
        </p:cNvPr>
        <p:cNvGrpSpPr/>
        <p:nvPr/>
      </p:nvGrpSpPr>
      <p:grpSpPr>
        <a:xfrm>
          <a:off x="0" y="0"/>
          <a:ext cx="0" cy="0"/>
          <a:chOff x="0" y="0"/>
          <a:chExt cx="0" cy="0"/>
        </a:xfrm>
      </p:grpSpPr>
      <p:pic>
        <p:nvPicPr>
          <p:cNvPr id="5122" name="Picture 2" descr="JWST fully solves the mystery of &quot;Little Red Dots&quot; - Big Think">
            <a:extLst>
              <a:ext uri="{FF2B5EF4-FFF2-40B4-BE49-F238E27FC236}">
                <a16:creationId xmlns:a16="http://schemas.microsoft.com/office/drawing/2014/main" id="{29E3E526-4712-D0C1-68C5-78B99AEA7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866" y="0"/>
            <a:ext cx="13120366" cy="78426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9A51DCE-6134-2213-553B-0A672BD1FF88}"/>
              </a:ext>
            </a:extLst>
          </p:cNvPr>
          <p:cNvSpPr/>
          <p:nvPr/>
        </p:nvSpPr>
        <p:spPr>
          <a:xfrm>
            <a:off x="280035" y="4423408"/>
            <a:ext cx="8583930" cy="198882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438B1A0-1C88-104B-0DE9-797F2A23C84A}"/>
                  </a:ext>
                </a:extLst>
              </p:cNvPr>
              <p:cNvSpPr>
                <a:spLocks noGrp="1"/>
              </p:cNvSpPr>
              <p:nvPr>
                <p:ph type="title"/>
              </p:nvPr>
            </p:nvSpPr>
            <p:spPr>
              <a:xfrm>
                <a:off x="460073" y="4892040"/>
                <a:ext cx="8223856" cy="1344322"/>
              </a:xfrm>
            </p:spPr>
            <p:txBody>
              <a:bodyPr vert="horz" lIns="91440" tIns="45720" rIns="91440" bIns="45720" rtlCol="0" anchor="t">
                <a:normAutofit fontScale="90000"/>
              </a:bodyPr>
              <a:lstStyle/>
              <a:p>
                <a:r>
                  <a:rPr lang="en-US" sz="3500" dirty="0">
                    <a:solidFill>
                      <a:schemeClr val="bg2"/>
                    </a:solidFill>
                  </a:rPr>
                  <a:t>James Webb Space Telescope (JWST)</a:t>
                </a:r>
                <a:br>
                  <a:rPr lang="en-US" sz="3500" dirty="0">
                    <a:solidFill>
                      <a:schemeClr val="bg2"/>
                    </a:solidFill>
                  </a:rPr>
                </a:br>
                <a:r>
                  <a:rPr lang="en-US" cap="none" dirty="0">
                    <a:solidFill>
                      <a:schemeClr val="accent1">
                        <a:lumMod val="10000"/>
                        <a:lumOff val="90000"/>
                      </a:schemeClr>
                    </a:solidFill>
                  </a:rPr>
                  <a:t>“Little red dots” (LRDs) at </a:t>
                </a:r>
                <a14:m>
                  <m:oMath xmlns:m="http://schemas.openxmlformats.org/officeDocument/2006/math">
                    <m:r>
                      <m:rPr>
                        <m:sty m:val="p"/>
                      </m:rPr>
                      <a:rPr lang="en-US" cap="none">
                        <a:solidFill>
                          <a:schemeClr val="accent1">
                            <a:lumMod val="10000"/>
                            <a:lumOff val="90000"/>
                          </a:schemeClr>
                        </a:solidFill>
                        <a:latin typeface="Cambria Math" panose="02040503050406030204" pitchFamily="18" charset="0"/>
                      </a:rPr>
                      <m:t>z</m:t>
                    </m:r>
                    <m:r>
                      <a:rPr lang="en-US" cap="none">
                        <a:solidFill>
                          <a:schemeClr val="accent1">
                            <a:lumMod val="10000"/>
                            <a:lumOff val="90000"/>
                          </a:schemeClr>
                        </a:solidFill>
                        <a:latin typeface="Cambria Math" panose="02040503050406030204" pitchFamily="18" charset="0"/>
                      </a:rPr>
                      <m:t>=4−9</m:t>
                    </m:r>
                  </m:oMath>
                </a14:m>
                <a:r>
                  <a:rPr lang="en-US" cap="none" dirty="0">
                    <a:solidFill>
                      <a:schemeClr val="accent1">
                        <a:lumMod val="10000"/>
                        <a:lumOff val="90000"/>
                      </a:schemeClr>
                    </a:solidFill>
                  </a:rPr>
                  <a:t> </a:t>
                </a:r>
                <a:r>
                  <a:rPr lang="en-US" cap="none" dirty="0"/>
                  <a:t>[</a:t>
                </a:r>
                <a:r>
                  <a:rPr lang="en-US" sz="2300" u="sng" cap="none" dirty="0">
                    <a:solidFill>
                      <a:schemeClr val="accent3"/>
                    </a:solidFill>
                  </a:rPr>
                  <a:t>Labbe et al. 2023, </a:t>
                </a:r>
                <a:r>
                  <a:rPr lang="en-US" sz="2300" u="sng" cap="none" dirty="0" err="1">
                    <a:solidFill>
                      <a:schemeClr val="accent3"/>
                    </a:solidFill>
                  </a:rPr>
                  <a:t>Kocevski</a:t>
                </a:r>
                <a:r>
                  <a:rPr lang="en-US" sz="2300" u="sng" cap="none" dirty="0">
                    <a:solidFill>
                      <a:schemeClr val="accent3"/>
                    </a:solidFill>
                  </a:rPr>
                  <a:t> et al. 2023, </a:t>
                </a:r>
                <a:r>
                  <a:rPr lang="en-US" sz="2300" u="sng" cap="none" dirty="0" err="1">
                    <a:solidFill>
                      <a:schemeClr val="accent3"/>
                    </a:solidFill>
                  </a:rPr>
                  <a:t>Harikane</a:t>
                </a:r>
                <a:r>
                  <a:rPr lang="en-US" sz="2300" u="sng" cap="none" dirty="0">
                    <a:solidFill>
                      <a:schemeClr val="accent3"/>
                    </a:solidFill>
                  </a:rPr>
                  <a:t> et al. 2023, Matthee et al. 2024, </a:t>
                </a:r>
                <a:r>
                  <a:rPr lang="en-US" sz="2300" u="sng" cap="none" dirty="0" err="1">
                    <a:solidFill>
                      <a:schemeClr val="accent3"/>
                    </a:solidFill>
                  </a:rPr>
                  <a:t>Maiolino</a:t>
                </a:r>
                <a:r>
                  <a:rPr lang="en-US" sz="2300" u="sng" cap="none" dirty="0">
                    <a:solidFill>
                      <a:schemeClr val="accent3"/>
                    </a:solidFill>
                  </a:rPr>
                  <a:t> et al. 2024</a:t>
                </a:r>
                <a:r>
                  <a:rPr lang="en-US" cap="none" dirty="0"/>
                  <a:t>]</a:t>
                </a:r>
                <a:endParaRPr lang="en-US" sz="3500" dirty="0">
                  <a:solidFill>
                    <a:schemeClr val="bg2"/>
                  </a:solidFill>
                </a:endParaRPr>
              </a:p>
            </p:txBody>
          </p:sp>
        </mc:Choice>
        <mc:Fallback xmlns="">
          <p:sp>
            <p:nvSpPr>
              <p:cNvPr id="2" name="Title 1">
                <a:extLst>
                  <a:ext uri="{FF2B5EF4-FFF2-40B4-BE49-F238E27FC236}">
                    <a16:creationId xmlns:a16="http://schemas.microsoft.com/office/drawing/2014/main" id="{4438B1A0-1C88-104B-0DE9-797F2A23C84A}"/>
                  </a:ext>
                </a:extLst>
              </p:cNvPr>
              <p:cNvSpPr>
                <a:spLocks noGrp="1" noRot="1" noChangeAspect="1" noMove="1" noResize="1" noEditPoints="1" noAdjustHandles="1" noChangeArrowheads="1" noChangeShapeType="1" noTextEdit="1"/>
              </p:cNvSpPr>
              <p:nvPr>
                <p:ph type="title"/>
              </p:nvPr>
            </p:nvSpPr>
            <p:spPr>
              <a:xfrm>
                <a:off x="460073" y="4892040"/>
                <a:ext cx="8223856" cy="1344322"/>
              </a:xfrm>
              <a:blipFill>
                <a:blip r:embed="rId4"/>
                <a:stretch>
                  <a:fillRect l="-1852" t="-5607" b="-1028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28C05F1-A808-F1DF-E8B6-28F19DCC3294}"/>
              </a:ext>
            </a:extLst>
          </p:cNvPr>
          <p:cNvSpPr>
            <a:spLocks noGrp="1"/>
          </p:cNvSpPr>
          <p:nvPr>
            <p:ph type="sldNum" sz="quarter" idx="12"/>
          </p:nvPr>
        </p:nvSpPr>
        <p:spPr>
          <a:xfrm>
            <a:off x="7918725" y="5956137"/>
            <a:ext cx="762330" cy="365125"/>
          </a:xfrm>
        </p:spPr>
        <p:txBody>
          <a:bodyPr vert="horz" lIns="91440" tIns="45720" rIns="91440" bIns="45720" rtlCol="0" anchor="ctr">
            <a:normAutofit/>
          </a:bodyPr>
          <a:lstStyle/>
          <a:p>
            <a:pPr algn="r">
              <a:spcAft>
                <a:spcPts val="600"/>
              </a:spcAft>
            </a:pPr>
            <a:fld id="{BCDEB5D4-A33B-ED4F-A06B-7E16C7B298A5}" type="slidenum">
              <a:rPr lang="en-US" sz="800">
                <a:solidFill>
                  <a:schemeClr val="tx2">
                    <a:alpha val="70000"/>
                  </a:schemeClr>
                </a:solidFill>
              </a:rPr>
              <a:pPr algn="r">
                <a:spcAft>
                  <a:spcPts val="600"/>
                </a:spcAft>
              </a:pPr>
              <a:t>5</a:t>
            </a:fld>
            <a:endParaRPr lang="en-US" sz="800">
              <a:solidFill>
                <a:schemeClr val="tx2">
                  <a:alpha val="70000"/>
                </a:schemeClr>
              </a:solidFill>
            </a:endParaRPr>
          </a:p>
        </p:txBody>
      </p:sp>
      <p:sp>
        <p:nvSpPr>
          <p:cNvPr id="6" name="Rectangle 5">
            <a:extLst>
              <a:ext uri="{FF2B5EF4-FFF2-40B4-BE49-F238E27FC236}">
                <a16:creationId xmlns:a16="http://schemas.microsoft.com/office/drawing/2014/main" id="{173C4FA8-AB64-462D-865D-B5B52568B1CD}"/>
              </a:ext>
            </a:extLst>
          </p:cNvPr>
          <p:cNvSpPr/>
          <p:nvPr/>
        </p:nvSpPr>
        <p:spPr>
          <a:xfrm>
            <a:off x="280035" y="4234778"/>
            <a:ext cx="8583930" cy="976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034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E911A-043C-CFB2-9DB3-1BAF78E4948E}"/>
            </a:ext>
          </a:extLst>
        </p:cNvPr>
        <p:cNvGrpSpPr/>
        <p:nvPr/>
      </p:nvGrpSpPr>
      <p:grpSpPr>
        <a:xfrm>
          <a:off x="0" y="0"/>
          <a:ext cx="0" cy="0"/>
          <a:chOff x="0" y="0"/>
          <a:chExt cx="0" cy="0"/>
        </a:xfrm>
      </p:grpSpPr>
      <p:pic>
        <p:nvPicPr>
          <p:cNvPr id="7" name="Picture 2" descr="UHZ1 - Wikipedia">
            <a:extLst>
              <a:ext uri="{FF2B5EF4-FFF2-40B4-BE49-F238E27FC236}">
                <a16:creationId xmlns:a16="http://schemas.microsoft.com/office/drawing/2014/main" id="{0A059CE0-2639-5281-CED5-E340E91D7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316"/>
          <a:stretch>
            <a:fill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6A0FD12-2A41-271C-04F3-A7A9428ED66C}"/>
              </a:ext>
            </a:extLst>
          </p:cNvPr>
          <p:cNvSpPr/>
          <p:nvPr/>
        </p:nvSpPr>
        <p:spPr>
          <a:xfrm>
            <a:off x="280035" y="4423408"/>
            <a:ext cx="8583930" cy="1988820"/>
          </a:xfrm>
          <a:prstGeom prst="rect">
            <a:avLst/>
          </a:prstGeom>
          <a:solidFill>
            <a:schemeClr val="tx2">
              <a:alpha val="8048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E7D68FF-0328-1037-1010-CBACE35D56C9}"/>
                  </a:ext>
                </a:extLst>
              </p:cNvPr>
              <p:cNvSpPr>
                <a:spLocks noGrp="1"/>
              </p:cNvSpPr>
              <p:nvPr>
                <p:ph type="title"/>
              </p:nvPr>
            </p:nvSpPr>
            <p:spPr>
              <a:xfrm>
                <a:off x="460072" y="4892040"/>
                <a:ext cx="8583931" cy="1344322"/>
              </a:xfrm>
            </p:spPr>
            <p:txBody>
              <a:bodyPr vert="horz" lIns="91440" tIns="45720" rIns="91440" bIns="45720" rtlCol="0" anchor="t">
                <a:normAutofit/>
              </a:bodyPr>
              <a:lstStyle/>
              <a:p>
                <a:r>
                  <a:rPr lang="en-US" sz="3500" dirty="0">
                    <a:solidFill>
                      <a:schemeClr val="bg2"/>
                    </a:solidFill>
                  </a:rPr>
                  <a:t>James Webb Space Telescope (JWST)</a:t>
                </a:r>
                <a:br>
                  <a:rPr lang="en-US" sz="3500" dirty="0">
                    <a:solidFill>
                      <a:schemeClr val="bg2"/>
                    </a:solidFill>
                  </a:rPr>
                </a:br>
                <a:r>
                  <a:rPr lang="en-US" sz="2400" cap="none" dirty="0">
                    <a:solidFill>
                      <a:schemeClr val="accent1">
                        <a:lumMod val="10000"/>
                        <a:lumOff val="90000"/>
                      </a:schemeClr>
                    </a:solidFill>
                  </a:rPr>
                  <a:t>Overmassive black holes ( </a:t>
                </a:r>
                <a14:m>
                  <m:oMath xmlns:m="http://schemas.openxmlformats.org/officeDocument/2006/math">
                    <m:f>
                      <m:fPr>
                        <m:ctrlPr>
                          <a:rPr lang="en-US" sz="2400" i="1" cap="none">
                            <a:solidFill>
                              <a:schemeClr val="accent1">
                                <a:lumMod val="10000"/>
                                <a:lumOff val="90000"/>
                              </a:schemeClr>
                            </a:solidFill>
                            <a:latin typeface="Cambria Math" panose="02040503050406030204" pitchFamily="18" charset="0"/>
                          </a:rPr>
                        </m:ctrlPr>
                      </m:fPr>
                      <m:num>
                        <m:sSub>
                          <m:sSubPr>
                            <m:ctrlPr>
                              <a:rPr lang="en-US" sz="2400" i="1" cap="none">
                                <a:solidFill>
                                  <a:schemeClr val="accent1">
                                    <a:lumMod val="10000"/>
                                    <a:lumOff val="90000"/>
                                  </a:schemeClr>
                                </a:solidFill>
                                <a:latin typeface="Cambria Math" panose="02040503050406030204" pitchFamily="18" charset="0"/>
                              </a:rPr>
                            </m:ctrlPr>
                          </m:sSubPr>
                          <m:e>
                            <m:r>
                              <a:rPr lang="en-US" sz="2400" i="1" cap="none">
                                <a:solidFill>
                                  <a:schemeClr val="accent1">
                                    <a:lumMod val="10000"/>
                                    <a:lumOff val="90000"/>
                                  </a:schemeClr>
                                </a:solidFill>
                                <a:latin typeface="Cambria Math" panose="02040503050406030204" pitchFamily="18" charset="0"/>
                              </a:rPr>
                              <m:t>𝑀</m:t>
                            </m:r>
                          </m:e>
                          <m:sub>
                            <m:r>
                              <a:rPr lang="en-US" sz="2400" i="1" cap="none">
                                <a:solidFill>
                                  <a:schemeClr val="accent1">
                                    <a:lumMod val="10000"/>
                                    <a:lumOff val="90000"/>
                                  </a:schemeClr>
                                </a:solidFill>
                                <a:latin typeface="Cambria Math" panose="02040503050406030204" pitchFamily="18" charset="0"/>
                              </a:rPr>
                              <m:t>𝐵𝐻</m:t>
                            </m:r>
                          </m:sub>
                        </m:sSub>
                      </m:num>
                      <m:den>
                        <m:sSub>
                          <m:sSubPr>
                            <m:ctrlPr>
                              <a:rPr lang="en-US" sz="2400" i="1" cap="none">
                                <a:solidFill>
                                  <a:schemeClr val="accent1">
                                    <a:lumMod val="10000"/>
                                    <a:lumOff val="90000"/>
                                  </a:schemeClr>
                                </a:solidFill>
                                <a:latin typeface="Cambria Math" panose="02040503050406030204" pitchFamily="18" charset="0"/>
                              </a:rPr>
                            </m:ctrlPr>
                          </m:sSubPr>
                          <m:e>
                            <m:r>
                              <a:rPr lang="en-US" sz="2400" i="1" cap="none">
                                <a:solidFill>
                                  <a:schemeClr val="accent1">
                                    <a:lumMod val="10000"/>
                                    <a:lumOff val="90000"/>
                                  </a:schemeClr>
                                </a:solidFill>
                                <a:latin typeface="Cambria Math" panose="02040503050406030204" pitchFamily="18" charset="0"/>
                              </a:rPr>
                              <m:t>𝑀</m:t>
                            </m:r>
                          </m:e>
                          <m:sub>
                            <m:r>
                              <a:rPr lang="en-US" sz="2400" i="1" cap="none">
                                <a:solidFill>
                                  <a:schemeClr val="accent1">
                                    <a:lumMod val="10000"/>
                                    <a:lumOff val="90000"/>
                                  </a:schemeClr>
                                </a:solidFill>
                                <a:latin typeface="Cambria Math" panose="02040503050406030204" pitchFamily="18" charset="0"/>
                              </a:rPr>
                              <m:t>∗</m:t>
                            </m:r>
                          </m:sub>
                        </m:sSub>
                      </m:den>
                    </m:f>
                    <m:r>
                      <a:rPr lang="en-US" sz="2400" i="1" cap="none">
                        <a:solidFill>
                          <a:schemeClr val="accent1">
                            <a:lumMod val="10000"/>
                            <a:lumOff val="90000"/>
                          </a:schemeClr>
                        </a:solidFill>
                        <a:latin typeface="Cambria Math" panose="02040503050406030204" pitchFamily="18" charset="0"/>
                      </a:rPr>
                      <m:t>~ 1</m:t>
                    </m:r>
                  </m:oMath>
                </a14:m>
                <a:r>
                  <a:rPr lang="en-US" sz="2400" cap="none" dirty="0">
                    <a:solidFill>
                      <a:schemeClr val="accent1">
                        <a:lumMod val="10000"/>
                        <a:lumOff val="90000"/>
                      </a:schemeClr>
                    </a:solidFill>
                  </a:rPr>
                  <a:t> ) at </a:t>
                </a:r>
                <a14:m>
                  <m:oMath xmlns:m="http://schemas.openxmlformats.org/officeDocument/2006/math">
                    <m:r>
                      <m:rPr>
                        <m:sty m:val="p"/>
                      </m:rPr>
                      <a:rPr lang="en-US" sz="2400" cap="none">
                        <a:solidFill>
                          <a:schemeClr val="accent1">
                            <a:lumMod val="10000"/>
                            <a:lumOff val="90000"/>
                          </a:schemeClr>
                        </a:solidFill>
                        <a:latin typeface="Cambria Math" panose="02040503050406030204" pitchFamily="18" charset="0"/>
                      </a:rPr>
                      <m:t>z</m:t>
                    </m:r>
                    <m:r>
                      <a:rPr lang="en-US" sz="2400" cap="none">
                        <a:solidFill>
                          <a:schemeClr val="accent1">
                            <a:lumMod val="10000"/>
                            <a:lumOff val="90000"/>
                          </a:schemeClr>
                        </a:solidFill>
                        <a:latin typeface="Cambria Math" panose="02040503050406030204" pitchFamily="18" charset="0"/>
                      </a:rPr>
                      <m:t>=10</m:t>
                    </m:r>
                  </m:oMath>
                </a14:m>
                <a:r>
                  <a:rPr lang="en-US" sz="2400" cap="none" dirty="0">
                    <a:solidFill>
                      <a:schemeClr val="accent1">
                        <a:lumMod val="10000"/>
                        <a:lumOff val="90000"/>
                      </a:schemeClr>
                    </a:solidFill>
                  </a:rPr>
                  <a:t> </a:t>
                </a:r>
                <a:r>
                  <a:rPr lang="en-US" cap="none" dirty="0">
                    <a:solidFill>
                      <a:schemeClr val="accent1">
                        <a:lumMod val="10000"/>
                        <a:lumOff val="90000"/>
                      </a:schemeClr>
                    </a:solidFill>
                  </a:rPr>
                  <a:t>[</a:t>
                </a:r>
                <a:r>
                  <a:rPr lang="en-US" sz="2000" u="sng" cap="none" dirty="0">
                    <a:solidFill>
                      <a:schemeClr val="accent2">
                        <a:lumMod val="60000"/>
                        <a:lumOff val="40000"/>
                      </a:schemeClr>
                    </a:solidFill>
                  </a:rPr>
                  <a:t>Natarajan et al. 2024</a:t>
                </a:r>
                <a:r>
                  <a:rPr lang="en-US" cap="none" dirty="0">
                    <a:solidFill>
                      <a:schemeClr val="accent1">
                        <a:lumMod val="10000"/>
                        <a:lumOff val="90000"/>
                      </a:schemeClr>
                    </a:solidFill>
                  </a:rPr>
                  <a:t>]</a:t>
                </a:r>
                <a:endParaRPr lang="en-US" sz="3500" dirty="0">
                  <a:solidFill>
                    <a:schemeClr val="bg2"/>
                  </a:solidFill>
                </a:endParaRPr>
              </a:p>
            </p:txBody>
          </p:sp>
        </mc:Choice>
        <mc:Fallback xmlns="">
          <p:sp>
            <p:nvSpPr>
              <p:cNvPr id="2" name="Title 1">
                <a:extLst>
                  <a:ext uri="{FF2B5EF4-FFF2-40B4-BE49-F238E27FC236}">
                    <a16:creationId xmlns:a16="http://schemas.microsoft.com/office/drawing/2014/main" id="{FE7D68FF-0328-1037-1010-CBACE35D56C9}"/>
                  </a:ext>
                </a:extLst>
              </p:cNvPr>
              <p:cNvSpPr>
                <a:spLocks noGrp="1" noRot="1" noChangeAspect="1" noMove="1" noResize="1" noEditPoints="1" noAdjustHandles="1" noChangeArrowheads="1" noChangeShapeType="1" noTextEdit="1"/>
              </p:cNvSpPr>
              <p:nvPr>
                <p:ph type="title"/>
              </p:nvPr>
            </p:nvSpPr>
            <p:spPr>
              <a:xfrm>
                <a:off x="460072" y="4892040"/>
                <a:ext cx="8583931" cy="1344322"/>
              </a:xfrm>
              <a:blipFill>
                <a:blip r:embed="rId3"/>
                <a:stretch>
                  <a:fillRect l="-2068" t="-654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94DD698-B1B7-4192-8C86-9C57D8C32621}"/>
              </a:ext>
            </a:extLst>
          </p:cNvPr>
          <p:cNvSpPr>
            <a:spLocks noGrp="1"/>
          </p:cNvSpPr>
          <p:nvPr>
            <p:ph type="sldNum" sz="quarter" idx="12"/>
          </p:nvPr>
        </p:nvSpPr>
        <p:spPr>
          <a:xfrm>
            <a:off x="7918725" y="5956137"/>
            <a:ext cx="762330" cy="365125"/>
          </a:xfrm>
        </p:spPr>
        <p:txBody>
          <a:bodyPr vert="horz" lIns="91440" tIns="45720" rIns="91440" bIns="45720" rtlCol="0" anchor="ctr">
            <a:normAutofit/>
          </a:bodyPr>
          <a:lstStyle/>
          <a:p>
            <a:pPr algn="r">
              <a:spcAft>
                <a:spcPts val="600"/>
              </a:spcAft>
            </a:pPr>
            <a:fld id="{BCDEB5D4-A33B-ED4F-A06B-7E16C7B298A5}" type="slidenum">
              <a:rPr lang="en-US" sz="800">
                <a:solidFill>
                  <a:schemeClr val="tx2">
                    <a:alpha val="70000"/>
                  </a:schemeClr>
                </a:solidFill>
              </a:rPr>
              <a:pPr algn="r">
                <a:spcAft>
                  <a:spcPts val="600"/>
                </a:spcAft>
              </a:pPr>
              <a:t>6</a:t>
            </a:fld>
            <a:endParaRPr lang="en-US" sz="800">
              <a:solidFill>
                <a:schemeClr val="tx2">
                  <a:alpha val="70000"/>
                </a:schemeClr>
              </a:solidFill>
            </a:endParaRPr>
          </a:p>
        </p:txBody>
      </p:sp>
      <p:sp>
        <p:nvSpPr>
          <p:cNvPr id="6" name="Rectangle 5">
            <a:extLst>
              <a:ext uri="{FF2B5EF4-FFF2-40B4-BE49-F238E27FC236}">
                <a16:creationId xmlns:a16="http://schemas.microsoft.com/office/drawing/2014/main" id="{3A2849BF-2D25-C5DD-A142-EE4200F000ED}"/>
              </a:ext>
            </a:extLst>
          </p:cNvPr>
          <p:cNvSpPr/>
          <p:nvPr/>
        </p:nvSpPr>
        <p:spPr>
          <a:xfrm>
            <a:off x="280035" y="4234778"/>
            <a:ext cx="8583930" cy="97664"/>
          </a:xfrm>
          <a:prstGeom prst="rect">
            <a:avLst/>
          </a:prstGeom>
          <a:solidFill>
            <a:schemeClr val="tx2">
              <a:alpha val="8048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001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59BC5-0BA2-2351-CF65-4D346156CED1}"/>
            </a:ext>
          </a:extLst>
        </p:cNvPr>
        <p:cNvGrpSpPr/>
        <p:nvPr/>
      </p:nvGrpSpPr>
      <p:grpSpPr>
        <a:xfrm>
          <a:off x="0" y="0"/>
          <a:ext cx="0" cy="0"/>
          <a:chOff x="0" y="0"/>
          <a:chExt cx="0" cy="0"/>
        </a:xfrm>
      </p:grpSpPr>
      <p:pic>
        <p:nvPicPr>
          <p:cNvPr id="7174" name="Picture 6">
            <a:extLst>
              <a:ext uri="{FF2B5EF4-FFF2-40B4-BE49-F238E27FC236}">
                <a16:creationId xmlns:a16="http://schemas.microsoft.com/office/drawing/2014/main" id="{3118F8C8-1C5B-FD14-E1A4-72E063D5D8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390" y="-1268686"/>
            <a:ext cx="10202779" cy="81561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BCFFA34-B30E-AF51-11B6-4FC1A58F9006}"/>
              </a:ext>
            </a:extLst>
          </p:cNvPr>
          <p:cNvSpPr/>
          <p:nvPr/>
        </p:nvSpPr>
        <p:spPr>
          <a:xfrm>
            <a:off x="280035" y="4423408"/>
            <a:ext cx="8583930" cy="1988820"/>
          </a:xfrm>
          <a:prstGeom prst="rect">
            <a:avLst/>
          </a:prstGeom>
          <a:solidFill>
            <a:schemeClr val="tx2">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1D7CB89-EF68-ABE3-A079-B69CC61626CF}"/>
                  </a:ext>
                </a:extLst>
              </p:cNvPr>
              <p:cNvSpPr>
                <a:spLocks noGrp="1"/>
              </p:cNvSpPr>
              <p:nvPr>
                <p:ph type="title"/>
              </p:nvPr>
            </p:nvSpPr>
            <p:spPr>
              <a:xfrm>
                <a:off x="460073" y="4794377"/>
                <a:ext cx="8403892" cy="1344322"/>
              </a:xfrm>
            </p:spPr>
            <p:txBody>
              <a:bodyPr vert="horz" lIns="91440" tIns="45720" rIns="91440" bIns="45720" rtlCol="0" anchor="t">
                <a:normAutofit fontScale="90000"/>
              </a:bodyPr>
              <a:lstStyle/>
              <a:p>
                <a:r>
                  <a:rPr lang="en-US" sz="3500" dirty="0">
                    <a:solidFill>
                      <a:schemeClr val="bg2"/>
                    </a:solidFill>
                  </a:rPr>
                  <a:t>James Webb Space Telescope (JWST)</a:t>
                </a:r>
                <a:br>
                  <a:rPr lang="en-US" sz="3500" dirty="0">
                    <a:solidFill>
                      <a:schemeClr val="bg2"/>
                    </a:solidFill>
                  </a:rPr>
                </a:br>
                <a:r>
                  <a:rPr lang="en-US" sz="2500" cap="none" dirty="0">
                    <a:solidFill>
                      <a:schemeClr val="accent1">
                        <a:lumMod val="10000"/>
                        <a:lumOff val="90000"/>
                      </a:schemeClr>
                    </a:solidFill>
                  </a:rPr>
                  <a:t>Black hole in LRD with </a:t>
                </a:r>
                <a14:m>
                  <m:oMath xmlns:m="http://schemas.openxmlformats.org/officeDocument/2006/math">
                    <m:sSub>
                      <m:sSubPr>
                        <m:ctrlPr>
                          <a:rPr lang="en-US" i="1" cap="none">
                            <a:solidFill>
                              <a:schemeClr val="accent1">
                                <a:lumMod val="10000"/>
                                <a:lumOff val="90000"/>
                              </a:schemeClr>
                            </a:solidFill>
                            <a:latin typeface="Cambria Math" panose="02040503050406030204" pitchFamily="18" charset="0"/>
                          </a:rPr>
                        </m:ctrlPr>
                      </m:sSubPr>
                      <m:e>
                        <m:r>
                          <a:rPr lang="en-US" i="1" cap="none">
                            <a:solidFill>
                              <a:schemeClr val="accent1">
                                <a:lumMod val="10000"/>
                                <a:lumOff val="90000"/>
                              </a:schemeClr>
                            </a:solidFill>
                            <a:latin typeface="Cambria Math" panose="02040503050406030204" pitchFamily="18" charset="0"/>
                          </a:rPr>
                          <m:t>𝑀</m:t>
                        </m:r>
                      </m:e>
                      <m:sub>
                        <m:r>
                          <a:rPr lang="en-US" i="1" cap="none">
                            <a:solidFill>
                              <a:schemeClr val="accent1">
                                <a:lumMod val="10000"/>
                                <a:lumOff val="90000"/>
                              </a:schemeClr>
                            </a:solidFill>
                            <a:latin typeface="Cambria Math" panose="02040503050406030204" pitchFamily="18" charset="0"/>
                          </a:rPr>
                          <m:t>𝐵𝐻</m:t>
                        </m:r>
                      </m:sub>
                    </m:sSub>
                    <m:r>
                      <a:rPr lang="en-US" b="0" i="1" cap="none" smtClean="0">
                        <a:solidFill>
                          <a:schemeClr val="accent1">
                            <a:lumMod val="10000"/>
                            <a:lumOff val="90000"/>
                          </a:schemeClr>
                        </a:solidFill>
                        <a:latin typeface="Cambria Math" panose="02040503050406030204" pitchFamily="18" charset="0"/>
                      </a:rPr>
                      <m:t>&gt;5×</m:t>
                    </m:r>
                    <m:sSup>
                      <m:sSupPr>
                        <m:ctrlPr>
                          <a:rPr lang="en-US" b="0" i="1" cap="none" smtClean="0">
                            <a:solidFill>
                              <a:schemeClr val="accent1">
                                <a:lumMod val="10000"/>
                                <a:lumOff val="90000"/>
                              </a:schemeClr>
                            </a:solidFill>
                            <a:latin typeface="Cambria Math" panose="02040503050406030204" pitchFamily="18" charset="0"/>
                          </a:rPr>
                        </m:ctrlPr>
                      </m:sSupPr>
                      <m:e>
                        <m:r>
                          <a:rPr lang="en-US" b="0" i="1" cap="none" smtClean="0">
                            <a:solidFill>
                              <a:schemeClr val="accent1">
                                <a:lumMod val="10000"/>
                                <a:lumOff val="90000"/>
                              </a:schemeClr>
                            </a:solidFill>
                            <a:latin typeface="Cambria Math" panose="02040503050406030204" pitchFamily="18" charset="0"/>
                          </a:rPr>
                          <m:t>10</m:t>
                        </m:r>
                      </m:e>
                      <m:sup>
                        <m:r>
                          <a:rPr lang="en-US" b="0" i="1" cap="none" smtClean="0">
                            <a:solidFill>
                              <a:schemeClr val="accent1">
                                <a:lumMod val="10000"/>
                                <a:lumOff val="90000"/>
                              </a:schemeClr>
                            </a:solidFill>
                            <a:latin typeface="Cambria Math" panose="02040503050406030204" pitchFamily="18" charset="0"/>
                          </a:rPr>
                          <m:t>7</m:t>
                        </m:r>
                      </m:sup>
                    </m:sSup>
                    <m:r>
                      <a:rPr lang="en-US" b="0" i="1" cap="none" smtClean="0">
                        <a:solidFill>
                          <a:schemeClr val="accent1">
                            <a:lumMod val="10000"/>
                            <a:lumOff val="90000"/>
                          </a:schemeClr>
                        </a:solidFill>
                        <a:latin typeface="Cambria Math" panose="02040503050406030204" pitchFamily="18" charset="0"/>
                      </a:rPr>
                      <m:t> </m:t>
                    </m:r>
                    <m:sSub>
                      <m:sSubPr>
                        <m:ctrlPr>
                          <a:rPr lang="en-US" b="0" i="1" cap="none" smtClean="0">
                            <a:solidFill>
                              <a:schemeClr val="accent1">
                                <a:lumMod val="10000"/>
                                <a:lumOff val="90000"/>
                              </a:schemeClr>
                            </a:solidFill>
                            <a:latin typeface="Cambria Math" panose="02040503050406030204" pitchFamily="18" charset="0"/>
                          </a:rPr>
                        </m:ctrlPr>
                      </m:sSubPr>
                      <m:e>
                        <m:r>
                          <a:rPr lang="en-US" b="0" i="1" cap="none" smtClean="0">
                            <a:solidFill>
                              <a:schemeClr val="accent1">
                                <a:lumMod val="10000"/>
                                <a:lumOff val="90000"/>
                              </a:schemeClr>
                            </a:solidFill>
                            <a:latin typeface="Cambria Math" panose="02040503050406030204" pitchFamily="18" charset="0"/>
                          </a:rPr>
                          <m:t>𝑀</m:t>
                        </m:r>
                      </m:e>
                      <m:sub>
                        <m:r>
                          <a:rPr lang="en-US" b="0" i="1" cap="none" smtClean="0">
                            <a:solidFill>
                              <a:schemeClr val="accent1">
                                <a:lumMod val="10000"/>
                                <a:lumOff val="90000"/>
                              </a:schemeClr>
                            </a:solidFill>
                            <a:latin typeface="Cambria Math" panose="02040503050406030204" pitchFamily="18" charset="0"/>
                          </a:rPr>
                          <m:t>⊙</m:t>
                        </m:r>
                      </m:sub>
                    </m:sSub>
                  </m:oMath>
                </a14:m>
                <a:r>
                  <a:rPr lang="en-US" sz="2500" cap="none" dirty="0">
                    <a:solidFill>
                      <a:schemeClr val="accent1">
                        <a:lumMod val="10000"/>
                        <a:lumOff val="90000"/>
                      </a:schemeClr>
                    </a:solidFill>
                  </a:rPr>
                  <a:t>,  </a:t>
                </a:r>
                <a14:m>
                  <m:oMath xmlns:m="http://schemas.openxmlformats.org/officeDocument/2006/math">
                    <m:f>
                      <m:fPr>
                        <m:ctrlPr>
                          <a:rPr lang="en-US" sz="2400" i="1" cap="none">
                            <a:solidFill>
                              <a:schemeClr val="accent1">
                                <a:lumMod val="10000"/>
                                <a:lumOff val="90000"/>
                              </a:schemeClr>
                            </a:solidFill>
                            <a:latin typeface="Cambria Math" panose="02040503050406030204" pitchFamily="18" charset="0"/>
                          </a:rPr>
                        </m:ctrlPr>
                      </m:fPr>
                      <m:num>
                        <m:sSub>
                          <m:sSubPr>
                            <m:ctrlPr>
                              <a:rPr lang="en-US" sz="2400" i="1" cap="none">
                                <a:solidFill>
                                  <a:schemeClr val="accent1">
                                    <a:lumMod val="10000"/>
                                    <a:lumOff val="90000"/>
                                  </a:schemeClr>
                                </a:solidFill>
                                <a:latin typeface="Cambria Math" panose="02040503050406030204" pitchFamily="18" charset="0"/>
                              </a:rPr>
                            </m:ctrlPr>
                          </m:sSubPr>
                          <m:e>
                            <m:r>
                              <a:rPr lang="en-US" sz="2400" i="1" cap="none">
                                <a:solidFill>
                                  <a:schemeClr val="accent1">
                                    <a:lumMod val="10000"/>
                                    <a:lumOff val="90000"/>
                                  </a:schemeClr>
                                </a:solidFill>
                                <a:latin typeface="Cambria Math" panose="02040503050406030204" pitchFamily="18" charset="0"/>
                              </a:rPr>
                              <m:t>𝑀</m:t>
                            </m:r>
                          </m:e>
                          <m:sub>
                            <m:r>
                              <a:rPr lang="en-US" sz="2400" i="1" cap="none">
                                <a:solidFill>
                                  <a:schemeClr val="accent1">
                                    <a:lumMod val="10000"/>
                                    <a:lumOff val="90000"/>
                                  </a:schemeClr>
                                </a:solidFill>
                                <a:latin typeface="Cambria Math" panose="02040503050406030204" pitchFamily="18" charset="0"/>
                              </a:rPr>
                              <m:t>𝐵𝐻</m:t>
                            </m:r>
                          </m:sub>
                        </m:sSub>
                      </m:num>
                      <m:den>
                        <m:sSub>
                          <m:sSubPr>
                            <m:ctrlPr>
                              <a:rPr lang="en-US" sz="2400" i="1" cap="none">
                                <a:solidFill>
                                  <a:schemeClr val="accent1">
                                    <a:lumMod val="10000"/>
                                    <a:lumOff val="90000"/>
                                  </a:schemeClr>
                                </a:solidFill>
                                <a:latin typeface="Cambria Math" panose="02040503050406030204" pitchFamily="18" charset="0"/>
                              </a:rPr>
                            </m:ctrlPr>
                          </m:sSubPr>
                          <m:e>
                            <m:r>
                              <a:rPr lang="en-US" sz="2400" i="1" cap="none">
                                <a:solidFill>
                                  <a:schemeClr val="accent1">
                                    <a:lumMod val="10000"/>
                                    <a:lumOff val="90000"/>
                                  </a:schemeClr>
                                </a:solidFill>
                                <a:latin typeface="Cambria Math" panose="02040503050406030204" pitchFamily="18" charset="0"/>
                              </a:rPr>
                              <m:t>𝑀</m:t>
                            </m:r>
                          </m:e>
                          <m:sub>
                            <m:r>
                              <a:rPr lang="en-US" sz="2400" i="1" cap="none">
                                <a:solidFill>
                                  <a:schemeClr val="accent1">
                                    <a:lumMod val="10000"/>
                                    <a:lumOff val="90000"/>
                                  </a:schemeClr>
                                </a:solidFill>
                                <a:latin typeface="Cambria Math" panose="02040503050406030204" pitchFamily="18" charset="0"/>
                              </a:rPr>
                              <m:t>∗</m:t>
                            </m:r>
                          </m:sub>
                        </m:sSub>
                      </m:den>
                    </m:f>
                    <m:r>
                      <a:rPr lang="en-US" sz="2400" b="0" i="1" cap="none" smtClean="0">
                        <a:solidFill>
                          <a:schemeClr val="accent1">
                            <a:lumMod val="10000"/>
                            <a:lumOff val="90000"/>
                          </a:schemeClr>
                        </a:solidFill>
                        <a:latin typeface="Cambria Math" panose="02040503050406030204" pitchFamily="18" charset="0"/>
                      </a:rPr>
                      <m:t>&gt;2</m:t>
                    </m:r>
                  </m:oMath>
                </a14:m>
                <a:r>
                  <a:rPr lang="en-US" sz="2500" cap="none" dirty="0">
                    <a:solidFill>
                      <a:schemeClr val="accent1">
                        <a:lumMod val="10000"/>
                        <a:lumOff val="90000"/>
                      </a:schemeClr>
                    </a:solidFill>
                  </a:rPr>
                  <a:t> </a:t>
                </a:r>
                <a:br>
                  <a:rPr lang="en-US" sz="2500" cap="none" dirty="0">
                    <a:solidFill>
                      <a:schemeClr val="accent1">
                        <a:lumMod val="10000"/>
                        <a:lumOff val="90000"/>
                      </a:schemeClr>
                    </a:solidFill>
                  </a:rPr>
                </a:br>
                <a:r>
                  <a:rPr lang="en-US" sz="2500" cap="none" dirty="0"/>
                  <a:t>[</a:t>
                </a:r>
                <a:r>
                  <a:rPr lang="en-US" sz="2500" u="sng" cap="none" dirty="0" err="1">
                    <a:solidFill>
                      <a:schemeClr val="accent3"/>
                    </a:solidFill>
                  </a:rPr>
                  <a:t>Juodzbalis</a:t>
                </a:r>
                <a:r>
                  <a:rPr lang="en-US" sz="2500" u="sng" cap="none" dirty="0">
                    <a:solidFill>
                      <a:schemeClr val="accent3"/>
                    </a:solidFill>
                  </a:rPr>
                  <a:t> et al. 2026</a:t>
                </a:r>
                <a:r>
                  <a:rPr lang="en-US" sz="2500" cap="none" dirty="0"/>
                  <a:t>]</a:t>
                </a:r>
                <a:endParaRPr lang="en-US" sz="2500" dirty="0">
                  <a:solidFill>
                    <a:schemeClr val="bg2"/>
                  </a:solidFill>
                </a:endParaRPr>
              </a:p>
            </p:txBody>
          </p:sp>
        </mc:Choice>
        <mc:Fallback xmlns="">
          <p:sp>
            <p:nvSpPr>
              <p:cNvPr id="2" name="Title 1">
                <a:extLst>
                  <a:ext uri="{FF2B5EF4-FFF2-40B4-BE49-F238E27FC236}">
                    <a16:creationId xmlns:a16="http://schemas.microsoft.com/office/drawing/2014/main" id="{41D7CB89-EF68-ABE3-A079-B69CC61626CF}"/>
                  </a:ext>
                </a:extLst>
              </p:cNvPr>
              <p:cNvSpPr>
                <a:spLocks noGrp="1" noRot="1" noChangeAspect="1" noMove="1" noResize="1" noEditPoints="1" noAdjustHandles="1" noChangeArrowheads="1" noChangeShapeType="1" noTextEdit="1"/>
              </p:cNvSpPr>
              <p:nvPr>
                <p:ph type="title"/>
              </p:nvPr>
            </p:nvSpPr>
            <p:spPr>
              <a:xfrm>
                <a:off x="460073" y="4794377"/>
                <a:ext cx="8403892" cy="1344322"/>
              </a:xfrm>
              <a:blipFill>
                <a:blip r:embed="rId4"/>
                <a:stretch>
                  <a:fillRect l="-1813" t="-5607" b="-1682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318C05A-ECDE-9525-8C0B-DD495DADF25F}"/>
              </a:ext>
            </a:extLst>
          </p:cNvPr>
          <p:cNvSpPr>
            <a:spLocks noGrp="1"/>
          </p:cNvSpPr>
          <p:nvPr>
            <p:ph type="sldNum" sz="quarter" idx="12"/>
          </p:nvPr>
        </p:nvSpPr>
        <p:spPr>
          <a:xfrm>
            <a:off x="7918725" y="5956137"/>
            <a:ext cx="762330" cy="365125"/>
          </a:xfrm>
        </p:spPr>
        <p:txBody>
          <a:bodyPr vert="horz" lIns="91440" tIns="45720" rIns="91440" bIns="45720" rtlCol="0" anchor="ctr">
            <a:normAutofit/>
          </a:bodyPr>
          <a:lstStyle/>
          <a:p>
            <a:pPr algn="r">
              <a:spcAft>
                <a:spcPts val="600"/>
              </a:spcAft>
            </a:pPr>
            <a:fld id="{BCDEB5D4-A33B-ED4F-A06B-7E16C7B298A5}" type="slidenum">
              <a:rPr lang="en-US" sz="800">
                <a:solidFill>
                  <a:schemeClr val="tx2">
                    <a:alpha val="70000"/>
                  </a:schemeClr>
                </a:solidFill>
              </a:rPr>
              <a:pPr algn="r">
                <a:spcAft>
                  <a:spcPts val="600"/>
                </a:spcAft>
              </a:pPr>
              <a:t>7</a:t>
            </a:fld>
            <a:endParaRPr lang="en-US" sz="800">
              <a:solidFill>
                <a:schemeClr val="tx2">
                  <a:alpha val="70000"/>
                </a:schemeClr>
              </a:solidFill>
            </a:endParaRPr>
          </a:p>
        </p:txBody>
      </p:sp>
      <p:sp>
        <p:nvSpPr>
          <p:cNvPr id="6" name="Rectangle 5">
            <a:extLst>
              <a:ext uri="{FF2B5EF4-FFF2-40B4-BE49-F238E27FC236}">
                <a16:creationId xmlns:a16="http://schemas.microsoft.com/office/drawing/2014/main" id="{6A882734-DB40-6ED2-A880-499CF21ADE2C}"/>
              </a:ext>
            </a:extLst>
          </p:cNvPr>
          <p:cNvSpPr/>
          <p:nvPr/>
        </p:nvSpPr>
        <p:spPr>
          <a:xfrm>
            <a:off x="280035" y="4234778"/>
            <a:ext cx="8583930" cy="97664"/>
          </a:xfrm>
          <a:prstGeom prst="rect">
            <a:avLst/>
          </a:prstGeom>
          <a:solidFill>
            <a:schemeClr val="tx2">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753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ACDB41-DAEE-BE01-09AC-E1CA3A043F66}"/>
              </a:ext>
            </a:extLst>
          </p:cNvPr>
          <p:cNvSpPr>
            <a:spLocks noGrp="1"/>
          </p:cNvSpPr>
          <p:nvPr>
            <p:ph type="sldNum" sz="quarter" idx="12"/>
          </p:nvPr>
        </p:nvSpPr>
        <p:spPr/>
        <p:txBody>
          <a:bodyPr/>
          <a:lstStyle/>
          <a:p>
            <a:fld id="{BCDEB5D4-A33B-ED4F-A06B-7E16C7B298A5}" type="slidenum">
              <a:rPr lang="en-US" smtClean="0"/>
              <a:pPr/>
              <a:t>8</a:t>
            </a:fld>
            <a:endParaRPr lang="en-US" dirty="0"/>
          </a:p>
        </p:txBody>
      </p:sp>
      <p:sp>
        <p:nvSpPr>
          <p:cNvPr id="5" name="TextBox 4">
            <a:extLst>
              <a:ext uri="{FF2B5EF4-FFF2-40B4-BE49-F238E27FC236}">
                <a16:creationId xmlns:a16="http://schemas.microsoft.com/office/drawing/2014/main" id="{7BB9134E-05FD-2059-F847-56A6A56F39C1}"/>
              </a:ext>
            </a:extLst>
          </p:cNvPr>
          <p:cNvSpPr txBox="1"/>
          <p:nvPr/>
        </p:nvSpPr>
        <p:spPr>
          <a:xfrm>
            <a:off x="1130095" y="2987847"/>
            <a:ext cx="6883809" cy="1477328"/>
          </a:xfrm>
          <a:prstGeom prst="rect">
            <a:avLst/>
          </a:prstGeom>
          <a:noFill/>
        </p:spPr>
        <p:txBody>
          <a:bodyPr wrap="square">
            <a:spAutoFit/>
          </a:bodyPr>
          <a:lstStyle/>
          <a:p>
            <a:pPr algn="ctr"/>
            <a:r>
              <a:rPr lang="en-US" sz="3000" dirty="0"/>
              <a:t>Growing body of evidence for heavier/brighter objects at high redshifts than expected</a:t>
            </a:r>
          </a:p>
        </p:txBody>
      </p:sp>
    </p:spTree>
    <p:extLst>
      <p:ext uri="{BB962C8B-B14F-4D97-AF65-F5344CB8AC3E}">
        <p14:creationId xmlns:p14="http://schemas.microsoft.com/office/powerpoint/2010/main" val="2041327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stro Brief: Supermassive Black Holes">
            <a:extLst>
              <a:ext uri="{FF2B5EF4-FFF2-40B4-BE49-F238E27FC236}">
                <a16:creationId xmlns:a16="http://schemas.microsoft.com/office/drawing/2014/main" id="{1003340C-DD59-AC98-500D-AAD03055E968}"/>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l="21770" r="1898" b="1"/>
          <a:stretch>
            <a:fill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5EFEC2-4119-91E0-29E2-823068BDFD15}"/>
                  </a:ext>
                </a:extLst>
              </p:cNvPr>
              <p:cNvSpPr>
                <a:spLocks noGrp="1"/>
              </p:cNvSpPr>
              <p:nvPr>
                <p:ph idx="1"/>
              </p:nvPr>
            </p:nvSpPr>
            <p:spPr>
              <a:xfrm>
                <a:off x="106017" y="136163"/>
                <a:ext cx="4633755" cy="3678303"/>
              </a:xfrm>
            </p:spPr>
            <p:txBody>
              <a:bodyPr anchor="t">
                <a:normAutofit/>
              </a:bodyPr>
              <a:lstStyle/>
              <a:p>
                <a:pPr marL="0" indent="0">
                  <a:spcBef>
                    <a:spcPts val="0"/>
                  </a:spcBef>
                  <a:spcAft>
                    <a:spcPts val="1200"/>
                  </a:spcAft>
                  <a:buNone/>
                </a:pPr>
                <a:r>
                  <a:rPr lang="en-US" sz="3000" dirty="0">
                    <a:solidFill>
                      <a:schemeClr val="bg2"/>
                    </a:solidFill>
                  </a:rPr>
                  <a:t>How do supermassive black holes (SMBHs) form? </a:t>
                </a:r>
              </a:p>
              <a:p>
                <a:pPr>
                  <a:buClr>
                    <a:srgbClr val="C79A6F"/>
                  </a:buClr>
                </a:pPr>
                <a:r>
                  <a:rPr lang="en-US" dirty="0">
                    <a:solidFill>
                      <a:schemeClr val="bg2"/>
                    </a:solidFill>
                  </a:rPr>
                  <a:t>Masses of </a:t>
                </a:r>
                <a14:m>
                  <m:oMath xmlns:m="http://schemas.openxmlformats.org/officeDocument/2006/math">
                    <m:sSup>
                      <m:sSupPr>
                        <m:ctrlPr>
                          <a:rPr lang="en-US" i="1">
                            <a:solidFill>
                              <a:schemeClr val="bg2"/>
                            </a:solidFill>
                            <a:latin typeface="Cambria Math" panose="02040503050406030204" pitchFamily="18" charset="0"/>
                          </a:rPr>
                        </m:ctrlPr>
                      </m:sSupPr>
                      <m:e>
                        <m:r>
                          <a:rPr lang="en-US" i="1">
                            <a:solidFill>
                              <a:schemeClr val="bg2"/>
                            </a:solidFill>
                            <a:latin typeface="Cambria Math" panose="02040503050406030204" pitchFamily="18" charset="0"/>
                          </a:rPr>
                          <m:t>10</m:t>
                        </m:r>
                      </m:e>
                      <m:sup>
                        <m:r>
                          <a:rPr lang="en-US" i="1">
                            <a:solidFill>
                              <a:schemeClr val="bg2"/>
                            </a:solidFill>
                            <a:latin typeface="Cambria Math" panose="02040503050406030204" pitchFamily="18" charset="0"/>
                          </a:rPr>
                          <m:t>6</m:t>
                        </m:r>
                      </m:sup>
                    </m:sSup>
                    <m:r>
                      <a:rPr lang="en-US" i="1">
                        <a:solidFill>
                          <a:schemeClr val="bg2"/>
                        </a:solidFill>
                        <a:latin typeface="Cambria Math" panose="02040503050406030204" pitchFamily="18" charset="0"/>
                      </a:rPr>
                      <m:t>−</m:t>
                    </m:r>
                    <m:sSup>
                      <m:sSupPr>
                        <m:ctrlPr>
                          <a:rPr lang="en-US" i="1">
                            <a:solidFill>
                              <a:schemeClr val="bg2"/>
                            </a:solidFill>
                            <a:latin typeface="Cambria Math" panose="02040503050406030204" pitchFamily="18" charset="0"/>
                          </a:rPr>
                        </m:ctrlPr>
                      </m:sSupPr>
                      <m:e>
                        <m:r>
                          <a:rPr lang="en-US" i="1">
                            <a:solidFill>
                              <a:schemeClr val="bg2"/>
                            </a:solidFill>
                            <a:latin typeface="Cambria Math" panose="02040503050406030204" pitchFamily="18" charset="0"/>
                          </a:rPr>
                          <m:t>10</m:t>
                        </m:r>
                      </m:e>
                      <m:sup>
                        <m:r>
                          <a:rPr lang="en-US" i="1">
                            <a:solidFill>
                              <a:schemeClr val="bg2"/>
                            </a:solidFill>
                            <a:latin typeface="Cambria Math" panose="02040503050406030204" pitchFamily="18" charset="0"/>
                          </a:rPr>
                          <m:t>9</m:t>
                        </m:r>
                      </m:sup>
                    </m:sSup>
                    <m:r>
                      <a:rPr lang="en-US" i="1">
                        <a:solidFill>
                          <a:schemeClr val="bg2"/>
                        </a:solidFill>
                        <a:latin typeface="Cambria Math" panose="02040503050406030204" pitchFamily="18" charset="0"/>
                      </a:rPr>
                      <m:t> </m:t>
                    </m:r>
                    <m:sSub>
                      <m:sSubPr>
                        <m:ctrlPr>
                          <a:rPr lang="en-US" i="1">
                            <a:solidFill>
                              <a:schemeClr val="bg2"/>
                            </a:solidFill>
                            <a:latin typeface="Cambria Math" panose="02040503050406030204" pitchFamily="18" charset="0"/>
                          </a:rPr>
                        </m:ctrlPr>
                      </m:sSubPr>
                      <m:e>
                        <m:r>
                          <a:rPr lang="en-US" i="1">
                            <a:solidFill>
                              <a:schemeClr val="bg2"/>
                            </a:solidFill>
                            <a:latin typeface="Cambria Math" panose="02040503050406030204" pitchFamily="18" charset="0"/>
                          </a:rPr>
                          <m:t>𝑀</m:t>
                        </m:r>
                      </m:e>
                      <m:sub>
                        <m:r>
                          <a:rPr lang="en-US" i="1">
                            <a:solidFill>
                              <a:schemeClr val="bg2"/>
                            </a:solidFill>
                            <a:latin typeface="Cambria Math" panose="02040503050406030204" pitchFamily="18" charset="0"/>
                          </a:rPr>
                          <m:t>⊙</m:t>
                        </m:r>
                      </m:sub>
                    </m:sSub>
                  </m:oMath>
                </a14:m>
                <a:endParaRPr lang="en-US" dirty="0">
                  <a:solidFill>
                    <a:schemeClr val="bg2"/>
                  </a:solidFill>
                </a:endParaRPr>
              </a:p>
              <a:p>
                <a:pPr>
                  <a:buClr>
                    <a:srgbClr val="C79A6F"/>
                  </a:buClr>
                </a:pPr>
                <a:r>
                  <a:rPr lang="en-US" dirty="0">
                    <a:solidFill>
                      <a:schemeClr val="bg2"/>
                    </a:solidFill>
                  </a:rPr>
                  <a:t>Found at centers of galaxies</a:t>
                </a:r>
              </a:p>
              <a:p>
                <a:pPr>
                  <a:buClr>
                    <a:srgbClr val="C79A6F"/>
                  </a:buClr>
                </a:pPr>
                <a:r>
                  <a:rPr lang="en-US" dirty="0">
                    <a:solidFill>
                      <a:schemeClr val="bg2"/>
                    </a:solidFill>
                  </a:rPr>
                  <a:t>Origin still unknown</a:t>
                </a:r>
              </a:p>
              <a:p>
                <a:pPr marL="0" indent="0">
                  <a:spcBef>
                    <a:spcPts val="0"/>
                  </a:spcBef>
                  <a:spcAft>
                    <a:spcPts val="1200"/>
                  </a:spcAft>
                  <a:buNone/>
                </a:pPr>
                <a:r>
                  <a:rPr lang="en-US" sz="3000" dirty="0">
                    <a:solidFill>
                      <a:schemeClr val="bg2"/>
                    </a:solidFill>
                  </a:rPr>
                  <a:t>Do JWST observations favor some mechanisms?</a:t>
                </a:r>
              </a:p>
            </p:txBody>
          </p:sp>
        </mc:Choice>
        <mc:Fallback xmlns="">
          <p:sp>
            <p:nvSpPr>
              <p:cNvPr id="3" name="Content Placeholder 2">
                <a:extLst>
                  <a:ext uri="{FF2B5EF4-FFF2-40B4-BE49-F238E27FC236}">
                    <a16:creationId xmlns:a16="http://schemas.microsoft.com/office/drawing/2014/main" id="{FC5EFEC2-4119-91E0-29E2-823068BDFD15}"/>
                  </a:ext>
                </a:extLst>
              </p:cNvPr>
              <p:cNvSpPr>
                <a:spLocks noGrp="1" noRot="1" noChangeAspect="1" noMove="1" noResize="1" noEditPoints="1" noAdjustHandles="1" noChangeArrowheads="1" noChangeShapeType="1" noTextEdit="1"/>
              </p:cNvSpPr>
              <p:nvPr>
                <p:ph idx="1"/>
              </p:nvPr>
            </p:nvSpPr>
            <p:spPr>
              <a:xfrm>
                <a:off x="106017" y="136163"/>
                <a:ext cx="4633755" cy="3678303"/>
              </a:xfrm>
              <a:blipFill>
                <a:blip r:embed="rId4"/>
                <a:stretch>
                  <a:fillRect l="-3005" t="-1718" r="-1913" b="-103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E1267B1-1E9F-3643-2CA8-B5A40A4E3D40}"/>
              </a:ext>
            </a:extLst>
          </p:cNvPr>
          <p:cNvSpPr>
            <a:spLocks noGrp="1"/>
          </p:cNvSpPr>
          <p:nvPr>
            <p:ph type="sldNum" sz="quarter" idx="12"/>
          </p:nvPr>
        </p:nvSpPr>
        <p:spPr>
          <a:xfrm>
            <a:off x="7918725" y="5956137"/>
            <a:ext cx="789381" cy="365125"/>
          </a:xfrm>
        </p:spPr>
        <p:txBody>
          <a:bodyPr>
            <a:normAutofit/>
          </a:bodyPr>
          <a:lstStyle/>
          <a:p>
            <a:pPr>
              <a:spcAft>
                <a:spcPts val="600"/>
              </a:spcAft>
            </a:pPr>
            <a:fld id="{BCDEB5D4-A33B-ED4F-A06B-7E16C7B298A5}" type="slidenum">
              <a:rPr lang="en-US">
                <a:solidFill>
                  <a:schemeClr val="tx1"/>
                </a:solidFill>
              </a:rPr>
              <a:pPr>
                <a:spcAft>
                  <a:spcPts val="600"/>
                </a:spcAft>
              </a:pPr>
              <a:t>9</a:t>
            </a:fld>
            <a:endParaRPr lang="en-US">
              <a:solidFill>
                <a:schemeClr val="tx1"/>
              </a:solidFill>
            </a:endParaRPr>
          </a:p>
        </p:txBody>
      </p:sp>
      <p:sp>
        <p:nvSpPr>
          <p:cNvPr id="8" name="TextBox 7">
            <a:extLst>
              <a:ext uri="{FF2B5EF4-FFF2-40B4-BE49-F238E27FC236}">
                <a16:creationId xmlns:a16="http://schemas.microsoft.com/office/drawing/2014/main" id="{DE904B17-7070-F7EF-20FF-A7FFB5937575}"/>
              </a:ext>
            </a:extLst>
          </p:cNvPr>
          <p:cNvSpPr txBox="1"/>
          <p:nvPr/>
        </p:nvSpPr>
        <p:spPr>
          <a:xfrm>
            <a:off x="106017" y="5232246"/>
            <a:ext cx="8834959" cy="1169551"/>
          </a:xfrm>
          <a:prstGeom prst="rect">
            <a:avLst/>
          </a:prstGeom>
          <a:noFill/>
        </p:spPr>
        <p:txBody>
          <a:bodyPr wrap="square">
            <a:spAutoFit/>
          </a:bodyPr>
          <a:lstStyle/>
          <a:p>
            <a:pPr marL="0" indent="0" algn="r">
              <a:spcBef>
                <a:spcPts val="0"/>
              </a:spcBef>
              <a:spcAft>
                <a:spcPts val="1200"/>
              </a:spcAft>
              <a:buNone/>
            </a:pPr>
            <a:r>
              <a:rPr lang="en-US" sz="3000" dirty="0">
                <a:solidFill>
                  <a:schemeClr val="bg1"/>
                </a:solidFill>
                <a:effectLst>
                  <a:glow rad="98487">
                    <a:schemeClr val="tx1">
                      <a:alpha val="72000"/>
                    </a:schemeClr>
                  </a:glow>
                </a:effectLst>
              </a:rPr>
              <a:t>Are the observations consistent with standard physics? </a:t>
            </a:r>
          </a:p>
          <a:p>
            <a:pPr marL="0" indent="0" algn="r">
              <a:spcBef>
                <a:spcPts val="0"/>
              </a:spcBef>
              <a:spcAft>
                <a:spcPts val="1200"/>
              </a:spcAft>
              <a:buNone/>
            </a:pPr>
            <a:r>
              <a:rPr lang="en-US" sz="3000" dirty="0">
                <a:solidFill>
                  <a:schemeClr val="bg1"/>
                </a:solidFill>
                <a:effectLst>
                  <a:glow rad="98487">
                    <a:schemeClr val="tx1">
                      <a:alpha val="72000"/>
                    </a:schemeClr>
                  </a:glow>
                </a:effectLst>
              </a:rPr>
              <a:t>If not, how can we explain them?</a:t>
            </a:r>
          </a:p>
        </p:txBody>
      </p:sp>
    </p:spTree>
    <p:extLst>
      <p:ext uri="{BB962C8B-B14F-4D97-AF65-F5344CB8AC3E}">
        <p14:creationId xmlns:p14="http://schemas.microsoft.com/office/powerpoint/2010/main" val="91969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0631-D46D-32D2-69E8-2D000D35F216}"/>
              </a:ext>
            </a:extLst>
          </p:cNvPr>
          <p:cNvSpPr>
            <a:spLocks noGrp="1"/>
          </p:cNvSpPr>
          <p:nvPr>
            <p:ph type="title"/>
          </p:nvPr>
        </p:nvSpPr>
        <p:spPr/>
        <p:txBody>
          <a:bodyPr/>
          <a:lstStyle/>
          <a:p>
            <a:r>
              <a:rPr lang="en-US" dirty="0"/>
              <a:t>FORMATION OF A SUPERMASSIVE BLACK HOLE</a:t>
            </a:r>
          </a:p>
        </p:txBody>
      </p:sp>
      <p:sp>
        <p:nvSpPr>
          <p:cNvPr id="4" name="Slide Number Placeholder 3">
            <a:extLst>
              <a:ext uri="{FF2B5EF4-FFF2-40B4-BE49-F238E27FC236}">
                <a16:creationId xmlns:a16="http://schemas.microsoft.com/office/drawing/2014/main" id="{3C3FA4E8-49B6-316C-E84D-698D228112AA}"/>
              </a:ext>
            </a:extLst>
          </p:cNvPr>
          <p:cNvSpPr>
            <a:spLocks noGrp="1"/>
          </p:cNvSpPr>
          <p:nvPr>
            <p:ph type="sldNum" sz="quarter" idx="12"/>
          </p:nvPr>
        </p:nvSpPr>
        <p:spPr/>
        <p:txBody>
          <a:bodyPr/>
          <a:lstStyle/>
          <a:p>
            <a:fld id="{BCDEB5D4-A33B-ED4F-A06B-7E16C7B298A5}" type="slidenum">
              <a:rPr lang="en-US" smtClean="0"/>
              <a:pPr/>
              <a:t>10</a:t>
            </a:fld>
            <a:endParaRPr lang="en-US" dirty="0"/>
          </a:p>
        </p:txBody>
      </p:sp>
      <p:cxnSp>
        <p:nvCxnSpPr>
          <p:cNvPr id="8" name="Straight Connector 7">
            <a:extLst>
              <a:ext uri="{FF2B5EF4-FFF2-40B4-BE49-F238E27FC236}">
                <a16:creationId xmlns:a16="http://schemas.microsoft.com/office/drawing/2014/main" id="{3B467BB3-B1B5-0244-6FA9-0312CD926EC1}"/>
              </a:ext>
            </a:extLst>
          </p:cNvPr>
          <p:cNvCxnSpPr/>
          <p:nvPr/>
        </p:nvCxnSpPr>
        <p:spPr>
          <a:xfrm>
            <a:off x="3188368" y="2228003"/>
            <a:ext cx="0" cy="424498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818D727-DEA4-312C-552A-D04571E929B6}"/>
              </a:ext>
            </a:extLst>
          </p:cNvPr>
          <p:cNvCxnSpPr/>
          <p:nvPr/>
        </p:nvCxnSpPr>
        <p:spPr>
          <a:xfrm>
            <a:off x="5963652" y="2228003"/>
            <a:ext cx="0" cy="424498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016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BDE47-58B9-9C3F-92D1-CB1A75DEF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32D4BA-F0E4-737D-38E5-45818F1D5377}"/>
              </a:ext>
            </a:extLst>
          </p:cNvPr>
          <p:cNvSpPr>
            <a:spLocks noGrp="1"/>
          </p:cNvSpPr>
          <p:nvPr>
            <p:ph type="title"/>
          </p:nvPr>
        </p:nvSpPr>
        <p:spPr/>
        <p:txBody>
          <a:bodyPr/>
          <a:lstStyle/>
          <a:p>
            <a:r>
              <a:rPr lang="en-US" dirty="0"/>
              <a:t>FORMATION OF A SUPERMASSIVE BLACK HOLE</a:t>
            </a:r>
          </a:p>
        </p:txBody>
      </p:sp>
      <p:sp>
        <p:nvSpPr>
          <p:cNvPr id="3" name="Content Placeholder 2">
            <a:extLst>
              <a:ext uri="{FF2B5EF4-FFF2-40B4-BE49-F238E27FC236}">
                <a16:creationId xmlns:a16="http://schemas.microsoft.com/office/drawing/2014/main" id="{750DF107-DEBF-98E1-1B2A-695D103247E7}"/>
              </a:ext>
            </a:extLst>
          </p:cNvPr>
          <p:cNvSpPr>
            <a:spLocks noGrp="1"/>
          </p:cNvSpPr>
          <p:nvPr>
            <p:ph idx="1"/>
          </p:nvPr>
        </p:nvSpPr>
        <p:spPr>
          <a:xfrm>
            <a:off x="581192" y="2358189"/>
            <a:ext cx="2222166" cy="3500609"/>
          </a:xfrm>
        </p:spPr>
        <p:txBody>
          <a:bodyPr anchor="t"/>
          <a:lstStyle/>
          <a:p>
            <a:pPr marL="0" indent="0" algn="ctr">
              <a:buNone/>
            </a:pPr>
            <a:r>
              <a:rPr lang="en-US" dirty="0"/>
              <a:t>Initial seed</a:t>
            </a:r>
          </a:p>
        </p:txBody>
      </p:sp>
      <p:sp>
        <p:nvSpPr>
          <p:cNvPr id="4" name="Slide Number Placeholder 3">
            <a:extLst>
              <a:ext uri="{FF2B5EF4-FFF2-40B4-BE49-F238E27FC236}">
                <a16:creationId xmlns:a16="http://schemas.microsoft.com/office/drawing/2014/main" id="{D2853A5C-E3AB-3C7F-B763-39CE592AF8A7}"/>
              </a:ext>
            </a:extLst>
          </p:cNvPr>
          <p:cNvSpPr>
            <a:spLocks noGrp="1"/>
          </p:cNvSpPr>
          <p:nvPr>
            <p:ph type="sldNum" sz="quarter" idx="12"/>
          </p:nvPr>
        </p:nvSpPr>
        <p:spPr/>
        <p:txBody>
          <a:bodyPr/>
          <a:lstStyle/>
          <a:p>
            <a:fld id="{BCDEB5D4-A33B-ED4F-A06B-7E16C7B298A5}" type="slidenum">
              <a:rPr lang="en-US" smtClean="0"/>
              <a:pPr/>
              <a:t>11</a:t>
            </a:fld>
            <a:endParaRPr lang="en-US" dirty="0"/>
          </a:p>
        </p:txBody>
      </p:sp>
      <p:cxnSp>
        <p:nvCxnSpPr>
          <p:cNvPr id="8" name="Straight Connector 7">
            <a:extLst>
              <a:ext uri="{FF2B5EF4-FFF2-40B4-BE49-F238E27FC236}">
                <a16:creationId xmlns:a16="http://schemas.microsoft.com/office/drawing/2014/main" id="{113D143A-D289-699C-1506-9EE702E788FF}"/>
              </a:ext>
            </a:extLst>
          </p:cNvPr>
          <p:cNvCxnSpPr/>
          <p:nvPr/>
        </p:nvCxnSpPr>
        <p:spPr>
          <a:xfrm>
            <a:off x="3188368" y="2228003"/>
            <a:ext cx="0" cy="424498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E0E0416-553D-3BD0-D8C5-2911165B0A6E}"/>
              </a:ext>
            </a:extLst>
          </p:cNvPr>
          <p:cNvCxnSpPr/>
          <p:nvPr/>
        </p:nvCxnSpPr>
        <p:spPr>
          <a:xfrm>
            <a:off x="5963652" y="2228003"/>
            <a:ext cx="0" cy="4244986"/>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1EA053F-A48A-2512-6045-F23D7381A407}"/>
              </a:ext>
            </a:extLst>
          </p:cNvPr>
          <p:cNvSpPr/>
          <p:nvPr/>
        </p:nvSpPr>
        <p:spPr>
          <a:xfrm>
            <a:off x="1590006" y="4006224"/>
            <a:ext cx="204537" cy="204537"/>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9629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877BA-BD2A-A9BA-4EBB-577F61A281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605CE-CC71-D475-8AC1-35DEDD08DBA6}"/>
              </a:ext>
            </a:extLst>
          </p:cNvPr>
          <p:cNvSpPr>
            <a:spLocks noGrp="1"/>
          </p:cNvSpPr>
          <p:nvPr>
            <p:ph type="title"/>
          </p:nvPr>
        </p:nvSpPr>
        <p:spPr/>
        <p:txBody>
          <a:bodyPr/>
          <a:lstStyle/>
          <a:p>
            <a:r>
              <a:rPr lang="en-US" dirty="0"/>
              <a:t>FORMATION OF A SUPERMASSIVE BLACK HOLE</a:t>
            </a:r>
          </a:p>
        </p:txBody>
      </p:sp>
      <p:sp>
        <p:nvSpPr>
          <p:cNvPr id="3" name="Content Placeholder 2">
            <a:extLst>
              <a:ext uri="{FF2B5EF4-FFF2-40B4-BE49-F238E27FC236}">
                <a16:creationId xmlns:a16="http://schemas.microsoft.com/office/drawing/2014/main" id="{7FD205F0-5B5E-9765-EC36-668835EB74AB}"/>
              </a:ext>
            </a:extLst>
          </p:cNvPr>
          <p:cNvSpPr>
            <a:spLocks noGrp="1"/>
          </p:cNvSpPr>
          <p:nvPr>
            <p:ph idx="1"/>
          </p:nvPr>
        </p:nvSpPr>
        <p:spPr>
          <a:xfrm>
            <a:off x="581192" y="2358189"/>
            <a:ext cx="2222166" cy="3500609"/>
          </a:xfrm>
        </p:spPr>
        <p:txBody>
          <a:bodyPr anchor="t"/>
          <a:lstStyle/>
          <a:p>
            <a:pPr marL="0" indent="0" algn="ctr">
              <a:buNone/>
            </a:pPr>
            <a:r>
              <a:rPr lang="en-US" dirty="0"/>
              <a:t>Initial seed</a:t>
            </a:r>
          </a:p>
        </p:txBody>
      </p:sp>
      <p:sp>
        <p:nvSpPr>
          <p:cNvPr id="4" name="Slide Number Placeholder 3">
            <a:extLst>
              <a:ext uri="{FF2B5EF4-FFF2-40B4-BE49-F238E27FC236}">
                <a16:creationId xmlns:a16="http://schemas.microsoft.com/office/drawing/2014/main" id="{708DCAC3-D414-0413-055F-121E449A521D}"/>
              </a:ext>
            </a:extLst>
          </p:cNvPr>
          <p:cNvSpPr>
            <a:spLocks noGrp="1"/>
          </p:cNvSpPr>
          <p:nvPr>
            <p:ph type="sldNum" sz="quarter" idx="12"/>
          </p:nvPr>
        </p:nvSpPr>
        <p:spPr/>
        <p:txBody>
          <a:bodyPr/>
          <a:lstStyle/>
          <a:p>
            <a:fld id="{BCDEB5D4-A33B-ED4F-A06B-7E16C7B298A5}" type="slidenum">
              <a:rPr lang="en-US" smtClean="0"/>
              <a:pPr/>
              <a:t>12</a:t>
            </a:fld>
            <a:endParaRPr lang="en-US" dirty="0"/>
          </a:p>
        </p:txBody>
      </p:sp>
      <p:sp>
        <p:nvSpPr>
          <p:cNvPr id="5" name="Content Placeholder 2">
            <a:extLst>
              <a:ext uri="{FF2B5EF4-FFF2-40B4-BE49-F238E27FC236}">
                <a16:creationId xmlns:a16="http://schemas.microsoft.com/office/drawing/2014/main" id="{D2268526-9FE9-A040-24DE-BDF22CA8B03D}"/>
              </a:ext>
            </a:extLst>
          </p:cNvPr>
          <p:cNvSpPr txBox="1">
            <a:spLocks/>
          </p:cNvSpPr>
          <p:nvPr/>
        </p:nvSpPr>
        <p:spPr>
          <a:xfrm>
            <a:off x="3360793" y="2228003"/>
            <a:ext cx="2422414" cy="3630795"/>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2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2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Growth by accretion/mergers</a:t>
            </a:r>
          </a:p>
        </p:txBody>
      </p:sp>
      <p:cxnSp>
        <p:nvCxnSpPr>
          <p:cNvPr id="8" name="Straight Connector 7">
            <a:extLst>
              <a:ext uri="{FF2B5EF4-FFF2-40B4-BE49-F238E27FC236}">
                <a16:creationId xmlns:a16="http://schemas.microsoft.com/office/drawing/2014/main" id="{B54217A1-9A74-6AA7-6F9C-FB69BB65B639}"/>
              </a:ext>
            </a:extLst>
          </p:cNvPr>
          <p:cNvCxnSpPr/>
          <p:nvPr/>
        </p:nvCxnSpPr>
        <p:spPr>
          <a:xfrm>
            <a:off x="3188368" y="2228003"/>
            <a:ext cx="0" cy="424498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C4315A5-A32E-41E1-46A6-55231D4CE0A3}"/>
              </a:ext>
            </a:extLst>
          </p:cNvPr>
          <p:cNvCxnSpPr/>
          <p:nvPr/>
        </p:nvCxnSpPr>
        <p:spPr>
          <a:xfrm>
            <a:off x="5963652" y="2228003"/>
            <a:ext cx="0" cy="4244986"/>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75367770-CB7E-0A6A-9D7D-F0C6B4F2228B}"/>
              </a:ext>
            </a:extLst>
          </p:cNvPr>
          <p:cNvSpPr/>
          <p:nvPr/>
        </p:nvSpPr>
        <p:spPr>
          <a:xfrm>
            <a:off x="1590006" y="4006224"/>
            <a:ext cx="204537" cy="204537"/>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E7CEBEDE-B4BA-B400-5E3C-892FD7A23C3C}"/>
              </a:ext>
            </a:extLst>
          </p:cNvPr>
          <p:cNvGrpSpPr/>
          <p:nvPr/>
        </p:nvGrpSpPr>
        <p:grpSpPr>
          <a:xfrm>
            <a:off x="3812172" y="3556933"/>
            <a:ext cx="1503947" cy="1587126"/>
            <a:chOff x="3615840" y="3644015"/>
            <a:chExt cx="1503947" cy="1587126"/>
          </a:xfrm>
        </p:grpSpPr>
        <p:sp>
          <p:nvSpPr>
            <p:cNvPr id="12" name="Oval 11">
              <a:extLst>
                <a:ext uri="{FF2B5EF4-FFF2-40B4-BE49-F238E27FC236}">
                  <a16:creationId xmlns:a16="http://schemas.microsoft.com/office/drawing/2014/main" id="{09171162-A0B6-C4F7-C8D4-5C92ED760643}"/>
                </a:ext>
              </a:extLst>
            </p:cNvPr>
            <p:cNvSpPr/>
            <p:nvPr/>
          </p:nvSpPr>
          <p:spPr>
            <a:xfrm>
              <a:off x="3851594" y="3644015"/>
              <a:ext cx="724416" cy="72441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urved Up Arrow 19">
              <a:extLst>
                <a:ext uri="{FF2B5EF4-FFF2-40B4-BE49-F238E27FC236}">
                  <a16:creationId xmlns:a16="http://schemas.microsoft.com/office/drawing/2014/main" id="{D5C3A7D6-5FE1-7D01-B629-4D746572EC7D}"/>
                </a:ext>
              </a:extLst>
            </p:cNvPr>
            <p:cNvSpPr/>
            <p:nvPr/>
          </p:nvSpPr>
          <p:spPr>
            <a:xfrm rot="17721560">
              <a:off x="4486952" y="4557182"/>
              <a:ext cx="857950" cy="336884"/>
            </a:xfrm>
            <a:prstGeom prst="curved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105CF399-EC25-5412-FE54-D05585E7076F}"/>
                </a:ext>
              </a:extLst>
            </p:cNvPr>
            <p:cNvSpPr/>
            <p:nvPr/>
          </p:nvSpPr>
          <p:spPr>
            <a:xfrm>
              <a:off x="4395196" y="4825631"/>
              <a:ext cx="405510" cy="40551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Windy outline">
              <a:extLst>
                <a:ext uri="{FF2B5EF4-FFF2-40B4-BE49-F238E27FC236}">
                  <a16:creationId xmlns:a16="http://schemas.microsoft.com/office/drawing/2014/main" id="{84C607FA-BF50-0BC9-181E-8A4812370696}"/>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3615840" y="3767219"/>
              <a:ext cx="1503947" cy="724416"/>
            </a:xfrm>
            <a:prstGeom prst="rect">
              <a:avLst/>
            </a:prstGeom>
          </p:spPr>
        </p:pic>
      </p:grpSp>
    </p:spTree>
    <p:extLst>
      <p:ext uri="{BB962C8B-B14F-4D97-AF65-F5344CB8AC3E}">
        <p14:creationId xmlns:p14="http://schemas.microsoft.com/office/powerpoint/2010/main" val="1228533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46D46-B4B1-A03D-9F50-0A466B3DD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4E78B-5097-E100-652E-BF3FB85944C8}"/>
              </a:ext>
            </a:extLst>
          </p:cNvPr>
          <p:cNvSpPr>
            <a:spLocks noGrp="1"/>
          </p:cNvSpPr>
          <p:nvPr>
            <p:ph type="title"/>
          </p:nvPr>
        </p:nvSpPr>
        <p:spPr/>
        <p:txBody>
          <a:bodyPr/>
          <a:lstStyle/>
          <a:p>
            <a:r>
              <a:rPr lang="en-US" dirty="0"/>
              <a:t>FORMATION OF A SUPERMASSIVE BLACK HOLE</a:t>
            </a:r>
          </a:p>
        </p:txBody>
      </p:sp>
      <p:sp>
        <p:nvSpPr>
          <p:cNvPr id="3" name="Content Placeholder 2">
            <a:extLst>
              <a:ext uri="{FF2B5EF4-FFF2-40B4-BE49-F238E27FC236}">
                <a16:creationId xmlns:a16="http://schemas.microsoft.com/office/drawing/2014/main" id="{DF55C06A-F192-9E59-30A4-D33F2F804D9A}"/>
              </a:ext>
            </a:extLst>
          </p:cNvPr>
          <p:cNvSpPr>
            <a:spLocks noGrp="1"/>
          </p:cNvSpPr>
          <p:nvPr>
            <p:ph idx="1"/>
          </p:nvPr>
        </p:nvSpPr>
        <p:spPr>
          <a:xfrm>
            <a:off x="581192" y="2358189"/>
            <a:ext cx="2222166" cy="3500609"/>
          </a:xfrm>
        </p:spPr>
        <p:txBody>
          <a:bodyPr anchor="t"/>
          <a:lstStyle/>
          <a:p>
            <a:pPr marL="0" indent="0" algn="ctr">
              <a:buNone/>
            </a:pPr>
            <a:r>
              <a:rPr lang="en-US" dirty="0"/>
              <a:t>Initial seed</a:t>
            </a:r>
          </a:p>
        </p:txBody>
      </p:sp>
      <p:sp>
        <p:nvSpPr>
          <p:cNvPr id="4" name="Slide Number Placeholder 3">
            <a:extLst>
              <a:ext uri="{FF2B5EF4-FFF2-40B4-BE49-F238E27FC236}">
                <a16:creationId xmlns:a16="http://schemas.microsoft.com/office/drawing/2014/main" id="{2E2A578E-E648-61CF-07E2-ED144509FDB5}"/>
              </a:ext>
            </a:extLst>
          </p:cNvPr>
          <p:cNvSpPr>
            <a:spLocks noGrp="1"/>
          </p:cNvSpPr>
          <p:nvPr>
            <p:ph type="sldNum" sz="quarter" idx="12"/>
          </p:nvPr>
        </p:nvSpPr>
        <p:spPr/>
        <p:txBody>
          <a:bodyPr/>
          <a:lstStyle/>
          <a:p>
            <a:fld id="{BCDEB5D4-A33B-ED4F-A06B-7E16C7B298A5}" type="slidenum">
              <a:rPr lang="en-US" smtClean="0"/>
              <a:pPr/>
              <a:t>13</a:t>
            </a:fld>
            <a:endParaRPr lang="en-US" dirty="0"/>
          </a:p>
        </p:txBody>
      </p:sp>
      <p:sp>
        <p:nvSpPr>
          <p:cNvPr id="5" name="Content Placeholder 2">
            <a:extLst>
              <a:ext uri="{FF2B5EF4-FFF2-40B4-BE49-F238E27FC236}">
                <a16:creationId xmlns:a16="http://schemas.microsoft.com/office/drawing/2014/main" id="{F6B966ED-201B-1CFE-017D-3BF90C69D67F}"/>
              </a:ext>
            </a:extLst>
          </p:cNvPr>
          <p:cNvSpPr txBox="1">
            <a:spLocks/>
          </p:cNvSpPr>
          <p:nvPr/>
        </p:nvSpPr>
        <p:spPr>
          <a:xfrm>
            <a:off x="3360793" y="2228003"/>
            <a:ext cx="2422414" cy="3630795"/>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2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2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Growth by accretion/mergers</a:t>
            </a:r>
          </a:p>
        </p:txBody>
      </p:sp>
      <p:sp>
        <p:nvSpPr>
          <p:cNvPr id="6" name="Content Placeholder 2">
            <a:extLst>
              <a:ext uri="{FF2B5EF4-FFF2-40B4-BE49-F238E27FC236}">
                <a16:creationId xmlns:a16="http://schemas.microsoft.com/office/drawing/2014/main" id="{05A9E505-7E8E-6A86-CE16-0A887B568AB6}"/>
              </a:ext>
            </a:extLst>
          </p:cNvPr>
          <p:cNvSpPr txBox="1">
            <a:spLocks/>
          </p:cNvSpPr>
          <p:nvPr/>
        </p:nvSpPr>
        <p:spPr>
          <a:xfrm>
            <a:off x="6140394" y="2358189"/>
            <a:ext cx="2422414" cy="3500609"/>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2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2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SMBH</a:t>
            </a:r>
          </a:p>
        </p:txBody>
      </p:sp>
      <p:cxnSp>
        <p:nvCxnSpPr>
          <p:cNvPr id="8" name="Straight Connector 7">
            <a:extLst>
              <a:ext uri="{FF2B5EF4-FFF2-40B4-BE49-F238E27FC236}">
                <a16:creationId xmlns:a16="http://schemas.microsoft.com/office/drawing/2014/main" id="{FFF1D8D0-7D7F-5FAA-B7BC-854D5F6364D9}"/>
              </a:ext>
            </a:extLst>
          </p:cNvPr>
          <p:cNvCxnSpPr/>
          <p:nvPr/>
        </p:nvCxnSpPr>
        <p:spPr>
          <a:xfrm>
            <a:off x="3188368" y="2228003"/>
            <a:ext cx="0" cy="424498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FE703F-5EFE-14C5-41C6-A8572F0354E0}"/>
              </a:ext>
            </a:extLst>
          </p:cNvPr>
          <p:cNvCxnSpPr/>
          <p:nvPr/>
        </p:nvCxnSpPr>
        <p:spPr>
          <a:xfrm>
            <a:off x="5963652" y="2228003"/>
            <a:ext cx="0" cy="4244986"/>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6ACD778-5AA5-D50C-5093-A682ECDE69AC}"/>
              </a:ext>
            </a:extLst>
          </p:cNvPr>
          <p:cNvSpPr/>
          <p:nvPr/>
        </p:nvSpPr>
        <p:spPr>
          <a:xfrm>
            <a:off x="1590006" y="4006224"/>
            <a:ext cx="204537" cy="204537"/>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B857FD1-6231-57B1-7139-253657D86FD9}"/>
              </a:ext>
            </a:extLst>
          </p:cNvPr>
          <p:cNvSpPr/>
          <p:nvPr/>
        </p:nvSpPr>
        <p:spPr>
          <a:xfrm>
            <a:off x="6314405" y="3074068"/>
            <a:ext cx="2063611" cy="2063611"/>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01B1FCC-6362-A020-2F47-330195149912}"/>
              </a:ext>
            </a:extLst>
          </p:cNvPr>
          <p:cNvGrpSpPr/>
          <p:nvPr/>
        </p:nvGrpSpPr>
        <p:grpSpPr>
          <a:xfrm>
            <a:off x="3812172" y="3556933"/>
            <a:ext cx="1503947" cy="1587126"/>
            <a:chOff x="3615840" y="3644015"/>
            <a:chExt cx="1503947" cy="1587126"/>
          </a:xfrm>
        </p:grpSpPr>
        <p:sp>
          <p:nvSpPr>
            <p:cNvPr id="12" name="Oval 11">
              <a:extLst>
                <a:ext uri="{FF2B5EF4-FFF2-40B4-BE49-F238E27FC236}">
                  <a16:creationId xmlns:a16="http://schemas.microsoft.com/office/drawing/2014/main" id="{82D8F07F-E6A8-A45A-FC0E-49309F9A44D5}"/>
                </a:ext>
              </a:extLst>
            </p:cNvPr>
            <p:cNvSpPr/>
            <p:nvPr/>
          </p:nvSpPr>
          <p:spPr>
            <a:xfrm>
              <a:off x="3851594" y="3644015"/>
              <a:ext cx="724416" cy="72441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urved Up Arrow 19">
              <a:extLst>
                <a:ext uri="{FF2B5EF4-FFF2-40B4-BE49-F238E27FC236}">
                  <a16:creationId xmlns:a16="http://schemas.microsoft.com/office/drawing/2014/main" id="{7290E06B-20C3-C8D0-923E-C6220108BE51}"/>
                </a:ext>
              </a:extLst>
            </p:cNvPr>
            <p:cNvSpPr/>
            <p:nvPr/>
          </p:nvSpPr>
          <p:spPr>
            <a:xfrm rot="17721560">
              <a:off x="4486952" y="4557182"/>
              <a:ext cx="857950" cy="336884"/>
            </a:xfrm>
            <a:prstGeom prst="curved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ED432D9F-84B2-C0A4-D3CA-B6BCCD07C941}"/>
                </a:ext>
              </a:extLst>
            </p:cNvPr>
            <p:cNvSpPr/>
            <p:nvPr/>
          </p:nvSpPr>
          <p:spPr>
            <a:xfrm>
              <a:off x="4395196" y="4825631"/>
              <a:ext cx="405510" cy="40551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Windy outline">
              <a:extLst>
                <a:ext uri="{FF2B5EF4-FFF2-40B4-BE49-F238E27FC236}">
                  <a16:creationId xmlns:a16="http://schemas.microsoft.com/office/drawing/2014/main" id="{044D9FFF-D24B-2DF9-554C-53361D017C11}"/>
                </a:ext>
              </a:extLst>
            </p:cNvPr>
            <p:cNvPicPr>
              <a:picLocks/>
            </p:cNvPicPr>
            <p:nvPr/>
          </p:nvPicPr>
          <p:blipFill>
            <a:blip>
              <a:extLst>
                <a:ext uri="{96DAC541-7B7A-43D3-8B79-37D633B846F1}">
                  <asvg:svgBlip xmlns:asvg="http://schemas.microsoft.com/office/drawing/2016/SVG/main" r:embed="rId2"/>
                </a:ext>
              </a:extLst>
            </a:blip>
            <a:stretch>
              <a:fillRect/>
            </a:stretch>
          </p:blipFill>
          <p:spPr>
            <a:xfrm>
              <a:off x="3615840" y="3767219"/>
              <a:ext cx="1503947" cy="724416"/>
            </a:xfrm>
            <a:prstGeom prst="rect">
              <a:avLst/>
            </a:prstGeom>
          </p:spPr>
        </p:pic>
      </p:grpSp>
    </p:spTree>
    <p:extLst>
      <p:ext uri="{BB962C8B-B14F-4D97-AF65-F5344CB8AC3E}">
        <p14:creationId xmlns:p14="http://schemas.microsoft.com/office/powerpoint/2010/main" val="3640289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F7BD0-C96D-33E1-E09D-572176BBBB7F}"/>
              </a:ext>
            </a:extLst>
          </p:cNvPr>
          <p:cNvSpPr>
            <a:spLocks noGrp="1"/>
          </p:cNvSpPr>
          <p:nvPr>
            <p:ph type="title"/>
          </p:nvPr>
        </p:nvSpPr>
        <p:spPr/>
        <p:txBody>
          <a:bodyPr/>
          <a:lstStyle/>
          <a:p>
            <a:r>
              <a:rPr lang="en-US" dirty="0"/>
              <a:t>Hypotheses for </a:t>
            </a:r>
            <a:r>
              <a:rPr lang="en-US" dirty="0" err="1"/>
              <a:t>smbh</a:t>
            </a:r>
            <a:r>
              <a:rPr lang="en-US" dirty="0"/>
              <a:t> formation</a:t>
            </a:r>
          </a:p>
        </p:txBody>
      </p:sp>
      <p:sp>
        <p:nvSpPr>
          <p:cNvPr id="5" name="Text Placeholder 4">
            <a:extLst>
              <a:ext uri="{FF2B5EF4-FFF2-40B4-BE49-F238E27FC236}">
                <a16:creationId xmlns:a16="http://schemas.microsoft.com/office/drawing/2014/main" id="{D27B7728-6861-62DF-921C-1326567A1064}"/>
              </a:ext>
            </a:extLst>
          </p:cNvPr>
          <p:cNvSpPr>
            <a:spLocks noGrp="1"/>
          </p:cNvSpPr>
          <p:nvPr>
            <p:ph type="body" idx="1"/>
          </p:nvPr>
        </p:nvSpPr>
        <p:spPr/>
        <p:txBody>
          <a:bodyPr/>
          <a:lstStyle/>
          <a:p>
            <a:r>
              <a:rPr lang="en-US" sz="2400" dirty="0"/>
              <a:t>Light seeds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DC7D303-B165-EC78-F30C-7D340E40FA1C}"/>
                  </a:ext>
                </a:extLst>
              </p:cNvPr>
              <p:cNvSpPr>
                <a:spLocks noGrp="1"/>
              </p:cNvSpPr>
              <p:nvPr>
                <p:ph sz="half" idx="2"/>
              </p:nvPr>
            </p:nvSpPr>
            <p:spPr/>
            <p:txBody>
              <a:bodyPr>
                <a:noAutofit/>
              </a:bodyPr>
              <a:lstStyle/>
              <a:p>
                <a:r>
                  <a:rPr lang="en-US" sz="2100" dirty="0"/>
                  <a:t>At </a:t>
                </a:r>
                <a14:m>
                  <m:oMath xmlns:m="http://schemas.openxmlformats.org/officeDocument/2006/math">
                    <m:r>
                      <a:rPr lang="en-US" sz="2100" b="0" i="1" smtClean="0">
                        <a:latin typeface="Cambria Math" panose="02040503050406030204" pitchFamily="18" charset="0"/>
                      </a:rPr>
                      <m:t>1+</m:t>
                    </m:r>
                    <m:r>
                      <a:rPr lang="en-US" sz="2100" b="0" i="1" smtClean="0">
                        <a:latin typeface="Cambria Math" panose="02040503050406030204" pitchFamily="18" charset="0"/>
                      </a:rPr>
                      <m:t>𝑧</m:t>
                    </m:r>
                    <m:r>
                      <a:rPr lang="en-US" sz="2100" b="0" i="1" smtClean="0">
                        <a:latin typeface="Cambria Math" panose="02040503050406030204" pitchFamily="18" charset="0"/>
                      </a:rPr>
                      <m:t> ~ 20</m:t>
                    </m:r>
                  </m:oMath>
                </a14:m>
                <a:r>
                  <a:rPr lang="en-US" sz="2100" dirty="0"/>
                  <a:t>,  </a:t>
                </a:r>
                <a14:m>
                  <m:oMath xmlns:m="http://schemas.openxmlformats.org/officeDocument/2006/math">
                    <m:sSub>
                      <m:sSubPr>
                        <m:ctrlPr>
                          <a:rPr lang="en-US" sz="2100" b="0" i="1" smtClean="0">
                            <a:latin typeface="Cambria Math" panose="02040503050406030204" pitchFamily="18" charset="0"/>
                          </a:rPr>
                        </m:ctrlPr>
                      </m:sSubPr>
                      <m:e>
                        <m:r>
                          <a:rPr lang="en-US" sz="2100" b="0" i="1" smtClean="0">
                            <a:latin typeface="Cambria Math" panose="02040503050406030204" pitchFamily="18" charset="0"/>
                          </a:rPr>
                          <m:t>𝑀</m:t>
                        </m:r>
                      </m:e>
                      <m:sub>
                        <m:r>
                          <a:rPr lang="en-US" sz="2100" b="0" i="1" smtClean="0">
                            <a:latin typeface="Cambria Math" panose="02040503050406030204" pitchFamily="18" charset="0"/>
                          </a:rPr>
                          <m:t>𝐵𝐻</m:t>
                        </m:r>
                      </m:sub>
                    </m:sSub>
                    <m:r>
                      <a:rPr lang="en-US" sz="2100" b="0" i="1" smtClean="0">
                        <a:latin typeface="Cambria Math" panose="02040503050406030204" pitchFamily="18" charset="0"/>
                      </a:rPr>
                      <m:t>~100 </m:t>
                    </m:r>
                    <m:sSub>
                      <m:sSubPr>
                        <m:ctrlPr>
                          <a:rPr lang="en-US" sz="2100" b="0" i="1" smtClean="0">
                            <a:latin typeface="Cambria Math" panose="02040503050406030204" pitchFamily="18" charset="0"/>
                          </a:rPr>
                        </m:ctrlPr>
                      </m:sSubPr>
                      <m:e>
                        <m:r>
                          <a:rPr lang="en-US" sz="2100" b="0" i="1" smtClean="0">
                            <a:latin typeface="Cambria Math" panose="02040503050406030204" pitchFamily="18" charset="0"/>
                          </a:rPr>
                          <m:t>𝑀</m:t>
                        </m:r>
                      </m:e>
                      <m:sub>
                        <m:r>
                          <a:rPr lang="en-US" sz="2100" b="0" i="1" smtClean="0">
                            <a:latin typeface="Cambria Math" panose="02040503050406030204" pitchFamily="18" charset="0"/>
                          </a:rPr>
                          <m:t>⊙</m:t>
                        </m:r>
                      </m:sub>
                    </m:sSub>
                  </m:oMath>
                </a14:m>
                <a:endParaRPr lang="en-US" sz="2100" dirty="0"/>
              </a:p>
              <a:p>
                <a:r>
                  <a:rPr lang="en-US" sz="2100" dirty="0"/>
                  <a:t>Could form from first generation of stars (Pop. III)</a:t>
                </a:r>
              </a:p>
              <a:p>
                <a:r>
                  <a:rPr lang="en-US" sz="2100" dirty="0"/>
                  <a:t>Eddington-limited accretion and typical merging rates not enough to explain SMBH masses today</a:t>
                </a:r>
              </a:p>
            </p:txBody>
          </p:sp>
        </mc:Choice>
        <mc:Fallback xmlns="">
          <p:sp>
            <p:nvSpPr>
              <p:cNvPr id="3" name="Content Placeholder 2">
                <a:extLst>
                  <a:ext uri="{FF2B5EF4-FFF2-40B4-BE49-F238E27FC236}">
                    <a16:creationId xmlns:a16="http://schemas.microsoft.com/office/drawing/2014/main" id="{BDC7D303-B165-EC78-F30C-7D340E40FA1C}"/>
                  </a:ext>
                </a:extLst>
              </p:cNvPr>
              <p:cNvSpPr>
                <a:spLocks noGrp="1" noRot="1" noChangeAspect="1" noMove="1" noResize="1" noEditPoints="1" noAdjustHandles="1" noChangeArrowheads="1" noChangeShapeType="1" noTextEdit="1"/>
              </p:cNvSpPr>
              <p:nvPr>
                <p:ph sz="half" idx="2"/>
              </p:nvPr>
            </p:nvSpPr>
            <p:spPr>
              <a:blipFill>
                <a:blip r:embed="rId2"/>
                <a:stretch>
                  <a:fillRect l="-974" t="-1293"/>
                </a:stretch>
              </a:blipFill>
            </p:spPr>
            <p:txBody>
              <a:bodyPr/>
              <a:lstStyle/>
              <a:p>
                <a:r>
                  <a:rPr lang="en-US">
                    <a:noFill/>
                  </a:rPr>
                  <a:t> </a:t>
                </a:r>
              </a:p>
            </p:txBody>
          </p:sp>
        </mc:Fallback>
      </mc:AlternateContent>
      <p:sp>
        <p:nvSpPr>
          <p:cNvPr id="6" name="Text Placeholder 5">
            <a:extLst>
              <a:ext uri="{FF2B5EF4-FFF2-40B4-BE49-F238E27FC236}">
                <a16:creationId xmlns:a16="http://schemas.microsoft.com/office/drawing/2014/main" id="{31F610B3-32B3-AB97-9CFD-38065D95CC41}"/>
              </a:ext>
            </a:extLst>
          </p:cNvPr>
          <p:cNvSpPr>
            <a:spLocks noGrp="1"/>
          </p:cNvSpPr>
          <p:nvPr>
            <p:ph type="body" sz="quarter" idx="3"/>
          </p:nvPr>
        </p:nvSpPr>
        <p:spPr/>
        <p:txBody>
          <a:bodyPr/>
          <a:lstStyle/>
          <a:p>
            <a:r>
              <a:rPr lang="en-US" sz="2400" dirty="0"/>
              <a:t>Heavy seeds</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1B5D1C50-B76A-D306-B416-290F032B3E41}"/>
                  </a:ext>
                </a:extLst>
              </p:cNvPr>
              <p:cNvSpPr>
                <a:spLocks noGrp="1"/>
              </p:cNvSpPr>
              <p:nvPr>
                <p:ph sz="quarter" idx="4"/>
              </p:nvPr>
            </p:nvSpPr>
            <p:spPr/>
            <p:txBody>
              <a:bodyPr>
                <a:normAutofit/>
              </a:bodyPr>
              <a:lstStyle/>
              <a:p>
                <a:r>
                  <a:rPr lang="en-US" sz="2100" dirty="0"/>
                  <a:t>At </a:t>
                </a:r>
                <a14:m>
                  <m:oMath xmlns:m="http://schemas.openxmlformats.org/officeDocument/2006/math">
                    <m:r>
                      <a:rPr lang="en-US" sz="2100" i="1">
                        <a:latin typeface="Cambria Math" panose="02040503050406030204" pitchFamily="18" charset="0"/>
                      </a:rPr>
                      <m:t>1+</m:t>
                    </m:r>
                    <m:r>
                      <a:rPr lang="en-US" sz="2100" i="1">
                        <a:latin typeface="Cambria Math" panose="02040503050406030204" pitchFamily="18" charset="0"/>
                      </a:rPr>
                      <m:t>𝑧</m:t>
                    </m:r>
                    <m:r>
                      <a:rPr lang="en-US" sz="2100" i="1">
                        <a:latin typeface="Cambria Math" panose="02040503050406030204" pitchFamily="18" charset="0"/>
                      </a:rPr>
                      <m:t> ~ 20</m:t>
                    </m:r>
                  </m:oMath>
                </a14:m>
                <a:r>
                  <a:rPr lang="en-US" sz="2100" dirty="0"/>
                  <a:t>,  </a:t>
                </a:r>
                <a14:m>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𝑀</m:t>
                        </m:r>
                      </m:e>
                      <m:sub>
                        <m:r>
                          <a:rPr lang="en-US" sz="2100" i="1">
                            <a:latin typeface="Cambria Math" panose="02040503050406030204" pitchFamily="18" charset="0"/>
                          </a:rPr>
                          <m:t>𝐵𝐻</m:t>
                        </m:r>
                      </m:sub>
                    </m:sSub>
                    <m:r>
                      <a:rPr lang="en-US" sz="2100" b="0" i="1" smtClean="0">
                        <a:latin typeface="Cambria Math" panose="02040503050406030204" pitchFamily="18" charset="0"/>
                      </a:rPr>
                      <m:t>~</m:t>
                    </m:r>
                    <m:sSup>
                      <m:sSupPr>
                        <m:ctrlPr>
                          <a:rPr lang="en-US" sz="2100" i="1">
                            <a:latin typeface="Cambria Math" panose="02040503050406030204" pitchFamily="18" charset="0"/>
                          </a:rPr>
                        </m:ctrlPr>
                      </m:sSupPr>
                      <m:e>
                        <m:r>
                          <a:rPr lang="en-US" sz="2100" i="1">
                            <a:latin typeface="Cambria Math" panose="02040503050406030204" pitchFamily="18" charset="0"/>
                          </a:rPr>
                          <m:t>10</m:t>
                        </m:r>
                      </m:e>
                      <m:sup>
                        <m:r>
                          <a:rPr lang="en-US" sz="2100" b="0" i="1" smtClean="0">
                            <a:latin typeface="Cambria Math" panose="02040503050406030204" pitchFamily="18" charset="0"/>
                          </a:rPr>
                          <m:t>5</m:t>
                        </m:r>
                      </m:sup>
                    </m:sSup>
                    <m:r>
                      <a:rPr lang="en-US" sz="2100" i="1">
                        <a:latin typeface="Cambria Math" panose="02040503050406030204" pitchFamily="18" charset="0"/>
                      </a:rPr>
                      <m:t> </m:t>
                    </m:r>
                    <m:sSub>
                      <m:sSubPr>
                        <m:ctrlPr>
                          <a:rPr lang="en-US" sz="2100" i="1">
                            <a:latin typeface="Cambria Math" panose="02040503050406030204" pitchFamily="18" charset="0"/>
                          </a:rPr>
                        </m:ctrlPr>
                      </m:sSubPr>
                      <m:e>
                        <m:r>
                          <a:rPr lang="en-US" sz="2100" i="1">
                            <a:latin typeface="Cambria Math" panose="02040503050406030204" pitchFamily="18" charset="0"/>
                          </a:rPr>
                          <m:t>𝑀</m:t>
                        </m:r>
                      </m:e>
                      <m:sub>
                        <m:r>
                          <a:rPr lang="en-US" sz="2100" i="1">
                            <a:latin typeface="Cambria Math" panose="02040503050406030204" pitchFamily="18" charset="0"/>
                          </a:rPr>
                          <m:t>⊙</m:t>
                        </m:r>
                      </m:sub>
                    </m:sSub>
                  </m:oMath>
                </a14:m>
                <a:endParaRPr lang="en-US" sz="2100" dirty="0"/>
              </a:p>
              <a:p>
                <a:r>
                  <a:rPr lang="en-US" sz="2100" dirty="0"/>
                  <a:t>…how do these form in the first place?</a:t>
                </a:r>
              </a:p>
              <a:p>
                <a:pPr marL="666900" lvl="1" indent="-342900">
                  <a:buFont typeface="+mj-lt"/>
                  <a:buAutoNum type="arabicPeriod"/>
                </a:pPr>
                <a:r>
                  <a:rPr lang="en-US" sz="2100" dirty="0"/>
                  <a:t>Direct collapse black holes</a:t>
                </a:r>
              </a:p>
              <a:p>
                <a:pPr marL="666900" lvl="1" indent="-342900">
                  <a:buFont typeface="+mj-lt"/>
                  <a:buAutoNum type="arabicPeriod"/>
                </a:pPr>
                <a:r>
                  <a:rPr lang="en-US" sz="2100" dirty="0"/>
                  <a:t>Primordial black holes</a:t>
                </a:r>
              </a:p>
            </p:txBody>
          </p:sp>
        </mc:Choice>
        <mc:Fallback xmlns="">
          <p:sp>
            <p:nvSpPr>
              <p:cNvPr id="7" name="Content Placeholder 6">
                <a:extLst>
                  <a:ext uri="{FF2B5EF4-FFF2-40B4-BE49-F238E27FC236}">
                    <a16:creationId xmlns:a16="http://schemas.microsoft.com/office/drawing/2014/main" id="{1B5D1C50-B76A-D306-B416-290F032B3E41}"/>
                  </a:ext>
                </a:extLst>
              </p:cNvPr>
              <p:cNvSpPr>
                <a:spLocks noGrp="1" noRot="1" noChangeAspect="1" noMove="1" noResize="1" noEditPoints="1" noAdjustHandles="1" noChangeArrowheads="1" noChangeShapeType="1" noTextEdit="1"/>
              </p:cNvSpPr>
              <p:nvPr>
                <p:ph sz="quarter" idx="4"/>
              </p:nvPr>
            </p:nvSpPr>
            <p:spPr>
              <a:blipFill>
                <a:blip r:embed="rId3"/>
                <a:stretch>
                  <a:fillRect l="-974" t="-86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1C3F87B-2FA2-B94B-A91E-678075946763}"/>
              </a:ext>
            </a:extLst>
          </p:cNvPr>
          <p:cNvSpPr>
            <a:spLocks noGrp="1"/>
          </p:cNvSpPr>
          <p:nvPr>
            <p:ph type="sldNum" sz="quarter" idx="12"/>
          </p:nvPr>
        </p:nvSpPr>
        <p:spPr/>
        <p:txBody>
          <a:bodyPr/>
          <a:lstStyle/>
          <a:p>
            <a:fld id="{BCDEB5D4-A33B-ED4F-A06B-7E16C7B298A5}" type="slidenum">
              <a:rPr lang="en-US" smtClean="0"/>
              <a:pPr/>
              <a:t>14</a:t>
            </a:fld>
            <a:endParaRPr lang="en-US" dirty="0"/>
          </a:p>
        </p:txBody>
      </p:sp>
      <p:pic>
        <p:nvPicPr>
          <p:cNvPr id="9" name="Picture 8">
            <a:extLst>
              <a:ext uri="{FF2B5EF4-FFF2-40B4-BE49-F238E27FC236}">
                <a16:creationId xmlns:a16="http://schemas.microsoft.com/office/drawing/2014/main" id="{204F5BD7-A5A6-2FBD-2197-892BF548BDF3}"/>
              </a:ext>
            </a:extLst>
          </p:cNvPr>
          <p:cNvPicPr>
            <a:picLocks noChangeAspect="1"/>
          </p:cNvPicPr>
          <p:nvPr/>
        </p:nvPicPr>
        <p:blipFill>
          <a:blip r:embed="rId4"/>
          <a:stretch>
            <a:fillRect/>
          </a:stretch>
        </p:blipFill>
        <p:spPr>
          <a:xfrm>
            <a:off x="1715545" y="2116762"/>
            <a:ext cx="5895474" cy="4291749"/>
          </a:xfrm>
          <a:prstGeom prst="rect">
            <a:avLst/>
          </a:prstGeom>
        </p:spPr>
      </p:pic>
      <p:sp>
        <p:nvSpPr>
          <p:cNvPr id="10" name="TextBox 9">
            <a:extLst>
              <a:ext uri="{FF2B5EF4-FFF2-40B4-BE49-F238E27FC236}">
                <a16:creationId xmlns:a16="http://schemas.microsoft.com/office/drawing/2014/main" id="{B2C37614-F307-451B-DFA0-6616DDB80F42}"/>
              </a:ext>
            </a:extLst>
          </p:cNvPr>
          <p:cNvSpPr txBox="1"/>
          <p:nvPr/>
        </p:nvSpPr>
        <p:spPr>
          <a:xfrm>
            <a:off x="4403507" y="6530233"/>
            <a:ext cx="4748628" cy="323165"/>
          </a:xfrm>
          <a:prstGeom prst="rect">
            <a:avLst/>
          </a:prstGeom>
          <a:noFill/>
        </p:spPr>
        <p:txBody>
          <a:bodyPr wrap="square" rtlCol="0">
            <a:spAutoFit/>
          </a:bodyPr>
          <a:lstStyle/>
          <a:p>
            <a:pPr algn="r"/>
            <a:r>
              <a:rPr lang="en-US" sz="1500" dirty="0">
                <a:solidFill>
                  <a:schemeClr val="tx1">
                    <a:lumMod val="50000"/>
                    <a:lumOff val="50000"/>
                  </a:schemeClr>
                </a:solidFill>
              </a:rPr>
              <a:t>Bogdan et al. 2023</a:t>
            </a:r>
          </a:p>
        </p:txBody>
      </p:sp>
      <p:pic>
        <p:nvPicPr>
          <p:cNvPr id="12" name="Picture 11">
            <a:extLst>
              <a:ext uri="{FF2B5EF4-FFF2-40B4-BE49-F238E27FC236}">
                <a16:creationId xmlns:a16="http://schemas.microsoft.com/office/drawing/2014/main" id="{22185CE3-95BC-AE2D-C07D-DC783B590FB7}"/>
              </a:ext>
            </a:extLst>
          </p:cNvPr>
          <p:cNvPicPr>
            <a:picLocks noChangeAspect="1"/>
          </p:cNvPicPr>
          <p:nvPr/>
        </p:nvPicPr>
        <p:blipFill>
          <a:blip r:embed="rId5"/>
          <a:stretch>
            <a:fillRect/>
          </a:stretch>
        </p:blipFill>
        <p:spPr>
          <a:xfrm>
            <a:off x="1790764" y="2013401"/>
            <a:ext cx="5745035" cy="4516832"/>
          </a:xfrm>
          <a:prstGeom prst="rect">
            <a:avLst/>
          </a:prstGeom>
        </p:spPr>
      </p:pic>
      <p:sp>
        <p:nvSpPr>
          <p:cNvPr id="13" name="TextBox 12">
            <a:extLst>
              <a:ext uri="{FF2B5EF4-FFF2-40B4-BE49-F238E27FC236}">
                <a16:creationId xmlns:a16="http://schemas.microsoft.com/office/drawing/2014/main" id="{3A854DF6-D224-B364-E973-5481A0420436}"/>
              </a:ext>
            </a:extLst>
          </p:cNvPr>
          <p:cNvSpPr txBox="1"/>
          <p:nvPr/>
        </p:nvSpPr>
        <p:spPr>
          <a:xfrm>
            <a:off x="4395372" y="6538192"/>
            <a:ext cx="4748628" cy="323165"/>
          </a:xfrm>
          <a:prstGeom prst="rect">
            <a:avLst/>
          </a:prstGeom>
          <a:noFill/>
        </p:spPr>
        <p:txBody>
          <a:bodyPr wrap="square" rtlCol="0">
            <a:spAutoFit/>
          </a:bodyPr>
          <a:lstStyle/>
          <a:p>
            <a:pPr algn="r"/>
            <a:r>
              <a:rPr lang="en-US" sz="1500" dirty="0">
                <a:solidFill>
                  <a:schemeClr val="tx1">
                    <a:lumMod val="50000"/>
                    <a:lumOff val="50000"/>
                  </a:schemeClr>
                </a:solidFill>
              </a:rPr>
              <a:t>Wang et al. 2021</a:t>
            </a:r>
          </a:p>
        </p:txBody>
      </p:sp>
    </p:spTree>
    <p:extLst>
      <p:ext uri="{BB962C8B-B14F-4D97-AF65-F5344CB8AC3E}">
        <p14:creationId xmlns:p14="http://schemas.microsoft.com/office/powerpoint/2010/main" val="424410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3" grpId="0"/>
      <p:bldP spid="13"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9D2F-9112-54DE-36A5-D4CEE502BC31}"/>
              </a:ext>
            </a:extLst>
          </p:cNvPr>
          <p:cNvSpPr>
            <a:spLocks noGrp="1"/>
          </p:cNvSpPr>
          <p:nvPr>
            <p:ph type="title"/>
          </p:nvPr>
        </p:nvSpPr>
        <p:spPr/>
        <p:txBody>
          <a:bodyPr/>
          <a:lstStyle/>
          <a:p>
            <a:r>
              <a:rPr lang="en-US" dirty="0"/>
              <a:t>Direct Collapse</a:t>
            </a:r>
          </a:p>
        </p:txBody>
      </p:sp>
      <p:pic>
        <p:nvPicPr>
          <p:cNvPr id="1026" name="Picture 2">
            <a:extLst>
              <a:ext uri="{FF2B5EF4-FFF2-40B4-BE49-F238E27FC236}">
                <a16:creationId xmlns:a16="http://schemas.microsoft.com/office/drawing/2014/main" id="{C85E6DDA-511A-FEB9-CD44-CEBCF75060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798" y="3928856"/>
            <a:ext cx="1930400" cy="1930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829BC4A3-58C4-9700-F939-02AE98FE7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999" y="3934285"/>
            <a:ext cx="1930400" cy="193040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43915D70-6148-046D-401C-D1857311800C}"/>
              </a:ext>
            </a:extLst>
          </p:cNvPr>
          <p:cNvGrpSpPr/>
          <p:nvPr/>
        </p:nvGrpSpPr>
        <p:grpSpPr>
          <a:xfrm>
            <a:off x="573056" y="3547116"/>
            <a:ext cx="2693879" cy="2693879"/>
            <a:chOff x="1167658" y="3561422"/>
            <a:chExt cx="2693879" cy="2693879"/>
          </a:xfrm>
        </p:grpSpPr>
        <p:sp>
          <p:nvSpPr>
            <p:cNvPr id="5" name="Up Arrow 4">
              <a:extLst>
                <a:ext uri="{FF2B5EF4-FFF2-40B4-BE49-F238E27FC236}">
                  <a16:creationId xmlns:a16="http://schemas.microsoft.com/office/drawing/2014/main" id="{7258D932-A85D-0FD3-4C31-FC801BA36DC6}"/>
                </a:ext>
              </a:extLst>
            </p:cNvPr>
            <p:cNvSpPr/>
            <p:nvPr/>
          </p:nvSpPr>
          <p:spPr>
            <a:xfrm>
              <a:off x="2368118" y="3561423"/>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Up Arrow 5">
              <a:extLst>
                <a:ext uri="{FF2B5EF4-FFF2-40B4-BE49-F238E27FC236}">
                  <a16:creationId xmlns:a16="http://schemas.microsoft.com/office/drawing/2014/main" id="{E1FAFA38-4278-8B5E-F129-19EE27B9BE61}"/>
                </a:ext>
              </a:extLst>
            </p:cNvPr>
            <p:cNvSpPr/>
            <p:nvPr/>
          </p:nvSpPr>
          <p:spPr>
            <a:xfrm rot="10800000">
              <a:off x="2368117" y="5873562"/>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47170F0-04E2-6B8B-9B20-D686F099FF96}"/>
                </a:ext>
              </a:extLst>
            </p:cNvPr>
            <p:cNvGrpSpPr/>
            <p:nvPr/>
          </p:nvGrpSpPr>
          <p:grpSpPr>
            <a:xfrm rot="5400000">
              <a:off x="2368116" y="3561423"/>
              <a:ext cx="292964" cy="2693878"/>
              <a:chOff x="2520517" y="3713823"/>
              <a:chExt cx="292964" cy="2693878"/>
            </a:xfrm>
          </p:grpSpPr>
          <p:sp>
            <p:nvSpPr>
              <p:cNvPr id="8" name="Up Arrow 7">
                <a:extLst>
                  <a:ext uri="{FF2B5EF4-FFF2-40B4-BE49-F238E27FC236}">
                    <a16:creationId xmlns:a16="http://schemas.microsoft.com/office/drawing/2014/main" id="{89D9FBC0-017A-D4FE-5707-5AD1DA2659B5}"/>
                  </a:ext>
                </a:extLst>
              </p:cNvPr>
              <p:cNvSpPr/>
              <p:nvPr/>
            </p:nvSpPr>
            <p:spPr>
              <a:xfrm>
                <a:off x="2520518" y="3713823"/>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925CD8BE-7DF2-812A-ECA3-476A2434540B}"/>
                  </a:ext>
                </a:extLst>
              </p:cNvPr>
              <p:cNvSpPr/>
              <p:nvPr/>
            </p:nvSpPr>
            <p:spPr>
              <a:xfrm rot="10800000">
                <a:off x="2520517" y="6025962"/>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2F80FF15-7D5F-6745-79CD-E489FF239ACC}"/>
                </a:ext>
              </a:extLst>
            </p:cNvPr>
            <p:cNvGrpSpPr/>
            <p:nvPr/>
          </p:nvGrpSpPr>
          <p:grpSpPr>
            <a:xfrm rot="18900000">
              <a:off x="1167658" y="3561422"/>
              <a:ext cx="2693878" cy="2693878"/>
              <a:chOff x="1320059" y="3713823"/>
              <a:chExt cx="2693878" cy="2693878"/>
            </a:xfrm>
          </p:grpSpPr>
          <p:sp>
            <p:nvSpPr>
              <p:cNvPr id="11" name="Up Arrow 10">
                <a:extLst>
                  <a:ext uri="{FF2B5EF4-FFF2-40B4-BE49-F238E27FC236}">
                    <a16:creationId xmlns:a16="http://schemas.microsoft.com/office/drawing/2014/main" id="{53F57DA5-49F3-B356-E449-AF07E8CAFA88}"/>
                  </a:ext>
                </a:extLst>
              </p:cNvPr>
              <p:cNvSpPr/>
              <p:nvPr/>
            </p:nvSpPr>
            <p:spPr>
              <a:xfrm>
                <a:off x="2520518" y="3713823"/>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Up Arrow 11">
                <a:extLst>
                  <a:ext uri="{FF2B5EF4-FFF2-40B4-BE49-F238E27FC236}">
                    <a16:creationId xmlns:a16="http://schemas.microsoft.com/office/drawing/2014/main" id="{FF8F9B5D-5E9A-D14E-191A-D34D6BE4648C}"/>
                  </a:ext>
                </a:extLst>
              </p:cNvPr>
              <p:cNvSpPr/>
              <p:nvPr/>
            </p:nvSpPr>
            <p:spPr>
              <a:xfrm rot="10800000">
                <a:off x="2520517" y="6025962"/>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971A85-42A1-D4D3-A908-40990A528DE8}"/>
                  </a:ext>
                </a:extLst>
              </p:cNvPr>
              <p:cNvGrpSpPr/>
              <p:nvPr/>
            </p:nvGrpSpPr>
            <p:grpSpPr>
              <a:xfrm rot="5400000">
                <a:off x="2520516" y="3713823"/>
                <a:ext cx="292964" cy="2693878"/>
                <a:chOff x="2520517" y="3713823"/>
                <a:chExt cx="292964" cy="2693878"/>
              </a:xfrm>
            </p:grpSpPr>
            <p:sp>
              <p:nvSpPr>
                <p:cNvPr id="14" name="Up Arrow 13">
                  <a:extLst>
                    <a:ext uri="{FF2B5EF4-FFF2-40B4-BE49-F238E27FC236}">
                      <a16:creationId xmlns:a16="http://schemas.microsoft.com/office/drawing/2014/main" id="{1288C5B8-FC05-1F4A-53EC-A3A2B5DF399A}"/>
                    </a:ext>
                  </a:extLst>
                </p:cNvPr>
                <p:cNvSpPr/>
                <p:nvPr/>
              </p:nvSpPr>
              <p:spPr>
                <a:xfrm>
                  <a:off x="2520518" y="3713823"/>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1CF6FA4E-3B6C-8358-BE5C-2E653078F314}"/>
                    </a:ext>
                  </a:extLst>
                </p:cNvPr>
                <p:cNvSpPr/>
                <p:nvPr/>
              </p:nvSpPr>
              <p:spPr>
                <a:xfrm rot="10800000">
                  <a:off x="2520517" y="6025962"/>
                  <a:ext cx="292963" cy="381739"/>
                </a:xfrm>
                <a:prstGeom prst="up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grpSp>
        </p:grpSp>
      </p:grpSp>
      <p:grpSp>
        <p:nvGrpSpPr>
          <p:cNvPr id="32" name="Group 31">
            <a:extLst>
              <a:ext uri="{FF2B5EF4-FFF2-40B4-BE49-F238E27FC236}">
                <a16:creationId xmlns:a16="http://schemas.microsoft.com/office/drawing/2014/main" id="{B1B9E83F-296D-16CD-4F21-FB0338C3737A}"/>
              </a:ext>
            </a:extLst>
          </p:cNvPr>
          <p:cNvGrpSpPr/>
          <p:nvPr/>
        </p:nvGrpSpPr>
        <p:grpSpPr>
          <a:xfrm>
            <a:off x="5770523" y="3547117"/>
            <a:ext cx="2693878" cy="2693878"/>
            <a:chOff x="5266726" y="3316297"/>
            <a:chExt cx="2693878" cy="2693878"/>
          </a:xfrm>
        </p:grpSpPr>
        <p:sp>
          <p:nvSpPr>
            <p:cNvPr id="19" name="Up Arrow 18">
              <a:extLst>
                <a:ext uri="{FF2B5EF4-FFF2-40B4-BE49-F238E27FC236}">
                  <a16:creationId xmlns:a16="http://schemas.microsoft.com/office/drawing/2014/main" id="{A0B1B978-7419-2ED2-7A4E-4B2C2E6BEF3D}"/>
                </a:ext>
              </a:extLst>
            </p:cNvPr>
            <p:cNvSpPr/>
            <p:nvPr/>
          </p:nvSpPr>
          <p:spPr>
            <a:xfrm rot="10800000">
              <a:off x="6467185" y="3316297"/>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 name="Up Arrow 19">
              <a:extLst>
                <a:ext uri="{FF2B5EF4-FFF2-40B4-BE49-F238E27FC236}">
                  <a16:creationId xmlns:a16="http://schemas.microsoft.com/office/drawing/2014/main" id="{DF0FB27E-8D9A-7836-C5DE-01CFF2C9E91D}"/>
                </a:ext>
              </a:extLst>
            </p:cNvPr>
            <p:cNvSpPr/>
            <p:nvPr/>
          </p:nvSpPr>
          <p:spPr>
            <a:xfrm>
              <a:off x="6467184" y="5628436"/>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8" name="Up Arrow 27">
              <a:extLst>
                <a:ext uri="{FF2B5EF4-FFF2-40B4-BE49-F238E27FC236}">
                  <a16:creationId xmlns:a16="http://schemas.microsoft.com/office/drawing/2014/main" id="{171210CF-D31B-C693-0256-9568F1016AE4}"/>
                </a:ext>
              </a:extLst>
            </p:cNvPr>
            <p:cNvSpPr/>
            <p:nvPr/>
          </p:nvSpPr>
          <p:spPr>
            <a:xfrm rot="16200000">
              <a:off x="7623253" y="4472367"/>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Up Arrow 28">
              <a:extLst>
                <a:ext uri="{FF2B5EF4-FFF2-40B4-BE49-F238E27FC236}">
                  <a16:creationId xmlns:a16="http://schemas.microsoft.com/office/drawing/2014/main" id="{310D9AB1-5E75-D567-4E31-C9725DB2056A}"/>
                </a:ext>
              </a:extLst>
            </p:cNvPr>
            <p:cNvSpPr/>
            <p:nvPr/>
          </p:nvSpPr>
          <p:spPr>
            <a:xfrm rot="5400000">
              <a:off x="5311114" y="4472366"/>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 name="Up Arrow 22">
              <a:extLst>
                <a:ext uri="{FF2B5EF4-FFF2-40B4-BE49-F238E27FC236}">
                  <a16:creationId xmlns:a16="http://schemas.microsoft.com/office/drawing/2014/main" id="{B0A4608B-259D-C161-F8A2-8215E489B17F}"/>
                </a:ext>
              </a:extLst>
            </p:cNvPr>
            <p:cNvSpPr/>
            <p:nvPr/>
          </p:nvSpPr>
          <p:spPr>
            <a:xfrm rot="8100000">
              <a:off x="5649719" y="3654900"/>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B016EE81-BFFA-E193-61AB-01DD7EE46589}"/>
                </a:ext>
              </a:extLst>
            </p:cNvPr>
            <p:cNvSpPr/>
            <p:nvPr/>
          </p:nvSpPr>
          <p:spPr>
            <a:xfrm rot="18900000">
              <a:off x="7284647" y="5289830"/>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6" name="Up Arrow 25">
              <a:extLst>
                <a:ext uri="{FF2B5EF4-FFF2-40B4-BE49-F238E27FC236}">
                  <a16:creationId xmlns:a16="http://schemas.microsoft.com/office/drawing/2014/main" id="{3A46BA11-FFF4-B963-D26D-B385D3D6181B}"/>
                </a:ext>
              </a:extLst>
            </p:cNvPr>
            <p:cNvSpPr/>
            <p:nvPr/>
          </p:nvSpPr>
          <p:spPr>
            <a:xfrm rot="13500000">
              <a:off x="7284647" y="3654901"/>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Up Arrow 26">
              <a:extLst>
                <a:ext uri="{FF2B5EF4-FFF2-40B4-BE49-F238E27FC236}">
                  <a16:creationId xmlns:a16="http://schemas.microsoft.com/office/drawing/2014/main" id="{D55342B1-8CCA-8D6A-8E00-44AF0DAAB882}"/>
                </a:ext>
              </a:extLst>
            </p:cNvPr>
            <p:cNvSpPr/>
            <p:nvPr/>
          </p:nvSpPr>
          <p:spPr>
            <a:xfrm rot="2700000">
              <a:off x="5649718" y="5289830"/>
              <a:ext cx="292963" cy="381739"/>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831A6651-9E4D-56A6-100C-A4DC88EB1A24}"/>
              </a:ext>
            </a:extLst>
          </p:cNvPr>
          <p:cNvSpPr txBox="1"/>
          <p:nvPr/>
        </p:nvSpPr>
        <p:spPr>
          <a:xfrm>
            <a:off x="668492" y="6270751"/>
            <a:ext cx="2503009" cy="338554"/>
          </a:xfrm>
          <a:prstGeom prst="rect">
            <a:avLst/>
          </a:prstGeom>
          <a:noFill/>
        </p:spPr>
        <p:txBody>
          <a:bodyPr wrap="square" rtlCol="0">
            <a:spAutoFit/>
          </a:bodyPr>
          <a:lstStyle/>
          <a:p>
            <a:pPr algn="ctr"/>
            <a:r>
              <a:rPr lang="en-US" sz="1600" dirty="0">
                <a:solidFill>
                  <a:srgbClr val="FF0000"/>
                </a:solidFill>
              </a:rPr>
              <a:t>kinetic energy</a:t>
            </a:r>
          </a:p>
        </p:txBody>
      </p:sp>
      <p:sp>
        <p:nvSpPr>
          <p:cNvPr id="31" name="TextBox 30">
            <a:extLst>
              <a:ext uri="{FF2B5EF4-FFF2-40B4-BE49-F238E27FC236}">
                <a16:creationId xmlns:a16="http://schemas.microsoft.com/office/drawing/2014/main" id="{9F61D906-7474-7BBC-7292-EB7D01B96B02}"/>
              </a:ext>
            </a:extLst>
          </p:cNvPr>
          <p:cNvSpPr txBox="1"/>
          <p:nvPr/>
        </p:nvSpPr>
        <p:spPr>
          <a:xfrm>
            <a:off x="5865957" y="6304675"/>
            <a:ext cx="2503009" cy="338554"/>
          </a:xfrm>
          <a:prstGeom prst="rect">
            <a:avLst/>
          </a:prstGeom>
          <a:noFill/>
        </p:spPr>
        <p:txBody>
          <a:bodyPr wrap="square" rtlCol="0">
            <a:spAutoFit/>
          </a:bodyPr>
          <a:lstStyle/>
          <a:p>
            <a:pPr algn="ctr"/>
            <a:r>
              <a:rPr lang="en-US" sz="1600" dirty="0">
                <a:solidFill>
                  <a:schemeClr val="accent5"/>
                </a:solidFill>
              </a:rPr>
              <a:t>gravity</a:t>
            </a:r>
          </a:p>
        </p:txBody>
      </p:sp>
      <p:sp>
        <p:nvSpPr>
          <p:cNvPr id="35" name="Content Placeholder 2">
            <a:extLst>
              <a:ext uri="{FF2B5EF4-FFF2-40B4-BE49-F238E27FC236}">
                <a16:creationId xmlns:a16="http://schemas.microsoft.com/office/drawing/2014/main" id="{D57B2430-949B-A9A1-DB60-6DEC033728C7}"/>
              </a:ext>
            </a:extLst>
          </p:cNvPr>
          <p:cNvSpPr>
            <a:spLocks noGrp="1"/>
          </p:cNvSpPr>
          <p:nvPr>
            <p:ph idx="1"/>
          </p:nvPr>
        </p:nvSpPr>
        <p:spPr>
          <a:xfrm>
            <a:off x="581192" y="2091491"/>
            <a:ext cx="7989752" cy="4266207"/>
          </a:xfrm>
        </p:spPr>
        <p:txBody>
          <a:bodyPr anchor="t">
            <a:normAutofit/>
          </a:bodyPr>
          <a:lstStyle/>
          <a:p>
            <a:r>
              <a:rPr lang="en-US" sz="2200" dirty="0"/>
              <a:t>First, </a:t>
            </a:r>
            <a:r>
              <a:rPr lang="en-US" sz="2200" dirty="0" err="1"/>
              <a:t>overdensity</a:t>
            </a:r>
            <a:r>
              <a:rPr lang="en-US" sz="2200" dirty="0"/>
              <a:t> must collapse and </a:t>
            </a:r>
            <a:r>
              <a:rPr lang="en-US" sz="2200" dirty="0" err="1"/>
              <a:t>virialize</a:t>
            </a:r>
            <a:r>
              <a:rPr lang="en-US" sz="2200" dirty="0"/>
              <a:t> to form a </a:t>
            </a:r>
            <a:r>
              <a:rPr lang="en-US" dirty="0"/>
              <a:t>halo</a:t>
            </a:r>
          </a:p>
          <a:p>
            <a:r>
              <a:rPr lang="en-US" dirty="0"/>
              <a:t>For baryons to continue collapsing, must dissipate kinetic energy, e.g. have a cooling mechanism</a:t>
            </a:r>
          </a:p>
        </p:txBody>
      </p:sp>
    </p:spTree>
    <p:extLst>
      <p:ext uri="{BB962C8B-B14F-4D97-AF65-F5344CB8AC3E}">
        <p14:creationId xmlns:p14="http://schemas.microsoft.com/office/powerpoint/2010/main" val="3490274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D8C3C85-07C6-3FB7-033C-1A12D2BD1998}"/>
              </a:ext>
            </a:extLst>
          </p:cNvPr>
          <p:cNvSpPr txBox="1"/>
          <p:nvPr/>
        </p:nvSpPr>
        <p:spPr>
          <a:xfrm>
            <a:off x="2277116" y="5468696"/>
            <a:ext cx="4589770" cy="769441"/>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2200" dirty="0"/>
              <a:t>Suppression of molecular cooling can lead to formation of a heavy seed</a:t>
            </a:r>
          </a:p>
        </p:txBody>
      </p:sp>
      <p:sp>
        <p:nvSpPr>
          <p:cNvPr id="2" name="Title 1">
            <a:extLst>
              <a:ext uri="{FF2B5EF4-FFF2-40B4-BE49-F238E27FC236}">
                <a16:creationId xmlns:a16="http://schemas.microsoft.com/office/drawing/2014/main" id="{45A39FF0-618B-837C-7875-E5B2E4FDD150}"/>
              </a:ext>
            </a:extLst>
          </p:cNvPr>
          <p:cNvSpPr>
            <a:spLocks noGrp="1"/>
          </p:cNvSpPr>
          <p:nvPr>
            <p:ph type="title"/>
          </p:nvPr>
        </p:nvSpPr>
        <p:spPr/>
        <p:txBody>
          <a:bodyPr/>
          <a:lstStyle/>
          <a:p>
            <a:r>
              <a:rPr lang="en-US" dirty="0"/>
              <a:t>Direct collapse</a:t>
            </a:r>
          </a:p>
        </p:txBody>
      </p:sp>
      <p:sp>
        <p:nvSpPr>
          <p:cNvPr id="5" name="Text Placeholder 4">
            <a:extLst>
              <a:ext uri="{FF2B5EF4-FFF2-40B4-BE49-F238E27FC236}">
                <a16:creationId xmlns:a16="http://schemas.microsoft.com/office/drawing/2014/main" id="{BED739B5-654E-286F-564D-CFC4391942DD}"/>
              </a:ext>
            </a:extLst>
          </p:cNvPr>
          <p:cNvSpPr>
            <a:spLocks noGrp="1"/>
          </p:cNvSpPr>
          <p:nvPr>
            <p:ph type="body" idx="1"/>
          </p:nvPr>
        </p:nvSpPr>
        <p:spPr>
          <a:xfrm>
            <a:off x="887219" y="2042025"/>
            <a:ext cx="3593500" cy="576262"/>
          </a:xfrm>
        </p:spPr>
        <p:txBody>
          <a:bodyPr/>
          <a:lstStyle/>
          <a:p>
            <a:r>
              <a:rPr lang="en-US" sz="2400" dirty="0"/>
              <a:t>Atomic hydrogen cooling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AC729B8A-C818-43F2-AE90-B5F8EB631DE8}"/>
                  </a:ext>
                </a:extLst>
              </p:cNvPr>
              <p:cNvSpPr>
                <a:spLocks noGrp="1"/>
              </p:cNvSpPr>
              <p:nvPr>
                <p:ph sz="half" idx="2"/>
              </p:nvPr>
            </p:nvSpPr>
            <p:spPr>
              <a:xfrm>
                <a:off x="581192" y="2740073"/>
                <a:ext cx="3899527" cy="2934999"/>
              </a:xfrm>
            </p:spPr>
            <p:txBody>
              <a:bodyPr>
                <a:normAutofit/>
              </a:bodyPr>
              <a:lstStyle/>
              <a:p>
                <a:r>
                  <a:rPr lang="en-US" sz="2000" dirty="0"/>
                  <a:t>Efficient for </a:t>
                </a:r>
                <a14:m>
                  <m:oMath xmlns:m="http://schemas.openxmlformats.org/officeDocument/2006/math">
                    <m:r>
                      <a:rPr lang="en-US" sz="2000" b="0" i="1" smtClean="0">
                        <a:latin typeface="Cambria Math" panose="02040503050406030204" pitchFamily="18" charset="0"/>
                      </a:rPr>
                      <m:t>𝑇</m:t>
                    </m:r>
                    <m:r>
                      <a:rPr lang="en-US" sz="2000" b="0" i="1" smtClean="0">
                        <a:latin typeface="Cambria Math" panose="02040503050406030204" pitchFamily="18" charset="0"/>
                      </a:rPr>
                      <m:t>&gt;</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10</m:t>
                        </m:r>
                      </m:e>
                      <m:sup>
                        <m:r>
                          <a:rPr lang="en-US" sz="2000" b="0" i="1" smtClean="0">
                            <a:latin typeface="Cambria Math" panose="02040503050406030204" pitchFamily="18" charset="0"/>
                          </a:rPr>
                          <m:t>4</m:t>
                        </m:r>
                      </m:sup>
                    </m:sSup>
                  </m:oMath>
                </a14:m>
                <a:r>
                  <a:rPr lang="en-US" sz="2000" dirty="0"/>
                  <a:t> K</a:t>
                </a:r>
              </a:p>
              <a:p>
                <a:r>
                  <a:rPr lang="en-US" sz="2000" dirty="0"/>
                  <a:t>Neutral hydrogen very abundant</a:t>
                </a:r>
                <a:br>
                  <a:rPr lang="en-US" sz="2000" dirty="0"/>
                </a:br>
                <a:br>
                  <a:rPr lang="en-US" sz="2000" dirty="0"/>
                </a:br>
                <a:br>
                  <a:rPr lang="en-US" sz="2000" dirty="0"/>
                </a:br>
                <a:br>
                  <a:rPr lang="en-US" sz="2000" dirty="0"/>
                </a:br>
                <a:endParaRPr lang="en-US" sz="2000" dirty="0"/>
              </a:p>
              <a:p>
                <a:r>
                  <a:rPr lang="en-US" sz="2000" dirty="0"/>
                  <a:t>Leads to </a:t>
                </a:r>
                <a14:m>
                  <m:oMath xmlns:m="http://schemas.openxmlformats.org/officeDocument/2006/math">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10</m:t>
                        </m:r>
                      </m:e>
                      <m:sup>
                        <m:r>
                          <a:rPr lang="en-US" sz="2000" b="0" i="1" smtClean="0">
                            <a:latin typeface="Cambria Math" panose="02040503050406030204" pitchFamily="18" charset="0"/>
                          </a:rPr>
                          <m:t>5</m:t>
                        </m:r>
                      </m:sup>
                    </m:sSup>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𝑀</m:t>
                        </m:r>
                      </m:e>
                      <m:sub>
                        <m:r>
                          <a:rPr lang="en-US" sz="2000" i="1">
                            <a:latin typeface="Cambria Math" panose="02040503050406030204" pitchFamily="18" charset="0"/>
                          </a:rPr>
                          <m:t>⊙</m:t>
                        </m:r>
                      </m:sub>
                    </m:sSub>
                  </m:oMath>
                </a14:m>
                <a:r>
                  <a:rPr lang="en-US" sz="2000" dirty="0"/>
                  <a:t> black holes</a:t>
                </a:r>
              </a:p>
            </p:txBody>
          </p:sp>
        </mc:Choice>
        <mc:Fallback xmlns="">
          <p:sp>
            <p:nvSpPr>
              <p:cNvPr id="6" name="Content Placeholder 5">
                <a:extLst>
                  <a:ext uri="{FF2B5EF4-FFF2-40B4-BE49-F238E27FC236}">
                    <a16:creationId xmlns:a16="http://schemas.microsoft.com/office/drawing/2014/main" id="{AC729B8A-C818-43F2-AE90-B5F8EB631DE8}"/>
                  </a:ext>
                </a:extLst>
              </p:cNvPr>
              <p:cNvSpPr>
                <a:spLocks noGrp="1" noRot="1" noChangeAspect="1" noMove="1" noResize="1" noEditPoints="1" noAdjustHandles="1" noChangeArrowheads="1" noChangeShapeType="1" noTextEdit="1"/>
              </p:cNvSpPr>
              <p:nvPr>
                <p:ph sz="half" idx="2"/>
              </p:nvPr>
            </p:nvSpPr>
            <p:spPr>
              <a:xfrm>
                <a:off x="581192" y="2740073"/>
                <a:ext cx="3899527" cy="2934999"/>
              </a:xfrm>
              <a:blipFill>
                <a:blip r:embed="rId3"/>
                <a:stretch>
                  <a:fillRect l="-649" t="-862"/>
                </a:stretch>
              </a:blipFill>
            </p:spPr>
            <p:txBody>
              <a:bodyPr/>
              <a:lstStyle/>
              <a:p>
                <a:r>
                  <a:rPr lang="en-US">
                    <a:noFill/>
                  </a:rPr>
                  <a:t> </a:t>
                </a:r>
              </a:p>
            </p:txBody>
          </p:sp>
        </mc:Fallback>
      </mc:AlternateContent>
      <p:sp>
        <p:nvSpPr>
          <p:cNvPr id="7" name="Text Placeholder 6">
            <a:extLst>
              <a:ext uri="{FF2B5EF4-FFF2-40B4-BE49-F238E27FC236}">
                <a16:creationId xmlns:a16="http://schemas.microsoft.com/office/drawing/2014/main" id="{A740AEA3-035E-6D6D-031F-71A7719AFA9C}"/>
              </a:ext>
            </a:extLst>
          </p:cNvPr>
          <p:cNvSpPr>
            <a:spLocks noGrp="1"/>
          </p:cNvSpPr>
          <p:nvPr>
            <p:ph type="body" sz="quarter" idx="3"/>
          </p:nvPr>
        </p:nvSpPr>
        <p:spPr>
          <a:xfrm>
            <a:off x="4969308" y="2042025"/>
            <a:ext cx="3601635" cy="576262"/>
          </a:xfrm>
        </p:spPr>
        <p:txBody>
          <a:bodyPr/>
          <a:lstStyle/>
          <a:p>
            <a:r>
              <a:rPr lang="en-US" sz="2400" dirty="0"/>
              <a:t>Molecular hydrogen cooling</a:t>
            </a:r>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8A5F91F4-B4CA-1E53-5AA8-85B6E8675D39}"/>
                  </a:ext>
                </a:extLst>
              </p:cNvPr>
              <p:cNvSpPr>
                <a:spLocks noGrp="1"/>
              </p:cNvSpPr>
              <p:nvPr>
                <p:ph sz="quarter" idx="4"/>
              </p:nvPr>
            </p:nvSpPr>
            <p:spPr>
              <a:xfrm>
                <a:off x="4663282" y="2740073"/>
                <a:ext cx="3907662" cy="2934999"/>
              </a:xfrm>
            </p:spPr>
            <p:txBody>
              <a:bodyPr>
                <a:normAutofit/>
              </a:bodyPr>
              <a:lstStyle/>
              <a:p>
                <a:r>
                  <a:rPr lang="en-US" sz="2000" dirty="0"/>
                  <a:t>Efficient for </a:t>
                </a:r>
                <a14:m>
                  <m:oMath xmlns:m="http://schemas.openxmlformats.org/officeDocument/2006/math">
                    <m:r>
                      <a:rPr lang="en-US" sz="2000" i="1">
                        <a:latin typeface="Cambria Math" panose="02040503050406030204" pitchFamily="18" charset="0"/>
                      </a:rPr>
                      <m:t>𝑇</m:t>
                    </m:r>
                    <m:r>
                      <a:rPr lang="en-US" sz="2000" i="1">
                        <a:latin typeface="Cambria Math" panose="02040503050406030204" pitchFamily="18" charset="0"/>
                      </a:rPr>
                      <m:t>&gt;</m:t>
                    </m:r>
                    <m:r>
                      <a:rPr lang="en-US" sz="2000" b="0" i="1" smtClean="0">
                        <a:latin typeface="Cambria Math" panose="02040503050406030204" pitchFamily="18" charset="0"/>
                      </a:rPr>
                      <m:t>𝑂</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100</m:t>
                        </m:r>
                      </m:e>
                    </m:d>
                  </m:oMath>
                </a14:m>
                <a:r>
                  <a:rPr lang="en-US" sz="2000" dirty="0"/>
                  <a:t> K</a:t>
                </a:r>
              </a:p>
              <a:p>
                <a:r>
                  <a:rPr lang="en-US" sz="2000" dirty="0"/>
                  <a:t>…if you can form enough</a:t>
                </a:r>
                <a:br>
                  <a:rPr lang="en-US" sz="2000" dirty="0"/>
                </a:br>
                <a:br>
                  <a:rPr lang="en-US" sz="2000" dirty="0"/>
                </a:br>
                <a:br>
                  <a:rPr lang="en-US" sz="2000" dirty="0"/>
                </a:br>
                <a:br>
                  <a:rPr lang="en-US" sz="2000" dirty="0"/>
                </a:br>
                <a:endParaRPr lang="en-US" sz="2000" dirty="0"/>
              </a:p>
              <a:p>
                <a:r>
                  <a:rPr lang="en-US" sz="2000" dirty="0"/>
                  <a:t>Leads to </a:t>
                </a:r>
                <a14:m>
                  <m:oMath xmlns:m="http://schemas.openxmlformats.org/officeDocument/2006/math">
                    <m:r>
                      <a:rPr lang="en-US" sz="2000" i="1">
                        <a:latin typeface="Cambria Math" panose="02040503050406030204" pitchFamily="18" charset="0"/>
                      </a:rPr>
                      <m:t>~100 </m:t>
                    </m:r>
                    <m:sSub>
                      <m:sSubPr>
                        <m:ctrlPr>
                          <a:rPr lang="en-US" sz="2000" i="1">
                            <a:latin typeface="Cambria Math" panose="02040503050406030204" pitchFamily="18" charset="0"/>
                          </a:rPr>
                        </m:ctrlPr>
                      </m:sSubPr>
                      <m:e>
                        <m:r>
                          <a:rPr lang="en-US" sz="2000" i="1">
                            <a:latin typeface="Cambria Math" panose="02040503050406030204" pitchFamily="18" charset="0"/>
                          </a:rPr>
                          <m:t>𝑀</m:t>
                        </m:r>
                      </m:e>
                      <m:sub>
                        <m:r>
                          <a:rPr lang="en-US" sz="2000" i="1">
                            <a:latin typeface="Cambria Math" panose="02040503050406030204" pitchFamily="18" charset="0"/>
                          </a:rPr>
                          <m:t>⊙</m:t>
                        </m:r>
                      </m:sub>
                    </m:sSub>
                  </m:oMath>
                </a14:m>
                <a:r>
                  <a:rPr lang="en-US" sz="2000" dirty="0"/>
                  <a:t> stars</a:t>
                </a:r>
              </a:p>
              <a:p>
                <a:endParaRPr lang="en-US" sz="2000" dirty="0"/>
              </a:p>
            </p:txBody>
          </p:sp>
        </mc:Choice>
        <mc:Fallback xmlns="">
          <p:sp>
            <p:nvSpPr>
              <p:cNvPr id="8" name="Content Placeholder 7">
                <a:extLst>
                  <a:ext uri="{FF2B5EF4-FFF2-40B4-BE49-F238E27FC236}">
                    <a16:creationId xmlns:a16="http://schemas.microsoft.com/office/drawing/2014/main" id="{8A5F91F4-B4CA-1E53-5AA8-85B6E8675D39}"/>
                  </a:ext>
                </a:extLst>
              </p:cNvPr>
              <p:cNvSpPr>
                <a:spLocks noGrp="1" noRot="1" noChangeAspect="1" noMove="1" noResize="1" noEditPoints="1" noAdjustHandles="1" noChangeArrowheads="1" noChangeShapeType="1" noTextEdit="1"/>
              </p:cNvSpPr>
              <p:nvPr>
                <p:ph sz="quarter" idx="4"/>
              </p:nvPr>
            </p:nvSpPr>
            <p:spPr>
              <a:xfrm>
                <a:off x="4663282" y="2740073"/>
                <a:ext cx="3907662" cy="2934999"/>
              </a:xfrm>
              <a:blipFill>
                <a:blip r:embed="rId4"/>
                <a:stretch>
                  <a:fillRect l="-974" t="-86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279C7C4-F29E-7AEB-C8B9-CAB2376CAC7C}"/>
              </a:ext>
            </a:extLst>
          </p:cNvPr>
          <p:cNvSpPr>
            <a:spLocks noGrp="1"/>
          </p:cNvSpPr>
          <p:nvPr>
            <p:ph type="sldNum" sz="quarter" idx="12"/>
          </p:nvPr>
        </p:nvSpPr>
        <p:spPr/>
        <p:txBody>
          <a:bodyPr/>
          <a:lstStyle/>
          <a:p>
            <a:fld id="{BCDEB5D4-A33B-ED4F-A06B-7E16C7B298A5}" type="slidenum">
              <a:rPr lang="en-US" smtClean="0"/>
              <a:pPr/>
              <a:t>16</a:t>
            </a:fld>
            <a:endParaRPr lang="en-US"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B175E29-2FA1-4F92-DBA3-83DC9070FA29}"/>
                  </a:ext>
                </a:extLst>
              </p:cNvPr>
              <p:cNvSpPr txBox="1"/>
              <p:nvPr/>
            </p:nvSpPr>
            <p:spPr>
              <a:xfrm>
                <a:off x="3026866" y="3773535"/>
                <a:ext cx="3090269" cy="775405"/>
              </a:xfrm>
              <a:prstGeom prst="rect">
                <a:avLst/>
              </a:prstGeom>
              <a:noFill/>
              <a:ln w="28575">
                <a:solidFill>
                  <a:schemeClr val="accent1">
                    <a:lumMod val="50000"/>
                    <a:lumOff val="50000"/>
                  </a:schemeClr>
                </a:solidFill>
              </a:ln>
            </p:spPr>
            <p:txBody>
              <a:bodyPr wrap="none" lIns="0" tIns="0" rIns="0" bIns="0" rtlCol="0">
                <a:spAutoFit/>
              </a:bodyPr>
              <a:lstStyle/>
              <a:p>
                <a:pPr/>
                <a14:m>
                  <m:oMathPara xmlns:m="http://schemas.openxmlformats.org/officeDocument/2006/math">
                    <m:oMathParaPr>
                      <m:jc m:val="center"/>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𝐽𝑒𝑎𝑛𝑠</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375</m:t>
                          </m:r>
                        </m:num>
                        <m:den>
                          <m:r>
                            <a:rPr lang="en-US" b="0" i="1" smtClean="0">
                              <a:latin typeface="Cambria Math" panose="02040503050406030204" pitchFamily="18" charset="0"/>
                            </a:rPr>
                            <m:t>3</m:t>
                          </m:r>
                          <m:r>
                            <a:rPr lang="en-US" b="0" i="1" smtClean="0">
                              <a:latin typeface="Cambria Math" panose="02040503050406030204" pitchFamily="18" charset="0"/>
                            </a:rPr>
                            <m:t>𝜋</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𝐺</m:t>
                                  </m:r>
                                  <m:r>
                                    <a:rPr lang="en-US" b="0" i="1" smtClean="0">
                                      <a:latin typeface="Cambria Math" panose="02040503050406030204" pitchFamily="18" charset="0"/>
                                    </a:rPr>
                                    <m:t>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𝑝</m:t>
                                      </m:r>
                                    </m:sub>
                                  </m:sSub>
                                </m:e>
                              </m:d>
                            </m:e>
                            <m:sup>
                              <m:r>
                                <a:rPr lang="en-US" b="0" i="1" smtClean="0">
                                  <a:latin typeface="Cambria Math" panose="02040503050406030204" pitchFamily="18" charset="0"/>
                                </a:rPr>
                                <m:t>2</m:t>
                              </m:r>
                            </m:sup>
                          </m:sSup>
                        </m:den>
                      </m:f>
                      <m:sSup>
                        <m:sSupPr>
                          <m:ctrlPr>
                            <a:rPr lang="en-US" i="1">
                              <a:latin typeface="Cambria Math" panose="02040503050406030204" pitchFamily="18" charset="0"/>
                            </a:rPr>
                          </m:ctrlPr>
                        </m:sSupPr>
                        <m:e>
                          <m:d>
                            <m:dPr>
                              <m:ctrlPr>
                                <a:rPr lang="en-US" i="1">
                                  <a:latin typeface="Cambria Math" panose="02040503050406030204" pitchFamily="18" charset="0"/>
                                </a:rPr>
                              </m:ctrlPr>
                            </m:dPr>
                            <m:e>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𝑇</m:t>
                                      </m:r>
                                    </m:e>
                                    <m:sup>
                                      <m:r>
                                        <a:rPr lang="en-US" i="1">
                                          <a:latin typeface="Cambria Math" panose="02040503050406030204" pitchFamily="18" charset="0"/>
                                        </a:rPr>
                                        <m:t>3</m:t>
                                      </m:r>
                                    </m:sup>
                                  </m:sSup>
                                </m:num>
                                <m:den>
                                  <m:r>
                                    <a:rPr lang="en-US" i="1">
                                      <a:latin typeface="Cambria Math" panose="02040503050406030204" pitchFamily="18" charset="0"/>
                                    </a:rPr>
                                    <m:t>𝜌</m:t>
                                  </m:r>
                                </m:den>
                              </m:f>
                            </m:e>
                          </m:d>
                        </m:e>
                        <m:sup>
                          <m:r>
                            <a:rPr lang="en-US" b="0" i="1" smtClean="0">
                              <a:latin typeface="Cambria Math" panose="02040503050406030204" pitchFamily="18" charset="0"/>
                            </a:rPr>
                            <m:t>1/2</m:t>
                          </m:r>
                        </m:sup>
                      </m:sSup>
                    </m:oMath>
                  </m:oMathPara>
                </a14:m>
                <a:endParaRPr lang="en-US" dirty="0"/>
              </a:p>
            </p:txBody>
          </p:sp>
        </mc:Choice>
        <mc:Fallback xmlns="">
          <p:sp>
            <p:nvSpPr>
              <p:cNvPr id="9" name="TextBox 8">
                <a:extLst>
                  <a:ext uri="{FF2B5EF4-FFF2-40B4-BE49-F238E27FC236}">
                    <a16:creationId xmlns:a16="http://schemas.microsoft.com/office/drawing/2014/main" id="{EB175E29-2FA1-4F92-DBA3-83DC9070FA29}"/>
                  </a:ext>
                </a:extLst>
              </p:cNvPr>
              <p:cNvSpPr txBox="1">
                <a:spLocks noRot="1" noChangeAspect="1" noMove="1" noResize="1" noEditPoints="1" noAdjustHandles="1" noChangeArrowheads="1" noChangeShapeType="1" noTextEdit="1"/>
              </p:cNvSpPr>
              <p:nvPr/>
            </p:nvSpPr>
            <p:spPr>
              <a:xfrm>
                <a:off x="3026866" y="3773535"/>
                <a:ext cx="3090269" cy="775405"/>
              </a:xfrm>
              <a:prstGeom prst="rect">
                <a:avLst/>
              </a:prstGeom>
              <a:blipFill>
                <a:blip r:embed="rId5"/>
                <a:stretch>
                  <a:fillRect l="-813" b="-7813"/>
                </a:stretch>
              </a:blipFill>
              <a:ln w="28575">
                <a:solidFill>
                  <a:schemeClr val="accent1">
                    <a:lumMod val="50000"/>
                    <a:lumOff val="50000"/>
                  </a:schemeClr>
                </a:solidFill>
              </a:ln>
            </p:spPr>
            <p:txBody>
              <a:bodyPr/>
              <a:lstStyle/>
              <a:p>
                <a:r>
                  <a:rPr lang="en-US">
                    <a:noFill/>
                  </a:rPr>
                  <a:t> </a:t>
                </a:r>
              </a:p>
            </p:txBody>
          </p:sp>
        </mc:Fallback>
      </mc:AlternateContent>
    </p:spTree>
    <p:extLst>
      <p:ext uri="{BB962C8B-B14F-4D97-AF65-F5344CB8AC3E}">
        <p14:creationId xmlns:p14="http://schemas.microsoft.com/office/powerpoint/2010/main" val="140258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35E05-0538-0EB7-EF67-DCB3604AA169}"/>
              </a:ext>
            </a:extLst>
          </p:cNvPr>
          <p:cNvSpPr>
            <a:spLocks noGrp="1"/>
          </p:cNvSpPr>
          <p:nvPr>
            <p:ph type="title"/>
          </p:nvPr>
        </p:nvSpPr>
        <p:spPr/>
        <p:txBody>
          <a:bodyPr/>
          <a:lstStyle/>
          <a:p>
            <a:r>
              <a:rPr lang="en-US" dirty="0"/>
              <a:t>Primordial black holes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8C2983-115E-20ED-904E-D42B817D49AB}"/>
                  </a:ext>
                </a:extLst>
              </p:cNvPr>
              <p:cNvSpPr>
                <a:spLocks noGrp="1"/>
              </p:cNvSpPr>
              <p:nvPr>
                <p:ph idx="1"/>
              </p:nvPr>
            </p:nvSpPr>
            <p:spPr>
              <a:xfrm>
                <a:off x="581192" y="1935903"/>
                <a:ext cx="7989752" cy="3630795"/>
              </a:xfrm>
            </p:spPr>
            <p:txBody>
              <a:bodyPr anchor="t"/>
              <a:lstStyle/>
              <a:p>
                <a:r>
                  <a:rPr lang="en-US" dirty="0"/>
                  <a:t>Require initial fluctuations of </a:t>
                </a:r>
                <a14:m>
                  <m:oMath xmlns:m="http://schemas.openxmlformats.org/officeDocument/2006/math">
                    <m:r>
                      <a:rPr lang="en-US" sz="2400" i="1" dirty="0" smtClean="0">
                        <a:latin typeface="Cambria Math" panose="02040503050406030204" pitchFamily="18" charset="0"/>
                      </a:rPr>
                      <m:t>𝛿</m:t>
                    </m:r>
                    <m:r>
                      <a:rPr lang="en-US" sz="2400" b="0" i="1" dirty="0" smtClean="0">
                        <a:latin typeface="Cambria Math" panose="02040503050406030204" pitchFamily="18" charset="0"/>
                      </a:rPr>
                      <m:t>≡</m:t>
                    </m:r>
                    <m:r>
                      <m:rPr>
                        <m:sty m:val="p"/>
                      </m:rPr>
                      <a:rPr lang="en-US" sz="2400" b="0" i="0" dirty="0" smtClean="0">
                        <a:latin typeface="Cambria Math" panose="02040503050406030204" pitchFamily="18" charset="0"/>
                      </a:rPr>
                      <m:t>Δ</m:t>
                    </m:r>
                    <m:r>
                      <a:rPr lang="en-US" sz="2400" b="0" i="1" dirty="0" smtClean="0">
                        <a:latin typeface="Cambria Math" panose="02040503050406030204" pitchFamily="18" charset="0"/>
                      </a:rPr>
                      <m:t>𝜌</m:t>
                    </m:r>
                    <m:r>
                      <a:rPr lang="en-US" sz="2400" b="0" i="1" dirty="0" smtClean="0">
                        <a:latin typeface="Cambria Math" panose="02040503050406030204" pitchFamily="18" charset="0"/>
                      </a:rPr>
                      <m:t>/</m:t>
                    </m:r>
                    <m:acc>
                      <m:accPr>
                        <m:chr m:val="̅"/>
                        <m:ctrlPr>
                          <a:rPr lang="en-US" sz="2400" b="0" i="1" dirty="0" smtClean="0">
                            <a:latin typeface="Cambria Math" panose="02040503050406030204" pitchFamily="18" charset="0"/>
                          </a:rPr>
                        </m:ctrlPr>
                      </m:accPr>
                      <m:e>
                        <m:r>
                          <a:rPr lang="en-US" sz="2400" b="0" i="1" dirty="0" smtClean="0">
                            <a:latin typeface="Cambria Math" panose="02040503050406030204" pitchFamily="18" charset="0"/>
                          </a:rPr>
                          <m:t>𝜌</m:t>
                        </m:r>
                      </m:e>
                    </m:acc>
                    <m:r>
                      <a:rPr lang="en-US" sz="2400" i="1">
                        <a:latin typeface="Cambria Math" panose="02040503050406030204" pitchFamily="18" charset="0"/>
                      </a:rPr>
                      <m:t> ~</m:t>
                    </m:r>
                    <m:r>
                      <a:rPr lang="en-US" sz="2400" b="0" i="1" smtClean="0">
                        <a:latin typeface="Cambria Math" panose="02040503050406030204" pitchFamily="18" charset="0"/>
                      </a:rPr>
                      <m:t> 0.3</m:t>
                    </m:r>
                  </m:oMath>
                </a14:m>
                <a:endParaRPr lang="en-US" dirty="0"/>
              </a:p>
            </p:txBody>
          </p:sp>
        </mc:Choice>
        <mc:Fallback xmlns="">
          <p:sp>
            <p:nvSpPr>
              <p:cNvPr id="3" name="Content Placeholder 2">
                <a:extLst>
                  <a:ext uri="{FF2B5EF4-FFF2-40B4-BE49-F238E27FC236}">
                    <a16:creationId xmlns:a16="http://schemas.microsoft.com/office/drawing/2014/main" id="{C18C2983-115E-20ED-904E-D42B817D49AB}"/>
                  </a:ext>
                </a:extLst>
              </p:cNvPr>
              <p:cNvSpPr>
                <a:spLocks noGrp="1" noRot="1" noChangeAspect="1" noMove="1" noResize="1" noEditPoints="1" noAdjustHandles="1" noChangeArrowheads="1" noChangeShapeType="1" noTextEdit="1"/>
              </p:cNvSpPr>
              <p:nvPr>
                <p:ph idx="1"/>
              </p:nvPr>
            </p:nvSpPr>
            <p:spPr>
              <a:xfrm>
                <a:off x="581192" y="1935903"/>
                <a:ext cx="7989752" cy="3630795"/>
              </a:xfrm>
              <a:blipFill>
                <a:blip r:embed="rId3"/>
                <a:stretch>
                  <a:fillRect l="-476" t="-3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99D124D-02F4-8035-06AB-41B27D078AB0}"/>
              </a:ext>
            </a:extLst>
          </p:cNvPr>
          <p:cNvSpPr>
            <a:spLocks noGrp="1"/>
          </p:cNvSpPr>
          <p:nvPr>
            <p:ph type="sldNum" sz="quarter" idx="12"/>
          </p:nvPr>
        </p:nvSpPr>
        <p:spPr/>
        <p:txBody>
          <a:bodyPr/>
          <a:lstStyle/>
          <a:p>
            <a:fld id="{BCDEB5D4-A33B-ED4F-A06B-7E16C7B298A5}" type="slidenum">
              <a:rPr lang="en-US" smtClean="0"/>
              <a:pPr/>
              <a:t>17</a:t>
            </a:fld>
            <a:endParaRPr lang="en-US" dirty="0"/>
          </a:p>
        </p:txBody>
      </p:sp>
      <p:pic>
        <p:nvPicPr>
          <p:cNvPr id="7" name="Picture 6">
            <a:extLst>
              <a:ext uri="{FF2B5EF4-FFF2-40B4-BE49-F238E27FC236}">
                <a16:creationId xmlns:a16="http://schemas.microsoft.com/office/drawing/2014/main" id="{06C37918-1D4E-8133-7613-32E0CD40F084}"/>
              </a:ext>
            </a:extLst>
          </p:cNvPr>
          <p:cNvPicPr>
            <a:picLocks noChangeAspect="1"/>
          </p:cNvPicPr>
          <p:nvPr/>
        </p:nvPicPr>
        <p:blipFill>
          <a:blip r:embed="rId4"/>
          <a:stretch>
            <a:fillRect/>
          </a:stretch>
        </p:blipFill>
        <p:spPr>
          <a:xfrm>
            <a:off x="457511" y="3090757"/>
            <a:ext cx="3937862" cy="3139580"/>
          </a:xfrm>
          <a:prstGeom prst="rect">
            <a:avLst/>
          </a:prstGeom>
        </p:spPr>
      </p:pic>
      <p:pic>
        <p:nvPicPr>
          <p:cNvPr id="9" name="Picture 8">
            <a:extLst>
              <a:ext uri="{FF2B5EF4-FFF2-40B4-BE49-F238E27FC236}">
                <a16:creationId xmlns:a16="http://schemas.microsoft.com/office/drawing/2014/main" id="{CDE8BA02-7FAF-CBAF-C9EC-8B3607928E75}"/>
              </a:ext>
            </a:extLst>
          </p:cNvPr>
          <p:cNvPicPr>
            <a:picLocks noChangeAspect="1"/>
          </p:cNvPicPr>
          <p:nvPr/>
        </p:nvPicPr>
        <p:blipFill>
          <a:blip r:embed="rId5"/>
          <a:stretch>
            <a:fillRect/>
          </a:stretch>
        </p:blipFill>
        <p:spPr>
          <a:xfrm>
            <a:off x="4748629" y="3090757"/>
            <a:ext cx="3953726" cy="3139580"/>
          </a:xfrm>
          <a:prstGeom prst="rect">
            <a:avLst/>
          </a:prstGeom>
        </p:spPr>
      </p:pic>
      <p:sp>
        <p:nvSpPr>
          <p:cNvPr id="10" name="TextBox 9">
            <a:extLst>
              <a:ext uri="{FF2B5EF4-FFF2-40B4-BE49-F238E27FC236}">
                <a16:creationId xmlns:a16="http://schemas.microsoft.com/office/drawing/2014/main" id="{9567F1DA-9DF4-D6B0-E713-A406AD94DFE4}"/>
              </a:ext>
            </a:extLst>
          </p:cNvPr>
          <p:cNvSpPr txBox="1"/>
          <p:nvPr/>
        </p:nvSpPr>
        <p:spPr>
          <a:xfrm>
            <a:off x="1628323" y="2721425"/>
            <a:ext cx="1890261" cy="369332"/>
          </a:xfrm>
          <a:prstGeom prst="rect">
            <a:avLst/>
          </a:prstGeom>
          <a:noFill/>
        </p:spPr>
        <p:txBody>
          <a:bodyPr wrap="none" rtlCol="0">
            <a:spAutoFit/>
          </a:bodyPr>
          <a:lstStyle/>
          <a:p>
            <a:pPr algn="ctr"/>
            <a:r>
              <a:rPr lang="en-US" dirty="0"/>
              <a:t>CMB length scales</a:t>
            </a:r>
          </a:p>
        </p:txBody>
      </p:sp>
      <p:sp>
        <p:nvSpPr>
          <p:cNvPr id="12" name="TextBox 11">
            <a:extLst>
              <a:ext uri="{FF2B5EF4-FFF2-40B4-BE49-F238E27FC236}">
                <a16:creationId xmlns:a16="http://schemas.microsoft.com/office/drawing/2014/main" id="{8850AADD-0E71-5387-0FA5-3091CC027C27}"/>
              </a:ext>
            </a:extLst>
          </p:cNvPr>
          <p:cNvSpPr txBox="1"/>
          <p:nvPr/>
        </p:nvSpPr>
        <p:spPr>
          <a:xfrm>
            <a:off x="5320827" y="2740991"/>
            <a:ext cx="3033010" cy="369332"/>
          </a:xfrm>
          <a:prstGeom prst="rect">
            <a:avLst/>
          </a:prstGeom>
          <a:noFill/>
        </p:spPr>
        <p:txBody>
          <a:bodyPr wrap="none" rtlCol="0">
            <a:spAutoFit/>
          </a:bodyPr>
          <a:lstStyle/>
          <a:p>
            <a:pPr algn="ctr"/>
            <a:r>
              <a:rPr lang="en-US" dirty="0"/>
              <a:t>Necessary for PBH population</a:t>
            </a:r>
          </a:p>
        </p:txBody>
      </p:sp>
    </p:spTree>
    <p:extLst>
      <p:ext uri="{BB962C8B-B14F-4D97-AF65-F5344CB8AC3E}">
        <p14:creationId xmlns:p14="http://schemas.microsoft.com/office/powerpoint/2010/main" val="2610853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different colored lines&#10;&#10;AI-generated content may be incorrect.">
            <a:extLst>
              <a:ext uri="{FF2B5EF4-FFF2-40B4-BE49-F238E27FC236}">
                <a16:creationId xmlns:a16="http://schemas.microsoft.com/office/drawing/2014/main" id="{C678A031-B360-1E55-948D-EE8CD6723ED9}"/>
              </a:ext>
            </a:extLst>
          </p:cNvPr>
          <p:cNvPicPr>
            <a:picLocks noChangeAspect="1"/>
          </p:cNvPicPr>
          <p:nvPr/>
        </p:nvPicPr>
        <p:blipFill>
          <a:blip r:embed="rId3"/>
          <a:stretch>
            <a:fillRect/>
          </a:stretch>
        </p:blipFill>
        <p:spPr>
          <a:xfrm>
            <a:off x="1146245" y="1850362"/>
            <a:ext cx="6281448" cy="4789170"/>
          </a:xfrm>
          <a:prstGeom prst="rect">
            <a:avLst/>
          </a:prstGeom>
        </p:spPr>
      </p:pic>
      <p:sp>
        <p:nvSpPr>
          <p:cNvPr id="2" name="Title 1">
            <a:extLst>
              <a:ext uri="{FF2B5EF4-FFF2-40B4-BE49-F238E27FC236}">
                <a16:creationId xmlns:a16="http://schemas.microsoft.com/office/drawing/2014/main" id="{4432F755-F46F-50B0-0174-E47CF9B6D6BA}"/>
              </a:ext>
            </a:extLst>
          </p:cNvPr>
          <p:cNvSpPr>
            <a:spLocks noGrp="1"/>
          </p:cNvSpPr>
          <p:nvPr>
            <p:ph type="title"/>
          </p:nvPr>
        </p:nvSpPr>
        <p:spPr/>
        <p:txBody>
          <a:bodyPr/>
          <a:lstStyle/>
          <a:p>
            <a:r>
              <a:rPr lang="en-US" dirty="0"/>
              <a:t>Primordial black holes</a:t>
            </a:r>
          </a:p>
        </p:txBody>
      </p:sp>
      <p:sp>
        <p:nvSpPr>
          <p:cNvPr id="4" name="Slide Number Placeholder 3">
            <a:extLst>
              <a:ext uri="{FF2B5EF4-FFF2-40B4-BE49-F238E27FC236}">
                <a16:creationId xmlns:a16="http://schemas.microsoft.com/office/drawing/2014/main" id="{9184D51C-B9D4-7B67-AFE2-30472C79AABE}"/>
              </a:ext>
            </a:extLst>
          </p:cNvPr>
          <p:cNvSpPr>
            <a:spLocks noGrp="1"/>
          </p:cNvSpPr>
          <p:nvPr>
            <p:ph type="sldNum" sz="quarter" idx="12"/>
          </p:nvPr>
        </p:nvSpPr>
        <p:spPr/>
        <p:txBody>
          <a:bodyPr/>
          <a:lstStyle/>
          <a:p>
            <a:fld id="{BCDEB5D4-A33B-ED4F-A06B-7E16C7B298A5}" type="slidenum">
              <a:rPr lang="en-US" smtClean="0"/>
              <a:pPr/>
              <a:t>18</a:t>
            </a:fld>
            <a:endParaRPr lang="en-US" dirty="0"/>
          </a:p>
        </p:txBody>
      </p:sp>
      <p:sp>
        <p:nvSpPr>
          <p:cNvPr id="10" name="TextBox 9">
            <a:extLst>
              <a:ext uri="{FF2B5EF4-FFF2-40B4-BE49-F238E27FC236}">
                <a16:creationId xmlns:a16="http://schemas.microsoft.com/office/drawing/2014/main" id="{39512BCF-2509-F7EB-B345-217B9EA49E08}"/>
              </a:ext>
            </a:extLst>
          </p:cNvPr>
          <p:cNvSpPr txBox="1"/>
          <p:nvPr/>
        </p:nvSpPr>
        <p:spPr>
          <a:xfrm>
            <a:off x="1994717" y="3614849"/>
            <a:ext cx="1394460" cy="646331"/>
          </a:xfrm>
          <a:prstGeom prst="rect">
            <a:avLst/>
          </a:prstGeom>
          <a:noFill/>
        </p:spPr>
        <p:txBody>
          <a:bodyPr wrap="square">
            <a:spAutoFit/>
          </a:bodyPr>
          <a:lstStyle/>
          <a:p>
            <a:pPr algn="ctr"/>
            <a:r>
              <a:rPr lang="en-US" dirty="0"/>
              <a:t>PBHs as </a:t>
            </a:r>
          </a:p>
          <a:p>
            <a:pPr algn="ctr"/>
            <a:r>
              <a:rPr lang="en-US" dirty="0"/>
              <a:t>dark matter</a:t>
            </a:r>
          </a:p>
        </p:txBody>
      </p:sp>
      <p:sp>
        <p:nvSpPr>
          <p:cNvPr id="11" name="Right Arrow 10">
            <a:extLst>
              <a:ext uri="{FF2B5EF4-FFF2-40B4-BE49-F238E27FC236}">
                <a16:creationId xmlns:a16="http://schemas.microsoft.com/office/drawing/2014/main" id="{FD2D062F-E83B-898A-17D5-BA337415838D}"/>
              </a:ext>
            </a:extLst>
          </p:cNvPr>
          <p:cNvSpPr/>
          <p:nvPr/>
        </p:nvSpPr>
        <p:spPr>
          <a:xfrm rot="16200000">
            <a:off x="2462478" y="3259650"/>
            <a:ext cx="458938" cy="25146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FFEAEBA-C590-5228-AB48-BBD58D2B9F0A}"/>
              </a:ext>
            </a:extLst>
          </p:cNvPr>
          <p:cNvSpPr/>
          <p:nvPr/>
        </p:nvSpPr>
        <p:spPr>
          <a:xfrm>
            <a:off x="4614070" y="2107763"/>
            <a:ext cx="866797" cy="422910"/>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07D6B1B-2E67-7368-40E5-1FC4C3FC60AC}"/>
              </a:ext>
            </a:extLst>
          </p:cNvPr>
          <p:cNvSpPr txBox="1"/>
          <p:nvPr/>
        </p:nvSpPr>
        <p:spPr>
          <a:xfrm>
            <a:off x="4350238" y="2564963"/>
            <a:ext cx="1394460" cy="646331"/>
          </a:xfrm>
          <a:prstGeom prst="rect">
            <a:avLst/>
          </a:prstGeom>
          <a:noFill/>
        </p:spPr>
        <p:txBody>
          <a:bodyPr wrap="square">
            <a:spAutoFit/>
          </a:bodyPr>
          <a:lstStyle/>
          <a:p>
            <a:pPr algn="ctr"/>
            <a:r>
              <a:rPr lang="en-US" dirty="0">
                <a:effectLst>
                  <a:glow rad="137288">
                    <a:schemeClr val="bg1">
                      <a:alpha val="89943"/>
                    </a:schemeClr>
                  </a:glow>
                </a:effectLst>
              </a:rPr>
              <a:t>concern of this work</a:t>
            </a:r>
          </a:p>
        </p:txBody>
      </p:sp>
      <p:sp>
        <p:nvSpPr>
          <p:cNvPr id="3" name="TextBox 2">
            <a:extLst>
              <a:ext uri="{FF2B5EF4-FFF2-40B4-BE49-F238E27FC236}">
                <a16:creationId xmlns:a16="http://schemas.microsoft.com/office/drawing/2014/main" id="{A16A8065-C3AD-D73D-3364-79EDB6B27AB8}"/>
              </a:ext>
            </a:extLst>
          </p:cNvPr>
          <p:cNvSpPr txBox="1"/>
          <p:nvPr/>
        </p:nvSpPr>
        <p:spPr>
          <a:xfrm>
            <a:off x="7071894" y="6488668"/>
            <a:ext cx="2072106" cy="369332"/>
          </a:xfrm>
          <a:prstGeom prst="rect">
            <a:avLst/>
          </a:prstGeom>
          <a:noFill/>
        </p:spPr>
        <p:txBody>
          <a:bodyPr wrap="none" rtlCol="0">
            <a:spAutoFit/>
          </a:bodyPr>
          <a:lstStyle/>
          <a:p>
            <a:pPr algn="r"/>
            <a:r>
              <a:rPr lang="en-US" dirty="0">
                <a:solidFill>
                  <a:schemeClr val="accent3"/>
                </a:solidFill>
              </a:rPr>
              <a:t>Carr &amp; Kuhnel 2021</a:t>
            </a:r>
          </a:p>
        </p:txBody>
      </p:sp>
    </p:spTree>
    <p:extLst>
      <p:ext uri="{BB962C8B-B14F-4D97-AF65-F5344CB8AC3E}">
        <p14:creationId xmlns:p14="http://schemas.microsoft.com/office/powerpoint/2010/main" val="184408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4FD89-432D-88D9-54ED-91A8ADB5D3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73A205-3DD2-8A84-9CBF-F91FDD477529}"/>
              </a:ext>
            </a:extLst>
          </p:cNvPr>
          <p:cNvSpPr>
            <a:spLocks noGrp="1"/>
          </p:cNvSpPr>
          <p:nvPr>
            <p:ph type="title"/>
          </p:nvPr>
        </p:nvSpPr>
        <p:spPr/>
        <p:txBody>
          <a:bodyPr/>
          <a:lstStyle/>
          <a:p>
            <a:r>
              <a:rPr lang="en-US" dirty="0"/>
              <a:t>Primordial black holes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52C823-7CCE-4CAF-A8A3-190AFEDCB1A5}"/>
                  </a:ext>
                </a:extLst>
              </p:cNvPr>
              <p:cNvSpPr>
                <a:spLocks noGrp="1"/>
              </p:cNvSpPr>
              <p:nvPr>
                <p:ph idx="1"/>
              </p:nvPr>
            </p:nvSpPr>
            <p:spPr>
              <a:xfrm>
                <a:off x="581192" y="1935903"/>
                <a:ext cx="7989752" cy="3630795"/>
              </a:xfrm>
            </p:spPr>
            <p:txBody>
              <a:bodyPr anchor="t"/>
              <a:lstStyle/>
              <a:p>
                <a:r>
                  <a:rPr lang="en-US" dirty="0"/>
                  <a:t>Require initial fluctuations of </a:t>
                </a:r>
                <a14:m>
                  <m:oMath xmlns:m="http://schemas.openxmlformats.org/officeDocument/2006/math">
                    <m:r>
                      <a:rPr lang="en-US" sz="2400" i="1" dirty="0" smtClean="0">
                        <a:latin typeface="Cambria Math" panose="02040503050406030204" pitchFamily="18" charset="0"/>
                      </a:rPr>
                      <m:t>𝛿</m:t>
                    </m:r>
                    <m:r>
                      <a:rPr lang="en-US" sz="2400" i="1">
                        <a:latin typeface="Cambria Math" panose="02040503050406030204" pitchFamily="18" charset="0"/>
                      </a:rPr>
                      <m:t> ~</m:t>
                    </m:r>
                    <m:r>
                      <a:rPr lang="en-US" sz="2400" b="0" i="1" smtClean="0">
                        <a:latin typeface="Cambria Math" panose="02040503050406030204" pitchFamily="18" charset="0"/>
                      </a:rPr>
                      <m:t> 0.3</m:t>
                    </m:r>
                    <m:r>
                      <a:rPr lang="en-US" sz="2400" i="1">
                        <a:latin typeface="Cambria Math" panose="02040503050406030204" pitchFamily="18" charset="0"/>
                      </a:rPr>
                      <m:t> </m:t>
                    </m:r>
                  </m:oMath>
                </a14:m>
                <a:endParaRPr lang="en-US" dirty="0"/>
              </a:p>
              <a:p>
                <a:r>
                  <a:rPr lang="en-US" dirty="0"/>
                  <a:t>Constrained by CMB spectral distortions from dissipation</a:t>
                </a:r>
              </a:p>
            </p:txBody>
          </p:sp>
        </mc:Choice>
        <mc:Fallback xmlns="">
          <p:sp>
            <p:nvSpPr>
              <p:cNvPr id="3" name="Content Placeholder 2">
                <a:extLst>
                  <a:ext uri="{FF2B5EF4-FFF2-40B4-BE49-F238E27FC236}">
                    <a16:creationId xmlns:a16="http://schemas.microsoft.com/office/drawing/2014/main" id="{0252C823-7CCE-4CAF-A8A3-190AFEDCB1A5}"/>
                  </a:ext>
                </a:extLst>
              </p:cNvPr>
              <p:cNvSpPr>
                <a:spLocks noGrp="1" noRot="1" noChangeAspect="1" noMove="1" noResize="1" noEditPoints="1" noAdjustHandles="1" noChangeArrowheads="1" noChangeShapeType="1" noTextEdit="1"/>
              </p:cNvSpPr>
              <p:nvPr>
                <p:ph idx="1"/>
              </p:nvPr>
            </p:nvSpPr>
            <p:spPr>
              <a:xfrm>
                <a:off x="581192" y="1935903"/>
                <a:ext cx="7989752" cy="3630795"/>
              </a:xfrm>
              <a:blipFill>
                <a:blip r:embed="rId3"/>
                <a:stretch>
                  <a:fillRect l="-476" t="-3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C2BEA05-E5CA-628E-7412-AD086D4E5A2C}"/>
              </a:ext>
            </a:extLst>
          </p:cNvPr>
          <p:cNvSpPr>
            <a:spLocks noGrp="1"/>
          </p:cNvSpPr>
          <p:nvPr>
            <p:ph type="sldNum" sz="quarter" idx="12"/>
          </p:nvPr>
        </p:nvSpPr>
        <p:spPr/>
        <p:txBody>
          <a:bodyPr/>
          <a:lstStyle/>
          <a:p>
            <a:fld id="{BCDEB5D4-A33B-ED4F-A06B-7E16C7B298A5}" type="slidenum">
              <a:rPr lang="en-US" smtClean="0"/>
              <a:pPr/>
              <a:t>19</a:t>
            </a:fld>
            <a:endParaRPr lang="en-US" dirty="0"/>
          </a:p>
        </p:txBody>
      </p:sp>
      <p:pic>
        <p:nvPicPr>
          <p:cNvPr id="6" name="Picture 5" descr="A graph with a red line&#10;&#10;AI-generated content may be incorrect.">
            <a:extLst>
              <a:ext uri="{FF2B5EF4-FFF2-40B4-BE49-F238E27FC236}">
                <a16:creationId xmlns:a16="http://schemas.microsoft.com/office/drawing/2014/main" id="{D6B623F0-9DF4-3ECB-A85A-F646D19C966A}"/>
              </a:ext>
            </a:extLst>
          </p:cNvPr>
          <p:cNvPicPr>
            <a:picLocks noChangeAspect="1"/>
          </p:cNvPicPr>
          <p:nvPr/>
        </p:nvPicPr>
        <p:blipFill>
          <a:blip r:embed="rId4"/>
          <a:stretch>
            <a:fillRect/>
          </a:stretch>
        </p:blipFill>
        <p:spPr>
          <a:xfrm>
            <a:off x="1955179" y="2916003"/>
            <a:ext cx="5131421" cy="3632742"/>
          </a:xfrm>
          <a:prstGeom prst="rect">
            <a:avLst/>
          </a:prstGeom>
        </p:spPr>
      </p:pic>
      <p:sp>
        <p:nvSpPr>
          <p:cNvPr id="7" name="TextBox 6">
            <a:extLst>
              <a:ext uri="{FF2B5EF4-FFF2-40B4-BE49-F238E27FC236}">
                <a16:creationId xmlns:a16="http://schemas.microsoft.com/office/drawing/2014/main" id="{8AB868A2-CE3C-D11E-02E0-9231C211A058}"/>
              </a:ext>
            </a:extLst>
          </p:cNvPr>
          <p:cNvSpPr txBox="1"/>
          <p:nvPr/>
        </p:nvSpPr>
        <p:spPr>
          <a:xfrm>
            <a:off x="5715001" y="6521591"/>
            <a:ext cx="3429000" cy="338554"/>
          </a:xfrm>
          <a:prstGeom prst="rect">
            <a:avLst/>
          </a:prstGeom>
          <a:noFill/>
        </p:spPr>
        <p:txBody>
          <a:bodyPr wrap="square" rtlCol="0">
            <a:spAutoFit/>
          </a:bodyPr>
          <a:lstStyle/>
          <a:p>
            <a:pPr algn="r"/>
            <a:r>
              <a:rPr lang="en-US" sz="1600" dirty="0">
                <a:solidFill>
                  <a:schemeClr val="tx1">
                    <a:lumMod val="50000"/>
                    <a:lumOff val="50000"/>
                  </a:schemeClr>
                </a:solidFill>
              </a:rPr>
              <a:t>Byrnes, </a:t>
            </a:r>
            <a:r>
              <a:rPr lang="en-US" sz="1600" dirty="0" err="1">
                <a:solidFill>
                  <a:schemeClr val="tx1">
                    <a:lumMod val="50000"/>
                    <a:lumOff val="50000"/>
                  </a:schemeClr>
                </a:solidFill>
              </a:rPr>
              <a:t>Lesgourgues</a:t>
            </a:r>
            <a:r>
              <a:rPr lang="en-US" sz="1600" dirty="0">
                <a:solidFill>
                  <a:schemeClr val="tx1">
                    <a:lumMod val="50000"/>
                    <a:lumOff val="50000"/>
                  </a:schemeClr>
                </a:solidFill>
              </a:rPr>
              <a:t>, &amp; Sharma 2024</a:t>
            </a:r>
          </a:p>
        </p:txBody>
      </p:sp>
    </p:spTree>
    <p:extLst>
      <p:ext uri="{BB962C8B-B14F-4D97-AF65-F5344CB8AC3E}">
        <p14:creationId xmlns:p14="http://schemas.microsoft.com/office/powerpoint/2010/main" val="4172645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4C43F-88B3-1055-FC2B-527767422E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40A8E-921B-DAE0-3DA0-825D5B3178A8}"/>
              </a:ext>
            </a:extLst>
          </p:cNvPr>
          <p:cNvSpPr>
            <a:spLocks noGrp="1"/>
          </p:cNvSpPr>
          <p:nvPr>
            <p:ph type="title"/>
          </p:nvPr>
        </p:nvSpPr>
        <p:spPr>
          <a:xfrm>
            <a:off x="640080" y="2983230"/>
            <a:ext cx="8183881" cy="2426867"/>
          </a:xfrm>
        </p:spPr>
        <p:txBody>
          <a:bodyPr>
            <a:noAutofit/>
          </a:bodyPr>
          <a:lstStyle/>
          <a:p>
            <a:pPr algn="r"/>
            <a:r>
              <a:rPr lang="en-US" sz="8000" dirty="0">
                <a:latin typeface="Impact" panose="020B0806030902050204" pitchFamily="34" charset="0"/>
              </a:rPr>
              <a:t>The mechanism</a:t>
            </a:r>
          </a:p>
        </p:txBody>
      </p:sp>
      <p:sp>
        <p:nvSpPr>
          <p:cNvPr id="4" name="Slide Number Placeholder 3">
            <a:extLst>
              <a:ext uri="{FF2B5EF4-FFF2-40B4-BE49-F238E27FC236}">
                <a16:creationId xmlns:a16="http://schemas.microsoft.com/office/drawing/2014/main" id="{1BF7E3A1-4593-3664-15E3-9AFDE22DBAAB}"/>
              </a:ext>
            </a:extLst>
          </p:cNvPr>
          <p:cNvSpPr>
            <a:spLocks noGrp="1"/>
          </p:cNvSpPr>
          <p:nvPr>
            <p:ph type="sldNum" sz="quarter" idx="12"/>
          </p:nvPr>
        </p:nvSpPr>
        <p:spPr/>
        <p:txBody>
          <a:bodyPr/>
          <a:lstStyle/>
          <a:p>
            <a:fld id="{BCDEB5D4-A33B-ED4F-A06B-7E16C7B298A5}" type="slidenum">
              <a:rPr lang="en-US" smtClean="0"/>
              <a:t>20</a:t>
            </a:fld>
            <a:endParaRPr lang="en-US"/>
          </a:p>
        </p:txBody>
      </p:sp>
    </p:spTree>
    <p:extLst>
      <p:ext uri="{BB962C8B-B14F-4D97-AF65-F5344CB8AC3E}">
        <p14:creationId xmlns:p14="http://schemas.microsoft.com/office/powerpoint/2010/main" val="3179578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80DBCB-BEFA-30DA-CCB4-D3FF26C9AC16}"/>
              </a:ext>
            </a:extLst>
          </p:cNvPr>
          <p:cNvPicPr>
            <a:picLocks noChangeAspect="1"/>
          </p:cNvPicPr>
          <p:nvPr/>
        </p:nvPicPr>
        <p:blipFill>
          <a:blip r:embed="rId3"/>
          <a:stretch>
            <a:fillRect/>
          </a:stretch>
        </p:blipFill>
        <p:spPr>
          <a:xfrm>
            <a:off x="1471678" y="2054806"/>
            <a:ext cx="5775196" cy="4584726"/>
          </a:xfrm>
          <a:prstGeom prst="rect">
            <a:avLst/>
          </a:prstGeom>
        </p:spPr>
      </p:pic>
      <p:sp>
        <p:nvSpPr>
          <p:cNvPr id="2" name="Title 1">
            <a:extLst>
              <a:ext uri="{FF2B5EF4-FFF2-40B4-BE49-F238E27FC236}">
                <a16:creationId xmlns:a16="http://schemas.microsoft.com/office/drawing/2014/main" id="{D09F5AAA-E1AA-98A3-7E23-7231B7AFC9E5}"/>
              </a:ext>
            </a:extLst>
          </p:cNvPr>
          <p:cNvSpPr>
            <a:spLocks noGrp="1"/>
          </p:cNvSpPr>
          <p:nvPr>
            <p:ph type="title"/>
          </p:nvPr>
        </p:nvSpPr>
        <p:spPr/>
        <p:txBody>
          <a:bodyPr>
            <a:normAutofit/>
          </a:bodyPr>
          <a:lstStyle/>
          <a:p>
            <a:pPr algn="ctr"/>
            <a:r>
              <a:rPr lang="en-US" dirty="0"/>
              <a:t>What about initial fluctuations of </a:t>
            </a:r>
            <a:br>
              <a:rPr lang="en-US" dirty="0"/>
            </a:br>
            <a:r>
              <a:rPr lang="en-US" dirty="0"/>
              <a:t>intermediate amplitude?</a:t>
            </a:r>
          </a:p>
        </p:txBody>
      </p:sp>
      <p:sp>
        <p:nvSpPr>
          <p:cNvPr id="4" name="Slide Number Placeholder 3">
            <a:extLst>
              <a:ext uri="{FF2B5EF4-FFF2-40B4-BE49-F238E27FC236}">
                <a16:creationId xmlns:a16="http://schemas.microsoft.com/office/drawing/2014/main" id="{1269EBD0-86A9-BF61-22E8-1EACA439415B}"/>
              </a:ext>
            </a:extLst>
          </p:cNvPr>
          <p:cNvSpPr>
            <a:spLocks noGrp="1"/>
          </p:cNvSpPr>
          <p:nvPr>
            <p:ph type="sldNum" sz="quarter" idx="12"/>
          </p:nvPr>
        </p:nvSpPr>
        <p:spPr/>
        <p:txBody>
          <a:bodyPr/>
          <a:lstStyle/>
          <a:p>
            <a:fld id="{BCDEB5D4-A33B-ED4F-A06B-7E16C7B298A5}" type="slidenum">
              <a:rPr lang="en-US" smtClean="0"/>
              <a:pPr/>
              <a:t>21</a:t>
            </a:fld>
            <a:endParaRPr lang="en-US" dirty="0"/>
          </a:p>
        </p:txBody>
      </p:sp>
      <p:sp>
        <p:nvSpPr>
          <p:cNvPr id="6" name="TextBox 5">
            <a:extLst>
              <a:ext uri="{FF2B5EF4-FFF2-40B4-BE49-F238E27FC236}">
                <a16:creationId xmlns:a16="http://schemas.microsoft.com/office/drawing/2014/main" id="{EEA8D440-FA5E-5F49-6BC2-C8D992259073}"/>
              </a:ext>
            </a:extLst>
          </p:cNvPr>
          <p:cNvSpPr txBox="1"/>
          <p:nvPr/>
        </p:nvSpPr>
        <p:spPr>
          <a:xfrm>
            <a:off x="4941081" y="4846370"/>
            <a:ext cx="530915" cy="1015663"/>
          </a:xfrm>
          <a:prstGeom prst="rect">
            <a:avLst/>
          </a:prstGeom>
          <a:noFill/>
        </p:spPr>
        <p:txBody>
          <a:bodyPr wrap="none" rtlCol="0">
            <a:spAutoFit/>
          </a:bodyPr>
          <a:lstStyle/>
          <a:p>
            <a:r>
              <a:rPr lang="en-US" sz="6000" dirty="0">
                <a:latin typeface="Lao MN" pitchFamily="2" charset="0"/>
                <a:cs typeface="Lao MN" pitchFamily="2" charset="0"/>
              </a:rPr>
              <a:t>?</a:t>
            </a:r>
          </a:p>
        </p:txBody>
      </p:sp>
    </p:spTree>
    <p:extLst>
      <p:ext uri="{BB962C8B-B14F-4D97-AF65-F5344CB8AC3E}">
        <p14:creationId xmlns:p14="http://schemas.microsoft.com/office/powerpoint/2010/main" val="10171916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858E-2A35-170D-4BDB-254D6A34A0E5}"/>
              </a:ext>
            </a:extLst>
          </p:cNvPr>
          <p:cNvSpPr>
            <a:spLocks noGrp="1"/>
          </p:cNvSpPr>
          <p:nvPr>
            <p:ph type="title"/>
          </p:nvPr>
        </p:nvSpPr>
        <p:spPr/>
        <p:txBody>
          <a:bodyPr/>
          <a:lstStyle/>
          <a:p>
            <a:r>
              <a:rPr lang="en-US" dirty="0"/>
              <a:t>Studied to some extent…e.g.</a:t>
            </a:r>
          </a:p>
        </p:txBody>
      </p:sp>
      <p:pic>
        <p:nvPicPr>
          <p:cNvPr id="6" name="Content Placeholder 5" descr="A close-up of a document&#10;&#10;AI-generated content may be incorrect.">
            <a:extLst>
              <a:ext uri="{FF2B5EF4-FFF2-40B4-BE49-F238E27FC236}">
                <a16:creationId xmlns:a16="http://schemas.microsoft.com/office/drawing/2014/main" id="{7AAA8392-0615-6726-9490-B2642D8255B5}"/>
              </a:ext>
            </a:extLst>
          </p:cNvPr>
          <p:cNvPicPr>
            <a:picLocks noGrp="1" noChangeAspect="1"/>
          </p:cNvPicPr>
          <p:nvPr>
            <p:ph idx="1"/>
          </p:nvPr>
        </p:nvPicPr>
        <p:blipFill>
          <a:blip r:embed="rId3"/>
          <a:stretch>
            <a:fillRect/>
          </a:stretch>
        </p:blipFill>
        <p:spPr>
          <a:xfrm>
            <a:off x="581025" y="3151091"/>
            <a:ext cx="7989888" cy="1784543"/>
          </a:xfrm>
        </p:spPr>
      </p:pic>
      <p:sp>
        <p:nvSpPr>
          <p:cNvPr id="4" name="Slide Number Placeholder 3">
            <a:extLst>
              <a:ext uri="{FF2B5EF4-FFF2-40B4-BE49-F238E27FC236}">
                <a16:creationId xmlns:a16="http://schemas.microsoft.com/office/drawing/2014/main" id="{08BA16E5-8DDF-5797-0467-314D82F28089}"/>
              </a:ext>
            </a:extLst>
          </p:cNvPr>
          <p:cNvSpPr>
            <a:spLocks noGrp="1"/>
          </p:cNvSpPr>
          <p:nvPr>
            <p:ph type="sldNum" sz="quarter" idx="12"/>
          </p:nvPr>
        </p:nvSpPr>
        <p:spPr/>
        <p:txBody>
          <a:bodyPr/>
          <a:lstStyle/>
          <a:p>
            <a:fld id="{BCDEB5D4-A33B-ED4F-A06B-7E16C7B298A5}" type="slidenum">
              <a:rPr lang="en-US" smtClean="0"/>
              <a:pPr/>
              <a:t>22</a:t>
            </a:fld>
            <a:endParaRPr lang="en-US" dirty="0"/>
          </a:p>
        </p:txBody>
      </p:sp>
    </p:spTree>
    <p:extLst>
      <p:ext uri="{BB962C8B-B14F-4D97-AF65-F5344CB8AC3E}">
        <p14:creationId xmlns:p14="http://schemas.microsoft.com/office/powerpoint/2010/main" val="2736616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2806B-4252-A580-54EA-F8455D8314D8}"/>
              </a:ext>
            </a:extLst>
          </p:cNvPr>
          <p:cNvSpPr>
            <a:spLocks noGrp="1"/>
          </p:cNvSpPr>
          <p:nvPr>
            <p:ph type="title"/>
          </p:nvPr>
        </p:nvSpPr>
        <p:spPr/>
        <p:txBody>
          <a:bodyPr/>
          <a:lstStyle/>
          <a:p>
            <a:r>
              <a:rPr lang="en-US" dirty="0"/>
              <a:t>Evolution of density perturbations</a:t>
            </a:r>
          </a:p>
        </p:txBody>
      </p:sp>
      <p:pic>
        <p:nvPicPr>
          <p:cNvPr id="6" name="Content Placeholder 5">
            <a:extLst>
              <a:ext uri="{FF2B5EF4-FFF2-40B4-BE49-F238E27FC236}">
                <a16:creationId xmlns:a16="http://schemas.microsoft.com/office/drawing/2014/main" id="{0B9CAF37-15A0-9AB7-A364-CE53036C95BA}"/>
              </a:ext>
            </a:extLst>
          </p:cNvPr>
          <p:cNvPicPr>
            <a:picLocks noGrp="1" noChangeAspect="1"/>
          </p:cNvPicPr>
          <p:nvPr>
            <p:ph idx="1"/>
          </p:nvPr>
        </p:nvPicPr>
        <p:blipFill>
          <a:blip r:embed="rId2"/>
          <a:stretch>
            <a:fillRect/>
          </a:stretch>
        </p:blipFill>
        <p:spPr>
          <a:xfrm>
            <a:off x="1642332" y="2019979"/>
            <a:ext cx="5859336" cy="4370376"/>
          </a:xfrm>
        </p:spPr>
      </p:pic>
      <p:sp>
        <p:nvSpPr>
          <p:cNvPr id="4" name="Slide Number Placeholder 3">
            <a:extLst>
              <a:ext uri="{FF2B5EF4-FFF2-40B4-BE49-F238E27FC236}">
                <a16:creationId xmlns:a16="http://schemas.microsoft.com/office/drawing/2014/main" id="{5B7367C4-C7B2-09F1-0782-1FBA7AE1BF88}"/>
              </a:ext>
            </a:extLst>
          </p:cNvPr>
          <p:cNvSpPr>
            <a:spLocks noGrp="1"/>
          </p:cNvSpPr>
          <p:nvPr>
            <p:ph type="sldNum" sz="quarter" idx="12"/>
          </p:nvPr>
        </p:nvSpPr>
        <p:spPr/>
        <p:txBody>
          <a:bodyPr/>
          <a:lstStyle/>
          <a:p>
            <a:fld id="{BCDEB5D4-A33B-ED4F-A06B-7E16C7B298A5}" type="slidenum">
              <a:rPr lang="en-US" smtClean="0"/>
              <a:pPr/>
              <a:t>23</a:t>
            </a:fld>
            <a:endParaRPr lang="en-US" dirty="0"/>
          </a:p>
        </p:txBody>
      </p:sp>
    </p:spTree>
    <p:extLst>
      <p:ext uri="{BB962C8B-B14F-4D97-AF65-F5344CB8AC3E}">
        <p14:creationId xmlns:p14="http://schemas.microsoft.com/office/powerpoint/2010/main" val="1577236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B16FB-8818-A1AD-C828-A34729C16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FD72F6-C2E6-B634-3F49-9C2347D1551F}"/>
              </a:ext>
            </a:extLst>
          </p:cNvPr>
          <p:cNvSpPr>
            <a:spLocks noGrp="1"/>
          </p:cNvSpPr>
          <p:nvPr>
            <p:ph type="title"/>
          </p:nvPr>
        </p:nvSpPr>
        <p:spPr/>
        <p:txBody>
          <a:bodyPr/>
          <a:lstStyle/>
          <a:p>
            <a:r>
              <a:rPr lang="en-US" dirty="0"/>
              <a:t>Evolution of density perturbations</a:t>
            </a:r>
          </a:p>
        </p:txBody>
      </p:sp>
      <p:sp>
        <p:nvSpPr>
          <p:cNvPr id="4" name="Slide Number Placeholder 3">
            <a:extLst>
              <a:ext uri="{FF2B5EF4-FFF2-40B4-BE49-F238E27FC236}">
                <a16:creationId xmlns:a16="http://schemas.microsoft.com/office/drawing/2014/main" id="{33D0C70E-3C94-5BE1-596F-D8E02BEE2DC9}"/>
              </a:ext>
            </a:extLst>
          </p:cNvPr>
          <p:cNvSpPr>
            <a:spLocks noGrp="1"/>
          </p:cNvSpPr>
          <p:nvPr>
            <p:ph type="sldNum" sz="quarter" idx="12"/>
          </p:nvPr>
        </p:nvSpPr>
        <p:spPr/>
        <p:txBody>
          <a:bodyPr/>
          <a:lstStyle/>
          <a:p>
            <a:fld id="{BCDEB5D4-A33B-ED4F-A06B-7E16C7B298A5}" type="slidenum">
              <a:rPr lang="en-US" smtClean="0"/>
              <a:pPr/>
              <a:t>24</a:t>
            </a:fld>
            <a:endParaRPr lang="en-US" dirty="0"/>
          </a:p>
        </p:txBody>
      </p:sp>
      <p:pic>
        <p:nvPicPr>
          <p:cNvPr id="7" name="Picture 6">
            <a:extLst>
              <a:ext uri="{FF2B5EF4-FFF2-40B4-BE49-F238E27FC236}">
                <a16:creationId xmlns:a16="http://schemas.microsoft.com/office/drawing/2014/main" id="{96081CD9-CABB-EDB3-1C2E-6DC477C4AC3E}"/>
              </a:ext>
            </a:extLst>
          </p:cNvPr>
          <p:cNvPicPr>
            <a:picLocks noChangeAspect="1"/>
          </p:cNvPicPr>
          <p:nvPr/>
        </p:nvPicPr>
        <p:blipFill>
          <a:blip r:embed="rId3"/>
          <a:stretch>
            <a:fillRect/>
          </a:stretch>
        </p:blipFill>
        <p:spPr>
          <a:xfrm>
            <a:off x="1642332" y="2019980"/>
            <a:ext cx="5859336" cy="4370375"/>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CDDD512-4C55-84B0-EFEB-D061CDA718CC}"/>
                  </a:ext>
                </a:extLst>
              </p:cNvPr>
              <p:cNvSpPr txBox="1"/>
              <p:nvPr/>
            </p:nvSpPr>
            <p:spPr>
              <a:xfrm>
                <a:off x="218897" y="2019980"/>
                <a:ext cx="1423435" cy="1477328"/>
              </a:xfrm>
              <a:prstGeom prst="rect">
                <a:avLst/>
              </a:prstGeom>
              <a:noFill/>
              <a:ln w="28575">
                <a:solidFill>
                  <a:schemeClr val="accent2"/>
                </a:solidFill>
              </a:ln>
            </p:spPr>
            <p:txBody>
              <a:bodyPr wrap="square" rtlCol="0">
                <a:spAutoFit/>
              </a:bodyPr>
              <a:lstStyle/>
              <a:p>
                <a:pPr algn="ctr"/>
                <a:r>
                  <a:rPr lang="en-US" dirty="0"/>
                  <a:t>In </a:t>
                </a:r>
                <a:r>
                  <a:rPr lang="en-US" dirty="0">
                    <a:ea typeface="Ayuthaya" pitchFamily="2" charset="-34"/>
                    <a:cs typeface="Malayalam MN" pitchFamily="2" charset="0"/>
                  </a:rPr>
                  <a:t>ΛCDM (</a:t>
                </a:r>
                <a14:m>
                  <m:oMath xmlns:m="http://schemas.openxmlformats.org/officeDocument/2006/math">
                    <m:r>
                      <a:rPr lang="en-US" i="1">
                        <a:latin typeface="Cambria Math" panose="02040503050406030204" pitchFamily="18" charset="0"/>
                      </a:rPr>
                      <m:t>𝛿</m:t>
                    </m:r>
                    <m:r>
                      <a:rPr lang="en-US" i="1">
                        <a:latin typeface="Cambria Math" panose="02040503050406030204" pitchFamily="18" charset="0"/>
                      </a:rPr>
                      <m:t>~ </m:t>
                    </m:r>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i="1">
                            <a:latin typeface="Cambria Math" panose="02040503050406030204" pitchFamily="18" charset="0"/>
                          </a:rPr>
                          <m:t>−</m:t>
                        </m:r>
                        <m:r>
                          <a:rPr lang="en-US" b="0" i="1" smtClean="0">
                            <a:latin typeface="Cambria Math" panose="02040503050406030204" pitchFamily="18" charset="0"/>
                          </a:rPr>
                          <m:t>5</m:t>
                        </m:r>
                      </m:sup>
                    </m:sSup>
                  </m:oMath>
                </a14:m>
                <a:r>
                  <a:rPr lang="en-US" dirty="0">
                    <a:ea typeface="Ayuthaya" pitchFamily="2" charset="-34"/>
                    <a:cs typeface="Malayalam MN" pitchFamily="2" charset="0"/>
                  </a:rPr>
                  <a:t>), </a:t>
                </a:r>
              </a:p>
              <a:p>
                <a:pPr algn="ctr"/>
                <a:r>
                  <a:rPr lang="en-US" dirty="0">
                    <a:ea typeface="Ayuthaya" pitchFamily="2" charset="-34"/>
                    <a:cs typeface="Malayalam MN" pitchFamily="2" charset="0"/>
                  </a:rPr>
                  <a:t>all modes </a:t>
                </a:r>
              </a:p>
              <a:p>
                <a:pPr algn="ctr"/>
                <a:r>
                  <a:rPr lang="en-US" dirty="0">
                    <a:ea typeface="Ayuthaya" pitchFamily="2" charset="-34"/>
                    <a:cs typeface="Malayalam MN" pitchFamily="2" charset="0"/>
                  </a:rPr>
                  <a:t>collapse at </a:t>
                </a:r>
              </a:p>
              <a:p>
                <a:pPr algn="ctr"/>
                <a14:m>
                  <m:oMathPara xmlns:m="http://schemas.openxmlformats.org/officeDocument/2006/math">
                    <m:oMath>
                      <m:r>
                        <a:rPr lang="en-US" i="1">
                          <a:latin typeface="Cambria Math" panose="02040503050406030204" pitchFamily="18" charset="0"/>
                        </a:rPr>
                        <m:t>1+</m:t>
                      </m:r>
                      <m:r>
                        <a:rPr lang="en-US" i="1">
                          <a:latin typeface="Cambria Math" panose="02040503050406030204" pitchFamily="18" charset="0"/>
                        </a:rPr>
                        <m:t>𝑧</m:t>
                      </m:r>
                      <m:r>
                        <a:rPr lang="en-US" b="0" i="1" smtClean="0">
                          <a:latin typeface="Cambria Math" panose="02040503050406030204" pitchFamily="18" charset="0"/>
                        </a:rPr>
                        <m:t>&lt;</m:t>
                      </m:r>
                      <m:r>
                        <a:rPr lang="en-US" i="1">
                          <a:latin typeface="Cambria Math" panose="02040503050406030204" pitchFamily="18" charset="0"/>
                        </a:rPr>
                        <m:t> 20</m:t>
                      </m:r>
                    </m:oMath>
                  </m:oMathPara>
                </a14:m>
                <a:endParaRPr lang="en-US" dirty="0"/>
              </a:p>
            </p:txBody>
          </p:sp>
        </mc:Choice>
        <mc:Fallback xmlns="">
          <p:sp>
            <p:nvSpPr>
              <p:cNvPr id="10" name="TextBox 9">
                <a:extLst>
                  <a:ext uri="{FF2B5EF4-FFF2-40B4-BE49-F238E27FC236}">
                    <a16:creationId xmlns:a16="http://schemas.microsoft.com/office/drawing/2014/main" id="{8CDDD512-4C55-84B0-EFEB-D061CDA718CC}"/>
                  </a:ext>
                </a:extLst>
              </p:cNvPr>
              <p:cNvSpPr txBox="1">
                <a:spLocks noRot="1" noChangeAspect="1" noMove="1" noResize="1" noEditPoints="1" noAdjustHandles="1" noChangeArrowheads="1" noChangeShapeType="1" noTextEdit="1"/>
              </p:cNvSpPr>
              <p:nvPr/>
            </p:nvSpPr>
            <p:spPr>
              <a:xfrm>
                <a:off x="218897" y="2019980"/>
                <a:ext cx="1423435" cy="1477328"/>
              </a:xfrm>
              <a:prstGeom prst="rect">
                <a:avLst/>
              </a:prstGeom>
              <a:blipFill>
                <a:blip r:embed="rId4"/>
                <a:stretch>
                  <a:fillRect t="-833" b="-2500"/>
                </a:stretch>
              </a:blipFill>
              <a:ln w="28575">
                <a:solidFill>
                  <a:schemeClr val="accent2"/>
                </a:solidFill>
              </a:ln>
            </p:spPr>
            <p:txBody>
              <a:bodyPr/>
              <a:lstStyle/>
              <a:p>
                <a:r>
                  <a:rPr lang="en-US">
                    <a:noFill/>
                  </a:rPr>
                  <a:t> </a:t>
                </a:r>
              </a:p>
            </p:txBody>
          </p:sp>
        </mc:Fallback>
      </mc:AlternateContent>
      <p:sp>
        <p:nvSpPr>
          <p:cNvPr id="13" name="Right Arrow 12">
            <a:extLst>
              <a:ext uri="{FF2B5EF4-FFF2-40B4-BE49-F238E27FC236}">
                <a16:creationId xmlns:a16="http://schemas.microsoft.com/office/drawing/2014/main" id="{B4EBFB34-2742-1E00-D85B-F85099C8F793}"/>
              </a:ext>
            </a:extLst>
          </p:cNvPr>
          <p:cNvSpPr/>
          <p:nvPr/>
        </p:nvSpPr>
        <p:spPr>
          <a:xfrm rot="20938086">
            <a:off x="1741484" y="2416153"/>
            <a:ext cx="988239" cy="182168"/>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71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D1294-B882-26E4-2C22-94B8C3A7E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9B88D-4ACA-384D-BA2B-53923B5D1A25}"/>
              </a:ext>
            </a:extLst>
          </p:cNvPr>
          <p:cNvSpPr>
            <a:spLocks noGrp="1"/>
          </p:cNvSpPr>
          <p:nvPr>
            <p:ph type="title"/>
          </p:nvPr>
        </p:nvSpPr>
        <p:spPr/>
        <p:txBody>
          <a:bodyPr/>
          <a:lstStyle/>
          <a:p>
            <a:r>
              <a:rPr lang="en-US" dirty="0"/>
              <a:t>Evolution of density perturbations</a:t>
            </a:r>
          </a:p>
        </p:txBody>
      </p:sp>
      <p:sp>
        <p:nvSpPr>
          <p:cNvPr id="4" name="Slide Number Placeholder 3">
            <a:extLst>
              <a:ext uri="{FF2B5EF4-FFF2-40B4-BE49-F238E27FC236}">
                <a16:creationId xmlns:a16="http://schemas.microsoft.com/office/drawing/2014/main" id="{871262D8-E785-EC97-48DB-1570344F269E}"/>
              </a:ext>
            </a:extLst>
          </p:cNvPr>
          <p:cNvSpPr>
            <a:spLocks noGrp="1"/>
          </p:cNvSpPr>
          <p:nvPr>
            <p:ph type="sldNum" sz="quarter" idx="12"/>
          </p:nvPr>
        </p:nvSpPr>
        <p:spPr/>
        <p:txBody>
          <a:bodyPr/>
          <a:lstStyle/>
          <a:p>
            <a:fld id="{BCDEB5D4-A33B-ED4F-A06B-7E16C7B298A5}" type="slidenum">
              <a:rPr lang="en-US" smtClean="0"/>
              <a:pPr/>
              <a:t>25</a:t>
            </a:fld>
            <a:endParaRPr lang="en-US" dirty="0"/>
          </a:p>
        </p:txBody>
      </p:sp>
      <p:pic>
        <p:nvPicPr>
          <p:cNvPr id="7" name="Picture 6">
            <a:extLst>
              <a:ext uri="{FF2B5EF4-FFF2-40B4-BE49-F238E27FC236}">
                <a16:creationId xmlns:a16="http://schemas.microsoft.com/office/drawing/2014/main" id="{E1D86AB7-B806-B40F-BF30-74D922D0E11D}"/>
              </a:ext>
            </a:extLst>
          </p:cNvPr>
          <p:cNvPicPr>
            <a:picLocks noChangeAspect="1"/>
          </p:cNvPicPr>
          <p:nvPr/>
        </p:nvPicPr>
        <p:blipFill>
          <a:blip r:embed="rId2"/>
          <a:stretch>
            <a:fillRect/>
          </a:stretch>
        </p:blipFill>
        <p:spPr>
          <a:xfrm>
            <a:off x="1642332" y="2019979"/>
            <a:ext cx="5859335" cy="4370375"/>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AE6F549-98CC-78F4-DA98-86A34E896904}"/>
                  </a:ext>
                </a:extLst>
              </p:cNvPr>
              <p:cNvSpPr txBox="1"/>
              <p:nvPr/>
            </p:nvSpPr>
            <p:spPr>
              <a:xfrm>
                <a:off x="7317123" y="2772109"/>
                <a:ext cx="1749387" cy="1200329"/>
              </a:xfrm>
              <a:prstGeom prst="rect">
                <a:avLst/>
              </a:prstGeom>
              <a:noFill/>
              <a:ln w="28575">
                <a:solidFill>
                  <a:schemeClr val="accent2"/>
                </a:solidFill>
              </a:ln>
            </p:spPr>
            <p:txBody>
              <a:bodyPr wrap="square" rtlCol="0">
                <a:spAutoFit/>
              </a:bodyPr>
              <a:lstStyle/>
              <a:p>
                <a:pPr algn="ctr"/>
                <a:r>
                  <a:rPr lang="en-US" dirty="0"/>
                  <a:t>PBHs start at </a:t>
                </a:r>
                <a14:m>
                  <m:oMath xmlns:m="http://schemas.openxmlformats.org/officeDocument/2006/math">
                    <m:r>
                      <a:rPr lang="en-US" b="0" i="1" smtClean="0">
                        <a:latin typeface="Cambria Math" panose="02040503050406030204" pitchFamily="18" charset="0"/>
                      </a:rPr>
                      <m:t>𝛿</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m:t>
                        </m:r>
                      </m:sup>
                    </m:sSup>
                  </m:oMath>
                </a14:m>
                <a:r>
                  <a:rPr lang="en-US" dirty="0"/>
                  <a:t>,</a:t>
                </a:r>
              </a:p>
              <a:p>
                <a:pPr algn="ctr"/>
                <a:r>
                  <a:rPr lang="en-US" dirty="0"/>
                  <a:t> collapse almost instantly</a:t>
                </a:r>
              </a:p>
            </p:txBody>
          </p:sp>
        </mc:Choice>
        <mc:Fallback xmlns="">
          <p:sp>
            <p:nvSpPr>
              <p:cNvPr id="10" name="TextBox 9">
                <a:extLst>
                  <a:ext uri="{FF2B5EF4-FFF2-40B4-BE49-F238E27FC236}">
                    <a16:creationId xmlns:a16="http://schemas.microsoft.com/office/drawing/2014/main" id="{0AE6F549-98CC-78F4-DA98-86A34E896904}"/>
                  </a:ext>
                </a:extLst>
              </p:cNvPr>
              <p:cNvSpPr txBox="1">
                <a:spLocks noRot="1" noChangeAspect="1" noMove="1" noResize="1" noEditPoints="1" noAdjustHandles="1" noChangeArrowheads="1" noChangeShapeType="1" noTextEdit="1"/>
              </p:cNvSpPr>
              <p:nvPr/>
            </p:nvSpPr>
            <p:spPr>
              <a:xfrm>
                <a:off x="7317123" y="2772109"/>
                <a:ext cx="1749387" cy="1200329"/>
              </a:xfrm>
              <a:prstGeom prst="rect">
                <a:avLst/>
              </a:prstGeom>
              <a:blipFill>
                <a:blip r:embed="rId3"/>
                <a:stretch>
                  <a:fillRect t="-1020" r="-2837" b="-5102"/>
                </a:stretch>
              </a:blipFill>
              <a:ln w="28575">
                <a:solidFill>
                  <a:schemeClr val="accent2"/>
                </a:solidFill>
              </a:ln>
            </p:spPr>
            <p:txBody>
              <a:bodyPr/>
              <a:lstStyle/>
              <a:p>
                <a:r>
                  <a:rPr lang="en-US">
                    <a:noFill/>
                  </a:rPr>
                  <a:t> </a:t>
                </a:r>
              </a:p>
            </p:txBody>
          </p:sp>
        </mc:Fallback>
      </mc:AlternateContent>
      <p:sp>
        <p:nvSpPr>
          <p:cNvPr id="11" name="Right Arrow 10">
            <a:extLst>
              <a:ext uri="{FF2B5EF4-FFF2-40B4-BE49-F238E27FC236}">
                <a16:creationId xmlns:a16="http://schemas.microsoft.com/office/drawing/2014/main" id="{BA52D7CC-31E4-ECA8-5E06-B37661F2CD92}"/>
              </a:ext>
            </a:extLst>
          </p:cNvPr>
          <p:cNvSpPr/>
          <p:nvPr/>
        </p:nvSpPr>
        <p:spPr>
          <a:xfrm rot="12310669">
            <a:off x="6920869" y="2574453"/>
            <a:ext cx="563325" cy="209716"/>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7293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10943-5E7E-D7EB-964C-DA35DE976A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E0EDB-7B4F-DA24-B074-21C92AE0AB12}"/>
              </a:ext>
            </a:extLst>
          </p:cNvPr>
          <p:cNvSpPr>
            <a:spLocks noGrp="1"/>
          </p:cNvSpPr>
          <p:nvPr>
            <p:ph type="title"/>
          </p:nvPr>
        </p:nvSpPr>
        <p:spPr/>
        <p:txBody>
          <a:bodyPr/>
          <a:lstStyle/>
          <a:p>
            <a:r>
              <a:rPr lang="en-US" dirty="0"/>
              <a:t>Evolution of density perturbations</a:t>
            </a:r>
          </a:p>
        </p:txBody>
      </p:sp>
      <p:sp>
        <p:nvSpPr>
          <p:cNvPr id="4" name="Slide Number Placeholder 3">
            <a:extLst>
              <a:ext uri="{FF2B5EF4-FFF2-40B4-BE49-F238E27FC236}">
                <a16:creationId xmlns:a16="http://schemas.microsoft.com/office/drawing/2014/main" id="{A2218A2E-4D5B-D7F6-CD01-DC6F7312E9B4}"/>
              </a:ext>
            </a:extLst>
          </p:cNvPr>
          <p:cNvSpPr>
            <a:spLocks noGrp="1"/>
          </p:cNvSpPr>
          <p:nvPr>
            <p:ph type="sldNum" sz="quarter" idx="12"/>
          </p:nvPr>
        </p:nvSpPr>
        <p:spPr/>
        <p:txBody>
          <a:bodyPr/>
          <a:lstStyle/>
          <a:p>
            <a:fld id="{BCDEB5D4-A33B-ED4F-A06B-7E16C7B298A5}" type="slidenum">
              <a:rPr lang="en-US" smtClean="0"/>
              <a:pPr/>
              <a:t>26</a:t>
            </a:fld>
            <a:endParaRPr lang="en-US" dirty="0"/>
          </a:p>
        </p:txBody>
      </p:sp>
      <p:pic>
        <p:nvPicPr>
          <p:cNvPr id="7" name="Picture 6">
            <a:extLst>
              <a:ext uri="{FF2B5EF4-FFF2-40B4-BE49-F238E27FC236}">
                <a16:creationId xmlns:a16="http://schemas.microsoft.com/office/drawing/2014/main" id="{A678BC65-8EDF-AF31-4A41-F6109F6230AE}"/>
              </a:ext>
            </a:extLst>
          </p:cNvPr>
          <p:cNvPicPr>
            <a:picLocks noChangeAspect="1"/>
          </p:cNvPicPr>
          <p:nvPr/>
        </p:nvPicPr>
        <p:blipFill>
          <a:blip r:embed="rId2"/>
          <a:stretch>
            <a:fillRect/>
          </a:stretch>
        </p:blipFill>
        <p:spPr>
          <a:xfrm>
            <a:off x="1642331" y="2019978"/>
            <a:ext cx="5859335" cy="4370375"/>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C616D65-878A-2452-A382-33254AC1B200}"/>
                  </a:ext>
                </a:extLst>
              </p:cNvPr>
              <p:cNvSpPr txBox="1"/>
              <p:nvPr/>
            </p:nvSpPr>
            <p:spPr>
              <a:xfrm>
                <a:off x="7348120" y="3655512"/>
                <a:ext cx="1547908" cy="669992"/>
              </a:xfrm>
              <a:prstGeom prst="rect">
                <a:avLst/>
              </a:prstGeom>
              <a:noFill/>
              <a:ln w="28575">
                <a:solidFill>
                  <a:schemeClr val="accent2"/>
                </a:solidFill>
              </a:ln>
            </p:spPr>
            <p:txBody>
              <a:bodyPr wrap="square" rtlCol="0">
                <a:spAutoFit/>
              </a:bodyPr>
              <a:lstStyle/>
              <a:p>
                <a:pPr algn="ctr"/>
                <a:r>
                  <a:rPr lang="en-US" dirty="0"/>
                  <a:t>Enhance by few </a:t>
                </a:r>
                <a14:m>
                  <m:oMath xmlns:m="http://schemas.openxmlformats.org/officeDocument/2006/math">
                    <m:r>
                      <a:rPr lang="en-US" i="1" dirty="0" smtClean="0">
                        <a:latin typeface="Cambria Math" panose="02040503050406030204" pitchFamily="18" charset="0"/>
                      </a:rPr>
                      <m:t>×</m:t>
                    </m:r>
                    <m:r>
                      <a:rPr lang="en-US" b="0" i="1" dirty="0" smtClean="0">
                        <a:latin typeface="Cambria Math" panose="02040503050406030204" pitchFamily="18" charset="0"/>
                      </a:rPr>
                      <m:t> 10</m:t>
                    </m:r>
                  </m:oMath>
                </a14:m>
                <a:r>
                  <a:rPr lang="en-US" dirty="0"/>
                  <a:t>…</a:t>
                </a:r>
              </a:p>
            </p:txBody>
          </p:sp>
        </mc:Choice>
        <mc:Fallback xmlns="">
          <p:sp>
            <p:nvSpPr>
              <p:cNvPr id="8" name="TextBox 7">
                <a:extLst>
                  <a:ext uri="{FF2B5EF4-FFF2-40B4-BE49-F238E27FC236}">
                    <a16:creationId xmlns:a16="http://schemas.microsoft.com/office/drawing/2014/main" id="{6C616D65-878A-2452-A382-33254AC1B200}"/>
                  </a:ext>
                </a:extLst>
              </p:cNvPr>
              <p:cNvSpPr txBox="1">
                <a:spLocks noRot="1" noChangeAspect="1" noMove="1" noResize="1" noEditPoints="1" noAdjustHandles="1" noChangeArrowheads="1" noChangeShapeType="1" noTextEdit="1"/>
              </p:cNvSpPr>
              <p:nvPr/>
            </p:nvSpPr>
            <p:spPr>
              <a:xfrm>
                <a:off x="7348120" y="3655512"/>
                <a:ext cx="1547908" cy="669992"/>
              </a:xfrm>
              <a:prstGeom prst="rect">
                <a:avLst/>
              </a:prstGeom>
              <a:blipFill>
                <a:blip r:embed="rId3"/>
                <a:stretch>
                  <a:fillRect t="-3571" b="-5357"/>
                </a:stretch>
              </a:blipFill>
              <a:ln w="28575">
                <a:solidFill>
                  <a:schemeClr val="accent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1447C1B-1F17-9AD6-AE33-24DA569A1B2A}"/>
                  </a:ext>
                </a:extLst>
              </p:cNvPr>
              <p:cNvSpPr txBox="1"/>
              <p:nvPr/>
            </p:nvSpPr>
            <p:spPr>
              <a:xfrm>
                <a:off x="247969" y="2019978"/>
                <a:ext cx="1999284" cy="1200329"/>
              </a:xfrm>
              <a:prstGeom prst="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dirty="0"/>
                  <a:t>Collapse earlier by few </a:t>
                </a:r>
                <a14:m>
                  <m:oMath xmlns:m="http://schemas.openxmlformats.org/officeDocument/2006/math">
                    <m:r>
                      <a:rPr lang="en-US" i="1" dirty="0" smtClean="0">
                        <a:latin typeface="Cambria Math" panose="02040503050406030204" pitchFamily="18" charset="0"/>
                      </a:rPr>
                      <m:t>×</m:t>
                    </m:r>
                    <m:r>
                      <a:rPr lang="en-US" b="0" i="1" dirty="0" smtClean="0">
                        <a:latin typeface="Cambria Math" panose="02040503050406030204" pitchFamily="18" charset="0"/>
                      </a:rPr>
                      <m:t> 10</m:t>
                    </m:r>
                    <m:r>
                      <a:rPr lang="en-US" b="0" i="0" dirty="0" smtClean="0">
                        <a:latin typeface="Cambria Math" panose="02040503050406030204" pitchFamily="18" charset="0"/>
                      </a:rPr>
                      <m:t>,</m:t>
                    </m:r>
                  </m:oMath>
                </a14:m>
                <a:endParaRPr lang="en-US" dirty="0"/>
              </a:p>
              <a:p>
                <a:pPr algn="ctr"/>
                <a:r>
                  <a:rPr lang="en-US" dirty="0"/>
                  <a:t>more compact by </a:t>
                </a:r>
                <a:br>
                  <a:rPr lang="en-US" dirty="0"/>
                </a:br>
                <a:r>
                  <a:rPr lang="en-US" dirty="0"/>
                  <a:t>(few </a:t>
                </a:r>
                <a14:m>
                  <m:oMath xmlns:m="http://schemas.openxmlformats.org/officeDocument/2006/math">
                    <m:r>
                      <a:rPr lang="en-US" i="1" dirty="0">
                        <a:latin typeface="Cambria Math" panose="02040503050406030204" pitchFamily="18" charset="0"/>
                      </a:rPr>
                      <m:t>× 10</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m:t>
                        </m:r>
                      </m:e>
                      <m:sup>
                        <m:r>
                          <a:rPr lang="en-US" b="0" i="1" dirty="0" smtClean="0">
                            <a:latin typeface="Cambria Math" panose="02040503050406030204" pitchFamily="18" charset="0"/>
                          </a:rPr>
                          <m:t>3</m:t>
                        </m:r>
                      </m:sup>
                    </m:sSup>
                  </m:oMath>
                </a14:m>
                <a:r>
                  <a:rPr lang="en-US" dirty="0"/>
                  <a:t>.</a:t>
                </a:r>
              </a:p>
            </p:txBody>
          </p:sp>
        </mc:Choice>
        <mc:Fallback xmlns="">
          <p:sp>
            <p:nvSpPr>
              <p:cNvPr id="10" name="TextBox 9">
                <a:extLst>
                  <a:ext uri="{FF2B5EF4-FFF2-40B4-BE49-F238E27FC236}">
                    <a16:creationId xmlns:a16="http://schemas.microsoft.com/office/drawing/2014/main" id="{31447C1B-1F17-9AD6-AE33-24DA569A1B2A}"/>
                  </a:ext>
                </a:extLst>
              </p:cNvPr>
              <p:cNvSpPr txBox="1">
                <a:spLocks noRot="1" noChangeAspect="1" noMove="1" noResize="1" noEditPoints="1" noAdjustHandles="1" noChangeArrowheads="1" noChangeShapeType="1" noTextEdit="1"/>
              </p:cNvSpPr>
              <p:nvPr/>
            </p:nvSpPr>
            <p:spPr>
              <a:xfrm>
                <a:off x="247969" y="2019978"/>
                <a:ext cx="1999284" cy="1200329"/>
              </a:xfrm>
              <a:prstGeom prst="rect">
                <a:avLst/>
              </a:prstGeom>
              <a:blipFill>
                <a:blip r:embed="rId4"/>
                <a:stretch>
                  <a:fillRect t="-1020" r="-2484" b="-5102"/>
                </a:stretch>
              </a:blipFill>
              <a:ln/>
            </p:spPr>
            <p:txBody>
              <a:bodyPr/>
              <a:lstStyle/>
              <a:p>
                <a:r>
                  <a:rPr lang="en-US">
                    <a:noFill/>
                  </a:rPr>
                  <a:t> </a:t>
                </a:r>
              </a:p>
            </p:txBody>
          </p:sp>
        </mc:Fallback>
      </mc:AlternateContent>
    </p:spTree>
    <p:extLst>
      <p:ext uri="{BB962C8B-B14F-4D97-AF65-F5344CB8AC3E}">
        <p14:creationId xmlns:p14="http://schemas.microsoft.com/office/powerpoint/2010/main" val="225266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530DF-4644-0D14-E2AA-C4A7AEE6B9EE}"/>
              </a:ext>
            </a:extLst>
          </p:cNvPr>
          <p:cNvSpPr>
            <a:spLocks noGrp="1"/>
          </p:cNvSpPr>
          <p:nvPr>
            <p:ph type="title"/>
          </p:nvPr>
        </p:nvSpPr>
        <p:spPr/>
        <p:txBody>
          <a:bodyPr>
            <a:normAutofit/>
          </a:bodyPr>
          <a:lstStyle/>
          <a:p>
            <a:r>
              <a:rPr lang="en-US" sz="2500" dirty="0"/>
              <a:t>Molecular hydrogen suppressed at early times</a:t>
            </a:r>
          </a:p>
        </p:txBody>
      </p:sp>
      <p:pic>
        <p:nvPicPr>
          <p:cNvPr id="6" name="Content Placeholder 5" descr="A graph of a graph showing the number of molecules&#10;&#10;AI-generated content may be incorrect.">
            <a:extLst>
              <a:ext uri="{FF2B5EF4-FFF2-40B4-BE49-F238E27FC236}">
                <a16:creationId xmlns:a16="http://schemas.microsoft.com/office/drawing/2014/main" id="{17995ACF-2CAB-D26F-7999-3E8FB8B290B0}"/>
              </a:ext>
            </a:extLst>
          </p:cNvPr>
          <p:cNvPicPr>
            <a:picLocks noGrp="1" noChangeAspect="1"/>
          </p:cNvPicPr>
          <p:nvPr>
            <p:ph idx="1"/>
          </p:nvPr>
        </p:nvPicPr>
        <p:blipFill>
          <a:blip r:embed="rId3"/>
          <a:stretch>
            <a:fillRect/>
          </a:stretch>
        </p:blipFill>
        <p:spPr>
          <a:xfrm>
            <a:off x="581192" y="2707403"/>
            <a:ext cx="3525357" cy="3822830"/>
          </a:xfrm>
        </p:spPr>
      </p:pic>
      <p:sp>
        <p:nvSpPr>
          <p:cNvPr id="4" name="Slide Number Placeholder 3">
            <a:extLst>
              <a:ext uri="{FF2B5EF4-FFF2-40B4-BE49-F238E27FC236}">
                <a16:creationId xmlns:a16="http://schemas.microsoft.com/office/drawing/2014/main" id="{CC9FDB8E-FB5A-8A93-614F-92873307763A}"/>
              </a:ext>
            </a:extLst>
          </p:cNvPr>
          <p:cNvSpPr>
            <a:spLocks noGrp="1"/>
          </p:cNvSpPr>
          <p:nvPr>
            <p:ph type="sldNum" sz="quarter" idx="12"/>
          </p:nvPr>
        </p:nvSpPr>
        <p:spPr/>
        <p:txBody>
          <a:bodyPr/>
          <a:lstStyle/>
          <a:p>
            <a:fld id="{BCDEB5D4-A33B-ED4F-A06B-7E16C7B298A5}" type="slidenum">
              <a:rPr lang="en-US" smtClean="0"/>
              <a:pPr/>
              <a:t>27</a:t>
            </a:fld>
            <a:endParaRPr lang="en-US" dirty="0"/>
          </a:p>
        </p:txBody>
      </p:sp>
      <p:pic>
        <p:nvPicPr>
          <p:cNvPr id="9" name="Picture 8">
            <a:extLst>
              <a:ext uri="{FF2B5EF4-FFF2-40B4-BE49-F238E27FC236}">
                <a16:creationId xmlns:a16="http://schemas.microsoft.com/office/drawing/2014/main" id="{8CFBFBC6-4C37-9D53-0E6D-A4E52B74B818}"/>
              </a:ext>
            </a:extLst>
          </p:cNvPr>
          <p:cNvPicPr>
            <a:picLocks noChangeAspect="1"/>
          </p:cNvPicPr>
          <p:nvPr/>
        </p:nvPicPr>
        <p:blipFill>
          <a:blip r:embed="rId4"/>
          <a:stretch>
            <a:fillRect/>
          </a:stretch>
        </p:blipFill>
        <p:spPr>
          <a:xfrm>
            <a:off x="4572000" y="2840641"/>
            <a:ext cx="3765057" cy="2596234"/>
          </a:xfrm>
          <a:prstGeom prst="rect">
            <a:avLst/>
          </a:prstGeom>
        </p:spPr>
      </p:pic>
      <p:sp>
        <p:nvSpPr>
          <p:cNvPr id="10" name="TextBox 9">
            <a:extLst>
              <a:ext uri="{FF2B5EF4-FFF2-40B4-BE49-F238E27FC236}">
                <a16:creationId xmlns:a16="http://schemas.microsoft.com/office/drawing/2014/main" id="{BCD230EC-364F-7E65-60C6-773E1B64D1F3}"/>
              </a:ext>
            </a:extLst>
          </p:cNvPr>
          <p:cNvSpPr txBox="1"/>
          <p:nvPr/>
        </p:nvSpPr>
        <p:spPr>
          <a:xfrm>
            <a:off x="4403507" y="6530233"/>
            <a:ext cx="4748628" cy="323165"/>
          </a:xfrm>
          <a:prstGeom prst="rect">
            <a:avLst/>
          </a:prstGeom>
          <a:noFill/>
        </p:spPr>
        <p:txBody>
          <a:bodyPr wrap="square" rtlCol="0">
            <a:spAutoFit/>
          </a:bodyPr>
          <a:lstStyle/>
          <a:p>
            <a:pPr algn="r"/>
            <a:r>
              <a:rPr lang="en-US" sz="1500" dirty="0">
                <a:solidFill>
                  <a:schemeClr val="tx1">
                    <a:lumMod val="50000"/>
                    <a:lumOff val="50000"/>
                  </a:schemeClr>
                </a:solidFill>
              </a:rPr>
              <a:t>See also Hirano et al. 2015, Ito &amp; </a:t>
            </a:r>
            <a:r>
              <a:rPr lang="en-US" sz="1500" dirty="0" err="1">
                <a:solidFill>
                  <a:schemeClr val="tx1">
                    <a:lumMod val="50000"/>
                    <a:lumOff val="50000"/>
                  </a:schemeClr>
                </a:solidFill>
              </a:rPr>
              <a:t>Omukai</a:t>
            </a:r>
            <a:r>
              <a:rPr lang="en-US" sz="1500" dirty="0">
                <a:solidFill>
                  <a:schemeClr val="tx1">
                    <a:lumMod val="50000"/>
                    <a:lumOff val="50000"/>
                  </a:schemeClr>
                </a:solidFill>
              </a:rPr>
              <a:t> 2024</a:t>
            </a:r>
          </a:p>
        </p:txBody>
      </p:sp>
      <p:sp>
        <p:nvSpPr>
          <p:cNvPr id="11" name="TextBox 10">
            <a:extLst>
              <a:ext uri="{FF2B5EF4-FFF2-40B4-BE49-F238E27FC236}">
                <a16:creationId xmlns:a16="http://schemas.microsoft.com/office/drawing/2014/main" id="{E976B268-9498-B597-2723-DFA401434D6C}"/>
              </a:ext>
            </a:extLst>
          </p:cNvPr>
          <p:cNvSpPr txBox="1"/>
          <p:nvPr/>
        </p:nvSpPr>
        <p:spPr>
          <a:xfrm>
            <a:off x="1038379" y="1951823"/>
            <a:ext cx="2981907" cy="646331"/>
          </a:xfrm>
          <a:prstGeom prst="rect">
            <a:avLst/>
          </a:prstGeom>
          <a:noFill/>
        </p:spPr>
        <p:txBody>
          <a:bodyPr wrap="none" rtlCol="0">
            <a:spAutoFit/>
          </a:bodyPr>
          <a:lstStyle/>
          <a:p>
            <a:pPr algn="ctr"/>
            <a:r>
              <a:rPr lang="en-US" dirty="0"/>
              <a:t>Cosmic abundance</a:t>
            </a:r>
          </a:p>
          <a:p>
            <a:pPr algn="ctr"/>
            <a:r>
              <a:rPr lang="en-US" dirty="0"/>
              <a:t>(Hirata &amp; Padmanabhan 2006)</a:t>
            </a:r>
          </a:p>
        </p:txBody>
      </p:sp>
      <p:sp>
        <p:nvSpPr>
          <p:cNvPr id="12" name="TextBox 11">
            <a:extLst>
              <a:ext uri="{FF2B5EF4-FFF2-40B4-BE49-F238E27FC236}">
                <a16:creationId xmlns:a16="http://schemas.microsoft.com/office/drawing/2014/main" id="{C6C2DD1B-4FA5-461D-C837-E262936775B1}"/>
              </a:ext>
            </a:extLst>
          </p:cNvPr>
          <p:cNvSpPr txBox="1"/>
          <p:nvPr/>
        </p:nvSpPr>
        <p:spPr>
          <a:xfrm>
            <a:off x="5407812" y="2194310"/>
            <a:ext cx="2601994" cy="646331"/>
          </a:xfrm>
          <a:prstGeom prst="rect">
            <a:avLst/>
          </a:prstGeom>
          <a:noFill/>
        </p:spPr>
        <p:txBody>
          <a:bodyPr wrap="none" rtlCol="0">
            <a:spAutoFit/>
          </a:bodyPr>
          <a:lstStyle/>
          <a:p>
            <a:pPr algn="ctr"/>
            <a:r>
              <a:rPr lang="en-US" dirty="0"/>
              <a:t>Estimated halo abundance</a:t>
            </a:r>
          </a:p>
          <a:p>
            <a:pPr algn="ctr"/>
            <a:r>
              <a:rPr lang="en-US" dirty="0"/>
              <a:t>(our work)</a:t>
            </a:r>
          </a:p>
        </p:txBody>
      </p:sp>
      <p:sp>
        <p:nvSpPr>
          <p:cNvPr id="3" name="TextBox 2">
            <a:extLst>
              <a:ext uri="{FF2B5EF4-FFF2-40B4-BE49-F238E27FC236}">
                <a16:creationId xmlns:a16="http://schemas.microsoft.com/office/drawing/2014/main" id="{878D572D-7A4B-0212-970D-D5436E36A1A4}"/>
              </a:ext>
            </a:extLst>
          </p:cNvPr>
          <p:cNvSpPr txBox="1"/>
          <p:nvPr/>
        </p:nvSpPr>
        <p:spPr>
          <a:xfrm rot="20797222">
            <a:off x="7211574" y="5213613"/>
            <a:ext cx="1596463" cy="646331"/>
          </a:xfrm>
          <a:prstGeom prst="rect">
            <a:avLst/>
          </a:prstGeom>
          <a:noFill/>
        </p:spPr>
        <p:txBody>
          <a:bodyPr wrap="none" rtlCol="0">
            <a:spAutoFit/>
          </a:bodyPr>
          <a:lstStyle/>
          <a:p>
            <a:pPr algn="ctr"/>
            <a:r>
              <a:rPr lang="en-US" dirty="0">
                <a:solidFill>
                  <a:srgbClr val="C00000"/>
                </a:solidFill>
              </a:rPr>
              <a:t>direct collapse </a:t>
            </a:r>
            <a:br>
              <a:rPr lang="en-US" dirty="0">
                <a:solidFill>
                  <a:srgbClr val="C00000"/>
                </a:solidFill>
              </a:rPr>
            </a:br>
            <a:r>
              <a:rPr lang="en-US" dirty="0">
                <a:solidFill>
                  <a:srgbClr val="C00000"/>
                </a:solidFill>
              </a:rPr>
              <a:t>for free??</a:t>
            </a:r>
          </a:p>
        </p:txBody>
      </p:sp>
      <p:sp>
        <p:nvSpPr>
          <p:cNvPr id="5" name="Oval 4">
            <a:extLst>
              <a:ext uri="{FF2B5EF4-FFF2-40B4-BE49-F238E27FC236}">
                <a16:creationId xmlns:a16="http://schemas.microsoft.com/office/drawing/2014/main" id="{0DED6D13-831D-04D5-3215-5E94912AFE3C}"/>
              </a:ext>
            </a:extLst>
          </p:cNvPr>
          <p:cNvSpPr/>
          <p:nvPr/>
        </p:nvSpPr>
        <p:spPr>
          <a:xfrm>
            <a:off x="6123058" y="3722374"/>
            <a:ext cx="2116416" cy="13944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912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3"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48F41-4469-E0EE-F55C-B69111A0F25F}"/>
              </a:ext>
            </a:extLst>
          </p:cNvPr>
          <p:cNvSpPr>
            <a:spLocks noGrp="1"/>
          </p:cNvSpPr>
          <p:nvPr>
            <p:ph type="title"/>
          </p:nvPr>
        </p:nvSpPr>
        <p:spPr/>
        <p:txBody>
          <a:bodyPr/>
          <a:lstStyle/>
          <a:p>
            <a:r>
              <a:rPr lang="en-US" dirty="0"/>
              <a:t>Putting everything together…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ED4908E-BB2F-A27D-2DB6-434DEDD460B9}"/>
                  </a:ext>
                </a:extLst>
              </p:cNvPr>
              <p:cNvSpPr>
                <a:spLocks noGrp="1"/>
              </p:cNvSpPr>
              <p:nvPr>
                <p:ph idx="1"/>
              </p:nvPr>
            </p:nvSpPr>
            <p:spPr>
              <a:xfrm>
                <a:off x="467761" y="2117697"/>
                <a:ext cx="8208478" cy="4174941"/>
              </a:xfrm>
            </p:spPr>
            <p:txBody>
              <a:bodyPr>
                <a:normAutofit fontScale="92500" lnSpcReduction="10000"/>
              </a:bodyPr>
              <a:lstStyle/>
              <a:p>
                <a:r>
                  <a:rPr lang="en-US" sz="2400" b="1" dirty="0"/>
                  <a:t>Possible to form SMBHs from modest enhancements!</a:t>
                </a:r>
              </a:p>
              <a:p>
                <a:r>
                  <a:rPr lang="en-US" sz="2400" dirty="0"/>
                  <a:t>To make a “not-quite-primordial black hole” (NQPBH)…</a:t>
                </a:r>
              </a:p>
              <a:p>
                <a:pPr marL="781200" lvl="1" indent="-457200">
                  <a:buFont typeface="+mj-lt"/>
                  <a:buAutoNum type="arabicPeriod"/>
                </a:pPr>
                <a:r>
                  <a:rPr lang="en-US" sz="2400" dirty="0"/>
                  <a:t>Initial density large enough to collapse at </a:t>
                </a:r>
                <a14:m>
                  <m:oMath xmlns:m="http://schemas.openxmlformats.org/officeDocument/2006/math">
                    <m:r>
                      <a:rPr lang="en-US" sz="2400" i="1" dirty="0">
                        <a:latin typeface="Cambria Math" panose="02040503050406030204" pitchFamily="18" charset="0"/>
                      </a:rPr>
                      <m:t>1+</m:t>
                    </m:r>
                    <m:r>
                      <a:rPr lang="en-US" sz="2400" i="1" dirty="0">
                        <a:latin typeface="Cambria Math" panose="02040503050406030204" pitchFamily="18" charset="0"/>
                      </a:rPr>
                      <m:t>𝑧</m:t>
                    </m:r>
                    <m:r>
                      <a:rPr lang="en-US" sz="2400" i="1" dirty="0">
                        <a:latin typeface="Cambria Math" panose="02040503050406030204" pitchFamily="18" charset="0"/>
                      </a:rPr>
                      <m:t>&gt;200</m:t>
                    </m:r>
                  </m:oMath>
                </a14:m>
                <a:r>
                  <a:rPr lang="en-US" sz="2400" dirty="0"/>
                  <a:t>, so that molecular cooling is suppressed</a:t>
                </a:r>
              </a:p>
              <a:p>
                <a:pPr marL="781200" lvl="1" indent="-457200">
                  <a:buFont typeface="+mj-lt"/>
                  <a:buAutoNum type="arabicPeriod"/>
                </a:pP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𝑀</m:t>
                        </m:r>
                      </m:e>
                      <m:sub>
                        <m:r>
                          <a:rPr lang="en-US" sz="2400" i="1" dirty="0">
                            <a:latin typeface="Cambria Math" panose="02040503050406030204" pitchFamily="18" charset="0"/>
                          </a:rPr>
                          <m:t>ℎ𝑎𝑙𝑜</m:t>
                        </m:r>
                      </m:sub>
                    </m:sSub>
                    <m:r>
                      <a:rPr lang="en-US" sz="2400" i="1" dirty="0">
                        <a:latin typeface="Cambria Math" panose="02040503050406030204" pitchFamily="18" charset="0"/>
                      </a:rPr>
                      <m:t> </m:t>
                    </m:r>
                  </m:oMath>
                </a14:m>
                <a:r>
                  <a:rPr lang="en-US" sz="2400" dirty="0"/>
                  <a:t>large enough (</a:t>
                </a:r>
                <a14:m>
                  <m:oMath xmlns:m="http://schemas.openxmlformats.org/officeDocument/2006/math">
                    <m:r>
                      <a:rPr lang="en-US" sz="2400" i="1" dirty="0">
                        <a:latin typeface="Cambria Math" panose="02040503050406030204" pitchFamily="18" charset="0"/>
                      </a:rPr>
                      <m:t>𝑘</m:t>
                    </m:r>
                  </m:oMath>
                </a14:m>
                <a:r>
                  <a:rPr lang="en-US" sz="2400" dirty="0"/>
                  <a:t> small enough) for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𝑇</m:t>
                        </m:r>
                      </m:e>
                      <m:sub>
                        <m:r>
                          <a:rPr lang="en-US" sz="2400" i="1" dirty="0">
                            <a:latin typeface="Cambria Math" panose="02040503050406030204" pitchFamily="18" charset="0"/>
                          </a:rPr>
                          <m:t>𝑣𝑖𝑟</m:t>
                        </m:r>
                      </m:sub>
                    </m:sSub>
                    <m:r>
                      <a:rPr lang="en-US" sz="2400" i="1" dirty="0">
                        <a:latin typeface="Cambria Math" panose="02040503050406030204" pitchFamily="18" charset="0"/>
                        <a:ea typeface="Cambria Math" panose="02040503050406030204" pitchFamily="18" charset="0"/>
                      </a:rPr>
                      <m:t>≥</m:t>
                    </m:r>
                    <m:sSup>
                      <m:sSupPr>
                        <m:ctrlPr>
                          <a:rPr lang="en-US" sz="2400" i="1" dirty="0">
                            <a:latin typeface="Cambria Math" panose="02040503050406030204" pitchFamily="18" charset="0"/>
                          </a:rPr>
                        </m:ctrlPr>
                      </m:sSupPr>
                      <m:e>
                        <m:r>
                          <a:rPr lang="en-US" sz="2400" i="1" dirty="0">
                            <a:latin typeface="Cambria Math" panose="02040503050406030204" pitchFamily="18" charset="0"/>
                          </a:rPr>
                          <m:t>10</m:t>
                        </m:r>
                      </m:e>
                      <m:sup>
                        <m:r>
                          <a:rPr lang="en-US" sz="2400" i="1" dirty="0">
                            <a:latin typeface="Cambria Math" panose="02040503050406030204" pitchFamily="18" charset="0"/>
                          </a:rPr>
                          <m:t>4</m:t>
                        </m:r>
                      </m:sup>
                    </m:sSup>
                  </m:oMath>
                </a14:m>
                <a:r>
                  <a:rPr lang="en-US" sz="2400" dirty="0"/>
                  <a:t> K, so that atomic cooling is active</a:t>
                </a:r>
                <a:br>
                  <a:rPr lang="en-US" sz="2400" dirty="0"/>
                </a:br>
                <a:endParaRPr lang="en-US" sz="2400" dirty="0"/>
              </a:p>
              <a:p>
                <a:pPr marL="0" indent="0">
                  <a:buNone/>
                </a:pPr>
                <a:r>
                  <a:rPr lang="en-US" sz="2400" dirty="0"/>
                  <a:t>Additional considerations</a:t>
                </a:r>
              </a:p>
              <a:p>
                <a:r>
                  <a:rPr lang="en-US" dirty="0"/>
                  <a:t>Also need low angular momentum</a:t>
                </a:r>
              </a:p>
              <a:p>
                <a:r>
                  <a:rPr lang="en-US" dirty="0"/>
                  <a:t>DM-baryon relative velocities delay collapse in some halos</a:t>
                </a:r>
              </a:p>
            </p:txBody>
          </p:sp>
        </mc:Choice>
        <mc:Fallback xmlns="">
          <p:sp>
            <p:nvSpPr>
              <p:cNvPr id="3" name="Content Placeholder 2">
                <a:extLst>
                  <a:ext uri="{FF2B5EF4-FFF2-40B4-BE49-F238E27FC236}">
                    <a16:creationId xmlns:a16="http://schemas.microsoft.com/office/drawing/2014/main" id="{5ED4908E-BB2F-A27D-2DB6-434DEDD460B9}"/>
                  </a:ext>
                </a:extLst>
              </p:cNvPr>
              <p:cNvSpPr>
                <a:spLocks noGrp="1" noRot="1" noChangeAspect="1" noMove="1" noResize="1" noEditPoints="1" noAdjustHandles="1" noChangeArrowheads="1" noChangeShapeType="1" noTextEdit="1"/>
              </p:cNvSpPr>
              <p:nvPr>
                <p:ph idx="1"/>
              </p:nvPr>
            </p:nvSpPr>
            <p:spPr>
              <a:xfrm>
                <a:off x="467761" y="2117697"/>
                <a:ext cx="8208478" cy="4174941"/>
              </a:xfrm>
              <a:blipFill>
                <a:blip r:embed="rId2"/>
                <a:stretch>
                  <a:fillRect l="-926"/>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837ED65-BEDE-3116-DB03-A820A428FF64}"/>
              </a:ext>
            </a:extLst>
          </p:cNvPr>
          <p:cNvSpPr>
            <a:spLocks noGrp="1"/>
          </p:cNvSpPr>
          <p:nvPr>
            <p:ph type="sldNum" sz="quarter" idx="12"/>
          </p:nvPr>
        </p:nvSpPr>
        <p:spPr/>
        <p:txBody>
          <a:bodyPr/>
          <a:lstStyle/>
          <a:p>
            <a:fld id="{BCDEB5D4-A33B-ED4F-A06B-7E16C7B298A5}" type="slidenum">
              <a:rPr lang="en-US" smtClean="0"/>
              <a:pPr/>
              <a:t>28</a:t>
            </a:fld>
            <a:endParaRPr lang="en-US" dirty="0"/>
          </a:p>
        </p:txBody>
      </p:sp>
    </p:spTree>
    <p:extLst>
      <p:ext uri="{BB962C8B-B14F-4D97-AF65-F5344CB8AC3E}">
        <p14:creationId xmlns:p14="http://schemas.microsoft.com/office/powerpoint/2010/main" val="195354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28E89-6EDD-9B8E-E707-A69B769A3B1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4D3E7E-3D65-C48F-21BF-FE7A6443AAE3}"/>
              </a:ext>
            </a:extLst>
          </p:cNvPr>
          <p:cNvPicPr>
            <a:picLocks noChangeAspect="1"/>
          </p:cNvPicPr>
          <p:nvPr/>
        </p:nvPicPr>
        <p:blipFill>
          <a:blip r:embed="rId3"/>
          <a:stretch>
            <a:fillRect/>
          </a:stretch>
        </p:blipFill>
        <p:spPr>
          <a:xfrm>
            <a:off x="608313" y="1900152"/>
            <a:ext cx="7772400" cy="4722855"/>
          </a:xfrm>
          <a:prstGeom prst="rect">
            <a:avLst/>
          </a:prstGeom>
        </p:spPr>
      </p:pic>
      <p:sp>
        <p:nvSpPr>
          <p:cNvPr id="2" name="Title 1">
            <a:extLst>
              <a:ext uri="{FF2B5EF4-FFF2-40B4-BE49-F238E27FC236}">
                <a16:creationId xmlns:a16="http://schemas.microsoft.com/office/drawing/2014/main" id="{1F567052-98E2-A807-E41D-0936B5DC0966}"/>
              </a:ext>
            </a:extLst>
          </p:cNvPr>
          <p:cNvSpPr>
            <a:spLocks noGrp="1"/>
          </p:cNvSpPr>
          <p:nvPr>
            <p:ph type="title"/>
          </p:nvPr>
        </p:nvSpPr>
        <p:spPr/>
        <p:txBody>
          <a:bodyPr/>
          <a:lstStyle/>
          <a:p>
            <a:pPr algn="ctr"/>
            <a:r>
              <a:rPr lang="en-US" dirty="0" err="1"/>
              <a:t>Overdensities</a:t>
            </a:r>
            <a:r>
              <a:rPr lang="en-US" dirty="0"/>
              <a:t> and outcomes</a:t>
            </a:r>
          </a:p>
        </p:txBody>
      </p:sp>
      <p:sp>
        <p:nvSpPr>
          <p:cNvPr id="4" name="Slide Number Placeholder 3">
            <a:extLst>
              <a:ext uri="{FF2B5EF4-FFF2-40B4-BE49-F238E27FC236}">
                <a16:creationId xmlns:a16="http://schemas.microsoft.com/office/drawing/2014/main" id="{16CE8F14-676F-79C7-3E5A-1D6C2C2BBC21}"/>
              </a:ext>
            </a:extLst>
          </p:cNvPr>
          <p:cNvSpPr>
            <a:spLocks noGrp="1"/>
          </p:cNvSpPr>
          <p:nvPr>
            <p:ph type="sldNum" sz="quarter" idx="12"/>
          </p:nvPr>
        </p:nvSpPr>
        <p:spPr/>
        <p:txBody>
          <a:bodyPr/>
          <a:lstStyle/>
          <a:p>
            <a:fld id="{BCDEB5D4-A33B-ED4F-A06B-7E16C7B298A5}" type="slidenum">
              <a:rPr lang="en-US" smtClean="0"/>
              <a:pPr/>
              <a:t>29</a:t>
            </a:fld>
            <a:endParaRPr lang="en-US" dirty="0"/>
          </a:p>
        </p:txBody>
      </p:sp>
    </p:spTree>
    <p:extLst>
      <p:ext uri="{BB962C8B-B14F-4D97-AF65-F5344CB8AC3E}">
        <p14:creationId xmlns:p14="http://schemas.microsoft.com/office/powerpoint/2010/main" val="164376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43B6-6D7E-EFD5-50F5-2F12D448DE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A52D66C-F97F-E17F-A0F4-A6BC2CEC8AD8}"/>
              </a:ext>
            </a:extLst>
          </p:cNvPr>
          <p:cNvPicPr>
            <a:picLocks noChangeAspect="1"/>
          </p:cNvPicPr>
          <p:nvPr/>
        </p:nvPicPr>
        <p:blipFill>
          <a:blip r:embed="rId3"/>
          <a:stretch>
            <a:fillRect/>
          </a:stretch>
        </p:blipFill>
        <p:spPr>
          <a:xfrm>
            <a:off x="608313" y="1905054"/>
            <a:ext cx="7772400" cy="4713051"/>
          </a:xfrm>
          <a:prstGeom prst="rect">
            <a:avLst/>
          </a:prstGeom>
        </p:spPr>
      </p:pic>
      <p:sp>
        <p:nvSpPr>
          <p:cNvPr id="2" name="Title 1">
            <a:extLst>
              <a:ext uri="{FF2B5EF4-FFF2-40B4-BE49-F238E27FC236}">
                <a16:creationId xmlns:a16="http://schemas.microsoft.com/office/drawing/2014/main" id="{B5441430-158D-114E-7497-3D3A6EA84E99}"/>
              </a:ext>
            </a:extLst>
          </p:cNvPr>
          <p:cNvSpPr>
            <a:spLocks noGrp="1"/>
          </p:cNvSpPr>
          <p:nvPr>
            <p:ph type="title"/>
          </p:nvPr>
        </p:nvSpPr>
        <p:spPr/>
        <p:txBody>
          <a:bodyPr/>
          <a:lstStyle/>
          <a:p>
            <a:pPr algn="ctr"/>
            <a:r>
              <a:rPr lang="en-US" dirty="0" err="1"/>
              <a:t>Overdensities</a:t>
            </a:r>
            <a:r>
              <a:rPr lang="en-US" dirty="0"/>
              <a:t> and outcomes</a:t>
            </a:r>
          </a:p>
        </p:txBody>
      </p:sp>
      <p:sp>
        <p:nvSpPr>
          <p:cNvPr id="4" name="Slide Number Placeholder 3">
            <a:extLst>
              <a:ext uri="{FF2B5EF4-FFF2-40B4-BE49-F238E27FC236}">
                <a16:creationId xmlns:a16="http://schemas.microsoft.com/office/drawing/2014/main" id="{EC4B2FEF-C0CD-64B1-C847-DE78F803C152}"/>
              </a:ext>
            </a:extLst>
          </p:cNvPr>
          <p:cNvSpPr>
            <a:spLocks noGrp="1"/>
          </p:cNvSpPr>
          <p:nvPr>
            <p:ph type="sldNum" sz="quarter" idx="12"/>
          </p:nvPr>
        </p:nvSpPr>
        <p:spPr/>
        <p:txBody>
          <a:bodyPr/>
          <a:lstStyle/>
          <a:p>
            <a:fld id="{BCDEB5D4-A33B-ED4F-A06B-7E16C7B298A5}" type="slidenum">
              <a:rPr lang="en-US" smtClean="0"/>
              <a:pPr/>
              <a:t>30</a:t>
            </a:fld>
            <a:endParaRPr lang="en-US" dirty="0"/>
          </a:p>
        </p:txBody>
      </p:sp>
    </p:spTree>
    <p:extLst>
      <p:ext uri="{BB962C8B-B14F-4D97-AF65-F5344CB8AC3E}">
        <p14:creationId xmlns:p14="http://schemas.microsoft.com/office/powerpoint/2010/main" val="1213750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50017-1543-813D-8397-B521C7FBDE6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7DB731-79A2-7FC0-4E42-206CC273C6C4}"/>
              </a:ext>
            </a:extLst>
          </p:cNvPr>
          <p:cNvPicPr>
            <a:picLocks noChangeAspect="1"/>
          </p:cNvPicPr>
          <p:nvPr/>
        </p:nvPicPr>
        <p:blipFill>
          <a:blip r:embed="rId3"/>
          <a:stretch>
            <a:fillRect/>
          </a:stretch>
        </p:blipFill>
        <p:spPr>
          <a:xfrm>
            <a:off x="608313" y="1906208"/>
            <a:ext cx="7772400" cy="4710744"/>
          </a:xfrm>
          <a:prstGeom prst="rect">
            <a:avLst/>
          </a:prstGeom>
        </p:spPr>
      </p:pic>
      <p:sp>
        <p:nvSpPr>
          <p:cNvPr id="2" name="Title 1">
            <a:extLst>
              <a:ext uri="{FF2B5EF4-FFF2-40B4-BE49-F238E27FC236}">
                <a16:creationId xmlns:a16="http://schemas.microsoft.com/office/drawing/2014/main" id="{EEE4533D-A008-D523-D57A-63D97975984D}"/>
              </a:ext>
            </a:extLst>
          </p:cNvPr>
          <p:cNvSpPr>
            <a:spLocks noGrp="1"/>
          </p:cNvSpPr>
          <p:nvPr>
            <p:ph type="title"/>
          </p:nvPr>
        </p:nvSpPr>
        <p:spPr/>
        <p:txBody>
          <a:bodyPr/>
          <a:lstStyle/>
          <a:p>
            <a:pPr algn="ctr"/>
            <a:r>
              <a:rPr lang="en-US" dirty="0" err="1"/>
              <a:t>Overdensities</a:t>
            </a:r>
            <a:r>
              <a:rPr lang="en-US" dirty="0"/>
              <a:t> and outcomes</a:t>
            </a:r>
          </a:p>
        </p:txBody>
      </p:sp>
      <p:sp>
        <p:nvSpPr>
          <p:cNvPr id="4" name="Slide Number Placeholder 3">
            <a:extLst>
              <a:ext uri="{FF2B5EF4-FFF2-40B4-BE49-F238E27FC236}">
                <a16:creationId xmlns:a16="http://schemas.microsoft.com/office/drawing/2014/main" id="{440EE08E-57E1-B7E8-0911-78B87E53D269}"/>
              </a:ext>
            </a:extLst>
          </p:cNvPr>
          <p:cNvSpPr>
            <a:spLocks noGrp="1"/>
          </p:cNvSpPr>
          <p:nvPr>
            <p:ph type="sldNum" sz="quarter" idx="12"/>
          </p:nvPr>
        </p:nvSpPr>
        <p:spPr/>
        <p:txBody>
          <a:bodyPr/>
          <a:lstStyle/>
          <a:p>
            <a:fld id="{BCDEB5D4-A33B-ED4F-A06B-7E16C7B298A5}" type="slidenum">
              <a:rPr lang="en-US" smtClean="0"/>
              <a:pPr/>
              <a:t>31</a:t>
            </a:fld>
            <a:endParaRPr lang="en-US" dirty="0"/>
          </a:p>
        </p:txBody>
      </p:sp>
    </p:spTree>
    <p:extLst>
      <p:ext uri="{BB962C8B-B14F-4D97-AF65-F5344CB8AC3E}">
        <p14:creationId xmlns:p14="http://schemas.microsoft.com/office/powerpoint/2010/main" val="3167118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C41D7-B179-A832-9FDA-C11FA9E93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BF3DF-2260-8224-CA7F-D1813C61E24A}"/>
              </a:ext>
            </a:extLst>
          </p:cNvPr>
          <p:cNvSpPr>
            <a:spLocks noGrp="1"/>
          </p:cNvSpPr>
          <p:nvPr>
            <p:ph type="title"/>
          </p:nvPr>
        </p:nvSpPr>
        <p:spPr/>
        <p:txBody>
          <a:bodyPr/>
          <a:lstStyle/>
          <a:p>
            <a:pPr algn="ctr"/>
            <a:r>
              <a:rPr lang="en-US" dirty="0" err="1"/>
              <a:t>Overdensities</a:t>
            </a:r>
            <a:r>
              <a:rPr lang="en-US" dirty="0"/>
              <a:t> and outcomes</a:t>
            </a:r>
          </a:p>
        </p:txBody>
      </p:sp>
      <p:sp>
        <p:nvSpPr>
          <p:cNvPr id="4" name="Slide Number Placeholder 3">
            <a:extLst>
              <a:ext uri="{FF2B5EF4-FFF2-40B4-BE49-F238E27FC236}">
                <a16:creationId xmlns:a16="http://schemas.microsoft.com/office/drawing/2014/main" id="{FA695008-3483-AE92-2610-ADCFF33B9009}"/>
              </a:ext>
            </a:extLst>
          </p:cNvPr>
          <p:cNvSpPr>
            <a:spLocks noGrp="1"/>
          </p:cNvSpPr>
          <p:nvPr>
            <p:ph type="sldNum" sz="quarter" idx="12"/>
          </p:nvPr>
        </p:nvSpPr>
        <p:spPr/>
        <p:txBody>
          <a:bodyPr/>
          <a:lstStyle/>
          <a:p>
            <a:fld id="{BCDEB5D4-A33B-ED4F-A06B-7E16C7B298A5}" type="slidenum">
              <a:rPr lang="en-US" smtClean="0"/>
              <a:pPr/>
              <a:t>32</a:t>
            </a:fld>
            <a:endParaRPr lang="en-US" dirty="0"/>
          </a:p>
        </p:txBody>
      </p:sp>
      <p:pic>
        <p:nvPicPr>
          <p:cNvPr id="10" name="Content Placeholder 9">
            <a:extLst>
              <a:ext uri="{FF2B5EF4-FFF2-40B4-BE49-F238E27FC236}">
                <a16:creationId xmlns:a16="http://schemas.microsoft.com/office/drawing/2014/main" id="{02BF1618-6271-9ACA-D53A-74BDA087225E}"/>
              </a:ext>
            </a:extLst>
          </p:cNvPr>
          <p:cNvPicPr>
            <a:picLocks noGrp="1" noChangeAspect="1"/>
          </p:cNvPicPr>
          <p:nvPr>
            <p:ph idx="1"/>
          </p:nvPr>
        </p:nvPicPr>
        <p:blipFill>
          <a:blip r:embed="rId3"/>
          <a:stretch>
            <a:fillRect/>
          </a:stretch>
        </p:blipFill>
        <p:spPr>
          <a:xfrm>
            <a:off x="581192" y="1883629"/>
            <a:ext cx="7826643" cy="4755903"/>
          </a:xfrm>
        </p:spPr>
      </p:pic>
      <p:sp>
        <p:nvSpPr>
          <p:cNvPr id="3" name="TextBox 2">
            <a:extLst>
              <a:ext uri="{FF2B5EF4-FFF2-40B4-BE49-F238E27FC236}">
                <a16:creationId xmlns:a16="http://schemas.microsoft.com/office/drawing/2014/main" id="{8716C1B1-25B0-1685-2C1E-02EEAD751845}"/>
              </a:ext>
            </a:extLst>
          </p:cNvPr>
          <p:cNvSpPr txBox="1"/>
          <p:nvPr/>
        </p:nvSpPr>
        <p:spPr>
          <a:xfrm>
            <a:off x="3962400" y="6530233"/>
            <a:ext cx="5181600" cy="369332"/>
          </a:xfrm>
          <a:prstGeom prst="rect">
            <a:avLst/>
          </a:prstGeom>
          <a:noFill/>
        </p:spPr>
        <p:txBody>
          <a:bodyPr wrap="square">
            <a:spAutoFit/>
          </a:bodyPr>
          <a:lstStyle/>
          <a:p>
            <a:pPr algn="r"/>
            <a:r>
              <a:rPr lang="en-US" b="1" dirty="0">
                <a:solidFill>
                  <a:schemeClr val="accent1">
                    <a:lumMod val="75000"/>
                    <a:lumOff val="25000"/>
                  </a:schemeClr>
                </a:solidFill>
              </a:rPr>
              <a:t>WQ</a:t>
            </a:r>
            <a:r>
              <a:rPr lang="en-US" dirty="0">
                <a:solidFill>
                  <a:schemeClr val="accent1">
                    <a:lumMod val="75000"/>
                    <a:lumOff val="25000"/>
                  </a:schemeClr>
                </a:solidFill>
              </a:rPr>
              <a:t>, Kumar, Natarajan, and Weiner 2025</a:t>
            </a:r>
          </a:p>
        </p:txBody>
      </p:sp>
    </p:spTree>
    <p:extLst>
      <p:ext uri="{BB962C8B-B14F-4D97-AF65-F5344CB8AC3E}">
        <p14:creationId xmlns:p14="http://schemas.microsoft.com/office/powerpoint/2010/main" val="2629329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3472E-4172-18A3-DF1D-81809B380018}"/>
              </a:ext>
            </a:extLst>
          </p:cNvPr>
          <p:cNvSpPr>
            <a:spLocks noGrp="1"/>
          </p:cNvSpPr>
          <p:nvPr>
            <p:ph type="title"/>
          </p:nvPr>
        </p:nvSpPr>
        <p:spPr>
          <a:xfrm>
            <a:off x="817154" y="3108960"/>
            <a:ext cx="7989751" cy="2426867"/>
          </a:xfrm>
        </p:spPr>
        <p:txBody>
          <a:bodyPr>
            <a:noAutofit/>
          </a:bodyPr>
          <a:lstStyle/>
          <a:p>
            <a:pPr algn="r"/>
            <a:r>
              <a:rPr lang="en-US" sz="12000" dirty="0">
                <a:latin typeface="Impact" panose="020B0806030902050204" pitchFamily="34" charset="0"/>
              </a:rPr>
              <a:t>Results</a:t>
            </a:r>
          </a:p>
        </p:txBody>
      </p:sp>
      <p:sp>
        <p:nvSpPr>
          <p:cNvPr id="4" name="Slide Number Placeholder 3">
            <a:extLst>
              <a:ext uri="{FF2B5EF4-FFF2-40B4-BE49-F238E27FC236}">
                <a16:creationId xmlns:a16="http://schemas.microsoft.com/office/drawing/2014/main" id="{5BEEB9BF-E24F-C71A-A9FB-D18B6C8EDF0A}"/>
              </a:ext>
            </a:extLst>
          </p:cNvPr>
          <p:cNvSpPr>
            <a:spLocks noGrp="1"/>
          </p:cNvSpPr>
          <p:nvPr>
            <p:ph type="sldNum" sz="quarter" idx="12"/>
          </p:nvPr>
        </p:nvSpPr>
        <p:spPr/>
        <p:txBody>
          <a:bodyPr/>
          <a:lstStyle/>
          <a:p>
            <a:fld id="{BCDEB5D4-A33B-ED4F-A06B-7E16C7B298A5}" type="slidenum">
              <a:rPr lang="en-US" smtClean="0"/>
              <a:t>33</a:t>
            </a:fld>
            <a:endParaRPr lang="en-US"/>
          </a:p>
        </p:txBody>
      </p:sp>
    </p:spTree>
    <p:extLst>
      <p:ext uri="{BB962C8B-B14F-4D97-AF65-F5344CB8AC3E}">
        <p14:creationId xmlns:p14="http://schemas.microsoft.com/office/powerpoint/2010/main" val="1041568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93BCE14-B4C6-FEFD-4519-1819B26978EC}"/>
              </a:ext>
            </a:extLst>
          </p:cNvPr>
          <p:cNvSpPr/>
          <p:nvPr/>
        </p:nvSpPr>
        <p:spPr>
          <a:xfrm>
            <a:off x="0" y="0"/>
            <a:ext cx="9144000" cy="68580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2971DBE-2D1F-6F1E-1A09-CA479E6513A1}"/>
              </a:ext>
            </a:extLst>
          </p:cNvPr>
          <p:cNvSpPr/>
          <p:nvPr/>
        </p:nvSpPr>
        <p:spPr>
          <a:xfrm>
            <a:off x="0" y="3429000"/>
            <a:ext cx="4572000" cy="3429000"/>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D1D503F-2737-1D4E-6ECA-59769F05839F}"/>
              </a:ext>
            </a:extLst>
          </p:cNvPr>
          <p:cNvSpPr/>
          <p:nvPr/>
        </p:nvSpPr>
        <p:spPr>
          <a:xfrm>
            <a:off x="4572000" y="3429000"/>
            <a:ext cx="4572000" cy="3429000"/>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34E1218-20B6-0853-4667-DCB5C8AF7E46}"/>
              </a:ext>
            </a:extLst>
          </p:cNvPr>
          <p:cNvSpPr/>
          <p:nvPr/>
        </p:nvSpPr>
        <p:spPr>
          <a:xfrm>
            <a:off x="4572000" y="0"/>
            <a:ext cx="4572000" cy="3429000"/>
          </a:xfrm>
          <a:prstGeom prst="rect">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A87451-FAE7-E140-94FC-39E8646D05EA}"/>
              </a:ext>
            </a:extLst>
          </p:cNvPr>
          <p:cNvSpPr>
            <a:spLocks noGrp="1"/>
          </p:cNvSpPr>
          <p:nvPr>
            <p:ph type="title"/>
          </p:nvPr>
        </p:nvSpPr>
        <p:spPr>
          <a:xfrm>
            <a:off x="506811" y="308469"/>
            <a:ext cx="3558378" cy="615648"/>
          </a:xfrm>
        </p:spPr>
        <p:txBody>
          <a:bodyPr anchor="t"/>
          <a:lstStyle/>
          <a:p>
            <a:r>
              <a:rPr lang="en-US" dirty="0">
                <a:solidFill>
                  <a:schemeClr val="accent1"/>
                </a:solidFill>
              </a:rPr>
              <a:t>Models</a:t>
            </a:r>
          </a:p>
        </p:txBody>
      </p:sp>
      <p:pic>
        <p:nvPicPr>
          <p:cNvPr id="6" name="Content Placeholder 5" descr="A graph of a function&#10;&#10;AI-generated content may be incorrect.">
            <a:extLst>
              <a:ext uri="{FF2B5EF4-FFF2-40B4-BE49-F238E27FC236}">
                <a16:creationId xmlns:a16="http://schemas.microsoft.com/office/drawing/2014/main" id="{7D0E32E1-7D3D-0304-CF35-35E118AAF681}"/>
              </a:ext>
            </a:extLst>
          </p:cNvPr>
          <p:cNvPicPr>
            <a:picLocks noGrp="1" noChangeAspect="1"/>
          </p:cNvPicPr>
          <p:nvPr>
            <p:ph idx="1"/>
          </p:nvPr>
        </p:nvPicPr>
        <p:blipFill>
          <a:blip r:embed="rId3"/>
          <a:stretch>
            <a:fillRect/>
          </a:stretch>
        </p:blipFill>
        <p:spPr>
          <a:xfrm>
            <a:off x="4715128" y="3572101"/>
            <a:ext cx="4302369" cy="2948697"/>
          </a:xfrm>
        </p:spPr>
      </p:pic>
      <p:sp>
        <p:nvSpPr>
          <p:cNvPr id="4" name="Slide Number Placeholder 3">
            <a:extLst>
              <a:ext uri="{FF2B5EF4-FFF2-40B4-BE49-F238E27FC236}">
                <a16:creationId xmlns:a16="http://schemas.microsoft.com/office/drawing/2014/main" id="{6206EFFD-B550-2960-6D19-57AADD4B0EDD}"/>
              </a:ext>
            </a:extLst>
          </p:cNvPr>
          <p:cNvSpPr>
            <a:spLocks noGrp="1"/>
          </p:cNvSpPr>
          <p:nvPr>
            <p:ph type="sldNum" sz="quarter" idx="12"/>
          </p:nvPr>
        </p:nvSpPr>
        <p:spPr/>
        <p:txBody>
          <a:bodyPr/>
          <a:lstStyle/>
          <a:p>
            <a:fld id="{BCDEB5D4-A33B-ED4F-A06B-7E16C7B298A5}" type="slidenum">
              <a:rPr lang="en-US" smtClean="0"/>
              <a:pPr/>
              <a:t>34</a:t>
            </a:fld>
            <a:endParaRPr lang="en-US" dirty="0"/>
          </a:p>
        </p:txBody>
      </p:sp>
      <p:pic>
        <p:nvPicPr>
          <p:cNvPr id="8" name="Picture 7" descr="A graph of different types of halo&#10;&#10;AI-generated content may be incorrect.">
            <a:extLst>
              <a:ext uri="{FF2B5EF4-FFF2-40B4-BE49-F238E27FC236}">
                <a16:creationId xmlns:a16="http://schemas.microsoft.com/office/drawing/2014/main" id="{39AF3375-0761-8A6D-4216-D141BC8C695A}"/>
              </a:ext>
            </a:extLst>
          </p:cNvPr>
          <p:cNvPicPr>
            <a:picLocks noChangeAspect="1"/>
          </p:cNvPicPr>
          <p:nvPr/>
        </p:nvPicPr>
        <p:blipFill>
          <a:blip r:embed="rId4"/>
          <a:stretch>
            <a:fillRect/>
          </a:stretch>
        </p:blipFill>
        <p:spPr>
          <a:xfrm>
            <a:off x="75151" y="3527008"/>
            <a:ext cx="4421698" cy="3038882"/>
          </a:xfrm>
          <a:prstGeom prst="rect">
            <a:avLst/>
          </a:prstGeom>
        </p:spPr>
      </p:pic>
      <p:pic>
        <p:nvPicPr>
          <p:cNvPr id="10" name="Picture 9" descr="A diagram of a graph&#10;&#10;AI-generated content may be incorrect.">
            <a:extLst>
              <a:ext uri="{FF2B5EF4-FFF2-40B4-BE49-F238E27FC236}">
                <a16:creationId xmlns:a16="http://schemas.microsoft.com/office/drawing/2014/main" id="{C8C3F7EB-635A-F583-DC7E-D1A8A89498A8}"/>
              </a:ext>
            </a:extLst>
          </p:cNvPr>
          <p:cNvPicPr>
            <a:picLocks noChangeAspect="1"/>
          </p:cNvPicPr>
          <p:nvPr/>
        </p:nvPicPr>
        <p:blipFill>
          <a:blip r:embed="rId5"/>
          <a:stretch>
            <a:fillRect/>
          </a:stretch>
        </p:blipFill>
        <p:spPr>
          <a:xfrm>
            <a:off x="4712080" y="143101"/>
            <a:ext cx="4305417" cy="2795796"/>
          </a:xfrm>
          <a:prstGeom prst="rect">
            <a:avLst/>
          </a:prstGeom>
        </p:spPr>
      </p:pic>
      <p:sp>
        <p:nvSpPr>
          <p:cNvPr id="22" name="TextBox 21">
            <a:extLst>
              <a:ext uri="{FF2B5EF4-FFF2-40B4-BE49-F238E27FC236}">
                <a16:creationId xmlns:a16="http://schemas.microsoft.com/office/drawing/2014/main" id="{F38BC776-0C09-D537-AFC0-C134412DA61D}"/>
              </a:ext>
            </a:extLst>
          </p:cNvPr>
          <p:cNvSpPr txBox="1"/>
          <p:nvPr/>
        </p:nvSpPr>
        <p:spPr>
          <a:xfrm>
            <a:off x="6634693" y="6602682"/>
            <a:ext cx="2505150" cy="276999"/>
          </a:xfrm>
          <a:prstGeom prst="rect">
            <a:avLst/>
          </a:prstGeom>
          <a:noFill/>
        </p:spPr>
        <p:txBody>
          <a:bodyPr wrap="square" rtlCol="0">
            <a:spAutoFit/>
          </a:bodyPr>
          <a:lstStyle/>
          <a:p>
            <a:pPr algn="r"/>
            <a:r>
              <a:rPr lang="en-US" sz="1200" dirty="0">
                <a:solidFill>
                  <a:schemeClr val="tx1">
                    <a:lumMod val="50000"/>
                    <a:lumOff val="50000"/>
                  </a:schemeClr>
                </a:solidFill>
              </a:rPr>
              <a:t>Geller, </a:t>
            </a:r>
            <a:r>
              <a:rPr lang="en-US" sz="1200" b="1" dirty="0">
                <a:solidFill>
                  <a:schemeClr val="tx1">
                    <a:lumMod val="50000"/>
                    <a:lumOff val="50000"/>
                  </a:schemeClr>
                </a:solidFill>
              </a:rPr>
              <a:t>WQ</a:t>
            </a:r>
            <a:r>
              <a:rPr lang="en-US" sz="1200" dirty="0">
                <a:solidFill>
                  <a:schemeClr val="tx1">
                    <a:lumMod val="50000"/>
                    <a:lumOff val="50000"/>
                  </a:schemeClr>
                </a:solidFill>
              </a:rPr>
              <a:t>, et al. 2022</a:t>
            </a:r>
          </a:p>
        </p:txBody>
      </p:sp>
      <p:sp>
        <p:nvSpPr>
          <p:cNvPr id="24" name="TextBox 23">
            <a:extLst>
              <a:ext uri="{FF2B5EF4-FFF2-40B4-BE49-F238E27FC236}">
                <a16:creationId xmlns:a16="http://schemas.microsoft.com/office/drawing/2014/main" id="{EB99A3C0-3AF9-8D4B-FF77-70EBB911C8F8}"/>
              </a:ext>
            </a:extLst>
          </p:cNvPr>
          <p:cNvSpPr txBox="1"/>
          <p:nvPr/>
        </p:nvSpPr>
        <p:spPr>
          <a:xfrm>
            <a:off x="6212662" y="3155085"/>
            <a:ext cx="2927181" cy="276999"/>
          </a:xfrm>
          <a:prstGeom prst="rect">
            <a:avLst/>
          </a:prstGeom>
          <a:noFill/>
        </p:spPr>
        <p:txBody>
          <a:bodyPr wrap="square" rtlCol="0">
            <a:spAutoFit/>
          </a:bodyPr>
          <a:lstStyle/>
          <a:p>
            <a:pPr algn="r"/>
            <a:r>
              <a:rPr lang="en-US" sz="1200" dirty="0">
                <a:solidFill>
                  <a:schemeClr val="tx1">
                    <a:lumMod val="50000"/>
                    <a:lumOff val="50000"/>
                  </a:schemeClr>
                </a:solidFill>
              </a:rPr>
              <a:t>Garcia-Bellido &amp; Morales 2017</a:t>
            </a:r>
          </a:p>
        </p:txBody>
      </p:sp>
      <p:sp>
        <p:nvSpPr>
          <p:cNvPr id="25" name="TextBox 24">
            <a:extLst>
              <a:ext uri="{FF2B5EF4-FFF2-40B4-BE49-F238E27FC236}">
                <a16:creationId xmlns:a16="http://schemas.microsoft.com/office/drawing/2014/main" id="{158F3B06-867A-8495-3348-D0BAAF141CAB}"/>
              </a:ext>
            </a:extLst>
          </p:cNvPr>
          <p:cNvSpPr txBox="1"/>
          <p:nvPr/>
        </p:nvSpPr>
        <p:spPr>
          <a:xfrm>
            <a:off x="0" y="6581001"/>
            <a:ext cx="3668754" cy="276999"/>
          </a:xfrm>
          <a:prstGeom prst="rect">
            <a:avLst/>
          </a:prstGeom>
          <a:noFill/>
        </p:spPr>
        <p:txBody>
          <a:bodyPr wrap="square" rtlCol="0">
            <a:spAutoFit/>
          </a:bodyPr>
          <a:lstStyle/>
          <a:p>
            <a:r>
              <a:rPr lang="en-US" sz="1200" dirty="0">
                <a:solidFill>
                  <a:schemeClr val="tx1">
                    <a:lumMod val="50000"/>
                    <a:lumOff val="50000"/>
                  </a:schemeClr>
                </a:solidFill>
              </a:rPr>
              <a:t>Snowmass: Cosmic Probes of Dark Matter</a:t>
            </a:r>
          </a:p>
        </p:txBody>
      </p:sp>
      <p:sp>
        <p:nvSpPr>
          <p:cNvPr id="26" name="TextBox 25">
            <a:extLst>
              <a:ext uri="{FF2B5EF4-FFF2-40B4-BE49-F238E27FC236}">
                <a16:creationId xmlns:a16="http://schemas.microsoft.com/office/drawing/2014/main" id="{D1AD8143-B0AF-B645-F1B9-4452E65D3DBE}"/>
              </a:ext>
            </a:extLst>
          </p:cNvPr>
          <p:cNvSpPr txBox="1"/>
          <p:nvPr/>
        </p:nvSpPr>
        <p:spPr>
          <a:xfrm>
            <a:off x="423536" y="1022125"/>
            <a:ext cx="3724928" cy="201593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200" dirty="0"/>
              <a:t>Many models predict enhanced matter power</a:t>
            </a:r>
          </a:p>
          <a:p>
            <a:pPr marL="742950" lvl="1" indent="-285750">
              <a:spcAft>
                <a:spcPts val="600"/>
              </a:spcAft>
              <a:buFont typeface="Arial" panose="020B0604020202020204" pitchFamily="34" charset="0"/>
              <a:buChar char="•"/>
            </a:pPr>
            <a:r>
              <a:rPr lang="en-US" sz="2200" dirty="0"/>
              <a:t>Inflation models</a:t>
            </a:r>
          </a:p>
          <a:p>
            <a:pPr marL="742950" lvl="1" indent="-285750">
              <a:spcAft>
                <a:spcPts val="600"/>
              </a:spcAft>
              <a:buFont typeface="Arial" panose="020B0604020202020204" pitchFamily="34" charset="0"/>
              <a:buChar char="•"/>
            </a:pPr>
            <a:r>
              <a:rPr lang="en-US" sz="2200" dirty="0"/>
              <a:t>More inflation models</a:t>
            </a:r>
          </a:p>
          <a:p>
            <a:pPr marL="742950" lvl="1" indent="-285750">
              <a:spcAft>
                <a:spcPts val="600"/>
              </a:spcAft>
              <a:buFont typeface="Arial" panose="020B0604020202020204" pitchFamily="34" charset="0"/>
              <a:buChar char="•"/>
            </a:pPr>
            <a:r>
              <a:rPr lang="en-US" sz="2200" dirty="0"/>
              <a:t>Alternative dark matter</a:t>
            </a:r>
          </a:p>
        </p:txBody>
      </p:sp>
      <p:sp>
        <p:nvSpPr>
          <p:cNvPr id="28" name="TextBox 27">
            <a:extLst>
              <a:ext uri="{FF2B5EF4-FFF2-40B4-BE49-F238E27FC236}">
                <a16:creationId xmlns:a16="http://schemas.microsoft.com/office/drawing/2014/main" id="{27DBC678-0FD1-A873-285D-3611BC9F80FC}"/>
              </a:ext>
            </a:extLst>
          </p:cNvPr>
          <p:cNvSpPr txBox="1"/>
          <p:nvPr/>
        </p:nvSpPr>
        <p:spPr>
          <a:xfrm>
            <a:off x="423536" y="1211128"/>
            <a:ext cx="3724928" cy="1538883"/>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200" dirty="0"/>
              <a:t>We will work generally, and model enhancements as</a:t>
            </a:r>
          </a:p>
          <a:p>
            <a:pPr marL="742950" lvl="1" indent="-285750">
              <a:spcAft>
                <a:spcPts val="600"/>
              </a:spcAft>
              <a:buFont typeface="Arial" panose="020B0604020202020204" pitchFamily="34" charset="0"/>
              <a:buChar char="•"/>
            </a:pPr>
            <a:r>
              <a:rPr lang="en-US" sz="2000" dirty="0"/>
              <a:t>Narrow peaks</a:t>
            </a:r>
          </a:p>
          <a:p>
            <a:pPr marL="742950" lvl="1" indent="-285750">
              <a:spcAft>
                <a:spcPts val="600"/>
              </a:spcAft>
              <a:buFont typeface="Arial" panose="020B0604020202020204" pitchFamily="34" charset="0"/>
              <a:buChar char="•"/>
            </a:pPr>
            <a:r>
              <a:rPr lang="en-US" sz="2000" dirty="0"/>
              <a:t>Step functions</a:t>
            </a:r>
          </a:p>
        </p:txBody>
      </p:sp>
    </p:spTree>
    <p:extLst>
      <p:ext uri="{BB962C8B-B14F-4D97-AF65-F5344CB8AC3E}">
        <p14:creationId xmlns:p14="http://schemas.microsoft.com/office/powerpoint/2010/main" val="238990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6">
                                            <p:txEl>
                                              <p:pRg st="0" end="0"/>
                                            </p:txEl>
                                          </p:spTgt>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6">
                                            <p:txEl>
                                              <p:pRg st="1" end="1"/>
                                            </p:txEl>
                                          </p:spTgt>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6">
                                            <p:txEl>
                                              <p:pRg st="2" end="2"/>
                                            </p:txEl>
                                          </p:spTgt>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26">
                                            <p:txEl>
                                              <p:pRg st="3" end="3"/>
                                            </p:txEl>
                                          </p:spTgt>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6" grpId="0" build="allAtOnce"/>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1DD90A1-BA00-E813-DBE9-59A7DC63051E}"/>
              </a:ext>
            </a:extLst>
          </p:cNvPr>
          <p:cNvPicPr>
            <a:picLocks noChangeAspect="1"/>
          </p:cNvPicPr>
          <p:nvPr/>
        </p:nvPicPr>
        <p:blipFill>
          <a:blip r:embed="rId3"/>
          <a:stretch>
            <a:fillRect/>
          </a:stretch>
        </p:blipFill>
        <p:spPr>
          <a:xfrm>
            <a:off x="1034719" y="1907618"/>
            <a:ext cx="6721307" cy="4731914"/>
          </a:xfrm>
          <a:prstGeom prst="rect">
            <a:avLst/>
          </a:prstGeom>
        </p:spPr>
      </p:pic>
      <p:sp>
        <p:nvSpPr>
          <p:cNvPr id="4" name="Slide Number Placeholder 3">
            <a:extLst>
              <a:ext uri="{FF2B5EF4-FFF2-40B4-BE49-F238E27FC236}">
                <a16:creationId xmlns:a16="http://schemas.microsoft.com/office/drawing/2014/main" id="{477773A5-229A-8D71-2FF2-87A1544CFE51}"/>
              </a:ext>
            </a:extLst>
          </p:cNvPr>
          <p:cNvSpPr>
            <a:spLocks noGrp="1"/>
          </p:cNvSpPr>
          <p:nvPr>
            <p:ph type="sldNum" sz="quarter" idx="12"/>
          </p:nvPr>
        </p:nvSpPr>
        <p:spPr/>
        <p:txBody>
          <a:bodyPr/>
          <a:lstStyle/>
          <a:p>
            <a:fld id="{BCDEB5D4-A33B-ED4F-A06B-7E16C7B298A5}" type="slidenum">
              <a:rPr lang="en-US" smtClean="0"/>
              <a:pPr/>
              <a:t>35</a:t>
            </a:fld>
            <a:endParaRPr lang="en-US" dirty="0"/>
          </a:p>
        </p:txBody>
      </p:sp>
      <p:sp>
        <p:nvSpPr>
          <p:cNvPr id="8" name="Title 7">
            <a:extLst>
              <a:ext uri="{FF2B5EF4-FFF2-40B4-BE49-F238E27FC236}">
                <a16:creationId xmlns:a16="http://schemas.microsoft.com/office/drawing/2014/main" id="{7D3E5852-8C6E-25F9-2C38-D913F99855DB}"/>
              </a:ext>
            </a:extLst>
          </p:cNvPr>
          <p:cNvSpPr>
            <a:spLocks noGrp="1"/>
          </p:cNvSpPr>
          <p:nvPr>
            <p:ph type="title"/>
          </p:nvPr>
        </p:nvSpPr>
        <p:spPr>
          <a:xfrm>
            <a:off x="581192" y="712874"/>
            <a:ext cx="7989752" cy="1083329"/>
          </a:xfrm>
        </p:spPr>
        <p:txBody>
          <a:bodyPr>
            <a:noAutofit/>
          </a:bodyPr>
          <a:lstStyle/>
          <a:p>
            <a:pPr algn="ctr"/>
            <a:r>
              <a:rPr lang="en-US" sz="2400" cap="none" dirty="0"/>
              <a:t>CONSTRAINTS ON PRIMORDIAL CURVATURE</a:t>
            </a:r>
          </a:p>
        </p:txBody>
      </p:sp>
    </p:spTree>
    <p:extLst>
      <p:ext uri="{BB962C8B-B14F-4D97-AF65-F5344CB8AC3E}">
        <p14:creationId xmlns:p14="http://schemas.microsoft.com/office/powerpoint/2010/main" val="27723406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C5AE-E84C-27B6-EC91-6F8E8565BE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03DE0A-E4A7-0B0F-D588-26EA1F69C601}"/>
              </a:ext>
            </a:extLst>
          </p:cNvPr>
          <p:cNvPicPr>
            <a:picLocks noChangeAspect="1"/>
          </p:cNvPicPr>
          <p:nvPr/>
        </p:nvPicPr>
        <p:blipFill>
          <a:blip r:embed="rId3"/>
          <a:stretch>
            <a:fillRect/>
          </a:stretch>
        </p:blipFill>
        <p:spPr>
          <a:xfrm>
            <a:off x="1034719" y="1907618"/>
            <a:ext cx="6721307" cy="4731914"/>
          </a:xfrm>
          <a:prstGeom prst="rect">
            <a:avLst/>
          </a:prstGeom>
        </p:spPr>
      </p:pic>
      <p:sp>
        <p:nvSpPr>
          <p:cNvPr id="4" name="Slide Number Placeholder 3">
            <a:extLst>
              <a:ext uri="{FF2B5EF4-FFF2-40B4-BE49-F238E27FC236}">
                <a16:creationId xmlns:a16="http://schemas.microsoft.com/office/drawing/2014/main" id="{8A266FAA-C53E-8330-069B-BCD7F09D4463}"/>
              </a:ext>
            </a:extLst>
          </p:cNvPr>
          <p:cNvSpPr>
            <a:spLocks noGrp="1"/>
          </p:cNvSpPr>
          <p:nvPr>
            <p:ph type="sldNum" sz="quarter" idx="12"/>
          </p:nvPr>
        </p:nvSpPr>
        <p:spPr/>
        <p:txBody>
          <a:bodyPr/>
          <a:lstStyle/>
          <a:p>
            <a:fld id="{BCDEB5D4-A33B-ED4F-A06B-7E16C7B298A5}" type="slidenum">
              <a:rPr lang="en-US" smtClean="0"/>
              <a:pPr/>
              <a:t>36</a:t>
            </a:fld>
            <a:endParaRPr lang="en-US" dirty="0"/>
          </a:p>
        </p:txBody>
      </p:sp>
      <p:sp>
        <p:nvSpPr>
          <p:cNvPr id="8" name="Title 7">
            <a:extLst>
              <a:ext uri="{FF2B5EF4-FFF2-40B4-BE49-F238E27FC236}">
                <a16:creationId xmlns:a16="http://schemas.microsoft.com/office/drawing/2014/main" id="{28F271F9-FBD2-FAF9-B85E-F432EE64FAEF}"/>
              </a:ext>
            </a:extLst>
          </p:cNvPr>
          <p:cNvSpPr>
            <a:spLocks noGrp="1"/>
          </p:cNvSpPr>
          <p:nvPr>
            <p:ph type="title"/>
          </p:nvPr>
        </p:nvSpPr>
        <p:spPr>
          <a:xfrm>
            <a:off x="581192" y="712874"/>
            <a:ext cx="7989752" cy="1083329"/>
          </a:xfrm>
        </p:spPr>
        <p:txBody>
          <a:bodyPr>
            <a:noAutofit/>
          </a:bodyPr>
          <a:lstStyle/>
          <a:p>
            <a:pPr algn="ctr"/>
            <a:r>
              <a:rPr lang="en-US" sz="2400" cap="none" dirty="0"/>
              <a:t>CONSTRAINTS ON PRIMORDIAL CURVATURE</a:t>
            </a:r>
          </a:p>
        </p:txBody>
      </p:sp>
    </p:spTree>
    <p:extLst>
      <p:ext uri="{BB962C8B-B14F-4D97-AF65-F5344CB8AC3E}">
        <p14:creationId xmlns:p14="http://schemas.microsoft.com/office/powerpoint/2010/main" val="2696121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F3F44-865E-F25C-90A6-9A7FDF2843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21AC637-644C-8574-0D05-D66A8F9F9264}"/>
              </a:ext>
            </a:extLst>
          </p:cNvPr>
          <p:cNvPicPr>
            <a:picLocks noChangeAspect="1"/>
          </p:cNvPicPr>
          <p:nvPr/>
        </p:nvPicPr>
        <p:blipFill>
          <a:blip r:embed="rId3"/>
          <a:stretch>
            <a:fillRect/>
          </a:stretch>
        </p:blipFill>
        <p:spPr>
          <a:xfrm>
            <a:off x="1034719" y="1907617"/>
            <a:ext cx="6721306" cy="4731913"/>
          </a:xfrm>
          <a:prstGeom prst="rect">
            <a:avLst/>
          </a:prstGeom>
        </p:spPr>
      </p:pic>
      <p:sp>
        <p:nvSpPr>
          <p:cNvPr id="4" name="Slide Number Placeholder 3">
            <a:extLst>
              <a:ext uri="{FF2B5EF4-FFF2-40B4-BE49-F238E27FC236}">
                <a16:creationId xmlns:a16="http://schemas.microsoft.com/office/drawing/2014/main" id="{831CCB6C-58B0-41A4-DBD2-4E5FFFC6EFA1}"/>
              </a:ext>
            </a:extLst>
          </p:cNvPr>
          <p:cNvSpPr>
            <a:spLocks noGrp="1"/>
          </p:cNvSpPr>
          <p:nvPr>
            <p:ph type="sldNum" sz="quarter" idx="12"/>
          </p:nvPr>
        </p:nvSpPr>
        <p:spPr/>
        <p:txBody>
          <a:bodyPr/>
          <a:lstStyle/>
          <a:p>
            <a:fld id="{BCDEB5D4-A33B-ED4F-A06B-7E16C7B298A5}" type="slidenum">
              <a:rPr lang="en-US" smtClean="0"/>
              <a:pPr/>
              <a:t>37</a:t>
            </a:fld>
            <a:endParaRPr lang="en-US" dirty="0"/>
          </a:p>
        </p:txBody>
      </p:sp>
      <p:sp>
        <p:nvSpPr>
          <p:cNvPr id="8" name="Title 7">
            <a:extLst>
              <a:ext uri="{FF2B5EF4-FFF2-40B4-BE49-F238E27FC236}">
                <a16:creationId xmlns:a16="http://schemas.microsoft.com/office/drawing/2014/main" id="{9B4CAD07-7B72-53FB-E9CF-2531D71FDE36}"/>
              </a:ext>
            </a:extLst>
          </p:cNvPr>
          <p:cNvSpPr>
            <a:spLocks noGrp="1"/>
          </p:cNvSpPr>
          <p:nvPr>
            <p:ph type="title"/>
          </p:nvPr>
        </p:nvSpPr>
        <p:spPr>
          <a:xfrm>
            <a:off x="581192" y="712874"/>
            <a:ext cx="7989752" cy="1083329"/>
          </a:xfrm>
        </p:spPr>
        <p:txBody>
          <a:bodyPr>
            <a:noAutofit/>
          </a:bodyPr>
          <a:lstStyle/>
          <a:p>
            <a:pPr algn="ctr"/>
            <a:r>
              <a:rPr lang="en-US" sz="2400" cap="none" dirty="0"/>
              <a:t>CONSTRAINTS ON PRIMORDIAL CURVATURE</a:t>
            </a:r>
          </a:p>
        </p:txBody>
      </p:sp>
    </p:spTree>
    <p:extLst>
      <p:ext uri="{BB962C8B-B14F-4D97-AF65-F5344CB8AC3E}">
        <p14:creationId xmlns:p14="http://schemas.microsoft.com/office/powerpoint/2010/main" val="4138054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AEA7D-0A9C-DF3E-E66B-AA720F0E123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58EBF5-A077-D3B2-85EC-084F3685F790}"/>
              </a:ext>
            </a:extLst>
          </p:cNvPr>
          <p:cNvSpPr>
            <a:spLocks noGrp="1"/>
          </p:cNvSpPr>
          <p:nvPr>
            <p:ph type="sldNum" sz="quarter" idx="12"/>
          </p:nvPr>
        </p:nvSpPr>
        <p:spPr/>
        <p:txBody>
          <a:bodyPr/>
          <a:lstStyle/>
          <a:p>
            <a:fld id="{BCDEB5D4-A33B-ED4F-A06B-7E16C7B298A5}" type="slidenum">
              <a:rPr lang="en-US" smtClean="0"/>
              <a:pPr/>
              <a:t>38</a:t>
            </a:fld>
            <a:endParaRPr lang="en-US" dirty="0"/>
          </a:p>
        </p:txBody>
      </p:sp>
      <p:pic>
        <p:nvPicPr>
          <p:cNvPr id="6" name="Picture 5">
            <a:extLst>
              <a:ext uri="{FF2B5EF4-FFF2-40B4-BE49-F238E27FC236}">
                <a16:creationId xmlns:a16="http://schemas.microsoft.com/office/drawing/2014/main" id="{F6BEBE83-68CC-1E51-AFD7-DED49D6C3908}"/>
              </a:ext>
            </a:extLst>
          </p:cNvPr>
          <p:cNvPicPr>
            <a:picLocks noChangeAspect="1"/>
          </p:cNvPicPr>
          <p:nvPr/>
        </p:nvPicPr>
        <p:blipFill>
          <a:blip r:embed="rId3"/>
          <a:stretch>
            <a:fillRect/>
          </a:stretch>
        </p:blipFill>
        <p:spPr>
          <a:xfrm>
            <a:off x="1034718" y="1907617"/>
            <a:ext cx="6721308" cy="4731915"/>
          </a:xfrm>
          <a:prstGeom prst="rect">
            <a:avLst/>
          </a:prstGeom>
        </p:spPr>
      </p:pic>
      <mc:AlternateContent xmlns:mc="http://schemas.openxmlformats.org/markup-compatibility/2006" xmlns:a14="http://schemas.microsoft.com/office/drawing/2010/main">
        <mc:Choice Requires="a14">
          <p:sp>
            <p:nvSpPr>
              <p:cNvPr id="8" name="Title 7">
                <a:extLst>
                  <a:ext uri="{FF2B5EF4-FFF2-40B4-BE49-F238E27FC236}">
                    <a16:creationId xmlns:a16="http://schemas.microsoft.com/office/drawing/2014/main" id="{258CBAA5-523F-2B32-94B2-E2B3DDA13A24}"/>
                  </a:ext>
                </a:extLst>
              </p:cNvPr>
              <p:cNvSpPr>
                <a:spLocks noGrp="1"/>
              </p:cNvSpPr>
              <p:nvPr>
                <p:ph type="title"/>
              </p:nvPr>
            </p:nvSpPr>
            <p:spPr>
              <a:xfrm>
                <a:off x="581192" y="712874"/>
                <a:ext cx="7989752" cy="1083329"/>
              </a:xfrm>
            </p:spPr>
            <p:txBody>
              <a:bodyPr>
                <a:noAutofit/>
              </a:bodyPr>
              <a:lstStyle/>
              <a:p>
                <a:pPr algn="ctr"/>
                <a:r>
                  <a:rPr lang="en-US" sz="2400" cap="none" dirty="0"/>
                  <a:t>Can produce density of BHs inferred from JWST little red dots (</a:t>
                </a:r>
                <a14:m>
                  <m:oMath xmlns:m="http://schemas.openxmlformats.org/officeDocument/2006/math">
                    <m:r>
                      <m:rPr>
                        <m:sty m:val="p"/>
                      </m:rPr>
                      <a:rPr lang="en-US" sz="2400" cap="none">
                        <a:latin typeface="Cambria Math" panose="02040503050406030204" pitchFamily="18" charset="0"/>
                      </a:rPr>
                      <m:t>n</m:t>
                    </m:r>
                    <m:r>
                      <a:rPr lang="en-US" sz="2400" cap="none">
                        <a:latin typeface="Cambria Math" panose="02040503050406030204" pitchFamily="18" charset="0"/>
                      </a:rPr>
                      <m:t>=1.3 × </m:t>
                    </m:r>
                    <m:sSup>
                      <m:sSupPr>
                        <m:ctrlPr>
                          <a:rPr lang="en-US" sz="2400" i="1" cap="none">
                            <a:latin typeface="Cambria Math" panose="02040503050406030204" pitchFamily="18" charset="0"/>
                          </a:rPr>
                        </m:ctrlPr>
                      </m:sSupPr>
                      <m:e>
                        <m:r>
                          <a:rPr lang="en-US" sz="2400" i="1" cap="none">
                            <a:latin typeface="Cambria Math" panose="02040503050406030204" pitchFamily="18" charset="0"/>
                          </a:rPr>
                          <m:t>10</m:t>
                        </m:r>
                      </m:e>
                      <m:sup>
                        <m:r>
                          <a:rPr lang="en-US" sz="2400" i="1" cap="none">
                            <a:latin typeface="Cambria Math" panose="02040503050406030204" pitchFamily="18" charset="0"/>
                          </a:rPr>
                          <m:t>−5</m:t>
                        </m:r>
                      </m:sup>
                    </m:sSup>
                    <m:r>
                      <a:rPr lang="en-US" sz="2400" i="1" cap="none">
                        <a:latin typeface="Cambria Math" panose="02040503050406030204" pitchFamily="18" charset="0"/>
                      </a:rPr>
                      <m:t> </m:t>
                    </m:r>
                    <m:sSup>
                      <m:sSupPr>
                        <m:ctrlPr>
                          <a:rPr lang="en-US" sz="2400" b="0" i="0" cap="none" smtClean="0">
                            <a:latin typeface="Cambria Math" panose="02040503050406030204" pitchFamily="18" charset="0"/>
                          </a:rPr>
                        </m:ctrlPr>
                      </m:sSupPr>
                      <m:e>
                        <m:r>
                          <m:rPr>
                            <m:nor/>
                          </m:rPr>
                          <a:rPr lang="en-US" sz="2400" b="0" i="0" cap="none" smtClean="0">
                            <a:latin typeface="Cambria Math" panose="02040503050406030204" pitchFamily="18" charset="0"/>
                          </a:rPr>
                          <m:t>M</m:t>
                        </m:r>
                        <m:r>
                          <m:rPr>
                            <m:nor/>
                          </m:rPr>
                          <a:rPr lang="en-US" sz="2400" i="0" cap="none">
                            <a:latin typeface="Cambria Math" panose="02040503050406030204" pitchFamily="18" charset="0"/>
                          </a:rPr>
                          <m:t>pc</m:t>
                        </m:r>
                      </m:e>
                      <m:sup>
                        <m:r>
                          <a:rPr lang="en-US" sz="2400" i="1" cap="none">
                            <a:latin typeface="Cambria Math" panose="02040503050406030204" pitchFamily="18" charset="0"/>
                          </a:rPr>
                          <m:t>−3</m:t>
                        </m:r>
                      </m:sup>
                    </m:sSup>
                  </m:oMath>
                </a14:m>
                <a:r>
                  <a:rPr lang="en-US" sz="2400" cap="none" dirty="0"/>
                  <a:t>) with narrow peak (x310) </a:t>
                </a:r>
                <a:br>
                  <a:rPr lang="en-US" sz="2400" cap="none" dirty="0"/>
                </a:br>
                <a:r>
                  <a:rPr lang="en-US" sz="2400" cap="none" dirty="0"/>
                  <a:t>and step-function enhancement (x180)</a:t>
                </a:r>
              </a:p>
            </p:txBody>
          </p:sp>
        </mc:Choice>
        <mc:Fallback xmlns="">
          <p:sp>
            <p:nvSpPr>
              <p:cNvPr id="8" name="Title 7">
                <a:extLst>
                  <a:ext uri="{FF2B5EF4-FFF2-40B4-BE49-F238E27FC236}">
                    <a16:creationId xmlns:a16="http://schemas.microsoft.com/office/drawing/2014/main" id="{258CBAA5-523F-2B32-94B2-E2B3DDA13A24}"/>
                  </a:ext>
                </a:extLst>
              </p:cNvPr>
              <p:cNvSpPr>
                <a:spLocks noGrp="1" noRot="1" noChangeAspect="1" noMove="1" noResize="1" noEditPoints="1" noAdjustHandles="1" noChangeArrowheads="1" noChangeShapeType="1" noTextEdit="1"/>
              </p:cNvSpPr>
              <p:nvPr>
                <p:ph type="title"/>
              </p:nvPr>
            </p:nvSpPr>
            <p:spPr>
              <a:xfrm>
                <a:off x="581192" y="712874"/>
                <a:ext cx="7989752" cy="1083329"/>
              </a:xfrm>
              <a:blipFill>
                <a:blip r:embed="rId4"/>
                <a:stretch>
                  <a:fillRect l="-952" t="-15116" r="-2063" b="-12791"/>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F06C2CB8-8F43-D510-2B7F-B954DEC79365}"/>
              </a:ext>
            </a:extLst>
          </p:cNvPr>
          <p:cNvSpPr txBox="1"/>
          <p:nvPr/>
        </p:nvSpPr>
        <p:spPr>
          <a:xfrm>
            <a:off x="3962400" y="6530233"/>
            <a:ext cx="5181600" cy="369332"/>
          </a:xfrm>
          <a:prstGeom prst="rect">
            <a:avLst/>
          </a:prstGeom>
          <a:noFill/>
        </p:spPr>
        <p:txBody>
          <a:bodyPr wrap="square">
            <a:spAutoFit/>
          </a:bodyPr>
          <a:lstStyle/>
          <a:p>
            <a:pPr algn="r"/>
            <a:r>
              <a:rPr lang="en-US" b="1" dirty="0">
                <a:solidFill>
                  <a:schemeClr val="accent1">
                    <a:lumMod val="75000"/>
                    <a:lumOff val="25000"/>
                  </a:schemeClr>
                </a:solidFill>
              </a:rPr>
              <a:t>WQ</a:t>
            </a:r>
            <a:r>
              <a:rPr lang="en-US" dirty="0">
                <a:solidFill>
                  <a:schemeClr val="accent1">
                    <a:lumMod val="75000"/>
                    <a:lumOff val="25000"/>
                  </a:schemeClr>
                </a:solidFill>
              </a:rPr>
              <a:t>, Kumar, Natarajan, and Weiner 2025</a:t>
            </a:r>
          </a:p>
        </p:txBody>
      </p:sp>
    </p:spTree>
    <p:extLst>
      <p:ext uri="{BB962C8B-B14F-4D97-AF65-F5344CB8AC3E}">
        <p14:creationId xmlns:p14="http://schemas.microsoft.com/office/powerpoint/2010/main" val="40223102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70875-E9F2-8CED-6B08-A8191099296A}"/>
              </a:ext>
            </a:extLst>
          </p:cNvPr>
          <p:cNvSpPr>
            <a:spLocks noGrp="1"/>
          </p:cNvSpPr>
          <p:nvPr>
            <p:ph type="title"/>
          </p:nvPr>
        </p:nvSpPr>
        <p:spPr/>
        <p:txBody>
          <a:bodyPr/>
          <a:lstStyle/>
          <a:p>
            <a:r>
              <a:rPr lang="en-US" dirty="0"/>
              <a:t>Early reionization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1F6F64E-FBD7-E392-7F8F-CCA8409580F1}"/>
                  </a:ext>
                </a:extLst>
              </p:cNvPr>
              <p:cNvSpPr>
                <a:spLocks noGrp="1"/>
              </p:cNvSpPr>
              <p:nvPr>
                <p:ph idx="1"/>
              </p:nvPr>
            </p:nvSpPr>
            <p:spPr>
              <a:xfrm>
                <a:off x="581192" y="2389770"/>
                <a:ext cx="7989752" cy="3630795"/>
              </a:xfrm>
            </p:spPr>
            <p:txBody>
              <a:bodyPr>
                <a:normAutofit/>
              </a:bodyPr>
              <a:lstStyle/>
              <a:p>
                <a:r>
                  <a:rPr lang="en-US" sz="2400" dirty="0"/>
                  <a:t>Galaxies and accreting black holes emit ionizing radiation</a:t>
                </a:r>
              </a:p>
              <a:p>
                <a:r>
                  <a:rPr lang="en-US" sz="2400" dirty="0"/>
                  <a:t>Collapse fraction tracks progress of structure formation</a:t>
                </a:r>
                <a:br>
                  <a:rPr lang="en-US" sz="2400" dirty="0"/>
                </a:b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b="0" i="1" smtClean="0">
                            <a:latin typeface="Cambria Math" panose="02040503050406030204" pitchFamily="18" charset="0"/>
                          </a:rPr>
                          <m:t>𝑐𝑜𝑙𝑙</m:t>
                        </m:r>
                      </m:sub>
                    </m:sSub>
                    <m:d>
                      <m:dPr>
                        <m:ctrlPr>
                          <a:rPr lang="en-US" sz="2400" i="1">
                            <a:latin typeface="Cambria Math" panose="02040503050406030204" pitchFamily="18" charset="0"/>
                          </a:rPr>
                        </m:ctrlPr>
                      </m:dPr>
                      <m:e>
                        <m:r>
                          <a:rPr lang="en-US" sz="2400" i="1">
                            <a:latin typeface="Cambria Math" panose="02040503050406030204" pitchFamily="18" charset="0"/>
                          </a:rPr>
                          <m:t>𝑧</m:t>
                        </m:r>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𝑀</m:t>
                            </m:r>
                          </m:e>
                          <m:sub>
                            <m:r>
                              <a:rPr lang="en-US" sz="2400" b="0" i="1" smtClean="0">
                                <a:latin typeface="Cambria Math" panose="02040503050406030204" pitchFamily="18" charset="0"/>
                              </a:rPr>
                              <m:t>𝑚𝑖𝑛</m:t>
                            </m:r>
                          </m:sub>
                        </m:sSub>
                      </m:e>
                    </m:d>
                    <m:r>
                      <a:rPr lang="en-US" sz="2400" i="1">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acc>
                          <m:accPr>
                            <m:chr m:val="̅"/>
                            <m:ctrlPr>
                              <a:rPr lang="en-US" sz="2400" b="0" i="1" dirty="0" smtClean="0">
                                <a:latin typeface="Cambria Math" panose="02040503050406030204" pitchFamily="18" charset="0"/>
                              </a:rPr>
                            </m:ctrlPr>
                          </m:accPr>
                          <m:e>
                            <m:r>
                              <a:rPr lang="en-US" sz="2400" b="0" i="1" dirty="0" smtClean="0">
                                <a:latin typeface="Cambria Math" panose="02040503050406030204" pitchFamily="18" charset="0"/>
                              </a:rPr>
                              <m:t>𝜌</m:t>
                            </m:r>
                          </m:e>
                        </m:acc>
                      </m:den>
                    </m:f>
                    <m:r>
                      <a:rPr lang="en-US" sz="2400" b="0" i="1" smtClean="0">
                        <a:latin typeface="Cambria Math" panose="02040503050406030204" pitchFamily="18" charset="0"/>
                      </a:rPr>
                      <m:t> </m:t>
                    </m:r>
                    <m:nary>
                      <m:naryPr>
                        <m:ctrlPr>
                          <a:rPr lang="en-US" sz="2400" i="1">
                            <a:latin typeface="Cambria Math" panose="02040503050406030204" pitchFamily="18" charset="0"/>
                          </a:rPr>
                        </m:ctrlPr>
                      </m:naryPr>
                      <m:sub>
                        <m:sSub>
                          <m:sSubPr>
                            <m:ctrlPr>
                              <a:rPr lang="en-US" sz="2400" i="1">
                                <a:latin typeface="Cambria Math" panose="02040503050406030204" pitchFamily="18" charset="0"/>
                              </a:rPr>
                            </m:ctrlPr>
                          </m:sSubPr>
                          <m:e>
                            <m:r>
                              <a:rPr lang="en-US" sz="2400" i="1">
                                <a:latin typeface="Cambria Math" panose="02040503050406030204" pitchFamily="18" charset="0"/>
                              </a:rPr>
                              <m:t>𝑀</m:t>
                            </m:r>
                          </m:e>
                          <m:sub>
                            <m:r>
                              <a:rPr lang="en-US" sz="2400" i="1">
                                <a:latin typeface="Cambria Math" panose="02040503050406030204" pitchFamily="18" charset="0"/>
                              </a:rPr>
                              <m:t>𝑚𝑖𝑛</m:t>
                            </m:r>
                          </m:sub>
                        </m:sSub>
                      </m:sub>
                      <m:sup>
                        <m:r>
                          <a:rPr lang="en-US" sz="2400" i="1" smtClean="0">
                            <a:latin typeface="Cambria Math" panose="02040503050406030204" pitchFamily="18" charset="0"/>
                          </a:rPr>
                          <m:t>∞</m:t>
                        </m:r>
                      </m:sup>
                      <m:e>
                        <m:r>
                          <a:rPr lang="en-US" sz="2400" b="0" i="1" smtClean="0">
                            <a:latin typeface="Cambria Math" panose="02040503050406030204" pitchFamily="18" charset="0"/>
                          </a:rPr>
                          <m:t>𝑑𝑀</m:t>
                        </m:r>
                        <m:r>
                          <a:rPr lang="en-US" sz="2400" b="0" i="1" smtClean="0">
                            <a:latin typeface="Cambria Math" panose="02040503050406030204" pitchFamily="18" charset="0"/>
                          </a:rPr>
                          <m:t> × </m:t>
                        </m:r>
                        <m:r>
                          <a:rPr lang="en-US" sz="2400" b="0" i="1" smtClean="0">
                            <a:latin typeface="Cambria Math" panose="02040503050406030204" pitchFamily="18" charset="0"/>
                          </a:rPr>
                          <m:t>𝑀</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𝑑𝑛</m:t>
                            </m:r>
                          </m:num>
                          <m:den>
                            <m:r>
                              <a:rPr lang="en-US" sz="2400" b="0" i="1" smtClean="0">
                                <a:latin typeface="Cambria Math" panose="02040503050406030204" pitchFamily="18" charset="0"/>
                              </a:rPr>
                              <m:t>𝑑𝑀</m:t>
                            </m:r>
                          </m:den>
                        </m:f>
                        <m:r>
                          <a:rPr lang="en-US" sz="2400" i="1">
                            <a:latin typeface="Cambria Math" panose="02040503050406030204" pitchFamily="18" charset="0"/>
                          </a:rPr>
                          <m:t>(</m:t>
                        </m:r>
                        <m:r>
                          <a:rPr lang="en-US" sz="2400" i="1">
                            <a:latin typeface="Cambria Math" panose="02040503050406030204" pitchFamily="18" charset="0"/>
                          </a:rPr>
                          <m:t>𝑧</m:t>
                        </m:r>
                        <m:r>
                          <a:rPr lang="en-US" sz="2400" i="1">
                            <a:latin typeface="Cambria Math" panose="02040503050406030204" pitchFamily="18" charset="0"/>
                          </a:rPr>
                          <m:t>)</m:t>
                        </m:r>
                      </m:e>
                    </m:nary>
                  </m:oMath>
                </a14:m>
                <a:endParaRPr lang="en-US" sz="2400" dirty="0"/>
              </a:p>
              <a:p>
                <a:r>
                  <a:rPr lang="en-US" sz="2400" dirty="0"/>
                  <a:t>Simple model for reionization states </a:t>
                </a:r>
                <a14:m>
                  <m:oMath xmlns:m="http://schemas.openxmlformats.org/officeDocument/2006/math">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𝐻𝐼𝐼</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𝐻</m:t>
                            </m:r>
                          </m:sub>
                        </m:sSub>
                      </m:den>
                    </m:f>
                    <m:r>
                      <a:rPr lang="en-US" sz="2400" b="0" i="1" smtClean="0">
                        <a:latin typeface="Cambria Math" panose="02040503050406030204" pitchFamily="18" charset="0"/>
                      </a:rPr>
                      <m:t>=</m:t>
                    </m:r>
                    <m:r>
                      <a:rPr lang="en-US" sz="2400" b="0" i="1" smtClean="0">
                        <a:latin typeface="Cambria Math" panose="02040503050406030204" pitchFamily="18" charset="0"/>
                      </a:rPr>
                      <m:t>𝜁</m:t>
                    </m:r>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a:latin typeface="Cambria Math" panose="02040503050406030204" pitchFamily="18" charset="0"/>
                          </a:rPr>
                          <m:t>𝑐𝑜𝑙𝑙</m:t>
                        </m:r>
                      </m:sub>
                    </m:sSub>
                    <m:d>
                      <m:dPr>
                        <m:ctrlPr>
                          <a:rPr lang="en-US" sz="2400" i="1">
                            <a:latin typeface="Cambria Math" panose="02040503050406030204" pitchFamily="18" charset="0"/>
                          </a:rPr>
                        </m:ctrlPr>
                      </m:dPr>
                      <m:e>
                        <m:r>
                          <a:rPr lang="en-US" sz="2400" i="1">
                            <a:latin typeface="Cambria Math" panose="02040503050406030204" pitchFamily="18" charset="0"/>
                          </a:rPr>
                          <m:t>𝑧</m:t>
                        </m:r>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𝑀</m:t>
                            </m:r>
                          </m:e>
                          <m:sub>
                            <m:r>
                              <a:rPr lang="en-US" sz="2400" b="0" i="1" smtClean="0">
                                <a:latin typeface="Cambria Math" panose="02040503050406030204" pitchFamily="18" charset="0"/>
                              </a:rPr>
                              <m:t>𝑎𝑡𝑜𝑚</m:t>
                            </m:r>
                          </m:sub>
                        </m:sSub>
                      </m:e>
                    </m:d>
                  </m:oMath>
                </a14:m>
                <a:endParaRPr lang="en-US" sz="2400" dirty="0"/>
              </a:p>
              <a:p>
                <a:r>
                  <a:rPr lang="en-US" sz="2400" dirty="0"/>
                  <a:t>We require that the universe not </a:t>
                </a:r>
                <a:r>
                  <a:rPr lang="en-US" sz="2400" dirty="0" err="1"/>
                  <a:t>reionize</a:t>
                </a:r>
                <a:r>
                  <a:rPr lang="en-US" sz="2400" dirty="0"/>
                  <a:t> too early, i.e.</a:t>
                </a:r>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a:latin typeface="Cambria Math" panose="02040503050406030204" pitchFamily="18" charset="0"/>
                            </a:rPr>
                            <m:t>𝑐𝑜𝑙𝑙</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20</m:t>
                          </m:r>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𝑀</m:t>
                              </m:r>
                            </m:e>
                            <m:sub>
                              <m:r>
                                <a:rPr lang="en-US" sz="2400" b="0" i="1" smtClean="0">
                                  <a:latin typeface="Cambria Math" panose="02040503050406030204" pitchFamily="18" charset="0"/>
                                </a:rPr>
                                <m:t>𝑎𝑡𝑜𝑚</m:t>
                              </m:r>
                            </m:sub>
                          </m:sSub>
                        </m:e>
                      </m:d>
                      <m:r>
                        <a:rPr lang="en-US" sz="2400" b="0" i="1" smtClean="0">
                          <a:latin typeface="Cambria Math" panose="02040503050406030204" pitchFamily="18" charset="0"/>
                        </a:rPr>
                        <m:t>&lt;0.1</m:t>
                      </m:r>
                    </m:oMath>
                  </m:oMathPara>
                </a14:m>
                <a:endParaRPr lang="en-US" sz="2400" dirty="0"/>
              </a:p>
            </p:txBody>
          </p:sp>
        </mc:Choice>
        <mc:Fallback xmlns="">
          <p:sp>
            <p:nvSpPr>
              <p:cNvPr id="3" name="Content Placeholder 2">
                <a:extLst>
                  <a:ext uri="{FF2B5EF4-FFF2-40B4-BE49-F238E27FC236}">
                    <a16:creationId xmlns:a16="http://schemas.microsoft.com/office/drawing/2014/main" id="{91F6F64E-FBD7-E392-7F8F-CCA8409580F1}"/>
                  </a:ext>
                </a:extLst>
              </p:cNvPr>
              <p:cNvSpPr>
                <a:spLocks noGrp="1" noRot="1" noChangeAspect="1" noMove="1" noResize="1" noEditPoints="1" noAdjustHandles="1" noChangeArrowheads="1" noChangeShapeType="1" noTextEdit="1"/>
              </p:cNvSpPr>
              <p:nvPr>
                <p:ph idx="1"/>
              </p:nvPr>
            </p:nvSpPr>
            <p:spPr>
              <a:xfrm>
                <a:off x="581192" y="2389770"/>
                <a:ext cx="7989752" cy="3630795"/>
              </a:xfrm>
              <a:blipFill>
                <a:blip r:embed="rId2"/>
                <a:stretch>
                  <a:fillRect l="-635" t="-16725" b="-10453"/>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3657467-D480-F001-CD8A-71EBE2D00C4D}"/>
              </a:ext>
            </a:extLst>
          </p:cNvPr>
          <p:cNvSpPr>
            <a:spLocks noGrp="1"/>
          </p:cNvSpPr>
          <p:nvPr>
            <p:ph type="sldNum" sz="quarter" idx="12"/>
          </p:nvPr>
        </p:nvSpPr>
        <p:spPr/>
        <p:txBody>
          <a:bodyPr/>
          <a:lstStyle/>
          <a:p>
            <a:fld id="{BCDEB5D4-A33B-ED4F-A06B-7E16C7B298A5}" type="slidenum">
              <a:rPr lang="en-US" smtClean="0"/>
              <a:pPr/>
              <a:t>39</a:t>
            </a:fld>
            <a:endParaRPr lang="en-US" dirty="0"/>
          </a:p>
        </p:txBody>
      </p:sp>
      <p:grpSp>
        <p:nvGrpSpPr>
          <p:cNvPr id="13" name="Group 12">
            <a:extLst>
              <a:ext uri="{FF2B5EF4-FFF2-40B4-BE49-F238E27FC236}">
                <a16:creationId xmlns:a16="http://schemas.microsoft.com/office/drawing/2014/main" id="{A6578333-9537-FC64-83AF-A022492492D4}"/>
              </a:ext>
            </a:extLst>
          </p:cNvPr>
          <p:cNvGrpSpPr/>
          <p:nvPr/>
        </p:nvGrpSpPr>
        <p:grpSpPr>
          <a:xfrm>
            <a:off x="5176733" y="4842744"/>
            <a:ext cx="2517420" cy="947726"/>
            <a:chOff x="5176733" y="4842744"/>
            <a:chExt cx="2517420" cy="947726"/>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D4BE6D9-C186-2E63-1E9B-87DF1333AEC8}"/>
                    </a:ext>
                  </a:extLst>
                </p:cNvPr>
                <p:cNvSpPr txBox="1"/>
                <p:nvPr/>
              </p:nvSpPr>
              <p:spPr>
                <a:xfrm>
                  <a:off x="5176733" y="5144139"/>
                  <a:ext cx="2517420" cy="646331"/>
                </a:xfrm>
                <a:prstGeom prst="rect">
                  <a:avLst/>
                </a:prstGeom>
              </p:spPr>
              <p:style>
                <a:lnRef idx="1">
                  <a:schemeClr val="accent3"/>
                </a:lnRef>
                <a:fillRef idx="3">
                  <a:schemeClr val="accent3"/>
                </a:fillRef>
                <a:effectRef idx="2">
                  <a:schemeClr val="accent3"/>
                </a:effectRef>
                <a:fontRef idx="minor">
                  <a:schemeClr val="lt1"/>
                </a:fontRef>
              </p:style>
              <p:txBody>
                <a:bodyPr wrap="none" rtlCol="0">
                  <a:spAutoFit/>
                </a:bodyPr>
                <a:lstStyle/>
                <a:p>
                  <a:pPr algn="ctr"/>
                  <a14:m>
                    <m:oMath xmlns:m="http://schemas.openxmlformats.org/officeDocument/2006/math">
                      <m:r>
                        <a:rPr lang="en-US" i="1" smtClean="0">
                          <a:latin typeface="Cambria Math" panose="02040503050406030204" pitchFamily="18" charset="0"/>
                        </a:rPr>
                        <m:t>𝜁</m:t>
                      </m:r>
                    </m:oMath>
                  </a14:m>
                  <a:r>
                    <a:rPr lang="en-US" dirty="0"/>
                    <a:t> is ionization efficiency,</a:t>
                  </a:r>
                </a:p>
                <a:p>
                  <a:pPr algn="ctr"/>
                  <a:r>
                    <a:rPr lang="en-US" dirty="0"/>
                    <a:t>generally expect </a:t>
                  </a:r>
                  <a14:m>
                    <m:oMath xmlns:m="http://schemas.openxmlformats.org/officeDocument/2006/math">
                      <m:r>
                        <a:rPr lang="en-US" i="1">
                          <a:latin typeface="Cambria Math" panose="02040503050406030204" pitchFamily="18" charset="0"/>
                        </a:rPr>
                        <m:t>𝜁</m:t>
                      </m:r>
                      <m:r>
                        <a:rPr lang="en-US" b="0" i="1" smtClean="0">
                          <a:latin typeface="Cambria Math" panose="02040503050406030204" pitchFamily="18" charset="0"/>
                        </a:rPr>
                        <m:t>&gt;10</m:t>
                      </m:r>
                    </m:oMath>
                  </a14:m>
                  <a:endParaRPr lang="en-US" dirty="0"/>
                </a:p>
              </p:txBody>
            </p:sp>
          </mc:Choice>
          <mc:Fallback xmlns="">
            <p:sp>
              <p:nvSpPr>
                <p:cNvPr id="5" name="TextBox 4">
                  <a:extLst>
                    <a:ext uri="{FF2B5EF4-FFF2-40B4-BE49-F238E27FC236}">
                      <a16:creationId xmlns:a16="http://schemas.microsoft.com/office/drawing/2014/main" id="{AD4BE6D9-C186-2E63-1E9B-87DF1333AEC8}"/>
                    </a:ext>
                  </a:extLst>
                </p:cNvPr>
                <p:cNvSpPr txBox="1">
                  <a:spLocks noRot="1" noChangeAspect="1" noMove="1" noResize="1" noEditPoints="1" noAdjustHandles="1" noChangeArrowheads="1" noChangeShapeType="1" noTextEdit="1"/>
                </p:cNvSpPr>
                <p:nvPr/>
              </p:nvSpPr>
              <p:spPr>
                <a:xfrm>
                  <a:off x="5176733" y="5144139"/>
                  <a:ext cx="2517420" cy="646331"/>
                </a:xfrm>
                <a:prstGeom prst="rect">
                  <a:avLst/>
                </a:prstGeom>
                <a:blipFill>
                  <a:blip r:embed="rId3"/>
                  <a:stretch>
                    <a:fillRect/>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31201C19-50AC-279F-AE76-CDDE4FB36583}"/>
                </a:ext>
              </a:extLst>
            </p:cNvPr>
            <p:cNvCxnSpPr>
              <a:cxnSpLocks/>
            </p:cNvCxnSpPr>
            <p:nvPr/>
          </p:nvCxnSpPr>
          <p:spPr>
            <a:xfrm flipV="1">
              <a:off x="6435443" y="4842744"/>
              <a:ext cx="0" cy="30139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295131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20F0A-5EF4-5D12-70C7-6128383EE096}"/>
              </a:ext>
            </a:extLst>
          </p:cNvPr>
          <p:cNvSpPr>
            <a:spLocks noGrp="1"/>
          </p:cNvSpPr>
          <p:nvPr>
            <p:ph type="title"/>
          </p:nvPr>
        </p:nvSpPr>
        <p:spPr/>
        <p:txBody>
          <a:bodyPr>
            <a:normAutofit/>
          </a:bodyPr>
          <a:lstStyle/>
          <a:p>
            <a:r>
              <a:rPr lang="en-US" sz="2700" dirty="0"/>
              <a:t>Constraints on primordial fluctuations</a:t>
            </a:r>
          </a:p>
        </p:txBody>
      </p:sp>
      <p:pic>
        <p:nvPicPr>
          <p:cNvPr id="6" name="Content Placeholder 5">
            <a:extLst>
              <a:ext uri="{FF2B5EF4-FFF2-40B4-BE49-F238E27FC236}">
                <a16:creationId xmlns:a16="http://schemas.microsoft.com/office/drawing/2014/main" id="{246FDC28-829A-F41F-5576-73F2DE815642}"/>
              </a:ext>
            </a:extLst>
          </p:cNvPr>
          <p:cNvPicPr>
            <a:picLocks noGrp="1" noChangeAspect="1"/>
          </p:cNvPicPr>
          <p:nvPr>
            <p:ph idx="1"/>
          </p:nvPr>
        </p:nvPicPr>
        <p:blipFill>
          <a:blip r:embed="rId2"/>
          <a:stretch>
            <a:fillRect/>
          </a:stretch>
        </p:blipFill>
        <p:spPr>
          <a:xfrm>
            <a:off x="927930" y="1864549"/>
            <a:ext cx="6782483" cy="4774983"/>
          </a:xfrm>
        </p:spPr>
      </p:pic>
      <p:sp>
        <p:nvSpPr>
          <p:cNvPr id="4" name="Slide Number Placeholder 3">
            <a:extLst>
              <a:ext uri="{FF2B5EF4-FFF2-40B4-BE49-F238E27FC236}">
                <a16:creationId xmlns:a16="http://schemas.microsoft.com/office/drawing/2014/main" id="{644E17A7-7239-66B0-3A4B-7BAEC13C1979}"/>
              </a:ext>
            </a:extLst>
          </p:cNvPr>
          <p:cNvSpPr>
            <a:spLocks noGrp="1"/>
          </p:cNvSpPr>
          <p:nvPr>
            <p:ph type="sldNum" sz="quarter" idx="12"/>
          </p:nvPr>
        </p:nvSpPr>
        <p:spPr/>
        <p:txBody>
          <a:bodyPr/>
          <a:lstStyle/>
          <a:p>
            <a:fld id="{BCDEB5D4-A33B-ED4F-A06B-7E16C7B298A5}" type="slidenum">
              <a:rPr lang="en-US" smtClean="0"/>
              <a:pPr/>
              <a:t>40</a:t>
            </a:fld>
            <a:endParaRPr lang="en-US" dirty="0"/>
          </a:p>
        </p:txBody>
      </p:sp>
      <p:sp>
        <p:nvSpPr>
          <p:cNvPr id="3" name="TextBox 2">
            <a:extLst>
              <a:ext uri="{FF2B5EF4-FFF2-40B4-BE49-F238E27FC236}">
                <a16:creationId xmlns:a16="http://schemas.microsoft.com/office/drawing/2014/main" id="{B71F0251-F7AE-FDAD-80CA-12661E702A85}"/>
              </a:ext>
            </a:extLst>
          </p:cNvPr>
          <p:cNvSpPr txBox="1"/>
          <p:nvPr/>
        </p:nvSpPr>
        <p:spPr>
          <a:xfrm>
            <a:off x="3962400" y="6530233"/>
            <a:ext cx="5181600" cy="369332"/>
          </a:xfrm>
          <a:prstGeom prst="rect">
            <a:avLst/>
          </a:prstGeom>
          <a:noFill/>
        </p:spPr>
        <p:txBody>
          <a:bodyPr wrap="square">
            <a:spAutoFit/>
          </a:bodyPr>
          <a:lstStyle/>
          <a:p>
            <a:pPr algn="r"/>
            <a:r>
              <a:rPr lang="en-US" b="1" dirty="0">
                <a:solidFill>
                  <a:schemeClr val="accent1">
                    <a:lumMod val="75000"/>
                    <a:lumOff val="25000"/>
                  </a:schemeClr>
                </a:solidFill>
              </a:rPr>
              <a:t>WQ</a:t>
            </a:r>
            <a:r>
              <a:rPr lang="en-US" dirty="0">
                <a:solidFill>
                  <a:schemeClr val="accent1">
                    <a:lumMod val="75000"/>
                    <a:lumOff val="25000"/>
                  </a:schemeClr>
                </a:solidFill>
              </a:rPr>
              <a:t>, Kumar, Natarajan, and Weiner 2025</a:t>
            </a:r>
          </a:p>
        </p:txBody>
      </p:sp>
    </p:spTree>
    <p:extLst>
      <p:ext uri="{BB962C8B-B14F-4D97-AF65-F5344CB8AC3E}">
        <p14:creationId xmlns:p14="http://schemas.microsoft.com/office/powerpoint/2010/main" val="2894208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FFC9F-0B4A-6787-9C6B-F0EEC11B8BB4}"/>
              </a:ext>
            </a:extLst>
          </p:cNvPr>
          <p:cNvSpPr>
            <a:spLocks noGrp="1"/>
          </p:cNvSpPr>
          <p:nvPr>
            <p:ph type="title"/>
          </p:nvPr>
        </p:nvSpPr>
        <p:spPr/>
        <p:txBody>
          <a:bodyPr/>
          <a:lstStyle/>
          <a:p>
            <a:r>
              <a:rPr lang="en-US" dirty="0"/>
              <a:t>Implications for primordial black holes</a:t>
            </a:r>
          </a:p>
        </p:txBody>
      </p:sp>
      <p:sp>
        <p:nvSpPr>
          <p:cNvPr id="4" name="Slide Number Placeholder 3">
            <a:extLst>
              <a:ext uri="{FF2B5EF4-FFF2-40B4-BE49-F238E27FC236}">
                <a16:creationId xmlns:a16="http://schemas.microsoft.com/office/drawing/2014/main" id="{AFB11B6B-98D6-D65B-6E67-5AE807407A94}"/>
              </a:ext>
            </a:extLst>
          </p:cNvPr>
          <p:cNvSpPr>
            <a:spLocks noGrp="1"/>
          </p:cNvSpPr>
          <p:nvPr>
            <p:ph type="sldNum" sz="quarter" idx="12"/>
          </p:nvPr>
        </p:nvSpPr>
        <p:spPr/>
        <p:txBody>
          <a:bodyPr/>
          <a:lstStyle/>
          <a:p>
            <a:fld id="{BCDEB5D4-A33B-ED4F-A06B-7E16C7B298A5}" type="slidenum">
              <a:rPr lang="en-US" smtClean="0"/>
              <a:pPr/>
              <a:t>41</a:t>
            </a:fld>
            <a:endParaRPr lang="en-US" dirty="0"/>
          </a:p>
        </p:txBody>
      </p:sp>
      <p:pic>
        <p:nvPicPr>
          <p:cNvPr id="6" name="Picture 5">
            <a:extLst>
              <a:ext uri="{FF2B5EF4-FFF2-40B4-BE49-F238E27FC236}">
                <a16:creationId xmlns:a16="http://schemas.microsoft.com/office/drawing/2014/main" id="{5D40B0DC-5F97-120A-8B9A-BAAF64906C02}"/>
              </a:ext>
            </a:extLst>
          </p:cNvPr>
          <p:cNvPicPr>
            <a:picLocks noChangeAspect="1"/>
          </p:cNvPicPr>
          <p:nvPr/>
        </p:nvPicPr>
        <p:blipFill>
          <a:blip r:embed="rId3"/>
          <a:stretch>
            <a:fillRect/>
          </a:stretch>
        </p:blipFill>
        <p:spPr>
          <a:xfrm>
            <a:off x="3216168" y="2440147"/>
            <a:ext cx="2711664" cy="3630795"/>
          </a:xfrm>
          <a:prstGeom prst="rect">
            <a:avLst/>
          </a:prstGeom>
        </p:spPr>
      </p:pic>
      <p:sp>
        <p:nvSpPr>
          <p:cNvPr id="7" name="TextBox 6">
            <a:extLst>
              <a:ext uri="{FF2B5EF4-FFF2-40B4-BE49-F238E27FC236}">
                <a16:creationId xmlns:a16="http://schemas.microsoft.com/office/drawing/2014/main" id="{E8C3B31E-A03A-3466-0298-B1B77286F8FF}"/>
              </a:ext>
            </a:extLst>
          </p:cNvPr>
          <p:cNvSpPr txBox="1"/>
          <p:nvPr/>
        </p:nvSpPr>
        <p:spPr>
          <a:xfrm>
            <a:off x="314004" y="2939980"/>
            <a:ext cx="2711664" cy="1200329"/>
          </a:xfrm>
          <a:prstGeom prst="rect">
            <a:avLst/>
          </a:prstGeom>
          <a:noFill/>
        </p:spPr>
        <p:txBody>
          <a:bodyPr wrap="square" rtlCol="0">
            <a:spAutoFit/>
          </a:bodyPr>
          <a:lstStyle/>
          <a:p>
            <a:pPr algn="ctr"/>
            <a:r>
              <a:rPr lang="en-US" sz="2400" dirty="0"/>
              <a:t>Pessimist: So I can’t make PBHs without NQPBHs?  :c</a:t>
            </a:r>
          </a:p>
        </p:txBody>
      </p:sp>
      <p:sp>
        <p:nvSpPr>
          <p:cNvPr id="8" name="TextBox 7">
            <a:extLst>
              <a:ext uri="{FF2B5EF4-FFF2-40B4-BE49-F238E27FC236}">
                <a16:creationId xmlns:a16="http://schemas.microsoft.com/office/drawing/2014/main" id="{02A24AC2-56B1-F4B8-D8A1-4AD9FAF1208B}"/>
              </a:ext>
            </a:extLst>
          </p:cNvPr>
          <p:cNvSpPr txBox="1"/>
          <p:nvPr/>
        </p:nvSpPr>
        <p:spPr>
          <a:xfrm>
            <a:off x="5927832" y="4195687"/>
            <a:ext cx="2711664" cy="1569660"/>
          </a:xfrm>
          <a:prstGeom prst="rect">
            <a:avLst/>
          </a:prstGeom>
          <a:noFill/>
        </p:spPr>
        <p:txBody>
          <a:bodyPr wrap="square" rtlCol="0">
            <a:spAutoFit/>
          </a:bodyPr>
          <a:lstStyle/>
          <a:p>
            <a:pPr algn="ctr"/>
            <a:r>
              <a:rPr lang="en-US" sz="2400" dirty="0"/>
              <a:t>Optimist: I can make SMBHs with modest enhancements and less fine-tuning!  :D</a:t>
            </a:r>
          </a:p>
        </p:txBody>
      </p:sp>
      <p:sp>
        <p:nvSpPr>
          <p:cNvPr id="9" name="Right Arrow 8">
            <a:extLst>
              <a:ext uri="{FF2B5EF4-FFF2-40B4-BE49-F238E27FC236}">
                <a16:creationId xmlns:a16="http://schemas.microsoft.com/office/drawing/2014/main" id="{538FB97C-E393-ED4B-6E2A-918C53C6BA72}"/>
              </a:ext>
            </a:extLst>
          </p:cNvPr>
          <p:cNvSpPr/>
          <p:nvPr/>
        </p:nvSpPr>
        <p:spPr>
          <a:xfrm>
            <a:off x="3025668" y="3303924"/>
            <a:ext cx="891540" cy="472440"/>
          </a:xfrm>
          <a:prstGeom prst="righ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461ACF65-60DA-1E4E-4C4A-69CC3FBA323A}"/>
              </a:ext>
            </a:extLst>
          </p:cNvPr>
          <p:cNvSpPr/>
          <p:nvPr/>
        </p:nvSpPr>
        <p:spPr>
          <a:xfrm rot="10800000">
            <a:off x="5036292" y="4744297"/>
            <a:ext cx="891540" cy="472440"/>
          </a:xfrm>
          <a:prstGeom prst="righ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80D6225-A319-DC0F-69B8-35557A7F6108}"/>
              </a:ext>
            </a:extLst>
          </p:cNvPr>
          <p:cNvSpPr/>
          <p:nvPr/>
        </p:nvSpPr>
        <p:spPr>
          <a:xfrm>
            <a:off x="2194560" y="3776364"/>
            <a:ext cx="411480" cy="36394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6DE9252-27B8-1BFB-98B2-41EDB3787D84}"/>
              </a:ext>
            </a:extLst>
          </p:cNvPr>
          <p:cNvSpPr/>
          <p:nvPr/>
        </p:nvSpPr>
        <p:spPr>
          <a:xfrm>
            <a:off x="8159464" y="5372227"/>
            <a:ext cx="411480" cy="36394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12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2"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FD5D3-C5BA-7313-2E3A-9BC1FD808F49}"/>
              </a:ext>
            </a:extLst>
          </p:cNvPr>
          <p:cNvSpPr>
            <a:spLocks noGrp="1"/>
          </p:cNvSpPr>
          <p:nvPr>
            <p:ph type="title"/>
          </p:nvPr>
        </p:nvSpPr>
        <p:spPr/>
        <p:txBody>
          <a:bodyPr/>
          <a:lstStyle/>
          <a:p>
            <a:r>
              <a:rPr lang="en-US" dirty="0"/>
              <a:t>Examples of PBH </a:t>
            </a:r>
            <a:r>
              <a:rPr lang="en-US" dirty="0">
                <a:sym typeface="Wingdings" pitchFamily="2" charset="2"/>
              </a:rPr>
              <a:t> NQPBH Models</a:t>
            </a:r>
            <a:endParaRPr lang="en-US" dirty="0"/>
          </a:p>
        </p:txBody>
      </p:sp>
      <p:sp>
        <p:nvSpPr>
          <p:cNvPr id="3" name="Content Placeholder 2">
            <a:extLst>
              <a:ext uri="{FF2B5EF4-FFF2-40B4-BE49-F238E27FC236}">
                <a16:creationId xmlns:a16="http://schemas.microsoft.com/office/drawing/2014/main" id="{BD793085-709F-1748-1FB2-659404C4E9D4}"/>
              </a:ext>
            </a:extLst>
          </p:cNvPr>
          <p:cNvSpPr>
            <a:spLocks noGrp="1"/>
          </p:cNvSpPr>
          <p:nvPr>
            <p:ph idx="1"/>
          </p:nvPr>
        </p:nvSpPr>
        <p:spPr>
          <a:xfrm>
            <a:off x="581192" y="2283497"/>
            <a:ext cx="7989752" cy="3887029"/>
          </a:xfrm>
        </p:spPr>
        <p:txBody>
          <a:bodyPr anchor="t"/>
          <a:lstStyle/>
          <a:p>
            <a:r>
              <a:rPr lang="en-US" dirty="0"/>
              <a:t>Cosmic string loops</a:t>
            </a:r>
            <a:br>
              <a:rPr lang="en-US" dirty="0"/>
            </a:br>
            <a:br>
              <a:rPr lang="en-US" dirty="0"/>
            </a:br>
            <a:br>
              <a:rPr lang="en-US" dirty="0"/>
            </a:br>
            <a:br>
              <a:rPr lang="en-US" dirty="0"/>
            </a:br>
            <a:br>
              <a:rPr lang="en-US" dirty="0"/>
            </a:br>
            <a:endParaRPr lang="en-US" dirty="0"/>
          </a:p>
          <a:p>
            <a:r>
              <a:rPr lang="en-US" dirty="0"/>
              <a:t>Collapsing domain walls…</a:t>
            </a:r>
          </a:p>
          <a:p>
            <a:r>
              <a:rPr lang="en-US" dirty="0"/>
              <a:t>Ultra slow-roll…</a:t>
            </a:r>
          </a:p>
          <a:p>
            <a:r>
              <a:rPr lang="en-US" dirty="0"/>
              <a:t>Your favorite model???</a:t>
            </a:r>
          </a:p>
        </p:txBody>
      </p:sp>
      <p:sp>
        <p:nvSpPr>
          <p:cNvPr id="4" name="Slide Number Placeholder 3">
            <a:extLst>
              <a:ext uri="{FF2B5EF4-FFF2-40B4-BE49-F238E27FC236}">
                <a16:creationId xmlns:a16="http://schemas.microsoft.com/office/drawing/2014/main" id="{9AB0F381-41E1-B962-40BE-B9DB427BCF11}"/>
              </a:ext>
            </a:extLst>
          </p:cNvPr>
          <p:cNvSpPr>
            <a:spLocks noGrp="1"/>
          </p:cNvSpPr>
          <p:nvPr>
            <p:ph type="sldNum" sz="quarter" idx="12"/>
          </p:nvPr>
        </p:nvSpPr>
        <p:spPr/>
        <p:txBody>
          <a:bodyPr/>
          <a:lstStyle/>
          <a:p>
            <a:fld id="{BCDEB5D4-A33B-ED4F-A06B-7E16C7B298A5}" type="slidenum">
              <a:rPr lang="en-US" smtClean="0"/>
              <a:pPr/>
              <a:t>42</a:t>
            </a:fld>
            <a:endParaRPr lang="en-US" dirty="0"/>
          </a:p>
        </p:txBody>
      </p:sp>
      <p:pic>
        <p:nvPicPr>
          <p:cNvPr id="6" name="Picture 5" descr="A black text on a white background&#10;&#10;AI-generated content may be incorrect.">
            <a:extLst>
              <a:ext uri="{FF2B5EF4-FFF2-40B4-BE49-F238E27FC236}">
                <a16:creationId xmlns:a16="http://schemas.microsoft.com/office/drawing/2014/main" id="{F568808D-FCED-1879-93DF-27C853B96A45}"/>
              </a:ext>
            </a:extLst>
          </p:cNvPr>
          <p:cNvPicPr>
            <a:picLocks noChangeAspect="1"/>
          </p:cNvPicPr>
          <p:nvPr/>
        </p:nvPicPr>
        <p:blipFill>
          <a:blip r:embed="rId2"/>
          <a:stretch>
            <a:fillRect/>
          </a:stretch>
        </p:blipFill>
        <p:spPr>
          <a:xfrm>
            <a:off x="1126438" y="2733433"/>
            <a:ext cx="2383465" cy="496369"/>
          </a:xfrm>
          <a:prstGeom prst="rect">
            <a:avLst/>
          </a:prstGeom>
          <a:ln>
            <a:noFill/>
          </a:ln>
          <a:effectLst>
            <a:outerShdw blurRad="292100" dist="139700" dir="2700000" algn="tl" rotWithShape="0">
              <a:srgbClr val="333333">
                <a:alpha val="65000"/>
              </a:srgbClr>
            </a:outerShdw>
          </a:effectLst>
        </p:spPr>
      </p:pic>
      <p:pic>
        <p:nvPicPr>
          <p:cNvPr id="8" name="Picture 7" descr="A white background with black text&#10;&#10;AI-generated content may be incorrect.">
            <a:extLst>
              <a:ext uri="{FF2B5EF4-FFF2-40B4-BE49-F238E27FC236}">
                <a16:creationId xmlns:a16="http://schemas.microsoft.com/office/drawing/2014/main" id="{CEAFBF74-0AE0-1384-FED2-60122872DE38}"/>
              </a:ext>
            </a:extLst>
          </p:cNvPr>
          <p:cNvPicPr>
            <a:picLocks noChangeAspect="1"/>
          </p:cNvPicPr>
          <p:nvPr/>
        </p:nvPicPr>
        <p:blipFill>
          <a:blip r:embed="rId3"/>
          <a:stretch>
            <a:fillRect/>
          </a:stretch>
        </p:blipFill>
        <p:spPr>
          <a:xfrm>
            <a:off x="740520" y="3286953"/>
            <a:ext cx="3066217" cy="1010987"/>
          </a:xfrm>
          <a:prstGeom prst="rect">
            <a:avLst/>
          </a:prstGeom>
          <a:ln>
            <a:noFill/>
          </a:ln>
          <a:effectLst>
            <a:outerShdw blurRad="292100" dist="139700" dir="2700000" algn="tl" rotWithShape="0">
              <a:srgbClr val="333333">
                <a:alpha val="65000"/>
              </a:srgbClr>
            </a:outerShdw>
          </a:effectLst>
        </p:spPr>
      </p:pic>
      <p:pic>
        <p:nvPicPr>
          <p:cNvPr id="14" name="Picture 13" descr="A close-up of a black text&#10;&#10;AI-generated content may be incorrect.">
            <a:extLst>
              <a:ext uri="{FF2B5EF4-FFF2-40B4-BE49-F238E27FC236}">
                <a16:creationId xmlns:a16="http://schemas.microsoft.com/office/drawing/2014/main" id="{DDFBF64E-FB72-E8B2-9FBD-2C8CE524C4B1}"/>
              </a:ext>
            </a:extLst>
          </p:cNvPr>
          <p:cNvPicPr>
            <a:picLocks noChangeAspect="1"/>
          </p:cNvPicPr>
          <p:nvPr/>
        </p:nvPicPr>
        <p:blipFill>
          <a:blip r:embed="rId4"/>
          <a:stretch>
            <a:fillRect/>
          </a:stretch>
        </p:blipFill>
        <p:spPr>
          <a:xfrm>
            <a:off x="3577297" y="2437720"/>
            <a:ext cx="3226676" cy="831572"/>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8D23F6B8-4157-571E-6AD1-716A6148E713}"/>
              </a:ext>
            </a:extLst>
          </p:cNvPr>
          <p:cNvPicPr>
            <a:picLocks noChangeAspect="1"/>
          </p:cNvPicPr>
          <p:nvPr/>
        </p:nvPicPr>
        <p:blipFill>
          <a:blip r:embed="rId5"/>
          <a:stretch>
            <a:fillRect/>
          </a:stretch>
        </p:blipFill>
        <p:spPr>
          <a:xfrm>
            <a:off x="4688616" y="3342430"/>
            <a:ext cx="3951411" cy="458794"/>
          </a:xfrm>
          <a:prstGeom prst="rect">
            <a:avLst/>
          </a:prstGeom>
          <a:ln>
            <a:noFill/>
          </a:ln>
          <a:effectLst>
            <a:outerShdw blurRad="292100" dist="139700" dir="2700000" algn="tl" rotWithShape="0">
              <a:srgbClr val="333333">
                <a:alpha val="65000"/>
              </a:srgbClr>
            </a:outerShdw>
          </a:effectLst>
        </p:spPr>
      </p:pic>
      <p:pic>
        <p:nvPicPr>
          <p:cNvPr id="10" name="Picture 9" descr="A close up of a sign&#10;&#10;AI-generated content may be incorrect.">
            <a:extLst>
              <a:ext uri="{FF2B5EF4-FFF2-40B4-BE49-F238E27FC236}">
                <a16:creationId xmlns:a16="http://schemas.microsoft.com/office/drawing/2014/main" id="{BF972A5D-2194-5DE9-5033-1F15AEB5AE80}"/>
              </a:ext>
            </a:extLst>
          </p:cNvPr>
          <p:cNvPicPr>
            <a:picLocks noChangeAspect="1"/>
          </p:cNvPicPr>
          <p:nvPr/>
        </p:nvPicPr>
        <p:blipFill>
          <a:blip r:embed="rId6"/>
          <a:stretch>
            <a:fillRect/>
          </a:stretch>
        </p:blipFill>
        <p:spPr>
          <a:xfrm>
            <a:off x="3179503" y="3874362"/>
            <a:ext cx="3624470" cy="458793"/>
          </a:xfrm>
          <a:prstGeom prst="rect">
            <a:avLst/>
          </a:prstGeom>
          <a:ln>
            <a:noFill/>
          </a:ln>
          <a:effectLst>
            <a:outerShdw blurRad="292100" dist="139700" dir="2700000" algn="tl" rotWithShape="0">
              <a:srgbClr val="333333">
                <a:alpha val="65000"/>
              </a:srgbClr>
            </a:outerShdw>
          </a:effectLst>
        </p:spPr>
      </p:pic>
      <p:pic>
        <p:nvPicPr>
          <p:cNvPr id="18" name="Picture 17" descr="A black text on a white background&#10;&#10;AI-generated content may be incorrect.">
            <a:extLst>
              <a:ext uri="{FF2B5EF4-FFF2-40B4-BE49-F238E27FC236}">
                <a16:creationId xmlns:a16="http://schemas.microsoft.com/office/drawing/2014/main" id="{D2607018-0CAF-4BEA-53DF-23DDA402FED7}"/>
              </a:ext>
            </a:extLst>
          </p:cNvPr>
          <p:cNvPicPr>
            <a:picLocks noChangeAspect="1"/>
          </p:cNvPicPr>
          <p:nvPr/>
        </p:nvPicPr>
        <p:blipFill>
          <a:blip r:embed="rId7"/>
          <a:stretch>
            <a:fillRect/>
          </a:stretch>
        </p:blipFill>
        <p:spPr>
          <a:xfrm>
            <a:off x="2033053" y="2921912"/>
            <a:ext cx="5103845" cy="952450"/>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97373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par>
                                <p:cTn id="14" presetID="22" presetClass="entr" presetSubtype="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par>
                                <p:cTn id="17" presetID="22"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par>
                                <p:cTn id="20" presetID="22" presetClass="entr" presetSubtype="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wipe(up)">
                                      <p:cBhvr>
                                        <p:cTn id="32" dur="500"/>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wipe(up)">
                                      <p:cBhvr>
                                        <p:cTn id="37" dur="5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wipe(up)">
                                      <p:cBhvr>
                                        <p:cTn id="4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021C-DC63-D4A4-AABB-7354C77809CD}"/>
              </a:ext>
            </a:extLst>
          </p:cNvPr>
          <p:cNvSpPr>
            <a:spLocks noGrp="1"/>
          </p:cNvSpPr>
          <p:nvPr>
            <p:ph type="title"/>
          </p:nvPr>
        </p:nvSpPr>
        <p:spPr/>
        <p:txBody>
          <a:bodyPr/>
          <a:lstStyle/>
          <a:p>
            <a:r>
              <a:rPr lang="en-US" dirty="0"/>
              <a:t>Other ways to seed NQPBHs</a:t>
            </a:r>
          </a:p>
        </p:txBody>
      </p:sp>
      <p:sp>
        <p:nvSpPr>
          <p:cNvPr id="4" name="Slide Number Placeholder 3">
            <a:extLst>
              <a:ext uri="{FF2B5EF4-FFF2-40B4-BE49-F238E27FC236}">
                <a16:creationId xmlns:a16="http://schemas.microsoft.com/office/drawing/2014/main" id="{FDFF30B2-3F99-8638-BB1F-1F12C80A2EFA}"/>
              </a:ext>
            </a:extLst>
          </p:cNvPr>
          <p:cNvSpPr>
            <a:spLocks noGrp="1"/>
          </p:cNvSpPr>
          <p:nvPr>
            <p:ph type="sldNum" sz="quarter" idx="12"/>
          </p:nvPr>
        </p:nvSpPr>
        <p:spPr/>
        <p:txBody>
          <a:bodyPr/>
          <a:lstStyle/>
          <a:p>
            <a:fld id="{BCDEB5D4-A33B-ED4F-A06B-7E16C7B298A5}" type="slidenum">
              <a:rPr lang="en-US" smtClean="0"/>
              <a:pPr/>
              <a:t>43</a:t>
            </a:fld>
            <a:endParaRPr lang="en-US" dirty="0"/>
          </a:p>
        </p:txBody>
      </p:sp>
      <p:pic>
        <p:nvPicPr>
          <p:cNvPr id="5" name="Picture 4" descr="A graph of different types of halo&#10;&#10;AI-generated content may be incorrect.">
            <a:extLst>
              <a:ext uri="{FF2B5EF4-FFF2-40B4-BE49-F238E27FC236}">
                <a16:creationId xmlns:a16="http://schemas.microsoft.com/office/drawing/2014/main" id="{7C872F2B-0822-DA42-0499-625F019D3633}"/>
              </a:ext>
            </a:extLst>
          </p:cNvPr>
          <p:cNvPicPr>
            <a:picLocks noChangeAspect="1"/>
          </p:cNvPicPr>
          <p:nvPr/>
        </p:nvPicPr>
        <p:blipFill>
          <a:blip r:embed="rId2"/>
          <a:stretch>
            <a:fillRect/>
          </a:stretch>
        </p:blipFill>
        <p:spPr>
          <a:xfrm>
            <a:off x="1243295" y="1917462"/>
            <a:ext cx="6657409" cy="4575410"/>
          </a:xfrm>
          <a:prstGeom prst="rect">
            <a:avLst/>
          </a:prstGeom>
        </p:spPr>
      </p:pic>
      <p:sp>
        <p:nvSpPr>
          <p:cNvPr id="6" name="TextBox 5">
            <a:extLst>
              <a:ext uri="{FF2B5EF4-FFF2-40B4-BE49-F238E27FC236}">
                <a16:creationId xmlns:a16="http://schemas.microsoft.com/office/drawing/2014/main" id="{A87907BC-60C4-78E0-9B06-CEB9C780F5BE}"/>
              </a:ext>
            </a:extLst>
          </p:cNvPr>
          <p:cNvSpPr txBox="1"/>
          <p:nvPr/>
        </p:nvSpPr>
        <p:spPr>
          <a:xfrm>
            <a:off x="0" y="6581001"/>
            <a:ext cx="3668754" cy="276999"/>
          </a:xfrm>
          <a:prstGeom prst="rect">
            <a:avLst/>
          </a:prstGeom>
          <a:noFill/>
        </p:spPr>
        <p:txBody>
          <a:bodyPr wrap="square" rtlCol="0">
            <a:spAutoFit/>
          </a:bodyPr>
          <a:lstStyle/>
          <a:p>
            <a:r>
              <a:rPr lang="en-US" sz="1200" dirty="0">
                <a:solidFill>
                  <a:schemeClr val="tx1">
                    <a:lumMod val="50000"/>
                    <a:lumOff val="50000"/>
                  </a:schemeClr>
                </a:solidFill>
              </a:rPr>
              <a:t>Snowmass: Cosmic Probes of Dark Matter</a:t>
            </a:r>
          </a:p>
        </p:txBody>
      </p:sp>
    </p:spTree>
    <p:extLst>
      <p:ext uri="{BB962C8B-B14F-4D97-AF65-F5344CB8AC3E}">
        <p14:creationId xmlns:p14="http://schemas.microsoft.com/office/powerpoint/2010/main" val="41441430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55A5-CFCC-83C0-55C5-C28F1D3B09C5}"/>
              </a:ext>
            </a:extLst>
          </p:cNvPr>
          <p:cNvSpPr>
            <a:spLocks noGrp="1"/>
          </p:cNvSpPr>
          <p:nvPr>
            <p:ph type="title"/>
          </p:nvPr>
        </p:nvSpPr>
        <p:spPr/>
        <p:txBody>
          <a:bodyPr/>
          <a:lstStyle/>
          <a:p>
            <a:r>
              <a:rPr lang="en-US" dirty="0"/>
              <a:t>NQPBHs: enhanced growth     </a:t>
            </a:r>
            <a:r>
              <a:rPr lang="en-US" sz="1500" dirty="0"/>
              <a:t>(+</a:t>
            </a:r>
            <a:r>
              <a:rPr lang="en-US" sz="1500" dirty="0" err="1"/>
              <a:t>rong</a:t>
            </a:r>
            <a:r>
              <a:rPr lang="en-US" sz="1500" dirty="0"/>
              <a:t> xu)</a:t>
            </a:r>
          </a:p>
        </p:txBody>
      </p:sp>
      <p:sp>
        <p:nvSpPr>
          <p:cNvPr id="3" name="Content Placeholder 2">
            <a:extLst>
              <a:ext uri="{FF2B5EF4-FFF2-40B4-BE49-F238E27FC236}">
                <a16:creationId xmlns:a16="http://schemas.microsoft.com/office/drawing/2014/main" id="{17387FBC-2F88-708D-1FAC-1BDDC4C6B726}"/>
              </a:ext>
            </a:extLst>
          </p:cNvPr>
          <p:cNvSpPr>
            <a:spLocks noGrp="1"/>
          </p:cNvSpPr>
          <p:nvPr>
            <p:ph idx="1"/>
          </p:nvPr>
        </p:nvSpPr>
        <p:spPr/>
        <p:txBody>
          <a:bodyPr anchor="t"/>
          <a:lstStyle/>
          <a:p>
            <a:r>
              <a:rPr lang="en-US" dirty="0"/>
              <a:t>Can also be caused by enhanced </a:t>
            </a:r>
            <a:r>
              <a:rPr lang="en-US" i="1" dirty="0"/>
              <a:t>growth</a:t>
            </a:r>
            <a:r>
              <a:rPr lang="en-US" dirty="0"/>
              <a:t> of density perturbations</a:t>
            </a:r>
          </a:p>
          <a:p>
            <a:r>
              <a:rPr lang="en-US" dirty="0"/>
              <a:t>Investigating NQPBHs in enhanced power spectrum from axion </a:t>
            </a:r>
            <a:r>
              <a:rPr lang="en-US" dirty="0" err="1"/>
              <a:t>kination</a:t>
            </a:r>
            <a:r>
              <a:rPr lang="en-US" dirty="0"/>
              <a:t> causing early matter domination [</a:t>
            </a:r>
            <a:r>
              <a:rPr lang="en-US" dirty="0">
                <a:solidFill>
                  <a:schemeClr val="accent1">
                    <a:lumMod val="75000"/>
                    <a:lumOff val="25000"/>
                  </a:schemeClr>
                </a:solidFill>
              </a:rPr>
              <a:t>Co et al. 2025</a:t>
            </a:r>
            <a:r>
              <a:rPr lang="en-US" dirty="0"/>
              <a:t>]</a:t>
            </a:r>
          </a:p>
          <a:p>
            <a:endParaRPr lang="en-US" dirty="0"/>
          </a:p>
        </p:txBody>
      </p:sp>
      <p:sp>
        <p:nvSpPr>
          <p:cNvPr id="4" name="Slide Number Placeholder 3">
            <a:extLst>
              <a:ext uri="{FF2B5EF4-FFF2-40B4-BE49-F238E27FC236}">
                <a16:creationId xmlns:a16="http://schemas.microsoft.com/office/drawing/2014/main" id="{BF3413C0-61BD-DF0D-1F32-56FB5B22F872}"/>
              </a:ext>
            </a:extLst>
          </p:cNvPr>
          <p:cNvSpPr>
            <a:spLocks noGrp="1"/>
          </p:cNvSpPr>
          <p:nvPr>
            <p:ph type="sldNum" sz="quarter" idx="12"/>
          </p:nvPr>
        </p:nvSpPr>
        <p:spPr/>
        <p:txBody>
          <a:bodyPr/>
          <a:lstStyle/>
          <a:p>
            <a:fld id="{BCDEB5D4-A33B-ED4F-A06B-7E16C7B298A5}" type="slidenum">
              <a:rPr lang="en-US" smtClean="0"/>
              <a:pPr/>
              <a:t>44</a:t>
            </a:fld>
            <a:endParaRPr lang="en-US" dirty="0"/>
          </a:p>
        </p:txBody>
      </p:sp>
      <p:pic>
        <p:nvPicPr>
          <p:cNvPr id="5" name="Picture 4">
            <a:extLst>
              <a:ext uri="{FF2B5EF4-FFF2-40B4-BE49-F238E27FC236}">
                <a16:creationId xmlns:a16="http://schemas.microsoft.com/office/drawing/2014/main" id="{B425BEA5-CDC1-FA4C-8C9F-3FFB12683FB6}"/>
              </a:ext>
            </a:extLst>
          </p:cNvPr>
          <p:cNvPicPr>
            <a:picLocks noChangeAspect="1"/>
          </p:cNvPicPr>
          <p:nvPr/>
        </p:nvPicPr>
        <p:blipFill>
          <a:blip r:embed="rId2"/>
          <a:srcRect l="31767" t="31270" r="32907" b="33651"/>
          <a:stretch>
            <a:fillRect/>
          </a:stretch>
        </p:blipFill>
        <p:spPr>
          <a:xfrm>
            <a:off x="7434880" y="687474"/>
            <a:ext cx="1127927" cy="1340171"/>
          </a:xfrm>
          <a:prstGeom prst="rect">
            <a:avLst/>
          </a:prstGeom>
        </p:spPr>
      </p:pic>
      <p:pic>
        <p:nvPicPr>
          <p:cNvPr id="7" name="Picture 6">
            <a:extLst>
              <a:ext uri="{FF2B5EF4-FFF2-40B4-BE49-F238E27FC236}">
                <a16:creationId xmlns:a16="http://schemas.microsoft.com/office/drawing/2014/main" id="{8964C449-D890-3041-17BA-A2C961403D0A}"/>
              </a:ext>
            </a:extLst>
          </p:cNvPr>
          <p:cNvPicPr>
            <a:picLocks noChangeAspect="1"/>
          </p:cNvPicPr>
          <p:nvPr/>
        </p:nvPicPr>
        <p:blipFill>
          <a:blip r:embed="rId3"/>
          <a:stretch>
            <a:fillRect/>
          </a:stretch>
        </p:blipFill>
        <p:spPr>
          <a:xfrm>
            <a:off x="685800" y="3584970"/>
            <a:ext cx="7772400" cy="2854204"/>
          </a:xfrm>
          <a:prstGeom prst="rect">
            <a:avLst/>
          </a:prstGeom>
        </p:spPr>
      </p:pic>
    </p:spTree>
    <p:extLst>
      <p:ext uri="{BB962C8B-B14F-4D97-AF65-F5344CB8AC3E}">
        <p14:creationId xmlns:p14="http://schemas.microsoft.com/office/powerpoint/2010/main" val="980847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C128-DF5A-6517-FC87-0089D9FA36E1}"/>
              </a:ext>
            </a:extLst>
          </p:cNvPr>
          <p:cNvSpPr>
            <a:spLocks noGrp="1"/>
          </p:cNvSpPr>
          <p:nvPr>
            <p:ph type="title"/>
          </p:nvPr>
        </p:nvSpPr>
        <p:spPr/>
        <p:txBody>
          <a:bodyPr>
            <a:normAutofit/>
          </a:bodyPr>
          <a:lstStyle/>
          <a:p>
            <a:r>
              <a:rPr lang="en-US" dirty="0"/>
              <a:t>NQPBH: Impact on CMB         </a:t>
            </a:r>
            <a:r>
              <a:rPr lang="en-US" sz="1500" dirty="0"/>
              <a:t>(+Tony/</a:t>
            </a:r>
            <a:r>
              <a:rPr lang="en-US" sz="1500" dirty="0" err="1"/>
              <a:t>zilu</a:t>
            </a:r>
            <a:r>
              <a:rPr lang="en-US" sz="1500" dirty="0"/>
              <a:t> Zhou)</a:t>
            </a:r>
          </a:p>
        </p:txBody>
      </p:sp>
      <p:sp>
        <p:nvSpPr>
          <p:cNvPr id="3" name="Content Placeholder 2">
            <a:extLst>
              <a:ext uri="{FF2B5EF4-FFF2-40B4-BE49-F238E27FC236}">
                <a16:creationId xmlns:a16="http://schemas.microsoft.com/office/drawing/2014/main" id="{50BCCC02-7733-4973-5AC5-851B839AEB12}"/>
              </a:ext>
            </a:extLst>
          </p:cNvPr>
          <p:cNvSpPr>
            <a:spLocks noGrp="1"/>
          </p:cNvSpPr>
          <p:nvPr>
            <p:ph idx="1"/>
          </p:nvPr>
        </p:nvSpPr>
        <p:spPr>
          <a:xfrm>
            <a:off x="581192" y="1973505"/>
            <a:ext cx="7989752" cy="3630795"/>
          </a:xfrm>
        </p:spPr>
        <p:txBody>
          <a:bodyPr anchor="t">
            <a:normAutofit/>
          </a:bodyPr>
          <a:lstStyle/>
          <a:p>
            <a:pPr marL="0" indent="0">
              <a:buNone/>
            </a:pPr>
            <a:r>
              <a:rPr lang="en-US" dirty="0"/>
              <a:t>NQPBH accretion is a form of exotic energy injection</a:t>
            </a:r>
          </a:p>
          <a:p>
            <a:pPr lvl="1"/>
            <a:r>
              <a:rPr lang="en-US" dirty="0"/>
              <a:t>Deposit energy in the form of </a:t>
            </a:r>
            <a:r>
              <a:rPr lang="en-US" dirty="0">
                <a:solidFill>
                  <a:srgbClr val="C00000"/>
                </a:solidFill>
              </a:rPr>
              <a:t>heating</a:t>
            </a:r>
            <a:r>
              <a:rPr lang="en-US" dirty="0"/>
              <a:t>/</a:t>
            </a:r>
            <a:r>
              <a:rPr lang="en-US" dirty="0">
                <a:solidFill>
                  <a:schemeClr val="accent6"/>
                </a:solidFill>
              </a:rPr>
              <a:t>ionization</a:t>
            </a:r>
            <a:r>
              <a:rPr lang="en-US" dirty="0"/>
              <a:t>/etc.</a:t>
            </a:r>
          </a:p>
          <a:p>
            <a:pPr lvl="1"/>
            <a:r>
              <a:rPr lang="en-US" dirty="0"/>
              <a:t>Potentially observable in 21cm signals or CMB</a:t>
            </a:r>
          </a:p>
        </p:txBody>
      </p:sp>
      <p:sp>
        <p:nvSpPr>
          <p:cNvPr id="4" name="Slide Number Placeholder 3">
            <a:extLst>
              <a:ext uri="{FF2B5EF4-FFF2-40B4-BE49-F238E27FC236}">
                <a16:creationId xmlns:a16="http://schemas.microsoft.com/office/drawing/2014/main" id="{25102D10-FAA4-6B87-E5D0-FAC8C899B432}"/>
              </a:ext>
            </a:extLst>
          </p:cNvPr>
          <p:cNvSpPr>
            <a:spLocks noGrp="1"/>
          </p:cNvSpPr>
          <p:nvPr>
            <p:ph type="sldNum" sz="quarter" idx="12"/>
          </p:nvPr>
        </p:nvSpPr>
        <p:spPr/>
        <p:txBody>
          <a:bodyPr/>
          <a:lstStyle/>
          <a:p>
            <a:fld id="{BCDEB5D4-A33B-ED4F-A06B-7E16C7B298A5}" type="slidenum">
              <a:rPr lang="en-US" smtClean="0"/>
              <a:pPr/>
              <a:t>45</a:t>
            </a:fld>
            <a:endParaRPr lang="en-US" dirty="0"/>
          </a:p>
        </p:txBody>
      </p:sp>
      <p:pic>
        <p:nvPicPr>
          <p:cNvPr id="6" name="Picture 5" descr="A graph of a temperature&#10;&#10;AI-generated content may be incorrect.">
            <a:extLst>
              <a:ext uri="{FF2B5EF4-FFF2-40B4-BE49-F238E27FC236}">
                <a16:creationId xmlns:a16="http://schemas.microsoft.com/office/drawing/2014/main" id="{94766A44-6481-E569-26E4-BB4BA5D3A7FF}"/>
              </a:ext>
            </a:extLst>
          </p:cNvPr>
          <p:cNvPicPr>
            <a:picLocks noChangeAspect="1"/>
          </p:cNvPicPr>
          <p:nvPr/>
        </p:nvPicPr>
        <p:blipFill>
          <a:blip r:embed="rId3"/>
          <a:stretch>
            <a:fillRect/>
          </a:stretch>
        </p:blipFill>
        <p:spPr>
          <a:xfrm>
            <a:off x="1106698" y="3374178"/>
            <a:ext cx="3385163" cy="3249285"/>
          </a:xfrm>
          <a:prstGeom prst="rect">
            <a:avLst/>
          </a:prstGeom>
        </p:spPr>
      </p:pic>
      <p:pic>
        <p:nvPicPr>
          <p:cNvPr id="8" name="Picture 7" descr="A graph of a function&#10;&#10;AI-generated content may be incorrect.">
            <a:extLst>
              <a:ext uri="{FF2B5EF4-FFF2-40B4-BE49-F238E27FC236}">
                <a16:creationId xmlns:a16="http://schemas.microsoft.com/office/drawing/2014/main" id="{BCE9883D-A4CB-5998-5D8C-2BFFE2060330}"/>
              </a:ext>
            </a:extLst>
          </p:cNvPr>
          <p:cNvPicPr>
            <a:picLocks noChangeAspect="1"/>
          </p:cNvPicPr>
          <p:nvPr/>
        </p:nvPicPr>
        <p:blipFill>
          <a:blip r:embed="rId4"/>
          <a:stretch>
            <a:fillRect/>
          </a:stretch>
        </p:blipFill>
        <p:spPr>
          <a:xfrm>
            <a:off x="4395372" y="3390247"/>
            <a:ext cx="3355240" cy="3249285"/>
          </a:xfrm>
          <a:prstGeom prst="rect">
            <a:avLst/>
          </a:prstGeom>
        </p:spPr>
      </p:pic>
      <p:pic>
        <p:nvPicPr>
          <p:cNvPr id="7" name="Picture 6">
            <a:extLst>
              <a:ext uri="{FF2B5EF4-FFF2-40B4-BE49-F238E27FC236}">
                <a16:creationId xmlns:a16="http://schemas.microsoft.com/office/drawing/2014/main" id="{8EC61C21-A72B-133C-0A97-22E1BFE79048}"/>
              </a:ext>
            </a:extLst>
          </p:cNvPr>
          <p:cNvPicPr>
            <a:picLocks noChangeAspect="1"/>
          </p:cNvPicPr>
          <p:nvPr/>
        </p:nvPicPr>
        <p:blipFill>
          <a:blip r:embed="rId5"/>
          <a:stretch>
            <a:fillRect/>
          </a:stretch>
        </p:blipFill>
        <p:spPr>
          <a:xfrm>
            <a:off x="7493558" y="718819"/>
            <a:ext cx="1069250" cy="1425667"/>
          </a:xfrm>
          <a:prstGeom prst="rect">
            <a:avLst/>
          </a:prstGeom>
        </p:spPr>
      </p:pic>
    </p:spTree>
    <p:extLst>
      <p:ext uri="{BB962C8B-B14F-4D97-AF65-F5344CB8AC3E}">
        <p14:creationId xmlns:p14="http://schemas.microsoft.com/office/powerpoint/2010/main" val="168822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D88C39-3C7D-48EA-1259-77CD2E6C405C}"/>
              </a:ext>
            </a:extLst>
          </p:cNvPr>
          <p:cNvSpPr>
            <a:spLocks noGrp="1"/>
          </p:cNvSpPr>
          <p:nvPr>
            <p:ph idx="1"/>
          </p:nvPr>
        </p:nvSpPr>
        <p:spPr>
          <a:xfrm>
            <a:off x="581192" y="1896533"/>
            <a:ext cx="7989752" cy="4025296"/>
          </a:xfrm>
        </p:spPr>
        <p:txBody>
          <a:bodyPr anchor="t"/>
          <a:lstStyle/>
          <a:p>
            <a:r>
              <a:rPr lang="en-US" dirty="0"/>
              <a:t>If </a:t>
            </a:r>
            <a:r>
              <a:rPr lang="en-US" dirty="0" err="1"/>
              <a:t>overdensities</a:t>
            </a:r>
            <a:r>
              <a:rPr lang="en-US" dirty="0"/>
              <a:t> fail to form NQPBHs, may form stars</a:t>
            </a:r>
          </a:p>
          <a:p>
            <a:r>
              <a:rPr lang="en-US" dirty="0"/>
              <a:t>What do such stellar systems look like today?</a:t>
            </a:r>
            <a:br>
              <a:rPr lang="en-US" dirty="0"/>
            </a:br>
            <a:endParaRPr lang="en-US" dirty="0"/>
          </a:p>
          <a:p>
            <a:pPr marL="457200" indent="-457200">
              <a:buFont typeface="+mj-lt"/>
              <a:buAutoNum type="arabicPeriod"/>
            </a:pPr>
            <a:r>
              <a:rPr lang="en-US" dirty="0"/>
              <a:t>Can you form stars?</a:t>
            </a:r>
            <a:br>
              <a:rPr lang="en-US" dirty="0"/>
            </a:br>
            <a:br>
              <a:rPr lang="en-US" dirty="0"/>
            </a:br>
            <a:endParaRPr lang="en-US" dirty="0"/>
          </a:p>
          <a:p>
            <a:pPr marL="457200" indent="-457200">
              <a:buFont typeface="+mj-lt"/>
              <a:buAutoNum type="arabicPeriod"/>
            </a:pPr>
            <a:r>
              <a:rPr lang="en-US" dirty="0"/>
              <a:t>Can you retain stars/survive supernova feedback?</a:t>
            </a:r>
            <a:br>
              <a:rPr lang="en-US" dirty="0"/>
            </a:br>
            <a:endParaRPr lang="en-US" dirty="0"/>
          </a:p>
          <a:p>
            <a:pPr marL="457200" indent="-457200">
              <a:buFont typeface="+mj-lt"/>
              <a:buAutoNum type="arabicPeriod"/>
            </a:pPr>
            <a:r>
              <a:rPr lang="en-US" dirty="0"/>
              <a:t>Can the stars cluster under dynamical friction?</a:t>
            </a:r>
          </a:p>
        </p:txBody>
      </p:sp>
      <p:pic>
        <p:nvPicPr>
          <p:cNvPr id="9" name="Picture 8">
            <a:extLst>
              <a:ext uri="{FF2B5EF4-FFF2-40B4-BE49-F238E27FC236}">
                <a16:creationId xmlns:a16="http://schemas.microsoft.com/office/drawing/2014/main" id="{43E4ED6F-4939-8C36-F847-9D1E3213FA34}"/>
              </a:ext>
            </a:extLst>
          </p:cNvPr>
          <p:cNvPicPr>
            <a:picLocks noChangeAspect="1"/>
          </p:cNvPicPr>
          <p:nvPr/>
        </p:nvPicPr>
        <p:blipFill>
          <a:blip r:embed="rId2"/>
          <a:stretch>
            <a:fillRect/>
          </a:stretch>
        </p:blipFill>
        <p:spPr>
          <a:xfrm>
            <a:off x="2729271" y="4719007"/>
            <a:ext cx="3685457" cy="455262"/>
          </a:xfrm>
          <a:prstGeom prst="rect">
            <a:avLst/>
          </a:prstGeom>
        </p:spPr>
      </p:pic>
      <p:sp>
        <p:nvSpPr>
          <p:cNvPr id="2" name="Title 1">
            <a:extLst>
              <a:ext uri="{FF2B5EF4-FFF2-40B4-BE49-F238E27FC236}">
                <a16:creationId xmlns:a16="http://schemas.microsoft.com/office/drawing/2014/main" id="{018D50EA-FF17-17D7-F5C5-61B7AAFAC8D5}"/>
              </a:ext>
            </a:extLst>
          </p:cNvPr>
          <p:cNvSpPr>
            <a:spLocks noGrp="1"/>
          </p:cNvSpPr>
          <p:nvPr>
            <p:ph type="title"/>
          </p:nvPr>
        </p:nvSpPr>
        <p:spPr/>
        <p:txBody>
          <a:bodyPr/>
          <a:lstStyle/>
          <a:p>
            <a:r>
              <a:rPr lang="en-US"/>
              <a:t>Not quite NQPBHs…</a:t>
            </a:r>
            <a:endParaRPr lang="en-US" dirty="0"/>
          </a:p>
        </p:txBody>
      </p:sp>
      <p:sp>
        <p:nvSpPr>
          <p:cNvPr id="4" name="Slide Number Placeholder 3">
            <a:extLst>
              <a:ext uri="{FF2B5EF4-FFF2-40B4-BE49-F238E27FC236}">
                <a16:creationId xmlns:a16="http://schemas.microsoft.com/office/drawing/2014/main" id="{CD04EF6B-29BB-9749-8A99-4EDC0B5F8C3B}"/>
              </a:ext>
            </a:extLst>
          </p:cNvPr>
          <p:cNvSpPr>
            <a:spLocks noGrp="1"/>
          </p:cNvSpPr>
          <p:nvPr>
            <p:ph type="sldNum" sz="quarter" idx="12"/>
          </p:nvPr>
        </p:nvSpPr>
        <p:spPr/>
        <p:txBody>
          <a:bodyPr/>
          <a:lstStyle/>
          <a:p>
            <a:fld id="{BCDEB5D4-A33B-ED4F-A06B-7E16C7B298A5}" type="slidenum">
              <a:rPr lang="en-US" smtClean="0"/>
              <a:pPr/>
              <a:t>46</a:t>
            </a:fld>
            <a:endParaRPr lang="en-US" dirty="0"/>
          </a:p>
        </p:txBody>
      </p:sp>
      <p:pic>
        <p:nvPicPr>
          <p:cNvPr id="7" name="Picture 6">
            <a:extLst>
              <a:ext uri="{FF2B5EF4-FFF2-40B4-BE49-F238E27FC236}">
                <a16:creationId xmlns:a16="http://schemas.microsoft.com/office/drawing/2014/main" id="{3C2515CE-511C-D7A7-B8DE-D96F5A8F0448}"/>
              </a:ext>
            </a:extLst>
          </p:cNvPr>
          <p:cNvPicPr>
            <a:picLocks noChangeAspect="1"/>
          </p:cNvPicPr>
          <p:nvPr/>
        </p:nvPicPr>
        <p:blipFill>
          <a:blip r:embed="rId3"/>
          <a:stretch>
            <a:fillRect/>
          </a:stretch>
        </p:blipFill>
        <p:spPr>
          <a:xfrm>
            <a:off x="1882321" y="5513640"/>
            <a:ext cx="5379357" cy="949972"/>
          </a:xfrm>
          <a:prstGeom prst="rect">
            <a:avLst/>
          </a:prstGeom>
        </p:spPr>
      </p:pic>
      <p:pic>
        <p:nvPicPr>
          <p:cNvPr id="11" name="Picture 10">
            <a:extLst>
              <a:ext uri="{FF2B5EF4-FFF2-40B4-BE49-F238E27FC236}">
                <a16:creationId xmlns:a16="http://schemas.microsoft.com/office/drawing/2014/main" id="{7B7FF0E2-025D-46EF-91C6-44F460123402}"/>
              </a:ext>
            </a:extLst>
          </p:cNvPr>
          <p:cNvPicPr>
            <a:picLocks noChangeAspect="1"/>
          </p:cNvPicPr>
          <p:nvPr/>
        </p:nvPicPr>
        <p:blipFill>
          <a:blip r:embed="rId4"/>
          <a:stretch>
            <a:fillRect/>
          </a:stretch>
        </p:blipFill>
        <p:spPr>
          <a:xfrm>
            <a:off x="1815779" y="3568760"/>
            <a:ext cx="5512442" cy="747639"/>
          </a:xfrm>
          <a:prstGeom prst="rect">
            <a:avLst/>
          </a:prstGeom>
        </p:spPr>
      </p:pic>
    </p:spTree>
    <p:extLst>
      <p:ext uri="{BB962C8B-B14F-4D97-AF65-F5344CB8AC3E}">
        <p14:creationId xmlns:p14="http://schemas.microsoft.com/office/powerpoint/2010/main" val="1957785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ECF43-6AA7-CCCF-9009-9C62CD0C809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3D0E73D-0CBF-B103-59A8-F91B75E360DB}"/>
              </a:ext>
            </a:extLst>
          </p:cNvPr>
          <p:cNvPicPr>
            <a:picLocks noChangeAspect="1"/>
          </p:cNvPicPr>
          <p:nvPr/>
        </p:nvPicPr>
        <p:blipFill>
          <a:blip r:embed="rId2"/>
          <a:stretch>
            <a:fillRect/>
          </a:stretch>
        </p:blipFill>
        <p:spPr>
          <a:xfrm>
            <a:off x="1243444" y="2868197"/>
            <a:ext cx="6358699" cy="3771335"/>
          </a:xfrm>
          <a:prstGeom prst="rect">
            <a:avLst/>
          </a:prstGeom>
        </p:spPr>
      </p:pic>
      <p:sp>
        <p:nvSpPr>
          <p:cNvPr id="2" name="Title 1">
            <a:extLst>
              <a:ext uri="{FF2B5EF4-FFF2-40B4-BE49-F238E27FC236}">
                <a16:creationId xmlns:a16="http://schemas.microsoft.com/office/drawing/2014/main" id="{EBCF2A42-6466-165A-1833-8539C310DE93}"/>
              </a:ext>
            </a:extLst>
          </p:cNvPr>
          <p:cNvSpPr>
            <a:spLocks noGrp="1"/>
          </p:cNvSpPr>
          <p:nvPr>
            <p:ph type="title"/>
          </p:nvPr>
        </p:nvSpPr>
        <p:spPr/>
        <p:txBody>
          <a:bodyPr/>
          <a:lstStyle/>
          <a:p>
            <a:r>
              <a:rPr lang="en-US" dirty="0"/>
              <a:t>Not quite NQPBHs…</a:t>
            </a:r>
          </a:p>
        </p:txBody>
      </p:sp>
      <p:sp>
        <p:nvSpPr>
          <p:cNvPr id="3" name="Content Placeholder 2">
            <a:extLst>
              <a:ext uri="{FF2B5EF4-FFF2-40B4-BE49-F238E27FC236}">
                <a16:creationId xmlns:a16="http://schemas.microsoft.com/office/drawing/2014/main" id="{219BA577-1A1E-5C45-89BE-3537F1CEC672}"/>
              </a:ext>
            </a:extLst>
          </p:cNvPr>
          <p:cNvSpPr>
            <a:spLocks noGrp="1"/>
          </p:cNvSpPr>
          <p:nvPr>
            <p:ph idx="1"/>
          </p:nvPr>
        </p:nvSpPr>
        <p:spPr>
          <a:xfrm>
            <a:off x="581192" y="1896533"/>
            <a:ext cx="7989752" cy="3630795"/>
          </a:xfrm>
        </p:spPr>
        <p:txBody>
          <a:bodyPr anchor="t"/>
          <a:lstStyle/>
          <a:p>
            <a:r>
              <a:rPr lang="en-US" dirty="0"/>
              <a:t>If </a:t>
            </a:r>
            <a:r>
              <a:rPr lang="en-US" dirty="0" err="1"/>
              <a:t>overdensities</a:t>
            </a:r>
            <a:r>
              <a:rPr lang="en-US" dirty="0"/>
              <a:t> fail to form NQPBHs, may form stars</a:t>
            </a:r>
          </a:p>
          <a:p>
            <a:r>
              <a:rPr lang="en-US" dirty="0"/>
              <a:t>What do such stellar systems look like today?</a:t>
            </a:r>
          </a:p>
        </p:txBody>
      </p:sp>
      <p:sp>
        <p:nvSpPr>
          <p:cNvPr id="4" name="Slide Number Placeholder 3">
            <a:extLst>
              <a:ext uri="{FF2B5EF4-FFF2-40B4-BE49-F238E27FC236}">
                <a16:creationId xmlns:a16="http://schemas.microsoft.com/office/drawing/2014/main" id="{129733EC-5251-CA7D-9AE0-5BB844A5BA9B}"/>
              </a:ext>
            </a:extLst>
          </p:cNvPr>
          <p:cNvSpPr>
            <a:spLocks noGrp="1"/>
          </p:cNvSpPr>
          <p:nvPr>
            <p:ph type="sldNum" sz="quarter" idx="12"/>
          </p:nvPr>
        </p:nvSpPr>
        <p:spPr/>
        <p:txBody>
          <a:bodyPr/>
          <a:lstStyle/>
          <a:p>
            <a:fld id="{BCDEB5D4-A33B-ED4F-A06B-7E16C7B298A5}" type="slidenum">
              <a:rPr lang="en-US" smtClean="0"/>
              <a:pPr/>
              <a:t>47</a:t>
            </a:fld>
            <a:endParaRPr lang="en-US" dirty="0"/>
          </a:p>
        </p:txBody>
      </p:sp>
      <p:sp>
        <p:nvSpPr>
          <p:cNvPr id="6" name="TextBox 5">
            <a:extLst>
              <a:ext uri="{FF2B5EF4-FFF2-40B4-BE49-F238E27FC236}">
                <a16:creationId xmlns:a16="http://schemas.microsoft.com/office/drawing/2014/main" id="{A1AD92B9-C65A-C5DA-3EFD-DF4439E96C2A}"/>
              </a:ext>
            </a:extLst>
          </p:cNvPr>
          <p:cNvSpPr txBox="1"/>
          <p:nvPr/>
        </p:nvSpPr>
        <p:spPr>
          <a:xfrm>
            <a:off x="3962400" y="6553316"/>
            <a:ext cx="5181600" cy="323165"/>
          </a:xfrm>
          <a:prstGeom prst="rect">
            <a:avLst/>
          </a:prstGeom>
          <a:noFill/>
        </p:spPr>
        <p:txBody>
          <a:bodyPr wrap="square">
            <a:spAutoFit/>
          </a:bodyPr>
          <a:lstStyle/>
          <a:p>
            <a:pPr algn="r"/>
            <a:r>
              <a:rPr lang="en-US" sz="1500" b="1" dirty="0">
                <a:solidFill>
                  <a:schemeClr val="accent1">
                    <a:lumMod val="75000"/>
                    <a:lumOff val="25000"/>
                  </a:schemeClr>
                </a:solidFill>
              </a:rPr>
              <a:t>WQ</a:t>
            </a:r>
            <a:r>
              <a:rPr lang="en-US" sz="1500" dirty="0">
                <a:solidFill>
                  <a:schemeClr val="accent1">
                    <a:lumMod val="75000"/>
                    <a:lumOff val="25000"/>
                  </a:schemeClr>
                </a:solidFill>
              </a:rPr>
              <a:t>, Kaplan, and Weiner 2026</a:t>
            </a:r>
          </a:p>
        </p:txBody>
      </p:sp>
    </p:spTree>
    <p:extLst>
      <p:ext uri="{BB962C8B-B14F-4D97-AF65-F5344CB8AC3E}">
        <p14:creationId xmlns:p14="http://schemas.microsoft.com/office/powerpoint/2010/main" val="5885433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77" name="Rectangle 7176">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79" name="Rectangle 7178">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1" name="Rectangle 7180">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085765"/>
            <a:ext cx="8447150"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7183" name="Rectangle 7182">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170" name="Picture 2" descr="The most ancient supermassive black hole is bafflingly big">
            <a:extLst>
              <a:ext uri="{FF2B5EF4-FFF2-40B4-BE49-F238E27FC236}">
                <a16:creationId xmlns:a16="http://schemas.microsoft.com/office/drawing/2014/main" id="{0C75D2A4-2F33-683A-BB69-4BA310CB87E6}"/>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l="25000"/>
          <a:stretch>
            <a:fillRect/>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FD41D14-BCDD-5693-8A08-DAE3D6FA97FA}"/>
              </a:ext>
            </a:extLst>
          </p:cNvPr>
          <p:cNvSpPr>
            <a:spLocks noGrp="1"/>
          </p:cNvSpPr>
          <p:nvPr>
            <p:ph type="title"/>
          </p:nvPr>
        </p:nvSpPr>
        <p:spPr>
          <a:xfrm>
            <a:off x="563716" y="873241"/>
            <a:ext cx="7669148" cy="1475013"/>
          </a:xfrm>
        </p:spPr>
        <p:txBody>
          <a:bodyPr vert="horz" lIns="91440" tIns="45720" rIns="91440" bIns="45720" rtlCol="0" anchor="b">
            <a:noAutofit/>
          </a:bodyPr>
          <a:lstStyle/>
          <a:p>
            <a:r>
              <a:rPr lang="en-US" sz="10000" dirty="0">
                <a:solidFill>
                  <a:schemeClr val="tx1"/>
                </a:solidFill>
                <a:latin typeface="Impact" panose="020B0806030902050204" pitchFamily="34" charset="0"/>
              </a:rPr>
              <a:t>Conclusions</a:t>
            </a:r>
          </a:p>
        </p:txBody>
      </p:sp>
      <p:sp>
        <p:nvSpPr>
          <p:cNvPr id="3" name="Content Placeholder 2">
            <a:extLst>
              <a:ext uri="{FF2B5EF4-FFF2-40B4-BE49-F238E27FC236}">
                <a16:creationId xmlns:a16="http://schemas.microsoft.com/office/drawing/2014/main" id="{E1D72DA3-ABD3-E8BA-9414-CDC67635702E}"/>
              </a:ext>
            </a:extLst>
          </p:cNvPr>
          <p:cNvSpPr>
            <a:spLocks noGrp="1"/>
          </p:cNvSpPr>
          <p:nvPr>
            <p:ph idx="1"/>
          </p:nvPr>
        </p:nvSpPr>
        <p:spPr>
          <a:xfrm>
            <a:off x="563716" y="2330339"/>
            <a:ext cx="8012802" cy="3933470"/>
          </a:xfrm>
          <a:solidFill>
            <a:srgbClr val="000000">
              <a:alpha val="29804"/>
            </a:srgbClr>
          </a:solidFill>
        </p:spPr>
        <p:txBody>
          <a:bodyPr vert="horz" lIns="91440" tIns="45720" rIns="91440" bIns="45720" rtlCol="0" anchor="ctr">
            <a:noAutofit/>
          </a:bodyPr>
          <a:lstStyle/>
          <a:p>
            <a:pPr marL="0" indent="0">
              <a:spcBef>
                <a:spcPts val="0"/>
              </a:spcBef>
              <a:buNone/>
            </a:pPr>
            <a:r>
              <a:rPr lang="en-US" sz="2400" cap="small" dirty="0">
                <a:solidFill>
                  <a:schemeClr val="tx1"/>
                </a:solidFill>
                <a:effectLst>
                  <a:glow rad="112195">
                    <a:schemeClr val="accent1">
                      <a:satMod val="175000"/>
                      <a:alpha val="67000"/>
                    </a:schemeClr>
                  </a:glow>
                </a:effectLst>
                <a:cs typeface="Lao MN" pitchFamily="2" charset="0"/>
              </a:rPr>
              <a:t>Lots to explore in the realm of early universe/small scales!</a:t>
            </a:r>
          </a:p>
          <a:p>
            <a:pPr marL="0" indent="0">
              <a:spcBef>
                <a:spcPts val="0"/>
              </a:spcBef>
              <a:buNone/>
            </a:pPr>
            <a:endParaRPr lang="en-US" sz="1000" cap="small" dirty="0">
              <a:solidFill>
                <a:schemeClr val="tx1"/>
              </a:solidFill>
              <a:effectLst>
                <a:glow rad="112195">
                  <a:schemeClr val="accent1">
                    <a:satMod val="175000"/>
                    <a:alpha val="67000"/>
                  </a:schemeClr>
                </a:glow>
              </a:effectLst>
              <a:cs typeface="Lao MN" pitchFamily="2" charset="0"/>
            </a:endParaRPr>
          </a:p>
          <a:p>
            <a:pPr marL="0" indent="0">
              <a:spcBef>
                <a:spcPts val="0"/>
              </a:spcBef>
              <a:buNone/>
            </a:pPr>
            <a:r>
              <a:rPr lang="en-US" sz="2400" cap="small" dirty="0">
                <a:solidFill>
                  <a:schemeClr val="tx1"/>
                </a:solidFill>
                <a:effectLst>
                  <a:glow rad="112195">
                    <a:schemeClr val="accent1">
                      <a:satMod val="175000"/>
                      <a:alpha val="67000"/>
                    </a:schemeClr>
                  </a:glow>
                </a:effectLst>
                <a:cs typeface="Lao MN" pitchFamily="2" charset="0"/>
              </a:rPr>
              <a:t>NQPBHs -- a new mechanism explaining origin of SMBHs that is less demanding than PBHs</a:t>
            </a:r>
          </a:p>
          <a:p>
            <a:pPr marL="0" indent="0">
              <a:spcBef>
                <a:spcPts val="0"/>
              </a:spcBef>
              <a:buNone/>
            </a:pPr>
            <a:endParaRPr lang="en-US" sz="1000" cap="small" dirty="0">
              <a:solidFill>
                <a:schemeClr val="tx1"/>
              </a:solidFill>
              <a:effectLst>
                <a:glow rad="112195">
                  <a:schemeClr val="accent1">
                    <a:satMod val="175000"/>
                    <a:alpha val="67000"/>
                  </a:schemeClr>
                </a:glow>
              </a:effectLst>
              <a:cs typeface="Lao MN" pitchFamily="2" charset="0"/>
            </a:endParaRPr>
          </a:p>
          <a:p>
            <a:pPr marL="0" indent="0">
              <a:spcBef>
                <a:spcPts val="0"/>
              </a:spcBef>
              <a:buNone/>
            </a:pPr>
            <a:r>
              <a:rPr lang="en-US" sz="2400" cap="small" dirty="0">
                <a:solidFill>
                  <a:schemeClr val="tx1"/>
                </a:solidFill>
                <a:effectLst>
                  <a:glow rad="112195">
                    <a:schemeClr val="accent1">
                      <a:satMod val="175000"/>
                      <a:alpha val="67000"/>
                    </a:schemeClr>
                  </a:glow>
                </a:effectLst>
                <a:cs typeface="Lao MN" pitchFamily="2" charset="0"/>
              </a:rPr>
              <a:t>Future directions: </a:t>
            </a:r>
          </a:p>
          <a:p>
            <a:pPr>
              <a:spcBef>
                <a:spcPts val="0"/>
              </a:spcBef>
            </a:pPr>
            <a:r>
              <a:rPr lang="en-US" sz="2400" cap="small" dirty="0">
                <a:solidFill>
                  <a:schemeClr val="tx1"/>
                </a:solidFill>
                <a:effectLst>
                  <a:glow rad="112195">
                    <a:schemeClr val="accent1">
                      <a:satMod val="175000"/>
                      <a:alpha val="67000"/>
                    </a:schemeClr>
                  </a:glow>
                </a:effectLst>
                <a:cs typeface="Lao MN" pitchFamily="2" charset="0"/>
              </a:rPr>
              <a:t>Gravitational wave signatures?</a:t>
            </a:r>
          </a:p>
          <a:p>
            <a:pPr>
              <a:spcBef>
                <a:spcPts val="0"/>
              </a:spcBef>
            </a:pPr>
            <a:r>
              <a:rPr lang="en-US" sz="2400" cap="small" dirty="0">
                <a:solidFill>
                  <a:schemeClr val="tx1"/>
                </a:solidFill>
                <a:effectLst>
                  <a:glow rad="112195">
                    <a:schemeClr val="accent1">
                      <a:satMod val="175000"/>
                      <a:alpha val="67000"/>
                    </a:schemeClr>
                  </a:glow>
                </a:effectLst>
                <a:cs typeface="Lao MN" pitchFamily="2" charset="0"/>
              </a:rPr>
              <a:t>Properties/spectra of  very early stars and black holes?</a:t>
            </a:r>
          </a:p>
          <a:p>
            <a:pPr>
              <a:spcBef>
                <a:spcPts val="0"/>
              </a:spcBef>
            </a:pPr>
            <a:r>
              <a:rPr lang="en-US" sz="2400" cap="small" dirty="0">
                <a:solidFill>
                  <a:schemeClr val="tx1"/>
                </a:solidFill>
                <a:effectLst>
                  <a:glow rad="112195">
                    <a:schemeClr val="accent1">
                      <a:satMod val="175000"/>
                      <a:alpha val="67000"/>
                    </a:schemeClr>
                  </a:glow>
                </a:effectLst>
                <a:cs typeface="Lao MN" pitchFamily="2" charset="0"/>
              </a:rPr>
              <a:t>Realistic model enhancements?</a:t>
            </a:r>
          </a:p>
        </p:txBody>
      </p:sp>
    </p:spTree>
    <p:extLst>
      <p:ext uri="{BB962C8B-B14F-4D97-AF65-F5344CB8AC3E}">
        <p14:creationId xmlns:p14="http://schemas.microsoft.com/office/powerpoint/2010/main" val="327349356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62BCF-87D6-F16C-23BB-2572CADCBAD2}"/>
              </a:ext>
            </a:extLst>
          </p:cNvPr>
          <p:cNvSpPr>
            <a:spLocks noGrp="1"/>
          </p:cNvSpPr>
          <p:nvPr>
            <p:ph type="title"/>
          </p:nvPr>
        </p:nvSpPr>
        <p:spPr>
          <a:xfrm>
            <a:off x="581193" y="3516633"/>
            <a:ext cx="7989751" cy="1504844"/>
          </a:xfrm>
        </p:spPr>
        <p:txBody>
          <a:bodyPr/>
          <a:lstStyle/>
          <a:p>
            <a:r>
              <a:rPr lang="en-US" dirty="0"/>
              <a:t>Backup slides</a:t>
            </a:r>
          </a:p>
        </p:txBody>
      </p:sp>
      <p:sp>
        <p:nvSpPr>
          <p:cNvPr id="4" name="Slide Number Placeholder 3">
            <a:extLst>
              <a:ext uri="{FF2B5EF4-FFF2-40B4-BE49-F238E27FC236}">
                <a16:creationId xmlns:a16="http://schemas.microsoft.com/office/drawing/2014/main" id="{98AFCD15-6923-C375-42E3-0E62240E19BF}"/>
              </a:ext>
            </a:extLst>
          </p:cNvPr>
          <p:cNvSpPr>
            <a:spLocks noGrp="1"/>
          </p:cNvSpPr>
          <p:nvPr>
            <p:ph type="sldNum" sz="quarter" idx="12"/>
          </p:nvPr>
        </p:nvSpPr>
        <p:spPr/>
        <p:txBody>
          <a:bodyPr/>
          <a:lstStyle/>
          <a:p>
            <a:fld id="{BCDEB5D4-A33B-ED4F-A06B-7E16C7B298A5}" type="slidenum">
              <a:rPr lang="en-US" smtClean="0"/>
              <a:t>49</a:t>
            </a:fld>
            <a:endParaRPr lang="en-US"/>
          </a:p>
        </p:txBody>
      </p:sp>
    </p:spTree>
    <p:extLst>
      <p:ext uri="{BB962C8B-B14F-4D97-AF65-F5344CB8AC3E}">
        <p14:creationId xmlns:p14="http://schemas.microsoft.com/office/powerpoint/2010/main" val="31558378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EAE7-BB75-ED77-B5CC-297463DFACC2}"/>
              </a:ext>
            </a:extLst>
          </p:cNvPr>
          <p:cNvSpPr>
            <a:spLocks noGrp="1"/>
          </p:cNvSpPr>
          <p:nvPr>
            <p:ph type="title"/>
          </p:nvPr>
        </p:nvSpPr>
        <p:spPr/>
        <p:txBody>
          <a:bodyPr/>
          <a:lstStyle/>
          <a:p>
            <a:r>
              <a:rPr lang="en-US" dirty="0"/>
              <a:t>Abundance of molecular hydrogen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E1A313-A3CB-A1B4-DD0B-3DF6EB7F3B37}"/>
                  </a:ext>
                </a:extLst>
              </p:cNvPr>
              <p:cNvSpPr>
                <a:spLocks noGrp="1"/>
              </p:cNvSpPr>
              <p:nvPr>
                <p:ph idx="1"/>
              </p:nvPr>
            </p:nvSpPr>
            <p:spPr>
              <a:xfrm>
                <a:off x="581192" y="2037503"/>
                <a:ext cx="7989752" cy="3630795"/>
              </a:xfrm>
            </p:spPr>
            <p:txBody>
              <a:bodyPr anchor="t"/>
              <a:lstStyle/>
              <a:p>
                <a:r>
                  <a:rPr lang="en-US" dirty="0"/>
                  <a:t>“Too much” cooling </a:t>
                </a:r>
                <a:r>
                  <a:rPr lang="en-US" dirty="0">
                    <a:sym typeface="Wingdings" pitchFamily="2" charset="2"/>
                  </a:rPr>
                  <a:t> cooling time shorter than free-fall time</a:t>
                </a:r>
                <a:br>
                  <a:rPr lang="en-US" dirty="0">
                    <a:sym typeface="Wingdings" pitchFamily="2" charset="2"/>
                  </a:rPr>
                </a:br>
                <a14:m>
                  <m:oMath xmlns:m="http://schemas.openxmlformats.org/officeDocument/2006/math">
                    <m:sSub>
                      <m:sSubPr>
                        <m:ctrlPr>
                          <a:rPr lang="en-US" sz="2000" b="0" i="1" smtClean="0">
                            <a:latin typeface="Cambria Math" panose="02040503050406030204" pitchFamily="18" charset="0"/>
                            <a:sym typeface="Wingdings" pitchFamily="2" charset="2"/>
                          </a:rPr>
                        </m:ctrlPr>
                      </m:sSubPr>
                      <m:e>
                        <m:r>
                          <a:rPr lang="en-US" sz="2000" b="0" i="1" smtClean="0">
                            <a:latin typeface="Cambria Math" panose="02040503050406030204" pitchFamily="18" charset="0"/>
                            <a:sym typeface="Wingdings" pitchFamily="2" charset="2"/>
                          </a:rPr>
                          <m:t>𝜏</m:t>
                        </m:r>
                      </m:e>
                      <m:sub>
                        <m:sSub>
                          <m:sSubPr>
                            <m:ctrlPr>
                              <a:rPr lang="en-US" sz="2000" b="0" i="1" smtClean="0">
                                <a:latin typeface="Cambria Math" panose="02040503050406030204" pitchFamily="18" charset="0"/>
                                <a:sym typeface="Wingdings" pitchFamily="2" charset="2"/>
                              </a:rPr>
                            </m:ctrlPr>
                          </m:sSubPr>
                          <m:e>
                            <m:r>
                              <a:rPr lang="en-US" sz="2000" b="0" i="1" smtClean="0">
                                <a:latin typeface="Cambria Math" panose="02040503050406030204" pitchFamily="18" charset="0"/>
                                <a:sym typeface="Wingdings" pitchFamily="2" charset="2"/>
                              </a:rPr>
                              <m:t>𝐻</m:t>
                            </m:r>
                          </m:e>
                          <m:sub>
                            <m:r>
                              <a:rPr lang="en-US" sz="2000" b="0" i="1" smtClean="0">
                                <a:latin typeface="Cambria Math" panose="02040503050406030204" pitchFamily="18" charset="0"/>
                                <a:sym typeface="Wingdings" pitchFamily="2" charset="2"/>
                              </a:rPr>
                              <m:t>2</m:t>
                            </m:r>
                          </m:sub>
                        </m:sSub>
                      </m:sub>
                    </m:sSub>
                    <m:r>
                      <a:rPr lang="en-US" sz="2000" b="0" i="1" smtClean="0">
                        <a:latin typeface="Cambria Math" panose="02040503050406030204" pitchFamily="18" charset="0"/>
                        <a:sym typeface="Wingdings" pitchFamily="2" charset="2"/>
                      </a:rPr>
                      <m:t>=</m:t>
                    </m:r>
                    <m:f>
                      <m:fPr>
                        <m:ctrlPr>
                          <a:rPr lang="en-US" sz="2000" b="0" i="1" smtClean="0">
                            <a:latin typeface="Cambria Math" panose="02040503050406030204" pitchFamily="18" charset="0"/>
                            <a:sym typeface="Wingdings" pitchFamily="2" charset="2"/>
                          </a:rPr>
                        </m:ctrlPr>
                      </m:fPr>
                      <m:num>
                        <m:r>
                          <a:rPr lang="en-US" sz="2000" b="0" i="1" smtClean="0">
                            <a:latin typeface="Cambria Math" panose="02040503050406030204" pitchFamily="18" charset="0"/>
                            <a:sym typeface="Wingdings" pitchFamily="2" charset="2"/>
                          </a:rPr>
                          <m:t>𝑇</m:t>
                        </m:r>
                      </m:num>
                      <m:den>
                        <m:sSub>
                          <m:sSubPr>
                            <m:ctrlPr>
                              <a:rPr lang="en-US" sz="2000" b="0" i="1" dirty="0" smtClean="0">
                                <a:latin typeface="Cambria Math" panose="02040503050406030204" pitchFamily="18" charset="0"/>
                                <a:sym typeface="Wingdings" pitchFamily="2" charset="2"/>
                              </a:rPr>
                            </m:ctrlPr>
                          </m:sSubPr>
                          <m:e>
                            <m:acc>
                              <m:accPr>
                                <m:chr m:val="̇"/>
                                <m:ctrlPr>
                                  <a:rPr lang="en-US" sz="2000" b="0" i="1" dirty="0" smtClean="0">
                                    <a:latin typeface="Cambria Math" panose="02040503050406030204" pitchFamily="18" charset="0"/>
                                    <a:sym typeface="Wingdings" pitchFamily="2" charset="2"/>
                                  </a:rPr>
                                </m:ctrlPr>
                              </m:accPr>
                              <m:e>
                                <m:r>
                                  <a:rPr lang="en-US" sz="2000" b="0" i="1" dirty="0" smtClean="0">
                                    <a:latin typeface="Cambria Math" panose="02040503050406030204" pitchFamily="18" charset="0"/>
                                    <a:sym typeface="Wingdings" pitchFamily="2" charset="2"/>
                                  </a:rPr>
                                  <m:t>𝑇</m:t>
                                </m:r>
                              </m:e>
                            </m:acc>
                          </m:e>
                          <m:sub>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𝐻</m:t>
                                </m:r>
                              </m:e>
                              <m:sub>
                                <m:r>
                                  <a:rPr lang="en-US" sz="2000" b="0" i="1" dirty="0" smtClean="0">
                                    <a:latin typeface="Cambria Math" panose="02040503050406030204" pitchFamily="18" charset="0"/>
                                  </a:rPr>
                                  <m:t>2</m:t>
                                </m:r>
                              </m:sub>
                            </m:sSub>
                          </m:sub>
                        </m:sSub>
                      </m:den>
                    </m:f>
                    <m:r>
                      <a:rPr lang="en-US" sz="2000" b="0" i="1" smtClean="0">
                        <a:latin typeface="Cambria Math" panose="02040503050406030204" pitchFamily="18" charset="0"/>
                        <a:sym typeface="Wingdings" pitchFamily="2" charset="2"/>
                      </a:rPr>
                      <m:t>,  </m:t>
                    </m:r>
                    <m:sSub>
                      <m:sSubPr>
                        <m:ctrlPr>
                          <a:rPr lang="en-US" sz="2000" i="1" smtClean="0">
                            <a:latin typeface="Cambria Math" panose="02040503050406030204" pitchFamily="18" charset="0"/>
                            <a:sym typeface="Wingdings" pitchFamily="2" charset="2"/>
                          </a:rPr>
                        </m:ctrlPr>
                      </m:sSubPr>
                      <m:e>
                        <m:r>
                          <a:rPr lang="en-US" sz="2000" i="1" smtClean="0">
                            <a:latin typeface="Cambria Math" panose="02040503050406030204" pitchFamily="18" charset="0"/>
                            <a:sym typeface="Wingdings" pitchFamily="2" charset="2"/>
                          </a:rPr>
                          <m:t>𝜏</m:t>
                        </m:r>
                      </m:e>
                      <m:sub>
                        <m:r>
                          <a:rPr lang="en-US" sz="2000" i="1">
                            <a:latin typeface="Cambria Math" panose="02040503050406030204" pitchFamily="18" charset="0"/>
                            <a:sym typeface="Wingdings" pitchFamily="2" charset="2"/>
                          </a:rPr>
                          <m:t>𝑓𝑓</m:t>
                        </m:r>
                      </m:sub>
                    </m:sSub>
                    <m:r>
                      <a:rPr lang="en-US" sz="2000" i="1">
                        <a:latin typeface="Cambria Math" panose="02040503050406030204" pitchFamily="18" charset="0"/>
                        <a:sym typeface="Wingdings" pitchFamily="2" charset="2"/>
                      </a:rPr>
                      <m:t> =</m:t>
                    </m:r>
                    <m:rad>
                      <m:radPr>
                        <m:degHide m:val="on"/>
                        <m:ctrlPr>
                          <a:rPr lang="en-US" sz="2000" i="1" smtClean="0">
                            <a:latin typeface="Cambria Math" panose="02040503050406030204" pitchFamily="18" charset="0"/>
                            <a:sym typeface="Wingdings" pitchFamily="2" charset="2"/>
                          </a:rPr>
                        </m:ctrlPr>
                      </m:radPr>
                      <m:deg/>
                      <m:e>
                        <m:f>
                          <m:fPr>
                            <m:ctrlPr>
                              <a:rPr lang="en-US" sz="2000" i="1">
                                <a:latin typeface="Cambria Math" panose="02040503050406030204" pitchFamily="18" charset="0"/>
                                <a:sym typeface="Wingdings" pitchFamily="2" charset="2"/>
                              </a:rPr>
                            </m:ctrlPr>
                          </m:fPr>
                          <m:num>
                            <m:r>
                              <a:rPr lang="en-US" sz="2000" i="1">
                                <a:latin typeface="Cambria Math" panose="02040503050406030204" pitchFamily="18" charset="0"/>
                                <a:sym typeface="Wingdings" pitchFamily="2" charset="2"/>
                              </a:rPr>
                              <m:t>3</m:t>
                            </m:r>
                            <m:r>
                              <a:rPr lang="en-US" sz="2000" i="1">
                                <a:latin typeface="Cambria Math" panose="02040503050406030204" pitchFamily="18" charset="0"/>
                                <a:sym typeface="Wingdings" pitchFamily="2" charset="2"/>
                              </a:rPr>
                              <m:t>𝜋</m:t>
                            </m:r>
                          </m:num>
                          <m:den>
                            <m:r>
                              <a:rPr lang="en-US" sz="2000" i="1">
                                <a:latin typeface="Cambria Math" panose="02040503050406030204" pitchFamily="18" charset="0"/>
                                <a:sym typeface="Wingdings" pitchFamily="2" charset="2"/>
                              </a:rPr>
                              <m:t>32</m:t>
                            </m:r>
                            <m:r>
                              <a:rPr lang="en-US" sz="2000" i="1">
                                <a:latin typeface="Cambria Math" panose="02040503050406030204" pitchFamily="18" charset="0"/>
                                <a:sym typeface="Wingdings" pitchFamily="2" charset="2"/>
                              </a:rPr>
                              <m:t>𝐺</m:t>
                            </m:r>
                            <m:r>
                              <a:rPr lang="en-US" sz="2000" b="0" i="1" smtClean="0">
                                <a:latin typeface="Cambria Math" panose="02040503050406030204" pitchFamily="18" charset="0"/>
                                <a:sym typeface="Wingdings" pitchFamily="2" charset="2"/>
                              </a:rPr>
                              <m:t>𝜌</m:t>
                            </m:r>
                          </m:den>
                        </m:f>
                        <m:r>
                          <a:rPr lang="en-US" sz="2000" i="1">
                            <a:latin typeface="Cambria Math" panose="02040503050406030204" pitchFamily="18" charset="0"/>
                            <a:sym typeface="Wingdings" pitchFamily="2" charset="2"/>
                          </a:rPr>
                          <m:t> </m:t>
                        </m:r>
                      </m:e>
                    </m:rad>
                  </m:oMath>
                </a14:m>
                <a:endParaRPr lang="en-US" sz="2000" dirty="0"/>
              </a:p>
              <a:p>
                <a:endParaRPr lang="en-US" dirty="0"/>
              </a:p>
            </p:txBody>
          </p:sp>
        </mc:Choice>
        <mc:Fallback xmlns="">
          <p:sp>
            <p:nvSpPr>
              <p:cNvPr id="3" name="Content Placeholder 2">
                <a:extLst>
                  <a:ext uri="{FF2B5EF4-FFF2-40B4-BE49-F238E27FC236}">
                    <a16:creationId xmlns:a16="http://schemas.microsoft.com/office/drawing/2014/main" id="{16E1A313-A3CB-A1B4-DD0B-3DF6EB7F3B37}"/>
                  </a:ext>
                </a:extLst>
              </p:cNvPr>
              <p:cNvSpPr>
                <a:spLocks noGrp="1" noRot="1" noChangeAspect="1" noMove="1" noResize="1" noEditPoints="1" noAdjustHandles="1" noChangeArrowheads="1" noChangeShapeType="1" noTextEdit="1"/>
              </p:cNvSpPr>
              <p:nvPr>
                <p:ph idx="1"/>
              </p:nvPr>
            </p:nvSpPr>
            <p:spPr>
              <a:xfrm>
                <a:off x="581192" y="2037503"/>
                <a:ext cx="7989752" cy="3630795"/>
              </a:xfrm>
              <a:blipFill>
                <a:blip r:embed="rId2"/>
                <a:stretch>
                  <a:fillRect l="-476" t="-104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16C8544-CF9C-C628-110E-E005A1FE7D59}"/>
              </a:ext>
            </a:extLst>
          </p:cNvPr>
          <p:cNvSpPr>
            <a:spLocks noGrp="1"/>
          </p:cNvSpPr>
          <p:nvPr>
            <p:ph type="sldNum" sz="quarter" idx="12"/>
          </p:nvPr>
        </p:nvSpPr>
        <p:spPr/>
        <p:txBody>
          <a:bodyPr/>
          <a:lstStyle/>
          <a:p>
            <a:fld id="{BCDEB5D4-A33B-ED4F-A06B-7E16C7B298A5}" type="slidenum">
              <a:rPr lang="en-US" smtClean="0"/>
              <a:pPr/>
              <a:t>50</a:t>
            </a:fld>
            <a:endParaRPr lang="en-US" dirty="0"/>
          </a:p>
        </p:txBody>
      </p:sp>
      <p:pic>
        <p:nvPicPr>
          <p:cNvPr id="8" name="Picture 7">
            <a:extLst>
              <a:ext uri="{FF2B5EF4-FFF2-40B4-BE49-F238E27FC236}">
                <a16:creationId xmlns:a16="http://schemas.microsoft.com/office/drawing/2014/main" id="{6847F7A8-F006-C72C-158A-1E0C76C72C82}"/>
              </a:ext>
            </a:extLst>
          </p:cNvPr>
          <p:cNvPicPr>
            <a:picLocks noChangeAspect="1"/>
          </p:cNvPicPr>
          <p:nvPr/>
        </p:nvPicPr>
        <p:blipFill>
          <a:blip r:embed="rId3"/>
          <a:stretch>
            <a:fillRect/>
          </a:stretch>
        </p:blipFill>
        <p:spPr>
          <a:xfrm>
            <a:off x="2083972" y="3451832"/>
            <a:ext cx="4622800" cy="318770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FD9D6FB-3856-5618-F34D-7A152D3081C7}"/>
                  </a:ext>
                </a:extLst>
              </p:cNvPr>
              <p:cNvSpPr txBox="1"/>
              <p:nvPr/>
            </p:nvSpPr>
            <p:spPr>
              <a:xfrm>
                <a:off x="6498717" y="3560512"/>
                <a:ext cx="2064091" cy="584775"/>
              </a:xfrm>
              <a:prstGeom prst="rect">
                <a:avLst/>
              </a:prstGeom>
              <a:noFill/>
            </p:spPr>
            <p:txBody>
              <a:bodyPr wrap="none" rtlCol="0">
                <a:spAutoFit/>
              </a:bodyPr>
              <a:lstStyle/>
              <a:p>
                <a:pPr algn="r"/>
                <a:r>
                  <a:rPr lang="en-US" sz="1600" dirty="0">
                    <a:solidFill>
                      <a:schemeClr val="accent3"/>
                    </a:solidFill>
                  </a:rPr>
                  <a:t>* Assuming </a:t>
                </a:r>
                <a14:m>
                  <m:oMath xmlns:m="http://schemas.openxmlformats.org/officeDocument/2006/math">
                    <m:r>
                      <a:rPr lang="en-US" sz="1600" i="1">
                        <a:solidFill>
                          <a:schemeClr val="accent3"/>
                        </a:solidFill>
                        <a:latin typeface="Cambria Math" panose="02040503050406030204" pitchFamily="18" charset="0"/>
                        <a:sym typeface="Wingdings" pitchFamily="2" charset="2"/>
                      </a:rPr>
                      <m:t>𝑇</m:t>
                    </m:r>
                    <m:r>
                      <a:rPr lang="en-US" sz="1600" b="0" i="1" smtClean="0">
                        <a:solidFill>
                          <a:schemeClr val="accent3"/>
                        </a:solidFill>
                        <a:latin typeface="Cambria Math" panose="02040503050406030204" pitchFamily="18" charset="0"/>
                        <a:sym typeface="Wingdings" pitchFamily="2" charset="2"/>
                      </a:rPr>
                      <m:t>=</m:t>
                    </m:r>
                    <m:sSup>
                      <m:sSupPr>
                        <m:ctrlPr>
                          <a:rPr lang="en-US" sz="1600" b="0" i="1" smtClean="0">
                            <a:solidFill>
                              <a:schemeClr val="accent3"/>
                            </a:solidFill>
                            <a:latin typeface="Cambria Math" panose="02040503050406030204" pitchFamily="18" charset="0"/>
                            <a:sym typeface="Wingdings" pitchFamily="2" charset="2"/>
                          </a:rPr>
                        </m:ctrlPr>
                      </m:sSupPr>
                      <m:e>
                        <m:r>
                          <a:rPr lang="en-US" sz="1600" b="0" i="1" smtClean="0">
                            <a:solidFill>
                              <a:schemeClr val="accent3"/>
                            </a:solidFill>
                            <a:latin typeface="Cambria Math" panose="02040503050406030204" pitchFamily="18" charset="0"/>
                            <a:sym typeface="Wingdings" pitchFamily="2" charset="2"/>
                          </a:rPr>
                          <m:t>10</m:t>
                        </m:r>
                      </m:e>
                      <m:sup>
                        <m:r>
                          <a:rPr lang="en-US" sz="1600" b="0" i="1" smtClean="0">
                            <a:solidFill>
                              <a:schemeClr val="accent3"/>
                            </a:solidFill>
                            <a:latin typeface="Cambria Math" panose="02040503050406030204" pitchFamily="18" charset="0"/>
                            <a:sym typeface="Wingdings" pitchFamily="2" charset="2"/>
                          </a:rPr>
                          <m:t>4</m:t>
                        </m:r>
                      </m:sup>
                    </m:sSup>
                  </m:oMath>
                </a14:m>
                <a:r>
                  <a:rPr lang="en-US" sz="1600" dirty="0">
                    <a:solidFill>
                      <a:schemeClr val="accent3"/>
                    </a:solidFill>
                  </a:rPr>
                  <a:t> K</a:t>
                </a:r>
                <a:br>
                  <a:rPr lang="en-US" sz="1600" dirty="0">
                    <a:solidFill>
                      <a:schemeClr val="accent3"/>
                    </a:solidFill>
                  </a:rPr>
                </a:br>
                <a:r>
                  <a:rPr lang="en-US" sz="1600" dirty="0">
                    <a:solidFill>
                      <a:schemeClr val="accent3"/>
                    </a:solidFill>
                  </a:rPr>
                  <a:t>and </a:t>
                </a:r>
                <a14:m>
                  <m:oMath xmlns:m="http://schemas.openxmlformats.org/officeDocument/2006/math">
                    <m:r>
                      <a:rPr lang="en-US" sz="1600" b="0" i="1" smtClean="0">
                        <a:solidFill>
                          <a:schemeClr val="accent3"/>
                        </a:solidFill>
                        <a:latin typeface="Cambria Math" panose="02040503050406030204" pitchFamily="18" charset="0"/>
                        <a:sym typeface="Wingdings" pitchFamily="2" charset="2"/>
                      </a:rPr>
                      <m:t>𝜌</m:t>
                    </m:r>
                    <m:r>
                      <a:rPr lang="en-US" sz="1600" b="0" i="1" smtClean="0">
                        <a:solidFill>
                          <a:schemeClr val="accent3"/>
                        </a:solidFill>
                        <a:latin typeface="Cambria Math" panose="02040503050406030204" pitchFamily="18" charset="0"/>
                        <a:sym typeface="Wingdings" pitchFamily="2" charset="2"/>
                      </a:rPr>
                      <m:t>=18</m:t>
                    </m:r>
                    <m:sSup>
                      <m:sSupPr>
                        <m:ctrlPr>
                          <a:rPr lang="en-US" sz="1600" b="0" i="1" smtClean="0">
                            <a:solidFill>
                              <a:schemeClr val="accent3"/>
                            </a:solidFill>
                            <a:latin typeface="Cambria Math" panose="02040503050406030204" pitchFamily="18" charset="0"/>
                            <a:sym typeface="Wingdings" pitchFamily="2" charset="2"/>
                          </a:rPr>
                        </m:ctrlPr>
                      </m:sSupPr>
                      <m:e>
                        <m:r>
                          <a:rPr lang="en-US" sz="1600" b="0" i="1" smtClean="0">
                            <a:solidFill>
                              <a:schemeClr val="accent3"/>
                            </a:solidFill>
                            <a:latin typeface="Cambria Math" panose="02040503050406030204" pitchFamily="18" charset="0"/>
                            <a:sym typeface="Wingdings" pitchFamily="2" charset="2"/>
                          </a:rPr>
                          <m:t>𝜋</m:t>
                        </m:r>
                      </m:e>
                      <m:sup>
                        <m:r>
                          <a:rPr lang="en-US" sz="1600" b="0" i="1" smtClean="0">
                            <a:solidFill>
                              <a:schemeClr val="accent3"/>
                            </a:solidFill>
                            <a:latin typeface="Cambria Math" panose="02040503050406030204" pitchFamily="18" charset="0"/>
                            <a:sym typeface="Wingdings" pitchFamily="2" charset="2"/>
                          </a:rPr>
                          <m:t>2</m:t>
                        </m:r>
                      </m:sup>
                    </m:sSup>
                    <m:bar>
                      <m:barPr>
                        <m:pos m:val="top"/>
                        <m:ctrlPr>
                          <a:rPr lang="en-US" sz="1600" b="0" i="1" smtClean="0">
                            <a:solidFill>
                              <a:schemeClr val="accent3"/>
                            </a:solidFill>
                            <a:latin typeface="Cambria Math" panose="02040503050406030204" pitchFamily="18" charset="0"/>
                            <a:sym typeface="Wingdings" pitchFamily="2" charset="2"/>
                          </a:rPr>
                        </m:ctrlPr>
                      </m:barPr>
                      <m:e>
                        <m:r>
                          <a:rPr lang="en-US" sz="1600" b="0" i="1" smtClean="0">
                            <a:solidFill>
                              <a:schemeClr val="accent3"/>
                            </a:solidFill>
                            <a:latin typeface="Cambria Math" panose="02040503050406030204" pitchFamily="18" charset="0"/>
                            <a:sym typeface="Wingdings" pitchFamily="2" charset="2"/>
                          </a:rPr>
                          <m:t>𝜌</m:t>
                        </m:r>
                      </m:e>
                    </m:bar>
                  </m:oMath>
                </a14:m>
                <a:r>
                  <a:rPr lang="en-US" sz="1600" dirty="0">
                    <a:solidFill>
                      <a:schemeClr val="accent3"/>
                    </a:solidFill>
                  </a:rPr>
                  <a:t> </a:t>
                </a:r>
              </a:p>
            </p:txBody>
          </p:sp>
        </mc:Choice>
        <mc:Fallback xmlns="">
          <p:sp>
            <p:nvSpPr>
              <p:cNvPr id="9" name="TextBox 8">
                <a:extLst>
                  <a:ext uri="{FF2B5EF4-FFF2-40B4-BE49-F238E27FC236}">
                    <a16:creationId xmlns:a16="http://schemas.microsoft.com/office/drawing/2014/main" id="{6FD9D6FB-3856-5618-F34D-7A152D3081C7}"/>
                  </a:ext>
                </a:extLst>
              </p:cNvPr>
              <p:cNvSpPr txBox="1">
                <a:spLocks noRot="1" noChangeAspect="1" noMove="1" noResize="1" noEditPoints="1" noAdjustHandles="1" noChangeArrowheads="1" noChangeShapeType="1" noTextEdit="1"/>
              </p:cNvSpPr>
              <p:nvPr/>
            </p:nvSpPr>
            <p:spPr>
              <a:xfrm>
                <a:off x="6498717" y="3560512"/>
                <a:ext cx="2064091" cy="584775"/>
              </a:xfrm>
              <a:prstGeom prst="rect">
                <a:avLst/>
              </a:prstGeom>
              <a:blipFill>
                <a:blip r:embed="rId4"/>
                <a:stretch>
                  <a:fillRect l="-610" t="-4255" r="-1220" b="-12766"/>
                </a:stretch>
              </a:blipFill>
            </p:spPr>
            <p:txBody>
              <a:bodyPr/>
              <a:lstStyle/>
              <a:p>
                <a:r>
                  <a:rPr lang="en-US">
                    <a:noFill/>
                  </a:rPr>
                  <a:t> </a:t>
                </a:r>
              </a:p>
            </p:txBody>
          </p:sp>
        </mc:Fallback>
      </mc:AlternateContent>
    </p:spTree>
    <p:extLst>
      <p:ext uri="{BB962C8B-B14F-4D97-AF65-F5344CB8AC3E}">
        <p14:creationId xmlns:p14="http://schemas.microsoft.com/office/powerpoint/2010/main" val="26102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2B23B-6980-2364-E979-41D69269AE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0C2C7-0952-4E19-690C-F2F8A667C7A0}"/>
              </a:ext>
            </a:extLst>
          </p:cNvPr>
          <p:cNvSpPr>
            <a:spLocks noGrp="1"/>
          </p:cNvSpPr>
          <p:nvPr>
            <p:ph type="title"/>
          </p:nvPr>
        </p:nvSpPr>
        <p:spPr/>
        <p:txBody>
          <a:bodyPr/>
          <a:lstStyle/>
          <a:p>
            <a:r>
              <a:rPr lang="en-US" dirty="0"/>
              <a:t>Abundance of molecular hydrogen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F39E35-DC1B-8641-5A08-E33758E3B718}"/>
                  </a:ext>
                </a:extLst>
              </p:cNvPr>
              <p:cNvSpPr>
                <a:spLocks noGrp="1"/>
              </p:cNvSpPr>
              <p:nvPr>
                <p:ph idx="1"/>
              </p:nvPr>
            </p:nvSpPr>
            <p:spPr>
              <a:xfrm>
                <a:off x="581192" y="1999403"/>
                <a:ext cx="7989752" cy="3630795"/>
              </a:xfrm>
            </p:spPr>
            <p:txBody>
              <a:bodyPr anchor="t">
                <a:normAutofit/>
              </a:bodyPr>
              <a:lstStyle/>
              <a:p>
                <a:r>
                  <a:rPr lang="en-US" dirty="0"/>
                  <a:t>Evolve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𝐻</m:t>
                        </m:r>
                      </m:e>
                      <m:sub>
                        <m:r>
                          <a:rPr lang="en-US" i="1" dirty="0">
                            <a:latin typeface="Cambria Math" panose="02040503050406030204" pitchFamily="18" charset="0"/>
                          </a:rPr>
                          <m:t>2</m:t>
                        </m:r>
                      </m:sub>
                    </m:sSub>
                  </m:oMath>
                </a14:m>
                <a:r>
                  <a:rPr lang="en-US" dirty="0"/>
                  <a:t> abundance in top-hat halos virializing at different </a:t>
                </a:r>
                <a14:m>
                  <m:oMath xmlns:m="http://schemas.openxmlformats.org/officeDocument/2006/math">
                    <m:r>
                      <a:rPr lang="en-US" b="0" i="1" dirty="0" smtClean="0">
                        <a:latin typeface="Cambria Math" panose="02040503050406030204" pitchFamily="18" charset="0"/>
                      </a:rPr>
                      <m:t>𝑧</m:t>
                    </m:r>
                  </m:oMath>
                </a14:m>
                <a:endParaRPr lang="en-US" dirty="0"/>
              </a:p>
              <a:p>
                <a:r>
                  <a:rPr lang="en-US" dirty="0"/>
                  <a:t>Earlier </a:t>
                </a:r>
                <a14:m>
                  <m:oMath xmlns:m="http://schemas.openxmlformats.org/officeDocument/2006/math">
                    <m:r>
                      <a:rPr lang="en-US" i="1" dirty="0">
                        <a:latin typeface="Cambria Math" panose="02040503050406030204" pitchFamily="18" charset="0"/>
                      </a:rPr>
                      <m:t>𝑧</m:t>
                    </m:r>
                  </m:oMath>
                </a14:m>
                <a:r>
                  <a:rPr lang="en-US" dirty="0"/>
                  <a:t> </a:t>
                </a:r>
                <a:r>
                  <a:rPr lang="en-US" dirty="0">
                    <a:sym typeface="Wingdings" pitchFamily="2" charset="2"/>
                  </a:rPr>
                  <a:t> CMB hotter, suppresses abundance of </a:t>
                </a:r>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𝐻</m:t>
                        </m:r>
                      </m:e>
                      <m:sup>
                        <m:r>
                          <a:rPr lang="en-US" b="0" i="1" dirty="0" smtClean="0">
                            <a:latin typeface="Cambria Math" panose="02040503050406030204" pitchFamily="18" charset="0"/>
                          </a:rPr>
                          <m:t>−</m:t>
                        </m:r>
                      </m:sup>
                    </m:sSup>
                  </m:oMath>
                </a14:m>
                <a:r>
                  <a:rPr lang="en-US" dirty="0">
                    <a:sym typeface="Wingdings" pitchFamily="2" charset="2"/>
                  </a:rPr>
                  <a:t> and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𝐻</m:t>
                        </m:r>
                      </m:e>
                      <m:sub>
                        <m:r>
                          <a:rPr lang="en-US" i="1" dirty="0">
                            <a:latin typeface="Cambria Math" panose="02040503050406030204" pitchFamily="18" charset="0"/>
                          </a:rPr>
                          <m:t>2</m:t>
                        </m:r>
                      </m:sub>
                    </m:sSub>
                  </m:oMath>
                </a14:m>
                <a:endParaRPr lang="en-US" dirty="0"/>
              </a:p>
              <a:p>
                <a:r>
                  <a:rPr lang="en-US" dirty="0"/>
                  <a:t>Prior to </a:t>
                </a:r>
                <a14:m>
                  <m:oMath xmlns:m="http://schemas.openxmlformats.org/officeDocument/2006/math">
                    <m:r>
                      <a:rPr lang="en-US" b="0" i="1" dirty="0" smtClean="0">
                        <a:latin typeface="Cambria Math" panose="02040503050406030204" pitchFamily="18" charset="0"/>
                      </a:rPr>
                      <m:t>1+</m:t>
                    </m:r>
                    <m:r>
                      <a:rPr lang="en-US" b="0" i="1" dirty="0" smtClean="0">
                        <a:latin typeface="Cambria Math" panose="02040503050406030204" pitchFamily="18" charset="0"/>
                      </a:rPr>
                      <m:t>𝑧</m:t>
                    </m:r>
                    <m:r>
                      <a:rPr lang="en-US" b="0" i="1" dirty="0" smtClean="0">
                        <a:latin typeface="Cambria Math" panose="02040503050406030204" pitchFamily="18" charset="0"/>
                      </a:rPr>
                      <m:t>∼200</m:t>
                    </m:r>
                  </m:oMath>
                </a14:m>
                <a:r>
                  <a:rPr lang="en-US" dirty="0"/>
                  <a:t>, halos are unable to fragment/form stars</a:t>
                </a:r>
              </a:p>
            </p:txBody>
          </p:sp>
        </mc:Choice>
        <mc:Fallback xmlns="">
          <p:sp>
            <p:nvSpPr>
              <p:cNvPr id="3" name="Content Placeholder 2">
                <a:extLst>
                  <a:ext uri="{FF2B5EF4-FFF2-40B4-BE49-F238E27FC236}">
                    <a16:creationId xmlns:a16="http://schemas.microsoft.com/office/drawing/2014/main" id="{33F39E35-DC1B-8641-5A08-E33758E3B718}"/>
                  </a:ext>
                </a:extLst>
              </p:cNvPr>
              <p:cNvSpPr>
                <a:spLocks noGrp="1" noRot="1" noChangeAspect="1" noMove="1" noResize="1" noEditPoints="1" noAdjustHandles="1" noChangeArrowheads="1" noChangeShapeType="1" noTextEdit="1"/>
              </p:cNvSpPr>
              <p:nvPr>
                <p:ph idx="1"/>
              </p:nvPr>
            </p:nvSpPr>
            <p:spPr>
              <a:xfrm>
                <a:off x="581192" y="1999403"/>
                <a:ext cx="7989752" cy="3630795"/>
              </a:xfrm>
              <a:blipFill>
                <a:blip r:embed="rId3"/>
                <a:stretch>
                  <a:fillRect l="-476" t="-104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5BFEEED-D43D-8549-EC60-E0B212DE7D21}"/>
              </a:ext>
            </a:extLst>
          </p:cNvPr>
          <p:cNvSpPr>
            <a:spLocks noGrp="1"/>
          </p:cNvSpPr>
          <p:nvPr>
            <p:ph type="sldNum" sz="quarter" idx="12"/>
          </p:nvPr>
        </p:nvSpPr>
        <p:spPr/>
        <p:txBody>
          <a:bodyPr/>
          <a:lstStyle/>
          <a:p>
            <a:fld id="{BCDEB5D4-A33B-ED4F-A06B-7E16C7B298A5}" type="slidenum">
              <a:rPr lang="en-US" smtClean="0"/>
              <a:pPr/>
              <a:t>51</a:t>
            </a:fld>
            <a:endParaRPr lang="en-US" dirty="0"/>
          </a:p>
        </p:txBody>
      </p:sp>
      <p:pic>
        <p:nvPicPr>
          <p:cNvPr id="6" name="Picture 5">
            <a:extLst>
              <a:ext uri="{FF2B5EF4-FFF2-40B4-BE49-F238E27FC236}">
                <a16:creationId xmlns:a16="http://schemas.microsoft.com/office/drawing/2014/main" id="{F2838D53-C72A-6C19-680C-EBAB474EC7C3}"/>
              </a:ext>
            </a:extLst>
          </p:cNvPr>
          <p:cNvPicPr>
            <a:picLocks noChangeAspect="1"/>
          </p:cNvPicPr>
          <p:nvPr/>
        </p:nvPicPr>
        <p:blipFill>
          <a:blip r:embed="rId4"/>
          <a:stretch>
            <a:fillRect/>
          </a:stretch>
        </p:blipFill>
        <p:spPr>
          <a:xfrm>
            <a:off x="2083972" y="3451832"/>
            <a:ext cx="4622800" cy="3187700"/>
          </a:xfrm>
          <a:prstGeom prst="rect">
            <a:avLst/>
          </a:prstGeom>
        </p:spPr>
      </p:pic>
    </p:spTree>
    <p:extLst>
      <p:ext uri="{BB962C8B-B14F-4D97-AF65-F5344CB8AC3E}">
        <p14:creationId xmlns:p14="http://schemas.microsoft.com/office/powerpoint/2010/main" val="596513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85B-F4FD-BFF6-0AA0-F98264DFC905}"/>
              </a:ext>
            </a:extLst>
          </p:cNvPr>
          <p:cNvSpPr>
            <a:spLocks noGrp="1"/>
          </p:cNvSpPr>
          <p:nvPr>
            <p:ph type="title"/>
          </p:nvPr>
        </p:nvSpPr>
        <p:spPr/>
        <p:txBody>
          <a:bodyPr/>
          <a:lstStyle/>
          <a:p>
            <a:r>
              <a:rPr lang="en-US" dirty="0"/>
              <a:t>DM-baryon relative velocities</a:t>
            </a:r>
          </a:p>
        </p:txBody>
      </p:sp>
      <p:sp>
        <p:nvSpPr>
          <p:cNvPr id="3" name="Content Placeholder 2">
            <a:extLst>
              <a:ext uri="{FF2B5EF4-FFF2-40B4-BE49-F238E27FC236}">
                <a16:creationId xmlns:a16="http://schemas.microsoft.com/office/drawing/2014/main" id="{F595D451-76A9-50C4-E3FE-10760F58CBDB}"/>
              </a:ext>
            </a:extLst>
          </p:cNvPr>
          <p:cNvSpPr>
            <a:spLocks noGrp="1"/>
          </p:cNvSpPr>
          <p:nvPr>
            <p:ph idx="1"/>
          </p:nvPr>
        </p:nvSpPr>
        <p:spPr/>
        <p:txBody>
          <a:bodyPr anchor="t">
            <a:normAutofit/>
          </a:bodyPr>
          <a:lstStyle/>
          <a:p>
            <a:r>
              <a:rPr lang="en-US" sz="2400" dirty="0" err="1"/>
              <a:t>Tseliakhovich</a:t>
            </a:r>
            <a:r>
              <a:rPr lang="en-US" sz="2400" dirty="0"/>
              <a:t> &amp; Hirata 2010:  After baryons decouple from photons, have a velocity relative to DM</a:t>
            </a:r>
          </a:p>
          <a:p>
            <a:r>
              <a:rPr lang="en-US" sz="2400" dirty="0"/>
              <a:t>When is this a problem for structure formation? Compare to gas sound speed</a:t>
            </a:r>
          </a:p>
        </p:txBody>
      </p:sp>
      <p:sp>
        <p:nvSpPr>
          <p:cNvPr id="4" name="Slide Number Placeholder 3">
            <a:extLst>
              <a:ext uri="{FF2B5EF4-FFF2-40B4-BE49-F238E27FC236}">
                <a16:creationId xmlns:a16="http://schemas.microsoft.com/office/drawing/2014/main" id="{01FA7891-E33C-1B31-B7EB-F5B9654E41EC}"/>
              </a:ext>
            </a:extLst>
          </p:cNvPr>
          <p:cNvSpPr>
            <a:spLocks noGrp="1"/>
          </p:cNvSpPr>
          <p:nvPr>
            <p:ph type="sldNum" sz="quarter" idx="12"/>
          </p:nvPr>
        </p:nvSpPr>
        <p:spPr/>
        <p:txBody>
          <a:bodyPr/>
          <a:lstStyle/>
          <a:p>
            <a:fld id="{BCDEB5D4-A33B-ED4F-A06B-7E16C7B298A5}" type="slidenum">
              <a:rPr lang="en-US" smtClean="0"/>
              <a:pPr/>
              <a:t>52</a:t>
            </a:fld>
            <a:endParaRPr lang="en-US" dirty="0"/>
          </a:p>
        </p:txBody>
      </p:sp>
      <p:pic>
        <p:nvPicPr>
          <p:cNvPr id="5" name="Picture 4">
            <a:extLst>
              <a:ext uri="{FF2B5EF4-FFF2-40B4-BE49-F238E27FC236}">
                <a16:creationId xmlns:a16="http://schemas.microsoft.com/office/drawing/2014/main" id="{2A3F91BE-6CBD-46D2-E718-2E6812DD387C}"/>
              </a:ext>
            </a:extLst>
          </p:cNvPr>
          <p:cNvPicPr>
            <a:picLocks noChangeAspect="1"/>
          </p:cNvPicPr>
          <p:nvPr/>
        </p:nvPicPr>
        <p:blipFill>
          <a:blip r:embed="rId2"/>
          <a:srcRect l="5377" r="6388"/>
          <a:stretch>
            <a:fillRect/>
          </a:stretch>
        </p:blipFill>
        <p:spPr>
          <a:xfrm>
            <a:off x="5141944" y="3886200"/>
            <a:ext cx="3429000" cy="2590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81C5CBF-8CF0-9F8B-53F1-1893BAB2C27F}"/>
                  </a:ext>
                </a:extLst>
              </p:cNvPr>
              <p:cNvSpPr txBox="1"/>
              <p:nvPr/>
            </p:nvSpPr>
            <p:spPr>
              <a:xfrm>
                <a:off x="809596" y="4004165"/>
                <a:ext cx="4103944" cy="2163734"/>
              </a:xfrm>
              <a:prstGeom prst="rect">
                <a:avLst/>
              </a:prstGeom>
              <a:noFill/>
            </p:spPr>
            <p:txBody>
              <a:bodyPr wrap="none" rtlCol="0">
                <a:spAutoFit/>
              </a:bodyPr>
              <a:lstStyle/>
              <a:p>
                <a:pPr algn="ctr">
                  <a:lnSpc>
                    <a:spcPct val="150000"/>
                  </a:lnSpc>
                </a:pPr>
                <a14:m>
                  <m:oMathPara xmlns:m="http://schemas.openxmlformats.org/officeDocument/2006/math">
                    <m:oMathParaPr>
                      <m:jc m:val="center"/>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m:rPr>
                              <m:nor/>
                            </m:rPr>
                            <a:rPr lang="en-US" b="0" i="0" smtClean="0">
                              <a:latin typeface="Cambria Math" panose="02040503050406030204" pitchFamily="18" charset="0"/>
                            </a:rPr>
                            <m:t>DM−b</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=30 </m:t>
                      </m:r>
                      <m:r>
                        <m:rPr>
                          <m:nor/>
                        </m:rPr>
                        <a:rPr lang="en-US" b="0" i="0" smtClean="0">
                          <a:latin typeface="Cambria Math" panose="02040503050406030204" pitchFamily="18" charset="0"/>
                        </a:rPr>
                        <m:t>km/s </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m:t>
                          </m:r>
                          <m:r>
                            <a:rPr lang="en-US" b="0" i="1" smtClean="0">
                              <a:latin typeface="Cambria Math" panose="02040503050406030204" pitchFamily="18" charset="0"/>
                            </a:rPr>
                            <m:t>𝑧</m:t>
                          </m:r>
                        </m:num>
                        <m:den>
                          <m:r>
                            <a:rPr lang="en-US" b="0" i="1" smtClean="0">
                              <a:latin typeface="Cambria Math" panose="02040503050406030204" pitchFamily="18" charset="0"/>
                            </a:rPr>
                            <m:t>1100</m:t>
                          </m:r>
                        </m:den>
                      </m:f>
                    </m:oMath>
                  </m:oMathPara>
                </a14:m>
                <a:endParaRPr lang="en-US" dirty="0"/>
              </a:p>
              <a:p>
                <a:pPr algn="ctr">
                  <a:lnSpc>
                    <a:spcPct val="15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𝑠</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5</m:t>
                            </m:r>
                            <m:r>
                              <a:rPr lang="en-US" b="0" i="1" smtClean="0">
                                <a:latin typeface="Cambria Math" panose="02040503050406030204" pitchFamily="18" charset="0"/>
                              </a:rPr>
                              <m:t>𝑇</m:t>
                            </m:r>
                          </m:num>
                          <m:den>
                            <m:r>
                              <a:rPr lang="en-US" b="0" i="1" smtClean="0">
                                <a:latin typeface="Cambria Math" panose="02040503050406030204" pitchFamily="18" charset="0"/>
                              </a:rPr>
                              <m:t>3</m:t>
                            </m:r>
                            <m:r>
                              <a:rPr lang="en-US" b="0" i="1" smtClean="0">
                                <a:latin typeface="Cambria Math" panose="02040503050406030204" pitchFamily="18" charset="0"/>
                              </a:rPr>
                              <m:t>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𝑝</m:t>
                                </m:r>
                              </m:sub>
                            </m:sSub>
                          </m:den>
                        </m:f>
                      </m:e>
                    </m:rad>
                    <m:r>
                      <a:rPr lang="en-US" b="0" i="1" smtClean="0">
                        <a:latin typeface="Cambria Math" panose="02040503050406030204" pitchFamily="18" charset="0"/>
                      </a:rPr>
                      <m:t>≈11 </m:t>
                    </m:r>
                    <m:r>
                      <m:rPr>
                        <m:nor/>
                      </m:rPr>
                      <a:rPr lang="en-US" b="0" i="0" smtClean="0">
                        <a:latin typeface="Cambria Math" panose="02040503050406030204" pitchFamily="18" charset="0"/>
                      </a:rPr>
                      <m:t>km/s</m:t>
                    </m:r>
                  </m:oMath>
                </a14:m>
                <a:r>
                  <a:rPr lang="en-US" dirty="0"/>
                  <a:t>    at    </a:t>
                </a:r>
                <a14:m>
                  <m:oMath xmlns:m="http://schemas.openxmlformats.org/officeDocument/2006/math">
                    <m:r>
                      <a:rPr lang="en-US" i="1">
                        <a:latin typeface="Cambria Math" panose="02040503050406030204" pitchFamily="18" charset="0"/>
                      </a:rPr>
                      <m:t>𝑇</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oMath>
                </a14:m>
                <a:r>
                  <a:rPr lang="en-US" dirty="0"/>
                  <a:t>K</a:t>
                </a:r>
              </a:p>
              <a:p>
                <a:pPr algn="ctr">
                  <a:lnSpc>
                    <a:spcPct val="150000"/>
                  </a:lnSpc>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m:rPr>
                            <m:nor/>
                          </m:rPr>
                          <a:rPr lang="en-US" i="0">
                            <a:latin typeface="Cambria Math" panose="02040503050406030204" pitchFamily="18" charset="0"/>
                          </a:rPr>
                          <m:t>DM−b</m:t>
                        </m:r>
                      </m:sub>
                    </m:sSub>
                    <m:d>
                      <m:dPr>
                        <m:ctrlPr>
                          <a:rPr lang="en-US" i="1">
                            <a:latin typeface="Cambria Math" panose="02040503050406030204" pitchFamily="18" charset="0"/>
                          </a:rPr>
                        </m:ctrlPr>
                      </m:dPr>
                      <m:e>
                        <m:r>
                          <a:rPr lang="en-US" i="1">
                            <a:latin typeface="Cambria Math" panose="02040503050406030204" pitchFamily="18" charset="0"/>
                          </a:rPr>
                          <m:t>𝑧</m:t>
                        </m:r>
                      </m:e>
                    </m:d>
                    <m:r>
                      <a:rPr lang="en-US" b="0" i="1" smtClean="0">
                        <a:latin typeface="Cambria Math" panose="02040503050406030204" pitchFamily="18" charset="0"/>
                      </a:rPr>
                      <m:t>&lt;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𝑠</m:t>
                        </m:r>
                      </m:sub>
                    </m:sSub>
                  </m:oMath>
                </a14:m>
                <a:r>
                  <a:rPr lang="en-US" dirty="0"/>
                  <a:t>    for    </a:t>
                </a:r>
                <a14:m>
                  <m:oMath xmlns:m="http://schemas.openxmlformats.org/officeDocument/2006/math">
                    <m:r>
                      <a:rPr lang="en-US" i="1">
                        <a:latin typeface="Cambria Math" panose="02040503050406030204" pitchFamily="18" charset="0"/>
                      </a:rPr>
                      <m:t>1+</m:t>
                    </m:r>
                    <m:r>
                      <a:rPr lang="en-US" i="1">
                        <a:latin typeface="Cambria Math" panose="02040503050406030204" pitchFamily="18" charset="0"/>
                      </a:rPr>
                      <m:t>𝑧</m:t>
                    </m:r>
                    <m:r>
                      <a:rPr lang="en-US" b="0" i="1" smtClean="0">
                        <a:latin typeface="Cambria Math" panose="02040503050406030204" pitchFamily="18" charset="0"/>
                      </a:rPr>
                      <m:t>&lt;400</m:t>
                    </m:r>
                  </m:oMath>
                </a14:m>
                <a:endParaRPr lang="en-US" dirty="0"/>
              </a:p>
            </p:txBody>
          </p:sp>
        </mc:Choice>
        <mc:Fallback xmlns="">
          <p:sp>
            <p:nvSpPr>
              <p:cNvPr id="6" name="TextBox 5">
                <a:extLst>
                  <a:ext uri="{FF2B5EF4-FFF2-40B4-BE49-F238E27FC236}">
                    <a16:creationId xmlns:a16="http://schemas.microsoft.com/office/drawing/2014/main" id="{781C5CBF-8CF0-9F8B-53F1-1893BAB2C27F}"/>
                  </a:ext>
                </a:extLst>
              </p:cNvPr>
              <p:cNvSpPr txBox="1">
                <a:spLocks noRot="1" noChangeAspect="1" noMove="1" noResize="1" noEditPoints="1" noAdjustHandles="1" noChangeArrowheads="1" noChangeShapeType="1" noTextEdit="1"/>
              </p:cNvSpPr>
              <p:nvPr/>
            </p:nvSpPr>
            <p:spPr>
              <a:xfrm>
                <a:off x="809596" y="4004165"/>
                <a:ext cx="4103944" cy="2163734"/>
              </a:xfrm>
              <a:prstGeom prst="rect">
                <a:avLst/>
              </a:prstGeom>
              <a:blipFill>
                <a:blip r:embed="rId3"/>
                <a:stretch>
                  <a:fillRect r="-926" b="-1170"/>
                </a:stretch>
              </a:blipFill>
            </p:spPr>
            <p:txBody>
              <a:bodyPr/>
              <a:lstStyle/>
              <a:p>
                <a:r>
                  <a:rPr lang="en-US">
                    <a:noFill/>
                  </a:rPr>
                  <a:t> </a:t>
                </a:r>
              </a:p>
            </p:txBody>
          </p:sp>
        </mc:Fallback>
      </mc:AlternateContent>
    </p:spTree>
    <p:extLst>
      <p:ext uri="{BB962C8B-B14F-4D97-AF65-F5344CB8AC3E}">
        <p14:creationId xmlns:p14="http://schemas.microsoft.com/office/powerpoint/2010/main" val="151278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ADDB9E1-AB12-462E-8E0D-83CA31C6E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4040EB-4842-44D5-9380-BDF41FB7B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077" y="723899"/>
            <a:ext cx="277749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EB66640-85CE-6D73-2606-88B7B8924A0F}"/>
              </a:ext>
            </a:extLst>
          </p:cNvPr>
          <p:cNvSpPr>
            <a:spLocks noGrp="1"/>
          </p:cNvSpPr>
          <p:nvPr>
            <p:ph type="title"/>
          </p:nvPr>
        </p:nvSpPr>
        <p:spPr>
          <a:xfrm>
            <a:off x="602391" y="1209184"/>
            <a:ext cx="2316892" cy="4734416"/>
          </a:xfrm>
        </p:spPr>
        <p:txBody>
          <a:bodyPr anchor="ctr">
            <a:normAutofit/>
          </a:bodyPr>
          <a:lstStyle/>
          <a:p>
            <a:pPr algn="ctr"/>
            <a:r>
              <a:rPr lang="en-US" sz="2000" dirty="0">
                <a:solidFill>
                  <a:srgbClr val="FFFFFF"/>
                </a:solidFill>
              </a:rPr>
              <a:t>angular momentum considerations</a:t>
            </a:r>
          </a:p>
        </p:txBody>
      </p:sp>
      <p:sp>
        <p:nvSpPr>
          <p:cNvPr id="18" name="Rectangle 17">
            <a:extLst>
              <a:ext uri="{FF2B5EF4-FFF2-40B4-BE49-F238E27FC236}">
                <a16:creationId xmlns:a16="http://schemas.microsoft.com/office/drawing/2014/main" id="{0C076E08-C160-41E7-8D09-E2436B591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25A65B62-07C4-4876-A101-9C85F48A0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02BCE7C-4E97-4627-9FD1-DD7B633E5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73C71B9D-0742-DE41-D2C8-5E2D6491E6D9}"/>
                  </a:ext>
                </a:extLst>
              </p:cNvPr>
              <p:cNvSpPr>
                <a:spLocks noGrp="1"/>
              </p:cNvSpPr>
              <p:nvPr>
                <p:ph idx="1"/>
              </p:nvPr>
            </p:nvSpPr>
            <p:spPr>
              <a:xfrm>
                <a:off x="3280410" y="723900"/>
                <a:ext cx="5528690" cy="3252678"/>
              </a:xfrm>
            </p:spPr>
            <p:txBody>
              <a:bodyPr>
                <a:noAutofit/>
              </a:bodyPr>
              <a:lstStyle/>
              <a:p>
                <a:r>
                  <a:rPr lang="en-US" dirty="0"/>
                  <a:t>Dimensionless spin parameter </a:t>
                </a:r>
                <a14:m>
                  <m:oMath xmlns:m="http://schemas.openxmlformats.org/officeDocument/2006/math">
                    <m:r>
                      <a:rPr lang="en-US" i="1">
                        <a:latin typeface="Cambria Math" panose="02040503050406030204" pitchFamily="18" charset="0"/>
                      </a:rPr>
                      <m:t>𝜆</m:t>
                    </m:r>
                    <m:r>
                      <a:rPr lang="en-US" i="1">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𝐽</m:t>
                            </m:r>
                            <m:d>
                              <m:dPr>
                                <m:begChr m:val="|"/>
                                <m:endChr m:val="|"/>
                                <m:ctrlPr>
                                  <a:rPr lang="en-US" i="1">
                                    <a:latin typeface="Cambria Math" panose="02040503050406030204" pitchFamily="18" charset="0"/>
                                  </a:rPr>
                                </m:ctrlPr>
                              </m:dPr>
                              <m:e>
                                <m:r>
                                  <a:rPr lang="en-US" i="1">
                                    <a:latin typeface="Cambria Math" panose="02040503050406030204" pitchFamily="18" charset="0"/>
                                  </a:rPr>
                                  <m:t>𝐸</m:t>
                                </m:r>
                              </m:e>
                            </m:d>
                          </m:e>
                          <m:sup>
                            <m:r>
                              <a:rPr lang="en-US" b="0" i="1" smtClean="0">
                                <a:latin typeface="Cambria Math" panose="02040503050406030204" pitchFamily="18" charset="0"/>
                              </a:rPr>
                              <m:t>1/2</m:t>
                            </m:r>
                          </m:sup>
                        </m:sSup>
                      </m:num>
                      <m:den>
                        <m:r>
                          <a:rPr lang="en-US" i="1">
                            <a:latin typeface="Cambria Math" panose="02040503050406030204" pitchFamily="18" charset="0"/>
                          </a:rPr>
                          <m:t>𝐺</m:t>
                        </m:r>
                        <m:sSup>
                          <m:sSupPr>
                            <m:ctrlPr>
                              <a:rPr lang="en-US" i="1">
                                <a:latin typeface="Cambria Math" panose="02040503050406030204" pitchFamily="18" charset="0"/>
                              </a:rPr>
                            </m:ctrlPr>
                          </m:sSupPr>
                          <m:e>
                            <m:r>
                              <a:rPr lang="en-US" i="1">
                                <a:latin typeface="Cambria Math" panose="02040503050406030204" pitchFamily="18" charset="0"/>
                              </a:rPr>
                              <m:t>𝑀</m:t>
                            </m:r>
                          </m:e>
                          <m:sup>
                            <m:r>
                              <a:rPr lang="en-US" i="1">
                                <a:latin typeface="Cambria Math" panose="02040503050406030204" pitchFamily="18" charset="0"/>
                              </a:rPr>
                              <m:t>5/2</m:t>
                            </m:r>
                          </m:sup>
                        </m:sSup>
                      </m:den>
                    </m:f>
                  </m:oMath>
                </a14:m>
                <a:endParaRPr lang="en-US" dirty="0"/>
              </a:p>
              <a:p>
                <a:r>
                  <a:rPr lang="en-US" dirty="0"/>
                  <a:t>Lodato &amp; Natarajan 2006 find direct collapse occurs for </a:t>
                </a:r>
                <a14:m>
                  <m:oMath xmlns:m="http://schemas.openxmlformats.org/officeDocument/2006/math">
                    <m:r>
                      <a:rPr lang="en-US" i="1">
                        <a:latin typeface="Cambria Math" panose="02040503050406030204" pitchFamily="18" charset="0"/>
                      </a:rPr>
                      <m:t>𝜆</m:t>
                    </m:r>
                    <m:r>
                      <a:rPr lang="en-US" i="1">
                        <a:latin typeface="Cambria Math" panose="02040503050406030204" pitchFamily="18" charset="0"/>
                      </a:rPr>
                      <m:t>&lt;0.02</m:t>
                    </m:r>
                  </m:oMath>
                </a14:m>
                <a:endParaRPr lang="en-US" dirty="0"/>
              </a:p>
              <a:p>
                <a:r>
                  <a:rPr lang="en-US" dirty="0"/>
                  <a:t>At </a:t>
                </a:r>
                <a14:m>
                  <m:oMath xmlns:m="http://schemas.openxmlformats.org/officeDocument/2006/math">
                    <m:r>
                      <a:rPr lang="en-US" i="1">
                        <a:latin typeface="Cambria Math" panose="02040503050406030204" pitchFamily="18" charset="0"/>
                      </a:rPr>
                      <m:t>1+</m:t>
                    </m:r>
                    <m:r>
                      <a:rPr lang="en-US" i="1">
                        <a:latin typeface="Cambria Math" panose="02040503050406030204" pitchFamily="18" charset="0"/>
                      </a:rPr>
                      <m:t>𝑧</m:t>
                    </m:r>
                    <m:r>
                      <a:rPr lang="en-US" b="0" i="1" smtClean="0">
                        <a:latin typeface="Cambria Math" panose="02040503050406030204" pitchFamily="18" charset="0"/>
                      </a:rPr>
                      <m:t>=10</m:t>
                    </m:r>
                  </m:oMath>
                </a14:m>
                <a:r>
                  <a:rPr lang="en-US" dirty="0"/>
                  <a:t>, spin distribution is lognormal with </a:t>
                </a:r>
                <a14:m>
                  <m:oMath xmlns:m="http://schemas.openxmlformats.org/officeDocument/2006/math">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𝜆</m:t>
                        </m:r>
                      </m:e>
                    </m:d>
                    <m:r>
                      <a:rPr lang="en-US" b="0" i="1" smtClean="0">
                        <a:latin typeface="Cambria Math" panose="02040503050406030204" pitchFamily="18" charset="0"/>
                      </a:rPr>
                      <m:t>∼0.04 </m:t>
                    </m:r>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𝜆</m:t>
                        </m:r>
                      </m:sub>
                    </m:sSub>
                    <m:r>
                      <a:rPr lang="en-US" b="0" i="1" smtClean="0">
                        <a:latin typeface="Cambria Math" panose="02040503050406030204" pitchFamily="18" charset="0"/>
                      </a:rPr>
                      <m:t>∼0.55</m:t>
                    </m:r>
                  </m:oMath>
                </a14:m>
                <a:endParaRPr lang="en-US" dirty="0"/>
              </a:p>
              <a:p>
                <a:r>
                  <a:rPr lang="en-US" dirty="0"/>
                  <a:t>10% of halos meet criteria</a:t>
                </a:r>
              </a:p>
              <a:p>
                <a:r>
                  <a:rPr lang="en-US" dirty="0"/>
                  <a:t>Conservative b/c later halos have more spin</a:t>
                </a:r>
              </a:p>
            </p:txBody>
          </p:sp>
        </mc:Choice>
        <mc:Fallback xmlns="">
          <p:sp>
            <p:nvSpPr>
              <p:cNvPr id="8" name="Content Placeholder 7">
                <a:extLst>
                  <a:ext uri="{FF2B5EF4-FFF2-40B4-BE49-F238E27FC236}">
                    <a16:creationId xmlns:a16="http://schemas.microsoft.com/office/drawing/2014/main" id="{73C71B9D-0742-DE41-D2C8-5E2D6491E6D9}"/>
                  </a:ext>
                </a:extLst>
              </p:cNvPr>
              <p:cNvSpPr>
                <a:spLocks noGrp="1" noRot="1" noChangeAspect="1" noMove="1" noResize="1" noEditPoints="1" noAdjustHandles="1" noChangeArrowheads="1" noChangeShapeType="1" noTextEdit="1"/>
              </p:cNvSpPr>
              <p:nvPr>
                <p:ph idx="1"/>
              </p:nvPr>
            </p:nvSpPr>
            <p:spPr>
              <a:xfrm>
                <a:off x="3280410" y="723900"/>
                <a:ext cx="5528690" cy="3252678"/>
              </a:xfrm>
              <a:blipFill>
                <a:blip r:embed="rId2"/>
                <a:stretch>
                  <a:fillRect l="-917" b="-3516"/>
                </a:stretch>
              </a:blipFill>
            </p:spPr>
            <p:txBody>
              <a:bodyPr/>
              <a:lstStyle/>
              <a:p>
                <a:r>
                  <a:rPr lang="en-US">
                    <a:noFill/>
                  </a:rPr>
                  <a:t> </a:t>
                </a:r>
              </a:p>
            </p:txBody>
          </p:sp>
        </mc:Fallback>
      </mc:AlternateContent>
      <p:pic>
        <p:nvPicPr>
          <p:cNvPr id="9" name="Content Placeholder 5">
            <a:extLst>
              <a:ext uri="{FF2B5EF4-FFF2-40B4-BE49-F238E27FC236}">
                <a16:creationId xmlns:a16="http://schemas.microsoft.com/office/drawing/2014/main" id="{F9015E48-E0F9-ABAB-2D29-30616C3E4083}"/>
              </a:ext>
            </a:extLst>
          </p:cNvPr>
          <p:cNvPicPr>
            <a:picLocks noChangeAspect="1"/>
          </p:cNvPicPr>
          <p:nvPr/>
        </p:nvPicPr>
        <p:blipFill>
          <a:blip r:embed="rId3"/>
          <a:stretch>
            <a:fillRect/>
          </a:stretch>
        </p:blipFill>
        <p:spPr>
          <a:xfrm>
            <a:off x="3889080" y="3976578"/>
            <a:ext cx="3865244" cy="2576829"/>
          </a:xfrm>
          <a:prstGeom prst="rect">
            <a:avLst/>
          </a:prstGeom>
        </p:spPr>
      </p:pic>
      <p:sp>
        <p:nvSpPr>
          <p:cNvPr id="4" name="Slide Number Placeholder 3">
            <a:extLst>
              <a:ext uri="{FF2B5EF4-FFF2-40B4-BE49-F238E27FC236}">
                <a16:creationId xmlns:a16="http://schemas.microsoft.com/office/drawing/2014/main" id="{25BCADC7-9F4F-580E-6DD4-0B3B7264FE08}"/>
              </a:ext>
            </a:extLst>
          </p:cNvPr>
          <p:cNvSpPr>
            <a:spLocks noGrp="1"/>
          </p:cNvSpPr>
          <p:nvPr>
            <p:ph type="sldNum" sz="quarter" idx="12"/>
          </p:nvPr>
        </p:nvSpPr>
        <p:spPr>
          <a:xfrm>
            <a:off x="7918725" y="6400800"/>
            <a:ext cx="789381" cy="365125"/>
          </a:xfrm>
        </p:spPr>
        <p:txBody>
          <a:bodyPr>
            <a:normAutofit/>
          </a:bodyPr>
          <a:lstStyle/>
          <a:p>
            <a:pPr>
              <a:spcAft>
                <a:spcPts val="600"/>
              </a:spcAft>
            </a:pPr>
            <a:fld id="{BCDEB5D4-A33B-ED4F-A06B-7E16C7B298A5}" type="slidenum">
              <a:rPr lang="en-US" smtClean="0"/>
              <a:pPr>
                <a:spcAft>
                  <a:spcPts val="600"/>
                </a:spcAft>
              </a:pPr>
              <a:t>53</a:t>
            </a:fld>
            <a:endParaRPr lang="en-US"/>
          </a:p>
        </p:txBody>
      </p:sp>
    </p:spTree>
    <p:extLst>
      <p:ext uri="{BB962C8B-B14F-4D97-AF65-F5344CB8AC3E}">
        <p14:creationId xmlns:p14="http://schemas.microsoft.com/office/powerpoint/2010/main" val="252016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E3BA-CA58-AB6E-9453-C693E286D75E}"/>
              </a:ext>
            </a:extLst>
          </p:cNvPr>
          <p:cNvSpPr>
            <a:spLocks noGrp="1"/>
          </p:cNvSpPr>
          <p:nvPr>
            <p:ph type="title"/>
          </p:nvPr>
        </p:nvSpPr>
        <p:spPr/>
        <p:txBody>
          <a:bodyPr/>
          <a:lstStyle/>
          <a:p>
            <a:r>
              <a:rPr lang="en-US" dirty="0"/>
              <a:t>Eddington limit</a:t>
            </a:r>
          </a:p>
        </p:txBody>
      </p:sp>
      <p:sp>
        <p:nvSpPr>
          <p:cNvPr id="3" name="Content Placeholder 2">
            <a:extLst>
              <a:ext uri="{FF2B5EF4-FFF2-40B4-BE49-F238E27FC236}">
                <a16:creationId xmlns:a16="http://schemas.microsoft.com/office/drawing/2014/main" id="{6812C714-C548-E2A3-C987-A09FED5652E1}"/>
              </a:ext>
            </a:extLst>
          </p:cNvPr>
          <p:cNvSpPr>
            <a:spLocks noGrp="1"/>
          </p:cNvSpPr>
          <p:nvPr>
            <p:ph idx="1"/>
          </p:nvPr>
        </p:nvSpPr>
        <p:spPr/>
        <p:txBody>
          <a:bodyPr anchor="t"/>
          <a:lstStyle/>
          <a:p>
            <a:r>
              <a:rPr lang="en-US" dirty="0"/>
              <a:t>Theoretical limit on </a:t>
            </a:r>
            <a:r>
              <a:rPr lang="en-US" i="1" dirty="0"/>
              <a:t>luminosity, </a:t>
            </a:r>
            <a:r>
              <a:rPr lang="en-US" dirty="0"/>
              <a:t>when radiation pressure = gravity</a:t>
            </a:r>
          </a:p>
          <a:p>
            <a:endParaRPr lang="en-US" dirty="0"/>
          </a:p>
          <a:p>
            <a:endParaRPr lang="en-US" dirty="0"/>
          </a:p>
          <a:p>
            <a:r>
              <a:rPr lang="en-US" dirty="0"/>
              <a:t>Luminosity is caused by accretion onto the black hole</a:t>
            </a:r>
          </a:p>
          <a:p>
            <a:endParaRPr lang="en-US" dirty="0"/>
          </a:p>
          <a:p>
            <a:endParaRPr lang="en-US" dirty="0"/>
          </a:p>
          <a:p>
            <a:r>
              <a:rPr lang="en-US" dirty="0"/>
              <a:t>Can therefore translate this to limit on accretion</a:t>
            </a:r>
          </a:p>
        </p:txBody>
      </p:sp>
      <p:sp>
        <p:nvSpPr>
          <p:cNvPr id="4" name="Slide Number Placeholder 3">
            <a:extLst>
              <a:ext uri="{FF2B5EF4-FFF2-40B4-BE49-F238E27FC236}">
                <a16:creationId xmlns:a16="http://schemas.microsoft.com/office/drawing/2014/main" id="{BE36EB5E-A7FB-6B0B-E3F9-1D787137FA9C}"/>
              </a:ext>
            </a:extLst>
          </p:cNvPr>
          <p:cNvSpPr>
            <a:spLocks noGrp="1"/>
          </p:cNvSpPr>
          <p:nvPr>
            <p:ph type="sldNum" sz="quarter" idx="12"/>
          </p:nvPr>
        </p:nvSpPr>
        <p:spPr/>
        <p:txBody>
          <a:bodyPr/>
          <a:lstStyle/>
          <a:p>
            <a:fld id="{BCDEB5D4-A33B-ED4F-A06B-7E16C7B298A5}" type="slidenum">
              <a:rPr lang="en-US" smtClean="0"/>
              <a:pPr/>
              <a:t>54</a:t>
            </a:fld>
            <a:endParaRPr lang="en-US" dirty="0"/>
          </a:p>
        </p:txBody>
      </p:sp>
      <p:pic>
        <p:nvPicPr>
          <p:cNvPr id="6" name="Picture 5">
            <a:extLst>
              <a:ext uri="{FF2B5EF4-FFF2-40B4-BE49-F238E27FC236}">
                <a16:creationId xmlns:a16="http://schemas.microsoft.com/office/drawing/2014/main" id="{A8FA4A3E-5B4F-1B95-081C-47E1B759ADB3}"/>
              </a:ext>
            </a:extLst>
          </p:cNvPr>
          <p:cNvPicPr>
            <a:picLocks noChangeAspect="1"/>
          </p:cNvPicPr>
          <p:nvPr/>
        </p:nvPicPr>
        <p:blipFill>
          <a:blip r:embed="rId2"/>
          <a:srcRect r="841"/>
          <a:stretch>
            <a:fillRect/>
          </a:stretch>
        </p:blipFill>
        <p:spPr>
          <a:xfrm>
            <a:off x="3355056" y="2669674"/>
            <a:ext cx="2433888" cy="944699"/>
          </a:xfrm>
          <a:prstGeom prst="rect">
            <a:avLst/>
          </a:prstGeom>
        </p:spPr>
      </p:pic>
      <p:pic>
        <p:nvPicPr>
          <p:cNvPr id="8" name="Picture 7">
            <a:extLst>
              <a:ext uri="{FF2B5EF4-FFF2-40B4-BE49-F238E27FC236}">
                <a16:creationId xmlns:a16="http://schemas.microsoft.com/office/drawing/2014/main" id="{00016B15-7915-CCAA-11A5-062148E78F53}"/>
              </a:ext>
            </a:extLst>
          </p:cNvPr>
          <p:cNvPicPr>
            <a:picLocks noChangeAspect="1"/>
          </p:cNvPicPr>
          <p:nvPr/>
        </p:nvPicPr>
        <p:blipFill>
          <a:blip r:embed="rId3"/>
          <a:stretch>
            <a:fillRect/>
          </a:stretch>
        </p:blipFill>
        <p:spPr>
          <a:xfrm>
            <a:off x="3666958" y="4357945"/>
            <a:ext cx="1810084" cy="378640"/>
          </a:xfrm>
          <a:prstGeom prst="rect">
            <a:avLst/>
          </a:prstGeom>
        </p:spPr>
      </p:pic>
    </p:spTree>
    <p:extLst>
      <p:ext uri="{BB962C8B-B14F-4D97-AF65-F5344CB8AC3E}">
        <p14:creationId xmlns:p14="http://schemas.microsoft.com/office/powerpoint/2010/main" val="1417314621"/>
      </p:ext>
    </p:extLst>
  </p:cSld>
  <p:clrMapOvr>
    <a:masterClrMapping/>
  </p:clrMapOvr>
</p:sld>
</file>

<file path=ppt/theme/theme1.xml><?xml version="1.0" encoding="utf-8"?>
<a:theme xmlns:a="http://schemas.openxmlformats.org/drawingml/2006/main" name="Dividend">
  <a:themeElements>
    <a:clrScheme name="Custom 5">
      <a:dk1>
        <a:srgbClr val="000000"/>
      </a:dk1>
      <a:lt1>
        <a:srgbClr val="FFFFFF"/>
      </a:lt1>
      <a:dk2>
        <a:srgbClr val="3D3D3D"/>
      </a:dk2>
      <a:lt2>
        <a:srgbClr val="EBEBEB"/>
      </a:lt2>
      <a:accent1>
        <a:srgbClr val="39104B"/>
      </a:accent1>
      <a:accent2>
        <a:srgbClr val="952FC9"/>
      </a:accent2>
      <a:accent3>
        <a:srgbClr val="BF88D5"/>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Template>
  <TotalTime>136893</TotalTime>
  <Words>2360</Words>
  <Application>Microsoft Macintosh PowerPoint</Application>
  <PresentationFormat>On-screen Show (4:3)</PresentationFormat>
  <Paragraphs>334</Paragraphs>
  <Slides>55</Slides>
  <Notes>32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Arial</vt:lpstr>
      <vt:lpstr>Ayuthaya</vt:lpstr>
      <vt:lpstr>Calibri</vt:lpstr>
      <vt:lpstr>Cambria Math</vt:lpstr>
      <vt:lpstr>Gill Sans MT</vt:lpstr>
      <vt:lpstr>Impact</vt:lpstr>
      <vt:lpstr>Lao MN</vt:lpstr>
      <vt:lpstr>Wingdings</vt:lpstr>
      <vt:lpstr>Wingdings 2</vt:lpstr>
      <vt:lpstr>Dividend</vt:lpstr>
      <vt:lpstr>Not-quite-primordial black holes  and early Star formation</vt:lpstr>
      <vt:lpstr>Outline</vt:lpstr>
      <vt:lpstr>introduction</vt:lpstr>
      <vt:lpstr>PowerPoint Presentation</vt:lpstr>
      <vt:lpstr>Hubble vs James Webb</vt:lpstr>
      <vt:lpstr>James Webb Space Telescope (JWST) “Little red dots” (LRDs) at z=4-9 [Labbe et al. 2023, Kocevski et al. 2023, Harikane et al. 2023, Matthee et al. 2024, Maiolino et al. 2024]</vt:lpstr>
      <vt:lpstr>James Webb Space Telescope (JWST) Overmassive black holes ( M_BH/M_∗ ~ 1 ) at z=10 [Natarajan et al. 2024]</vt:lpstr>
      <vt:lpstr>James Webb Space Telescope (JWST) Black hole in LRD with M_BH&gt;5×10^7  M_⊙,  M_BH/M_∗ &gt;2  [Juodzbalis et al. 2026]</vt:lpstr>
      <vt:lpstr>PowerPoint Presentation</vt:lpstr>
      <vt:lpstr>PowerPoint Presentation</vt:lpstr>
      <vt:lpstr>FORMATION OF A SUPERMASSIVE BLACK HOLE</vt:lpstr>
      <vt:lpstr>FORMATION OF A SUPERMASSIVE BLACK HOLE</vt:lpstr>
      <vt:lpstr>FORMATION OF A SUPERMASSIVE BLACK HOLE</vt:lpstr>
      <vt:lpstr>FORMATION OF A SUPERMASSIVE BLACK HOLE</vt:lpstr>
      <vt:lpstr>Hypotheses for smbh formation</vt:lpstr>
      <vt:lpstr>Direct Collapse</vt:lpstr>
      <vt:lpstr>Direct collapse</vt:lpstr>
      <vt:lpstr>Primordial black holes</vt:lpstr>
      <vt:lpstr>Primordial black holes</vt:lpstr>
      <vt:lpstr>Primordial black holes</vt:lpstr>
      <vt:lpstr>The mechanism</vt:lpstr>
      <vt:lpstr>What about initial fluctuations of  intermediate amplitude?</vt:lpstr>
      <vt:lpstr>Studied to some extent…e.g.</vt:lpstr>
      <vt:lpstr>Evolution of density perturbations</vt:lpstr>
      <vt:lpstr>Evolution of density perturbations</vt:lpstr>
      <vt:lpstr>Evolution of density perturbations</vt:lpstr>
      <vt:lpstr>Evolution of density perturbations</vt:lpstr>
      <vt:lpstr>Molecular hydrogen suppressed at early times</vt:lpstr>
      <vt:lpstr>Putting everything together…</vt:lpstr>
      <vt:lpstr>Overdensities and outcomes</vt:lpstr>
      <vt:lpstr>Overdensities and outcomes</vt:lpstr>
      <vt:lpstr>Overdensities and outcomes</vt:lpstr>
      <vt:lpstr>Overdensities and outcomes</vt:lpstr>
      <vt:lpstr>Results</vt:lpstr>
      <vt:lpstr>Models</vt:lpstr>
      <vt:lpstr>CONSTRAINTS ON PRIMORDIAL CURVATURE</vt:lpstr>
      <vt:lpstr>CONSTRAINTS ON PRIMORDIAL CURVATURE</vt:lpstr>
      <vt:lpstr>CONSTRAINTS ON PRIMORDIAL CURVATURE</vt:lpstr>
      <vt:lpstr>Can produce density of BHs inferred from JWST little red dots (n=1.3 × 10^(-5)  〖"Mpc" 〗^(-3)) with narrow peak (x310)  and step-function enhancement (x180)</vt:lpstr>
      <vt:lpstr>Early reionization</vt:lpstr>
      <vt:lpstr>Constraints on primordial fluctuations</vt:lpstr>
      <vt:lpstr>Implications for primordial black holes</vt:lpstr>
      <vt:lpstr>Examples of PBH  NQPBH Models</vt:lpstr>
      <vt:lpstr>Other ways to seed NQPBHs</vt:lpstr>
      <vt:lpstr>NQPBHs: enhanced growth     (+rong xu)</vt:lpstr>
      <vt:lpstr>NQPBH: Impact on CMB         (+Tony/zilu Zhou)</vt:lpstr>
      <vt:lpstr>Not quite NQPBHs…</vt:lpstr>
      <vt:lpstr>Not quite NQPBHs…</vt:lpstr>
      <vt:lpstr>Conclusions</vt:lpstr>
      <vt:lpstr>Backup slides</vt:lpstr>
      <vt:lpstr>Abundance of molecular hydrogen</vt:lpstr>
      <vt:lpstr>Abundance of molecular hydrogen </vt:lpstr>
      <vt:lpstr>DM-baryon relative velocities</vt:lpstr>
      <vt:lpstr>angular momentum considerations</vt:lpstr>
      <vt:lpstr>Eddington limit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Probing  exotic energy injection  with early star formation</dc:title>
  <dc:creator>Microsoft Office User</dc:creator>
  <cp:lastModifiedBy>Wenzer Qin</cp:lastModifiedBy>
  <cp:revision>189</cp:revision>
  <dcterms:created xsi:type="dcterms:W3CDTF">2024-02-01T16:37:10Z</dcterms:created>
  <dcterms:modified xsi:type="dcterms:W3CDTF">2026-10-06T12:29:13Z</dcterms:modified>
</cp:coreProperties>
</file>