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78" r:id="rId2"/>
    <p:sldId id="281" r:id="rId3"/>
    <p:sldId id="282" r:id="rId4"/>
    <p:sldId id="285" r:id="rId5"/>
    <p:sldId id="286" r:id="rId6"/>
    <p:sldId id="259" r:id="rId7"/>
    <p:sldId id="287" r:id="rId8"/>
    <p:sldId id="260" r:id="rId9"/>
    <p:sldId id="261" r:id="rId10"/>
    <p:sldId id="262" r:id="rId11"/>
    <p:sldId id="272" r:id="rId12"/>
    <p:sldId id="263" r:id="rId13"/>
    <p:sldId id="296" r:id="rId14"/>
    <p:sldId id="267" r:id="rId15"/>
    <p:sldId id="297" r:id="rId16"/>
    <p:sldId id="289" r:id="rId17"/>
    <p:sldId id="277" r:id="rId18"/>
    <p:sldId id="270" r:id="rId19"/>
    <p:sldId id="298" r:id="rId20"/>
    <p:sldId id="300" r:id="rId21"/>
    <p:sldId id="29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54F1"/>
    <a:srgbClr val="898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B3A56-3AD7-4A0A-962C-0E15B7B125FA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99F09-5197-41A5-A90A-F83728CB03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839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58D7B-4F69-2109-241E-59F4D6E40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A785AC-9513-4ECA-1DB2-22DA0565D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370AB-531C-09CC-DB12-4D8480237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8A86B-D7AB-44A0-80E9-0434588D2010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276B8-B995-49B1-14A4-718E30E7C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Scalable detection of long-duration GW signal from BNS in next-generation ground-based detectors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B92C5-EACA-3C68-B623-C0747748C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74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7C153-D1B0-00BD-A17D-1F84A063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D5334-DAAD-FBFC-5965-B28C0C44D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278A0-DB47-A860-BD75-11E03BA81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3E0CA-E501-4B38-8649-3A7E73482045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2682D-DD34-4C90-E4C7-7CDBC3609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Scalable detection of long-duration GW signal from BNS in next-generation ground-based detectors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A79C6-2287-D51D-B309-758E0FA77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9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2EC3D-0DF7-D104-D052-1498A4C13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62B0D-EE2D-0C05-7FB9-2C82A9406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D43FC-F77F-85BB-1335-1B6EC77F9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AEA1-E100-4C68-B47A-414C4BDD125C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379FA-C1C9-2CF4-AEAB-94D594A06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Scalable detection of long-duration GW signal from BNS in next-generation ground-based detectors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CE61C-8788-85F6-88C8-21062B4B7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765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5658A-C08E-E6AF-0BD9-A0BC0AC18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F271D-8271-F0F5-584B-50BAA99D6E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7013F6-4A3D-3781-362F-83EE72B4B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9A673-219E-0564-EA4C-E965AF789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250FB-DFF1-4E5F-A9D4-89BC19429761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53C620-704C-AD82-BAEB-07FD12220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Scalable detection of long-duration GW signal from BNS in next-generation ground-based detectors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801DB-D4DA-2796-09B7-85FC8B73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96915-8FF8-CF63-55AE-CD8C57697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2A386-78ED-AFCF-C8CC-F7B445564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F6B28-F9DE-14CC-DADC-0B8D393EB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7D3B0D-5BA0-0BAD-6304-A6D7D3482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77097B-38EB-55B0-0EC3-6DFE3AF80B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DDB9C7-F881-D118-CE01-610EFCCB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7C66F-EB06-4269-B74C-FB7C2C26581B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06BC4D-3832-885A-5FB8-BBB426804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Scalable detection of long-duration GW signal from BNS in next-generation ground-based detectors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AEAD4D-DB7B-6D68-1149-ACA235C65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0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96991-7B20-B934-7C53-2BE60878D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AEE5F5-7CEF-F958-0F1B-B49BF6E5A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E2B0-BB73-4C22-ABC4-C436FC0026CD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A0D33F-CAB4-CE5B-09BF-F5D274E0B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Scalable detection of long-duration GW signal from BNS in next-generation ground-based detectors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E58CBA-BF76-E403-E544-3EB7CC2F3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3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E92022-3A2B-0EE2-E61E-CFE8F2CCB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434E-4215-4BC6-8CBA-0DD6EC1A5015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DA21D5-9909-6C2A-FABB-4F3BB616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Scalable detection of long-duration GW signal from BNS in next-generation ground-based detectors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E3DF1-3504-2357-257F-A1D055C00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87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6BFFB-FEAF-B879-DF4B-B39EF86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83228-0D1F-3141-CACE-939A9796A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B0B40-32C3-796F-C377-674A3DBAC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74CAA5-85A8-4B11-DE8D-D6EE81A28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C548E-D430-4582-B19A-6B76167A05C9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40BC83-3862-BEA1-5DDB-3804AA5DF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Scalable detection of long-duration GW signal from BNS in next-generation ground-based detectors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A5F45-F247-9F9E-6060-3897DF660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1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7476D-ECB0-FA92-BD2C-5D4B987BA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F838A-59C3-2F08-4D9E-FF61508DC0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7EF2F-7493-84E2-F08E-855DA259B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C2D8F-FEEB-1861-CC6E-38E0FC73C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9C146-80B5-4320-91F6-C4A12AC4B723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5BB94-1F74-F6DA-E191-C5675ADD8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Scalable detection of long-duration GW signal from BNS in next-generation ground-based detectors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FFDE5-DEEB-4C35-93FA-1E9AA96F3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4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C0E62-E3B9-1558-4648-F85C29B78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AF9BB-6528-5033-330D-CED5ED7725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4E7C5-3594-EA08-E189-7541536DD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E538F-3667-4506-8D11-EC9585ACCE76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87141-B375-469F-9DE2-2BC5A26E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Scalable detection of long-duration GW signal from BNS in next-generation ground-based detectors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07873-6A0D-532A-9529-568AF9FF2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692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934235-25B4-2E2A-0E87-7A20ED78BB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B21D07-1278-9090-23C4-5555EBF13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87F0B-3E74-21C7-AF0A-A2521DC82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F6D2-C446-4A30-BEEE-E71B46240A09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16079-5A0F-88E6-3F3C-496D5F644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Scalable detection of long-duration GW signal from BNS in next-generation ground-based detectors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FFCC5-3144-990C-C26F-364ED8D32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5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385A8F-8DDB-D8B5-06AB-4D6685DC6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D3BAB-F1B2-1A02-0B19-41519F566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91A0E-FACE-912C-D624-F7896E4DD3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42ABC-C66B-426F-A20C-ADF6C1A62D31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BE110-0F94-19CF-41A5-CDFCAAC50C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Scalable detection of long-duration GW signal from BNS in next-generation ground-based detectors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A3D19-4284-A1AA-C513-3E1CF72071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71A19D-F99A-4371-8298-277BC423B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886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11" Type="http://schemas.openxmlformats.org/officeDocument/2006/relationships/image" Target="../media/image11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6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11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1.png"/><Relationship Id="rId7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.png"/><Relationship Id="rId7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60.png"/><Relationship Id="rId7" Type="http://schemas.openxmlformats.org/officeDocument/2006/relationships/image" Target="../media/image47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11.png"/><Relationship Id="rId5" Type="http://schemas.openxmlformats.org/officeDocument/2006/relationships/image" Target="../media/image180.png"/><Relationship Id="rId10" Type="http://schemas.openxmlformats.org/officeDocument/2006/relationships/image" Target="../media/image49.png"/><Relationship Id="rId4" Type="http://schemas.openxmlformats.org/officeDocument/2006/relationships/image" Target="../media/image170.pn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1.png"/><Relationship Id="rId7" Type="http://schemas.openxmlformats.org/officeDocument/2006/relationships/image" Target="../media/image5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image" Target="../media/image4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image" Target="../media/image59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image" Target="../media/image58.png"/><Relationship Id="rId9" Type="http://schemas.openxmlformats.org/officeDocument/2006/relationships/image" Target="../media/image11.png"/><Relationship Id="rId14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1.png"/><Relationship Id="rId7" Type="http://schemas.openxmlformats.org/officeDocument/2006/relationships/image" Target="../media/image7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3" Type="http://schemas.openxmlformats.org/officeDocument/2006/relationships/image" Target="../media/image11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2" Type="http://schemas.openxmlformats.org/officeDocument/2006/relationships/image" Target="../media/image4.png"/><Relationship Id="rId16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5" Type="http://schemas.openxmlformats.org/officeDocument/2006/relationships/image" Target="../media/image10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3" Type="http://schemas.openxmlformats.org/officeDocument/2006/relationships/image" Target="../media/image11.png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32CB9-C285-BFD4-A535-FD34B2B31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CDDB37-FF4E-A60E-69F1-3F5A0F740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2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806935-0418-20B6-313D-E304E9E411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7124"/>
            <a:ext cx="9144000" cy="2387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Scalable early-warning for binary neutron-star mergers in third-generation gravitational-wave detectors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CFBCDB-CEE8-68EB-EE71-DAE46239D91B}"/>
              </a:ext>
            </a:extLst>
          </p:cNvPr>
          <p:cNvSpPr txBox="1"/>
          <p:nvPr/>
        </p:nvSpPr>
        <p:spPr>
          <a:xfrm>
            <a:off x="786580" y="5281976"/>
            <a:ext cx="61545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</a:rPr>
              <a:t>Martin Gerini (martin.gerini@uclouvain.be) </a:t>
            </a:r>
          </a:p>
          <a:p>
            <a:r>
              <a:rPr lang="it-IT" sz="2000" dirty="0">
                <a:solidFill>
                  <a:schemeClr val="bg1"/>
                </a:solidFill>
              </a:rPr>
              <a:t>Davide Gerosa (davide.gerosa@unimib.it)</a:t>
            </a:r>
          </a:p>
          <a:p>
            <a:r>
              <a:rPr lang="it-IT" sz="2000" dirty="0">
                <a:solidFill>
                  <a:schemeClr val="bg1"/>
                </a:solidFill>
              </a:rPr>
              <a:t>Rodrigo Tenorio (rodrigo.tenorio.marquez@gmail.com)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9E75BD74-EEDE-34B1-69E8-801818D18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8542" y1="72125" x2="18542" y2="72125"/>
                        <a14:foregroundMark x1="28281" y1="74938" x2="28281" y2="74938"/>
                        <a14:foregroundMark x1="38385" y1="75938" x2="38385" y2="75938"/>
                        <a14:foregroundMark x1="43854" y1="75438" x2="43854" y2="75438"/>
                        <a14:foregroundMark x1="53021" y1="75938" x2="53021" y2="75938"/>
                        <a14:foregroundMark x1="61667" y1="75063" x2="61667" y2="75063"/>
                        <a14:foregroundMark x1="66563" y1="75688" x2="66563" y2="75688"/>
                        <a14:foregroundMark x1="73958" y1="73375" x2="73958" y2="73375"/>
                        <a14:foregroundMark x1="73958" y1="67625" x2="73958" y2="67625"/>
                        <a14:foregroundMark x1="77760" y1="73250" x2="77760" y2="73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692" y="4835105"/>
            <a:ext cx="2103120" cy="175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D9EEAC8-1C44-CF1B-9D09-0456DA3391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057" y="5125174"/>
            <a:ext cx="1198687" cy="117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22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B3FC7-D49D-0C31-BDB5-A36F5E40F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6AAE4-6F6A-B00B-5100-CD276A039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Introduction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3217F-364D-B617-0E3B-84AB119C6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2</a:t>
            </a:fld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047BF47D-02AD-D47A-6F90-052EEB6FE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pic>
        <p:nvPicPr>
          <p:cNvPr id="11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5C1CB3CD-1CA0-93FB-95A6-F57E027A7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0B7206CB-D01A-121D-7C21-2D3DB204E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934" y="1222113"/>
            <a:ext cx="3613866" cy="513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433283-5DC7-303E-9B42-B2A97FB66CCF}"/>
              </a:ext>
            </a:extLst>
          </p:cNvPr>
          <p:cNvSpPr txBox="1"/>
          <p:nvPr/>
        </p:nvSpPr>
        <p:spPr>
          <a:xfrm>
            <a:off x="838199" y="1690688"/>
            <a:ext cx="69017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GWs are ripples in the fabric of spacetime produced by accelerating masses (</a:t>
            </a:r>
            <a:r>
              <a:rPr lang="en-US" dirty="0" err="1"/>
              <a:t>e.g</a:t>
            </a:r>
            <a:r>
              <a:rPr lang="en-US" dirty="0"/>
              <a:t>, binary neutron star coalescence </a:t>
            </a:r>
            <a:r>
              <a:rPr lang="en-US" b="1" dirty="0"/>
              <a:t>BNS</a:t>
            </a:r>
            <a:r>
              <a:rPr lang="en-US" dirty="0"/>
              <a:t>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Routinely detected </a:t>
            </a:r>
            <a:r>
              <a:rPr lang="en-US" dirty="0"/>
              <a:t>by ground-based LIGO-Virgo-KAGRA (LVK) interferometers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observable </a:t>
            </a:r>
            <a:r>
              <a:rPr lang="en-US" b="1" dirty="0"/>
              <a:t>duration</a:t>
            </a:r>
            <a:r>
              <a:rPr lang="en-US" dirty="0"/>
              <a:t> is dictated by the interferometers’ </a:t>
            </a:r>
            <a:r>
              <a:rPr lang="en-US" b="1" dirty="0"/>
              <a:t>minimum frequency limit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EA19ED-E85F-BCCD-3A73-8E7E844F3AC0}"/>
              </a:ext>
            </a:extLst>
          </p:cNvPr>
          <p:cNvSpPr txBox="1"/>
          <p:nvPr/>
        </p:nvSpPr>
        <p:spPr>
          <a:xfrm>
            <a:off x="842903" y="4410480"/>
            <a:ext cx="27769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 err="1"/>
              <a:t>Current</a:t>
            </a:r>
            <a:r>
              <a:rPr lang="it-IT" dirty="0"/>
              <a:t> (LVK):</a:t>
            </a:r>
          </a:p>
          <a:p>
            <a:pPr algn="r"/>
            <a:endParaRPr lang="it-IT" dirty="0"/>
          </a:p>
          <a:p>
            <a:pPr algn="r"/>
            <a:r>
              <a:rPr lang="it-IT" b="1" dirty="0"/>
              <a:t>Einstein </a:t>
            </a:r>
            <a:r>
              <a:rPr lang="it-IT" b="1" dirty="0" err="1"/>
              <a:t>Telescope</a:t>
            </a:r>
            <a:r>
              <a:rPr lang="it-IT" b="1" dirty="0"/>
              <a:t> (ET):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62DA12-2738-A537-E1CC-2BCED3C91F72}"/>
              </a:ext>
            </a:extLst>
          </p:cNvPr>
          <p:cNvSpPr txBox="1"/>
          <p:nvPr/>
        </p:nvSpPr>
        <p:spPr>
          <a:xfrm>
            <a:off x="6215990" y="4947876"/>
            <a:ext cx="1435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err="1"/>
              <a:t>several</a:t>
            </a:r>
            <a:r>
              <a:rPr lang="it-IT" sz="1600" b="1" dirty="0"/>
              <a:t> hours</a:t>
            </a:r>
            <a:endParaRPr lang="en-US" b="1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3D1C7C1-2D54-83D1-9176-AC87F538F058}"/>
              </a:ext>
            </a:extLst>
          </p:cNvPr>
          <p:cNvCxnSpPr>
            <a:cxnSpLocks/>
          </p:cNvCxnSpPr>
          <p:nvPr/>
        </p:nvCxnSpPr>
        <p:spPr>
          <a:xfrm>
            <a:off x="5212730" y="4600058"/>
            <a:ext cx="3146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84B5BB5-AF55-7469-691A-E57523EABBBB}"/>
              </a:ext>
            </a:extLst>
          </p:cNvPr>
          <p:cNvCxnSpPr>
            <a:cxnSpLocks/>
          </p:cNvCxnSpPr>
          <p:nvPr/>
        </p:nvCxnSpPr>
        <p:spPr>
          <a:xfrm>
            <a:off x="5222562" y="5126084"/>
            <a:ext cx="3146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E7EE26DC-4F4A-7EDB-314F-D60DBAB70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096" y="3696920"/>
            <a:ext cx="371475" cy="209550"/>
          </a:xfrm>
          <a:prstGeom prst="rect">
            <a:avLst/>
          </a:prstGeom>
        </p:spPr>
      </p:pic>
      <p:sp>
        <p:nvSpPr>
          <p:cNvPr id="30" name="Left Bracket 29">
            <a:extLst>
              <a:ext uri="{FF2B5EF4-FFF2-40B4-BE49-F238E27FC236}">
                <a16:creationId xmlns:a16="http://schemas.microsoft.com/office/drawing/2014/main" id="{70B14794-3D94-F4B2-AB1F-1F262AAA639C}"/>
              </a:ext>
            </a:extLst>
          </p:cNvPr>
          <p:cNvSpPr/>
          <p:nvPr/>
        </p:nvSpPr>
        <p:spPr>
          <a:xfrm rot="16200000">
            <a:off x="2680664" y="2348488"/>
            <a:ext cx="87794" cy="3183607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EB18149-55DD-EB7A-E38D-98CD8FC6E002}"/>
              </a:ext>
            </a:extLst>
          </p:cNvPr>
          <p:cNvCxnSpPr>
            <a:cxnSpLocks/>
          </p:cNvCxnSpPr>
          <p:nvPr/>
        </p:nvCxnSpPr>
        <p:spPr>
          <a:xfrm>
            <a:off x="2989006" y="3984189"/>
            <a:ext cx="0" cy="3518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D402B54-D110-AF01-D4B5-AE70D721BB0C}"/>
              </a:ext>
            </a:extLst>
          </p:cNvPr>
          <p:cNvCxnSpPr>
            <a:cxnSpLocks/>
          </p:cNvCxnSpPr>
          <p:nvPr/>
        </p:nvCxnSpPr>
        <p:spPr>
          <a:xfrm>
            <a:off x="1420759" y="3984189"/>
            <a:ext cx="0" cy="9636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1BFC283-6707-E276-A548-CE70DB6BAF93}"/>
              </a:ext>
            </a:extLst>
          </p:cNvPr>
          <p:cNvSpPr txBox="1"/>
          <p:nvPr/>
        </p:nvSpPr>
        <p:spPr>
          <a:xfrm>
            <a:off x="1292376" y="5676625"/>
            <a:ext cx="4985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configuration</a:t>
            </a:r>
            <a:r>
              <a:rPr lang="it-IT" dirty="0"/>
              <a:t>? </a:t>
            </a:r>
            <a:r>
              <a:rPr lang="it-IT" dirty="0" err="1"/>
              <a:t>Triangle</a:t>
            </a:r>
            <a:r>
              <a:rPr lang="it-IT" dirty="0"/>
              <a:t>? Double L-</a:t>
            </a:r>
            <a:r>
              <a:rPr lang="it-IT" dirty="0" err="1"/>
              <a:t>shaped</a:t>
            </a:r>
            <a:r>
              <a:rPr lang="it-IT" dirty="0"/>
              <a:t>?</a:t>
            </a:r>
          </a:p>
          <a:p>
            <a:r>
              <a:rPr lang="it-IT" dirty="0" err="1"/>
              <a:t>What</a:t>
            </a:r>
            <a:r>
              <a:rPr lang="it-IT" dirty="0"/>
              <a:t> minimum frequency? 2, 3, 4, 5 Hz?</a:t>
            </a:r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6D7E8D6-B045-CA3A-1229-131E514ABFE0}"/>
              </a:ext>
            </a:extLst>
          </p:cNvPr>
          <p:cNvCxnSpPr>
            <a:cxnSpLocks/>
          </p:cNvCxnSpPr>
          <p:nvPr/>
        </p:nvCxnSpPr>
        <p:spPr>
          <a:xfrm flipH="1">
            <a:off x="422787" y="5132542"/>
            <a:ext cx="6194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E6A13FF-E71E-3007-CBD5-155DDB2D4DFE}"/>
              </a:ext>
            </a:extLst>
          </p:cNvPr>
          <p:cNvCxnSpPr>
            <a:cxnSpLocks/>
          </p:cNvCxnSpPr>
          <p:nvPr/>
        </p:nvCxnSpPr>
        <p:spPr>
          <a:xfrm flipV="1">
            <a:off x="422787" y="5132542"/>
            <a:ext cx="0" cy="8672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3F42FD5-D141-A068-EC4B-CEDCFFAA4505}"/>
              </a:ext>
            </a:extLst>
          </p:cNvPr>
          <p:cNvCxnSpPr>
            <a:cxnSpLocks/>
            <a:endCxn id="38" idx="1"/>
          </p:cNvCxnSpPr>
          <p:nvPr/>
        </p:nvCxnSpPr>
        <p:spPr>
          <a:xfrm>
            <a:off x="422787" y="5999791"/>
            <a:ext cx="86958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9" name="Picture 58">
            <a:extLst>
              <a:ext uri="{FF2B5EF4-FFF2-40B4-BE49-F238E27FC236}">
                <a16:creationId xmlns:a16="http://schemas.microsoft.com/office/drawing/2014/main" id="{10AB17F9-5CD8-0F2C-4EEA-3F7C0968F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540" y="4498931"/>
            <a:ext cx="1187026" cy="207897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024652A-9A16-D47B-3D6A-FE743D2BDA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951" y="5033669"/>
            <a:ext cx="1397072" cy="211016"/>
          </a:xfrm>
          <a:prstGeom prst="rect">
            <a:avLst/>
          </a:prstGeom>
        </p:spPr>
      </p:pic>
      <p:pic>
        <p:nvPicPr>
          <p:cNvPr id="1025" name="Picture 1024">
            <a:extLst>
              <a:ext uri="{FF2B5EF4-FFF2-40B4-BE49-F238E27FC236}">
                <a16:creationId xmlns:a16="http://schemas.microsoft.com/office/drawing/2014/main" id="{F643FAD5-3043-D6E6-ACCF-9E608E3F7B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643" y="4505090"/>
            <a:ext cx="1435458" cy="207940"/>
          </a:xfrm>
          <a:prstGeom prst="rect">
            <a:avLst/>
          </a:prstGeom>
        </p:spPr>
      </p:pic>
      <p:pic>
        <p:nvPicPr>
          <p:cNvPr id="1029" name="Picture 1028">
            <a:extLst>
              <a:ext uri="{FF2B5EF4-FFF2-40B4-BE49-F238E27FC236}">
                <a16:creationId xmlns:a16="http://schemas.microsoft.com/office/drawing/2014/main" id="{F5FA47F8-6A16-7A1A-88DD-3EAD8A6BAD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374" y="5043501"/>
            <a:ext cx="550035" cy="207940"/>
          </a:xfrm>
          <a:prstGeom prst="rect">
            <a:avLst/>
          </a:prstGeom>
        </p:spPr>
      </p:pic>
      <p:sp>
        <p:nvSpPr>
          <p:cNvPr id="1034" name="TextBox 1033">
            <a:extLst>
              <a:ext uri="{FF2B5EF4-FFF2-40B4-BE49-F238E27FC236}">
                <a16:creationId xmlns:a16="http://schemas.microsoft.com/office/drawing/2014/main" id="{44FC34A0-C9E7-55EC-6F20-8444B04939A2}"/>
              </a:ext>
            </a:extLst>
          </p:cNvPr>
          <p:cNvSpPr txBox="1"/>
          <p:nvPr/>
        </p:nvSpPr>
        <p:spPr>
          <a:xfrm>
            <a:off x="1012723" y="5192157"/>
            <a:ext cx="2292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Cosmic</a:t>
            </a:r>
            <a:r>
              <a:rPr lang="it-IT" dirty="0"/>
              <a:t> Explorer (CE)</a:t>
            </a:r>
            <a:endParaRPr lang="en-US" dirty="0"/>
          </a:p>
        </p:txBody>
      </p:sp>
      <p:sp>
        <p:nvSpPr>
          <p:cNvPr id="1035" name="CasellaDiTesto 2">
            <a:extLst>
              <a:ext uri="{FF2B5EF4-FFF2-40B4-BE49-F238E27FC236}">
                <a16:creationId xmlns:a16="http://schemas.microsoft.com/office/drawing/2014/main" id="{E80B0A32-94AE-460C-4D35-35F4C7A14B99}"/>
              </a:ext>
            </a:extLst>
          </p:cNvPr>
          <p:cNvSpPr txBox="1"/>
          <p:nvPr/>
        </p:nvSpPr>
        <p:spPr>
          <a:xfrm>
            <a:off x="8610600" y="6261267"/>
            <a:ext cx="23439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https://doi.org/10.1103/PhysRevLett.119.161101</a:t>
            </a:r>
            <a:endParaRPr lang="it-IT" sz="100" dirty="0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36B5D937-73CA-3D58-8C3D-EDDFB37AAD37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511AF73-B432-6E21-8F50-EE4408727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750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0A0A4-7B04-1D19-6785-4AFC0A54F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D5266-8AD7-A104-D884-EB9B541A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Signal</a:t>
            </a:r>
            <a:r>
              <a:rPr lang="it-IT" dirty="0"/>
              <a:t> Model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01743-C206-5BF3-4FF2-787094AEC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3</a:t>
            </a:fld>
            <a:endParaRPr lang="en-US"/>
          </a:p>
        </p:txBody>
      </p:sp>
      <p:pic>
        <p:nvPicPr>
          <p:cNvPr id="11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501FBC42-42DB-0A7E-8655-17A1EAFF30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C3852DE-1AA3-8D6E-5571-E8007FE79E6F}"/>
              </a:ext>
            </a:extLst>
          </p:cNvPr>
          <p:cNvSpPr txBox="1"/>
          <p:nvPr/>
        </p:nvSpPr>
        <p:spPr>
          <a:xfrm>
            <a:off x="1074174" y="3821436"/>
            <a:ext cx="3195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Røemer</a:t>
            </a:r>
            <a:r>
              <a:rPr lang="it-IT" dirty="0"/>
              <a:t> delay + Doppler </a:t>
            </a:r>
            <a:r>
              <a:rPr lang="it-IT" dirty="0" err="1"/>
              <a:t>effect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C0FB52-0383-F3C4-55A0-223CE298D8F9}"/>
              </a:ext>
            </a:extLst>
          </p:cNvPr>
          <p:cNvSpPr txBox="1"/>
          <p:nvPr/>
        </p:nvSpPr>
        <p:spPr>
          <a:xfrm>
            <a:off x="496803" y="234547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Masses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16C7D0-FF8C-4C4A-BB79-1F965E875009}"/>
              </a:ext>
            </a:extLst>
          </p:cNvPr>
          <p:cNvSpPr txBox="1"/>
          <p:nvPr/>
        </p:nvSpPr>
        <p:spPr>
          <a:xfrm>
            <a:off x="1188543" y="2748940"/>
            <a:ext cx="678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Spins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DCABC3-EE90-CA56-376A-E0529FE166A3}"/>
              </a:ext>
            </a:extLst>
          </p:cNvPr>
          <p:cNvSpPr txBox="1"/>
          <p:nvPr/>
        </p:nvSpPr>
        <p:spPr>
          <a:xfrm>
            <a:off x="2226840" y="2437280"/>
            <a:ext cx="12569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Sky location</a:t>
            </a:r>
            <a:endParaRPr lang="en-US" sz="1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094BAD-FADF-EB29-01D9-F3B380759E9B}"/>
              </a:ext>
            </a:extLst>
          </p:cNvPr>
          <p:cNvSpPr txBox="1"/>
          <p:nvPr/>
        </p:nvSpPr>
        <p:spPr>
          <a:xfrm>
            <a:off x="3045364" y="2745246"/>
            <a:ext cx="1228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/>
              <a:t>Polarization</a:t>
            </a:r>
            <a:endParaRPr lang="en-US" sz="16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2E5F551-43FC-7B19-51F8-A037F03EA0C7}"/>
              </a:ext>
            </a:extLst>
          </p:cNvPr>
          <p:cNvSpPr txBox="1"/>
          <p:nvPr/>
        </p:nvSpPr>
        <p:spPr>
          <a:xfrm>
            <a:off x="3928685" y="2344460"/>
            <a:ext cx="1125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/>
              <a:t>Inclination</a:t>
            </a:r>
            <a:endParaRPr lang="it-IT" sz="16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820BC55-E201-A170-F872-EBC0912C5355}"/>
              </a:ext>
            </a:extLst>
          </p:cNvPr>
          <p:cNvCxnSpPr>
            <a:cxnSpLocks/>
          </p:cNvCxnSpPr>
          <p:nvPr/>
        </p:nvCxnSpPr>
        <p:spPr>
          <a:xfrm flipH="1">
            <a:off x="1151006" y="2010178"/>
            <a:ext cx="69954" cy="4058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48C33A-4391-8EA0-7BE1-0BB87C1B4D3D}"/>
              </a:ext>
            </a:extLst>
          </p:cNvPr>
          <p:cNvCxnSpPr>
            <a:cxnSpLocks/>
          </p:cNvCxnSpPr>
          <p:nvPr/>
        </p:nvCxnSpPr>
        <p:spPr>
          <a:xfrm flipH="1">
            <a:off x="1151005" y="1994177"/>
            <a:ext cx="513710" cy="4218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E814D44-1E4E-1C7B-73CC-D47CE93CE6B4}"/>
              </a:ext>
            </a:extLst>
          </p:cNvPr>
          <p:cNvCxnSpPr>
            <a:cxnSpLocks/>
            <a:endCxn id="25" idx="0"/>
          </p:cNvCxnSpPr>
          <p:nvPr/>
        </p:nvCxnSpPr>
        <p:spPr>
          <a:xfrm flipH="1">
            <a:off x="1527739" y="2010178"/>
            <a:ext cx="653461" cy="7387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E3BA047-C85F-421B-A39C-6E0A9DA98F6D}"/>
              </a:ext>
            </a:extLst>
          </p:cNvPr>
          <p:cNvCxnSpPr>
            <a:cxnSpLocks/>
            <a:endCxn id="25" idx="0"/>
          </p:cNvCxnSpPr>
          <p:nvPr/>
        </p:nvCxnSpPr>
        <p:spPr>
          <a:xfrm flipH="1">
            <a:off x="1527739" y="2038240"/>
            <a:ext cx="1124615" cy="7107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D205F18-0D20-D47B-165A-65EF6FDAEA7F}"/>
              </a:ext>
            </a:extLst>
          </p:cNvPr>
          <p:cNvCxnSpPr>
            <a:cxnSpLocks/>
          </p:cNvCxnSpPr>
          <p:nvPr/>
        </p:nvCxnSpPr>
        <p:spPr>
          <a:xfrm>
            <a:off x="3098342" y="2038240"/>
            <a:ext cx="54256" cy="4754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D338669-772A-F36E-6BF8-F7F23F874E38}"/>
              </a:ext>
            </a:extLst>
          </p:cNvPr>
          <p:cNvCxnSpPr>
            <a:cxnSpLocks/>
          </p:cNvCxnSpPr>
          <p:nvPr/>
        </p:nvCxnSpPr>
        <p:spPr>
          <a:xfrm flipH="1">
            <a:off x="3152599" y="2055813"/>
            <a:ext cx="147322" cy="4579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0701F36-5671-EB05-36D3-AF7CEB63A00A}"/>
              </a:ext>
            </a:extLst>
          </p:cNvPr>
          <p:cNvCxnSpPr>
            <a:cxnSpLocks/>
            <a:endCxn id="27" idx="0"/>
          </p:cNvCxnSpPr>
          <p:nvPr/>
        </p:nvCxnSpPr>
        <p:spPr>
          <a:xfrm>
            <a:off x="3620588" y="2080442"/>
            <a:ext cx="39239" cy="6648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E3A8A23-0E4B-B470-3D16-1F0EA4826013}"/>
              </a:ext>
            </a:extLst>
          </p:cNvPr>
          <p:cNvCxnSpPr>
            <a:cxnSpLocks/>
          </p:cNvCxnSpPr>
          <p:nvPr/>
        </p:nvCxnSpPr>
        <p:spPr>
          <a:xfrm>
            <a:off x="3890302" y="2010178"/>
            <a:ext cx="513710" cy="3780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1C9467AA-58CD-675E-18CB-384E566104AF}"/>
              </a:ext>
            </a:extLst>
          </p:cNvPr>
          <p:cNvSpPr/>
          <p:nvPr/>
        </p:nvSpPr>
        <p:spPr>
          <a:xfrm>
            <a:off x="403123" y="1573162"/>
            <a:ext cx="4788309" cy="15831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B00DA05-FC13-90CC-6E3C-78B6397647F4}"/>
              </a:ext>
            </a:extLst>
          </p:cNvPr>
          <p:cNvSpPr/>
          <p:nvPr/>
        </p:nvSpPr>
        <p:spPr>
          <a:xfrm>
            <a:off x="606185" y="3594942"/>
            <a:ext cx="4117257" cy="14141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2226478-A321-CB2E-6F03-B88CF3256098}"/>
              </a:ext>
            </a:extLst>
          </p:cNvPr>
          <p:cNvSpPr/>
          <p:nvPr/>
        </p:nvSpPr>
        <p:spPr>
          <a:xfrm>
            <a:off x="827711" y="5450315"/>
            <a:ext cx="3663692" cy="7713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15E0AA9-AC3B-7791-B3DA-3FFFB64C1F2E}"/>
              </a:ext>
            </a:extLst>
          </p:cNvPr>
          <p:cNvCxnSpPr>
            <a:cxnSpLocks/>
          </p:cNvCxnSpPr>
          <p:nvPr/>
        </p:nvCxnSpPr>
        <p:spPr>
          <a:xfrm flipV="1">
            <a:off x="5191432" y="3114471"/>
            <a:ext cx="0" cy="209138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7D33FC2-74EA-39E1-9F6A-32B44FF241DD}"/>
              </a:ext>
            </a:extLst>
          </p:cNvPr>
          <p:cNvCxnSpPr>
            <a:cxnSpLocks/>
          </p:cNvCxnSpPr>
          <p:nvPr/>
        </p:nvCxnSpPr>
        <p:spPr>
          <a:xfrm>
            <a:off x="5191432" y="5205854"/>
            <a:ext cx="77674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D09F202-2D70-7CFD-42CF-08E54001E56A}"/>
              </a:ext>
            </a:extLst>
          </p:cNvPr>
          <p:cNvCxnSpPr>
            <a:cxnSpLocks/>
            <a:stCxn id="57" idx="3"/>
          </p:cNvCxnSpPr>
          <p:nvPr/>
        </p:nvCxnSpPr>
        <p:spPr>
          <a:xfrm>
            <a:off x="4723442" y="4302029"/>
            <a:ext cx="33067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9FF39D49-FB48-4936-129D-9226C49E1239}"/>
              </a:ext>
            </a:extLst>
          </p:cNvPr>
          <p:cNvCxnSpPr>
            <a:cxnSpLocks/>
            <a:stCxn id="56" idx="3"/>
          </p:cNvCxnSpPr>
          <p:nvPr/>
        </p:nvCxnSpPr>
        <p:spPr>
          <a:xfrm>
            <a:off x="5191432" y="2364739"/>
            <a:ext cx="0" cy="14305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D7DC6E0-3477-1B3E-BE60-308EAF509134}"/>
              </a:ext>
            </a:extLst>
          </p:cNvPr>
          <p:cNvCxnSpPr>
            <a:cxnSpLocks/>
            <a:endCxn id="57" idx="3"/>
          </p:cNvCxnSpPr>
          <p:nvPr/>
        </p:nvCxnSpPr>
        <p:spPr>
          <a:xfrm flipH="1">
            <a:off x="4723442" y="4302029"/>
            <a:ext cx="46799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0FAD599B-DF7B-F81C-5E2D-202B5B3E342C}"/>
              </a:ext>
            </a:extLst>
          </p:cNvPr>
          <p:cNvCxnSpPr>
            <a:cxnSpLocks/>
            <a:endCxn id="58" idx="3"/>
          </p:cNvCxnSpPr>
          <p:nvPr/>
        </p:nvCxnSpPr>
        <p:spPr>
          <a:xfrm flipH="1">
            <a:off x="4491403" y="5836013"/>
            <a:ext cx="70002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0961859-DA33-42AE-1940-24197F80B281}"/>
              </a:ext>
            </a:extLst>
          </p:cNvPr>
          <p:cNvCxnSpPr>
            <a:cxnSpLocks/>
          </p:cNvCxnSpPr>
          <p:nvPr/>
        </p:nvCxnSpPr>
        <p:spPr>
          <a:xfrm>
            <a:off x="5191432" y="5205854"/>
            <a:ext cx="0" cy="63015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B0F2BA2-4611-9E54-D313-4C5BFC11A101}"/>
              </a:ext>
            </a:extLst>
          </p:cNvPr>
          <p:cNvCxnSpPr>
            <a:cxnSpLocks/>
            <a:stCxn id="58" idx="3"/>
          </p:cNvCxnSpPr>
          <p:nvPr/>
        </p:nvCxnSpPr>
        <p:spPr>
          <a:xfrm>
            <a:off x="4491403" y="5836013"/>
            <a:ext cx="3657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310C631-0D5B-B208-E631-E3D5CAF86D8B}"/>
              </a:ext>
            </a:extLst>
          </p:cNvPr>
          <p:cNvCxnSpPr>
            <a:cxnSpLocks/>
          </p:cNvCxnSpPr>
          <p:nvPr/>
        </p:nvCxnSpPr>
        <p:spPr>
          <a:xfrm flipV="1">
            <a:off x="5191432" y="5450315"/>
            <a:ext cx="0" cy="3856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FB1DC81-76A4-8191-D449-413A2010DD8D}"/>
              </a:ext>
            </a:extLst>
          </p:cNvPr>
          <p:cNvCxnSpPr>
            <a:cxnSpLocks/>
          </p:cNvCxnSpPr>
          <p:nvPr/>
        </p:nvCxnSpPr>
        <p:spPr>
          <a:xfrm>
            <a:off x="5191432" y="4302029"/>
            <a:ext cx="0" cy="5186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6" name="Picture 115">
            <a:extLst>
              <a:ext uri="{FF2B5EF4-FFF2-40B4-BE49-F238E27FC236}">
                <a16:creationId xmlns:a16="http://schemas.microsoft.com/office/drawing/2014/main" id="{9DD48AF2-C31A-0A6B-E508-28F32471B8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4" y="4248148"/>
            <a:ext cx="3195106" cy="531234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FE8FF338-8E10-EA7C-3194-66962207B7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57431"/>
            <a:ext cx="5899356" cy="289096"/>
          </a:xfrm>
          <a:prstGeom prst="rect">
            <a:avLst/>
          </a:prstGeom>
        </p:spPr>
      </p:pic>
      <p:pic>
        <p:nvPicPr>
          <p:cNvPr id="4" name="nuova rec">
            <a:hlinkClick r:id="" action="ppaction://media"/>
            <a:extLst>
              <a:ext uri="{FF2B5EF4-FFF2-40B4-BE49-F238E27FC236}">
                <a16:creationId xmlns:a16="http://schemas.microsoft.com/office/drawing/2014/main" id="{9478CBA0-24DF-5ACD-0D67-C59ECB9DCD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51338" y="1578437"/>
            <a:ext cx="6358610" cy="24399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BDC1AA-2791-5AE0-09CC-3CCE2E1BCE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50" y="2094522"/>
            <a:ext cx="104209" cy="1693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DB6180-08FC-F6F8-2D34-B4D49D04D3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286" y="2236048"/>
            <a:ext cx="137161" cy="187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2AC02F-4A4D-1579-ECA3-B8563828E6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844" y="2933496"/>
            <a:ext cx="117274" cy="2228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618619-4974-13E8-8C53-661F5473E987}"/>
              </a:ext>
            </a:extLst>
          </p:cNvPr>
          <p:cNvSpPr txBox="1"/>
          <p:nvPr/>
        </p:nvSpPr>
        <p:spPr>
          <a:xfrm>
            <a:off x="7811354" y="4368646"/>
            <a:ext cx="17918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Antenna </a:t>
            </a:r>
            <a:r>
              <a:rPr lang="it-IT" sz="1600" dirty="0" err="1"/>
              <a:t>response</a:t>
            </a:r>
            <a:endParaRPr lang="en-US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BF0CA2-3230-8907-6BE2-CAEE7E79AF4A}"/>
              </a:ext>
            </a:extLst>
          </p:cNvPr>
          <p:cNvSpPr txBox="1"/>
          <p:nvPr/>
        </p:nvSpPr>
        <p:spPr>
          <a:xfrm>
            <a:off x="8707272" y="5849462"/>
            <a:ext cx="1702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GW </a:t>
            </a:r>
            <a:r>
              <a:rPr lang="it-IT" sz="1600" dirty="0" err="1"/>
              <a:t>polarizations</a:t>
            </a:r>
            <a:endParaRPr lang="en-US" sz="16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7E64D9F-E594-04E3-2906-91555E1F6A00}"/>
              </a:ext>
            </a:extLst>
          </p:cNvPr>
          <p:cNvCxnSpPr>
            <a:cxnSpLocks/>
            <a:stCxn id="53" idx="1"/>
            <a:endCxn id="12" idx="2"/>
          </p:cNvCxnSpPr>
          <p:nvPr/>
        </p:nvCxnSpPr>
        <p:spPr>
          <a:xfrm flipV="1">
            <a:off x="7405960" y="4707200"/>
            <a:ext cx="1301313" cy="2775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98C994-74BE-66B1-4DA7-A4D07FD50743}"/>
              </a:ext>
            </a:extLst>
          </p:cNvPr>
          <p:cNvCxnSpPr>
            <a:cxnSpLocks/>
            <a:stCxn id="12" idx="2"/>
            <a:endCxn id="54" idx="1"/>
          </p:cNvCxnSpPr>
          <p:nvPr/>
        </p:nvCxnSpPr>
        <p:spPr>
          <a:xfrm>
            <a:off x="8707273" y="4707200"/>
            <a:ext cx="1357560" cy="2775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89A0A23-9F5C-E692-FB00-F79E2C580BDD}"/>
              </a:ext>
            </a:extLst>
          </p:cNvPr>
          <p:cNvCxnSpPr>
            <a:cxnSpLocks/>
            <a:stCxn id="40" idx="1"/>
            <a:endCxn id="13" idx="0"/>
          </p:cNvCxnSpPr>
          <p:nvPr/>
        </p:nvCxnSpPr>
        <p:spPr>
          <a:xfrm>
            <a:off x="8588145" y="5402288"/>
            <a:ext cx="970322" cy="44717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71D2BB4-547E-0E39-EAA3-4C50AF240D70}"/>
              </a:ext>
            </a:extLst>
          </p:cNvPr>
          <p:cNvCxnSpPr>
            <a:cxnSpLocks/>
            <a:stCxn id="43" idx="1"/>
            <a:endCxn id="13" idx="0"/>
          </p:cNvCxnSpPr>
          <p:nvPr/>
        </p:nvCxnSpPr>
        <p:spPr>
          <a:xfrm flipH="1">
            <a:off x="9558467" y="5414789"/>
            <a:ext cx="1677495" cy="43467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Left Bracket 39">
            <a:extLst>
              <a:ext uri="{FF2B5EF4-FFF2-40B4-BE49-F238E27FC236}">
                <a16:creationId xmlns:a16="http://schemas.microsoft.com/office/drawing/2014/main" id="{AEFFF0F7-94D4-67E3-9CFA-047D19C35E67}"/>
              </a:ext>
            </a:extLst>
          </p:cNvPr>
          <p:cNvSpPr/>
          <p:nvPr/>
        </p:nvSpPr>
        <p:spPr>
          <a:xfrm rot="16200000">
            <a:off x="8565284" y="4630534"/>
            <a:ext cx="45720" cy="1497787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Left Bracket 42">
            <a:extLst>
              <a:ext uri="{FF2B5EF4-FFF2-40B4-BE49-F238E27FC236}">
                <a16:creationId xmlns:a16="http://schemas.microsoft.com/office/drawing/2014/main" id="{BC8B073C-520C-7161-3725-77288E7D2620}"/>
              </a:ext>
            </a:extLst>
          </p:cNvPr>
          <p:cNvSpPr/>
          <p:nvPr/>
        </p:nvSpPr>
        <p:spPr>
          <a:xfrm rot="16200000">
            <a:off x="11213101" y="4643034"/>
            <a:ext cx="45721" cy="1497788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Left Bracket 52">
            <a:extLst>
              <a:ext uri="{FF2B5EF4-FFF2-40B4-BE49-F238E27FC236}">
                <a16:creationId xmlns:a16="http://schemas.microsoft.com/office/drawing/2014/main" id="{DFA77410-D8E2-FDEE-CB6F-96C86516B36F}"/>
              </a:ext>
            </a:extLst>
          </p:cNvPr>
          <p:cNvSpPr/>
          <p:nvPr/>
        </p:nvSpPr>
        <p:spPr>
          <a:xfrm rot="5400000">
            <a:off x="7369870" y="4615422"/>
            <a:ext cx="72181" cy="810785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eft Bracket 53">
            <a:extLst>
              <a:ext uri="{FF2B5EF4-FFF2-40B4-BE49-F238E27FC236}">
                <a16:creationId xmlns:a16="http://schemas.microsoft.com/office/drawing/2014/main" id="{5ECBB669-71AA-E111-A193-C7AF939A13EE}"/>
              </a:ext>
            </a:extLst>
          </p:cNvPr>
          <p:cNvSpPr/>
          <p:nvPr/>
        </p:nvSpPr>
        <p:spPr>
          <a:xfrm rot="5400000">
            <a:off x="10028743" y="4615422"/>
            <a:ext cx="72181" cy="810785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1146F9B-3ECF-5BF8-2C9D-2716A8254F0E}"/>
              </a:ext>
            </a:extLst>
          </p:cNvPr>
          <p:cNvSpPr txBox="1"/>
          <p:nvPr/>
        </p:nvSpPr>
        <p:spPr>
          <a:xfrm>
            <a:off x="5509893" y="5808518"/>
            <a:ext cx="18217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dirty="0" err="1"/>
              <a:t>Colored</a:t>
            </a:r>
            <a:r>
              <a:rPr lang="it-IT" sz="1600" dirty="0"/>
              <a:t> </a:t>
            </a:r>
            <a:r>
              <a:rPr lang="it-IT" sz="1600" dirty="0" err="1"/>
              <a:t>Gaussian</a:t>
            </a:r>
            <a:r>
              <a:rPr lang="it-IT" sz="1600" dirty="0"/>
              <a:t> </a:t>
            </a:r>
          </a:p>
          <a:p>
            <a:pPr algn="ctr"/>
            <a:r>
              <a:rPr lang="it-IT" sz="1600" dirty="0" err="1"/>
              <a:t>Noise</a:t>
            </a:r>
            <a:r>
              <a:rPr lang="it-IT" sz="1600" dirty="0"/>
              <a:t> (ET PSD)</a:t>
            </a:r>
            <a:endParaRPr lang="en-US" sz="16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88AAEDD-FCDC-CA1B-46B6-DCE9099653F5}"/>
              </a:ext>
            </a:extLst>
          </p:cNvPr>
          <p:cNvSpPr txBox="1"/>
          <p:nvPr/>
        </p:nvSpPr>
        <p:spPr>
          <a:xfrm>
            <a:off x="6164825" y="5393114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+</a:t>
            </a:r>
            <a:endParaRPr lang="en-US" dirty="0"/>
          </a:p>
        </p:txBody>
      </p:sp>
      <p:sp>
        <p:nvSpPr>
          <p:cNvPr id="71" name="CasellaDiTesto 2">
            <a:extLst>
              <a:ext uri="{FF2B5EF4-FFF2-40B4-BE49-F238E27FC236}">
                <a16:creationId xmlns:a16="http://schemas.microsoft.com/office/drawing/2014/main" id="{56132375-BF3A-C97A-80BA-69B32FCDEBE9}"/>
              </a:ext>
            </a:extLst>
          </p:cNvPr>
          <p:cNvSpPr txBox="1"/>
          <p:nvPr/>
        </p:nvSpPr>
        <p:spPr>
          <a:xfrm>
            <a:off x="6548795" y="3979119"/>
            <a:ext cx="436369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Graham Woan - https://www.glowscript.org/#/user/grahamwoan/folder/Public/program/gwgw </a:t>
            </a:r>
            <a:endParaRPr lang="it-IT" sz="100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3B93803-F432-1F6F-C351-98BC86F7B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16" name="Footer Placeholder 9">
            <a:extLst>
              <a:ext uri="{FF2B5EF4-FFF2-40B4-BE49-F238E27FC236}">
                <a16:creationId xmlns:a16="http://schemas.microsoft.com/office/drawing/2014/main" id="{2D1B3035-B0F9-699E-4B85-1F856C8FD624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087BAA32-2380-62A7-78C2-ACE567897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1A6938-91FA-DF50-9BC5-AF1848510CE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74" y="5527497"/>
            <a:ext cx="3510966" cy="25293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4046EA3-D5FD-03F4-C377-F153501F472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8" y="1574990"/>
            <a:ext cx="4650593" cy="40587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C19489A-7D58-93C7-EFC1-905E8F1FF9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40" y="5892272"/>
            <a:ext cx="1319358" cy="25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8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163DC-DCC6-3025-6141-3B14CE6F1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AF083-9033-6646-072C-440D0C981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How to </a:t>
            </a:r>
            <a:r>
              <a:rPr lang="it-IT" dirty="0" err="1"/>
              <a:t>detect</a:t>
            </a:r>
            <a:r>
              <a:rPr lang="it-IT" dirty="0"/>
              <a:t>? </a:t>
            </a:r>
            <a:r>
              <a:rPr lang="it-IT" dirty="0" err="1"/>
              <a:t>Matched</a:t>
            </a:r>
            <a:r>
              <a:rPr lang="it-IT" dirty="0"/>
              <a:t> Filtering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A84609-4F3D-583C-ACE0-78662A2F1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E4C720-E946-20F3-740B-5B0B7DCF3E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87"/>
          <a:stretch>
            <a:fillRect/>
          </a:stretch>
        </p:blipFill>
        <p:spPr>
          <a:xfrm>
            <a:off x="838201" y="1690688"/>
            <a:ext cx="4638152" cy="2477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07B2EC-EB73-A42D-27F3-50D660182C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07"/>
          <a:stretch>
            <a:fillRect/>
          </a:stretch>
        </p:blipFill>
        <p:spPr>
          <a:xfrm>
            <a:off x="838200" y="4041949"/>
            <a:ext cx="4407040" cy="245092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735C979-C7B5-EBA9-76EE-9D35BF225A90}"/>
              </a:ext>
            </a:extLst>
          </p:cNvPr>
          <p:cNvSpPr txBox="1"/>
          <p:nvPr/>
        </p:nvSpPr>
        <p:spPr>
          <a:xfrm>
            <a:off x="6147372" y="3396802"/>
            <a:ext cx="2991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need</a:t>
            </a:r>
            <a:r>
              <a:rPr lang="it-IT" dirty="0"/>
              <a:t> a </a:t>
            </a:r>
            <a:r>
              <a:rPr lang="it-IT" b="1" dirty="0"/>
              <a:t>TEMPLATE BANK</a:t>
            </a:r>
            <a:endParaRPr lang="en-US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6EDA36-4693-6333-084B-23BBC7A741D0}"/>
              </a:ext>
            </a:extLst>
          </p:cNvPr>
          <p:cNvSpPr txBox="1"/>
          <p:nvPr/>
        </p:nvSpPr>
        <p:spPr>
          <a:xfrm>
            <a:off x="6147372" y="1935327"/>
            <a:ext cx="43731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the </a:t>
            </a:r>
            <a:r>
              <a:rPr lang="it-IT" b="1" dirty="0" err="1"/>
              <a:t>true</a:t>
            </a:r>
            <a:r>
              <a:rPr lang="it-IT" dirty="0"/>
              <a:t> </a:t>
            </a:r>
            <a:r>
              <a:rPr lang="it-IT" dirty="0" err="1">
                <a:solidFill>
                  <a:srgbClr val="5454F1"/>
                </a:solidFill>
              </a:rPr>
              <a:t>waveform</a:t>
            </a:r>
            <a:r>
              <a:rPr lang="it-IT" dirty="0"/>
              <a:t> (a </a:t>
            </a:r>
            <a:r>
              <a:rPr lang="it-IT" dirty="0">
                <a:solidFill>
                  <a:srgbClr val="5454F1"/>
                </a:solidFill>
              </a:rPr>
              <a:t>template</a:t>
            </a:r>
            <a:r>
              <a:rPr lang="it-IT" dirty="0"/>
              <a:t>)</a:t>
            </a:r>
          </a:p>
          <a:p>
            <a:r>
              <a:rPr lang="it-IT" dirty="0"/>
              <a:t>But in a </a:t>
            </a:r>
            <a:r>
              <a:rPr lang="it-IT" dirty="0" err="1"/>
              <a:t>real</a:t>
            </a:r>
            <a:r>
              <a:rPr lang="it-IT" dirty="0"/>
              <a:t> </a:t>
            </a:r>
            <a:r>
              <a:rPr lang="it-IT" dirty="0" err="1"/>
              <a:t>application</a:t>
            </a:r>
            <a:r>
              <a:rPr lang="it-IT" dirty="0"/>
              <a:t> </a:t>
            </a:r>
            <a:r>
              <a:rPr lang="it-IT" b="1" dirty="0" err="1"/>
              <a:t>we</a:t>
            </a:r>
            <a:r>
              <a:rPr lang="it-IT" b="1" dirty="0"/>
              <a:t> </a:t>
            </a:r>
            <a:r>
              <a:rPr lang="it-IT" b="1" dirty="0" err="1"/>
              <a:t>don’t</a:t>
            </a:r>
            <a:r>
              <a:rPr lang="it-IT" b="1" dirty="0"/>
              <a:t> know </a:t>
            </a:r>
            <a:r>
              <a:rPr lang="it-IT" dirty="0" err="1"/>
              <a:t>what</a:t>
            </a:r>
            <a:r>
              <a:rPr lang="it-IT" dirty="0"/>
              <a:t> the </a:t>
            </a:r>
            <a:r>
              <a:rPr lang="it-IT" dirty="0" err="1"/>
              <a:t>true</a:t>
            </a:r>
            <a:r>
              <a:rPr lang="it-IT" dirty="0"/>
              <a:t> </a:t>
            </a:r>
            <a:r>
              <a:rPr lang="it-IT" dirty="0" err="1"/>
              <a:t>parameters</a:t>
            </a:r>
            <a:r>
              <a:rPr lang="it-IT" dirty="0"/>
              <a:t> are!</a:t>
            </a:r>
            <a:endParaRPr lang="en-US" dirty="0"/>
          </a:p>
          <a:p>
            <a:endParaRPr lang="en-US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A988474-E05D-8569-C7A7-001B11CD84F3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4763977" y="2535492"/>
            <a:ext cx="1383395" cy="23261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956A8A88-B9C1-23A9-A7ED-AED09C9EBE49}"/>
              </a:ext>
            </a:extLst>
          </p:cNvPr>
          <p:cNvSpPr/>
          <p:nvPr/>
        </p:nvSpPr>
        <p:spPr>
          <a:xfrm>
            <a:off x="6261233" y="5271971"/>
            <a:ext cx="2419350" cy="6489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91EC6D9-13E3-16ED-8AD5-AC9C9609A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424" y="3077428"/>
            <a:ext cx="541067" cy="35055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FBE672C-F160-794F-7272-B318D35D7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" y="3301816"/>
            <a:ext cx="541067" cy="35055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002A291-E111-A461-A707-6DA36F48E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708630">
            <a:off x="851413" y="5490073"/>
            <a:ext cx="541067" cy="35055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874223D-B5B2-14C2-DA20-0D809B81C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95787" y="2474911"/>
            <a:ext cx="541067" cy="12170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577EDED-3240-E11C-BB72-CEF2A2660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89385" y="4776969"/>
            <a:ext cx="541067" cy="12170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B6886F3-3F7D-4DAB-01AA-21AE866DE4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20845" y="3121901"/>
            <a:ext cx="333375" cy="27622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71DC0E1-E722-4C1D-9FBA-0FEEBD9039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28064" y="5436729"/>
            <a:ext cx="333375" cy="276225"/>
          </a:xfrm>
          <a:prstGeom prst="rect">
            <a:avLst/>
          </a:prstGeom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1D12FEB-C8CC-1A64-444E-3E1A17C97414}"/>
              </a:ext>
            </a:extLst>
          </p:cNvPr>
          <p:cNvCxnSpPr>
            <a:cxnSpLocks/>
          </p:cNvCxnSpPr>
          <p:nvPr/>
        </p:nvCxnSpPr>
        <p:spPr>
          <a:xfrm>
            <a:off x="7470910" y="2937494"/>
            <a:ext cx="0" cy="3556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7D5BCFE-83B5-A0F0-86F8-5FE524FFFC6E}"/>
              </a:ext>
            </a:extLst>
          </p:cNvPr>
          <p:cNvCxnSpPr>
            <a:cxnSpLocks/>
          </p:cNvCxnSpPr>
          <p:nvPr/>
        </p:nvCxnSpPr>
        <p:spPr>
          <a:xfrm>
            <a:off x="7470910" y="3864077"/>
            <a:ext cx="0" cy="11753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06674621-748C-F444-454F-33D7B0724C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C548EF6-4177-8021-13CE-AD5496A41446}"/>
              </a:ext>
            </a:extLst>
          </p:cNvPr>
          <p:cNvSpPr txBox="1"/>
          <p:nvPr/>
        </p:nvSpPr>
        <p:spPr>
          <a:xfrm>
            <a:off x="9024935" y="4085402"/>
            <a:ext cx="2743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For </a:t>
            </a:r>
            <a:r>
              <a:rPr lang="it-IT" b="1" dirty="0"/>
              <a:t>short </a:t>
            </a:r>
            <a:r>
              <a:rPr lang="it-IT" b="1" dirty="0" err="1"/>
              <a:t>signals</a:t>
            </a:r>
            <a:r>
              <a:rPr lang="it-IT" dirty="0"/>
              <a:t>,</a:t>
            </a:r>
          </a:p>
          <a:p>
            <a:r>
              <a:rPr lang="it-IT" dirty="0" err="1"/>
              <a:t>requires</a:t>
            </a:r>
            <a:r>
              <a:rPr lang="it-IT" dirty="0"/>
              <a:t> sampling from the </a:t>
            </a:r>
            <a:r>
              <a:rPr lang="it-IT" b="1" dirty="0" err="1"/>
              <a:t>reduced</a:t>
            </a:r>
            <a:r>
              <a:rPr lang="it-IT" dirty="0"/>
              <a:t> </a:t>
            </a:r>
            <a:r>
              <a:rPr lang="it-IT" dirty="0" err="1"/>
              <a:t>parameter</a:t>
            </a:r>
            <a:r>
              <a:rPr lang="it-IT" dirty="0"/>
              <a:t> </a:t>
            </a:r>
            <a:r>
              <a:rPr lang="it-IT" dirty="0" err="1"/>
              <a:t>space</a:t>
            </a:r>
            <a:r>
              <a:rPr lang="it-IT" dirty="0"/>
              <a:t> </a:t>
            </a:r>
            <a:endParaRPr lang="en-US" dirty="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AFDA910-4E4A-9E03-629B-7C27A7D5B295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8673135" y="3843857"/>
            <a:ext cx="351800" cy="8417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4E33E88D-0998-E7E4-17C2-29C01BE7B1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593" y="4930235"/>
            <a:ext cx="2056019" cy="282506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2AD40B9-FDFE-6C08-61CE-9C45468370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170" y="5318846"/>
            <a:ext cx="2177476" cy="536480"/>
          </a:xfrm>
          <a:prstGeom prst="rect">
            <a:avLst/>
          </a:prstGeom>
        </p:spPr>
      </p:pic>
      <p:sp>
        <p:nvSpPr>
          <p:cNvPr id="61" name="CasellaDiTesto 2">
            <a:extLst>
              <a:ext uri="{FF2B5EF4-FFF2-40B4-BE49-F238E27FC236}">
                <a16:creationId xmlns:a16="http://schemas.microsoft.com/office/drawing/2014/main" id="{5CDEEFB5-2A41-92D1-2093-E4E42AC29025}"/>
              </a:ext>
            </a:extLst>
          </p:cNvPr>
          <p:cNvSpPr txBox="1"/>
          <p:nvPr/>
        </p:nvSpPr>
        <p:spPr>
          <a:xfrm>
            <a:off x="1661972" y="1549545"/>
            <a:ext cx="33890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https://www.kiss.caltech.edu/workshops/LISA/presentations/Babak.pdf</a:t>
            </a:r>
            <a:endParaRPr lang="it-IT" sz="100" dirty="0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48B91D84-5924-C759-370E-28CB16F19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5BC37771-E308-2751-E7BD-4ADC4D0A7B3A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8322EE4-42DA-D652-879C-A9023AB3A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123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7CB61-EE36-8CB7-133E-FD61FDB0A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The </a:t>
            </a:r>
            <a:r>
              <a:rPr lang="it-IT" dirty="0" err="1"/>
              <a:t>problem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AA3B59-C5BE-B591-5E03-0D1169BB2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0C450E-0B22-D392-A3AD-6AE435184688}"/>
              </a:ext>
            </a:extLst>
          </p:cNvPr>
          <p:cNvSpPr txBox="1"/>
          <p:nvPr/>
        </p:nvSpPr>
        <p:spPr>
          <a:xfrm>
            <a:off x="1260990" y="2214346"/>
            <a:ext cx="2040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Hours-long </a:t>
            </a:r>
            <a:r>
              <a:rPr lang="it-IT" dirty="0" err="1"/>
              <a:t>signals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6CBB4E-2F1E-865E-634C-6C9C0FFFCA86}"/>
              </a:ext>
            </a:extLst>
          </p:cNvPr>
          <p:cNvSpPr txBox="1"/>
          <p:nvPr/>
        </p:nvSpPr>
        <p:spPr>
          <a:xfrm>
            <a:off x="4773950" y="1931840"/>
            <a:ext cx="1584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/>
              <a:t>Doppler shifts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C45432-10AB-32A4-2A6E-B66862CDE7D9}"/>
              </a:ext>
            </a:extLst>
          </p:cNvPr>
          <p:cNvSpPr txBox="1"/>
          <p:nvPr/>
        </p:nvSpPr>
        <p:spPr>
          <a:xfrm>
            <a:off x="4773950" y="2583678"/>
            <a:ext cx="1834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/>
              <a:t>Antenna Pattern </a:t>
            </a:r>
            <a:endParaRPr lang="en-US" dirty="0"/>
          </a:p>
          <a:p>
            <a:r>
              <a:rPr lang="en-US" dirty="0"/>
              <a:t>modulations</a:t>
            </a:r>
            <a:endParaRPr lang="it-IT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DD10CF-FE34-C478-3ED0-3FF27F863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378" y="2147273"/>
            <a:ext cx="2056019" cy="2825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990156-6BF9-089A-26EC-40B2AF7DC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378" y="2614445"/>
            <a:ext cx="2899505" cy="2846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2DDB7C-C6AA-6ACE-40E9-368D7F9CDF55}"/>
              </a:ext>
            </a:extLst>
          </p:cNvPr>
          <p:cNvSpPr txBox="1"/>
          <p:nvPr/>
        </p:nvSpPr>
        <p:spPr>
          <a:xfrm>
            <a:off x="7389483" y="3684649"/>
            <a:ext cx="2320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/>
              <a:t>Full</a:t>
            </a:r>
            <a:r>
              <a:rPr lang="it-IT" dirty="0"/>
              <a:t> </a:t>
            </a:r>
            <a:r>
              <a:rPr lang="it-IT" dirty="0" err="1"/>
              <a:t>parameter</a:t>
            </a:r>
            <a:r>
              <a:rPr lang="it-IT" dirty="0"/>
              <a:t> </a:t>
            </a:r>
            <a:r>
              <a:rPr lang="it-IT" dirty="0" err="1"/>
              <a:t>space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C5AFB8-2DAD-70EF-155F-1F6589495266}"/>
                  </a:ext>
                </a:extLst>
              </p:cNvPr>
              <p:cNvSpPr txBox="1"/>
              <p:nvPr/>
            </p:nvSpPr>
            <p:spPr>
              <a:xfrm>
                <a:off x="4507421" y="4481993"/>
                <a:ext cx="310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dirty="0"/>
                  <a:t>Computing time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it-IT" dirty="0"/>
                  <a:t> Event time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C5AFB8-2DAD-70EF-155F-1F6589495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21" y="4481993"/>
                <a:ext cx="3106876" cy="369332"/>
              </a:xfrm>
              <a:prstGeom prst="rect">
                <a:avLst/>
              </a:prstGeom>
              <a:blipFill>
                <a:blip r:embed="rId4"/>
                <a:stretch>
                  <a:fillRect l="-1176" t="-6557" r="-1176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D071EDF-AACF-ECD4-3021-AA18484DFE77}"/>
              </a:ext>
            </a:extLst>
          </p:cNvPr>
          <p:cNvSpPr txBox="1"/>
          <p:nvPr/>
        </p:nvSpPr>
        <p:spPr>
          <a:xfrm>
            <a:off x="3806221" y="5574056"/>
            <a:ext cx="1885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/>
              <a:t>EARLY WARNING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1683B99-6F33-A2D8-B06D-5F1CBA92AF16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3301292" y="2116506"/>
            <a:ext cx="1472658" cy="2825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A85D659-A9C0-DFB1-D0FC-18BE6DF610B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>
            <a:off x="3301292" y="2399012"/>
            <a:ext cx="1472658" cy="5078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ight Brace 21">
            <a:extLst>
              <a:ext uri="{FF2B5EF4-FFF2-40B4-BE49-F238E27FC236}">
                <a16:creationId xmlns:a16="http://schemas.microsoft.com/office/drawing/2014/main" id="{90BA1422-71DB-0DB5-0612-B02F0C1588ED}"/>
              </a:ext>
            </a:extLst>
          </p:cNvPr>
          <p:cNvSpPr/>
          <p:nvPr/>
        </p:nvSpPr>
        <p:spPr>
          <a:xfrm>
            <a:off x="6483649" y="1931840"/>
            <a:ext cx="330603" cy="1325563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8FC0BD3-1871-2CEA-E488-697C8A17842A}"/>
              </a:ext>
            </a:extLst>
          </p:cNvPr>
          <p:cNvCxnSpPr>
            <a:cxnSpLocks/>
          </p:cNvCxnSpPr>
          <p:nvPr/>
        </p:nvCxnSpPr>
        <p:spPr>
          <a:xfrm>
            <a:off x="7127246" y="2149341"/>
            <a:ext cx="2162640" cy="36790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9519B92-0BE3-B15B-BF4F-0E6D8485A5E6}"/>
              </a:ext>
            </a:extLst>
          </p:cNvPr>
          <p:cNvCxnSpPr>
            <a:cxnSpLocks/>
          </p:cNvCxnSpPr>
          <p:nvPr/>
        </p:nvCxnSpPr>
        <p:spPr>
          <a:xfrm flipV="1">
            <a:off x="7233867" y="2155834"/>
            <a:ext cx="2056019" cy="32859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BA7E537-ED08-A314-18F6-8541206A9A33}"/>
              </a:ext>
            </a:extLst>
          </p:cNvPr>
          <p:cNvCxnSpPr>
            <a:cxnSpLocks/>
          </p:cNvCxnSpPr>
          <p:nvPr/>
        </p:nvCxnSpPr>
        <p:spPr>
          <a:xfrm>
            <a:off x="8610600" y="3035625"/>
            <a:ext cx="0" cy="6288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31AB0D3-ED22-92EA-78C8-C5B634F2E380}"/>
              </a:ext>
            </a:extLst>
          </p:cNvPr>
          <p:cNvCxnSpPr>
            <a:cxnSpLocks/>
          </p:cNvCxnSpPr>
          <p:nvPr/>
        </p:nvCxnSpPr>
        <p:spPr>
          <a:xfrm>
            <a:off x="4344360" y="5419297"/>
            <a:ext cx="697734" cy="69260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4EB3ABF-6A08-EDF6-1DD7-F661FAB58D8C}"/>
              </a:ext>
            </a:extLst>
          </p:cNvPr>
          <p:cNvCxnSpPr>
            <a:cxnSpLocks/>
          </p:cNvCxnSpPr>
          <p:nvPr/>
        </p:nvCxnSpPr>
        <p:spPr>
          <a:xfrm flipV="1">
            <a:off x="4218835" y="5508244"/>
            <a:ext cx="1060287" cy="49793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3814A9F-3792-EC19-04A4-DB1454D2B696}"/>
              </a:ext>
            </a:extLst>
          </p:cNvPr>
          <p:cNvCxnSpPr>
            <a:cxnSpLocks/>
          </p:cNvCxnSpPr>
          <p:nvPr/>
        </p:nvCxnSpPr>
        <p:spPr>
          <a:xfrm flipH="1">
            <a:off x="6096000" y="3869315"/>
            <a:ext cx="12293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3D3DA7C-802D-A421-2E02-B95AB4A3A543}"/>
              </a:ext>
            </a:extLst>
          </p:cNvPr>
          <p:cNvCxnSpPr>
            <a:cxnSpLocks/>
          </p:cNvCxnSpPr>
          <p:nvPr/>
        </p:nvCxnSpPr>
        <p:spPr>
          <a:xfrm>
            <a:off x="6096000" y="3869315"/>
            <a:ext cx="0" cy="5096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8783BFF-9646-72F7-C4AB-63BA2C1F8312}"/>
              </a:ext>
            </a:extLst>
          </p:cNvPr>
          <p:cNvCxnSpPr>
            <a:cxnSpLocks/>
          </p:cNvCxnSpPr>
          <p:nvPr/>
        </p:nvCxnSpPr>
        <p:spPr>
          <a:xfrm flipH="1">
            <a:off x="5515897" y="4932605"/>
            <a:ext cx="580103" cy="5702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2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48F560B9-551B-B831-19FB-7E7D9EEA40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F7D5D8CD-C3B9-676F-0579-F2B0F99D76B3}"/>
              </a:ext>
            </a:extLst>
          </p:cNvPr>
          <p:cNvSpPr txBox="1"/>
          <p:nvPr/>
        </p:nvSpPr>
        <p:spPr>
          <a:xfrm>
            <a:off x="6300556" y="5574056"/>
            <a:ext cx="3530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/>
              <a:t>MULTI-MESSENGER ASTRONOMY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D105246-B634-787F-FE6B-57E58C92FE93}"/>
              </a:ext>
            </a:extLst>
          </p:cNvPr>
          <p:cNvCxnSpPr>
            <a:cxnSpLocks/>
          </p:cNvCxnSpPr>
          <p:nvPr/>
        </p:nvCxnSpPr>
        <p:spPr>
          <a:xfrm>
            <a:off x="7734522" y="5413871"/>
            <a:ext cx="697734" cy="69260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7C9BB45-1297-CD41-9FCC-40DDD8353582}"/>
              </a:ext>
            </a:extLst>
          </p:cNvPr>
          <p:cNvCxnSpPr>
            <a:cxnSpLocks/>
          </p:cNvCxnSpPr>
          <p:nvPr/>
        </p:nvCxnSpPr>
        <p:spPr>
          <a:xfrm flipV="1">
            <a:off x="7608997" y="5502818"/>
            <a:ext cx="1060287" cy="49793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6125B31-A621-DE81-EDEE-99158856FE02}"/>
              </a:ext>
            </a:extLst>
          </p:cNvPr>
          <p:cNvCxnSpPr>
            <a:cxnSpLocks/>
          </p:cNvCxnSpPr>
          <p:nvPr/>
        </p:nvCxnSpPr>
        <p:spPr>
          <a:xfrm>
            <a:off x="6096000" y="4932605"/>
            <a:ext cx="617397" cy="5702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C26F5BEC-1B2F-896A-458A-E75050F78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16" name="Footer Placeholder 9">
            <a:extLst>
              <a:ext uri="{FF2B5EF4-FFF2-40B4-BE49-F238E27FC236}">
                <a16:creationId xmlns:a16="http://schemas.microsoft.com/office/drawing/2014/main" id="{6CE453A8-30D8-9776-55E0-0A36A6C1A083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43965988-78E1-89BF-F5E6-B168FB245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445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D5EFD-11F0-33E8-50C2-4F9426692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SFT-</a:t>
            </a:r>
            <a:r>
              <a:rPr lang="it-IT" dirty="0" err="1"/>
              <a:t>based</a:t>
            </a:r>
            <a:r>
              <a:rPr lang="it-IT" dirty="0"/>
              <a:t> </a:t>
            </a:r>
            <a:r>
              <a:rPr lang="it-IT" dirty="0" err="1"/>
              <a:t>Matched</a:t>
            </a:r>
            <a:r>
              <a:rPr lang="it-IT" dirty="0"/>
              <a:t> Filtering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416B0D-AB09-073C-D637-1574D2304D40}"/>
              </a:ext>
            </a:extLst>
          </p:cNvPr>
          <p:cNvSpPr txBox="1"/>
          <p:nvPr/>
        </p:nvSpPr>
        <p:spPr>
          <a:xfrm>
            <a:off x="6885572" y="1690522"/>
            <a:ext cx="4380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The Matched Filtering statistic… a bit slow</a:t>
            </a:r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C108C48-3E92-E627-346B-FCC48B656916}"/>
              </a:ext>
            </a:extLst>
          </p:cNvPr>
          <p:cNvCxnSpPr>
            <a:cxnSpLocks/>
          </p:cNvCxnSpPr>
          <p:nvPr/>
        </p:nvCxnSpPr>
        <p:spPr>
          <a:xfrm flipH="1">
            <a:off x="6233652" y="1919073"/>
            <a:ext cx="6194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69500799-2A9A-F090-33E6-CA2D904FE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416" y="2278030"/>
            <a:ext cx="5467527" cy="3709320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670EFB2-F713-0A2C-6731-56726BB8B36C}"/>
              </a:ext>
            </a:extLst>
          </p:cNvPr>
          <p:cNvCxnSpPr>
            <a:cxnSpLocks/>
          </p:cNvCxnSpPr>
          <p:nvPr/>
        </p:nvCxnSpPr>
        <p:spPr>
          <a:xfrm>
            <a:off x="3350342" y="3114040"/>
            <a:ext cx="0" cy="3556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384A39C8-A490-C629-316D-D24DE962EFC6}"/>
              </a:ext>
            </a:extLst>
          </p:cNvPr>
          <p:cNvSpPr/>
          <p:nvPr/>
        </p:nvSpPr>
        <p:spPr>
          <a:xfrm>
            <a:off x="1991364" y="4621489"/>
            <a:ext cx="2733032" cy="6489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8DC14F5-B345-F00B-F0DD-8218ABE8452F}"/>
              </a:ext>
            </a:extLst>
          </p:cNvPr>
          <p:cNvCxnSpPr>
            <a:cxnSpLocks/>
          </p:cNvCxnSpPr>
          <p:nvPr/>
        </p:nvCxnSpPr>
        <p:spPr>
          <a:xfrm>
            <a:off x="3365092" y="4166981"/>
            <a:ext cx="0" cy="3556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B0D0D12-1782-A608-4367-E5FDD0F66811}"/>
              </a:ext>
            </a:extLst>
          </p:cNvPr>
          <p:cNvSpPr txBox="1"/>
          <p:nvPr/>
        </p:nvSpPr>
        <p:spPr>
          <a:xfrm>
            <a:off x="9173528" y="5220929"/>
            <a:ext cx="17556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Tenorio &amp; Gerosa, arXiv:2502.11823</a:t>
            </a:r>
            <a:endParaRPr lang="it-IT" sz="100" dirty="0"/>
          </a:p>
        </p:txBody>
      </p:sp>
      <p:pic>
        <p:nvPicPr>
          <p:cNvPr id="4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8E6A0F8A-75D1-B8F1-55F2-678DDFBD6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C10F88-E119-75F6-B346-F2D877C2927F}"/>
              </a:ext>
            </a:extLst>
          </p:cNvPr>
          <p:cNvSpPr/>
          <p:nvPr/>
        </p:nvSpPr>
        <p:spPr>
          <a:xfrm>
            <a:off x="747252" y="1566412"/>
            <a:ext cx="5211097" cy="7295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0B4BE54-4779-7628-B88F-DDEE26DA5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52A790-893B-13F9-E699-7C23D252EF8E}"/>
              </a:ext>
            </a:extLst>
          </p:cNvPr>
          <p:cNvSpPr txBox="1"/>
          <p:nvPr/>
        </p:nvSpPr>
        <p:spPr>
          <a:xfrm>
            <a:off x="747252" y="6037353"/>
            <a:ext cx="5630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Still </a:t>
            </a:r>
            <a:r>
              <a:rPr lang="it-IT" dirty="0" err="1"/>
              <a:t>requires</a:t>
            </a:r>
            <a:r>
              <a:rPr lang="it-IT" dirty="0"/>
              <a:t> to sample from the </a:t>
            </a:r>
            <a:r>
              <a:rPr lang="it-IT" b="1" dirty="0"/>
              <a:t>full</a:t>
            </a:r>
            <a:r>
              <a:rPr lang="it-IT" dirty="0"/>
              <a:t> </a:t>
            </a:r>
            <a:r>
              <a:rPr lang="it-IT" b="1" dirty="0" err="1"/>
              <a:t>parameter</a:t>
            </a:r>
            <a:r>
              <a:rPr lang="it-IT" b="1" dirty="0"/>
              <a:t> </a:t>
            </a:r>
            <a:r>
              <a:rPr lang="it-IT" b="1" dirty="0" err="1"/>
              <a:t>space</a:t>
            </a:r>
            <a:r>
              <a:rPr lang="it-IT" dirty="0"/>
              <a:t>!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521778-AA51-3F01-A96F-70685B477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52191"/>
            <a:ext cx="4949524" cy="5755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ABD9903-ACA6-C5E2-708F-E54D0EC4FD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388" y="2459653"/>
            <a:ext cx="3977148" cy="66285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72C1406-E423-478F-FFA0-6824105DC9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947" y="3608919"/>
            <a:ext cx="2419348" cy="52881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DC823FB-AD9C-2413-A158-B1A6E9C0BA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418" y="4680213"/>
            <a:ext cx="2419348" cy="51091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D08BB39-9A47-02E9-2D7D-C5A6CB9753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887" y="2787061"/>
            <a:ext cx="1432411" cy="215444"/>
          </a:xfrm>
          <a:prstGeom prst="rect">
            <a:avLst/>
          </a:prstGeom>
        </p:spPr>
      </p:pic>
      <p:pic>
        <p:nvPicPr>
          <p:cNvPr id="32" name="Picture 31" descr="File:Google JAX logo.svg - Wikimedia Commons">
            <a:extLst>
              <a:ext uri="{FF2B5EF4-FFF2-40B4-BE49-F238E27FC236}">
                <a16:creationId xmlns:a16="http://schemas.microsoft.com/office/drawing/2014/main" id="{0885D4D4-9E23-6B64-90CC-F812711FAD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1364" y="5406943"/>
            <a:ext cx="924184" cy="535256"/>
          </a:xfrm>
          <a:prstGeom prst="rect">
            <a:avLst/>
          </a:prstGeom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3C7527A-D37F-1B60-C991-DC092186365E}"/>
              </a:ext>
            </a:extLst>
          </p:cNvPr>
          <p:cNvCxnSpPr>
            <a:cxnSpLocks/>
          </p:cNvCxnSpPr>
          <p:nvPr/>
        </p:nvCxnSpPr>
        <p:spPr>
          <a:xfrm>
            <a:off x="3088126" y="5655096"/>
            <a:ext cx="44967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3DE9C3C-B906-367F-F164-BA4183D5D0E6}"/>
              </a:ext>
            </a:extLst>
          </p:cNvPr>
          <p:cNvSpPr txBox="1"/>
          <p:nvPr/>
        </p:nvSpPr>
        <p:spPr>
          <a:xfrm>
            <a:off x="3594857" y="5468008"/>
            <a:ext cx="1961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GPU-</a:t>
            </a:r>
            <a:r>
              <a:rPr lang="it-IT" dirty="0" err="1"/>
              <a:t>acceleration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0AF004-8C06-C08D-4B0D-FDC5673FA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9A931029-2FCD-4C6E-8E00-F375170AEF55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AE029240-352A-FF07-B202-5939F7774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684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4140C-F1CE-D075-6581-31FDC4E89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9343FFCF-8AC6-BC08-429B-AB9F649C8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C899954-CBDB-FA15-EE92-7B4FACE5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314011-284E-9C76-6567-12D3885A380D}"/>
              </a:ext>
            </a:extLst>
          </p:cNvPr>
          <p:cNvSpPr txBox="1"/>
          <p:nvPr/>
        </p:nvSpPr>
        <p:spPr>
          <a:xfrm>
            <a:off x="1238862" y="2617704"/>
            <a:ext cx="10019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reduce this computational burden, we propose </a:t>
            </a:r>
            <a:r>
              <a:rPr lang="en-US" b="1" dirty="0"/>
              <a:t>marginalizing</a:t>
            </a:r>
            <a:r>
              <a:rPr lang="en-US" dirty="0"/>
              <a:t> over the </a:t>
            </a:r>
            <a:r>
              <a:rPr lang="en-US" b="1" dirty="0"/>
              <a:t>extrinsic parameters </a:t>
            </a:r>
            <a:r>
              <a:rPr lang="en-US" dirty="0"/>
              <a:t>using deep learning</a:t>
            </a:r>
            <a:endParaRPr lang="en-US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35E61C-BEC1-0373-C6D4-3A4E44C38698}"/>
              </a:ext>
            </a:extLst>
          </p:cNvPr>
          <p:cNvSpPr txBox="1"/>
          <p:nvPr/>
        </p:nvSpPr>
        <p:spPr>
          <a:xfrm>
            <a:off x="8263958" y="1758974"/>
            <a:ext cx="2489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Computationally </a:t>
            </a:r>
          </a:p>
          <a:p>
            <a:r>
              <a:rPr lang="en-US" dirty="0"/>
              <a:t>intractable at inference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A46BF8A-D2B8-D235-A44E-5EAB0E7B2C03}"/>
              </a:ext>
            </a:extLst>
          </p:cNvPr>
          <p:cNvSpPr txBox="1"/>
          <p:nvPr/>
        </p:nvSpPr>
        <p:spPr>
          <a:xfrm>
            <a:off x="951262" y="5388017"/>
            <a:ext cx="5614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Binary</a:t>
            </a:r>
            <a:r>
              <a:rPr lang="it-IT" dirty="0"/>
              <a:t> Cross-</a:t>
            </a:r>
            <a:r>
              <a:rPr lang="it-IT" dirty="0" err="1"/>
              <a:t>Entropy</a:t>
            </a:r>
            <a:r>
              <a:rPr lang="it-IT" dirty="0"/>
              <a:t> (BCE) </a:t>
            </a:r>
            <a:r>
              <a:rPr lang="it-IT" dirty="0" err="1"/>
              <a:t>loss</a:t>
            </a:r>
            <a:r>
              <a:rPr lang="it-IT" dirty="0"/>
              <a:t> </a:t>
            </a:r>
            <a:r>
              <a:rPr lang="it-IT" dirty="0" err="1"/>
              <a:t>computes</a:t>
            </a:r>
            <a:r>
              <a:rPr lang="it-IT" dirty="0"/>
              <a:t>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integral</a:t>
            </a:r>
            <a:endParaRPr lang="en-US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9DCA57F-A869-62FA-036E-CC8304DED92D}"/>
              </a:ext>
            </a:extLst>
          </p:cNvPr>
          <p:cNvCxnSpPr>
            <a:cxnSpLocks/>
          </p:cNvCxnSpPr>
          <p:nvPr/>
        </p:nvCxnSpPr>
        <p:spPr>
          <a:xfrm flipH="1">
            <a:off x="7863349" y="2069643"/>
            <a:ext cx="33011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673C377B-A267-B1DC-C35D-D2529D79E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BF81C739-9975-8372-C8A7-CE9965060B8C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11C8E09-B68B-FDC3-1C10-B255BBEB1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1D22F4-14A8-F600-F6DE-845D94F8E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9495" y="347777"/>
            <a:ext cx="5799230" cy="1325563"/>
          </a:xfrm>
        </p:spPr>
        <p:txBody>
          <a:bodyPr/>
          <a:lstStyle/>
          <a:p>
            <a:r>
              <a:rPr lang="en-US" dirty="0"/>
              <a:t>Amortized Inference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5F0E26-CCAA-AEE2-9849-9C7434C2B9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130" y="3290277"/>
            <a:ext cx="5124700" cy="8835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50A89F-9769-9CEB-8183-EB1517CAC0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499" y="1717937"/>
            <a:ext cx="5986174" cy="7482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08991E-3080-18D6-A7E6-672F1AED93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348" y="3453740"/>
            <a:ext cx="1271588" cy="40715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2EDFF8-F74C-DFEB-94DD-A1DD4E3383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348" y="3974850"/>
            <a:ext cx="1342530" cy="298340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F4E4AEB-EDE8-B64B-9315-7F3308D8366A}"/>
              </a:ext>
            </a:extLst>
          </p:cNvPr>
          <p:cNvCxnSpPr>
            <a:cxnSpLocks/>
          </p:cNvCxnSpPr>
          <p:nvPr/>
        </p:nvCxnSpPr>
        <p:spPr>
          <a:xfrm>
            <a:off x="3292080" y="4532623"/>
            <a:ext cx="0" cy="6334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0D1FB6E5-ACA5-8D99-E176-282780EEB1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725" y="5815688"/>
            <a:ext cx="2199658" cy="40413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8453D62-0142-326A-55A2-22A9130282F8}"/>
              </a:ext>
            </a:extLst>
          </p:cNvPr>
          <p:cNvSpPr/>
          <p:nvPr/>
        </p:nvSpPr>
        <p:spPr>
          <a:xfrm>
            <a:off x="6823588" y="4909372"/>
            <a:ext cx="2644878" cy="14469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CCC3CE-FDE4-A5CA-F6BE-F4C3F4F4CD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248" y="5102262"/>
            <a:ext cx="1905365" cy="30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80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:a16="http://schemas.microsoft.com/office/drawing/2014/main" id="{0303DC6E-A1A1-E6E5-CE45-4A84020DD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3D81F8-74F6-CB48-505A-0F9DDB8D9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CNN – training step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69B5E4-DDBE-F8AE-4AB3-1B56A8384423}"/>
              </a:ext>
            </a:extLst>
          </p:cNvPr>
          <p:cNvSpPr txBox="1"/>
          <p:nvPr/>
        </p:nvSpPr>
        <p:spPr>
          <a:xfrm>
            <a:off x="1647841" y="1449723"/>
            <a:ext cx="390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/>
              <a:t>Sample a </a:t>
            </a:r>
            <a:r>
              <a:rPr lang="it-IT" b="1" dirty="0"/>
              <a:t>batch</a:t>
            </a:r>
            <a:r>
              <a:rPr lang="it-IT" dirty="0"/>
              <a:t> of </a:t>
            </a:r>
            <a:r>
              <a:rPr lang="it-IT" dirty="0" err="1"/>
              <a:t>parameters</a:t>
            </a:r>
            <a:endParaRPr lang="it-IT" dirty="0"/>
          </a:p>
          <a:p>
            <a:pPr algn="ctr"/>
            <a:endParaRPr lang="it-IT" dirty="0"/>
          </a:p>
          <a:p>
            <a:pPr algn="ctr"/>
            <a:r>
              <a:rPr lang="it-IT" dirty="0"/>
              <a:t>Generate a </a:t>
            </a:r>
            <a:r>
              <a:rPr lang="it-IT" b="1" dirty="0" err="1"/>
              <a:t>matched</a:t>
            </a:r>
            <a:r>
              <a:rPr lang="it-IT" b="1" dirty="0"/>
              <a:t> </a:t>
            </a:r>
            <a:r>
              <a:rPr lang="it-IT" b="1" dirty="0" err="1"/>
              <a:t>pair</a:t>
            </a:r>
            <a:r>
              <a:rPr lang="it-IT" b="1" dirty="0"/>
              <a:t> </a:t>
            </a:r>
            <a:r>
              <a:rPr lang="it-IT" dirty="0"/>
              <a:t>of samples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1609C4-D071-CA96-D0F6-916B7275E6C0}"/>
              </a:ext>
            </a:extLst>
          </p:cNvPr>
          <p:cNvSpPr txBox="1"/>
          <p:nvPr/>
        </p:nvSpPr>
        <p:spPr>
          <a:xfrm>
            <a:off x="997746" y="2574428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/>
              <a:t>Signal</a:t>
            </a:r>
            <a:r>
              <a:rPr lang="it-IT" b="1" dirty="0"/>
              <a:t> </a:t>
            </a:r>
            <a:r>
              <a:rPr lang="it-IT" b="1" dirty="0" err="1"/>
              <a:t>Hypothesis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3C60DE-90A7-C3CC-B692-8847198F1609}"/>
              </a:ext>
            </a:extLst>
          </p:cNvPr>
          <p:cNvSpPr txBox="1"/>
          <p:nvPr/>
        </p:nvSpPr>
        <p:spPr>
          <a:xfrm>
            <a:off x="4837854" y="4908479"/>
            <a:ext cx="2032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/>
              <a:t>Noise</a:t>
            </a:r>
            <a:r>
              <a:rPr lang="it-IT" b="1" dirty="0"/>
              <a:t> </a:t>
            </a:r>
            <a:r>
              <a:rPr lang="it-IT" b="1" dirty="0" err="1"/>
              <a:t>Hypothesis</a:t>
            </a:r>
            <a:endParaRPr lang="en-US" b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0BCC363-4A6C-AE94-C388-3CEE027134E9}"/>
              </a:ext>
            </a:extLst>
          </p:cNvPr>
          <p:cNvCxnSpPr>
            <a:cxnSpLocks/>
            <a:stCxn id="4" idx="2"/>
            <a:endCxn id="5" idx="3"/>
          </p:cNvCxnSpPr>
          <p:nvPr/>
        </p:nvCxnSpPr>
        <p:spPr>
          <a:xfrm flipH="1">
            <a:off x="3069147" y="2373053"/>
            <a:ext cx="529773" cy="3860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1877333-F6F4-31D1-FC8E-B09D26A9EFBE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>
            <a:off x="3598920" y="2373053"/>
            <a:ext cx="2255399" cy="25354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FC0B596-81DE-C1E5-BE0A-7743ECFFC670}"/>
              </a:ext>
            </a:extLst>
          </p:cNvPr>
          <p:cNvCxnSpPr>
            <a:cxnSpLocks/>
          </p:cNvCxnSpPr>
          <p:nvPr/>
        </p:nvCxnSpPr>
        <p:spPr>
          <a:xfrm>
            <a:off x="3657499" y="1866461"/>
            <a:ext cx="0" cy="1834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6420EEC-D24A-5B70-BBB3-E6B0850F3F9B}"/>
              </a:ext>
            </a:extLst>
          </p:cNvPr>
          <p:cNvSpPr txBox="1"/>
          <p:nvPr/>
        </p:nvSpPr>
        <p:spPr>
          <a:xfrm>
            <a:off x="503046" y="2925077"/>
            <a:ext cx="31544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dirty="0" err="1"/>
              <a:t>Crop</a:t>
            </a:r>
            <a:r>
              <a:rPr lang="it-IT" sz="1600" dirty="0"/>
              <a:t> the SFT data </a:t>
            </a:r>
            <a:r>
              <a:rPr lang="it-IT" sz="1600" dirty="0" err="1"/>
              <a:t>around</a:t>
            </a:r>
            <a:endParaRPr lang="it-IT" sz="1600" dirty="0"/>
          </a:p>
          <a:p>
            <a:pPr algn="ctr"/>
            <a:r>
              <a:rPr lang="it-IT" sz="1600" dirty="0"/>
              <a:t>the </a:t>
            </a:r>
            <a:r>
              <a:rPr lang="it-IT" sz="1600" i="1" dirty="0" err="1"/>
              <a:t>approximated</a:t>
            </a:r>
            <a:r>
              <a:rPr lang="it-IT" sz="1600" dirty="0"/>
              <a:t> frequency track</a:t>
            </a:r>
          </a:p>
          <a:p>
            <a:pPr algn="ctr"/>
            <a:r>
              <a:rPr lang="it-IT" sz="1600" dirty="0"/>
              <a:t>(0PN </a:t>
            </a:r>
            <a:r>
              <a:rPr lang="it-IT" sz="1600" dirty="0" err="1"/>
              <a:t>approximation</a:t>
            </a:r>
            <a:r>
              <a:rPr lang="it-IT" sz="1600" dirty="0"/>
              <a:t>) </a:t>
            </a:r>
            <a:endParaRPr lang="en-US" sz="16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916E235-3F6C-67FB-91BA-2729F12EC8A0}"/>
              </a:ext>
            </a:extLst>
          </p:cNvPr>
          <p:cNvCxnSpPr>
            <a:cxnSpLocks/>
          </p:cNvCxnSpPr>
          <p:nvPr/>
        </p:nvCxnSpPr>
        <p:spPr>
          <a:xfrm>
            <a:off x="1104461" y="4285693"/>
            <a:ext cx="0" cy="3719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D7EE086-014F-73DA-88A0-2B7A2D4E69FD}"/>
              </a:ext>
            </a:extLst>
          </p:cNvPr>
          <p:cNvCxnSpPr>
            <a:cxnSpLocks/>
          </p:cNvCxnSpPr>
          <p:nvPr/>
        </p:nvCxnSpPr>
        <p:spPr>
          <a:xfrm>
            <a:off x="1150987" y="5450952"/>
            <a:ext cx="0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5442958-24BF-A515-9C0D-8207E2E98462}"/>
              </a:ext>
            </a:extLst>
          </p:cNvPr>
          <p:cNvSpPr txBox="1"/>
          <p:nvPr/>
        </p:nvSpPr>
        <p:spPr>
          <a:xfrm>
            <a:off x="1079898" y="4296843"/>
            <a:ext cx="21788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Re / Im </a:t>
            </a:r>
            <a:r>
              <a:rPr lang="it-IT" sz="1600" dirty="0" err="1"/>
              <a:t>decomposition</a:t>
            </a:r>
            <a:endParaRPr lang="en-US" sz="1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46D7D7-03D3-777C-4B38-1BD262E8B035}"/>
              </a:ext>
            </a:extLst>
          </p:cNvPr>
          <p:cNvSpPr txBox="1"/>
          <p:nvPr/>
        </p:nvSpPr>
        <p:spPr>
          <a:xfrm>
            <a:off x="1150360" y="5416870"/>
            <a:ext cx="107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/>
              <a:t>Whitening</a:t>
            </a:r>
            <a:endParaRPr lang="en-US" sz="16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D01442C-3376-34D7-FCDE-AE9A2B691D6A}"/>
              </a:ext>
            </a:extLst>
          </p:cNvPr>
          <p:cNvSpPr txBox="1"/>
          <p:nvPr/>
        </p:nvSpPr>
        <p:spPr>
          <a:xfrm>
            <a:off x="4347778" y="5228019"/>
            <a:ext cx="3388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Generate an </a:t>
            </a:r>
            <a:r>
              <a:rPr lang="it-IT" sz="1600" dirty="0" err="1"/>
              <a:t>indipendent</a:t>
            </a:r>
            <a:r>
              <a:rPr lang="it-IT" sz="1600" dirty="0"/>
              <a:t> </a:t>
            </a:r>
            <a:r>
              <a:rPr lang="it-IT" sz="1600" dirty="0" err="1"/>
              <a:t>realization</a:t>
            </a:r>
            <a:r>
              <a:rPr lang="it-IT" sz="1600" dirty="0"/>
              <a:t> of </a:t>
            </a:r>
            <a:r>
              <a:rPr lang="it-IT" sz="1600" dirty="0" err="1"/>
              <a:t>colored</a:t>
            </a:r>
            <a:r>
              <a:rPr lang="it-IT" sz="1600" dirty="0"/>
              <a:t> </a:t>
            </a:r>
            <a:r>
              <a:rPr lang="it-IT" sz="1600" dirty="0" err="1"/>
              <a:t>noise</a:t>
            </a:r>
            <a:endParaRPr lang="it-IT" sz="1600" dirty="0"/>
          </a:p>
        </p:txBody>
      </p:sp>
      <p:pic>
        <p:nvPicPr>
          <p:cNvPr id="3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F5C1127C-FB6B-4B7D-FFC7-AA159E978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382FE07-10EE-7BE3-B599-12F61D30F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7077" y="6405211"/>
            <a:ext cx="2743200" cy="365125"/>
          </a:xfrm>
        </p:spPr>
        <p:txBody>
          <a:bodyPr/>
          <a:lstStyle/>
          <a:p>
            <a:pPr algn="l"/>
            <a:fld id="{5C71A19D-F99A-4371-8298-277BC423B0A6}" type="slidenum">
              <a:rPr lang="en-US" smtClean="0"/>
              <a:pPr algn="l"/>
              <a:t>8</a:t>
            </a:fld>
            <a:endParaRPr lang="en-US" dirty="0"/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666F1E85-57CD-FAC7-9425-91AFC0216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16" name="Footer Placeholder 9">
            <a:extLst>
              <a:ext uri="{FF2B5EF4-FFF2-40B4-BE49-F238E27FC236}">
                <a16:creationId xmlns:a16="http://schemas.microsoft.com/office/drawing/2014/main" id="{46FE11D9-C722-D93B-034A-E83E56BEE1ED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9E4B89B-0F0A-9AA0-4AC2-E7BB2232D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3" y="3778224"/>
            <a:ext cx="4606582" cy="39498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01DB8F8-6573-49D0-5228-4BFF6FAB66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94" y="4816327"/>
            <a:ext cx="3269291" cy="18362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C31CF66-A0B9-910D-CD70-48F329D7A0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51" y="5087017"/>
            <a:ext cx="3190634" cy="18554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603C2B4-DD0E-197F-3066-C1C492A9BE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10" y="5814335"/>
            <a:ext cx="1634879" cy="492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488F50-2B30-CACF-7F3C-5252A0D191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3158" y="1020663"/>
            <a:ext cx="6428486" cy="371204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0402290-991F-F232-E0E1-2B4B7B5091A0}"/>
              </a:ext>
            </a:extLst>
          </p:cNvPr>
          <p:cNvSpPr txBox="1"/>
          <p:nvPr/>
        </p:nvSpPr>
        <p:spPr>
          <a:xfrm>
            <a:off x="8370373" y="5087017"/>
            <a:ext cx="3388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Crop the SFT data </a:t>
            </a:r>
            <a:r>
              <a:rPr lang="it-IT" sz="1600" dirty="0" err="1"/>
              <a:t>using</a:t>
            </a:r>
            <a:r>
              <a:rPr lang="it-IT" sz="1600" dirty="0"/>
              <a:t> the </a:t>
            </a:r>
            <a:r>
              <a:rPr lang="it-IT" sz="1600" b="1" dirty="0" err="1"/>
              <a:t>same</a:t>
            </a:r>
            <a:r>
              <a:rPr lang="it-IT" sz="1600" b="1" dirty="0"/>
              <a:t> frequency track</a:t>
            </a:r>
            <a:r>
              <a:rPr lang="it-IT" sz="1600" dirty="0"/>
              <a:t> and </a:t>
            </a:r>
            <a:r>
              <a:rPr lang="it-IT" sz="1600" b="1" dirty="0" err="1"/>
              <a:t>same</a:t>
            </a:r>
            <a:r>
              <a:rPr lang="it-IT" sz="1600" b="1" dirty="0"/>
              <a:t> </a:t>
            </a:r>
            <a:r>
              <a:rPr lang="it-IT" sz="1600" b="1" dirty="0" err="1"/>
              <a:t>parameters</a:t>
            </a:r>
            <a:r>
              <a:rPr lang="it-IT" sz="1600" dirty="0"/>
              <a:t> of the </a:t>
            </a:r>
            <a:r>
              <a:rPr lang="it-IT" sz="1600" dirty="0" err="1"/>
              <a:t>signal</a:t>
            </a:r>
            <a:r>
              <a:rPr lang="it-IT" sz="1600" dirty="0"/>
              <a:t> sample</a:t>
            </a:r>
            <a:endParaRPr lang="en-US" sz="16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9A97597-61B2-B394-7F2B-256282CC227A}"/>
              </a:ext>
            </a:extLst>
          </p:cNvPr>
          <p:cNvCxnSpPr>
            <a:cxnSpLocks/>
          </p:cNvCxnSpPr>
          <p:nvPr/>
        </p:nvCxnSpPr>
        <p:spPr>
          <a:xfrm flipV="1">
            <a:off x="7832318" y="5436618"/>
            <a:ext cx="53805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FC31431C-A26B-AE10-3F09-1301BA7B57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657" y="1555604"/>
            <a:ext cx="2953672" cy="39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63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0BBEA-E710-B12A-800B-C57948D68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CNN – training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84DFEB-9E04-89F4-DA5C-57896689EB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8430" y="1805731"/>
                <a:ext cx="6172200" cy="2459652"/>
              </a:xfrm>
            </p:spPr>
            <p:txBody>
              <a:bodyPr>
                <a:normAutofit/>
              </a:bodyPr>
              <a:lstStyle/>
              <a:p>
                <a:r>
                  <a:rPr lang="it-IT" sz="2000" i="1" dirty="0"/>
                  <a:t>On-the-</a:t>
                </a:r>
                <a:r>
                  <a:rPr lang="it-IT" sz="2000" i="1" dirty="0" err="1"/>
                  <a:t>fly</a:t>
                </a:r>
                <a:r>
                  <a:rPr lang="it-IT" sz="2000" dirty="0"/>
                  <a:t> </a:t>
                </a:r>
                <a:r>
                  <a:rPr lang="it-IT" sz="2000" dirty="0" err="1"/>
                  <a:t>generated</a:t>
                </a:r>
                <a:r>
                  <a:rPr lang="it-IT" sz="2000" dirty="0"/>
                  <a:t> dataset</a:t>
                </a:r>
              </a:p>
              <a:p>
                <a:r>
                  <a:rPr lang="it-IT" sz="2000" dirty="0"/>
                  <a:t>BCE with </a:t>
                </a:r>
                <a:r>
                  <a:rPr lang="it-IT" sz="2000" dirty="0" err="1"/>
                  <a:t>logits</a:t>
                </a:r>
                <a:endParaRPr lang="it-IT" sz="2000" dirty="0"/>
              </a:p>
              <a:p>
                <a:r>
                  <a:rPr lang="it-IT" sz="2000" dirty="0"/>
                  <a:t>Batch size </a:t>
                </a:r>
                <a14:m>
                  <m:oMath xmlns:m="http://schemas.openxmlformats.org/officeDocument/2006/math">
                    <m:r>
                      <a:rPr lang="it-IT" sz="2000" i="1" dirty="0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it-IT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𝑡𝑟𝑎𝑖𝑛𝑖𝑛𝑔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𝑠𝑡𝑒𝑝𝑠</m:t>
                        </m:r>
                      </m:sub>
                    </m:sSub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20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000" i="1">
                        <a:latin typeface="Cambria Math" panose="02040503050406030204" pitchFamily="18" charset="0"/>
                      </a:rPr>
                      <m:t>080</m:t>
                    </m:r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000" i="1">
                        <a:latin typeface="Cambria Math" panose="02040503050406030204" pitchFamily="18" charset="0"/>
                      </a:rPr>
                      <m:t>000</m:t>
                    </m:r>
                  </m:oMath>
                </a14:m>
                <a:endParaRPr lang="it-IT" sz="2000" b="0" dirty="0"/>
              </a:p>
              <a:p>
                <a:r>
                  <a:rPr lang="it-IT" sz="2000" dirty="0"/>
                  <a:t>After </a:t>
                </a:r>
                <a14:m>
                  <m:oMath xmlns:m="http://schemas.openxmlformats.org/officeDocument/2006/math">
                    <m:r>
                      <a:rPr lang="it-IT" sz="2000" i="1" dirty="0" smtClean="0">
                        <a:latin typeface="Cambria Math" panose="02040503050406030204" pitchFamily="18" charset="0"/>
                      </a:rPr>
                      <m:t>27</m:t>
                    </m:r>
                    <m:r>
                      <a:rPr lang="it-IT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000" i="1" dirty="0" smtClean="0">
                        <a:latin typeface="Cambria Math" panose="02040503050406030204" pitchFamily="18" charset="0"/>
                      </a:rPr>
                      <m:t>000</m:t>
                    </m:r>
                  </m:oMath>
                </a14:m>
                <a:r>
                  <a:rPr lang="it-IT" sz="2000" dirty="0"/>
                  <a:t> steps 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𝑣𝑎𝑙𝑖𝑑𝑎𝑡𝑖𝑜𝑛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𝑠𝑡𝑒𝑝𝑠</m:t>
                        </m:r>
                      </m:sub>
                    </m:sSub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=200</m:t>
                    </m:r>
                  </m:oMath>
                </a14:m>
                <a:endParaRPr lang="it-IT" sz="2000" b="0" dirty="0"/>
              </a:p>
              <a:p>
                <a:r>
                  <a:rPr lang="en-US" sz="2000" dirty="0"/>
                  <a:t>NVIDIA A100-SXM-64GB</a:t>
                </a:r>
              </a:p>
              <a:p>
                <a:endParaRPr lang="it-IT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84DFEB-9E04-89F4-DA5C-57896689EB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430" y="1805731"/>
                <a:ext cx="6172200" cy="2459652"/>
              </a:xfrm>
              <a:blipFill>
                <a:blip r:embed="rId2"/>
                <a:stretch>
                  <a:fillRect l="-888" t="-2228" b="-2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840CC8-B554-252D-9EC4-F000A79A63CC}"/>
                  </a:ext>
                </a:extLst>
              </p:cNvPr>
              <p:cNvSpPr txBox="1"/>
              <p:nvPr/>
            </p:nvSpPr>
            <p:spPr>
              <a:xfrm>
                <a:off x="1010203" y="5016215"/>
                <a:ext cx="41922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it-IT" sz="2400" b="1" i="1" dirty="0" smtClean="0">
                        <a:latin typeface="Cambria Math" panose="02040503050406030204" pitchFamily="18" charset="0"/>
                      </a:rPr>
                      <m:t>𝟏𝟑𝟖</m:t>
                    </m:r>
                    <m:r>
                      <a:rPr lang="it-IT" sz="24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400" b="1" i="1" dirty="0" smtClean="0">
                        <a:latin typeface="Cambria Math" panose="02040503050406030204" pitchFamily="18" charset="0"/>
                      </a:rPr>
                      <m:t>𝟐𝟒𝟎</m:t>
                    </m:r>
                    <m:r>
                      <a:rPr lang="it-IT" sz="24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400" b="1" i="1" dirty="0" smtClean="0">
                        <a:latin typeface="Cambria Math" panose="02040503050406030204" pitchFamily="18" charset="0"/>
                      </a:rPr>
                      <m:t>𝟎𝟎𝟎</m:t>
                    </m:r>
                  </m:oMath>
                </a14:m>
                <a:r>
                  <a:rPr lang="it-IT" sz="2400" b="1" dirty="0"/>
                  <a:t> </a:t>
                </a:r>
                <a:r>
                  <a:rPr lang="it-IT" sz="2400" dirty="0"/>
                  <a:t>TRAIN SAMPLES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840CC8-B554-252D-9EC4-F000A79A6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203" y="5016215"/>
                <a:ext cx="4192238" cy="461665"/>
              </a:xfrm>
              <a:prstGeom prst="rect">
                <a:avLst/>
              </a:prstGeom>
              <a:blipFill>
                <a:blip r:embed="rId3"/>
                <a:stretch>
                  <a:fillRect l="-437" t="-10526" r="-116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3EAFEA-A606-BBE5-A020-C5C4746BD7F8}"/>
                  </a:ext>
                </a:extLst>
              </p:cNvPr>
              <p:cNvSpPr txBox="1"/>
              <p:nvPr/>
            </p:nvSpPr>
            <p:spPr>
              <a:xfrm>
                <a:off x="738430" y="5416325"/>
                <a:ext cx="46393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it-IT" sz="2400" b="1" i="1" dirty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it-IT" sz="24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400" b="1" i="1" dirty="0" smtClean="0">
                        <a:latin typeface="Cambria Math" panose="02040503050406030204" pitchFamily="18" charset="0"/>
                      </a:rPr>
                      <m:t>𝟎𝟐𝟒</m:t>
                    </m:r>
                    <m:r>
                      <a:rPr lang="it-IT" sz="24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400" b="1" i="1" dirty="0" smtClean="0">
                        <a:latin typeface="Cambria Math" panose="02040503050406030204" pitchFamily="18" charset="0"/>
                      </a:rPr>
                      <m:t>𝟎𝟎𝟎</m:t>
                    </m:r>
                  </m:oMath>
                </a14:m>
                <a:r>
                  <a:rPr lang="it-IT" sz="2400" b="1" dirty="0"/>
                  <a:t> </a:t>
                </a:r>
                <a:r>
                  <a:rPr lang="it-IT" sz="2400" dirty="0"/>
                  <a:t>VALIDATION SAMPLES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3EAFEA-A606-BBE5-A020-C5C4746BD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430" y="5416325"/>
                <a:ext cx="4639347" cy="461665"/>
              </a:xfrm>
              <a:prstGeom prst="rect">
                <a:avLst/>
              </a:prstGeom>
              <a:blipFill>
                <a:blip r:embed="rId4"/>
                <a:stretch>
                  <a:fillRect l="-263" t="-10667" r="-1183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59B5558-2ACB-3B4A-B7DC-66DEC0F20EEB}"/>
                  </a:ext>
                </a:extLst>
              </p:cNvPr>
              <p:cNvSpPr txBox="1"/>
              <p:nvPr/>
            </p:nvSpPr>
            <p:spPr>
              <a:xfrm>
                <a:off x="1724149" y="5816435"/>
                <a:ext cx="23192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it-IT" sz="2400" b="1" i="1" smtClean="0">
                              <a:latin typeface="Cambria Math" panose="02040503050406030204" pitchFamily="18" charset="0"/>
                            </a:rPr>
                            <m:t>𝒕𝒓𝒂𝒊𝒏</m:t>
                          </m:r>
                        </m:sub>
                      </m:sSub>
                      <m:r>
                        <a:rPr lang="it-IT" sz="2400" b="1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</a:rPr>
                        <m:t>𝒉𝒓𝒔</m:t>
                      </m:r>
                    </m:oMath>
                  </m:oMathPara>
                </a14:m>
                <a:endParaRPr lang="it-IT" sz="24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59B5558-2ACB-3B4A-B7DC-66DEC0F20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4149" y="5816435"/>
                <a:ext cx="2319225" cy="461665"/>
              </a:xfrm>
              <a:prstGeom prst="rect">
                <a:avLst/>
              </a:prstGeom>
              <a:blipFill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File:Google JAX logo.svg - Wikimedia Commons">
            <a:extLst>
              <a:ext uri="{FF2B5EF4-FFF2-40B4-BE49-F238E27FC236}">
                <a16:creationId xmlns:a16="http://schemas.microsoft.com/office/drawing/2014/main" id="{679EA62F-1F84-D138-ADBC-050AE41279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9011" y="5214939"/>
            <a:ext cx="1302655" cy="7544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F88D6D-6D88-33F6-88EE-4ACEB51E5B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6261" y="5324921"/>
            <a:ext cx="1691787" cy="624894"/>
          </a:xfrm>
          <a:prstGeom prst="rect">
            <a:avLst/>
          </a:prstGeom>
        </p:spPr>
      </p:pic>
      <p:pic>
        <p:nvPicPr>
          <p:cNvPr id="7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88CFAEF1-CDA3-99D7-818F-D1FF28510E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55DC33-CDB2-AA93-0691-E8F6153CE3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513" y="1078770"/>
            <a:ext cx="6051284" cy="3722669"/>
          </a:xfrm>
          <a:prstGeom prst="rect">
            <a:avLst/>
          </a:prstGeom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12BB49-64C4-D7EB-9D26-B7C76B148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9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520D5DD-78E3-E21D-E0E2-9F42F9B687E7}"/>
              </a:ext>
            </a:extLst>
          </p:cNvPr>
          <p:cNvCxnSpPr/>
          <p:nvPr/>
        </p:nvCxnSpPr>
        <p:spPr>
          <a:xfrm>
            <a:off x="2922626" y="4476975"/>
            <a:ext cx="0" cy="3244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18DE460-BA96-34C5-F1AF-4F2E2D4232EF}"/>
              </a:ext>
            </a:extLst>
          </p:cNvPr>
          <p:cNvCxnSpPr>
            <a:cxnSpLocks/>
          </p:cNvCxnSpPr>
          <p:nvPr/>
        </p:nvCxnSpPr>
        <p:spPr>
          <a:xfrm flipH="1">
            <a:off x="5598862" y="5647157"/>
            <a:ext cx="56596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D33279D8-D908-3731-6376-03795242F2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43" y="5009844"/>
            <a:ext cx="1743949" cy="1062065"/>
          </a:xfrm>
          <a:prstGeom prst="rect">
            <a:avLst/>
          </a:prstGeom>
        </p:spPr>
      </p:pic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BA50BD4C-79A0-7B48-B3EB-6BA09BDD2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16" name="Footer Placeholder 9">
            <a:extLst>
              <a:ext uri="{FF2B5EF4-FFF2-40B4-BE49-F238E27FC236}">
                <a16:creationId xmlns:a16="http://schemas.microsoft.com/office/drawing/2014/main" id="{843CC89D-977C-5907-AC77-218FF8270486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B2A36421-725E-C440-01C6-8481FBF00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936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3303D-C187-DBE6-E6C0-D552B1CF3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CNN – </a:t>
            </a:r>
            <a:r>
              <a:rPr lang="it-IT" dirty="0" err="1"/>
              <a:t>inference</a:t>
            </a:r>
            <a:r>
              <a:rPr lang="it-IT" dirty="0"/>
              <a:t>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2C2F3D-FBA8-DC62-E3E5-DD8444103253}"/>
              </a:ext>
            </a:extLst>
          </p:cNvPr>
          <p:cNvSpPr txBox="1"/>
          <p:nvPr/>
        </p:nvSpPr>
        <p:spPr>
          <a:xfrm>
            <a:off x="838200" y="1599120"/>
            <a:ext cx="2927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→ </a:t>
            </a:r>
            <a:r>
              <a:rPr lang="it-IT" dirty="0"/>
              <a:t>Template bank generation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281721-C4D4-5B1D-473F-C2419A44BB3B}"/>
              </a:ext>
            </a:extLst>
          </p:cNvPr>
          <p:cNvSpPr txBox="1"/>
          <p:nvPr/>
        </p:nvSpPr>
        <p:spPr>
          <a:xfrm>
            <a:off x="838200" y="2752133"/>
            <a:ext cx="2387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→ </a:t>
            </a:r>
            <a:r>
              <a:rPr lang="it-IT" dirty="0"/>
              <a:t>For </a:t>
            </a:r>
            <a:r>
              <a:rPr lang="it-IT" dirty="0" err="1"/>
              <a:t>each</a:t>
            </a:r>
            <a:r>
              <a:rPr lang="it-IT" dirty="0"/>
              <a:t> template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026814-8549-FB91-188C-4D50F8BCF209}"/>
              </a:ext>
            </a:extLst>
          </p:cNvPr>
          <p:cNvSpPr txBox="1"/>
          <p:nvPr/>
        </p:nvSpPr>
        <p:spPr>
          <a:xfrm>
            <a:off x="4551677" y="2249300"/>
            <a:ext cx="3125743" cy="1298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b="1" dirty="0"/>
              <a:t>Track </a:t>
            </a:r>
            <a:r>
              <a:rPr lang="it-IT" b="1" dirty="0" err="1"/>
              <a:t>computation</a:t>
            </a:r>
            <a:r>
              <a:rPr lang="it-IT" b="1" dirty="0"/>
              <a:t> →</a:t>
            </a:r>
            <a:endParaRPr lang="it-IT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b="1" dirty="0" err="1"/>
              <a:t>Tensor</a:t>
            </a:r>
            <a:r>
              <a:rPr lang="it-IT" b="1" dirty="0"/>
              <a:t> </a:t>
            </a:r>
            <a:r>
              <a:rPr lang="it-IT" b="1" dirty="0" err="1"/>
              <a:t>construction</a:t>
            </a:r>
            <a:r>
              <a:rPr lang="it-IT" b="1" dirty="0"/>
              <a:t> →</a:t>
            </a:r>
            <a:r>
              <a:rPr lang="it-IT" dirty="0"/>
              <a:t>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b="1" dirty="0" err="1"/>
              <a:t>Whitening</a:t>
            </a:r>
            <a:r>
              <a:rPr lang="it-IT" b="1" dirty="0"/>
              <a:t> </a:t>
            </a:r>
            <a:endParaRPr lang="en-US" dirty="0"/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9242DD22-2477-C8AA-F69A-9D8D0913F066}"/>
              </a:ext>
            </a:extLst>
          </p:cNvPr>
          <p:cNvSpPr/>
          <p:nvPr/>
        </p:nvSpPr>
        <p:spPr>
          <a:xfrm>
            <a:off x="4548939" y="2292434"/>
            <a:ext cx="45719" cy="1285244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12AD16D-6C5D-CFD8-A9D9-497C097DCD7F}"/>
              </a:ext>
            </a:extLst>
          </p:cNvPr>
          <p:cNvCxnSpPr/>
          <p:nvPr/>
        </p:nvCxnSpPr>
        <p:spPr>
          <a:xfrm>
            <a:off x="5606833" y="3716594"/>
            <a:ext cx="0" cy="3244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D97A357-BBB9-0124-39C9-5A18FAAF9E83}"/>
              </a:ext>
            </a:extLst>
          </p:cNvPr>
          <p:cNvSpPr txBox="1"/>
          <p:nvPr/>
        </p:nvSpPr>
        <p:spPr>
          <a:xfrm>
            <a:off x="5270843" y="4106855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CNN</a:t>
            </a:r>
            <a:endParaRPr lang="en-US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1FC3378-2AB7-8339-986C-5D5767A8C75B}"/>
              </a:ext>
            </a:extLst>
          </p:cNvPr>
          <p:cNvCxnSpPr/>
          <p:nvPr/>
        </p:nvCxnSpPr>
        <p:spPr>
          <a:xfrm>
            <a:off x="5594529" y="4525347"/>
            <a:ext cx="0" cy="3244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AC23977D-1D25-99A1-0F16-66BE4BCDE9BE}"/>
              </a:ext>
            </a:extLst>
          </p:cNvPr>
          <p:cNvSpPr/>
          <p:nvPr/>
        </p:nvSpPr>
        <p:spPr>
          <a:xfrm>
            <a:off x="4511040" y="5638801"/>
            <a:ext cx="2213825" cy="687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520738-06EC-3F17-B74D-F9B6DF0641DE}"/>
              </a:ext>
            </a:extLst>
          </p:cNvPr>
          <p:cNvSpPr txBox="1"/>
          <p:nvPr/>
        </p:nvSpPr>
        <p:spPr>
          <a:xfrm>
            <a:off x="8253555" y="159912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1D </a:t>
            </a:r>
            <a:r>
              <a:rPr lang="it-IT" dirty="0" err="1"/>
              <a:t>parameter</a:t>
            </a:r>
            <a:r>
              <a:rPr lang="it-IT" dirty="0"/>
              <a:t> </a:t>
            </a:r>
            <a:r>
              <a:rPr lang="it-IT" dirty="0" err="1"/>
              <a:t>space</a:t>
            </a:r>
            <a:r>
              <a:rPr lang="it-IT" dirty="0"/>
              <a:t>!</a:t>
            </a:r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E18749A-86A2-B54C-74E5-72E5E7D42C26}"/>
              </a:ext>
            </a:extLst>
          </p:cNvPr>
          <p:cNvCxnSpPr>
            <a:cxnSpLocks/>
          </p:cNvCxnSpPr>
          <p:nvPr/>
        </p:nvCxnSpPr>
        <p:spPr>
          <a:xfrm flipH="1">
            <a:off x="7580208" y="1793946"/>
            <a:ext cx="520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1DD0B624-3752-B5A0-F239-BE457AA16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5F1BD10-BA65-6DFC-4B34-266AFF38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10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00F26A50-27D2-3025-987D-C0468BFF2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2B9EAD2-D20E-E4A5-C4DB-A2E2D2DCB66E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07185AD-8FC3-908F-B91A-0DDE72717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6A681BF-7434-F5BC-6F5C-4CACC2B8C7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070" y="1613685"/>
            <a:ext cx="3500935" cy="30223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FA5823B-D0A1-33C4-28FE-9C1D54BCE4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595" y="2745521"/>
            <a:ext cx="1247644" cy="30643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91BF54E-A93D-0FED-30DE-48B7BBF378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5" y="2727258"/>
            <a:ext cx="2194337" cy="36471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5A2AE5F-2CDD-AC3F-88DE-E0946FCF1E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366" y="2285258"/>
            <a:ext cx="954108" cy="36933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EE2FBE7-5E1E-7F52-F924-D84AF8C7D5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39" y="4884582"/>
            <a:ext cx="2194338" cy="41402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FEC4D29-5ED8-5B2C-A9DC-FE4FE76FF4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798" y="5699653"/>
            <a:ext cx="2093196" cy="56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16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6CF6687-349A-5922-6A7B-AC54740D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it-IT" dirty="0"/>
              <a:t>CNN – </a:t>
            </a:r>
            <a:r>
              <a:rPr lang="it-IT" dirty="0" err="1"/>
              <a:t>inference</a:t>
            </a:r>
            <a:r>
              <a:rPr lang="it-IT" dirty="0"/>
              <a:t> (</a:t>
            </a:r>
            <a:r>
              <a:rPr lang="it-IT" dirty="0" err="1"/>
              <a:t>rolling</a:t>
            </a:r>
            <a:r>
              <a:rPr lang="it-IT" dirty="0"/>
              <a:t> window test) 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587C6F7-373F-1947-9E15-BEF92C10D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11</a:t>
            </a:fld>
            <a:endParaRPr lang="en-US"/>
          </a:p>
        </p:txBody>
      </p:sp>
      <p:pic>
        <p:nvPicPr>
          <p:cNvPr id="2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943AE7D9-0AF7-A232-C5FA-F50F11AF8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1C62AE06-088B-EBA9-387B-4842B62C9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6B46653B-4FC0-710B-1398-CF41EC723D1B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4145D1E-DBAF-7841-A9DA-0C2A6DF08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7F6F0F-269C-3AB0-19E8-1ABE9C3C1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820" y="1304390"/>
            <a:ext cx="8660130" cy="522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42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737DD-9C5E-9A0E-50C0-4449A0876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it-IT" dirty="0" err="1"/>
              <a:t>Simulation</a:t>
            </a:r>
            <a:r>
              <a:rPr lang="it-IT" dirty="0"/>
              <a:t> setup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04421F-AAEE-CD2B-F3C0-E9EE39CBE70A}"/>
              </a:ext>
            </a:extLst>
          </p:cNvPr>
          <p:cNvSpPr txBox="1"/>
          <p:nvPr/>
        </p:nvSpPr>
        <p:spPr>
          <a:xfrm>
            <a:off x="3614013" y="1506022"/>
            <a:ext cx="2315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Source </a:t>
            </a:r>
            <a:r>
              <a:rPr lang="it-IT" dirty="0" err="1"/>
              <a:t>Distance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2B736-A0AE-0AC4-F4B5-2B6C1A2F9D2F}"/>
              </a:ext>
            </a:extLst>
          </p:cNvPr>
          <p:cNvSpPr txBox="1"/>
          <p:nvPr/>
        </p:nvSpPr>
        <p:spPr>
          <a:xfrm>
            <a:off x="3614012" y="1951403"/>
            <a:ext cx="2315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Bank Size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05F68E-1DF4-F1F4-4436-BB01532DEAF5}"/>
              </a:ext>
            </a:extLst>
          </p:cNvPr>
          <p:cNvSpPr txBox="1"/>
          <p:nvPr/>
        </p:nvSpPr>
        <p:spPr>
          <a:xfrm>
            <a:off x="1320640" y="1690688"/>
            <a:ext cx="2315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Simulation</a:t>
            </a:r>
            <a:r>
              <a:rPr lang="it-IT" dirty="0"/>
              <a:t> </a:t>
            </a:r>
            <a:r>
              <a:rPr lang="it-IT" dirty="0" err="1"/>
              <a:t>grid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4075813-A9CA-ADCE-AD64-AE229DBF461B}"/>
              </a:ext>
            </a:extLst>
          </p:cNvPr>
          <p:cNvCxnSpPr>
            <a:cxnSpLocks/>
          </p:cNvCxnSpPr>
          <p:nvPr/>
        </p:nvCxnSpPr>
        <p:spPr>
          <a:xfrm flipV="1">
            <a:off x="2999498" y="1690688"/>
            <a:ext cx="636639" cy="2017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62FDAC8-ED83-EE06-2252-E9C9A87ECD3B}"/>
              </a:ext>
            </a:extLst>
          </p:cNvPr>
          <p:cNvCxnSpPr>
            <a:cxnSpLocks/>
          </p:cNvCxnSpPr>
          <p:nvPr/>
        </p:nvCxnSpPr>
        <p:spPr>
          <a:xfrm>
            <a:off x="2999498" y="1892411"/>
            <a:ext cx="614514" cy="2364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2FF1244-9109-1AB9-9E67-4395442E86D8}"/>
              </a:ext>
            </a:extLst>
          </p:cNvPr>
          <p:cNvCxnSpPr>
            <a:cxnSpLocks/>
          </p:cNvCxnSpPr>
          <p:nvPr/>
        </p:nvCxnSpPr>
        <p:spPr>
          <a:xfrm>
            <a:off x="4769305" y="2128844"/>
            <a:ext cx="45228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834CE78-4D79-1DBE-974E-F7CE3988E80B}"/>
              </a:ext>
            </a:extLst>
          </p:cNvPr>
          <p:cNvCxnSpPr>
            <a:cxnSpLocks/>
          </p:cNvCxnSpPr>
          <p:nvPr/>
        </p:nvCxnSpPr>
        <p:spPr>
          <a:xfrm>
            <a:off x="5472313" y="1701141"/>
            <a:ext cx="45228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152E4E8-ADE9-7A23-8AFC-92163E6A7BD2}"/>
              </a:ext>
            </a:extLst>
          </p:cNvPr>
          <p:cNvSpPr txBox="1"/>
          <p:nvPr/>
        </p:nvSpPr>
        <p:spPr>
          <a:xfrm>
            <a:off x="6237426" y="1345052"/>
            <a:ext cx="2315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13 </a:t>
            </a:r>
            <a:r>
              <a:rPr lang="it-IT" dirty="0" err="1"/>
              <a:t>distance</a:t>
            </a:r>
            <a:r>
              <a:rPr lang="it-IT" dirty="0"/>
              <a:t> steps 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18C474-EAC0-9E61-D0EF-EB7884831CA3}"/>
              </a:ext>
            </a:extLst>
          </p:cNvPr>
          <p:cNvSpPr txBox="1"/>
          <p:nvPr/>
        </p:nvSpPr>
        <p:spPr>
          <a:xfrm>
            <a:off x="1401756" y="3082409"/>
            <a:ext cx="249786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it-IT" b="1" dirty="0"/>
          </a:p>
          <a:p>
            <a:pPr marL="342900" indent="-342900">
              <a:buFont typeface="+mj-lt"/>
              <a:buAutoNum type="arabicPeriod"/>
            </a:pPr>
            <a:r>
              <a:rPr lang="it-IT" b="1" dirty="0"/>
              <a:t>Sample generation</a:t>
            </a:r>
          </a:p>
          <a:p>
            <a:pPr marL="342900" indent="-342900">
              <a:buFont typeface="+mj-lt"/>
              <a:buAutoNum type="arabicPeriod"/>
            </a:pPr>
            <a:endParaRPr lang="it-IT" b="1" dirty="0"/>
          </a:p>
          <a:p>
            <a:pPr marL="342900" indent="-342900">
              <a:buFont typeface="+mj-lt"/>
              <a:buAutoNum type="arabicPeriod"/>
            </a:pPr>
            <a:r>
              <a:rPr lang="it-IT" b="1" dirty="0" err="1"/>
              <a:t>Search</a:t>
            </a:r>
            <a:endParaRPr lang="it-IT" b="1" dirty="0"/>
          </a:p>
          <a:p>
            <a:pPr marL="342900" indent="-342900">
              <a:buFont typeface="+mj-lt"/>
              <a:buAutoNum type="arabicPeriod"/>
            </a:pPr>
            <a:endParaRPr lang="it-IT" b="1" dirty="0"/>
          </a:p>
          <a:p>
            <a:pPr marL="342900" indent="-342900">
              <a:buFont typeface="+mj-lt"/>
              <a:buAutoNum type="arabicPeriod"/>
            </a:pPr>
            <a:endParaRPr lang="it-IT" b="1" dirty="0"/>
          </a:p>
          <a:p>
            <a:pPr marL="342900" indent="-342900">
              <a:buFont typeface="+mj-lt"/>
              <a:buAutoNum type="arabicPeriod"/>
            </a:pPr>
            <a:endParaRPr lang="it-IT" b="1" dirty="0"/>
          </a:p>
          <a:p>
            <a:pPr marL="342900" indent="-342900">
              <a:buFont typeface="+mj-lt"/>
              <a:buAutoNum type="arabicPeriod"/>
            </a:pPr>
            <a:endParaRPr lang="it-IT" b="1" dirty="0"/>
          </a:p>
          <a:p>
            <a:pPr marL="342900" indent="-342900">
              <a:buFont typeface="+mj-lt"/>
              <a:buAutoNum type="arabicPeriod"/>
            </a:pPr>
            <a:endParaRPr lang="it-IT" b="1" dirty="0"/>
          </a:p>
          <a:p>
            <a:pPr marL="342900" indent="-342900">
              <a:buFont typeface="+mj-lt"/>
              <a:buAutoNum type="arabicPeriod"/>
            </a:pPr>
            <a:endParaRPr lang="it-IT" b="1" dirty="0"/>
          </a:p>
          <a:p>
            <a:pPr marL="342900" indent="-342900">
              <a:buFont typeface="+mj-lt"/>
              <a:buAutoNum type="arabicPeriod"/>
            </a:pPr>
            <a:endParaRPr lang="it-IT" b="1" dirty="0"/>
          </a:p>
          <a:p>
            <a:pPr marL="342900" indent="-342900">
              <a:buFont typeface="+mj-lt"/>
              <a:buAutoNum type="arabicPeriod"/>
            </a:pPr>
            <a:r>
              <a:rPr lang="it-IT" b="1" dirty="0"/>
              <a:t>Output</a:t>
            </a:r>
            <a:endParaRPr lang="en-US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CF19E3-D93E-7734-3A4A-38F9E1F9B021}"/>
              </a:ext>
            </a:extLst>
          </p:cNvPr>
          <p:cNvSpPr txBox="1"/>
          <p:nvPr/>
        </p:nvSpPr>
        <p:spPr>
          <a:xfrm>
            <a:off x="4204846" y="3204154"/>
            <a:ext cx="837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Signal</a:t>
            </a:r>
            <a:r>
              <a:rPr lang="it-IT" dirty="0"/>
              <a:t> </a:t>
            </a:r>
          </a:p>
          <a:p>
            <a:r>
              <a:rPr lang="it-IT" dirty="0" err="1"/>
              <a:t>Noise</a:t>
            </a:r>
            <a:endParaRPr lang="en-US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2F346C9-4266-434D-2B2E-56427BB6EEDE}"/>
              </a:ext>
            </a:extLst>
          </p:cNvPr>
          <p:cNvCxnSpPr>
            <a:cxnSpLocks/>
          </p:cNvCxnSpPr>
          <p:nvPr/>
        </p:nvCxnSpPr>
        <p:spPr>
          <a:xfrm>
            <a:off x="4961034" y="3392290"/>
            <a:ext cx="45228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F8A318-6A45-F87E-4214-91CB27CCDBFF}"/>
              </a:ext>
            </a:extLst>
          </p:cNvPr>
          <p:cNvCxnSpPr>
            <a:cxnSpLocks/>
          </p:cNvCxnSpPr>
          <p:nvPr/>
        </p:nvCxnSpPr>
        <p:spPr>
          <a:xfrm>
            <a:off x="4961033" y="3667592"/>
            <a:ext cx="45228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22DA04B-89B7-5121-6C5D-D1547284DF22}"/>
              </a:ext>
            </a:extLst>
          </p:cNvPr>
          <p:cNvCxnSpPr>
            <a:cxnSpLocks/>
          </p:cNvCxnSpPr>
          <p:nvPr/>
        </p:nvCxnSpPr>
        <p:spPr>
          <a:xfrm flipV="1">
            <a:off x="3795910" y="3405574"/>
            <a:ext cx="408936" cy="1391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1DB71C0-CEBB-DEB9-C29C-227A508D58A2}"/>
              </a:ext>
            </a:extLst>
          </p:cNvPr>
          <p:cNvCxnSpPr>
            <a:cxnSpLocks/>
          </p:cNvCxnSpPr>
          <p:nvPr/>
        </p:nvCxnSpPr>
        <p:spPr>
          <a:xfrm>
            <a:off x="3795910" y="3567157"/>
            <a:ext cx="408936" cy="1004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5CC9EB7-EF88-B76B-48B9-D351863B3E30}"/>
              </a:ext>
            </a:extLst>
          </p:cNvPr>
          <p:cNvCxnSpPr>
            <a:cxnSpLocks/>
          </p:cNvCxnSpPr>
          <p:nvPr/>
        </p:nvCxnSpPr>
        <p:spPr>
          <a:xfrm>
            <a:off x="6067164" y="3387373"/>
            <a:ext cx="45228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E64280E-3510-7CD3-4F2E-B08B835C0DFD}"/>
              </a:ext>
            </a:extLst>
          </p:cNvPr>
          <p:cNvSpPr txBox="1"/>
          <p:nvPr/>
        </p:nvSpPr>
        <p:spPr>
          <a:xfrm>
            <a:off x="7346014" y="3197825"/>
            <a:ext cx="4299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+ </a:t>
            </a:r>
            <a:r>
              <a:rPr lang="it-IT" dirty="0" err="1"/>
              <a:t>colored</a:t>
            </a:r>
            <a:r>
              <a:rPr lang="it-IT" dirty="0"/>
              <a:t> </a:t>
            </a:r>
            <a:r>
              <a:rPr lang="it-IT" dirty="0" err="1"/>
              <a:t>gaussian</a:t>
            </a:r>
            <a:r>
              <a:rPr lang="it-IT" dirty="0"/>
              <a:t> </a:t>
            </a:r>
            <a:r>
              <a:rPr lang="it-IT" dirty="0" err="1"/>
              <a:t>noise</a:t>
            </a:r>
            <a:r>
              <a:rPr lang="it-IT" dirty="0"/>
              <a:t> </a:t>
            </a:r>
            <a:r>
              <a:rPr lang="it-IT" dirty="0" err="1"/>
              <a:t>realization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71BCCCF-A836-20B5-9C95-98006D14FCF1}"/>
              </a:ext>
            </a:extLst>
          </p:cNvPr>
          <p:cNvSpPr txBox="1"/>
          <p:nvPr/>
        </p:nvSpPr>
        <p:spPr>
          <a:xfrm>
            <a:off x="5455116" y="3475242"/>
            <a:ext cx="5675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Indipendent</a:t>
            </a:r>
            <a:r>
              <a:rPr lang="it-IT" dirty="0"/>
              <a:t> </a:t>
            </a:r>
            <a:r>
              <a:rPr lang="it-IT" dirty="0" err="1"/>
              <a:t>colored</a:t>
            </a:r>
            <a:r>
              <a:rPr lang="it-IT" dirty="0"/>
              <a:t> </a:t>
            </a:r>
            <a:r>
              <a:rPr lang="it-IT" dirty="0" err="1"/>
              <a:t>gaussian</a:t>
            </a:r>
            <a:r>
              <a:rPr lang="it-IT" dirty="0"/>
              <a:t> </a:t>
            </a:r>
            <a:r>
              <a:rPr lang="it-IT" dirty="0" err="1"/>
              <a:t>noise</a:t>
            </a:r>
            <a:r>
              <a:rPr lang="it-IT" dirty="0"/>
              <a:t> </a:t>
            </a:r>
            <a:r>
              <a:rPr lang="it-IT" dirty="0" err="1"/>
              <a:t>realization</a:t>
            </a:r>
            <a:endParaRPr lang="en-US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753680B-ED61-8A06-50CA-B5DE29CC8BF6}"/>
              </a:ext>
            </a:extLst>
          </p:cNvPr>
          <p:cNvCxnSpPr>
            <a:cxnSpLocks/>
          </p:cNvCxnSpPr>
          <p:nvPr/>
        </p:nvCxnSpPr>
        <p:spPr>
          <a:xfrm>
            <a:off x="2684860" y="4095296"/>
            <a:ext cx="45228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1245122A-0339-D896-6EAB-580C807CD3A6}"/>
              </a:ext>
            </a:extLst>
          </p:cNvPr>
          <p:cNvSpPr txBox="1"/>
          <p:nvPr/>
        </p:nvSpPr>
        <p:spPr>
          <a:xfrm>
            <a:off x="3146977" y="3899487"/>
            <a:ext cx="3431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Generate random template bank</a:t>
            </a:r>
            <a:endParaRPr lang="en-US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6D36CB7-AB48-8251-7FF6-B9DC8F134497}"/>
              </a:ext>
            </a:extLst>
          </p:cNvPr>
          <p:cNvCxnSpPr>
            <a:cxnSpLocks/>
            <a:stCxn id="44" idx="3"/>
          </p:cNvCxnSpPr>
          <p:nvPr/>
        </p:nvCxnSpPr>
        <p:spPr>
          <a:xfrm flipV="1">
            <a:off x="6578441" y="4075633"/>
            <a:ext cx="412957" cy="85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5BAF3B0-B44B-8501-F3BF-5B6735FF16C5}"/>
              </a:ext>
            </a:extLst>
          </p:cNvPr>
          <p:cNvCxnSpPr>
            <a:cxnSpLocks/>
            <a:stCxn id="44" idx="3"/>
          </p:cNvCxnSpPr>
          <p:nvPr/>
        </p:nvCxnSpPr>
        <p:spPr>
          <a:xfrm>
            <a:off x="6578441" y="4084153"/>
            <a:ext cx="412957" cy="3187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EB78684-6A9E-BF6D-B170-BC1EE7D4DA71}"/>
              </a:ext>
            </a:extLst>
          </p:cNvPr>
          <p:cNvCxnSpPr>
            <a:cxnSpLocks/>
          </p:cNvCxnSpPr>
          <p:nvPr/>
        </p:nvCxnSpPr>
        <p:spPr>
          <a:xfrm>
            <a:off x="4543161" y="4268819"/>
            <a:ext cx="0" cy="2680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FB1CFD3-2D0A-F9D3-CDD8-38108C276AED}"/>
              </a:ext>
            </a:extLst>
          </p:cNvPr>
          <p:cNvCxnSpPr>
            <a:cxnSpLocks/>
            <a:endCxn id="79" idx="0"/>
          </p:cNvCxnSpPr>
          <p:nvPr/>
        </p:nvCxnSpPr>
        <p:spPr>
          <a:xfrm flipH="1">
            <a:off x="2916159" y="4522983"/>
            <a:ext cx="1622088" cy="4604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F189DC49-4B6A-BE8F-92D1-8A6F235CB7ED}"/>
              </a:ext>
            </a:extLst>
          </p:cNvPr>
          <p:cNvCxnSpPr>
            <a:cxnSpLocks/>
            <a:endCxn id="81" idx="0"/>
          </p:cNvCxnSpPr>
          <p:nvPr/>
        </p:nvCxnSpPr>
        <p:spPr>
          <a:xfrm>
            <a:off x="4538247" y="4522983"/>
            <a:ext cx="1647139" cy="4604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722C4687-8E8A-55C4-75DD-DED3D34B7CAB}"/>
              </a:ext>
            </a:extLst>
          </p:cNvPr>
          <p:cNvSpPr/>
          <p:nvPr/>
        </p:nvSpPr>
        <p:spPr>
          <a:xfrm>
            <a:off x="1667227" y="4983416"/>
            <a:ext cx="2497863" cy="5851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A5B9871-411C-8981-7E48-B34DDB8DD53B}"/>
              </a:ext>
            </a:extLst>
          </p:cNvPr>
          <p:cNvSpPr/>
          <p:nvPr/>
        </p:nvSpPr>
        <p:spPr>
          <a:xfrm>
            <a:off x="4936454" y="4983416"/>
            <a:ext cx="2497863" cy="5851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4885263-CC51-FED0-DDAB-D1889DF30629}"/>
              </a:ext>
            </a:extLst>
          </p:cNvPr>
          <p:cNvCxnSpPr>
            <a:cxnSpLocks/>
          </p:cNvCxnSpPr>
          <p:nvPr/>
        </p:nvCxnSpPr>
        <p:spPr>
          <a:xfrm flipV="1">
            <a:off x="2738937" y="5998162"/>
            <a:ext cx="449617" cy="2712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1D4372AA-1A32-2B00-4AA0-53A5803B88F6}"/>
              </a:ext>
            </a:extLst>
          </p:cNvPr>
          <p:cNvSpPr/>
          <p:nvPr/>
        </p:nvSpPr>
        <p:spPr>
          <a:xfrm>
            <a:off x="5788176" y="2547403"/>
            <a:ext cx="1574405" cy="4229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Arc 88">
            <a:extLst>
              <a:ext uri="{FF2B5EF4-FFF2-40B4-BE49-F238E27FC236}">
                <a16:creationId xmlns:a16="http://schemas.microsoft.com/office/drawing/2014/main" id="{57DDC558-3D4F-AC43-5CF6-D012538EF1CF}"/>
              </a:ext>
            </a:extLst>
          </p:cNvPr>
          <p:cNvSpPr/>
          <p:nvPr/>
        </p:nvSpPr>
        <p:spPr>
          <a:xfrm>
            <a:off x="8003975" y="1725644"/>
            <a:ext cx="2183516" cy="1027842"/>
          </a:xfrm>
          <a:prstGeom prst="arc">
            <a:avLst>
              <a:gd name="adj1" fmla="val 16200000"/>
              <a:gd name="adj2" fmla="val 5432816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A909DD6-9FAA-369E-6D01-EBA0ADE36B4B}"/>
              </a:ext>
            </a:extLst>
          </p:cNvPr>
          <p:cNvCxnSpPr>
            <a:cxnSpLocks/>
            <a:stCxn id="89" idx="2"/>
            <a:endCxn id="88" idx="3"/>
          </p:cNvCxnSpPr>
          <p:nvPr/>
        </p:nvCxnSpPr>
        <p:spPr>
          <a:xfrm flipH="1">
            <a:off x="7362581" y="2753481"/>
            <a:ext cx="1728246" cy="53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D7BB8EA6-9EF6-C5B8-3686-00436C3AB825}"/>
              </a:ext>
            </a:extLst>
          </p:cNvPr>
          <p:cNvCxnSpPr>
            <a:cxnSpLocks/>
            <a:stCxn id="88" idx="1"/>
            <a:endCxn id="100" idx="2"/>
          </p:cNvCxnSpPr>
          <p:nvPr/>
        </p:nvCxnSpPr>
        <p:spPr>
          <a:xfrm flipH="1" flipV="1">
            <a:off x="1426810" y="2751440"/>
            <a:ext cx="4361366" cy="74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Arc 99">
            <a:extLst>
              <a:ext uri="{FF2B5EF4-FFF2-40B4-BE49-F238E27FC236}">
                <a16:creationId xmlns:a16="http://schemas.microsoft.com/office/drawing/2014/main" id="{9454999C-99E4-1EA1-E33C-88CA8F27EA64}"/>
              </a:ext>
            </a:extLst>
          </p:cNvPr>
          <p:cNvSpPr/>
          <p:nvPr/>
        </p:nvSpPr>
        <p:spPr>
          <a:xfrm rot="10800000">
            <a:off x="808821" y="2751439"/>
            <a:ext cx="1232040" cy="412623"/>
          </a:xfrm>
          <a:prstGeom prst="arc">
            <a:avLst>
              <a:gd name="adj1" fmla="val 16200000"/>
              <a:gd name="adj2" fmla="val 5432816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2F1FB14F-40A9-0803-8653-DA6EC697F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FEA0476-E62B-19B2-F260-D7DCBEB45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12</a:t>
            </a:fld>
            <a:endParaRPr lang="en-US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34329B7-3CFE-3BC6-1F37-68BF7B6A5901}"/>
              </a:ext>
            </a:extLst>
          </p:cNvPr>
          <p:cNvCxnSpPr>
            <a:cxnSpLocks/>
          </p:cNvCxnSpPr>
          <p:nvPr/>
        </p:nvCxnSpPr>
        <p:spPr>
          <a:xfrm>
            <a:off x="2738937" y="6279793"/>
            <a:ext cx="398207" cy="349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ight Bracket 46">
            <a:extLst>
              <a:ext uri="{FF2B5EF4-FFF2-40B4-BE49-F238E27FC236}">
                <a16:creationId xmlns:a16="http://schemas.microsoft.com/office/drawing/2014/main" id="{0B64E4F1-2B0F-A4C8-6AA7-66696A3EA831}"/>
              </a:ext>
            </a:extLst>
          </p:cNvPr>
          <p:cNvSpPr/>
          <p:nvPr/>
        </p:nvSpPr>
        <p:spPr>
          <a:xfrm>
            <a:off x="4113378" y="5793257"/>
            <a:ext cx="61877" cy="699618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9C0F47EE-9AF2-E3B6-C14A-0D3267A15F21}"/>
              </a:ext>
            </a:extLst>
          </p:cNvPr>
          <p:cNvCxnSpPr>
            <a:cxnSpLocks/>
          </p:cNvCxnSpPr>
          <p:nvPr/>
        </p:nvCxnSpPr>
        <p:spPr>
          <a:xfrm>
            <a:off x="7940962" y="6108658"/>
            <a:ext cx="35198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62F60EE3-43FB-B2B1-30D2-26299C19B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503" y="1626615"/>
            <a:ext cx="2315498" cy="219219"/>
          </a:xfrm>
          <a:prstGeom prst="rect">
            <a:avLst/>
          </a:prstGeom>
        </p:spPr>
      </p:pic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83200D4-6DA4-5974-1DAF-4B36C63D278D}"/>
              </a:ext>
            </a:extLst>
          </p:cNvPr>
          <p:cNvCxnSpPr>
            <a:cxnSpLocks/>
            <a:stCxn id="89" idx="0"/>
          </p:cNvCxnSpPr>
          <p:nvPr/>
        </p:nvCxnSpPr>
        <p:spPr>
          <a:xfrm flipH="1">
            <a:off x="8570595" y="1725644"/>
            <a:ext cx="5251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6" name="Picture 65">
            <a:extLst>
              <a:ext uri="{FF2B5EF4-FFF2-40B4-BE49-F238E27FC236}">
                <a16:creationId xmlns:a16="http://schemas.microsoft.com/office/drawing/2014/main" id="{C5792B1B-B4CA-05DD-7B2D-E3B570B09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995" y="1930661"/>
            <a:ext cx="2838450" cy="23763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463523BF-DAF8-A5C5-C6C9-9EC4277D8B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58" y="2667497"/>
            <a:ext cx="1324766" cy="211649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80A7B5C6-93D4-85A1-6F8B-F021513A9B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207" y="3205824"/>
            <a:ext cx="389226" cy="295275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E604E8F4-587C-4F8C-BCC6-95240D1141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734" y="3197507"/>
            <a:ext cx="677789" cy="295274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E01F6617-A3E3-D5DD-5E67-776BC680B2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922" y="4269736"/>
            <a:ext cx="3359439" cy="209965"/>
          </a:xfrm>
          <a:prstGeom prst="rect">
            <a:avLst/>
          </a:prstGeom>
        </p:spPr>
      </p:pic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E8A801DF-48D2-497E-8795-62A98B443180}"/>
              </a:ext>
            </a:extLst>
          </p:cNvPr>
          <p:cNvCxnSpPr>
            <a:cxnSpLocks/>
          </p:cNvCxnSpPr>
          <p:nvPr/>
        </p:nvCxnSpPr>
        <p:spPr>
          <a:xfrm flipV="1">
            <a:off x="7318628" y="3076275"/>
            <a:ext cx="258256" cy="147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846BC1FE-978D-8CF4-1DD8-D8C2307A3D8D}"/>
              </a:ext>
            </a:extLst>
          </p:cNvPr>
          <p:cNvSpPr txBox="1"/>
          <p:nvPr/>
        </p:nvSpPr>
        <p:spPr>
          <a:xfrm>
            <a:off x="1424841" y="2969356"/>
            <a:ext cx="1848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In </a:t>
            </a:r>
            <a:r>
              <a:rPr lang="it-IT" dirty="0" err="1"/>
              <a:t>each</a:t>
            </a:r>
            <a:r>
              <a:rPr lang="it-IT" dirty="0"/>
              <a:t> </a:t>
            </a:r>
            <a:r>
              <a:rPr lang="it-IT" dirty="0" err="1"/>
              <a:t>iteration</a:t>
            </a:r>
            <a:r>
              <a:rPr lang="it-IT" dirty="0"/>
              <a:t>:</a:t>
            </a:r>
            <a:endParaRPr lang="en-US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997DBD1-9C9A-9FDA-8D5F-14264BD21D46}"/>
              </a:ext>
            </a:extLst>
          </p:cNvPr>
          <p:cNvSpPr txBox="1"/>
          <p:nvPr/>
        </p:nvSpPr>
        <p:spPr>
          <a:xfrm>
            <a:off x="7543867" y="2907411"/>
            <a:ext cx="1693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Uniform</a:t>
            </a:r>
            <a:r>
              <a:rPr lang="it-IT" sz="1400" dirty="0"/>
              <a:t> </a:t>
            </a:r>
            <a:r>
              <a:rPr lang="it-IT" sz="1400" dirty="0" err="1"/>
              <a:t>population</a:t>
            </a:r>
            <a:endParaRPr lang="en-US" sz="1400" dirty="0"/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1379653B-A71F-48CB-C018-581EE2BA4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BA4C529-3D4A-CE80-EDE1-4C748A6E6E60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EFDA069-DCAA-AAC4-72B9-142ADE078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A23E30-FDE6-DC33-B1C2-F73C9F1ADF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96" y="2178500"/>
            <a:ext cx="2176254" cy="2492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CA7409B-BB58-1697-EF87-6898D44D10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709" y="3975278"/>
            <a:ext cx="1388218" cy="20144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5A1C9CF-644D-48A6-800F-9D5BFCB71AE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279" y="5047111"/>
            <a:ext cx="2353443" cy="47183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D613AD6-2ABF-CBF2-0751-6D2069E4B8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446" y="5081038"/>
            <a:ext cx="2391077" cy="41968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C432A19-1BD3-5C77-E9E1-61FFEBFA8CB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097" y="5823923"/>
            <a:ext cx="803738" cy="23549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7FE2D09-B8AB-1925-1AC5-1B78F9058D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097" y="6187589"/>
            <a:ext cx="850196" cy="23702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D5573A1-3D3A-B1F0-9CA5-9C7922D820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662" y="5977032"/>
            <a:ext cx="3528751" cy="29838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3DB2E28C-1829-A638-72E5-BFA105F000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862" y="5931984"/>
            <a:ext cx="2608128" cy="30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7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5EAC6-D009-04A8-61F0-67C5F0CE9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985CC-EC07-6A89-2EB7-44E51B2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cs typeface="Times New Roman" panose="02020603050405020304" pitchFamily="18" charset="0"/>
              </a:rPr>
              <a:t>Results</a:t>
            </a:r>
            <a:r>
              <a:rPr lang="it-IT" dirty="0">
                <a:cs typeface="Times New Roman" panose="02020603050405020304" pitchFamily="18" charset="0"/>
              </a:rPr>
              <a:t> (                )  </a:t>
            </a:r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12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07599AB7-D32C-B8E4-6C04-F833C8CA9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3A05C7-5879-D494-084B-3CFA74A9D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13</a:t>
            </a:fld>
            <a:endParaRPr 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A42A3AE5-8162-5E4C-D60A-E6B4E4E29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743749B4-601B-93D9-1403-3FC007EC15E7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F474F3EF-2DF9-D66D-7A17-A235E8F0E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3BADCB-AA25-FB9C-2AC5-7E2F4CAAE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90314"/>
            <a:ext cx="6096000" cy="37230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B3900C-3EAC-F3E7-AE37-A7A34F85C3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690313"/>
            <a:ext cx="6096000" cy="37182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5C1501E-A237-368F-DA80-A3490F6C60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015" y="881130"/>
            <a:ext cx="1721050" cy="30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93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A0DF5-1843-EBC0-C454-E38DB1522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cs typeface="Times New Roman" panose="02020603050405020304" pitchFamily="18" charset="0"/>
              </a:rPr>
              <a:t>Results</a:t>
            </a:r>
            <a:r>
              <a:rPr lang="it-IT" dirty="0">
                <a:cs typeface="Times New Roman" panose="02020603050405020304" pitchFamily="18" charset="0"/>
              </a:rPr>
              <a:t> – </a:t>
            </a:r>
            <a:r>
              <a:rPr lang="it-IT" dirty="0" err="1">
                <a:cs typeface="Times New Roman" panose="02020603050405020304" pitchFamily="18" charset="0"/>
              </a:rPr>
              <a:t>Execution</a:t>
            </a:r>
            <a:r>
              <a:rPr lang="it-IT" dirty="0">
                <a:cs typeface="Times New Roman" panose="02020603050405020304" pitchFamily="18" charset="0"/>
              </a:rPr>
              <a:t> time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D1DAEB-1468-A869-0D45-7B180892A9CF}"/>
              </a:ext>
            </a:extLst>
          </p:cNvPr>
          <p:cNvSpPr txBox="1"/>
          <p:nvPr/>
        </p:nvSpPr>
        <p:spPr>
          <a:xfrm>
            <a:off x="2814825" y="1951672"/>
            <a:ext cx="848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/>
              <a:t>CNN</a:t>
            </a:r>
            <a:endParaRPr lang="it-IT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A4A32C-D1E2-9496-9E69-77B9D9C874FD}"/>
              </a:ext>
            </a:extLst>
          </p:cNvPr>
          <p:cNvSpPr txBox="1"/>
          <p:nvPr/>
        </p:nvSpPr>
        <p:spPr>
          <a:xfrm>
            <a:off x="7304022" y="1951672"/>
            <a:ext cx="3191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/>
              <a:t>SFT </a:t>
            </a:r>
            <a:r>
              <a:rPr lang="it-IT" sz="2400" b="1" dirty="0" err="1"/>
              <a:t>Matched</a:t>
            </a:r>
            <a:r>
              <a:rPr lang="it-IT" sz="2400" b="1" dirty="0"/>
              <a:t> Filtering</a:t>
            </a:r>
          </a:p>
        </p:txBody>
      </p:sp>
      <p:pic>
        <p:nvPicPr>
          <p:cNvPr id="14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7E1FAED1-8727-326C-6615-5D6CEBBD5D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7F8B75A-FB91-9499-A13F-EDD7D4163E68}"/>
              </a:ext>
            </a:extLst>
          </p:cNvPr>
          <p:cNvCxnSpPr>
            <a:stCxn id="2" idx="2"/>
          </p:cNvCxnSpPr>
          <p:nvPr/>
        </p:nvCxnSpPr>
        <p:spPr>
          <a:xfrm flipH="1">
            <a:off x="6095998" y="1690688"/>
            <a:ext cx="2" cy="293047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7511AFC-1ED5-3A0E-A2C4-640EE3345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14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5DDECCC6-36CF-6F1B-6475-871B9134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106811DD-7D96-84E3-C5F5-CEB3D5B616C6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FA8DD230-F48F-AB3C-BF1F-BA5D6334A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F67FED6-5F28-494E-AE99-A2D01C2C7A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505" y="2415634"/>
            <a:ext cx="2824933" cy="2406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AE465D0-0D09-87F5-A3A4-E8D74DAFB9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505" y="2715309"/>
            <a:ext cx="2824933" cy="2358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C8C928-9B79-4B4B-B9EC-C57C16A0DE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128" y="2421959"/>
            <a:ext cx="2824915" cy="24064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A309F61-EB43-3F27-8FF0-27386A2C2F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128" y="2715309"/>
            <a:ext cx="2919099" cy="2437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9DD0C42-0778-57B8-A92A-A0522F06A3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605" y="3342295"/>
            <a:ext cx="2990178" cy="112911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94CEDAF-1A8A-F0DC-9A85-F55E2159F0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215" y="3241596"/>
            <a:ext cx="3078740" cy="126874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DCD8C0D-73F7-8FCF-CEE8-869D01932A6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776" y="4907095"/>
            <a:ext cx="1654443" cy="64367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EC4A490-1722-157E-8F84-CD3C6E9496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776" y="5680433"/>
            <a:ext cx="1654444" cy="633617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9541CD56-8DF9-FD53-3C59-E37BC8A4012A}"/>
              </a:ext>
            </a:extLst>
          </p:cNvPr>
          <p:cNvSpPr/>
          <p:nvPr/>
        </p:nvSpPr>
        <p:spPr>
          <a:xfrm>
            <a:off x="5053781" y="4837471"/>
            <a:ext cx="2035267" cy="15188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2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5ED29-36C5-74C0-83B5-499AB67F0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E3603-DC19-64AB-9272-141287401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cs typeface="Times New Roman" panose="02020603050405020304" pitchFamily="18" charset="0"/>
              </a:rPr>
              <a:t>Results</a:t>
            </a:r>
            <a:r>
              <a:rPr lang="it-IT" dirty="0">
                <a:cs typeface="Times New Roman" panose="02020603050405020304" pitchFamily="18" charset="0"/>
              </a:rPr>
              <a:t> – </a:t>
            </a:r>
            <a:r>
              <a:rPr lang="it-IT" dirty="0" err="1">
                <a:cs typeface="Times New Roman" panose="02020603050405020304" pitchFamily="18" charset="0"/>
              </a:rPr>
              <a:t>different</a:t>
            </a:r>
            <a:r>
              <a:rPr lang="it-IT" dirty="0">
                <a:cs typeface="Times New Roman" panose="02020603050405020304" pitchFamily="18" charset="0"/>
              </a:rPr>
              <a:t> </a:t>
            </a:r>
            <a:r>
              <a:rPr lang="it-IT" dirty="0" err="1">
                <a:cs typeface="Times New Roman" panose="02020603050405020304" pitchFamily="18" charset="0"/>
              </a:rPr>
              <a:t>signal</a:t>
            </a:r>
            <a:r>
              <a:rPr lang="it-IT" dirty="0">
                <a:cs typeface="Times New Roman" panose="02020603050405020304" pitchFamily="18" charset="0"/>
              </a:rPr>
              <a:t> </a:t>
            </a:r>
            <a:r>
              <a:rPr lang="it-IT" dirty="0" err="1">
                <a:cs typeface="Times New Roman" panose="02020603050405020304" pitchFamily="18" charset="0"/>
              </a:rPr>
              <a:t>lenghts</a:t>
            </a:r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12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76176FF6-6D64-3708-3766-C0FFD8FED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4B9940-751C-DF25-A2AB-CD7BFB5A3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15</a:t>
            </a:fld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A7C6AEBF-35EF-E0DE-DD1F-2C86E8D26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616797FF-C0EE-8B0E-610A-772B6CF88513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3B4D6B2-6895-45FC-8D07-AAAF8CC8A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A8625DE-DCAA-68E6-20C0-154666C8E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15813"/>
            <a:ext cx="6090253" cy="361212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CB03E95-32B9-FF7E-358C-B5FE70432A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53" y="1815813"/>
            <a:ext cx="6047930" cy="361212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687AC71-51E9-B448-347B-9C0A9DCC77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4121" y="5138188"/>
            <a:ext cx="899220" cy="28974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7248629-C654-6543-449B-42F7863F54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4374" y="5140684"/>
            <a:ext cx="899220" cy="28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54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AF7DD-DFED-3153-40BB-899465525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9B822-DA3F-1F9D-02CB-CA655C11C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cs typeface="Times New Roman" panose="02020603050405020304" pitchFamily="18" charset="0"/>
              </a:rPr>
              <a:t>Results</a:t>
            </a:r>
            <a:r>
              <a:rPr lang="it-IT" dirty="0">
                <a:cs typeface="Times New Roman" panose="02020603050405020304" pitchFamily="18" charset="0"/>
              </a:rPr>
              <a:t> – </a:t>
            </a:r>
            <a:r>
              <a:rPr lang="it-IT" dirty="0" err="1">
                <a:cs typeface="Times New Roman" panose="02020603050405020304" pitchFamily="18" charset="0"/>
              </a:rPr>
              <a:t>different</a:t>
            </a:r>
            <a:r>
              <a:rPr lang="it-IT" dirty="0">
                <a:cs typeface="Times New Roman" panose="02020603050405020304" pitchFamily="18" charset="0"/>
              </a:rPr>
              <a:t> </a:t>
            </a:r>
            <a:r>
              <a:rPr lang="it-IT" dirty="0" err="1">
                <a:cs typeface="Times New Roman" panose="02020603050405020304" pitchFamily="18" charset="0"/>
              </a:rPr>
              <a:t>signal</a:t>
            </a:r>
            <a:r>
              <a:rPr lang="it-IT" dirty="0">
                <a:cs typeface="Times New Roman" panose="02020603050405020304" pitchFamily="18" charset="0"/>
              </a:rPr>
              <a:t> </a:t>
            </a:r>
            <a:r>
              <a:rPr lang="it-IT" dirty="0" err="1">
                <a:cs typeface="Times New Roman" panose="02020603050405020304" pitchFamily="18" charset="0"/>
              </a:rPr>
              <a:t>lenghts</a:t>
            </a:r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12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44BD05CB-A904-38CA-EF78-BF50F63FD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90E2BC-ADC1-6A29-44C9-AFFE470C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16</a:t>
            </a:fld>
            <a:endParaRPr lang="en-US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31A6DDD7-0F51-58E5-1F29-CD5E247E4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553D8184-D89A-E353-F3B3-70D5122F03DA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4CF3A27-5E88-B0DA-3473-640E92621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10A69C-4FD7-73B2-F503-0F625193D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6365"/>
            <a:ext cx="6096000" cy="36303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2415F2-9CAB-A088-393E-2579ACD364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629361"/>
            <a:ext cx="6096000" cy="35992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5583F57-56E5-E056-C7F4-25F90D36D7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9137" y="4977910"/>
            <a:ext cx="483224" cy="2937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A1914D-E698-6BD4-FD95-7C8D30D9FB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8477" y="4977910"/>
            <a:ext cx="483224" cy="2937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822AFE7-3AC8-E7C6-5AD8-38E49480DC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90" y="5732376"/>
            <a:ext cx="1052513" cy="24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693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48225-D9FE-AAD4-060B-D95E2F994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DE740-7DA8-F569-A43F-26AB5709B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Conclusions</a:t>
            </a:r>
            <a:endParaRPr lang="en-US" dirty="0"/>
          </a:p>
        </p:txBody>
      </p:sp>
      <p:pic>
        <p:nvPicPr>
          <p:cNvPr id="13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DB321DFA-8A23-C919-4338-A683891E0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50C5DF-C8F2-0952-370A-6CA49B8A0866}"/>
              </a:ext>
            </a:extLst>
          </p:cNvPr>
          <p:cNvSpPr txBox="1"/>
          <p:nvPr/>
        </p:nvSpPr>
        <p:spPr>
          <a:xfrm>
            <a:off x="838199" y="5095256"/>
            <a:ext cx="107147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i="1" dirty="0" err="1"/>
              <a:t>What’s</a:t>
            </a:r>
            <a:r>
              <a:rPr lang="it-IT" sz="2000" i="1" dirty="0"/>
              <a:t> </a:t>
            </a:r>
            <a:r>
              <a:rPr lang="it-IT" sz="2000" i="1" dirty="0" err="1"/>
              <a:t>next</a:t>
            </a:r>
            <a:r>
              <a:rPr lang="it-IT" sz="2000" i="1" dirty="0"/>
              <a:t>?</a:t>
            </a:r>
            <a:r>
              <a:rPr lang="it-IT" dirty="0"/>
              <a:t> </a:t>
            </a:r>
          </a:p>
          <a:p>
            <a:r>
              <a:rPr lang="it-IT" dirty="0"/>
              <a:t>	- </a:t>
            </a:r>
            <a:r>
              <a:rPr lang="it-IT" dirty="0" err="1"/>
              <a:t>Overlapping</a:t>
            </a:r>
            <a:r>
              <a:rPr lang="it-IT" dirty="0"/>
              <a:t> </a:t>
            </a:r>
            <a:r>
              <a:rPr lang="it-IT" dirty="0" err="1"/>
              <a:t>signals</a:t>
            </a:r>
            <a:r>
              <a:rPr lang="it-IT" dirty="0"/>
              <a:t> </a:t>
            </a:r>
          </a:p>
          <a:p>
            <a:r>
              <a:rPr lang="it-IT" dirty="0"/>
              <a:t>	- </a:t>
            </a:r>
            <a:r>
              <a:rPr lang="it-IT" b="1" dirty="0" err="1"/>
              <a:t>Skylocation</a:t>
            </a:r>
            <a:r>
              <a:rPr lang="it-IT" dirty="0"/>
              <a:t> with </a:t>
            </a:r>
            <a:r>
              <a:rPr lang="it-IT" dirty="0" err="1"/>
              <a:t>flowmatching</a:t>
            </a:r>
            <a:r>
              <a:rPr lang="it-IT" dirty="0"/>
              <a:t> </a:t>
            </a:r>
            <a:r>
              <a:rPr lang="it-IT" dirty="0" err="1"/>
              <a:t>exploiting</a:t>
            </a:r>
            <a:r>
              <a:rPr lang="it-IT" dirty="0"/>
              <a:t> the </a:t>
            </a:r>
            <a:r>
              <a:rPr lang="it-IT" dirty="0" err="1"/>
              <a:t>chirpmass</a:t>
            </a:r>
            <a:r>
              <a:rPr lang="it-IT" dirty="0"/>
              <a:t> </a:t>
            </a:r>
            <a:r>
              <a:rPr lang="it-IT" dirty="0" err="1"/>
              <a:t>estimation</a:t>
            </a:r>
            <a:r>
              <a:rPr lang="it-IT" dirty="0"/>
              <a:t> of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detection</a:t>
            </a:r>
            <a:r>
              <a:rPr lang="it-IT" dirty="0"/>
              <a:t> pipeline 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E1C2A5-B7FE-5556-7B5F-5D87CAAF3290}"/>
              </a:ext>
            </a:extLst>
          </p:cNvPr>
          <p:cNvSpPr txBox="1"/>
          <p:nvPr/>
        </p:nvSpPr>
        <p:spPr>
          <a:xfrm>
            <a:off x="838200" y="1690688"/>
            <a:ext cx="3986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GPU-</a:t>
            </a:r>
            <a:r>
              <a:rPr lang="it-IT" dirty="0" err="1"/>
              <a:t>optimized</a:t>
            </a:r>
            <a:r>
              <a:rPr lang="it-IT" dirty="0"/>
              <a:t> SFT </a:t>
            </a:r>
            <a:r>
              <a:rPr lang="it-IT" b="1" dirty="0" err="1"/>
              <a:t>Matched</a:t>
            </a:r>
            <a:r>
              <a:rPr lang="it-IT" b="1" dirty="0"/>
              <a:t> Filtering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5039D8-A288-E3B4-00C5-F38A3CE84796}"/>
              </a:ext>
            </a:extLst>
          </p:cNvPr>
          <p:cNvSpPr txBox="1"/>
          <p:nvPr/>
        </p:nvSpPr>
        <p:spPr>
          <a:xfrm>
            <a:off x="4063201" y="2996290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CNN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51F833-17E7-7B65-5514-C968006275EE}"/>
              </a:ext>
            </a:extLst>
          </p:cNvPr>
          <p:cNvSpPr txBox="1"/>
          <p:nvPr/>
        </p:nvSpPr>
        <p:spPr>
          <a:xfrm>
            <a:off x="5760009" y="1690688"/>
            <a:ext cx="2122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/>
              <a:t>Optimal</a:t>
            </a:r>
            <a:r>
              <a:rPr lang="it-IT" dirty="0"/>
              <a:t> sensitivity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BB6375-E26C-9416-6BA2-47E4CE59970E}"/>
              </a:ext>
            </a:extLst>
          </p:cNvPr>
          <p:cNvSpPr txBox="1"/>
          <p:nvPr/>
        </p:nvSpPr>
        <p:spPr>
          <a:xfrm>
            <a:off x="5760009" y="2008033"/>
            <a:ext cx="309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But </a:t>
            </a:r>
            <a:r>
              <a:rPr lang="it-IT" b="1" dirty="0"/>
              <a:t>high</a:t>
            </a:r>
            <a:r>
              <a:rPr lang="it-IT" dirty="0"/>
              <a:t> </a:t>
            </a:r>
            <a:r>
              <a:rPr lang="it-IT" dirty="0" err="1"/>
              <a:t>computational</a:t>
            </a:r>
            <a:r>
              <a:rPr lang="it-IT" dirty="0"/>
              <a:t> costs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928B0F-BC64-DB14-8ED6-E40EAFC6AAD7}"/>
              </a:ext>
            </a:extLst>
          </p:cNvPr>
          <p:cNvSpPr txBox="1"/>
          <p:nvPr/>
        </p:nvSpPr>
        <p:spPr>
          <a:xfrm>
            <a:off x="5760008" y="2996290"/>
            <a:ext cx="4961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Sensitivity </a:t>
            </a:r>
            <a:r>
              <a:rPr lang="it-IT" b="1" dirty="0"/>
              <a:t>comparable</a:t>
            </a:r>
            <a:r>
              <a:rPr lang="it-IT" dirty="0"/>
              <a:t> to SFT </a:t>
            </a:r>
            <a:r>
              <a:rPr lang="it-IT" dirty="0" err="1"/>
              <a:t>Matched</a:t>
            </a:r>
            <a:r>
              <a:rPr lang="it-IT" dirty="0"/>
              <a:t> </a:t>
            </a:r>
            <a:r>
              <a:rPr lang="it-IT" dirty="0" err="1"/>
              <a:t>FIltering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C0573B-43E0-4A52-4DB7-D8073EFA7BEE}"/>
              </a:ext>
            </a:extLst>
          </p:cNvPr>
          <p:cNvSpPr txBox="1"/>
          <p:nvPr/>
        </p:nvSpPr>
        <p:spPr>
          <a:xfrm>
            <a:off x="5760008" y="3307713"/>
            <a:ext cx="632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Efficiency </a:t>
            </a:r>
            <a:r>
              <a:rPr lang="en-US" b="1" dirty="0"/>
              <a:t>gain</a:t>
            </a:r>
            <a:r>
              <a:rPr lang="en-US" dirty="0"/>
              <a:t> of over four orders of magnitude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4FB8B6-99C1-6D8C-7B0B-53A2F4B3A072}"/>
              </a:ext>
            </a:extLst>
          </p:cNvPr>
          <p:cNvSpPr txBox="1"/>
          <p:nvPr/>
        </p:nvSpPr>
        <p:spPr>
          <a:xfrm>
            <a:off x="5760008" y="44139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latin typeface="LMRoman10-Regular"/>
              </a:rPr>
              <a:t>L</a:t>
            </a:r>
            <a:r>
              <a:rPr lang="en-US" sz="1800" b="1" i="0" u="none" strike="noStrike" baseline="0" dirty="0">
                <a:latin typeface="LMRoman10-Regular"/>
              </a:rPr>
              <a:t>ow-latency triggering </a:t>
            </a:r>
            <a:r>
              <a:rPr lang="en-US" sz="1800" b="0" i="0" u="none" strike="noStrike" baseline="0" dirty="0">
                <a:latin typeface="LMRoman10-Regular"/>
              </a:rPr>
              <a:t>of long-duration GW signals</a:t>
            </a:r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9E41A91-6707-C40A-1BC3-7D25BDDE24A8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4824484" y="1875354"/>
            <a:ext cx="9355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41F4642-4BB7-0159-7612-95DF3A00C166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>
            <a:off x="4744798" y="3180956"/>
            <a:ext cx="101521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6133290-9628-4F35-AF8F-7A7CC3A3F123}"/>
              </a:ext>
            </a:extLst>
          </p:cNvPr>
          <p:cNvCxnSpPr>
            <a:cxnSpLocks/>
          </p:cNvCxnSpPr>
          <p:nvPr/>
        </p:nvCxnSpPr>
        <p:spPr>
          <a:xfrm>
            <a:off x="8023123" y="3677045"/>
            <a:ext cx="0" cy="6189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0590CBD5-ADF8-65C8-C808-69D590FD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17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8A03D8-33AD-E1CF-5FA9-582DD788BE91}"/>
              </a:ext>
            </a:extLst>
          </p:cNvPr>
          <p:cNvSpPr/>
          <p:nvPr/>
        </p:nvSpPr>
        <p:spPr>
          <a:xfrm>
            <a:off x="5760008" y="4329713"/>
            <a:ext cx="4961861" cy="5851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325B6855-D329-CC2D-2C0B-7F0CCF8B8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476" y="6492875"/>
            <a:ext cx="7052187" cy="365125"/>
          </a:xfrm>
        </p:spPr>
        <p:txBody>
          <a:bodyPr/>
          <a:lstStyle/>
          <a:p>
            <a:r>
              <a:rPr lang="en-US" dirty="0"/>
              <a:t>Scalable detection of long-duration GW signal from BNS in next-generation ground-based detectors</a:t>
            </a:r>
          </a:p>
        </p:txBody>
      </p:sp>
      <p:sp>
        <p:nvSpPr>
          <p:cNvPr id="16" name="Footer Placeholder 9">
            <a:extLst>
              <a:ext uri="{FF2B5EF4-FFF2-40B4-BE49-F238E27FC236}">
                <a16:creationId xmlns:a16="http://schemas.microsoft.com/office/drawing/2014/main" id="{687E35CA-6429-1A29-6241-F1709CCED749}"/>
              </a:ext>
            </a:extLst>
          </p:cNvPr>
          <p:cNvSpPr txBox="1">
            <a:spLocks/>
          </p:cNvSpPr>
          <p:nvPr/>
        </p:nvSpPr>
        <p:spPr>
          <a:xfrm>
            <a:off x="1119701" y="6492875"/>
            <a:ext cx="2425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martin.gerini@uclouvain.be</a:t>
            </a:r>
            <a:endParaRPr lang="en-US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1788192A-D8E8-BBD4-73B5-5004D7BFB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87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5B54323F-6B1D-5035-EB2D-B7B865D88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B613C8-A27B-8918-2B4B-D16CD141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Scalable detection of long-duration GW signal from BNS </a:t>
            </a:r>
          </a:p>
          <a:p>
            <a:r>
              <a:rPr lang="en-US" dirty="0"/>
              <a:t>in next-generation ground-based detectors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CF35A28-4C41-E661-F823-9AC2427C0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18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6ECC3E-C0AF-6044-73F3-BEF0E3D1F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370" y="875114"/>
            <a:ext cx="6355260" cy="5107772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040FB25-199C-E284-AF5A-5CBAA27EE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507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F6A19-0E9E-F5CE-EF5C-5E9A4232C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D607F37A-D549-9344-351C-0D1012B5D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2CBF8E-1263-8492-4C87-16FD61206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Scalable detection of long-duration GW signal from BNS </a:t>
            </a:r>
          </a:p>
          <a:p>
            <a:r>
              <a:rPr lang="en-US" dirty="0"/>
              <a:t>in next-generation ground-based detectors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A5D849E-4F95-0B26-3CEB-81E56B3B3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19</a:t>
            </a:fld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09AC313-CD1C-C2B0-02A8-AD6ADDEDC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E4897C-FEFF-DEBF-E5AF-BDFBDFA2D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72879"/>
            <a:ext cx="6096000" cy="3679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015C3A-A4B3-592C-F095-FAD3A944AF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094"/>
          <a:stretch>
            <a:fillRect/>
          </a:stretch>
        </p:blipFill>
        <p:spPr>
          <a:xfrm>
            <a:off x="6096000" y="1379602"/>
            <a:ext cx="6096000" cy="36890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BD1BA5-1CF4-376F-C156-1EB4EDFCFA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10" y="639839"/>
            <a:ext cx="1052513" cy="24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50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1EACD-B199-2719-FE48-1AD665E10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A52D81FF-76C6-5A5A-3B26-B972B4EA4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8D4D3-7497-A85C-0FF2-8975F5106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Scalable detection of long-duration GW signal from BNS </a:t>
            </a:r>
          </a:p>
          <a:p>
            <a:r>
              <a:rPr lang="en-US" dirty="0"/>
              <a:t>in next-generation ground-based detectors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DF43B5E-C7ED-787F-30E9-A12BF973A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20</a:t>
            </a:fld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B3AB484-825A-67B9-E05B-FF97F4549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B9A544-6135-F96C-BD61-9F0D9DA1E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38" y="328116"/>
            <a:ext cx="2350956" cy="7878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1C366CC-1AFB-9982-4DD6-D6F98F0933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9999" y="392795"/>
            <a:ext cx="2803801" cy="6277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BB1CD44-29E8-F09E-F303-6E53660792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654" y="1089878"/>
            <a:ext cx="3518554" cy="8011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60546CE-FE62-75C5-4691-4E937E8F42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9999" y="1201181"/>
            <a:ext cx="3578371" cy="57852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8F37743-34CD-60F1-833F-291E133096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4161" y="1089878"/>
            <a:ext cx="2719425" cy="8011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C6E33C6-30DF-E976-03B7-6382F0E813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8597" y="2325361"/>
            <a:ext cx="3384177" cy="72191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286328F-192B-03BF-37C7-E05453E250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983" y="2469192"/>
            <a:ext cx="2300622" cy="40036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BC1281B-AB71-AB68-498F-BFFBC4EA39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2966" y="4096188"/>
            <a:ext cx="2892438" cy="96236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290BF91-B0EE-AB10-21E9-4F9371642D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98794" y="3245322"/>
            <a:ext cx="3942096" cy="65417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69FB54A-2B65-BC09-0BAE-CCFF35B86FB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33354" y="3899499"/>
            <a:ext cx="4074488" cy="65417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BB6F775-F0B5-6D52-5A5C-FA68FB06342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33354" y="4577370"/>
            <a:ext cx="3278841" cy="65576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B85B946-450D-C2B8-1EC1-2F1434A0DA4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33354" y="5431182"/>
            <a:ext cx="1259236" cy="36512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5A9E03D-7ADA-A7AD-F99B-8F4F305FD5D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44889" y="5222057"/>
            <a:ext cx="4810926" cy="65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91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1BC9B-EF09-EEA0-E74B-259BCA949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15" descr="Immagine che contiene Carattere, poster, testo, Elementi grafici&#10;&#10;Descrizione generata automaticamente">
            <a:extLst>
              <a:ext uri="{FF2B5EF4-FFF2-40B4-BE49-F238E27FC236}">
                <a16:creationId xmlns:a16="http://schemas.microsoft.com/office/drawing/2014/main" id="{F6FF9A4B-3E4E-7361-ED7A-1772FB8D1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570" y="133148"/>
            <a:ext cx="629126" cy="62912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189926-EB87-8C3A-2EDC-D9694025E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Scalable detection of long-duration GW signal from BNS </a:t>
            </a:r>
          </a:p>
          <a:p>
            <a:r>
              <a:rPr lang="en-US" dirty="0"/>
              <a:t>in next-generation ground-based detectors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B3CE31-0470-A720-3E25-F7E4BF959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1A19D-F99A-4371-8298-277BC423B0A6}" type="slidenum">
              <a:rPr lang="en-US" smtClean="0"/>
              <a:t>21</a:t>
            </a:fld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0E18E7D-6EE6-5567-324F-7161D8F71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874" y="0"/>
            <a:ext cx="1147916" cy="9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AA68CA-1627-08CC-BE05-8A94FFAA4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069" y="1478133"/>
            <a:ext cx="6383061" cy="39017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DF2A75-33B9-AFEC-1715-CBB3342CD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129" y="1865559"/>
            <a:ext cx="2805113" cy="6381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3B36EC-17F4-1205-40ED-19FBBB16F0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395" y="1206240"/>
            <a:ext cx="2334582" cy="3655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C373C5-E541-B4D4-E1FB-CC328EB1BE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232" y="2791246"/>
            <a:ext cx="2470905" cy="6376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8DC3EE3-A61A-DE5C-A676-FD511D4CE565}"/>
              </a:ext>
            </a:extLst>
          </p:cNvPr>
          <p:cNvSpPr txBox="1"/>
          <p:nvPr/>
        </p:nvSpPr>
        <p:spPr>
          <a:xfrm>
            <a:off x="8037605" y="3780621"/>
            <a:ext cx="37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Lowering</a:t>
            </a:r>
            <a:r>
              <a:rPr lang="it-IT" dirty="0"/>
              <a:t> from 5 Hz to 2 Hz </a:t>
            </a:r>
            <a:r>
              <a:rPr lang="it-IT" dirty="0" err="1"/>
              <a:t>yelds</a:t>
            </a:r>
            <a:r>
              <a:rPr lang="it-IT" dirty="0"/>
              <a:t> an </a:t>
            </a:r>
            <a:r>
              <a:rPr lang="it-IT" dirty="0" err="1"/>
              <a:t>increase</a:t>
            </a:r>
            <a:r>
              <a:rPr lang="it-IT" dirty="0"/>
              <a:t> in             of 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33D3D1-0510-95BC-9B45-0763B97812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313" y="4103786"/>
            <a:ext cx="392741" cy="3054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8BFC9DD-D59E-4F11-ABB1-5A766A75A6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963" y="4148663"/>
            <a:ext cx="861131" cy="1993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5C19362-B96F-0F03-46B1-BDEAF2F784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903" y="1345139"/>
            <a:ext cx="1001078" cy="26598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F82E6C4-B3AF-C7A4-1ECB-E912819CFBD1}"/>
              </a:ext>
            </a:extLst>
          </p:cNvPr>
          <p:cNvSpPr txBox="1"/>
          <p:nvPr/>
        </p:nvSpPr>
        <p:spPr>
          <a:xfrm>
            <a:off x="8037605" y="4444801"/>
            <a:ext cx="37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Median mismatch </a:t>
            </a:r>
            <a:r>
              <a:rPr lang="it-IT" dirty="0" err="1"/>
              <a:t>increases</a:t>
            </a:r>
            <a:r>
              <a:rPr lang="it-IT" dirty="0"/>
              <a:t> from</a:t>
            </a:r>
          </a:p>
          <a:p>
            <a:r>
              <a:rPr lang="it-IT" dirty="0"/>
              <a:t>                to  </a:t>
            </a: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462A991-9E1E-187F-31F7-CD0FF6300F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4824840"/>
            <a:ext cx="629967" cy="17253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6ED8ACD-2C96-196E-6AE4-E981E3680BC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314" y="4824972"/>
            <a:ext cx="646338" cy="17702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4CAA7DB-1BC2-4381-605A-96EB305300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982" y="5803617"/>
            <a:ext cx="3621681" cy="22231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AE742ED-7512-450C-AA96-D6D3BCC2F3E9}"/>
              </a:ext>
            </a:extLst>
          </p:cNvPr>
          <p:cNvSpPr txBox="1"/>
          <p:nvPr/>
        </p:nvSpPr>
        <p:spPr>
          <a:xfrm>
            <a:off x="847068" y="5706854"/>
            <a:ext cx="11093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expected detection statistic decreases to                                                                                  of its original value</a:t>
            </a:r>
          </a:p>
        </p:txBody>
      </p:sp>
    </p:spTree>
    <p:extLst>
      <p:ext uri="{BB962C8B-B14F-4D97-AF65-F5344CB8AC3E}">
        <p14:creationId xmlns:p14="http://schemas.microsoft.com/office/powerpoint/2010/main" val="3527086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13231</TotalTime>
  <Words>974</Words>
  <Application>Microsoft Office PowerPoint</Application>
  <PresentationFormat>Widescreen</PresentationFormat>
  <Paragraphs>194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Aptos Display</vt:lpstr>
      <vt:lpstr>Arial</vt:lpstr>
      <vt:lpstr>Cambria Math</vt:lpstr>
      <vt:lpstr>LMRoman10-Regular</vt:lpstr>
      <vt:lpstr>Times New Roman</vt:lpstr>
      <vt:lpstr>Office Theme</vt:lpstr>
      <vt:lpstr>Scalable early-warning for binary neutron-star mergers in third-generation gravitational-wave detectors</vt:lpstr>
      <vt:lpstr>Introduction</vt:lpstr>
      <vt:lpstr>Signal Model</vt:lpstr>
      <vt:lpstr>How to detect? Matched Filtering</vt:lpstr>
      <vt:lpstr>The problem</vt:lpstr>
      <vt:lpstr>SFT-based Matched Filtering</vt:lpstr>
      <vt:lpstr>Amortized Inference</vt:lpstr>
      <vt:lpstr>CNN – training step</vt:lpstr>
      <vt:lpstr>CNN – training </vt:lpstr>
      <vt:lpstr>CNN – inference </vt:lpstr>
      <vt:lpstr>CNN – inference (rolling window test) </vt:lpstr>
      <vt:lpstr>Simulation setup</vt:lpstr>
      <vt:lpstr>Results (                )  </vt:lpstr>
      <vt:lpstr>Results – Execution time</vt:lpstr>
      <vt:lpstr>Results – different signal lenghts</vt:lpstr>
      <vt:lpstr>Results – different signal lenghts</vt:lpstr>
      <vt:lpstr>Conclusions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m.gerini1@campus.unimib.it</dc:creator>
  <cp:lastModifiedBy>m.gerini1@campus.unimib.it</cp:lastModifiedBy>
  <cp:revision>156</cp:revision>
  <dcterms:created xsi:type="dcterms:W3CDTF">2026-01-13T18:36:53Z</dcterms:created>
  <dcterms:modified xsi:type="dcterms:W3CDTF">2026-10-07T12:21:51Z</dcterms:modified>
</cp:coreProperties>
</file>