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ink/ink9.xml" ContentType="application/inkml+xml"/>
  <Override PartName="/ppt/notesSlides/notesSlide15.xml" ContentType="application/vnd.openxmlformats-officedocument.presentationml.notesSlide+xml"/>
  <Override PartName="/ppt/ink/ink10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6"/>
  </p:notesMasterIdLst>
  <p:sldIdLst>
    <p:sldId id="256" r:id="rId3"/>
    <p:sldId id="683" r:id="rId4"/>
    <p:sldId id="699" r:id="rId5"/>
    <p:sldId id="700" r:id="rId6"/>
    <p:sldId id="681" r:id="rId7"/>
    <p:sldId id="294" r:id="rId8"/>
    <p:sldId id="702" r:id="rId9"/>
    <p:sldId id="678" r:id="rId10"/>
    <p:sldId id="686" r:id="rId11"/>
    <p:sldId id="687" r:id="rId12"/>
    <p:sldId id="679" r:id="rId13"/>
    <p:sldId id="688" r:id="rId14"/>
    <p:sldId id="693" r:id="rId15"/>
    <p:sldId id="703" r:id="rId16"/>
    <p:sldId id="695" r:id="rId17"/>
    <p:sldId id="676" r:id="rId18"/>
    <p:sldId id="698" r:id="rId19"/>
    <p:sldId id="696" r:id="rId20"/>
    <p:sldId id="689" r:id="rId21"/>
    <p:sldId id="692" r:id="rId22"/>
    <p:sldId id="691" r:id="rId23"/>
    <p:sldId id="650" r:id="rId24"/>
    <p:sldId id="259" r:id="rId2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7"/>
    </p:embeddedFont>
    <p:embeddedFont>
      <p:font typeface="Cambria Math" panose="02040503050406030204" pitchFamily="18" charset="0"/>
      <p:regular r:id="rId28"/>
    </p:embeddedFont>
    <p:embeddedFont>
      <p:font typeface="Congenial" panose="02000503040000020004" pitchFamily="2" charset="0"/>
      <p:regular r:id="rId29"/>
      <p:bold r:id="rId30"/>
      <p:italic r:id="rId31"/>
      <p:boldItalic r:id="rId32"/>
    </p:embeddedFont>
    <p:embeddedFont>
      <p:font typeface="Congenial SemiBold" panose="02000503040000020004" pitchFamily="2" charset="0"/>
      <p:bold r:id="rId33"/>
      <p:boldItalic r:id="rId34"/>
    </p:embeddedFont>
    <p:embeddedFont>
      <p:font typeface="Proxima Nova" panose="02010600030101010101" charset="0"/>
      <p:regular r:id="rId35"/>
      <p:bold r:id="rId36"/>
      <p:italic r:id="rId37"/>
      <p:boldItalic r:id="rId38"/>
    </p:embeddedFont>
    <p:embeddedFont>
      <p:font typeface="Proxima Nova Semibold" panose="02010600030101010101" charset="0"/>
      <p:regular r:id="rId39"/>
      <p:bold r:id="rId40"/>
      <p:boldItalic r:id="rId41"/>
    </p:embeddedFont>
    <p:embeddedFont>
      <p:font typeface="Quicksand" panose="02010600030101010101" charset="0"/>
      <p:regular r:id="rId42"/>
      <p:bold r:id="rId43"/>
    </p:embeddedFont>
    <p:embeddedFont>
      <p:font typeface="Raleway Light" pitchFamily="2" charset="0"/>
      <p:regular r:id="rId44"/>
      <p:bold r:id="rId45"/>
      <p:italic r:id="rId46"/>
      <p:boldItalic r:id="rId47"/>
    </p:embeddedFont>
    <p:embeddedFont>
      <p:font typeface="微软雅黑" panose="020B0503020204020204" pitchFamily="34" charset="-122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D41766-EB92-C257-9A9F-8A9AF16AE840}" name="Zeqiang Wang" initials="ZW" userId="S::zeqiang.wang@uclouvain.be::5b227efa-9236-4fb8-a328-29436bd518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DAA099-479A-4188-A0A7-A774F61D7F50}">
  <a:tblStyle styleId="{38DAA099-479A-4188-A0A7-A774F61D7F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E87F236-F040-42E9-A495-98660441F01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3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8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24575,'1'36'0,"-1"9"0,-8 79 0,3-76 0,2 0 0,4 54 0,1-27 0,-2 300-1365,0-361-5461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8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24575,'1'36'0,"-1"9"0,-8 79 0,3-76 0,2 0 0,4 54 0,1-27 0,-2 300-1365,0-361-5461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5T16:49:1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7D3CF1FC-4D04-E942-241A-B6BCA4CD1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18C9BDE0-F7DF-0EAD-2598-6E55A8C757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CD50DF22-C96B-EFA2-F2C4-0B0BCB892B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695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A7AE991E-74F4-10AE-CDED-C6B52264F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71C7C2C3-BE19-698E-1521-6F9BBA6DA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8E0D7359-332E-E880-3980-AE9A0C6D5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531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58D1661F-20B1-9E3A-AFFD-BF77954E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251334D2-CC54-B571-BDD9-4E2234F826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C06CDAA7-5C83-1DBF-33F4-11BEA938D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11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5C85A4F9-73AA-A962-4044-8F5CE49D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EEF424BE-A8BD-5FA1-C68E-69DB7AA57C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2487E9FA-36CD-B1FA-3DF5-6A799E4A85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387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2EFB5A8B-92DB-EFB6-D017-8D9779B3D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BE8DA650-FF67-7F68-A4DD-6A2911C399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64762AD8-9E9B-C842-62AB-573B7E7B66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31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00799A05-A7D9-54CF-7600-3B76EA4B0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4742C8BE-F4A7-17FC-5250-865A6E3FE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B1B8085E-B5E8-272D-8C31-71B373AFD9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218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AAEDE2A9-4E1A-7698-DC47-4EF064D0D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604664DA-9962-E948-7722-84E2251748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601FF67B-CDF4-2E4D-52D8-5E25C6B8AD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05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6C82903F-DDF5-60B4-6C79-878F5391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C2CE9D80-BA3A-0D8F-84AD-1D6BA61893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DDAD11B5-A654-76C4-6536-75F0BD9A23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77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34B84D9E-9EB6-49CF-7314-1B9AFC99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E946AA33-DB82-D212-FEB5-113747D34B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D453B2DA-07CB-6BD5-F306-1359165C86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79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79D0DB97-C074-E66B-71D0-725E7812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73C79C54-009A-7FF5-1AE6-DA66E2EB7C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12F8FA50-69D3-8633-276B-1AC106F921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2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6D30A595-4A88-5293-A41B-4ECF3467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19EB70A5-F17A-AAB0-859A-F6A0965F4A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120F1B5E-665B-D992-C9FD-4C1F865DD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055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080F4F8F-A72A-5A77-4CA4-115C77BC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4A09E83E-84FF-84A2-EF5D-642608C2D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E9D1BBEA-9FA0-2FC2-FD6A-009A4B3A4D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41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>
          <a:extLst>
            <a:ext uri="{FF2B5EF4-FFF2-40B4-BE49-F238E27FC236}">
              <a16:creationId xmlns:a16="http://schemas.microsoft.com/office/drawing/2014/main" id="{952AD443-3B9A-92B9-116B-53A13873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ffa7a84ac9_0_8792:notes">
            <a:extLst>
              <a:ext uri="{FF2B5EF4-FFF2-40B4-BE49-F238E27FC236}">
                <a16:creationId xmlns:a16="http://schemas.microsoft.com/office/drawing/2014/main" id="{A126015E-FDB9-B830-9F96-809CEEE20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ffa7a84ac9_0_8792:notes">
            <a:extLst>
              <a:ext uri="{FF2B5EF4-FFF2-40B4-BE49-F238E27FC236}">
                <a16:creationId xmlns:a16="http://schemas.microsoft.com/office/drawing/2014/main" id="{BE6BE713-25E2-D815-B0A5-58BC2716D9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78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901975" y="1294724"/>
            <a:ext cx="4528800" cy="22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901975" y="34973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879400" y="96550"/>
            <a:ext cx="5937736" cy="549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125" y="2685875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601225" y="2273750"/>
            <a:ext cx="5110626" cy="29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103450" y="-187025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0000" y="4774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36650" y="72012"/>
            <a:ext cx="4832826" cy="483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09114" flipH="1">
            <a:off x="5239919" y="891392"/>
            <a:ext cx="5738974" cy="359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309188" flipH="1">
            <a:off x="-140282" y="2707693"/>
            <a:ext cx="1359035" cy="143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73377" flipH="1">
            <a:off x="3810553" y="-459651"/>
            <a:ext cx="1068421" cy="112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0502" y="2556090"/>
            <a:ext cx="6017801" cy="60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508100" y="2044700"/>
            <a:ext cx="61278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1508100" y="3829250"/>
            <a:ext cx="6127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7550" y="1043100"/>
            <a:ext cx="6127801" cy="61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8975" y="228612"/>
            <a:ext cx="8771975" cy="5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375" y="-2292350"/>
            <a:ext cx="4735801" cy="475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301497" y="-86900"/>
            <a:ext cx="2325678" cy="24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0425" y="-197445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4125" y="-2935137"/>
            <a:ext cx="5618374" cy="56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00" y="2602888"/>
            <a:ext cx="5618374" cy="56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7329">
            <a:off x="6845837" y="360619"/>
            <a:ext cx="2779826" cy="540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491363">
            <a:off x="-359163" y="-729334"/>
            <a:ext cx="2779827" cy="540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00112">
            <a:off x="-1692253" y="1043431"/>
            <a:ext cx="5974459" cy="374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00112">
            <a:off x="4411372" y="-790794"/>
            <a:ext cx="5974459" cy="374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44300" y="-2387448"/>
            <a:ext cx="5508126" cy="550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29625" y="-2122223"/>
            <a:ext cx="5508126" cy="550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00110">
            <a:off x="-2948116" y="1001458"/>
            <a:ext cx="8417331" cy="527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465197" y="-1502300"/>
            <a:ext cx="3852698" cy="38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17352" y="-2172375"/>
            <a:ext cx="5423923" cy="54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">
            <a:off x="8055476" y="2847550"/>
            <a:ext cx="1380800" cy="145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225773">
            <a:off x="4780687" y="-1041398"/>
            <a:ext cx="1926601" cy="203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61214" y="3120675"/>
            <a:ext cx="4748874" cy="47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4986" y="2904900"/>
            <a:ext cx="4748875" cy="47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01528">
            <a:off x="3037854" y="4162558"/>
            <a:ext cx="1575819" cy="166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●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○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■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●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○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■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●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Char char="○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"/>
              <a:buChar char="■"/>
              <a:defRPr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79" r:id="rId4"/>
    <p:sldLayoutId id="214748368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4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4" Type="http://schemas.openxmlformats.org/officeDocument/2006/relationships/customXml" Target="../ink/ink3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12" Type="http://schemas.openxmlformats.org/officeDocument/2006/relationships/image" Target="../media/image3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5.xml"/><Relationship Id="rId1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customXml" Target="../ink/ink4.xml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33.png"/><Relationship Id="rId3" Type="http://schemas.openxmlformats.org/officeDocument/2006/relationships/image" Target="../media/image29.png"/><Relationship Id="rId12" Type="http://schemas.openxmlformats.org/officeDocument/2006/relationships/image" Target="../media/image3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7.xml"/><Relationship Id="rId1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customXml" Target="../ink/ink6.xml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customXml" Target="../ink/ink8.xml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customXml" Target="../ink/ink9.xml"/><Relationship Id="rId12" Type="http://schemas.openxmlformats.org/officeDocument/2006/relationships/image" Target="../media/image310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customXml" Target="../ink/ink10.xml"/><Relationship Id="rId12" Type="http://schemas.openxmlformats.org/officeDocument/2006/relationships/image" Target="../media/image310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4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4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4" Type="http://schemas.openxmlformats.org/officeDocument/2006/relationships/customXml" Target="../ink/ink2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>
            <a:spLocks noGrp="1"/>
          </p:cNvSpPr>
          <p:nvPr>
            <p:ph type="ctrTitle"/>
          </p:nvPr>
        </p:nvSpPr>
        <p:spPr>
          <a:xfrm>
            <a:off x="750693" y="1343780"/>
            <a:ext cx="6105586" cy="22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900" dirty="0">
                <a:latin typeface="Congenial SemiBold" panose="020F0502020204030204" pitchFamily="2" charset="0"/>
              </a:rPr>
              <a:t>The τ g-2 at future collider</a:t>
            </a:r>
            <a:endParaRPr sz="6900" dirty="0">
              <a:latin typeface="Congenial SemiBold" panose="020F0502020204030204" pitchFamily="2" charset="0"/>
            </a:endParaRPr>
          </a:p>
        </p:txBody>
      </p:sp>
      <p:pic>
        <p:nvPicPr>
          <p:cNvPr id="334" name="Google Shape;3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14003">
            <a:off x="7699701" y="-359053"/>
            <a:ext cx="1901676" cy="200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P3 - Centre for Cosmology, Particle Physics and Phenomenology">
            <a:extLst>
              <a:ext uri="{FF2B5EF4-FFF2-40B4-BE49-F238E27FC236}">
                <a16:creationId xmlns:a16="http://schemas.microsoft.com/office/drawing/2014/main" id="{BBECDF7D-1EC4-02A7-25B6-3BDE9F78C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24202" r="15796" b="29660"/>
          <a:stretch/>
        </p:blipFill>
        <p:spPr bwMode="auto">
          <a:xfrm>
            <a:off x="258849" y="262733"/>
            <a:ext cx="1212510" cy="11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2DF3666-7EAD-9FCF-B476-23426916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55" y="315080"/>
            <a:ext cx="444817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55E350E-25A0-86E6-F14B-52E347DD984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708715" y="3573210"/>
            <a:ext cx="11191240" cy="126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b="1" dirty="0" err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ZeQiang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Wang</a:t>
            </a:r>
          </a:p>
          <a:p>
            <a:pPr algn="ctr">
              <a:lnSpc>
                <a:spcPct val="170000"/>
              </a:lnSpc>
            </a:pPr>
            <a:r>
              <a:rPr lang="en-US" altLang="zh-CN" sz="2400" b="1" dirty="0" err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UCLouvain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CP3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44CD24-F9BC-995E-8531-D089E03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516" y="1738548"/>
            <a:ext cx="2130342" cy="3210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024C3D43-21EB-1208-4D4B-E93AE5B18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8D3A3719-9E59-DBF4-537E-09BF8C1D908B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39B5B5-4248-AEAF-2841-70AF27C3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4" y="867686"/>
            <a:ext cx="615949" cy="9239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30623B5C-BCEA-F717-E374-932CD648678D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9B5F6B3-20AA-5840-7897-149E39C45427}"/>
                  </a:ext>
                </a:extLst>
              </p:cNvPr>
              <p:cNvSpPr txBox="1"/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0.001159652182032(720)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9B5F6B3-20AA-5840-7897-149E39C45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blipFill>
                <a:blip r:embed="rId13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B5435EA-BDD8-9B32-C003-4F7D80A6795C}"/>
                  </a:ext>
                </a:extLst>
              </p:cNvPr>
              <p:cNvSpPr txBox="1"/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0.00115965218059(13)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B5435EA-BDD8-9B32-C003-4F7D80A67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blipFill>
                <a:blip r:embed="rId14"/>
                <a:stretch>
                  <a:fillRect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5C9D26B4-B708-90C7-3F22-66D1DAFEE1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6116" y="600584"/>
            <a:ext cx="5076862" cy="43529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7A1199-2FA1-6FBE-BEFD-3A5800EB3B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043" y="3008862"/>
            <a:ext cx="1361614" cy="19528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692A34-F4E7-2092-7850-CCE93417837F}"/>
              </a:ext>
            </a:extLst>
          </p:cNvPr>
          <p:cNvSpPr txBox="1"/>
          <p:nvPr/>
        </p:nvSpPr>
        <p:spPr>
          <a:xfrm>
            <a:off x="1709973" y="3181066"/>
            <a:ext cx="42562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“The precision of AMM like using the width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of a human hair to measure the distance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from Los Angeles to New York—over 3,000 miles”</a:t>
            </a:r>
            <a:endParaRPr lang="zh-CN" altLang="en-US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14835A-9F53-DB54-195D-8DE8102255CF}"/>
              </a:ext>
            </a:extLst>
          </p:cNvPr>
          <p:cNvSpPr txBox="1"/>
          <p:nvPr/>
        </p:nvSpPr>
        <p:spPr>
          <a:xfrm>
            <a:off x="740810" y="3447570"/>
            <a:ext cx="7282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highlight>
                  <a:srgbClr val="FFFF00"/>
                </a:highlight>
                <a:latin typeface="Congenial" panose="02000503040000020004" pitchFamily="2" charset="0"/>
              </a:rPr>
              <a:t>The most precise measurement in</a:t>
            </a:r>
          </a:p>
          <a:p>
            <a:r>
              <a:rPr lang="en-US" altLang="zh-CN" sz="3600" dirty="0">
                <a:highlight>
                  <a:srgbClr val="FFFF00"/>
                </a:highlight>
                <a:latin typeface="Congenial" panose="02000503040000020004" pitchFamily="2" charset="0"/>
              </a:rPr>
              <a:t>fundamental particle’s property.</a:t>
            </a:r>
            <a:endParaRPr lang="zh-CN" altLang="en-US" sz="3600" dirty="0">
              <a:highlight>
                <a:srgbClr val="FFFF00"/>
              </a:highlight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9D4A1058-2422-22E6-18C7-71EE17E9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559D6DF-6E08-E1C5-7FB4-C8F08567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11" y="1994285"/>
            <a:ext cx="717580" cy="1184008"/>
          </a:xfrm>
          <a:prstGeom prst="rect">
            <a:avLst/>
          </a:prstGeom>
        </p:spPr>
      </p:pic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2C675A09-5FAA-5A1C-F8CE-3D8CCC864C45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5BB8C5-E752-0A5A-5CBB-D3DB83EBB445}"/>
              </a:ext>
            </a:extLst>
          </p:cNvPr>
          <p:cNvSpPr/>
          <p:nvPr/>
        </p:nvSpPr>
        <p:spPr>
          <a:xfrm>
            <a:off x="6349218" y="2513428"/>
            <a:ext cx="370450" cy="73620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B09EBB0A-0889-45E8-E44C-E7B875C8777E}"/>
                  </a:ext>
                </a:extLst>
              </p14:cNvPr>
              <p14:cNvContentPartPr/>
              <p14:nvPr/>
            </p14:nvContentPartPr>
            <p14:xfrm>
              <a:off x="4088086" y="1908185"/>
              <a:ext cx="6120" cy="31248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EA950124-47DA-B96D-2204-1003B41D5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9086" y="1899545"/>
                <a:ext cx="237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09964ED8-1B97-BDDE-1EF1-39AECB102711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8A0513DA-4049-6016-9489-979E4ADAB4C4}"/>
              </a:ext>
            </a:extLst>
          </p:cNvPr>
          <p:cNvSpPr txBox="1"/>
          <p:nvPr/>
        </p:nvSpPr>
        <p:spPr>
          <a:xfrm>
            <a:off x="2021049" y="902093"/>
            <a:ext cx="3836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“This is equivalent to measuring the length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of a football field to a precision of one-tenth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 the thickness of a human hair”</a:t>
            </a:r>
            <a:endParaRPr lang="zh-CN" altLang="en-US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8C099C-5746-BDDF-AF61-38E9AA1AA193}"/>
              </a:ext>
            </a:extLst>
          </p:cNvPr>
          <p:cNvSpPr txBox="1"/>
          <p:nvPr/>
        </p:nvSpPr>
        <p:spPr>
          <a:xfrm>
            <a:off x="6719668" y="2586289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Congenial" panose="02000503040000020004" pitchFamily="2" charset="0"/>
              </a:rPr>
              <a:t>precision to up to 0.2 </a:t>
            </a:r>
          </a:p>
          <a:p>
            <a:r>
              <a:rPr lang="en-US" altLang="zh-CN" dirty="0">
                <a:highlight>
                  <a:srgbClr val="FFFF00"/>
                </a:highlight>
                <a:latin typeface="Congenial" panose="02000503040000020004" pitchFamily="2" charset="0"/>
              </a:rPr>
              <a:t>parts per million</a:t>
            </a:r>
            <a:endParaRPr lang="zh-CN" altLang="en-US" dirty="0">
              <a:highlight>
                <a:srgbClr val="FFFF00"/>
              </a:highlight>
              <a:latin typeface="Congenial" panose="02000503040000020004" pitchFamily="2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B32CBF-1B8A-820D-1087-48718C8C5184}"/>
              </a:ext>
            </a:extLst>
          </p:cNvPr>
          <p:cNvSpPr txBox="1"/>
          <p:nvPr/>
        </p:nvSpPr>
        <p:spPr>
          <a:xfrm>
            <a:off x="4641117" y="2117461"/>
            <a:ext cx="1032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Congenial" panose="02000503040000020004" pitchFamily="2" charset="0"/>
              </a:rPr>
              <a:t>measure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6DF9F99-B35A-F23F-3FD8-68BD1190E87B}"/>
                  </a:ext>
                </a:extLst>
              </p:cNvPr>
              <p:cNvSpPr txBox="1"/>
              <p:nvPr/>
            </p:nvSpPr>
            <p:spPr>
              <a:xfrm>
                <a:off x="47408" y="1926614"/>
                <a:ext cx="4572000" cy="440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𝝁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0.00116591810(43)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6DF9F99-B35A-F23F-3FD8-68BD1190E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1926614"/>
                <a:ext cx="4572000" cy="440826"/>
              </a:xfrm>
              <a:prstGeom prst="rect">
                <a:avLst/>
              </a:prstGeom>
              <a:blipFill>
                <a:blip r:embed="rId13"/>
                <a:stretch>
                  <a:fillRect t="-4167" b="-1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4342CA-55AE-DAF0-08E8-89FB7DC9D828}"/>
                  </a:ext>
                </a:extLst>
              </p:cNvPr>
              <p:cNvSpPr txBox="1"/>
              <p:nvPr/>
            </p:nvSpPr>
            <p:spPr>
              <a:xfrm>
                <a:off x="58263" y="2330127"/>
                <a:ext cx="4572000" cy="489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𝝁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0.00116592059(22)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4342CA-55AE-DAF0-08E8-89FB7DC9D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" y="2330127"/>
                <a:ext cx="4572000" cy="489173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B90152-9AB1-557E-67DE-33C3FDF234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834" y="640847"/>
            <a:ext cx="771531" cy="11811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FACDE11-8AD7-BBB2-42A8-6A6D2C8C7E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9360" y="612649"/>
            <a:ext cx="2696123" cy="1809866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86C5401-AB01-B1ED-2690-3EC211A13B16}"/>
              </a:ext>
            </a:extLst>
          </p:cNvPr>
          <p:cNvCxnSpPr>
            <a:cxnSpLocks/>
          </p:cNvCxnSpPr>
          <p:nvPr/>
        </p:nvCxnSpPr>
        <p:spPr>
          <a:xfrm flipV="1">
            <a:off x="4204489" y="1701362"/>
            <a:ext cx="2058772" cy="428124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9AD889F2-9A06-DAA5-C9BA-F00F284983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3203" y="3233095"/>
            <a:ext cx="2736127" cy="1723919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1AD71E1-698D-ECFD-2372-E2A470055A79}"/>
              </a:ext>
            </a:extLst>
          </p:cNvPr>
          <p:cNvCxnSpPr>
            <a:cxnSpLocks/>
          </p:cNvCxnSpPr>
          <p:nvPr/>
        </p:nvCxnSpPr>
        <p:spPr>
          <a:xfrm>
            <a:off x="4210730" y="2150591"/>
            <a:ext cx="2762156" cy="1769139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889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7BD90088-EC60-0A93-774D-768DA8FC8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6EDEF55C-F2C2-76AC-B54C-555A2536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11" y="1994285"/>
            <a:ext cx="717580" cy="1184008"/>
          </a:xfrm>
          <a:prstGeom prst="rect">
            <a:avLst/>
          </a:prstGeom>
        </p:spPr>
      </p:pic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37B91519-F982-FF5E-FEA0-088CD0ABA24E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B8410D26-41D6-B901-4EA1-1113BE616EC0}"/>
              </a:ext>
            </a:extLst>
          </p:cNvPr>
          <p:cNvSpPr/>
          <p:nvPr/>
        </p:nvSpPr>
        <p:spPr>
          <a:xfrm>
            <a:off x="6349218" y="2513428"/>
            <a:ext cx="370450" cy="73620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610B8A81-9657-FC9E-72AD-AAA425465F18}"/>
                  </a:ext>
                </a:extLst>
              </p14:cNvPr>
              <p14:cNvContentPartPr/>
              <p14:nvPr/>
            </p14:nvContentPartPr>
            <p14:xfrm>
              <a:off x="4088086" y="1908185"/>
              <a:ext cx="6120" cy="31248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EA950124-47DA-B96D-2204-1003B41D5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9086" y="1899545"/>
                <a:ext cx="237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6DAEA71D-3F32-345A-B5D3-5D0BC0D0A330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966F13C6-F315-CA31-B47B-C0A8A750359C}"/>
              </a:ext>
            </a:extLst>
          </p:cNvPr>
          <p:cNvSpPr txBox="1"/>
          <p:nvPr/>
        </p:nvSpPr>
        <p:spPr>
          <a:xfrm>
            <a:off x="2021049" y="902093"/>
            <a:ext cx="3836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“This is equivalent to measuring the length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of a football field to a precision of one-tenth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 the thickness of a human hair”</a:t>
            </a:r>
            <a:endParaRPr lang="zh-CN" altLang="en-US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55B4D3E-6B37-EBF3-29C0-F3B73B84AD50}"/>
              </a:ext>
            </a:extLst>
          </p:cNvPr>
          <p:cNvSpPr txBox="1"/>
          <p:nvPr/>
        </p:nvSpPr>
        <p:spPr>
          <a:xfrm>
            <a:off x="6719668" y="2586289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Congenial" panose="02000503040000020004" pitchFamily="2" charset="0"/>
              </a:rPr>
              <a:t>precision to up to 0.2 </a:t>
            </a:r>
          </a:p>
          <a:p>
            <a:r>
              <a:rPr lang="en-US" altLang="zh-CN" dirty="0">
                <a:highlight>
                  <a:srgbClr val="FFFF00"/>
                </a:highlight>
                <a:latin typeface="Congenial" panose="02000503040000020004" pitchFamily="2" charset="0"/>
              </a:rPr>
              <a:t>parts per million</a:t>
            </a:r>
            <a:endParaRPr lang="zh-CN" altLang="en-US" dirty="0">
              <a:highlight>
                <a:srgbClr val="FFFF00"/>
              </a:highlight>
              <a:latin typeface="Congenial" panose="02000503040000020004" pitchFamily="2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46AE991-DBB2-8BAD-3ECE-C31908FD76A6}"/>
              </a:ext>
            </a:extLst>
          </p:cNvPr>
          <p:cNvSpPr txBox="1"/>
          <p:nvPr/>
        </p:nvSpPr>
        <p:spPr>
          <a:xfrm>
            <a:off x="4641117" y="2117461"/>
            <a:ext cx="1032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Congenial" panose="02000503040000020004" pitchFamily="2" charset="0"/>
              </a:rPr>
              <a:t>measure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CBBDBB7-1A70-D469-179D-E297D1CF16C5}"/>
                  </a:ext>
                </a:extLst>
              </p:cNvPr>
              <p:cNvSpPr txBox="1"/>
              <p:nvPr/>
            </p:nvSpPr>
            <p:spPr>
              <a:xfrm>
                <a:off x="47408" y="1926614"/>
                <a:ext cx="4572000" cy="440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𝝁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0.00116591810(43)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6DF9F99-B35A-F23F-3FD8-68BD1190E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1926614"/>
                <a:ext cx="4572000" cy="440826"/>
              </a:xfrm>
              <a:prstGeom prst="rect">
                <a:avLst/>
              </a:prstGeom>
              <a:blipFill>
                <a:blip r:embed="rId13"/>
                <a:stretch>
                  <a:fillRect t="-4167" b="-1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3BB36F7-6AEC-85F0-16AA-D14E31F9CDF4}"/>
                  </a:ext>
                </a:extLst>
              </p:cNvPr>
              <p:cNvSpPr txBox="1"/>
              <p:nvPr/>
            </p:nvSpPr>
            <p:spPr>
              <a:xfrm>
                <a:off x="58263" y="2330127"/>
                <a:ext cx="4572000" cy="489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𝝁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0.00116592059(22)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4342CA-55AE-DAF0-08E8-89FB7DC9D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" y="2330127"/>
                <a:ext cx="4572000" cy="489173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36D23718-A21D-CC49-94D2-21E27C0D05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834" y="640847"/>
            <a:ext cx="771531" cy="11811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255C87-D7AA-1777-7DCC-93EEE8636A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9360" y="612649"/>
            <a:ext cx="2696123" cy="1809866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F24F702-B620-8065-2DA0-9265D6BBFA1A}"/>
              </a:ext>
            </a:extLst>
          </p:cNvPr>
          <p:cNvCxnSpPr>
            <a:cxnSpLocks/>
          </p:cNvCxnSpPr>
          <p:nvPr/>
        </p:nvCxnSpPr>
        <p:spPr>
          <a:xfrm flipV="1">
            <a:off x="4204489" y="1701362"/>
            <a:ext cx="2058772" cy="428124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ACDC9E92-34C8-D9C7-9321-C0E3E6DC76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3203" y="3233095"/>
            <a:ext cx="2736127" cy="1723919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1D34B2B-80F8-717C-5F46-B1304C8BCEDA}"/>
              </a:ext>
            </a:extLst>
          </p:cNvPr>
          <p:cNvCxnSpPr>
            <a:cxnSpLocks/>
          </p:cNvCxnSpPr>
          <p:nvPr/>
        </p:nvCxnSpPr>
        <p:spPr>
          <a:xfrm>
            <a:off x="4210730" y="2150591"/>
            <a:ext cx="2762156" cy="1769139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F7E19FAE-890E-7EF5-5FAD-25B1E1467EC2}"/>
              </a:ext>
            </a:extLst>
          </p:cNvPr>
          <p:cNvGrpSpPr/>
          <p:nvPr/>
        </p:nvGrpSpPr>
        <p:grpSpPr>
          <a:xfrm>
            <a:off x="687940" y="583252"/>
            <a:ext cx="5463105" cy="4311468"/>
            <a:chOff x="1186075" y="1748950"/>
            <a:chExt cx="3249397" cy="30766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B768B5C-9931-A44F-95E2-86C819FB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86075" y="1748950"/>
              <a:ext cx="3249397" cy="254636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3339486-E42D-85DE-5027-F469049583EC}"/>
                </a:ext>
              </a:extLst>
            </p:cNvPr>
            <p:cNvSpPr txBox="1">
              <a:spLocks/>
            </p:cNvSpPr>
            <p:nvPr/>
          </p:nvSpPr>
          <p:spPr>
            <a:xfrm>
              <a:off x="1301982" y="3969030"/>
              <a:ext cx="3017584" cy="8565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highlight>
                    <a:srgbClr val="FFFF00"/>
                  </a:highlight>
                  <a:latin typeface="Congenial" panose="02000503040000020004" pitchFamily="2" charset="0"/>
                </a:rPr>
                <a:t>Hints possible New Physics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29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C43F293E-A548-CBC2-AB5F-3054C392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09F052EE-AE42-B000-B15C-BEE2EE96C499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B1226BF5-A6B7-36E0-9D27-1B4EEAF17BDD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CB97A92-4FE2-A926-153A-DCD745976F22}"/>
                  </a:ext>
                </a:extLst>
              </p:cNvPr>
              <p:cNvSpPr txBox="1"/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0.00117721(5)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CB97A92-4FE2-A926-153A-DCD745976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blipFill>
                <a:blip r:embed="rId13"/>
                <a:stretch>
                  <a:fillRect t="-7576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ED7ED57-6571-8495-6B11-3B029ED88DB7}"/>
                  </a:ext>
                </a:extLst>
              </p:cNvPr>
              <p:cNvSpPr txBox="1"/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0.0009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−0.0031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+0.0032</m:t>
                        </m:r>
                      </m:sup>
                    </m:sSubSup>
                  </m:oMath>
                </a14:m>
                <a:r>
                  <a:rPr lang="en-US" altLang="zh-CN" sz="2000" dirty="0"/>
                  <a:t>​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ED7ED57-6571-8495-6B11-3B029ED88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blipFill>
                <a:blip r:embed="rId14"/>
                <a:stretch>
                  <a:fillRect b="-112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3BD4A3F6-C83A-02ED-DC99-830E18B9A3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314" y="552101"/>
            <a:ext cx="955607" cy="1345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900D741-9D53-BFFB-A78C-3F61C4F00B49}"/>
                  </a:ext>
                </a:extLst>
              </p:cNvPr>
              <p:cNvSpPr txBox="1"/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“</a:t>
                </a:r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Short lifetime prevented precise measurements of its g-2, </a:t>
                </a:r>
              </a:p>
              <a:p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 but large mass hints larger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deviations may anticipate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”</a:t>
                </a:r>
                <a:endParaRPr lang="zh-CN" alt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900D741-9D53-BFFB-A78C-3F61C4F00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blipFill>
                <a:blip r:embed="rId16"/>
                <a:stretch>
                  <a:fillRect l="-944" t="-5660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06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A8890458-1DD5-A9F9-C5CB-23B98F21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E4BFD6DB-2E2B-3A0F-E4E0-D56D22D933A7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CAFC825D-34FC-02AE-7915-1D678BCA87F7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E0B4B01-2178-3A79-BE4A-A89876B268FD}"/>
                  </a:ext>
                </a:extLst>
              </p:cNvPr>
              <p:cNvSpPr txBox="1"/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0.00117721(5)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CB97A92-4FE2-A926-153A-DCD745976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blipFill>
                <a:blip r:embed="rId13"/>
                <a:stretch>
                  <a:fillRect t="-7576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7A7D3CF-926F-2084-9C7F-D5959CA72E4E}"/>
                  </a:ext>
                </a:extLst>
              </p:cNvPr>
              <p:cNvSpPr txBox="1"/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0.0009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−0.0031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+0.0032</m:t>
                        </m:r>
                      </m:sup>
                    </m:sSubSup>
                  </m:oMath>
                </a14:m>
                <a:r>
                  <a:rPr lang="en-US" altLang="zh-CN" sz="2000" dirty="0"/>
                  <a:t>​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ED7ED57-6571-8495-6B11-3B029ED88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blipFill>
                <a:blip r:embed="rId14"/>
                <a:stretch>
                  <a:fillRect b="-112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006FE16A-3F45-8DD0-E308-0B004F6B39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314" y="552101"/>
            <a:ext cx="955607" cy="1345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71A657E-81A9-3697-2F21-C959C29651A2}"/>
                  </a:ext>
                </a:extLst>
              </p:cNvPr>
              <p:cNvSpPr txBox="1"/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“</a:t>
                </a:r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Short lifetime prevented precise measurements of its g-2, </a:t>
                </a:r>
              </a:p>
              <a:p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 but large mass hints larger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deviations may anticipate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”</a:t>
                </a:r>
                <a:endParaRPr lang="zh-CN" alt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900D741-9D53-BFFB-A78C-3F61C4F00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blipFill>
                <a:blip r:embed="rId16"/>
                <a:stretch>
                  <a:fillRect l="-944" t="-5660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39EAEEC-5260-EA9E-4B9A-0AEE8E731615}"/>
              </a:ext>
            </a:extLst>
          </p:cNvPr>
          <p:cNvSpPr txBox="1"/>
          <p:nvPr/>
        </p:nvSpPr>
        <p:spPr>
          <a:xfrm>
            <a:off x="2855029" y="1828891"/>
            <a:ext cx="2794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onambria"/>
              </a:rPr>
              <a:t>LHC probes magnetic 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Conambria"/>
              </a:rPr>
              <a:t>moments through </a:t>
            </a:r>
            <a:r>
              <a:rPr lang="en-US" altLang="zh-CN" sz="2000" dirty="0" err="1">
                <a:solidFill>
                  <a:schemeClr val="bg1"/>
                </a:solidFill>
                <a:latin typeface="Conambria"/>
              </a:rPr>
              <a:t>γγ→ττ</a:t>
            </a:r>
            <a:endParaRPr lang="zh-CN" altLang="en-US" sz="2000" dirty="0">
              <a:solidFill>
                <a:schemeClr val="bg1"/>
              </a:solidFill>
              <a:latin typeface="Conambri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90F1D9-4499-5113-3F60-6F40A273DF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4405" y="2693871"/>
            <a:ext cx="2876091" cy="20880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B22FC5-7666-F772-16DC-BA8AFEC26A80}"/>
              </a:ext>
            </a:extLst>
          </p:cNvPr>
          <p:cNvSpPr txBox="1"/>
          <p:nvPr/>
        </p:nvSpPr>
        <p:spPr>
          <a:xfrm>
            <a:off x="6126843" y="1859668"/>
            <a:ext cx="264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Conambria"/>
              </a:rPr>
              <a:t>Improving LEP limits on </a:t>
            </a:r>
          </a:p>
          <a:p>
            <a:r>
              <a:rPr lang="en-US" altLang="zh-CN" sz="1800" dirty="0">
                <a:solidFill>
                  <a:schemeClr val="bg1"/>
                </a:solidFill>
                <a:latin typeface="Conambria"/>
              </a:rPr>
              <a:t>tau g-2 by a factor of five!!</a:t>
            </a:r>
            <a:endParaRPr lang="zh-CN" altLang="en-US" sz="1800" dirty="0">
              <a:solidFill>
                <a:schemeClr val="bg1"/>
              </a:solidFill>
              <a:latin typeface="Conambria"/>
            </a:endParaRPr>
          </a:p>
        </p:txBody>
      </p:sp>
      <p:pic>
        <p:nvPicPr>
          <p:cNvPr id="10" name="图片 9" descr="图表, 箱线图&#10;&#10;描述已自动生成">
            <a:extLst>
              <a:ext uri="{FF2B5EF4-FFF2-40B4-BE49-F238E27FC236}">
                <a16:creationId xmlns:a16="http://schemas.microsoft.com/office/drawing/2014/main" id="{BC92699A-412A-32D7-8252-162595D00A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66" y="2468615"/>
            <a:ext cx="2714196" cy="25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C5969E07-5E7C-FD2D-9E19-EA70B78E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E1686BF1-2F3D-DE5E-AAFA-E0BCF40F33CF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88BB67C4-C29C-22C4-C89E-3A9E302A4FF9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3C52993-E6C9-5E36-7CCE-963511F807A9}"/>
                  </a:ext>
                </a:extLst>
              </p:cNvPr>
              <p:cNvSpPr txBox="1"/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0.00117721(5)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3C52993-E6C9-5E36-7CCE-963511F80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015031"/>
                <a:ext cx="4572000" cy="407484"/>
              </a:xfrm>
              <a:prstGeom prst="rect">
                <a:avLst/>
              </a:prstGeom>
              <a:blipFill>
                <a:blip r:embed="rId13"/>
                <a:stretch>
                  <a:fillRect t="-7576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0880E14-B3DA-1BC8-5511-C77A4AD731FF}"/>
                  </a:ext>
                </a:extLst>
              </p:cNvPr>
              <p:cNvSpPr txBox="1"/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zh-CN" alt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𝝉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0.0009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−0.0031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altLang="zh-CN" sz="2000" dirty="0">
                            <a:solidFill>
                              <a:schemeClr val="bg1"/>
                            </a:solidFill>
                          </a:rPr>
                          <m:t>+0.0032</m:t>
                        </m:r>
                      </m:sup>
                    </m:sSubSup>
                  </m:oMath>
                </a14:m>
                <a:r>
                  <a:rPr lang="en-US" altLang="zh-CN" sz="2000" dirty="0"/>
                  <a:t>​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0880E14-B3DA-1BC8-5511-C77A4AD73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" y="2422515"/>
                <a:ext cx="2783370" cy="542713"/>
              </a:xfrm>
              <a:prstGeom prst="rect">
                <a:avLst/>
              </a:prstGeom>
              <a:blipFill>
                <a:blip r:embed="rId14"/>
                <a:stretch>
                  <a:fillRect b="-112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DDEAE33-4FB6-53B0-3F98-77F962581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314" y="552101"/>
            <a:ext cx="955607" cy="1345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4CEAC59-B802-A66A-D9AE-555B1EB362AF}"/>
                  </a:ext>
                </a:extLst>
              </p:cNvPr>
              <p:cNvSpPr txBox="1"/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“</a:t>
                </a:r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Short lifetime prevented precise measurements of its g-2, </a:t>
                </a:r>
              </a:p>
              <a:p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 but large mass hints larger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1800" dirty="0">
                    <a:solidFill>
                      <a:schemeClr val="bg1"/>
                    </a:solidFill>
                    <a:latin typeface="Conambria"/>
                  </a:rPr>
                  <a:t>deviations may anticipate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Congenial" panose="02000503040000020004" pitchFamily="2" charset="0"/>
                  </a:rPr>
                  <a:t>”</a:t>
                </a:r>
                <a:endParaRPr lang="zh-CN" altLang="en-US" sz="1800" dirty="0">
                  <a:solidFill>
                    <a:schemeClr val="bg1"/>
                  </a:solidFill>
                  <a:latin typeface="Congenial" panose="02000503040000020004" pitchFamily="2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4CEAC59-B802-A66A-D9AE-555B1EB36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679" y="775076"/>
                <a:ext cx="5811143" cy="646331"/>
              </a:xfrm>
              <a:prstGeom prst="rect">
                <a:avLst/>
              </a:prstGeom>
              <a:blipFill>
                <a:blip r:embed="rId16"/>
                <a:stretch>
                  <a:fillRect l="-944" t="-5660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C5E2C379-69FB-7252-C52B-9CA91396567D}"/>
              </a:ext>
            </a:extLst>
          </p:cNvPr>
          <p:cNvSpPr txBox="1"/>
          <p:nvPr/>
        </p:nvSpPr>
        <p:spPr>
          <a:xfrm>
            <a:off x="2855029" y="1828891"/>
            <a:ext cx="2794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onambria"/>
              </a:rPr>
              <a:t>LHC probes magnetic 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Conambria"/>
              </a:rPr>
              <a:t>moments through </a:t>
            </a:r>
            <a:r>
              <a:rPr lang="en-US" altLang="zh-CN" sz="2000" dirty="0" err="1">
                <a:solidFill>
                  <a:schemeClr val="bg1"/>
                </a:solidFill>
                <a:latin typeface="Conambria"/>
              </a:rPr>
              <a:t>γγ→ττ</a:t>
            </a:r>
            <a:endParaRPr lang="zh-CN" altLang="en-US" sz="2000" dirty="0">
              <a:solidFill>
                <a:schemeClr val="bg1"/>
              </a:solidFill>
              <a:latin typeface="Conambri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4C3B1D-F966-C623-4366-4D43881058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4404" y="2827625"/>
            <a:ext cx="2876091" cy="20880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0B3B0AB-9EE3-7C63-DFD5-7C1AC36FFD8B}"/>
              </a:ext>
            </a:extLst>
          </p:cNvPr>
          <p:cNvSpPr txBox="1"/>
          <p:nvPr/>
        </p:nvSpPr>
        <p:spPr>
          <a:xfrm>
            <a:off x="6126843" y="1859668"/>
            <a:ext cx="264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Conambria"/>
              </a:rPr>
              <a:t>Improving LEP limits on </a:t>
            </a:r>
          </a:p>
          <a:p>
            <a:r>
              <a:rPr lang="en-US" altLang="zh-CN" sz="1800" dirty="0">
                <a:solidFill>
                  <a:schemeClr val="bg1"/>
                </a:solidFill>
                <a:latin typeface="Conambria"/>
              </a:rPr>
              <a:t>tau g-2 by a factor of five!!</a:t>
            </a:r>
            <a:endParaRPr lang="zh-CN" altLang="en-US" sz="1800" dirty="0">
              <a:solidFill>
                <a:schemeClr val="bg1"/>
              </a:solidFill>
              <a:latin typeface="Conambria"/>
            </a:endParaRPr>
          </a:p>
        </p:txBody>
      </p:sp>
      <p:pic>
        <p:nvPicPr>
          <p:cNvPr id="10" name="图片 9" descr="图表, 箱线图&#10;&#10;描述已自动生成">
            <a:extLst>
              <a:ext uri="{FF2B5EF4-FFF2-40B4-BE49-F238E27FC236}">
                <a16:creationId xmlns:a16="http://schemas.microsoft.com/office/drawing/2014/main" id="{04D1CDCB-ED4C-0E36-73F9-951D9462AD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66" y="2468615"/>
            <a:ext cx="2714196" cy="253852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1E75EEE-9C4C-B079-148C-C024F604A2C2}"/>
              </a:ext>
            </a:extLst>
          </p:cNvPr>
          <p:cNvSpPr txBox="1"/>
          <p:nvPr/>
        </p:nvSpPr>
        <p:spPr>
          <a:xfrm>
            <a:off x="89092" y="3276890"/>
            <a:ext cx="4126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highlight>
                  <a:srgbClr val="00FF00"/>
                </a:highlight>
                <a:latin typeface="Conambria"/>
              </a:rPr>
              <a:t>High-energy and luminosity future colliders will offer huge improvements in tau </a:t>
            </a:r>
          </a:p>
          <a:p>
            <a:r>
              <a:rPr kumimoji="1" lang="en-US" altLang="zh-CN" sz="2400" dirty="0">
                <a:solidFill>
                  <a:srgbClr val="FF0000"/>
                </a:solidFill>
                <a:highlight>
                  <a:srgbClr val="00FF00"/>
                </a:highlight>
                <a:latin typeface="Conambria"/>
              </a:rPr>
              <a:t>production and precision</a:t>
            </a:r>
            <a:r>
              <a:rPr kumimoji="1" lang="en-US" altLang="zh-CN" sz="2400" dirty="0">
                <a:solidFill>
                  <a:srgbClr val="FFFF00"/>
                </a:solidFill>
                <a:latin typeface="Conambria"/>
              </a:rPr>
              <a:t>.</a:t>
            </a:r>
            <a:endParaRPr kumimoji="1" lang="zh-CN" altLang="en-US" sz="2400" dirty="0">
              <a:solidFill>
                <a:srgbClr val="FFFF00"/>
              </a:solidFill>
              <a:latin typeface="Conambria"/>
            </a:endParaRPr>
          </a:p>
        </p:txBody>
      </p:sp>
    </p:spTree>
    <p:extLst>
      <p:ext uri="{BB962C8B-B14F-4D97-AF65-F5344CB8AC3E}">
        <p14:creationId xmlns:p14="http://schemas.microsoft.com/office/powerpoint/2010/main" val="1777926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F1F9D-33EE-6D6D-BDC4-5BCFB5FE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53A7976-8E83-34BA-73C5-A0CB04F8410E}"/>
              </a:ext>
            </a:extLst>
          </p:cNvPr>
          <p:cNvSpPr txBox="1"/>
          <p:nvPr/>
        </p:nvSpPr>
        <p:spPr>
          <a:xfrm>
            <a:off x="320768" y="2648213"/>
            <a:ext cx="364008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Congenial" panose="020F0502020204030204" pitchFamily="2" charset="0"/>
              </a:rPr>
              <a:t>Why FCC-ee?</a:t>
            </a:r>
            <a:endParaRPr lang="en-US" altLang="zh-CN" sz="1800" dirty="0">
              <a:solidFill>
                <a:schemeClr val="bg1"/>
              </a:solidFill>
              <a:latin typeface="Congenial" panose="020F05020202040302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Super high Luminosity at GeV scale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High Precision Measurements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Relatively Mature Technology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Low hadronization background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Clean experimental environment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EPA(Equivalent Photon Approximation)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……….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500" dirty="0"/>
          </a:p>
        </p:txBody>
      </p:sp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59610BC7-C78B-0A27-AA41-E703B9069A72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5862073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future collider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13" name="Picture 2" descr="FCC-ee: beyond a Higgs factory – CERN Courier">
            <a:extLst>
              <a:ext uri="{FF2B5EF4-FFF2-40B4-BE49-F238E27FC236}">
                <a16:creationId xmlns:a16="http://schemas.microsoft.com/office/drawing/2014/main" id="{FB832837-908A-2056-45B5-78847092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8" y="465557"/>
            <a:ext cx="3178018" cy="2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247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F3BB-B717-A2BA-2F92-BCCB60FE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D MUON COLLIDER">
            <a:extLst>
              <a:ext uri="{FF2B5EF4-FFF2-40B4-BE49-F238E27FC236}">
                <a16:creationId xmlns:a16="http://schemas.microsoft.com/office/drawing/2014/main" id="{46A3E223-0FC5-41CE-CA66-A5893FDB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2" y="223007"/>
            <a:ext cx="3313329" cy="2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B9E49E-68CF-39C6-65EF-53CFAF110883}"/>
              </a:ext>
            </a:extLst>
          </p:cNvPr>
          <p:cNvSpPr txBox="1"/>
          <p:nvPr/>
        </p:nvSpPr>
        <p:spPr>
          <a:xfrm>
            <a:off x="5503917" y="2417380"/>
            <a:ext cx="364008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Congenial" panose="02000503040000020004" pitchFamily="2" charset="0"/>
              </a:rPr>
              <a:t>Why Muon Collider?</a:t>
            </a:r>
            <a:endParaRPr lang="en-US" altLang="zh-CN" sz="1800" dirty="0">
              <a:solidFill>
                <a:schemeClr val="bg1"/>
              </a:solidFill>
              <a:latin typeface="Congenial" panose="020005030400000200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High-energy and Luminosity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A promising candidate for the energy frontier at TeV scale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ECM efficient in 𝛍+𝛍- annihilation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Less radiation than </a:t>
            </a:r>
            <a:r>
              <a:rPr lang="en-US" altLang="zh-CN" sz="1500" dirty="0" err="1">
                <a:solidFill>
                  <a:schemeClr val="bg1"/>
                </a:solidFill>
                <a:latin typeface="Congenial" panose="020F0502020204030204" pitchFamily="2" charset="0"/>
              </a:rPr>
              <a:t>e+e</a:t>
            </a: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- collider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Much smaller beam-energy spread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A smaller and a circular machine is  possible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/>
              <a:t>     …….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8A100C-74E1-43CA-6C37-970935ABBFC2}"/>
              </a:ext>
            </a:extLst>
          </p:cNvPr>
          <p:cNvSpPr txBox="1"/>
          <p:nvPr/>
        </p:nvSpPr>
        <p:spPr>
          <a:xfrm>
            <a:off x="320768" y="2648213"/>
            <a:ext cx="364008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Congenial" panose="020F0502020204030204" pitchFamily="2" charset="0"/>
              </a:rPr>
              <a:t>Why FCC-ee?</a:t>
            </a:r>
            <a:endParaRPr lang="en-US" altLang="zh-CN" sz="1800" dirty="0">
              <a:solidFill>
                <a:schemeClr val="bg1"/>
              </a:solidFill>
              <a:latin typeface="Congenial" panose="020F05020202040302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Super high Luminosity at GeV scale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High Precision Measurements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Relatively Mature Technology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Low hadronization background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Clean experimental environment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EPA(Equivalent Photon Approximation)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Congenial" panose="020F0502020204030204" pitchFamily="2" charset="0"/>
              </a:rPr>
              <a:t>……….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500" dirty="0"/>
          </a:p>
        </p:txBody>
      </p:sp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46651C49-BF98-7C07-FEEB-8A5F93E3D41A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5862073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future collider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13" name="Picture 2" descr="FCC-ee: beyond a Higgs factory – CERN Courier">
            <a:extLst>
              <a:ext uri="{FF2B5EF4-FFF2-40B4-BE49-F238E27FC236}">
                <a16:creationId xmlns:a16="http://schemas.microsoft.com/office/drawing/2014/main" id="{0BF0C8FA-F08C-4E2F-D55B-A7FD2363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8" y="465557"/>
            <a:ext cx="3178018" cy="2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05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76832-41D9-725D-C40B-3E065234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D MUON COLLIDER">
            <a:extLst>
              <a:ext uri="{FF2B5EF4-FFF2-40B4-BE49-F238E27FC236}">
                <a16:creationId xmlns:a16="http://schemas.microsoft.com/office/drawing/2014/main" id="{A4E788DC-93C1-E919-9BB1-5458DBED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2" y="223007"/>
            <a:ext cx="3313329" cy="2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 descr="7b0a202020202262756c6c6574223a20227b5c2263617465676f727949645c223a31303030352c5c2274656d706c61746549645c223a32303233313534337d220a7d0a">
            <a:extLst>
              <a:ext uri="{FF2B5EF4-FFF2-40B4-BE49-F238E27FC236}">
                <a16:creationId xmlns:a16="http://schemas.microsoft.com/office/drawing/2014/main" id="{9DDBD9A6-D8AA-0D7E-BD35-BD5310987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0622" y="4077881"/>
            <a:ext cx="65027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kumimoji="1" lang="en-US" altLang="zh-CN" sz="15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Both high luminosity FCC-ee and high energy muon collider can </a:t>
            </a:r>
            <a:r>
              <a:rPr kumimoji="1" lang="en-US" altLang="zh-CN" sz="15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offer a stronger sensitive environment to investigate new physics affecting the tau anomalous magnetic moment.</a:t>
            </a:r>
            <a:endParaRPr kumimoji="1" lang="en-US" altLang="zh-CN" sz="15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9E41B496-F72E-A65C-1EAB-A37759C18149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5862073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future collider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13" name="Picture 2" descr="FCC-ee: beyond a Higgs factory – CERN Courier">
            <a:extLst>
              <a:ext uri="{FF2B5EF4-FFF2-40B4-BE49-F238E27FC236}">
                <a16:creationId xmlns:a16="http://schemas.microsoft.com/office/drawing/2014/main" id="{0F94A313-7C30-E4F4-F20F-06197DC0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8" y="465557"/>
            <a:ext cx="3178018" cy="20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D540B0-2052-4347-3FF6-7B86843A6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544" y="1065619"/>
            <a:ext cx="3800130" cy="2703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43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FD5F-AFAF-469F-20B0-9154F1CFC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9AB24C4-9514-9101-E895-0C5FE0E3429A}"/>
              </a:ext>
            </a:extLst>
          </p:cNvPr>
          <p:cNvSpPr/>
          <p:nvPr/>
        </p:nvSpPr>
        <p:spPr>
          <a:xfrm>
            <a:off x="359092" y="521230"/>
            <a:ext cx="3731561" cy="5078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7159E767-CE52-FE15-A3C6-818798306236}"/>
              </a:ext>
            </a:extLst>
          </p:cNvPr>
          <p:cNvSpPr/>
          <p:nvPr/>
        </p:nvSpPr>
        <p:spPr>
          <a:xfrm>
            <a:off x="4377875" y="606386"/>
            <a:ext cx="709948" cy="301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D55866-1E30-B1AB-46D5-2DCFC569B111}"/>
              </a:ext>
            </a:extLst>
          </p:cNvPr>
          <p:cNvSpPr txBox="1"/>
          <p:nvPr/>
        </p:nvSpPr>
        <p:spPr>
          <a:xfrm>
            <a:off x="5139965" y="686589"/>
            <a:ext cx="4035205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Process Electron Colliders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（</a:t>
            </a: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FCC-ee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8CD800-FBE5-F63F-BBEE-9323C6B6C579}"/>
                  </a:ext>
                </a:extLst>
              </p:cNvPr>
              <p:cNvSpPr txBox="1"/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0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𝐄𝐏𝐀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8CD800-FBE5-F63F-BBEE-9323C6B6C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blipFill>
                <a:blip r:embed="rId3"/>
                <a:stretch>
                  <a:fillRect l="-132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332;p38">
            <a:extLst>
              <a:ext uri="{FF2B5EF4-FFF2-40B4-BE49-F238E27FC236}">
                <a16:creationId xmlns:a16="http://schemas.microsoft.com/office/drawing/2014/main" id="{8A70787E-88C0-679A-EA3D-9AB6FDA649FB}"/>
              </a:ext>
            </a:extLst>
          </p:cNvPr>
          <p:cNvSpPr txBox="1">
            <a:spLocks/>
          </p:cNvSpPr>
          <p:nvPr/>
        </p:nvSpPr>
        <p:spPr>
          <a:xfrm>
            <a:off x="108730" y="150899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tau g-2 based on SMEFT framework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77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F15C791E-F74F-2035-BD9A-9D56D68A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B599C992-FD0B-BE48-727D-25A50F38540B}"/>
              </a:ext>
            </a:extLst>
          </p:cNvPr>
          <p:cNvSpPr txBox="1">
            <a:spLocks/>
          </p:cNvSpPr>
          <p:nvPr/>
        </p:nvSpPr>
        <p:spPr>
          <a:xfrm>
            <a:off x="231716" y="200812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latin typeface="Congenial SemiBold" panose="020F0502020204030204" pitchFamily="2" charset="0"/>
              </a:rPr>
              <a:t>What is g-2?</a:t>
            </a:r>
            <a:endParaRPr lang="en-US" sz="2800" dirty="0">
              <a:latin typeface="Congenial SemiBold" panose="020F0502020204030204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E7F5112-0FB4-AE49-A4E2-E2E818184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6" y="723886"/>
            <a:ext cx="4057680" cy="18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1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ED7E-277C-3A39-A0F5-495ECFFCC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 descr="7b0a202020202262756c6c6574223a20227b5c2263617465676f727949645c223a31303030352c5c2274656d706c61746549645c223a32303233313534337d220a7d0a">
                <a:extLst>
                  <a:ext uri="{FF2B5EF4-FFF2-40B4-BE49-F238E27FC236}">
                    <a16:creationId xmlns:a16="http://schemas.microsoft.com/office/drawing/2014/main" id="{665E2236-641D-8CA1-1DF9-15BA757221F3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88874" y="1087197"/>
                <a:ext cx="7146958" cy="3577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5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All possible high-energy processes at Muon Collider: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zh-CN" alt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（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altLang="zh-CN" sz="18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‾"/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altLang="zh-CN" sz="15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mc:Choice>
        <mc:Fallback xmlns="">
          <p:sp>
            <p:nvSpPr>
              <p:cNvPr id="2" name="文本框 1" descr="7b0a202020202262756c6c6574223a20227b5c2263617465676f727949645c223a31303030352c5c2274656d706c61746549645c223a32303233313534337d220a7d0a">
                <a:extLst>
                  <a:ext uri="{FF2B5EF4-FFF2-40B4-BE49-F238E27FC236}">
                    <a16:creationId xmlns:a16="http://schemas.microsoft.com/office/drawing/2014/main" id="{665E2236-641D-8CA1-1DF9-15BA7572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88874" y="1087197"/>
                <a:ext cx="7146958" cy="3577133"/>
              </a:xfrm>
              <a:prstGeom prst="rect">
                <a:avLst/>
              </a:prstGeom>
              <a:blipFill>
                <a:blip r:embed="rId5"/>
                <a:stretch>
                  <a:fillRect l="-597" t="-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圆角 6">
            <a:extLst>
              <a:ext uri="{FF2B5EF4-FFF2-40B4-BE49-F238E27FC236}">
                <a16:creationId xmlns:a16="http://schemas.microsoft.com/office/drawing/2014/main" id="{C48154CA-E7E5-DB0B-E483-931ACF4E30D6}"/>
              </a:ext>
            </a:extLst>
          </p:cNvPr>
          <p:cNvSpPr/>
          <p:nvPr/>
        </p:nvSpPr>
        <p:spPr>
          <a:xfrm>
            <a:off x="359092" y="2134474"/>
            <a:ext cx="3422246" cy="87455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C0AA1B07-1025-BB6A-70D0-D5E975F64EED}"/>
              </a:ext>
            </a:extLst>
          </p:cNvPr>
          <p:cNvSpPr/>
          <p:nvPr/>
        </p:nvSpPr>
        <p:spPr>
          <a:xfrm>
            <a:off x="4192073" y="2465169"/>
            <a:ext cx="651993" cy="313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E4AE44-5591-2C61-C37B-F62BF7675121}"/>
              </a:ext>
            </a:extLst>
          </p:cNvPr>
          <p:cNvSpPr txBox="1"/>
          <p:nvPr/>
        </p:nvSpPr>
        <p:spPr>
          <a:xfrm>
            <a:off x="5108796" y="2567003"/>
            <a:ext cx="4035205" cy="2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00B0F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Large cross-section driven by VBF</a:t>
            </a:r>
            <a:endParaRPr lang="zh-CN" altLang="en-US" sz="1800" dirty="0">
              <a:solidFill>
                <a:srgbClr val="00B0F0"/>
              </a:solidFill>
              <a:latin typeface="Aharoni" panose="02010803020104030203" pitchFamily="2" charset="-79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24561BC-12DD-4B65-4F3E-AB71B4C4D5F0}"/>
              </a:ext>
            </a:extLst>
          </p:cNvPr>
          <p:cNvSpPr/>
          <p:nvPr/>
        </p:nvSpPr>
        <p:spPr>
          <a:xfrm>
            <a:off x="359092" y="521230"/>
            <a:ext cx="3731561" cy="5078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8A1401C0-EA71-8FC3-F164-013516A1E91C}"/>
              </a:ext>
            </a:extLst>
          </p:cNvPr>
          <p:cNvSpPr/>
          <p:nvPr/>
        </p:nvSpPr>
        <p:spPr>
          <a:xfrm>
            <a:off x="4343402" y="1676553"/>
            <a:ext cx="709948" cy="301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E79F1CD-8062-66DD-C8EA-02098935D0A4}"/>
              </a:ext>
            </a:extLst>
          </p:cNvPr>
          <p:cNvSpPr txBox="1"/>
          <p:nvPr/>
        </p:nvSpPr>
        <p:spPr>
          <a:xfrm>
            <a:off x="5108795" y="1682621"/>
            <a:ext cx="4097547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FF000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Offer a direct and highly sensitive</a:t>
            </a:r>
          </a:p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FF000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 for measuring for tau g-2</a:t>
            </a:r>
            <a:endParaRPr lang="zh-CN" altLang="en-US" sz="1800" dirty="0">
              <a:solidFill>
                <a:srgbClr val="FF0000"/>
              </a:solidFill>
              <a:latin typeface="Aharoni" panose="02010803020104030203" pitchFamily="2" charset="-79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EB67C462-1272-C4B3-B2B4-542BDBAD0D70}"/>
              </a:ext>
            </a:extLst>
          </p:cNvPr>
          <p:cNvSpPr/>
          <p:nvPr/>
        </p:nvSpPr>
        <p:spPr>
          <a:xfrm>
            <a:off x="4377875" y="606386"/>
            <a:ext cx="709948" cy="301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4E4AE8-C0BB-2C01-42F1-767AFE3E62E0}"/>
              </a:ext>
            </a:extLst>
          </p:cNvPr>
          <p:cNvSpPr txBox="1"/>
          <p:nvPr/>
        </p:nvSpPr>
        <p:spPr>
          <a:xfrm>
            <a:off x="5139965" y="686589"/>
            <a:ext cx="4035205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Process Electron Colliders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（</a:t>
            </a: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FCC-ee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F7EE8C-CACD-331E-7EE1-1261BE27C713}"/>
                  </a:ext>
                </a:extLst>
              </p:cNvPr>
              <p:cNvSpPr txBox="1"/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0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𝐄𝐏𝐀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F7EE8C-CACD-331E-7EE1-1261BE27C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blipFill>
                <a:blip r:embed="rId6"/>
                <a:stretch>
                  <a:fillRect l="-132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0E85766-C6F3-68B4-6428-1EE1DF1EDF43}"/>
              </a:ext>
            </a:extLst>
          </p:cNvPr>
          <p:cNvSpPr/>
          <p:nvPr/>
        </p:nvSpPr>
        <p:spPr>
          <a:xfrm>
            <a:off x="369475" y="1613762"/>
            <a:ext cx="3731561" cy="507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5" name="Google Shape;332;p38">
            <a:extLst>
              <a:ext uri="{FF2B5EF4-FFF2-40B4-BE49-F238E27FC236}">
                <a16:creationId xmlns:a16="http://schemas.microsoft.com/office/drawing/2014/main" id="{49F5DE21-E355-EEDD-9FFF-4C57A0E71E7A}"/>
              </a:ext>
            </a:extLst>
          </p:cNvPr>
          <p:cNvSpPr txBox="1">
            <a:spLocks/>
          </p:cNvSpPr>
          <p:nvPr/>
        </p:nvSpPr>
        <p:spPr>
          <a:xfrm>
            <a:off x="108730" y="150899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tau g-2 based on SMEFT framework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2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78A1-98A7-55CD-B6F2-3A3441F3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 descr="7b0a202020202262756c6c6574223a20227b5c2263617465676f727949645c223a31303030352c5c2274656d706c61746549645c223a32303233313534337d220a7d0a">
                <a:extLst>
                  <a:ext uri="{FF2B5EF4-FFF2-40B4-BE49-F238E27FC236}">
                    <a16:creationId xmlns:a16="http://schemas.microsoft.com/office/drawing/2014/main" id="{04D0736C-CE08-6DD0-1CF3-538D94C9D61E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88874" y="1087197"/>
                <a:ext cx="7146958" cy="3577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5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All possible high-energy processes at Muon Collider: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zh-CN" alt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（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altLang="zh-CN" sz="18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‾"/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en-US" altLang="zh-CN" sz="1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zh-CN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altLang="zh-CN" sz="15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kumimoji="1" lang="en-US" altLang="zh-CN" sz="1500" b="1" dirty="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mc:Choice>
        <mc:Fallback xmlns="">
          <p:sp>
            <p:nvSpPr>
              <p:cNvPr id="2" name="文本框 1" descr="7b0a202020202262756c6c6574223a20227b5c2263617465676f727949645c223a31303030352c5c2274656d706c61746549645c223a32303233313534337d220a7d0a">
                <a:extLst>
                  <a:ext uri="{FF2B5EF4-FFF2-40B4-BE49-F238E27FC236}">
                    <a16:creationId xmlns:a16="http://schemas.microsoft.com/office/drawing/2014/main" id="{04D0736C-CE08-6DD0-1CF3-538D94C9D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88874" y="1087197"/>
                <a:ext cx="7146958" cy="3577133"/>
              </a:xfrm>
              <a:prstGeom prst="rect">
                <a:avLst/>
              </a:prstGeom>
              <a:blipFill>
                <a:blip r:embed="rId5"/>
                <a:stretch>
                  <a:fillRect l="-597" t="-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64FCEA8-FAF4-906F-0D93-02BEFB1805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729" y="2926438"/>
            <a:ext cx="7741345" cy="206616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B5FEFBC-296D-49AB-2D12-8C4D0193E408}"/>
              </a:ext>
            </a:extLst>
          </p:cNvPr>
          <p:cNvSpPr/>
          <p:nvPr/>
        </p:nvSpPr>
        <p:spPr>
          <a:xfrm>
            <a:off x="359092" y="2134474"/>
            <a:ext cx="3422246" cy="87455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EAC4A60A-8DE0-A872-69FA-008AA5D2516D}"/>
              </a:ext>
            </a:extLst>
          </p:cNvPr>
          <p:cNvSpPr/>
          <p:nvPr/>
        </p:nvSpPr>
        <p:spPr>
          <a:xfrm>
            <a:off x="4192073" y="2465169"/>
            <a:ext cx="651993" cy="313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F59642-08A3-3E17-3ECF-8E4F83D19472}"/>
              </a:ext>
            </a:extLst>
          </p:cNvPr>
          <p:cNvSpPr txBox="1"/>
          <p:nvPr/>
        </p:nvSpPr>
        <p:spPr>
          <a:xfrm>
            <a:off x="5108796" y="2567003"/>
            <a:ext cx="4035205" cy="2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00B0F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Large cross-section driven by VBF</a:t>
            </a:r>
            <a:endParaRPr lang="zh-CN" altLang="en-US" sz="1800" dirty="0">
              <a:solidFill>
                <a:srgbClr val="00B0F0"/>
              </a:solidFill>
              <a:latin typeface="Aharoni" panose="02010803020104030203" pitchFamily="2" charset="-79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4F796-BED3-262E-7B2A-3EC84F777CD2}"/>
              </a:ext>
            </a:extLst>
          </p:cNvPr>
          <p:cNvSpPr/>
          <p:nvPr/>
        </p:nvSpPr>
        <p:spPr>
          <a:xfrm>
            <a:off x="359092" y="521230"/>
            <a:ext cx="3731561" cy="5078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9E86375B-C2A8-2E8D-8C27-5083D75DF231}"/>
              </a:ext>
            </a:extLst>
          </p:cNvPr>
          <p:cNvSpPr/>
          <p:nvPr/>
        </p:nvSpPr>
        <p:spPr>
          <a:xfrm>
            <a:off x="4343402" y="1676553"/>
            <a:ext cx="709948" cy="301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47766F-9E8B-8060-F6D1-E94094C15CCA}"/>
              </a:ext>
            </a:extLst>
          </p:cNvPr>
          <p:cNvSpPr txBox="1"/>
          <p:nvPr/>
        </p:nvSpPr>
        <p:spPr>
          <a:xfrm>
            <a:off x="5108795" y="1682621"/>
            <a:ext cx="4097547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FF000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Offer a direct and highly sensitive</a:t>
            </a:r>
          </a:p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FF000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 for measuring for tau g-2</a:t>
            </a:r>
            <a:endParaRPr lang="zh-CN" altLang="en-US" sz="1800" dirty="0">
              <a:solidFill>
                <a:srgbClr val="FF0000"/>
              </a:solidFill>
              <a:latin typeface="Aharoni" panose="02010803020104030203" pitchFamily="2" charset="-79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993CBC7-07B3-978A-1D00-3446D85F0F5B}"/>
              </a:ext>
            </a:extLst>
          </p:cNvPr>
          <p:cNvSpPr/>
          <p:nvPr/>
        </p:nvSpPr>
        <p:spPr>
          <a:xfrm>
            <a:off x="4377875" y="606386"/>
            <a:ext cx="709948" cy="301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7A38DD-76D9-ADB9-1012-21826997D34A}"/>
              </a:ext>
            </a:extLst>
          </p:cNvPr>
          <p:cNvSpPr txBox="1"/>
          <p:nvPr/>
        </p:nvSpPr>
        <p:spPr>
          <a:xfrm>
            <a:off x="5139965" y="686589"/>
            <a:ext cx="4035205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Process Electron Colliders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（</a:t>
            </a:r>
            <a:r>
              <a:rPr lang="en-US" altLang="zh-CN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FCC-ee</a:t>
            </a:r>
            <a:r>
              <a:rPr lang="zh-CN" altLang="en-US" sz="1800" dirty="0">
                <a:solidFill>
                  <a:srgbClr val="00B050"/>
                </a:solidFill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EA8F10-34CE-CE4D-48E2-DE3D79E6CA3A}"/>
                  </a:ext>
                </a:extLst>
              </p:cNvPr>
              <p:cNvSpPr txBox="1"/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0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/>
                    </m:sSup>
                    <m:r>
                      <a:rPr lang="en-US" altLang="zh-CN" sz="135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zh-CN" sz="135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135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𝐄𝐏𝐀</m:t>
                    </m:r>
                    <m:r>
                      <a:rPr lang="en-US" altLang="zh-CN" sz="1350" b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35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EA8F10-34CE-CE4D-48E2-DE3D79E6C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4" y="513040"/>
                <a:ext cx="4605002" cy="525657"/>
              </a:xfrm>
              <a:prstGeom prst="rect">
                <a:avLst/>
              </a:prstGeom>
              <a:blipFill>
                <a:blip r:embed="rId7"/>
                <a:stretch>
                  <a:fillRect l="-132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5B5FA8-F2D3-3A14-9FA3-28F6354531A5}"/>
              </a:ext>
            </a:extLst>
          </p:cNvPr>
          <p:cNvSpPr/>
          <p:nvPr/>
        </p:nvSpPr>
        <p:spPr>
          <a:xfrm>
            <a:off x="369475" y="1613762"/>
            <a:ext cx="3731561" cy="507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5" name="Google Shape;332;p38">
            <a:extLst>
              <a:ext uri="{FF2B5EF4-FFF2-40B4-BE49-F238E27FC236}">
                <a16:creationId xmlns:a16="http://schemas.microsoft.com/office/drawing/2014/main" id="{E139B079-83DB-9390-B2C4-FB6A89C801CB}"/>
              </a:ext>
            </a:extLst>
          </p:cNvPr>
          <p:cNvSpPr txBox="1">
            <a:spLocks/>
          </p:cNvSpPr>
          <p:nvPr/>
        </p:nvSpPr>
        <p:spPr>
          <a:xfrm>
            <a:off x="108730" y="150899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tau g-2 based on SMEFT framework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235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A497C-65A3-C3E4-F2D7-F2F69EEE8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F6BAC1C-4AC0-8C4B-6C2B-72ABEC57DE5B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97871" y="763736"/>
                <a:ext cx="8418310" cy="46166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b="1" dirty="0">
                    <a:ln>
                      <a:solidFill>
                        <a:srgbClr val="000000"/>
                      </a:solidFill>
                    </a:ln>
                    <a:solidFill>
                      <a:schemeClr val="bg1"/>
                    </a:solidFill>
                    <a:latin typeface="Conambria"/>
                    <a:ea typeface="微软雅黑"/>
                  </a:rPr>
                  <a:t>The combination of multiple processes </a:t>
                </a:r>
                <a:r>
                  <a:rPr lang="en-US" altLang="zh-CN" sz="2400" b="1" kern="1200" dirty="0">
                    <a:ln>
                      <a:solidFill>
                        <a:srgbClr val="000000"/>
                      </a:solidFill>
                    </a:ln>
                    <a:solidFill>
                      <a:schemeClr val="bg1"/>
                    </a:solidFill>
                    <a:latin typeface="Conambria"/>
                    <a:ea typeface="微软雅黑"/>
                    <a:cs typeface="+mn-cs"/>
                  </a:rPr>
                  <a:t>and the sensitivity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1">
                        <a:ln>
                          <a:solidFill>
                            <a:srgbClr val="000000"/>
                          </a:solidFill>
                        </a:ln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微软雅黑"/>
                      </a:rPr>
                      <m:t>Δ</m:t>
                    </m:r>
                    <m:sSub>
                      <m:sSubPr>
                        <m:ctrlPr>
                          <a:rPr lang="zh-CN" altLang="zh-CN" sz="2400" b="1" i="1">
                            <a:ln>
                              <a:solidFill>
                                <a:srgbClr val="000000"/>
                              </a:solidFill>
                            </a:ln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2400" b="1">
                            <a:ln>
                              <a:solidFill>
                                <a:srgbClr val="000000"/>
                              </a:solidFill>
                            </a:ln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𝑎</m:t>
                        </m:r>
                      </m:e>
                      <m:sub>
                        <m:r>
                          <a:rPr lang="en-US" altLang="zh-CN" sz="2400" b="1">
                            <a:ln>
                              <a:solidFill>
                                <a:srgbClr val="000000"/>
                              </a:solidFill>
                            </a:ln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n>
                      <a:solidFill>
                        <a:srgbClr val="000000"/>
                      </a:solidFill>
                    </a:ln>
                    <a:solidFill>
                      <a:schemeClr val="bg1"/>
                    </a:solidFill>
                    <a:latin typeface="Conambria"/>
                    <a:ea typeface="微软雅黑"/>
                  </a:rPr>
                  <a:t> 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F6BAC1C-4AC0-8C4B-6C2B-72ABEC57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97871" y="763736"/>
                <a:ext cx="841831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3CABA08A-425D-E272-2ED9-E2FB8D45D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31" y="2025301"/>
            <a:ext cx="4516364" cy="2803491"/>
          </a:xfrm>
          <a:prstGeom prst="rect">
            <a:avLst/>
          </a:prstGeom>
        </p:spPr>
      </p:pic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C8E1263C-BA7B-EC3B-A6C9-34A69EFCADA7}"/>
              </a:ext>
            </a:extLst>
          </p:cNvPr>
          <p:cNvSpPr txBox="1">
            <a:spLocks/>
          </p:cNvSpPr>
          <p:nvPr/>
        </p:nvSpPr>
        <p:spPr>
          <a:xfrm>
            <a:off x="197871" y="314708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g-2 of Tau at future collider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5CC53A-D66A-889C-FADC-5DF68F42C102}"/>
              </a:ext>
            </a:extLst>
          </p:cNvPr>
          <p:cNvSpPr txBox="1"/>
          <p:nvPr/>
        </p:nvSpPr>
        <p:spPr>
          <a:xfrm>
            <a:off x="5560880" y="1653745"/>
            <a:ext cx="4035205" cy="27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2800" dirty="0">
                <a:solidFill>
                  <a:schemeClr val="bg1"/>
                </a:solidFill>
                <a:latin typeface="Conambria"/>
                <a:ea typeface="等线" panose="02010600030101010101" pitchFamily="2" charset="-122"/>
                <a:cs typeface="Aharoni" panose="02010803020104030203" pitchFamily="2" charset="-79"/>
              </a:rPr>
              <a:t>Muon collider</a:t>
            </a:r>
            <a:endParaRPr lang="zh-CN" altLang="en-US" sz="2800" dirty="0">
              <a:solidFill>
                <a:schemeClr val="bg1"/>
              </a:solidFill>
              <a:latin typeface="Conambria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D51F5E-1439-7D74-3E5C-FF45D6BBE43F}"/>
              </a:ext>
            </a:extLst>
          </p:cNvPr>
          <p:cNvSpPr txBox="1"/>
          <p:nvPr/>
        </p:nvSpPr>
        <p:spPr>
          <a:xfrm>
            <a:off x="850995" y="1602268"/>
            <a:ext cx="4035205" cy="27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450"/>
              </a:spcAft>
              <a:tabLst>
                <a:tab pos="342900" algn="l"/>
              </a:tabLst>
            </a:pPr>
            <a:r>
              <a:rPr lang="en-US" altLang="zh-CN" sz="2800" dirty="0">
                <a:solidFill>
                  <a:srgbClr val="00B050"/>
                </a:solidFill>
                <a:latin typeface="Conambria"/>
                <a:ea typeface="等线" panose="02010600030101010101" pitchFamily="2" charset="-122"/>
                <a:cs typeface="Aharoni" panose="02010803020104030203" pitchFamily="2" charset="-79"/>
              </a:rPr>
              <a:t> FCC-ee</a:t>
            </a:r>
            <a:endParaRPr lang="zh-CN" altLang="en-US" sz="2800" dirty="0">
              <a:solidFill>
                <a:srgbClr val="00B050"/>
              </a:solidFill>
              <a:latin typeface="Conambria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3C0C36F-5526-A992-D625-14600EF03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8" y="2009652"/>
            <a:ext cx="4291203" cy="281914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6D99923-4D62-9E44-5049-87EE0083E65B}"/>
              </a:ext>
            </a:extLst>
          </p:cNvPr>
          <p:cNvCxnSpPr>
            <a:cxnSpLocks/>
          </p:cNvCxnSpPr>
          <p:nvPr/>
        </p:nvCxnSpPr>
        <p:spPr>
          <a:xfrm>
            <a:off x="370114" y="3287486"/>
            <a:ext cx="3715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154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>
            <a:spLocks noGrp="1"/>
          </p:cNvSpPr>
          <p:nvPr>
            <p:ph type="title"/>
          </p:nvPr>
        </p:nvSpPr>
        <p:spPr>
          <a:xfrm>
            <a:off x="1176028" y="769353"/>
            <a:ext cx="6952506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371" name="Google Shape;3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44254" flipH="1">
            <a:off x="7722428" y="2375300"/>
            <a:ext cx="2325678" cy="24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25F512-B3AD-F57F-E737-72C34EC6E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287" y="2733753"/>
            <a:ext cx="3200423" cy="19716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ED8E7F8C-8010-F40E-783E-633A2C1DF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DDE49A6F-D17B-1F4C-E7BA-3E6D85F44776}"/>
              </a:ext>
            </a:extLst>
          </p:cNvPr>
          <p:cNvSpPr txBox="1">
            <a:spLocks/>
          </p:cNvSpPr>
          <p:nvPr/>
        </p:nvSpPr>
        <p:spPr>
          <a:xfrm>
            <a:off x="231716" y="200812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latin typeface="Congenial SemiBold" panose="020F0502020204030204" pitchFamily="2" charset="0"/>
              </a:rPr>
              <a:t>What is g-2?</a:t>
            </a:r>
            <a:endParaRPr lang="en-US" sz="2800" dirty="0">
              <a:latin typeface="Congenial SemiBold" panose="020F0502020204030204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C012C0-1B26-74F7-59AD-C825E605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6" y="723886"/>
            <a:ext cx="4057680" cy="18478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C689A0-B2B6-0FD4-F082-13C32FEC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40" y="2943193"/>
            <a:ext cx="4686334" cy="2085990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DC6B9300-FC71-12F6-0C1D-7963EFB0B1BC}"/>
              </a:ext>
            </a:extLst>
          </p:cNvPr>
          <p:cNvSpPr/>
          <p:nvPr/>
        </p:nvSpPr>
        <p:spPr>
          <a:xfrm rot="5400000">
            <a:off x="990763" y="2663358"/>
            <a:ext cx="682739" cy="158871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23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F1F59DE9-6D19-4CBD-A0CD-121C8720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C5812083-4876-0FD6-EB05-02BA0CF4642F}"/>
              </a:ext>
            </a:extLst>
          </p:cNvPr>
          <p:cNvSpPr txBox="1">
            <a:spLocks/>
          </p:cNvSpPr>
          <p:nvPr/>
        </p:nvSpPr>
        <p:spPr>
          <a:xfrm>
            <a:off x="231716" y="200812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latin typeface="Congenial SemiBold" panose="020F0502020204030204" pitchFamily="2" charset="0"/>
              </a:rPr>
              <a:t>What is g-2?</a:t>
            </a:r>
            <a:endParaRPr lang="en-US" sz="2800" dirty="0">
              <a:latin typeface="Congenial SemiBold" panose="020F0502020204030204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5F5ABBC-36FD-C988-11D7-35BFECE3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6" y="723886"/>
            <a:ext cx="4057680" cy="18478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38759-B302-CC36-8F96-7F104258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40" y="2943193"/>
            <a:ext cx="4686334" cy="2085990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9A41D41B-044B-72CC-8A89-BC5892C13AF7}"/>
              </a:ext>
            </a:extLst>
          </p:cNvPr>
          <p:cNvSpPr/>
          <p:nvPr/>
        </p:nvSpPr>
        <p:spPr>
          <a:xfrm rot="5400000">
            <a:off x="990763" y="2663358"/>
            <a:ext cx="682739" cy="158871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983BE11-4338-1783-E304-314598A4C6E6}"/>
              </a:ext>
            </a:extLst>
          </p:cNvPr>
          <p:cNvSpPr/>
          <p:nvPr/>
        </p:nvSpPr>
        <p:spPr>
          <a:xfrm>
            <a:off x="3120880" y="4158990"/>
            <a:ext cx="5486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altLang="zh-CN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g-factor</a:t>
            </a:r>
            <a:r>
              <a:rPr lang="en-US" altLang="zh-CN" sz="2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relates the </a:t>
            </a:r>
            <a:r>
              <a:rPr lang="en-US" altLang="zh-CN" sz="2000" dirty="0">
                <a:solidFill>
                  <a:schemeClr val="bg2"/>
                </a:solidFill>
              </a:rPr>
              <a:t>magnetic dipole moment and its spin angular momentum</a:t>
            </a:r>
            <a:r>
              <a:rPr lang="en-US" altLang="zh-CN" sz="2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CN" altLang="en-US" sz="2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D52FFC1-15B0-8C16-6954-AF871CA27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141" y="899888"/>
            <a:ext cx="3171848" cy="3190898"/>
          </a:xfrm>
          <a:prstGeom prst="rect">
            <a:avLst/>
          </a:prstGeom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7894C525-C652-F7AE-EAD1-1C69696306CC}"/>
              </a:ext>
            </a:extLst>
          </p:cNvPr>
          <p:cNvSpPr/>
          <p:nvPr/>
        </p:nvSpPr>
        <p:spPr>
          <a:xfrm>
            <a:off x="5132560" y="3645509"/>
            <a:ext cx="682739" cy="158871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4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3A5A701A-2C5D-A693-13F9-6D9D3E61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2;p38">
            <a:extLst>
              <a:ext uri="{FF2B5EF4-FFF2-40B4-BE49-F238E27FC236}">
                <a16:creationId xmlns:a16="http://schemas.microsoft.com/office/drawing/2014/main" id="{CBAF9C01-B8BB-7AFB-3140-699DBD381F9B}"/>
              </a:ext>
            </a:extLst>
          </p:cNvPr>
          <p:cNvSpPr txBox="1">
            <a:spLocks/>
          </p:cNvSpPr>
          <p:nvPr/>
        </p:nvSpPr>
        <p:spPr>
          <a:xfrm>
            <a:off x="202840" y="0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latin typeface="Congenial SemiBold" panose="020F0502020204030204" pitchFamily="2" charset="0"/>
              </a:rPr>
              <a:t>What is g-2?</a:t>
            </a:r>
            <a:endParaRPr lang="en-US" sz="2800" dirty="0">
              <a:latin typeface="Congenial SemiBold" panose="020F0502020204030204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571CE3-EA81-DC46-0D79-ED714ED2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3" y="3429844"/>
            <a:ext cx="4742266" cy="14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C9414A7-9EB8-22AA-AD5B-96139F4731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1977" y="2571750"/>
            <a:ext cx="2540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/>
                </a:solidFill>
                <a:latin typeface="Con"/>
              </a:rPr>
              <a:t>Dirac predicts </a:t>
            </a:r>
            <a:r>
              <a:rPr lang="en-US" altLang="zh-CN" sz="2000" b="1" dirty="0">
                <a:solidFill>
                  <a:srgbClr val="00B0F0"/>
                </a:solidFill>
                <a:latin typeface="Con"/>
              </a:rPr>
              <a:t>g=2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7590E2-3483-8489-9588-9E8AA8DA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20" y="831684"/>
            <a:ext cx="1091322" cy="15532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A4C939-A9A5-81CE-A1D4-409B460B0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434" y="721895"/>
            <a:ext cx="1186504" cy="1605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BA12A7-C79D-E6F7-885D-AF82519D5FBE}"/>
                  </a:ext>
                </a:extLst>
              </p:cNvPr>
              <p:cNvSpPr txBox="1"/>
              <p:nvPr/>
            </p:nvSpPr>
            <p:spPr>
              <a:xfrm>
                <a:off x="5765535" y="777303"/>
                <a:ext cx="3330340" cy="1846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Higer-order quantum effects(QED, electroweak and hadronic contributions) slightly modify g,</a:t>
                </a:r>
                <a:r>
                  <a:rPr kumimoji="1" lang="zh-CN" altLang="en-US" sz="16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defining the </a:t>
                </a:r>
                <a:r>
                  <a:rPr kumimoji="1"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anomalous magnetic moment</a:t>
                </a:r>
                <a:r>
                  <a:rPr kumimoji="1" lang="en-US" altLang="zh-CN" sz="16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 :</a:t>
                </a:r>
              </a:p>
              <a:p>
                <a:endParaRPr kumimoji="1" lang="en-US" altLang="zh-CN" b="1" dirty="0">
                  <a:solidFill>
                    <a:srgbClr val="381414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zh-CN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Arial" panose="020B0604020202020204" pitchFamily="34" charset="0"/>
                            </a:rPr>
                            <m:t>𝒍</m:t>
                          </m:r>
                        </m:sub>
                      </m:sSub>
                      <m:r>
                        <a:rPr kumimoji="1" lang="en-US" altLang="zh-CN" sz="2000" b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1" lang="en-US" altLang="zh-CN" sz="2000" b="1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1" lang="en-US" altLang="zh-CN" sz="20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𝒈</m:t>
                      </m:r>
                      <m:r>
                        <a:rPr kumimoji="1" lang="en-US" altLang="zh-CN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1" lang="en-US" altLang="zh-CN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𝟐</m:t>
                      </m:r>
                      <m:r>
                        <a:rPr kumimoji="1" lang="en-US" altLang="zh-CN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)/</m:t>
                      </m:r>
                      <m:r>
                        <a:rPr kumimoji="1" lang="en-US" altLang="zh-CN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kumimoji="1" lang="en-US" altLang="zh-CN" sz="2000" b="1" dirty="0">
                  <a:solidFill>
                    <a:srgbClr val="381414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BA12A7-C79D-E6F7-885D-AF82519D5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535" y="777303"/>
                <a:ext cx="3330340" cy="1846659"/>
              </a:xfrm>
              <a:prstGeom prst="rect">
                <a:avLst/>
              </a:prstGeom>
              <a:blipFill>
                <a:blip r:embed="rId8"/>
                <a:stretch>
                  <a:fillRect l="-1099" t="-993" b="-3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8B69EF-0024-5903-C117-DDF8401CCA14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111384" y="2536457"/>
                <a:ext cx="2540359" cy="810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2"/>
                    </a:solidFill>
                    <a:latin typeface="Con"/>
                  </a:rPr>
                  <a:t>Schwinger gives the term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altLang="zh-CN" sz="2000" b="1" dirty="0">
                  <a:solidFill>
                    <a:srgbClr val="00B0F0"/>
                  </a:solidFill>
                  <a:latin typeface="Con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8B69EF-0024-5903-C117-DDF8401CC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3111384" y="2536457"/>
                <a:ext cx="2540359" cy="810350"/>
              </a:xfrm>
              <a:prstGeom prst="rect">
                <a:avLst/>
              </a:prstGeom>
              <a:blipFill>
                <a:blip r:embed="rId10"/>
                <a:stretch>
                  <a:fillRect l="-2398" t="-3759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BF0B3A-7D83-FEE9-4E91-DF50D6358D92}"/>
                  </a:ext>
                </a:extLst>
              </p:cNvPr>
              <p:cNvSpPr txBox="1"/>
              <p:nvPr/>
            </p:nvSpPr>
            <p:spPr>
              <a:xfrm>
                <a:off x="5765535" y="3429844"/>
                <a:ext cx="2991050" cy="965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2"/>
                    </a:solidFill>
                    <a:latin typeface="Congenial SemiBold" panose="020F0502020204030204" pitchFamily="2" charset="0"/>
                  </a:rPr>
                  <a:t>Any significant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altLang="zh-CN" sz="180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sup>
                    </m:sSubSup>
                    <m:r>
                      <a:rPr lang="en-US" altLang="zh-CN" sz="180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zh-CN" altLang="zh-CN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bg2">
                        <a:lumMod val="95000"/>
                      </a:schemeClr>
                    </a:solidFill>
                    <a:latin typeface="Congenial SemiBold" panose="020F0502020204030204" pitchFamily="2" charset="0"/>
                  </a:rPr>
                  <a:t>may hints new physics (BSM)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BF0B3A-7D83-FEE9-4E91-DF50D6358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535" y="3429844"/>
                <a:ext cx="2991050" cy="965585"/>
              </a:xfrm>
              <a:prstGeom prst="rect">
                <a:avLst/>
              </a:prstGeom>
              <a:blipFill>
                <a:blip r:embed="rId11"/>
                <a:stretch>
                  <a:fillRect l="-1837" t="-3165" b="-9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03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D56C87-0E93-B6B0-E38E-C4CF9D87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4" y="1011966"/>
            <a:ext cx="3781453" cy="363857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76178EA-97C3-1EFD-99F8-B91C19C81A47}"/>
              </a:ext>
            </a:extLst>
          </p:cNvPr>
          <p:cNvSpPr/>
          <p:nvPr/>
        </p:nvSpPr>
        <p:spPr>
          <a:xfrm>
            <a:off x="407669" y="3114040"/>
            <a:ext cx="2084070" cy="712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6A9989CD-1A09-B4B3-B26F-0C1F67BAF316}"/>
              </a:ext>
            </a:extLst>
          </p:cNvPr>
          <p:cNvSpPr txBox="1">
            <a:spLocks/>
          </p:cNvSpPr>
          <p:nvPr/>
        </p:nvSpPr>
        <p:spPr>
          <a:xfrm>
            <a:off x="273919" y="187783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Congenial SemiBold" panose="020F0502020204030204" pitchFamily="2" charset="0"/>
              </a:rPr>
              <a:t>g-2 for charged lepton</a:t>
            </a:r>
            <a:endParaRPr lang="en-US" sz="28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DEB9B975-7150-33A9-0DF4-DE4D8F41E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24B3EA-9384-8AC0-2D57-8299C2EB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4" y="1011966"/>
            <a:ext cx="3781453" cy="363857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5712F77-8DB6-9C57-DB00-0DD9DEBEEEE2}"/>
              </a:ext>
            </a:extLst>
          </p:cNvPr>
          <p:cNvSpPr/>
          <p:nvPr/>
        </p:nvSpPr>
        <p:spPr>
          <a:xfrm>
            <a:off x="407669" y="3114040"/>
            <a:ext cx="2084070" cy="712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015FE1FA-CFA2-EB94-8388-1F7093F4D4E2}"/>
              </a:ext>
            </a:extLst>
          </p:cNvPr>
          <p:cNvSpPr txBox="1">
            <a:spLocks/>
          </p:cNvSpPr>
          <p:nvPr/>
        </p:nvSpPr>
        <p:spPr>
          <a:xfrm>
            <a:off x="273919" y="187783"/>
            <a:ext cx="6105586" cy="63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 Light"/>
              <a:buNone/>
              <a:defRPr sz="3700" b="0" i="0" u="none" strike="noStrike" cap="none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Congenial SemiBold" panose="020F0502020204030204" pitchFamily="2" charset="0"/>
              </a:rPr>
              <a:t>g-2 for charged lepton</a:t>
            </a:r>
            <a:endParaRPr lang="en-US" sz="28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D80ED99-DF91-7112-E605-AA74E030B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06" y="738245"/>
            <a:ext cx="4552983" cy="4267231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920A6762-66C4-986D-B860-4DB014D9EBDF}"/>
              </a:ext>
            </a:extLst>
          </p:cNvPr>
          <p:cNvSpPr/>
          <p:nvPr/>
        </p:nvSpPr>
        <p:spPr>
          <a:xfrm rot="19559603">
            <a:off x="2711113" y="2516341"/>
            <a:ext cx="2247900" cy="51435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8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D9759F7A-96BF-6195-8CEF-DDA8F698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7E5CC59B-736E-2CA4-E547-4371122E6598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C19104-7332-9AA2-17C8-69CC923B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4" y="867686"/>
            <a:ext cx="615949" cy="9239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6F9901B-DAB9-E47F-286F-8269AAF92B4E}"/>
                  </a:ext>
                </a:extLst>
              </p:cNvPr>
              <p:cNvSpPr txBox="1"/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0.001159652182032(720)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6F9901B-DAB9-E47F-286F-8269AAF92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blipFill>
                <a:blip r:embed="rId13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832AF27-38EA-1443-CC16-B2AC39D070A4}"/>
                  </a:ext>
                </a:extLst>
              </p:cNvPr>
              <p:cNvSpPr txBox="1"/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0.00115965218059(13)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832AF27-38EA-1443-CC16-B2AC39D07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blipFill>
                <a:blip r:embed="rId14"/>
                <a:stretch>
                  <a:fillRect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26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>
          <a:extLst>
            <a:ext uri="{FF2B5EF4-FFF2-40B4-BE49-F238E27FC236}">
              <a16:creationId xmlns:a16="http://schemas.microsoft.com/office/drawing/2014/main" id="{B5307442-F1EF-EF86-0233-30AB0446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8">
            <a:extLst>
              <a:ext uri="{FF2B5EF4-FFF2-40B4-BE49-F238E27FC236}">
                <a16:creationId xmlns:a16="http://schemas.microsoft.com/office/drawing/2014/main" id="{D9B06EC7-0A21-94C9-F240-FB2BBA8646D3}"/>
              </a:ext>
            </a:extLst>
          </p:cNvPr>
          <p:cNvSpPr txBox="1">
            <a:spLocks/>
          </p:cNvSpPr>
          <p:nvPr/>
        </p:nvSpPr>
        <p:spPr>
          <a:xfrm>
            <a:off x="179185" y="186486"/>
            <a:ext cx="8406015" cy="449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Congenial SemiBold" panose="020F0502020204030204" pitchFamily="2" charset="0"/>
              </a:rPr>
              <a:t>The current state of  g-2 of charged Lepton </a:t>
            </a:r>
            <a:endParaRPr lang="en-US" sz="3200" dirty="0">
              <a:solidFill>
                <a:schemeClr val="bg1"/>
              </a:solidFill>
              <a:latin typeface="Congenial SemiBold" panose="020F0502020204030204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2CDF64-A704-17D1-E021-8C1926E2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4" y="867686"/>
            <a:ext cx="615949" cy="9239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DAC48529-523E-4022-BB5F-36A3F0354294}"/>
                  </a:ext>
                </a:extLst>
              </p14:cNvPr>
              <p14:cNvContentPartPr/>
              <p14:nvPr/>
            </p14:nvContentPartPr>
            <p14:xfrm>
              <a:off x="6081766" y="2827625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E331351F-9C91-4BC8-710B-5FD28B1E8C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2766" y="28186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54762C-BF61-FFB3-243B-B8F14011C078}"/>
                  </a:ext>
                </a:extLst>
              </p:cNvPr>
              <p:cNvSpPr txBox="1"/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SM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0.001159652182032(720)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54762C-BF61-FFB3-243B-B8F14011C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1959339"/>
                <a:ext cx="4572000" cy="407099"/>
              </a:xfrm>
              <a:prstGeom prst="rect">
                <a:avLst/>
              </a:prstGeom>
              <a:blipFill>
                <a:blip r:embed="rId13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B94C6D-0EAA-FEFF-470D-C62C2ECA1D54}"/>
                  </a:ext>
                </a:extLst>
              </p:cNvPr>
              <p:cNvSpPr txBox="1"/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𝒆</m:t>
                        </m:r>
                      </m:sub>
                      <m:sup>
                        <m:r>
                          <a:rPr kumimoji="1" lang="en-US" altLang="zh-CN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𝐄</m:t>
                        </m:r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m:rPr>
                            <m:sty m:val="p"/>
                          </m:r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Arial" panose="020B0604020202020204" pitchFamily="34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onambria"/>
                  </a:rPr>
                  <a:t>=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0.00115965218059(13)</a:t>
                </a:r>
                <a:endParaRPr lang="zh-CN" altLang="en-US" sz="2000" dirty="0">
                  <a:solidFill>
                    <a:schemeClr val="bg1"/>
                  </a:solidFill>
                  <a:latin typeface="Conambria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B94C6D-0EAA-FEFF-470D-C62C2ECA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" y="2357999"/>
                <a:ext cx="4572000" cy="454676"/>
              </a:xfrm>
              <a:prstGeom prst="rect">
                <a:avLst/>
              </a:prstGeom>
              <a:blipFill>
                <a:blip r:embed="rId14"/>
                <a:stretch>
                  <a:fillRect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5397D991-4765-E4A5-4A24-5D13E1CF56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6116" y="600584"/>
            <a:ext cx="5076862" cy="43529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05FCAF-8A98-020D-DD98-7B3BB964C3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043" y="3008862"/>
            <a:ext cx="1361614" cy="19528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4380AA0-3EA9-5F7B-530B-AAB6B3611A39}"/>
              </a:ext>
            </a:extLst>
          </p:cNvPr>
          <p:cNvSpPr txBox="1"/>
          <p:nvPr/>
        </p:nvSpPr>
        <p:spPr>
          <a:xfrm>
            <a:off x="1709973" y="3181066"/>
            <a:ext cx="42562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“The precision of AMM like using the width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of a human hair to measure the distance </a:t>
            </a:r>
          </a:p>
          <a:p>
            <a:r>
              <a:rPr lang="en-US" altLang="zh-CN" dirty="0">
                <a:solidFill>
                  <a:schemeClr val="bg1"/>
                </a:solidFill>
                <a:latin typeface="Congenial" panose="02000503040000020004" pitchFamily="2" charset="0"/>
              </a:rPr>
              <a:t>from Los Angeles to New York—over 3,000 miles”</a:t>
            </a:r>
            <a:endParaRPr lang="zh-CN" altLang="en-US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39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8"/>
  <p:tag name="KSO_WM_SLIDE_BK_DARK_LIGHT" val="2"/>
  <p:tag name="KSO_WM_SLIDE_BACKGROUND_TYPE" val="general"/>
  <p:tag name="KSO_WM_SPECIAL_SOURCE" val="bdnull"/>
</p:tagLst>
</file>

<file path=ppt/theme/theme1.xml><?xml version="1.0" encoding="utf-8"?>
<a:theme xmlns:a="http://schemas.openxmlformats.org/drawingml/2006/main" name="Physics Major for College: Quantum Mechanics by Slidesgo">
  <a:themeElements>
    <a:clrScheme name="Simple Light">
      <a:dk1>
        <a:srgbClr val="242E4C"/>
      </a:dk1>
      <a:lt1>
        <a:srgbClr val="EAD9FD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5409</TotalTime>
  <Words>867</Words>
  <Application>Microsoft Office PowerPoint</Application>
  <PresentationFormat>全屏显示(16:9)</PresentationFormat>
  <Paragraphs>152</Paragraphs>
  <Slides>23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Congenial SemiBold</vt:lpstr>
      <vt:lpstr>Con</vt:lpstr>
      <vt:lpstr>Congenial</vt:lpstr>
      <vt:lpstr>Wingdings</vt:lpstr>
      <vt:lpstr>Raleway Light</vt:lpstr>
      <vt:lpstr>Conambria</vt:lpstr>
      <vt:lpstr>Proxima Nova</vt:lpstr>
      <vt:lpstr>Quicksand</vt:lpstr>
      <vt:lpstr>Cambria Math</vt:lpstr>
      <vt:lpstr>Aharoni</vt:lpstr>
      <vt:lpstr>微软雅黑</vt:lpstr>
      <vt:lpstr>Proxima Nova Semibold</vt:lpstr>
      <vt:lpstr>Arial</vt:lpstr>
      <vt:lpstr>Physics Major for College: Quantum Mechanics by Slidesgo</vt:lpstr>
      <vt:lpstr>Slidesgo Final Pages</vt:lpstr>
      <vt:lpstr>The τ g-2 at future collider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Zeqiang Wang</cp:lastModifiedBy>
  <cp:revision>130</cp:revision>
  <dcterms:modified xsi:type="dcterms:W3CDTF">2025-05-19T13:05:51Z</dcterms:modified>
</cp:coreProperties>
</file>