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23"/>
  </p:notesMasterIdLst>
  <p:handoutMasterIdLst>
    <p:handoutMasterId r:id="rId24"/>
  </p:handoutMasterIdLst>
  <p:sldIdLst>
    <p:sldId id="281" r:id="rId5"/>
    <p:sldId id="284" r:id="rId6"/>
    <p:sldId id="300" r:id="rId7"/>
    <p:sldId id="301" r:id="rId8"/>
    <p:sldId id="302" r:id="rId9"/>
    <p:sldId id="303" r:id="rId10"/>
    <p:sldId id="286" r:id="rId11"/>
    <p:sldId id="290" r:id="rId12"/>
    <p:sldId id="287" r:id="rId13"/>
    <p:sldId id="288" r:id="rId14"/>
    <p:sldId id="305" r:id="rId15"/>
    <p:sldId id="304" r:id="rId16"/>
    <p:sldId id="306" r:id="rId17"/>
    <p:sldId id="296" r:id="rId18"/>
    <p:sldId id="298" r:id="rId19"/>
    <p:sldId id="299" r:id="rId20"/>
    <p:sldId id="285" r:id="rId21"/>
    <p:sldId id="28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AEAE"/>
    <a:srgbClr val="00B0F0"/>
    <a:srgbClr val="C1E5F5"/>
    <a:srgbClr val="000000"/>
    <a:srgbClr val="FF0000"/>
    <a:srgbClr val="C9C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6"/>
    <p:restoredTop sz="94740"/>
  </p:normalViewPr>
  <p:slideViewPr>
    <p:cSldViewPr snapToGrid="0">
      <p:cViewPr varScale="1">
        <p:scale>
          <a:sx n="116" d="100"/>
          <a:sy n="116" d="100"/>
        </p:scale>
        <p:origin x="5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6" d="100"/>
          <a:sy n="166" d="100"/>
        </p:scale>
        <p:origin x="660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D1F680-C525-ABFF-55B3-3891E159D6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B54790-202B-11C3-C1E0-FC53D99068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F2D14-42B5-7E42-BF32-BCB79B74B34F}" type="datetimeFigureOut">
              <a:rPr lang="en-US" smtClean="0"/>
              <a:t>5/19/25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C4D55-9127-0452-4AA5-8B8BD37969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ECF14-5D78-4CE5-29C7-179DBDAF58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DC381-3D8F-A64C-8DCC-94EA81F4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04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C798E-8064-9642-84BF-00140276BA4D}" type="datetimeFigureOut">
              <a:rPr lang="en-US" smtClean="0"/>
              <a:t>5/19/25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518E3-2052-5D49-9D26-A73E65118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46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518E3-2052-5D49-9D26-A73E651180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89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F725D-5C0B-EA75-86F0-3CD03870E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BD555D-9FBB-D8EF-1A1C-C8643C7BBA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CFC7B7-EA7A-4DD1-352A-A61B9C02F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88EFC-4E64-1C10-6E3B-DA89D3C82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518E3-2052-5D49-9D26-A73E651180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39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CDFD5-27AD-7D8E-A6CC-B38209A0A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05C8E-4CDE-3B18-FA99-B256FB1AC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4F4395D-ADFA-C543-282F-2606F2D3EE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238" y="6550932"/>
            <a:ext cx="2743200" cy="365125"/>
          </a:xfrm>
        </p:spPr>
        <p:txBody>
          <a:bodyPr/>
          <a:lstStyle/>
          <a:p>
            <a:fld id="{58320AB4-37F7-9B44-B0E3-AF2CA867E001}" type="datetimeFigureOut">
              <a:rPr lang="en-US" smtClean="0"/>
              <a:pPr/>
              <a:t>5/19/25</a:t>
            </a:fld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0A045B9-3356-EB40-27A8-55D100A29A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99609" y="6524405"/>
            <a:ext cx="2743200" cy="365125"/>
          </a:xfrm>
        </p:spPr>
        <p:txBody>
          <a:bodyPr/>
          <a:lstStyle/>
          <a:p>
            <a:fld id="{E6022E2B-73B7-3A46-B733-3BD616A245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27A99C-1D20-9F8C-BD47-F5ED15F6BA9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524406"/>
            <a:ext cx="4114800" cy="365125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65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3843D-EABE-99AB-E8AF-1BFDFA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A7C87-D66C-1847-7604-555D6DD2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D55A2-3E1E-C388-AF78-47A528ABE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8DCF56-2894-0439-332F-304580BD5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BD1AB-325A-A943-8760-E542D7093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2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82B928-8F45-7407-9A56-363635BC1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5B2BFF-9074-DC4E-2277-8CA733D5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820-4827-C0B0-198C-CDEE103D0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BD1AB-325A-A943-8760-E542D7093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4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7168-DF44-0E0A-C74C-904C81CCA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013B7-29FE-3E6F-99D7-2E9CBE99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6131D-778F-67AF-9209-652A1E8B1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7C659-2A5D-00AE-4B92-3D5F4DACCA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7B7E2-E9E1-DC96-8325-23CCEE424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21742-EFC8-9202-BD10-63ABB977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BD1AB-325A-A943-8760-E542D7093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4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262BB-D746-5D48-0FE2-691D80C3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2FC0F5-F168-B22F-E21E-82545A626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49287-8411-8B18-50BC-73E465843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5F4F6-EFB0-627B-206E-E82F04E83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1A41B-9D09-0612-DA54-318E2656D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3E1AA-E121-87B3-1DFB-91D4B3432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BD1AB-325A-A943-8760-E542D7093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70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C3291-AD71-8266-7184-F8EEFA6C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D587A-4F2C-52CC-A32B-F9238A75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340E5-D035-7E1A-EA2C-2CBEDEFE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F3C22-7BA2-E098-786F-113E6499F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C6126-157E-925F-6E12-48B68D5F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BD1AB-325A-A943-8760-E542D7093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01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4CEE4E-CB5F-AF9C-385B-3A85E4261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C5FD23-E5D4-FC99-0D8C-0B650498A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1EAFA-5787-797A-BD74-F4AE2A61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B04D5-57C9-81AB-BB83-EAF2B5685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C8A1C-A3DC-19A4-53F9-0BFE4F70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BD1AB-325A-A943-8760-E542D7093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15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E6D2C-9874-D09D-215E-E118E660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8281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5AB40-0F24-35AE-0253-9D2297380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C55996-4B10-D4A0-2EA6-200B9FB29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EAEFA-1B12-FE13-6034-2E3E6EFD7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0943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C45E6-D5E6-4010-BADD-A8271CE5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1343" y="64928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B2214-3145-6885-3603-CDCCAFB9E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3343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DCEB5C1D-E003-2447-B984-E9C45B5018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20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AEE40-03CB-19D4-EF43-3A9929C3C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070ED-645C-ADF8-3BB4-4F46A9365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8FDDC-3585-6D67-0D9D-9D0392DB0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D2124-182F-55F8-B8C8-F616EC430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41F7-805A-5160-7192-78D8B5537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EB5C1D-E003-2447-B984-E9C45B501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39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E542-D522-719C-73A8-142DDABE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B2B5B-31CB-01D5-56BF-527109240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32F4B-4613-0652-EE80-550C0BFB9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FEDD4-FD06-C4E2-A517-7DEC4E622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0D77F-C1DB-248F-0408-66B7666E3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EB5C1D-E003-2447-B984-E9C45B501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2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86ED220-8C9C-8265-75F9-0ACF064F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238" y="6550932"/>
            <a:ext cx="2743200" cy="365125"/>
          </a:xfrm>
        </p:spPr>
        <p:txBody>
          <a:bodyPr/>
          <a:lstStyle/>
          <a:p>
            <a:fld id="{58320AB4-37F7-9B44-B0E3-AF2CA867E001}" type="datetimeFigureOut">
              <a:rPr lang="en-US" smtClean="0"/>
              <a:pPr/>
              <a:t>5/19/25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00EABF4-E6E6-5C7E-E11D-9799034538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99609" y="6524405"/>
            <a:ext cx="2743200" cy="365125"/>
          </a:xfrm>
        </p:spPr>
        <p:txBody>
          <a:bodyPr/>
          <a:lstStyle/>
          <a:p>
            <a:fld id="{E6022E2B-73B7-3A46-B733-3BD616A245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FA4E3E-B5F6-DDFD-14D6-93952CD3B6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524406"/>
            <a:ext cx="4114800" cy="365125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239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5E42D-167D-920F-8FBB-AF607A35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CE8C5-1416-9A97-F46C-4EDBDFE57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D5E2E-E455-6EBB-261D-EB5EA44E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4DDD8-CD6E-60BE-32FB-6DC604EEF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052B8-200A-A11E-95BF-8A7B148E4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F5558-7BE7-4B4B-04EB-118A6530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EB5C1D-E003-2447-B984-E9C45B501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63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4A543-F74E-A356-1A5F-6FD62963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6BCBA-0544-8DDF-8947-69562431C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F0A27-5968-A1BF-19E7-0E975681F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179323-7E74-8830-E9C4-33764E86A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31257-8588-69E8-2365-B3F86BE15A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9DB72F-1B94-9599-3ED8-0E5C1BA01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FA9F8D-5265-608E-8D4D-2ACA52EFD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2D4813-0CF1-D235-5E55-1BBE7C8CC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EB5C1D-E003-2447-B984-E9C45B501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44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5B96-1522-E192-ECA7-4D2AB5CE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E84377-3770-8085-D28B-BC71B10B0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27E9F-B252-4A65-034E-CC8E96580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1E764-1228-DD8B-2825-C56C8856F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EB5C1D-E003-2447-B984-E9C45B501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90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067F5-7E2D-C1CB-2CF7-11475155B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A5DF95-59DF-0DB6-09E3-B9EF8880B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5A6AC-DAD5-0545-211D-99A59E683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EB5C1D-E003-2447-B984-E9C45B501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97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B2500-4D26-0E37-C0F3-C4F595C99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8773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23417-EF54-7FFD-16D7-1B96E7DA6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1C884-4A62-7CB1-296B-E571D6828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8CDAC-16A6-742F-05D1-23AD2EBBD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BA142-244D-E685-8E88-4DCEE20C2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C794F-683B-4E05-E380-D0978DF40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5C65C-AA4F-AF41-06AF-A63BE6C1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EB5C1D-E003-2447-B984-E9C45B501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9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A1792-9E12-E18D-B204-843364F4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22E65F-F174-CD61-A82F-EF7271DE6E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A19B6-6036-1FF9-6D56-404C0CFC1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7ABC9-07B1-AB47-5CF6-2D6356AB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7B853-249D-1B9F-9BAE-EE29DC18A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EEFFE-C1CF-FBBD-43E9-3D326BD78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EB5C1D-E003-2447-B984-E9C45B501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03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D90B2-723B-C715-7101-701E20CA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2E7-4904-2B06-0E36-987FD7B38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26875-92BD-FE76-9D71-E82BB17634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F6C6-2034-2AF8-3D32-9DF76426C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8D6AF-5718-27B7-614D-393A4F66E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EB5C1D-E003-2447-B984-E9C45B501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0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33793E-674A-9148-158C-0C9298396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7D856-5BA9-A694-8EA0-19D82F5F3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8D791-D64B-7D24-A556-3BBBD776C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BBF9-B120-4CD9-A6A0-91A718A31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07F26-4371-8BB8-A1AE-4E343D63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EB5C1D-E003-2447-B984-E9C45B501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5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D70D2-EE50-FBD5-EBF6-D18EDDFB9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BACC4A-F237-9E32-27B2-C50B2D4BB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3510C-B59F-62CB-44C5-C10358AF2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15DD8-9035-6477-B9BF-B6D79722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99BA5-080B-F9D3-31E3-87D04EFF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9FEE-D1D8-2B42-A49B-0ACF5B20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1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755CB-6476-30BE-F5A6-367EB3A10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D20B75-7EBA-E192-6688-C793476F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238" y="6550932"/>
            <a:ext cx="2743200" cy="365125"/>
          </a:xfrm>
        </p:spPr>
        <p:txBody>
          <a:bodyPr/>
          <a:lstStyle/>
          <a:p>
            <a:fld id="{58320AB4-37F7-9B44-B0E3-AF2CA867E001}" type="datetimeFigureOut">
              <a:rPr lang="en-US" smtClean="0"/>
              <a:pPr/>
              <a:t>5/19/25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A7680-4E8B-913C-6355-CF83F7EB46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99609" y="6524405"/>
            <a:ext cx="2743200" cy="365125"/>
          </a:xfrm>
        </p:spPr>
        <p:txBody>
          <a:bodyPr/>
          <a:lstStyle/>
          <a:p>
            <a:fld id="{E6022E2B-73B7-3A46-B733-3BD616A245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1916C-64B8-D5F4-74BB-33D93B6DF61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524406"/>
            <a:ext cx="4114800" cy="365125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506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97E50-3C1E-875C-9290-42ABBA0B6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4723A-DD78-FE4D-8445-16F72C5E0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2547C-835B-19DC-C026-13465772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60B64-E0EF-419D-CD86-C94E22037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49A-F57F-7FB9-0A83-9FE97528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9FEE-D1D8-2B42-A49B-0ACF5B20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55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65F5E-1A70-E1AD-2A59-37086264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C82BB-FBE1-D81F-F373-153C2629F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133FE-995A-0A1A-C814-268C2A5C7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FC98A-5C12-3C87-957E-30BD4EFF0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61064-2455-09A1-9DB2-8789A28B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9FEE-D1D8-2B42-A49B-0ACF5B20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01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A6228-4CC1-2949-B234-68D769A9A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AF36C-C454-6AD8-61B4-B2CA74EA0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69904-DA06-AB78-2277-0176FA062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A4E06-6D7A-A8FC-B90B-B1AA3459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0AA6A-EE6B-4BA7-572F-74AA1A705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CC770-1570-072D-BC5A-BC6A0FF5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9FEE-D1D8-2B42-A49B-0ACF5B20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22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AB16-0DEF-6C37-D8B9-2FD0F3215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90B6A-65C3-56B2-A41A-ABB1C2164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DC4C8-ADBF-C7E7-C99D-77E07FAC7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D947A3-2EE0-BA6A-A11C-0A315608A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A5FCDB-19E6-7B53-CF2F-7E520B7A1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905A7F-67DA-B6FC-52E5-59A7F3DA4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0588C-0CFA-228C-F521-C63348F9B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DEEAC2-950F-B736-27C1-E17AEC18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9FEE-D1D8-2B42-A49B-0ACF5B20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27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7FF80-6865-A6DE-3698-3EDE88510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459DAC-B9CE-855A-27DD-07B4DB6BA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B7B2E-7AAC-3CF6-5517-DC69112B4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955F8-8121-1648-F2C3-AA98EBAB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9FEE-D1D8-2B42-A49B-0ACF5B20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60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BFE0D-6B53-A536-CDBB-126746257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2D96C-538F-31CE-390B-BDD1169C8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20E34-55B9-206B-959F-A5988A2C1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9FEE-D1D8-2B42-A49B-0ACF5B20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352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34422-24AB-130A-C756-A421BC88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AD4F4-A444-62CC-4200-A879ABD94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01D81-DA5D-F15C-6E25-00405E431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3CA7D-97B9-45F6-C751-08078E8F8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8299D-2D62-6DE5-3F1B-065F17178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C4D1E-4283-E39B-ADFC-A3A9E661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9FEE-D1D8-2B42-A49B-0ACF5B20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36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CFD4B-1920-B400-FE63-5534ABE2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8B24AB-C451-6830-614A-E20564426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95077-18A6-1330-FDF2-EE10EBAC9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ABAFF-42DE-3B91-32DD-0B84D907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33AC3-E265-6EE5-ADED-7276227D9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668EC-B8BD-F30D-BF93-FDD42B37A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9FEE-D1D8-2B42-A49B-0ACF5B20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07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34E5C-B8D2-B6C8-16EA-2C291E73B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566795-8E2F-4729-3C5B-1DBEB4035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92C83-B076-0E46-ED26-683B70122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3A3A0-D761-0AA1-D464-B84177FE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9546A-F1C4-4544-484B-08702515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9FEE-D1D8-2B42-A49B-0ACF5B20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065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2CC29-10C6-8EF1-FFA6-2DEEC057F7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D4B9D-B598-2251-BFE9-BAE659B3B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3E5FB-00DC-EFEF-C67F-C7A262599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78B8C-A750-FDAC-9329-93E98F9D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481E4-74A9-E177-5448-7E782BFDA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9FEE-D1D8-2B42-A49B-0ACF5B20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3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A6FE8-482F-29EA-BD1F-E6D400D0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B5267-F2C9-B6D2-85B9-74333E4D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0AB4-37F7-9B44-B0E3-AF2CA867E001}" type="datetimeFigureOut">
              <a:rPr lang="en-US" smtClean="0"/>
              <a:pPr/>
              <a:t>5/19/25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DA620-6970-9F58-6550-D7D4B090D3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F0745-2D35-5746-D2DE-008AB06948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57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36AC9-FA94-908B-8E14-AC35C143F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9D15E3-3AF1-82E5-2120-379E15069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EC65A-BD31-97AA-AC47-69BF56C44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E8CC1-B26F-64DA-469D-9BFFB823C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00EC2-E9A4-2AF8-159A-551E0858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BD1AB-325A-A943-8760-E542D7093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42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2DBB-E687-C48B-FA19-B08602FC5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178BB-0A1C-2040-42F4-918342AB0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8D4CD-F145-1717-23CF-C24E74C3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32095-51AF-DB11-DBB1-77E7F48A0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648B5-3CB0-C583-2B04-6357EB6AA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BD1AB-325A-A943-8760-E542D7093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4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21816-DE66-98B1-4A88-B4573B4F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FF66E-5849-AB95-290B-22C52D48B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868F2-C061-57F6-0021-977423B29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EE5A1-19B4-A120-C894-57D527454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24CE1-DEF0-A682-AD7D-E12B3C752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BD1AB-325A-A943-8760-E542D7093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6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A5615-7CD4-2274-1C80-9EF1CB6A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FE920-CAEC-3B44-1974-02BD0054C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5906D-BAA6-71C1-997C-D1038509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39374-D81F-DCBD-C9A1-490F4807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39DDC-CE55-777B-BF16-635D650C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C47B6-5955-A48D-5C4A-FD32718C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BD1AB-325A-A943-8760-E542D7093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5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DB85C-21F4-B858-1E28-12006F79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C4B98-C661-E0DA-0FF3-AF8B3E2A3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7CD36-9C2D-90FE-C393-B255B0BB2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78E38D-2AAE-C8AA-268C-20486FE8D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799393-BB98-548F-C08D-491BF96A4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3DAC7-075C-ABC4-FE02-F47A9DE1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984BFF-25DF-ABDE-565D-83CDCF911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1EC49E-1631-CADB-7967-2FECDEA2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BD1AB-325A-A943-8760-E542D7093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1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425A82-39C2-D2E5-CB38-97BE7D3E9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028E1-DDAD-DE6E-67B0-984E3E9CC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B33254-06EC-A848-A693-223D40C98AE3}"/>
              </a:ext>
            </a:extLst>
          </p:cNvPr>
          <p:cNvSpPr/>
          <p:nvPr userDrawn="1"/>
        </p:nvSpPr>
        <p:spPr>
          <a:xfrm>
            <a:off x="0" y="4519"/>
            <a:ext cx="12192000" cy="6220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987160DC-1B67-6293-3745-740702D29EF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45573" y="50560"/>
            <a:ext cx="529966" cy="529966"/>
          </a:xfrm>
          <a:prstGeom prst="rect">
            <a:avLst/>
          </a:prstGeom>
        </p:spPr>
      </p:pic>
      <p:pic>
        <p:nvPicPr>
          <p:cNvPr id="18" name="Picture 17" descr="A blue letter c and a white background&#10;&#10;AI-generated content may be incorrect.">
            <a:extLst>
              <a:ext uri="{FF2B5EF4-FFF2-40B4-BE49-F238E27FC236}">
                <a16:creationId xmlns:a16="http://schemas.microsoft.com/office/drawing/2014/main" id="{E88FA273-66F4-6202-4688-2A1546E4D7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5905" y="-16888"/>
            <a:ext cx="664862" cy="664862"/>
          </a:xfrm>
          <a:prstGeom prst="rect">
            <a:avLst/>
          </a:prstGeom>
        </p:spPr>
      </p:pic>
      <p:pic>
        <p:nvPicPr>
          <p:cNvPr id="20" name="Picture 19" descr="A blue and black logo&#10;&#10;AI-generated content may be incorrect.">
            <a:extLst>
              <a:ext uri="{FF2B5EF4-FFF2-40B4-BE49-F238E27FC236}">
                <a16:creationId xmlns:a16="http://schemas.microsoft.com/office/drawing/2014/main" id="{28D6D240-2F8E-2164-7B14-B64F76313F6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77644" y="-87808"/>
            <a:ext cx="1019279" cy="8067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1539CD-E6C9-1635-C63B-1FC28A776112}"/>
              </a:ext>
            </a:extLst>
          </p:cNvPr>
          <p:cNvSpPr/>
          <p:nvPr userDrawn="1"/>
        </p:nvSpPr>
        <p:spPr>
          <a:xfrm>
            <a:off x="0" y="6560457"/>
            <a:ext cx="12192000" cy="2930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BE10D09A-B046-90DB-9631-7EEA5C544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6238" y="65509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8320AB4-37F7-9B44-B0E3-AF2CA867E001}" type="datetimeFigureOut">
              <a:rPr lang="en-US" smtClean="0"/>
              <a:pPr/>
              <a:t>5/19/25</a:t>
            </a:fld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C1A31AD-3453-9E2D-B31E-DD8A34D98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9609" y="6524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022E2B-73B7-3A46-B733-3BD616A245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70A14A4-27B6-79EA-A782-A500551BE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244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Project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063A8B-01FB-F728-9B8C-26743DF8C22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3693286" cy="77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5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BA3E2A-B02A-2E4A-C662-BEBC1E1D35A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798952" y="0"/>
            <a:ext cx="14990952" cy="844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4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5" r:id="rId8"/>
    <p:sldLayoutId id="2147483681" r:id="rId9"/>
    <p:sldLayoutId id="2147483682" r:id="rId10"/>
    <p:sldLayoutId id="2147483683" r:id="rId11"/>
    <p:sldLayoutId id="2147483684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D6D354-DB90-86F0-1C6E-0471D57A9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CFABD-7765-67C1-3C33-76BE7A55C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2F300-236A-92BF-B5FE-89AEB04AF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BCEAB-C7F3-E8D6-26AD-1A0E6FD9A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1FC09-86CE-1E69-A2E7-FCC8940DD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EC9FEE-D1D8-2B42-A49B-0ACF5B20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1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BD2056-72B7-E3BA-DCBD-A5C33AED5005}"/>
              </a:ext>
            </a:extLst>
          </p:cNvPr>
          <p:cNvSpPr txBox="1"/>
          <p:nvPr/>
        </p:nvSpPr>
        <p:spPr>
          <a:xfrm>
            <a:off x="225854" y="4654889"/>
            <a:ext cx="119323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Design of a new amorphous Silicon-based</a:t>
            </a:r>
          </a:p>
          <a:p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Flat Panel Detector for Particle Therapy </a:t>
            </a:r>
          </a:p>
          <a:p>
            <a:r>
              <a:rPr lang="en-US" b="1" i="1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1</a:t>
            </a:r>
            <a:r>
              <a:rPr lang="en-US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Khalil El Achi, </a:t>
            </a:r>
            <a:r>
              <a:rPr lang="en-US" b="1" i="1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1</a:t>
            </a:r>
            <a:r>
              <a:rPr lang="en-US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Eduardo Cortina Gil,</a:t>
            </a:r>
          </a:p>
          <a:p>
            <a:r>
              <a:rPr lang="en-US" b="1" i="1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2</a:t>
            </a:r>
            <a:r>
              <a:rPr lang="en-US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Alexis </a:t>
            </a:r>
            <a:r>
              <a:rPr lang="en-US" b="1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Warnier</a:t>
            </a:r>
            <a:r>
              <a:rPr lang="en-US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, </a:t>
            </a:r>
            <a:r>
              <a:rPr lang="en-US" b="1" i="1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2</a:t>
            </a:r>
            <a:r>
              <a:rPr lang="en-US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Victor De Beco, </a:t>
            </a:r>
            <a:r>
              <a:rPr lang="en-US" b="1" i="1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2</a:t>
            </a:r>
            <a:r>
              <a:rPr lang="en-US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Severine </a:t>
            </a:r>
            <a:r>
              <a:rPr lang="en-US" b="1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Rossomme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  <a:cs typeface="Arial Hebrew" pitchFamily="2" charset="-79"/>
            </a:endParaRPr>
          </a:p>
          <a:p>
            <a:r>
              <a:rPr lang="en-US" sz="1400" b="1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1</a:t>
            </a:r>
            <a:r>
              <a:rPr lang="en-US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Université </a:t>
            </a:r>
            <a:r>
              <a:rPr lang="en-US" sz="1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Catholique</a:t>
            </a:r>
            <a:r>
              <a:rPr lang="en-US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 de Louvain, Louvain-la-Neuve, Belgium</a:t>
            </a:r>
          </a:p>
          <a:p>
            <a:r>
              <a:rPr lang="en-US" sz="1400" b="1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2</a:t>
            </a:r>
            <a:r>
              <a:rPr lang="en-US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cs typeface="Arial Hebrew" pitchFamily="2" charset="-79"/>
              </a:rPr>
              <a:t>IBA Dosimetry, Louvain-la-Neuve, Belgium</a:t>
            </a:r>
          </a:p>
        </p:txBody>
      </p:sp>
      <p:pic>
        <p:nvPicPr>
          <p:cNvPr id="4" name="Picture 3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3127F8C6-A661-9589-5791-AA2AD486B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676" y="5622331"/>
            <a:ext cx="955470" cy="955470"/>
          </a:xfrm>
          <a:prstGeom prst="rect">
            <a:avLst/>
          </a:prstGeom>
        </p:spPr>
      </p:pic>
      <p:pic>
        <p:nvPicPr>
          <p:cNvPr id="5" name="Picture 4" descr="A blue letter c and a white background&#10;&#10;AI-generated content may be incorrect.">
            <a:extLst>
              <a:ext uri="{FF2B5EF4-FFF2-40B4-BE49-F238E27FC236}">
                <a16:creationId xmlns:a16="http://schemas.microsoft.com/office/drawing/2014/main" id="{52AB0689-B133-C4B6-C1E9-FD09D3023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8280" y="5578848"/>
            <a:ext cx="1100494" cy="1100494"/>
          </a:xfrm>
          <a:prstGeom prst="rect">
            <a:avLst/>
          </a:prstGeom>
        </p:spPr>
      </p:pic>
      <p:pic>
        <p:nvPicPr>
          <p:cNvPr id="6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188EDCC5-9DAB-297F-4B32-DFBFDBE58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960" y="5541197"/>
            <a:ext cx="1485632" cy="117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86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040889-FE3D-0D43-1894-C9B42DD8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9FAF-FE25-1046-9128-E441BAB77400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401AA5-6B47-F324-6BD0-366CE3E7FE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502CF9-61FF-8BAB-4C3F-787E4EA7BB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155C98C-7B84-4563-7CB6-1E33C14DF7E1}"/>
              </a:ext>
            </a:extLst>
          </p:cNvPr>
          <p:cNvSpPr txBox="1"/>
          <p:nvPr/>
        </p:nvSpPr>
        <p:spPr>
          <a:xfrm>
            <a:off x="0" y="78066"/>
            <a:ext cx="4731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Semiconductor-based Detectors 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3B58FD7-2EB2-46DA-6E08-1357987962B7}"/>
              </a:ext>
            </a:extLst>
          </p:cNvPr>
          <p:cNvSpPr txBox="1"/>
          <p:nvPr/>
        </p:nvSpPr>
        <p:spPr>
          <a:xfrm>
            <a:off x="192798" y="1895162"/>
            <a:ext cx="41606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Semiconductor detectors are characterized by: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dirty="0"/>
              <a:t>High radiation resistance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dirty="0"/>
              <a:t>Increase image resolution ~ 0.2 mm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dirty="0"/>
              <a:t>Fast acquisition and signal generation [5]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2400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DD6057D-62CF-34AD-4F41-C24793C2B426}"/>
              </a:ext>
            </a:extLst>
          </p:cNvPr>
          <p:cNvSpPr txBox="1"/>
          <p:nvPr/>
        </p:nvSpPr>
        <p:spPr>
          <a:xfrm>
            <a:off x="36944" y="6028152"/>
            <a:ext cx="6425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Garamond" panose="02020404030301010803" pitchFamily="18" charset="0"/>
              </a:rPr>
              <a:t>[5] N. Wyrsch and C. Ballif, “Review of amorphous silicon based particle detectors: The quest for single particle detection,” Semiconductor Science and Technology, vol. 31, no. 10, p. 103 005, 2016.</a:t>
            </a:r>
            <a:endParaRPr lang="en-US" sz="1000" dirty="0">
              <a:latin typeface="Garamond" panose="02020404030301010803" pitchFamily="18" charset="0"/>
            </a:endParaRPr>
          </a:p>
          <a:p>
            <a:r>
              <a:rPr lang="en-US" sz="800" dirty="0">
                <a:latin typeface="Garamond" panose="02020404030301010803" pitchFamily="18" charset="0"/>
              </a:rPr>
              <a:t>[6] H. Schindler, R. Veenhof, Garfield++ | simulation of </a:t>
            </a:r>
            <a:r>
              <a:rPr lang="en-US" sz="800" dirty="0" err="1">
                <a:latin typeface="Garamond" panose="02020404030301010803" pitchFamily="18" charset="0"/>
              </a:rPr>
              <a:t>ionisation</a:t>
            </a:r>
            <a:r>
              <a:rPr lang="en-US" sz="800" dirty="0">
                <a:latin typeface="Garamond" panose="02020404030301010803" pitchFamily="18" charset="0"/>
              </a:rPr>
              <a:t> based tracking detectors, 2018, URL http://</a:t>
            </a:r>
            <a:r>
              <a:rPr lang="en-US" sz="800" dirty="0" err="1">
                <a:latin typeface="Garamond" panose="02020404030301010803" pitchFamily="18" charset="0"/>
              </a:rPr>
              <a:t>garfieldpp.web.cern.ch</a:t>
            </a:r>
            <a:r>
              <a:rPr lang="en-US" sz="800" dirty="0">
                <a:latin typeface="Garamond" panose="02020404030301010803" pitchFamily="18" charset="0"/>
              </a:rPr>
              <a:t>/</a:t>
            </a:r>
            <a:r>
              <a:rPr lang="en-US" sz="800" dirty="0" err="1">
                <a:latin typeface="Garamond" panose="02020404030301010803" pitchFamily="18" charset="0"/>
              </a:rPr>
              <a:t>garfieldpp</a:t>
            </a:r>
            <a:r>
              <a:rPr lang="en-US" sz="800" dirty="0">
                <a:latin typeface="Garamond" panose="02020404030301010803" pitchFamily="18" charset="0"/>
              </a:rPr>
              <a:t>/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F275BBFE-9A14-3781-619B-DF734D078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516" l="10000" r="90000">
                        <a14:foregroundMark x1="52188" y1="90391" x2="61016" y2="90313"/>
                        <a14:foregroundMark x1="61016" y1="90313" x2="70391" y2="92344"/>
                        <a14:foregroundMark x1="70391" y1="92344" x2="77031" y2="89063"/>
                        <a14:foregroundMark x1="77422" y1="93516" x2="78281" y2="84219"/>
                        <a14:foregroundMark x1="78047" y1="83984" x2="79531" y2="70313"/>
                        <a14:foregroundMark x1="78750" y1="70234" x2="80469" y2="55859"/>
                        <a14:foregroundMark x1="80000" y1="52344" x2="82891" y2="14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2378" y="635875"/>
            <a:ext cx="4038600" cy="403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5A3CEB-298E-7532-67C5-7467C2FB3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886" y="2551553"/>
            <a:ext cx="5035921" cy="3125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DCFC12-D1D3-2683-4190-0D32D15E6224}"/>
              </a:ext>
            </a:extLst>
          </p:cNvPr>
          <p:cNvSpPr txBox="1"/>
          <p:nvPr/>
        </p:nvSpPr>
        <p:spPr>
          <a:xfrm>
            <a:off x="8267676" y="1895162"/>
            <a:ext cx="251434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CMS Silicon Pixel Tracker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6CEE2-03FB-6D63-77D3-EF04DFBD81BD}"/>
              </a:ext>
            </a:extLst>
          </p:cNvPr>
          <p:cNvSpPr txBox="1"/>
          <p:nvPr/>
        </p:nvSpPr>
        <p:spPr>
          <a:xfrm>
            <a:off x="4399693" y="4733171"/>
            <a:ext cx="2323970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aSi Flat Panel Detectors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for X-ray Imaging</a:t>
            </a:r>
          </a:p>
        </p:txBody>
      </p:sp>
    </p:spTree>
    <p:extLst>
      <p:ext uri="{BB962C8B-B14F-4D97-AF65-F5344CB8AC3E}">
        <p14:creationId xmlns:p14="http://schemas.microsoft.com/office/powerpoint/2010/main" val="2631141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92CA5D-DB92-6D93-68A1-C47836098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2ACA8F-2C7F-2C0F-7C3D-C865248B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9FAF-FE25-1046-9128-E441BAB77400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CA5FAE-4888-B5E3-3940-456DF9A036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9C81C-F0B6-7142-6A4A-12AF4A3D86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66F86ED-E4DA-07F6-5D28-5D102C4DAD45}"/>
              </a:ext>
            </a:extLst>
          </p:cNvPr>
          <p:cNvSpPr txBox="1"/>
          <p:nvPr/>
        </p:nvSpPr>
        <p:spPr>
          <a:xfrm>
            <a:off x="0" y="78066"/>
            <a:ext cx="832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Amorphous Silicon (a-Si) based TFT Flat Panel Detectors 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189C0F2-3369-9C49-6243-E72000921D76}"/>
              </a:ext>
            </a:extLst>
          </p:cNvPr>
          <p:cNvSpPr txBox="1"/>
          <p:nvPr/>
        </p:nvSpPr>
        <p:spPr>
          <a:xfrm>
            <a:off x="4013621" y="846498"/>
            <a:ext cx="78157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a-Si Thin-Film-Transistor (TFT) Array consists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PIN Photodiode, which produced the current signal on the bottom electrode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Connects to the </a:t>
            </a:r>
            <a:r>
              <a:rPr lang="en-US" dirty="0">
                <a:highlight>
                  <a:srgbClr val="FFFF00"/>
                </a:highlight>
              </a:rPr>
              <a:t>source</a:t>
            </a:r>
            <a:r>
              <a:rPr lang="en-US" dirty="0"/>
              <a:t> of the TFT. When the insulating </a:t>
            </a:r>
            <a:r>
              <a:rPr lang="en-US" dirty="0">
                <a:highlight>
                  <a:srgbClr val="FFFF00"/>
                </a:highlight>
              </a:rPr>
              <a:t>gate</a:t>
            </a:r>
            <a:r>
              <a:rPr lang="en-US" dirty="0"/>
              <a:t> activates, the charges drift towards the </a:t>
            </a:r>
            <a:r>
              <a:rPr lang="en-US" dirty="0">
                <a:highlight>
                  <a:srgbClr val="FFFF00"/>
                </a:highlight>
              </a:rPr>
              <a:t>drain</a:t>
            </a:r>
            <a:r>
              <a:rPr lang="en-US" dirty="0"/>
              <a:t> and charge into a storage capacitor</a:t>
            </a:r>
            <a:r>
              <a:rPr lang="en-US" dirty="0">
                <a:highlight>
                  <a:srgbClr val="FFFF00"/>
                </a:highlight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Simulated in COMSOL, interfaced with Garfield++ [6], for understanding the specific characteristics of the pixel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4C2BE54-1FDB-1F74-0D17-12E07103C701}"/>
              </a:ext>
            </a:extLst>
          </p:cNvPr>
          <p:cNvGrpSpPr/>
          <p:nvPr/>
        </p:nvGrpSpPr>
        <p:grpSpPr>
          <a:xfrm>
            <a:off x="77688" y="1576542"/>
            <a:ext cx="3925289" cy="3429820"/>
            <a:chOff x="96612" y="1929898"/>
            <a:chExt cx="3925289" cy="34298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BEE8316-8CF6-BBAE-C60A-0E0CF6C2DED2}"/>
                </a:ext>
              </a:extLst>
            </p:cNvPr>
            <p:cNvGrpSpPr/>
            <p:nvPr/>
          </p:nvGrpSpPr>
          <p:grpSpPr>
            <a:xfrm>
              <a:off x="96612" y="2153303"/>
              <a:ext cx="3925289" cy="3206415"/>
              <a:chOff x="2369817" y="833022"/>
              <a:chExt cx="2528987" cy="209539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EBA7AE0-6657-5604-4124-F3DF21AB27B9}"/>
                  </a:ext>
                </a:extLst>
              </p:cNvPr>
              <p:cNvSpPr/>
              <p:nvPr/>
            </p:nvSpPr>
            <p:spPr>
              <a:xfrm>
                <a:off x="3907927" y="2329543"/>
                <a:ext cx="548640" cy="408744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97C1B90-8DA6-0228-80F1-DA3BA17AE43E}"/>
                  </a:ext>
                </a:extLst>
              </p:cNvPr>
              <p:cNvSpPr/>
              <p:nvPr/>
            </p:nvSpPr>
            <p:spPr>
              <a:xfrm>
                <a:off x="4168775" y="2206171"/>
                <a:ext cx="287792" cy="123372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D0ECCD2-F1E0-646B-4558-E7AFC5BADC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6675" y="2267448"/>
                <a:ext cx="9792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69DE0C2-6C1A-49A8-7F10-72D679992C68}"/>
                  </a:ext>
                </a:extLst>
              </p:cNvPr>
              <p:cNvSpPr/>
              <p:nvPr/>
            </p:nvSpPr>
            <p:spPr>
              <a:xfrm>
                <a:off x="3978275" y="2244589"/>
                <a:ext cx="111125" cy="45719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025D73F-9B38-E52B-484A-F04E75F0DF13}"/>
                  </a:ext>
                </a:extLst>
              </p:cNvPr>
              <p:cNvCxnSpPr>
                <a:cxnSpLocks/>
                <a:endCxn id="7" idx="1"/>
              </p:cNvCxnSpPr>
              <p:nvPr/>
            </p:nvCxnSpPr>
            <p:spPr>
              <a:xfrm>
                <a:off x="4089400" y="2267857"/>
                <a:ext cx="793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510EE2C-3106-ED67-FF2C-ACD4B490DD03}"/>
                  </a:ext>
                </a:extLst>
              </p:cNvPr>
              <p:cNvSpPr/>
              <p:nvPr/>
            </p:nvSpPr>
            <p:spPr>
              <a:xfrm>
                <a:off x="3271545" y="2329543"/>
                <a:ext cx="548640" cy="408744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2C512E9-C8BE-64D5-1075-DF2C7450C493}"/>
                  </a:ext>
                </a:extLst>
              </p:cNvPr>
              <p:cNvSpPr/>
              <p:nvPr/>
            </p:nvSpPr>
            <p:spPr>
              <a:xfrm>
                <a:off x="3532393" y="2206171"/>
                <a:ext cx="287792" cy="123372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EFB3C58-7DA0-C2F5-10C4-E675B6F6A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4853" y="2267448"/>
                <a:ext cx="11336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1EA93DB-883C-A0C0-89A9-7EA2DC225B61}"/>
                  </a:ext>
                </a:extLst>
              </p:cNvPr>
              <p:cNvSpPr/>
              <p:nvPr/>
            </p:nvSpPr>
            <p:spPr>
              <a:xfrm>
                <a:off x="3341893" y="2244589"/>
                <a:ext cx="111125" cy="45719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7581E02-B768-1CEE-5A7F-7256C2F342AD}"/>
                  </a:ext>
                </a:extLst>
              </p:cNvPr>
              <p:cNvCxnSpPr>
                <a:cxnSpLocks/>
                <a:endCxn id="12" idx="1"/>
              </p:cNvCxnSpPr>
              <p:nvPr/>
            </p:nvCxnSpPr>
            <p:spPr>
              <a:xfrm>
                <a:off x="3453018" y="2267857"/>
                <a:ext cx="793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558106D-BA8D-FB17-1F68-FC44D33D1B82}"/>
                  </a:ext>
                </a:extLst>
              </p:cNvPr>
              <p:cNvSpPr/>
              <p:nvPr/>
            </p:nvSpPr>
            <p:spPr>
              <a:xfrm>
                <a:off x="2635163" y="2329543"/>
                <a:ext cx="548640" cy="408744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B4E5845-F8D8-BA9D-DFAA-E18A32B68014}"/>
                  </a:ext>
                </a:extLst>
              </p:cNvPr>
              <p:cNvSpPr/>
              <p:nvPr/>
            </p:nvSpPr>
            <p:spPr>
              <a:xfrm>
                <a:off x="2896011" y="2206171"/>
                <a:ext cx="287792" cy="123372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3218F99-0D58-A24F-B3D7-CFE1F96E07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7373" y="2267448"/>
                <a:ext cx="10446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C267D9-66C6-F95D-AABD-C830646847DC}"/>
                  </a:ext>
                </a:extLst>
              </p:cNvPr>
              <p:cNvSpPr/>
              <p:nvPr/>
            </p:nvSpPr>
            <p:spPr>
              <a:xfrm>
                <a:off x="2705511" y="2244589"/>
                <a:ext cx="111125" cy="45719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CBEB2A2-C689-D99A-C435-A3A933513245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>
                <a:off x="2816636" y="2267857"/>
                <a:ext cx="793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34759D2-EE5A-9E31-CFAB-17DC54327B25}"/>
                  </a:ext>
                </a:extLst>
              </p:cNvPr>
              <p:cNvSpPr/>
              <p:nvPr/>
            </p:nvSpPr>
            <p:spPr>
              <a:xfrm>
                <a:off x="3907927" y="1754542"/>
                <a:ext cx="548640" cy="408744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55611F7-9C2D-0AED-99A5-9CCD69A022D3}"/>
                  </a:ext>
                </a:extLst>
              </p:cNvPr>
              <p:cNvSpPr/>
              <p:nvPr/>
            </p:nvSpPr>
            <p:spPr>
              <a:xfrm>
                <a:off x="4168775" y="1631170"/>
                <a:ext cx="287792" cy="123372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417C3DD-3E5E-752F-8383-2D2581EC3C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6675" y="1692447"/>
                <a:ext cx="9792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AD3BFF-6324-ED21-9290-435C48B9CFBD}"/>
                  </a:ext>
                </a:extLst>
              </p:cNvPr>
              <p:cNvSpPr/>
              <p:nvPr/>
            </p:nvSpPr>
            <p:spPr>
              <a:xfrm>
                <a:off x="3978275" y="1669588"/>
                <a:ext cx="111125" cy="45719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5138D33-81A2-7ADB-0EEC-59C560F147B3}"/>
                  </a:ext>
                </a:extLst>
              </p:cNvPr>
              <p:cNvCxnSpPr>
                <a:cxnSpLocks/>
                <a:endCxn id="22" idx="1"/>
              </p:cNvCxnSpPr>
              <p:nvPr/>
            </p:nvCxnSpPr>
            <p:spPr>
              <a:xfrm>
                <a:off x="4089400" y="1692856"/>
                <a:ext cx="793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00A09A0-7493-2874-8CA0-61E9F02D4F67}"/>
                  </a:ext>
                </a:extLst>
              </p:cNvPr>
              <p:cNvSpPr/>
              <p:nvPr/>
            </p:nvSpPr>
            <p:spPr>
              <a:xfrm>
                <a:off x="3271545" y="1754542"/>
                <a:ext cx="548640" cy="408744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68BA3A2-AD24-1649-B397-49465BA15772}"/>
                  </a:ext>
                </a:extLst>
              </p:cNvPr>
              <p:cNvSpPr/>
              <p:nvPr/>
            </p:nvSpPr>
            <p:spPr>
              <a:xfrm>
                <a:off x="3532393" y="1631170"/>
                <a:ext cx="287792" cy="123372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802892D-22AD-16B8-B3AF-4DD603199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4853" y="1692447"/>
                <a:ext cx="11336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527285B-44A4-699B-3F7A-B7513DFCF07E}"/>
                  </a:ext>
                </a:extLst>
              </p:cNvPr>
              <p:cNvSpPr/>
              <p:nvPr/>
            </p:nvSpPr>
            <p:spPr>
              <a:xfrm>
                <a:off x="3341893" y="1669588"/>
                <a:ext cx="111125" cy="45719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D795CB8-625E-355F-7D19-4D3148843EC8}"/>
                  </a:ext>
                </a:extLst>
              </p:cNvPr>
              <p:cNvCxnSpPr>
                <a:cxnSpLocks/>
                <a:endCxn id="27" idx="1"/>
              </p:cNvCxnSpPr>
              <p:nvPr/>
            </p:nvCxnSpPr>
            <p:spPr>
              <a:xfrm>
                <a:off x="3453018" y="1692856"/>
                <a:ext cx="793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E164F01-FE36-E57E-46E9-EE56213D878D}"/>
                  </a:ext>
                </a:extLst>
              </p:cNvPr>
              <p:cNvSpPr/>
              <p:nvPr/>
            </p:nvSpPr>
            <p:spPr>
              <a:xfrm>
                <a:off x="2635163" y="1754542"/>
                <a:ext cx="548640" cy="408744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47F3459-74A3-6236-4A0C-E526422628F2}"/>
                  </a:ext>
                </a:extLst>
              </p:cNvPr>
              <p:cNvSpPr/>
              <p:nvPr/>
            </p:nvSpPr>
            <p:spPr>
              <a:xfrm>
                <a:off x="2896011" y="1631170"/>
                <a:ext cx="287792" cy="123372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5B9E7F9-3073-E980-07E5-F74FD17B6E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7373" y="1692447"/>
                <a:ext cx="10446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BFB4ACF-9DA9-30E0-785F-8F97D779F9CA}"/>
                  </a:ext>
                </a:extLst>
              </p:cNvPr>
              <p:cNvSpPr/>
              <p:nvPr/>
            </p:nvSpPr>
            <p:spPr>
              <a:xfrm>
                <a:off x="2705511" y="1669588"/>
                <a:ext cx="111125" cy="45719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2D861D3-D596-BBE9-4266-B8191E98EC82}"/>
                  </a:ext>
                </a:extLst>
              </p:cNvPr>
              <p:cNvCxnSpPr>
                <a:cxnSpLocks/>
                <a:endCxn id="32" idx="1"/>
              </p:cNvCxnSpPr>
              <p:nvPr/>
            </p:nvCxnSpPr>
            <p:spPr>
              <a:xfrm>
                <a:off x="2816636" y="1692856"/>
                <a:ext cx="793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FFEFA09-572C-250F-8F20-87F81F452E9F}"/>
                  </a:ext>
                </a:extLst>
              </p:cNvPr>
              <p:cNvSpPr/>
              <p:nvPr/>
            </p:nvSpPr>
            <p:spPr>
              <a:xfrm>
                <a:off x="3907927" y="1187524"/>
                <a:ext cx="548640" cy="408744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2615F54-A452-ED33-D9C5-C947F342DD32}"/>
                  </a:ext>
                </a:extLst>
              </p:cNvPr>
              <p:cNvSpPr/>
              <p:nvPr/>
            </p:nvSpPr>
            <p:spPr>
              <a:xfrm>
                <a:off x="4168775" y="1064152"/>
                <a:ext cx="287792" cy="123372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0C322FA-1CFA-5BA4-8525-EED921C8AD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6675" y="1125429"/>
                <a:ext cx="9792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275DEDF-FD5E-598B-6A97-2575EA8BD21E}"/>
                  </a:ext>
                </a:extLst>
              </p:cNvPr>
              <p:cNvSpPr/>
              <p:nvPr/>
            </p:nvSpPr>
            <p:spPr>
              <a:xfrm>
                <a:off x="3978275" y="1102570"/>
                <a:ext cx="111125" cy="45719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72C922E-C370-8012-E9BA-7BE317DD0C39}"/>
                  </a:ext>
                </a:extLst>
              </p:cNvPr>
              <p:cNvCxnSpPr>
                <a:cxnSpLocks/>
                <a:endCxn id="37" idx="1"/>
              </p:cNvCxnSpPr>
              <p:nvPr/>
            </p:nvCxnSpPr>
            <p:spPr>
              <a:xfrm>
                <a:off x="4089400" y="1125838"/>
                <a:ext cx="793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340E92F-7EE9-743A-3FD9-69BD6AA81FBB}"/>
                  </a:ext>
                </a:extLst>
              </p:cNvPr>
              <p:cNvSpPr/>
              <p:nvPr/>
            </p:nvSpPr>
            <p:spPr>
              <a:xfrm>
                <a:off x="3271545" y="1187524"/>
                <a:ext cx="548640" cy="408744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E1E0DE8-FC42-DFC1-283A-6F60C5CA1C8B}"/>
                  </a:ext>
                </a:extLst>
              </p:cNvPr>
              <p:cNvSpPr/>
              <p:nvPr/>
            </p:nvSpPr>
            <p:spPr>
              <a:xfrm>
                <a:off x="3532393" y="1064152"/>
                <a:ext cx="287792" cy="123372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547634D-524C-5377-814D-00DD54B988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4853" y="1125429"/>
                <a:ext cx="11336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0085F5B-9B37-4884-5FE3-23722A2106B3}"/>
                  </a:ext>
                </a:extLst>
              </p:cNvPr>
              <p:cNvSpPr/>
              <p:nvPr/>
            </p:nvSpPr>
            <p:spPr>
              <a:xfrm>
                <a:off x="3341893" y="1102570"/>
                <a:ext cx="111125" cy="45719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D69022C-770F-E61D-6B7F-AB325E004689}"/>
                  </a:ext>
                </a:extLst>
              </p:cNvPr>
              <p:cNvCxnSpPr>
                <a:cxnSpLocks/>
                <a:endCxn id="42" idx="1"/>
              </p:cNvCxnSpPr>
              <p:nvPr/>
            </p:nvCxnSpPr>
            <p:spPr>
              <a:xfrm>
                <a:off x="3453018" y="1125838"/>
                <a:ext cx="793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536E739-D198-410D-5A1C-B59C25AA4877}"/>
                  </a:ext>
                </a:extLst>
              </p:cNvPr>
              <p:cNvSpPr/>
              <p:nvPr/>
            </p:nvSpPr>
            <p:spPr>
              <a:xfrm>
                <a:off x="2635163" y="1187524"/>
                <a:ext cx="548640" cy="408744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E74FD9B-839E-81AA-4155-B2422590116B}"/>
                  </a:ext>
                </a:extLst>
              </p:cNvPr>
              <p:cNvSpPr/>
              <p:nvPr/>
            </p:nvSpPr>
            <p:spPr>
              <a:xfrm>
                <a:off x="2896011" y="1064152"/>
                <a:ext cx="287792" cy="123372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23195D9-9F2B-3BB5-BF74-EA920583AD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7373" y="1125429"/>
                <a:ext cx="10446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309FBFE-479E-D906-F54A-1AD3ED53A3F6}"/>
                  </a:ext>
                </a:extLst>
              </p:cNvPr>
              <p:cNvSpPr/>
              <p:nvPr/>
            </p:nvSpPr>
            <p:spPr>
              <a:xfrm>
                <a:off x="2705511" y="1102570"/>
                <a:ext cx="111125" cy="45719"/>
              </a:xfrm>
              <a:prstGeom prst="rect">
                <a:avLst/>
              </a:prstGeom>
              <a:solidFill>
                <a:srgbClr val="E97132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11A7C46-B6EB-B86E-C556-CD118F5513C4}"/>
                  </a:ext>
                </a:extLst>
              </p:cNvPr>
              <p:cNvCxnSpPr>
                <a:cxnSpLocks/>
                <a:endCxn id="47" idx="1"/>
              </p:cNvCxnSpPr>
              <p:nvPr/>
            </p:nvCxnSpPr>
            <p:spPr>
              <a:xfrm>
                <a:off x="2816636" y="1125838"/>
                <a:ext cx="793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CA07C77-C40A-B9D5-50A4-232EE7CFB6D5}"/>
                  </a:ext>
                </a:extLst>
              </p:cNvPr>
              <p:cNvSpPr txBox="1"/>
              <p:nvPr/>
            </p:nvSpPr>
            <p:spPr>
              <a:xfrm>
                <a:off x="3857505" y="1279193"/>
                <a:ext cx="679948" cy="1989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</a:rPr>
                  <a:t>photodiode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1654D91-57D0-8FFE-85DC-2D0DDE6C21A5}"/>
                  </a:ext>
                </a:extLst>
              </p:cNvPr>
              <p:cNvSpPr txBox="1"/>
              <p:nvPr/>
            </p:nvSpPr>
            <p:spPr>
              <a:xfrm>
                <a:off x="3987303" y="1870371"/>
                <a:ext cx="345813" cy="205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</a:rPr>
                  <a:t>TFT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A167415-A4E0-9DF2-3C3C-F982968206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7373" y="964789"/>
                <a:ext cx="0" cy="187135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8467219-7DA5-2664-5D33-9425F4568F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4853" y="954505"/>
                <a:ext cx="0" cy="187135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5C04DDA-821E-1FC5-C208-B2F65A6B45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6675" y="964789"/>
                <a:ext cx="0" cy="187135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6BFBF64-3642-EF78-5476-75FF942A2565}"/>
                  </a:ext>
                </a:extLst>
              </p:cNvPr>
              <p:cNvSpPr txBox="1"/>
              <p:nvPr/>
            </p:nvSpPr>
            <p:spPr>
              <a:xfrm>
                <a:off x="2869976" y="1021351"/>
                <a:ext cx="201616" cy="205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 pitchFamily="18" charset="0"/>
                  </a:rPr>
                  <a:t>S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6E1421F-B462-0936-827F-71EA4A9A28C5}"/>
                  </a:ext>
                </a:extLst>
              </p:cNvPr>
              <p:cNvSpPr txBox="1"/>
              <p:nvPr/>
            </p:nvSpPr>
            <p:spPr>
              <a:xfrm>
                <a:off x="2644563" y="833022"/>
                <a:ext cx="234093" cy="205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 pitchFamily="18" charset="0"/>
                  </a:rPr>
                  <a:t>G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4C40D22-CA6F-0F84-C61C-98EBF1A8EEE1}"/>
                  </a:ext>
                </a:extLst>
              </p:cNvPr>
              <p:cNvSpPr txBox="1"/>
              <p:nvPr/>
            </p:nvSpPr>
            <p:spPr>
              <a:xfrm>
                <a:off x="2369817" y="992088"/>
                <a:ext cx="234093" cy="205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 pitchFamily="18" charset="0"/>
                  </a:rPr>
                  <a:t>D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E98F4B2-F5FB-0BA8-E364-7AEF6C2A6F32}"/>
                  </a:ext>
                </a:extLst>
              </p:cNvPr>
              <p:cNvSpPr txBox="1"/>
              <p:nvPr/>
            </p:nvSpPr>
            <p:spPr>
              <a:xfrm>
                <a:off x="2573032" y="2723294"/>
                <a:ext cx="609524" cy="205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 pitchFamily="18" charset="0"/>
                  </a:rPr>
                  <a:t>Data Lines</a:t>
                </a: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1A1DA2C-165A-48DC-86E5-0B1313D9F6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7373" y="2197757"/>
                <a:ext cx="1930177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E7F0A06-8297-3E38-F1F4-A6ACD135E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3065" y="1615974"/>
                <a:ext cx="1930177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826B182-CCD9-1F34-5EE6-28F318C888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3065" y="1041200"/>
                <a:ext cx="1930177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21C74E6-F086-47E1-4CCE-5C4FB24F2BCA}"/>
                  </a:ext>
                </a:extLst>
              </p:cNvPr>
              <p:cNvCxnSpPr>
                <a:cxnSpLocks/>
                <a:stCxn id="19" idx="0"/>
              </p:cNvCxnSpPr>
              <p:nvPr/>
            </p:nvCxnSpPr>
            <p:spPr>
              <a:xfrm flipV="1">
                <a:off x="2761074" y="2202521"/>
                <a:ext cx="0" cy="42068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2DD0DFB8-EB18-FD80-16C1-F43EB2FD0ACD}"/>
                  </a:ext>
                </a:extLst>
              </p:cNvPr>
              <p:cNvCxnSpPr>
                <a:cxnSpLocks/>
                <a:stCxn id="14" idx="0"/>
              </p:cNvCxnSpPr>
              <p:nvPr/>
            </p:nvCxnSpPr>
            <p:spPr>
              <a:xfrm flipH="1" flipV="1">
                <a:off x="3397455" y="2197757"/>
                <a:ext cx="1" cy="46832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18C547A-7F1A-FEC4-8043-0F199FE67D50}"/>
                  </a:ext>
                </a:extLst>
              </p:cNvPr>
              <p:cNvCxnSpPr>
                <a:cxnSpLocks/>
                <a:stCxn id="9" idx="0"/>
              </p:cNvCxnSpPr>
              <p:nvPr/>
            </p:nvCxnSpPr>
            <p:spPr>
              <a:xfrm flipV="1">
                <a:off x="4033838" y="2187141"/>
                <a:ext cx="0" cy="57448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28D512E-DAAB-4090-5BCA-8696798D198C}"/>
                  </a:ext>
                </a:extLst>
              </p:cNvPr>
              <p:cNvCxnSpPr>
                <a:cxnSpLocks/>
                <a:stCxn id="24" idx="0"/>
              </p:cNvCxnSpPr>
              <p:nvPr/>
            </p:nvCxnSpPr>
            <p:spPr>
              <a:xfrm flipH="1" flipV="1">
                <a:off x="4033837" y="1615974"/>
                <a:ext cx="1" cy="53614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873F639-851A-F751-74D9-63F63B69C2C6}"/>
                  </a:ext>
                </a:extLst>
              </p:cNvPr>
              <p:cNvCxnSpPr>
                <a:cxnSpLocks/>
                <a:stCxn id="29" idx="0"/>
              </p:cNvCxnSpPr>
              <p:nvPr/>
            </p:nvCxnSpPr>
            <p:spPr>
              <a:xfrm flipV="1">
                <a:off x="3397456" y="1620346"/>
                <a:ext cx="0" cy="49242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34FED7C-74A9-3DD5-34AF-08F65C3C4E77}"/>
                  </a:ext>
                </a:extLst>
              </p:cNvPr>
              <p:cNvCxnSpPr>
                <a:cxnSpLocks/>
                <a:stCxn id="34" idx="0"/>
              </p:cNvCxnSpPr>
              <p:nvPr/>
            </p:nvCxnSpPr>
            <p:spPr>
              <a:xfrm flipV="1">
                <a:off x="2761074" y="1607561"/>
                <a:ext cx="0" cy="62027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221721D-0F06-96F7-8F68-953177244C78}"/>
                  </a:ext>
                </a:extLst>
              </p:cNvPr>
              <p:cNvCxnSpPr>
                <a:cxnSpLocks/>
                <a:stCxn id="49" idx="0"/>
              </p:cNvCxnSpPr>
              <p:nvPr/>
            </p:nvCxnSpPr>
            <p:spPr>
              <a:xfrm flipV="1">
                <a:off x="2761074" y="1038474"/>
                <a:ext cx="0" cy="64096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5638248-56F5-3829-5804-C9B661AA50FC}"/>
                  </a:ext>
                </a:extLst>
              </p:cNvPr>
              <p:cNvCxnSpPr>
                <a:cxnSpLocks/>
                <a:endCxn id="44" idx="0"/>
              </p:cNvCxnSpPr>
              <p:nvPr/>
            </p:nvCxnSpPr>
            <p:spPr>
              <a:xfrm>
                <a:off x="3397456" y="1045432"/>
                <a:ext cx="0" cy="57138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429E7DF-C6C8-3134-B557-2C4FB813F63A}"/>
                  </a:ext>
                </a:extLst>
              </p:cNvPr>
              <p:cNvCxnSpPr>
                <a:cxnSpLocks/>
                <a:stCxn id="39" idx="0"/>
              </p:cNvCxnSpPr>
              <p:nvPr/>
            </p:nvCxnSpPr>
            <p:spPr>
              <a:xfrm flipV="1">
                <a:off x="4033838" y="1045432"/>
                <a:ext cx="0" cy="57138"/>
              </a:xfrm>
              <a:prstGeom prst="line">
                <a:avLst/>
              </a:prstGeom>
              <a:noFill/>
              <a:ln w="63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8E1D253-497F-6FC9-4C0F-16217A21AF5F}"/>
                  </a:ext>
                </a:extLst>
              </p:cNvPr>
              <p:cNvSpPr txBox="1"/>
              <p:nvPr/>
            </p:nvSpPr>
            <p:spPr>
              <a:xfrm>
                <a:off x="4460757" y="919364"/>
                <a:ext cx="438047" cy="335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 pitchFamily="18" charset="0"/>
                  </a:rPr>
                  <a:t>Gate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 pitchFamily="18" charset="0"/>
                  </a:rPr>
                  <a:t>drivers</a:t>
                </a: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6360CD21-C7DF-B433-98B6-6C986D236743}"/>
                  </a:ext>
                </a:extLst>
              </p:cNvPr>
              <p:cNvCxnSpPr>
                <a:cxnSpLocks/>
                <a:stCxn id="52" idx="0"/>
                <a:endCxn id="24" idx="3"/>
              </p:cNvCxnSpPr>
              <p:nvPr/>
            </p:nvCxnSpPr>
            <p:spPr>
              <a:xfrm flipH="1" flipV="1">
                <a:off x="4089400" y="1692448"/>
                <a:ext cx="70809" cy="177923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98C0B942-9DD4-BA8A-5D63-8E8794D418D3}"/>
                </a:ext>
              </a:extLst>
            </p:cNvPr>
            <p:cNvSpPr txBox="1"/>
            <p:nvPr/>
          </p:nvSpPr>
          <p:spPr>
            <a:xfrm>
              <a:off x="1450332" y="1929898"/>
              <a:ext cx="1535549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aSi TFT Array</a:t>
              </a: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BEA85633-A3E1-6639-233D-DC707EC549FA}"/>
              </a:ext>
            </a:extLst>
          </p:cNvPr>
          <p:cNvSpPr txBox="1"/>
          <p:nvPr/>
        </p:nvSpPr>
        <p:spPr>
          <a:xfrm>
            <a:off x="36944" y="6028152"/>
            <a:ext cx="6425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Garamond" panose="02020404030301010803" pitchFamily="18" charset="0"/>
              </a:rPr>
              <a:t>[5] N. Wyrsch and C. Ballif, “Review of amorphous silicon based particle detectors: The quest for single particle detection,” Semiconductor Science and Technology, vol. 31, no. 10, p. 103 005, 2016.</a:t>
            </a:r>
            <a:endParaRPr lang="en-US" sz="1000" dirty="0">
              <a:latin typeface="Garamond" panose="02020404030301010803" pitchFamily="18" charset="0"/>
            </a:endParaRPr>
          </a:p>
          <a:p>
            <a:r>
              <a:rPr lang="en-US" sz="800" dirty="0">
                <a:latin typeface="Garamond" panose="02020404030301010803" pitchFamily="18" charset="0"/>
              </a:rPr>
              <a:t>[6] H. Schindler, R. Veenhof, Garfield++ | simulation of </a:t>
            </a:r>
            <a:r>
              <a:rPr lang="en-US" sz="800" dirty="0" err="1">
                <a:latin typeface="Garamond" panose="02020404030301010803" pitchFamily="18" charset="0"/>
              </a:rPr>
              <a:t>ionisation</a:t>
            </a:r>
            <a:r>
              <a:rPr lang="en-US" sz="800" dirty="0">
                <a:latin typeface="Garamond" panose="02020404030301010803" pitchFamily="18" charset="0"/>
              </a:rPr>
              <a:t> based tracking detectors, 2018, URL http://</a:t>
            </a:r>
            <a:r>
              <a:rPr lang="en-US" sz="800" dirty="0" err="1">
                <a:latin typeface="Garamond" panose="02020404030301010803" pitchFamily="18" charset="0"/>
              </a:rPr>
              <a:t>garfieldpp.web.cern.ch</a:t>
            </a:r>
            <a:r>
              <a:rPr lang="en-US" sz="800" dirty="0">
                <a:latin typeface="Garamond" panose="02020404030301010803" pitchFamily="18" charset="0"/>
              </a:rPr>
              <a:t>/</a:t>
            </a:r>
            <a:r>
              <a:rPr lang="en-US" sz="800" dirty="0" err="1">
                <a:latin typeface="Garamond" panose="02020404030301010803" pitchFamily="18" charset="0"/>
              </a:rPr>
              <a:t>garfieldpp</a:t>
            </a:r>
            <a:r>
              <a:rPr lang="en-US" sz="800" dirty="0">
                <a:latin typeface="Garamond" panose="02020404030301010803" pitchFamily="18" charset="0"/>
              </a:rPr>
              <a:t>/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27FCE39-68B7-5135-9BAD-B0A22342DECB}"/>
              </a:ext>
            </a:extLst>
          </p:cNvPr>
          <p:cNvGrpSpPr/>
          <p:nvPr/>
        </p:nvGrpSpPr>
        <p:grpSpPr>
          <a:xfrm>
            <a:off x="3722602" y="2985161"/>
            <a:ext cx="7979861" cy="2774898"/>
            <a:chOff x="4777871" y="595931"/>
            <a:chExt cx="7979861" cy="2774898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62227A1-9796-8647-E65A-7F8431E16F65}"/>
                </a:ext>
              </a:extLst>
            </p:cNvPr>
            <p:cNvSpPr/>
            <p:nvPr/>
          </p:nvSpPr>
          <p:spPr>
            <a:xfrm>
              <a:off x="9049332" y="1594379"/>
              <a:ext cx="3708400" cy="11882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0A64B29-1256-82E1-A0D4-F0189D2A5D0D}"/>
                </a:ext>
              </a:extLst>
            </p:cNvPr>
            <p:cNvSpPr/>
            <p:nvPr/>
          </p:nvSpPr>
          <p:spPr>
            <a:xfrm>
              <a:off x="9049332" y="1425350"/>
              <a:ext cx="3708400" cy="1838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p-doping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7409433-00E7-B7C9-3843-3D7610592807}"/>
                </a:ext>
              </a:extLst>
            </p:cNvPr>
            <p:cNvSpPr/>
            <p:nvPr/>
          </p:nvSpPr>
          <p:spPr>
            <a:xfrm>
              <a:off x="9049332" y="2761229"/>
              <a:ext cx="3708400" cy="19047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bg1"/>
                  </a:solidFill>
                </a:rPr>
                <a:t>n-doping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A11D6EE-0FCD-A31C-8BC1-1E98F5E3275A}"/>
                </a:ext>
              </a:extLst>
            </p:cNvPr>
            <p:cNvSpPr txBox="1"/>
            <p:nvPr/>
          </p:nvSpPr>
          <p:spPr>
            <a:xfrm>
              <a:off x="10197294" y="595931"/>
              <a:ext cx="1287532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Photodiode </a:t>
              </a:r>
            </a:p>
          </p:txBody>
        </p:sp>
        <p:sp>
          <p:nvSpPr>
            <p:cNvPr id="101" name="Trapezoid 100">
              <a:extLst>
                <a:ext uri="{FF2B5EF4-FFF2-40B4-BE49-F238E27FC236}">
                  <a16:creationId xmlns:a16="http://schemas.microsoft.com/office/drawing/2014/main" id="{3C4D060F-A054-1CB6-B724-182FA9F829CA}"/>
                </a:ext>
              </a:extLst>
            </p:cNvPr>
            <p:cNvSpPr/>
            <p:nvPr/>
          </p:nvSpPr>
          <p:spPr>
            <a:xfrm>
              <a:off x="10471732" y="1207424"/>
              <a:ext cx="863600" cy="217926"/>
            </a:xfrm>
            <a:prstGeom prst="trapezoi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Bias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F1F21A9-550A-994E-8260-3F0714756804}"/>
                </a:ext>
              </a:extLst>
            </p:cNvPr>
            <p:cNvSpPr/>
            <p:nvPr/>
          </p:nvSpPr>
          <p:spPr>
            <a:xfrm>
              <a:off x="9049332" y="2937131"/>
              <a:ext cx="3708400" cy="14035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bg1"/>
                  </a:solidFill>
                </a:rPr>
                <a:t>Electrode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A0334D6-2282-1E4A-1896-2A976B03DA99}"/>
                </a:ext>
              </a:extLst>
            </p:cNvPr>
            <p:cNvSpPr/>
            <p:nvPr/>
          </p:nvSpPr>
          <p:spPr>
            <a:xfrm>
              <a:off x="6350538" y="2900510"/>
              <a:ext cx="2110797" cy="1904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err="1"/>
                <a:t>SiN</a:t>
              </a:r>
              <a:r>
                <a:rPr lang="en-US" sz="1100" baseline="-25000" dirty="0" err="1"/>
                <a:t>x</a:t>
              </a:r>
              <a:endParaRPr lang="en-US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8D4B3C1-A261-1052-B43F-2D495EDDD61D}"/>
                </a:ext>
              </a:extLst>
            </p:cNvPr>
            <p:cNvSpPr/>
            <p:nvPr/>
          </p:nvSpPr>
          <p:spPr>
            <a:xfrm>
              <a:off x="7080362" y="2716457"/>
              <a:ext cx="701679" cy="1838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gate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11B5361-54AF-DF05-35C8-A41C6D71F3FB}"/>
                </a:ext>
              </a:extLst>
            </p:cNvPr>
            <p:cNvSpPr/>
            <p:nvPr/>
          </p:nvSpPr>
          <p:spPr>
            <a:xfrm>
              <a:off x="6357013" y="2709947"/>
              <a:ext cx="739261" cy="214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C7790A0-FF12-7C55-283B-7D90DD903C69}"/>
                </a:ext>
              </a:extLst>
            </p:cNvPr>
            <p:cNvSpPr/>
            <p:nvPr/>
          </p:nvSpPr>
          <p:spPr>
            <a:xfrm>
              <a:off x="7759654" y="2697766"/>
              <a:ext cx="701681" cy="202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CFE5149-A832-8A3D-525E-17B0ED5D698B}"/>
                </a:ext>
              </a:extLst>
            </p:cNvPr>
            <p:cNvSpPr/>
            <p:nvPr/>
          </p:nvSpPr>
          <p:spPr>
            <a:xfrm>
              <a:off x="6357012" y="2100416"/>
              <a:ext cx="2104323" cy="61604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Trapezoid 106">
              <a:extLst>
                <a:ext uri="{FF2B5EF4-FFF2-40B4-BE49-F238E27FC236}">
                  <a16:creationId xmlns:a16="http://schemas.microsoft.com/office/drawing/2014/main" id="{1F9DC5F3-F91D-7E02-5F40-08AA0C852542}"/>
                </a:ext>
              </a:extLst>
            </p:cNvPr>
            <p:cNvSpPr/>
            <p:nvPr/>
          </p:nvSpPr>
          <p:spPr>
            <a:xfrm>
              <a:off x="7070650" y="2516252"/>
              <a:ext cx="701679" cy="217926"/>
            </a:xfrm>
            <a:prstGeom prst="trapezoi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/>
                <a:t>SiN</a:t>
              </a:r>
              <a:r>
                <a:rPr lang="en-US" sz="1050" baseline="-25000" dirty="0" err="1"/>
                <a:t>x</a:t>
              </a:r>
              <a:endParaRPr lang="en-US" sz="1050" baseline="-25000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F4B4D15-31E0-A237-EB09-9773EBF9FFB8}"/>
                </a:ext>
              </a:extLst>
            </p:cNvPr>
            <p:cNvSpPr txBox="1"/>
            <p:nvPr/>
          </p:nvSpPr>
          <p:spPr>
            <a:xfrm>
              <a:off x="7151525" y="2208335"/>
              <a:ext cx="767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a-Si 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4419302-0BCF-1F07-F173-B6F4D51F8AAD}"/>
                </a:ext>
              </a:extLst>
            </p:cNvPr>
            <p:cNvSpPr/>
            <p:nvPr/>
          </p:nvSpPr>
          <p:spPr>
            <a:xfrm>
              <a:off x="6350538" y="1890307"/>
              <a:ext cx="850323" cy="21650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n+ a-Si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CFE2B4D-7344-08C1-B1AE-154FC72D1CC4}"/>
                </a:ext>
              </a:extLst>
            </p:cNvPr>
            <p:cNvSpPr/>
            <p:nvPr/>
          </p:nvSpPr>
          <p:spPr>
            <a:xfrm>
              <a:off x="7617486" y="1887057"/>
              <a:ext cx="850323" cy="2197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    n+ a-Si</a:t>
              </a:r>
            </a:p>
          </p:txBody>
        </p:sp>
        <p:sp>
          <p:nvSpPr>
            <p:cNvPr id="112" name="Trapezoid 111">
              <a:extLst>
                <a:ext uri="{FF2B5EF4-FFF2-40B4-BE49-F238E27FC236}">
                  <a16:creationId xmlns:a16="http://schemas.microsoft.com/office/drawing/2014/main" id="{8D81A23F-486F-9630-17F9-B03939FB8FB1}"/>
                </a:ext>
              </a:extLst>
            </p:cNvPr>
            <p:cNvSpPr/>
            <p:nvPr/>
          </p:nvSpPr>
          <p:spPr>
            <a:xfrm rot="10800000">
              <a:off x="6996328" y="1888889"/>
              <a:ext cx="850321" cy="217926"/>
            </a:xfrm>
            <a:prstGeom prst="trapezoi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aseline="-25000" dirty="0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99E8DFC-B423-9BF6-24DA-6B9CF2DF6EFC}"/>
                </a:ext>
              </a:extLst>
            </p:cNvPr>
            <p:cNvSpPr txBox="1"/>
            <p:nvPr/>
          </p:nvSpPr>
          <p:spPr>
            <a:xfrm>
              <a:off x="7207335" y="1851211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SiN</a:t>
              </a:r>
              <a:r>
                <a:rPr lang="en-US" sz="1200" baseline="-25000" dirty="0" err="1">
                  <a:solidFill>
                    <a:schemeClr val="bg1"/>
                  </a:solidFill>
                </a:rPr>
                <a:t>x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DFFF796-7D1B-C748-1241-1DA98AA7EA73}"/>
                </a:ext>
              </a:extLst>
            </p:cNvPr>
            <p:cNvSpPr txBox="1"/>
            <p:nvPr/>
          </p:nvSpPr>
          <p:spPr>
            <a:xfrm>
              <a:off x="6165180" y="1676336"/>
              <a:ext cx="5020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Drain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7EBC7B2-9626-ABFE-5355-CC69CAC19A14}"/>
                </a:ext>
              </a:extLst>
            </p:cNvPr>
            <p:cNvSpPr txBox="1"/>
            <p:nvPr/>
          </p:nvSpPr>
          <p:spPr>
            <a:xfrm>
              <a:off x="8042647" y="1682229"/>
              <a:ext cx="5581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Source</a:t>
              </a:r>
            </a:p>
          </p:txBody>
        </p:sp>
        <p:cxnSp>
          <p:nvCxnSpPr>
            <p:cNvPr id="119" name="Elbow Connector 118">
              <a:extLst>
                <a:ext uri="{FF2B5EF4-FFF2-40B4-BE49-F238E27FC236}">
                  <a16:creationId xmlns:a16="http://schemas.microsoft.com/office/drawing/2014/main" id="{888889BE-28A6-B321-6F23-CD28920C31F0}"/>
                </a:ext>
              </a:extLst>
            </p:cNvPr>
            <p:cNvCxnSpPr>
              <a:cxnSpLocks/>
              <a:stCxn id="102" idx="1"/>
              <a:endCxn id="115" idx="3"/>
            </p:cNvCxnSpPr>
            <p:nvPr/>
          </p:nvCxnSpPr>
          <p:spPr>
            <a:xfrm rot="10800000">
              <a:off x="8467810" y="1996938"/>
              <a:ext cx="581523" cy="1010373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E9A2AE9-9007-078A-5A78-CD092BAE1F7B}"/>
                </a:ext>
              </a:extLst>
            </p:cNvPr>
            <p:cNvSpPr txBox="1"/>
            <p:nvPr/>
          </p:nvSpPr>
          <p:spPr>
            <a:xfrm>
              <a:off x="9004756" y="1978884"/>
              <a:ext cx="17622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a-Si intrinsic layer</a:t>
              </a:r>
            </a:p>
            <a:p>
              <a:endParaRPr lang="en-US" dirty="0"/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2C0E36CD-B979-7DAC-1BB5-17A88553AF69}"/>
                </a:ext>
              </a:extLst>
            </p:cNvPr>
            <p:cNvCxnSpPr>
              <a:cxnSpLocks/>
            </p:cNvCxnSpPr>
            <p:nvPr/>
          </p:nvCxnSpPr>
          <p:spPr>
            <a:xfrm>
              <a:off x="11495870" y="1116579"/>
              <a:ext cx="0" cy="22542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BBF331E-C2F5-299B-7C45-E79730A78F6A}"/>
                </a:ext>
              </a:extLst>
            </p:cNvPr>
            <p:cNvSpPr txBox="1"/>
            <p:nvPr/>
          </p:nvSpPr>
          <p:spPr>
            <a:xfrm>
              <a:off x="11517832" y="1018831"/>
              <a:ext cx="843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particle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FD69964-28BB-3762-EDA7-90911E09F3A5}"/>
                </a:ext>
              </a:extLst>
            </p:cNvPr>
            <p:cNvSpPr txBox="1"/>
            <p:nvPr/>
          </p:nvSpPr>
          <p:spPr>
            <a:xfrm>
              <a:off x="11221611" y="1528035"/>
              <a:ext cx="2668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-</a:t>
              </a:r>
            </a:p>
            <a:p>
              <a:r>
                <a:rPr lang="en-US" dirty="0">
                  <a:latin typeface="Garamond" panose="02020404030301010803" pitchFamily="18" charset="0"/>
                </a:rPr>
                <a:t>-</a:t>
              </a:r>
            </a:p>
            <a:p>
              <a:r>
                <a:rPr lang="en-US" dirty="0">
                  <a:latin typeface="Garamond" panose="02020404030301010803" pitchFamily="18" charset="0"/>
                </a:rPr>
                <a:t>-</a:t>
              </a:r>
            </a:p>
            <a:p>
              <a:r>
                <a:rPr lang="en-US" dirty="0">
                  <a:latin typeface="Garamond" panose="02020404030301010803" pitchFamily="18" charset="0"/>
                </a:rPr>
                <a:t>-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70E93696-4AB4-A4D7-357D-1AFE250B06ED}"/>
                </a:ext>
              </a:extLst>
            </p:cNvPr>
            <p:cNvSpPr txBox="1"/>
            <p:nvPr/>
          </p:nvSpPr>
          <p:spPr>
            <a:xfrm>
              <a:off x="11484826" y="1560900"/>
              <a:ext cx="3123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+</a:t>
              </a:r>
            </a:p>
            <a:p>
              <a:r>
                <a:rPr lang="en-US" dirty="0">
                  <a:latin typeface="Garamond" panose="02020404030301010803" pitchFamily="18" charset="0"/>
                </a:rPr>
                <a:t>+</a:t>
              </a:r>
            </a:p>
            <a:p>
              <a:r>
                <a:rPr lang="en-US" dirty="0">
                  <a:latin typeface="Garamond" panose="02020404030301010803" pitchFamily="18" charset="0"/>
                </a:rPr>
                <a:t>+</a:t>
              </a:r>
            </a:p>
            <a:p>
              <a:r>
                <a:rPr lang="en-US" dirty="0">
                  <a:latin typeface="Garamond" panose="02020404030301010803" pitchFamily="18" charset="0"/>
                </a:rPr>
                <a:t>+</a:t>
              </a: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2D828EB1-BA7B-4FE1-DA03-A25718EB2361}"/>
                </a:ext>
              </a:extLst>
            </p:cNvPr>
            <p:cNvCxnSpPr/>
            <p:nvPr/>
          </p:nvCxnSpPr>
          <p:spPr>
            <a:xfrm flipV="1">
              <a:off x="11162279" y="1846538"/>
              <a:ext cx="0" cy="3281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2874AC2C-620B-B807-2AD7-ECC34BD51B0E}"/>
                </a:ext>
              </a:extLst>
            </p:cNvPr>
            <p:cNvCxnSpPr>
              <a:cxnSpLocks/>
            </p:cNvCxnSpPr>
            <p:nvPr/>
          </p:nvCxnSpPr>
          <p:spPr>
            <a:xfrm>
              <a:off x="11802365" y="1901108"/>
              <a:ext cx="987" cy="28693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CA4EBE33-2387-771F-3255-9D54ED4EECEC}"/>
                </a:ext>
              </a:extLst>
            </p:cNvPr>
            <p:cNvCxnSpPr>
              <a:cxnSpLocks/>
              <a:stCxn id="114" idx="1"/>
            </p:cNvCxnSpPr>
            <p:nvPr/>
          </p:nvCxnSpPr>
          <p:spPr>
            <a:xfrm flipH="1">
              <a:off x="5757427" y="1998562"/>
              <a:ext cx="59311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56E04AED-6065-7934-3984-A6B343F1175D}"/>
                </a:ext>
              </a:extLst>
            </p:cNvPr>
            <p:cNvSpPr txBox="1"/>
            <p:nvPr/>
          </p:nvSpPr>
          <p:spPr>
            <a:xfrm>
              <a:off x="7063427" y="1240648"/>
              <a:ext cx="599844" cy="369332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TFT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3DF2252B-6D78-AF39-F0C1-5C0C9206D161}"/>
                </a:ext>
              </a:extLst>
            </p:cNvPr>
            <p:cNvSpPr txBox="1"/>
            <p:nvPr/>
          </p:nvSpPr>
          <p:spPr>
            <a:xfrm>
              <a:off x="4777871" y="2095788"/>
              <a:ext cx="147508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Signal acquisition system</a:t>
              </a: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F5476A8B-B571-7EE1-BDAB-E7CD258FCFFD}"/>
                </a:ext>
              </a:extLst>
            </p:cNvPr>
            <p:cNvSpPr/>
            <p:nvPr/>
          </p:nvSpPr>
          <p:spPr>
            <a:xfrm>
              <a:off x="5022816" y="1594379"/>
              <a:ext cx="593111" cy="447457"/>
            </a:xfrm>
            <a:custGeom>
              <a:avLst/>
              <a:gdLst>
                <a:gd name="connsiteX0" fmla="*/ 0 w 473186"/>
                <a:gd name="connsiteY0" fmla="*/ 390596 h 390596"/>
                <a:gd name="connsiteX1" fmla="*/ 108705 w 473186"/>
                <a:gd name="connsiteY1" fmla="*/ 537 h 390596"/>
                <a:gd name="connsiteX2" fmla="*/ 211015 w 473186"/>
                <a:gd name="connsiteY2" fmla="*/ 307469 h 390596"/>
                <a:gd name="connsiteX3" fmla="*/ 473186 w 473186"/>
                <a:gd name="connsiteY3" fmla="*/ 377807 h 39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186" h="390596">
                  <a:moveTo>
                    <a:pt x="0" y="390596"/>
                  </a:moveTo>
                  <a:cubicBezTo>
                    <a:pt x="36768" y="202493"/>
                    <a:pt x="73536" y="14391"/>
                    <a:pt x="108705" y="537"/>
                  </a:cubicBezTo>
                  <a:cubicBezTo>
                    <a:pt x="143874" y="-13317"/>
                    <a:pt x="150268" y="244591"/>
                    <a:pt x="211015" y="307469"/>
                  </a:cubicBezTo>
                  <a:cubicBezTo>
                    <a:pt x="271762" y="370347"/>
                    <a:pt x="372474" y="374077"/>
                    <a:pt x="473186" y="37780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7895BDD2-8B7E-FAAB-7B95-79A6292D02BE}"/>
              </a:ext>
            </a:extLst>
          </p:cNvPr>
          <p:cNvCxnSpPr>
            <a:cxnSpLocks/>
          </p:cNvCxnSpPr>
          <p:nvPr/>
        </p:nvCxnSpPr>
        <p:spPr>
          <a:xfrm>
            <a:off x="77688" y="6022726"/>
            <a:ext cx="594187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263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CE9B20-5A32-CB27-2A0B-12AC99EF2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DC8D-6A85-5B40-8EA2-E3D979DBED6F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6F3697-5FD4-C966-CF64-A3368F5F82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1D853-EC4E-E251-45C9-2B2AF22797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pic>
        <p:nvPicPr>
          <p:cNvPr id="5" name="Picture 4" descr="A blue screen with a blue background with a blue square with a blue line with white text&#10;&#10;AI-generated content may be incorrect.">
            <a:extLst>
              <a:ext uri="{FF2B5EF4-FFF2-40B4-BE49-F238E27FC236}">
                <a16:creationId xmlns:a16="http://schemas.microsoft.com/office/drawing/2014/main" id="{C8893B80-1D7D-5C98-E69D-D10751BCD25C}"/>
              </a:ext>
            </a:extLst>
          </p:cNvPr>
          <p:cNvPicPr>
            <a:picLocks/>
          </p:cNvPicPr>
          <p:nvPr/>
        </p:nvPicPr>
        <p:blipFill>
          <a:blip r:embed="rId2"/>
          <a:srcRect l="367" r="2391"/>
          <a:stretch/>
        </p:blipFill>
        <p:spPr>
          <a:xfrm>
            <a:off x="2436821" y="934844"/>
            <a:ext cx="2947252" cy="2743200"/>
          </a:xfrm>
          <a:prstGeom prst="rect">
            <a:avLst/>
          </a:prstGeom>
        </p:spPr>
      </p:pic>
      <p:pic>
        <p:nvPicPr>
          <p:cNvPr id="6" name="Picture 5" descr="A blue square with a red circle in the middle&#10;&#10;AI-generated content may be incorrect.">
            <a:extLst>
              <a:ext uri="{FF2B5EF4-FFF2-40B4-BE49-F238E27FC236}">
                <a16:creationId xmlns:a16="http://schemas.microsoft.com/office/drawing/2014/main" id="{8982E8B5-0BD3-F8C4-1E0F-E6FC272D4C52}"/>
              </a:ext>
            </a:extLst>
          </p:cNvPr>
          <p:cNvPicPr>
            <a:picLocks/>
          </p:cNvPicPr>
          <p:nvPr/>
        </p:nvPicPr>
        <p:blipFill>
          <a:blip r:embed="rId3"/>
          <a:srcRect t="1408" r="2391"/>
          <a:stretch/>
        </p:blipFill>
        <p:spPr>
          <a:xfrm>
            <a:off x="5913678" y="934844"/>
            <a:ext cx="2947252" cy="2743200"/>
          </a:xfrm>
          <a:prstGeom prst="rect">
            <a:avLst/>
          </a:prstGeom>
        </p:spPr>
      </p:pic>
      <p:pic>
        <p:nvPicPr>
          <p:cNvPr id="7" name="Picture 6" descr="A blue square with a red and yellow dot on it&#10;&#10;AI-generated content may be incorrect.">
            <a:extLst>
              <a:ext uri="{FF2B5EF4-FFF2-40B4-BE49-F238E27FC236}">
                <a16:creationId xmlns:a16="http://schemas.microsoft.com/office/drawing/2014/main" id="{1971F332-C32D-5666-A09E-AF549BE4CA4A}"/>
              </a:ext>
            </a:extLst>
          </p:cNvPr>
          <p:cNvPicPr>
            <a:picLocks/>
          </p:cNvPicPr>
          <p:nvPr/>
        </p:nvPicPr>
        <p:blipFill>
          <a:blip r:embed="rId4"/>
          <a:srcRect t="3463" r="3380" b="3695"/>
          <a:stretch/>
        </p:blipFill>
        <p:spPr>
          <a:xfrm>
            <a:off x="9200212" y="934844"/>
            <a:ext cx="2947252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918E42-461C-98C8-D600-3C5185F9E5C0}"/>
              </a:ext>
            </a:extLst>
          </p:cNvPr>
          <p:cNvSpPr txBox="1"/>
          <p:nvPr/>
        </p:nvSpPr>
        <p:spPr>
          <a:xfrm>
            <a:off x="3221862" y="66013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Clinical Map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C4579A-F3F6-7355-206B-752DA8275858}"/>
              </a:ext>
            </a:extLst>
          </p:cNvPr>
          <p:cNvSpPr txBox="1"/>
          <p:nvPr/>
        </p:nvSpPr>
        <p:spPr>
          <a:xfrm>
            <a:off x="6508396" y="615275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Clinical Map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2D9F3-0894-207B-55AA-DE8539690D13}"/>
              </a:ext>
            </a:extLst>
          </p:cNvPr>
          <p:cNvSpPr txBox="1"/>
          <p:nvPr/>
        </p:nvSpPr>
        <p:spPr>
          <a:xfrm>
            <a:off x="9894942" y="625190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Clinical Map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D776A2-AFBD-96FF-BB1D-FB2B6B07ED16}"/>
              </a:ext>
            </a:extLst>
          </p:cNvPr>
          <p:cNvSpPr txBox="1"/>
          <p:nvPr/>
        </p:nvSpPr>
        <p:spPr>
          <a:xfrm>
            <a:off x="0" y="81813"/>
            <a:ext cx="8788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Improved resolution of Ionization Chambers to Silicon Pixel Detectors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90A258-0091-9E2F-3D42-F793F9A791E8}"/>
              </a:ext>
            </a:extLst>
          </p:cNvPr>
          <p:cNvSpPr txBox="1"/>
          <p:nvPr/>
        </p:nvSpPr>
        <p:spPr>
          <a:xfrm>
            <a:off x="0" y="1908870"/>
            <a:ext cx="2436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acquired by </a:t>
            </a:r>
          </a:p>
          <a:p>
            <a:r>
              <a:rPr lang="en-US" dirty="0"/>
              <a:t>IBA </a:t>
            </a:r>
            <a:r>
              <a:rPr lang="en-US" dirty="0" err="1"/>
              <a:t>MatriXX</a:t>
            </a:r>
            <a:r>
              <a:rPr lang="en-US" dirty="0"/>
              <a:t> Resolution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Array of Ionization chambers</a:t>
            </a:r>
          </a:p>
        </p:txBody>
      </p:sp>
    </p:spTree>
    <p:extLst>
      <p:ext uri="{BB962C8B-B14F-4D97-AF65-F5344CB8AC3E}">
        <p14:creationId xmlns:p14="http://schemas.microsoft.com/office/powerpoint/2010/main" val="2585680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2F5DD5-E649-AF22-0778-A8CB0E7B0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FFDB76-9FAC-5C71-158D-DFC9D5458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DC8D-6A85-5B40-8EA2-E3D979DBED6F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330A5C-7AA6-861D-3D7A-69DA6E1AB3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EFB75-4ED5-EB7F-222B-80FCDCCA0E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pic>
        <p:nvPicPr>
          <p:cNvPr id="5" name="Picture 4" descr="A blue screen with a blue background with a blue square with a blue line with white text&#10;&#10;AI-generated content may be incorrect.">
            <a:extLst>
              <a:ext uri="{FF2B5EF4-FFF2-40B4-BE49-F238E27FC236}">
                <a16:creationId xmlns:a16="http://schemas.microsoft.com/office/drawing/2014/main" id="{447EAC92-AB7F-3B6B-BF4D-3B2ADD82F9AD}"/>
              </a:ext>
            </a:extLst>
          </p:cNvPr>
          <p:cNvPicPr>
            <a:picLocks/>
          </p:cNvPicPr>
          <p:nvPr/>
        </p:nvPicPr>
        <p:blipFill>
          <a:blip r:embed="rId2"/>
          <a:srcRect l="367" r="2391"/>
          <a:stretch/>
        </p:blipFill>
        <p:spPr>
          <a:xfrm>
            <a:off x="2436821" y="934844"/>
            <a:ext cx="2947252" cy="2743200"/>
          </a:xfrm>
          <a:prstGeom prst="rect">
            <a:avLst/>
          </a:prstGeom>
        </p:spPr>
      </p:pic>
      <p:pic>
        <p:nvPicPr>
          <p:cNvPr id="6" name="Picture 5" descr="A blue square with a red circle in the middle&#10;&#10;AI-generated content may be incorrect.">
            <a:extLst>
              <a:ext uri="{FF2B5EF4-FFF2-40B4-BE49-F238E27FC236}">
                <a16:creationId xmlns:a16="http://schemas.microsoft.com/office/drawing/2014/main" id="{87CC0C52-771D-0543-653A-31ECDA7A6C80}"/>
              </a:ext>
            </a:extLst>
          </p:cNvPr>
          <p:cNvPicPr>
            <a:picLocks/>
          </p:cNvPicPr>
          <p:nvPr/>
        </p:nvPicPr>
        <p:blipFill>
          <a:blip r:embed="rId3"/>
          <a:srcRect t="1408" r="2391"/>
          <a:stretch/>
        </p:blipFill>
        <p:spPr>
          <a:xfrm>
            <a:off x="5913678" y="934844"/>
            <a:ext cx="2947252" cy="2743200"/>
          </a:xfrm>
          <a:prstGeom prst="rect">
            <a:avLst/>
          </a:prstGeom>
        </p:spPr>
      </p:pic>
      <p:pic>
        <p:nvPicPr>
          <p:cNvPr id="7" name="Picture 6" descr="A blue square with a red and yellow dot on it&#10;&#10;AI-generated content may be incorrect.">
            <a:extLst>
              <a:ext uri="{FF2B5EF4-FFF2-40B4-BE49-F238E27FC236}">
                <a16:creationId xmlns:a16="http://schemas.microsoft.com/office/drawing/2014/main" id="{8DEA43BF-E167-6588-EFC5-AC34AC85A1CA}"/>
              </a:ext>
            </a:extLst>
          </p:cNvPr>
          <p:cNvPicPr>
            <a:picLocks/>
          </p:cNvPicPr>
          <p:nvPr/>
        </p:nvPicPr>
        <p:blipFill>
          <a:blip r:embed="rId4"/>
          <a:srcRect t="3463" r="3380" b="3695"/>
          <a:stretch/>
        </p:blipFill>
        <p:spPr>
          <a:xfrm>
            <a:off x="9200212" y="934844"/>
            <a:ext cx="2947252" cy="2743200"/>
          </a:xfrm>
          <a:prstGeom prst="rect">
            <a:avLst/>
          </a:prstGeom>
        </p:spPr>
      </p:pic>
      <p:pic>
        <p:nvPicPr>
          <p:cNvPr id="8" name="Picture 7" descr="A blue and red graph with numbers&#10;&#10;AI-generated content may be incorrect.">
            <a:extLst>
              <a:ext uri="{FF2B5EF4-FFF2-40B4-BE49-F238E27FC236}">
                <a16:creationId xmlns:a16="http://schemas.microsoft.com/office/drawing/2014/main" id="{927E138F-E37D-A25E-2A31-AB218DECA61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398593" y="3727486"/>
            <a:ext cx="3023709" cy="2743200"/>
          </a:xfrm>
          <a:prstGeom prst="rect">
            <a:avLst/>
          </a:prstGeom>
        </p:spPr>
      </p:pic>
      <p:pic>
        <p:nvPicPr>
          <p:cNvPr id="9" name="Picture 8" descr="A close-up of a heat wave&#10;&#10;AI-generated content may be incorrect.">
            <a:extLst>
              <a:ext uri="{FF2B5EF4-FFF2-40B4-BE49-F238E27FC236}">
                <a16:creationId xmlns:a16="http://schemas.microsoft.com/office/drawing/2014/main" id="{9A8F7010-49BD-BCD6-C7AC-544281C644F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913678" y="3727485"/>
            <a:ext cx="2947252" cy="2815187"/>
          </a:xfrm>
          <a:prstGeom prst="rect">
            <a:avLst/>
          </a:prstGeom>
        </p:spPr>
      </p:pic>
      <p:pic>
        <p:nvPicPr>
          <p:cNvPr id="10" name="Picture 9" descr="A blue background with a red and yellow dot&#10;&#10;AI-generated content may be incorrect.">
            <a:extLst>
              <a:ext uri="{FF2B5EF4-FFF2-40B4-BE49-F238E27FC236}">
                <a16:creationId xmlns:a16="http://schemas.microsoft.com/office/drawing/2014/main" id="{511E3327-7599-F0A7-3D70-5A638DD7B6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528"/>
          <a:stretch/>
        </p:blipFill>
        <p:spPr>
          <a:xfrm>
            <a:off x="9200213" y="3723057"/>
            <a:ext cx="2947252" cy="28332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88469C-798F-DB6B-B520-C4CE9496E7D3}"/>
              </a:ext>
            </a:extLst>
          </p:cNvPr>
          <p:cNvSpPr txBox="1"/>
          <p:nvPr/>
        </p:nvSpPr>
        <p:spPr>
          <a:xfrm>
            <a:off x="3221862" y="66013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Clinical Map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9717B-EA7C-89E2-BEF1-3055BDC28892}"/>
              </a:ext>
            </a:extLst>
          </p:cNvPr>
          <p:cNvSpPr txBox="1"/>
          <p:nvPr/>
        </p:nvSpPr>
        <p:spPr>
          <a:xfrm>
            <a:off x="6508396" y="615275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Clinical Map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136BFC-C13C-F069-E3B8-2447FC112C94}"/>
              </a:ext>
            </a:extLst>
          </p:cNvPr>
          <p:cNvSpPr txBox="1"/>
          <p:nvPr/>
        </p:nvSpPr>
        <p:spPr>
          <a:xfrm>
            <a:off x="9894942" y="625190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Clinical Map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A84EE4-9E4D-A35C-C140-258392A2BD4A}"/>
              </a:ext>
            </a:extLst>
          </p:cNvPr>
          <p:cNvSpPr txBox="1"/>
          <p:nvPr/>
        </p:nvSpPr>
        <p:spPr>
          <a:xfrm>
            <a:off x="0" y="81813"/>
            <a:ext cx="8788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Improved resolution of Ionization Chambers to Silicon Pixel Detectors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57625A-720B-9D87-E420-ED9CABAB7882}"/>
              </a:ext>
            </a:extLst>
          </p:cNvPr>
          <p:cNvSpPr txBox="1"/>
          <p:nvPr/>
        </p:nvSpPr>
        <p:spPr>
          <a:xfrm>
            <a:off x="0" y="1908870"/>
            <a:ext cx="2436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acquired by </a:t>
            </a:r>
          </a:p>
          <a:p>
            <a:r>
              <a:rPr lang="en-US" dirty="0"/>
              <a:t>IBA </a:t>
            </a:r>
            <a:r>
              <a:rPr lang="en-US" dirty="0" err="1"/>
              <a:t>MatriXX</a:t>
            </a:r>
            <a:r>
              <a:rPr lang="en-US" dirty="0"/>
              <a:t> Resolution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Array of Ionization chambers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3729BA-6913-3F17-8BF5-1BADFCC61995}"/>
              </a:ext>
            </a:extLst>
          </p:cNvPr>
          <p:cNvSpPr txBox="1"/>
          <p:nvPr/>
        </p:nvSpPr>
        <p:spPr>
          <a:xfrm>
            <a:off x="42134" y="4248539"/>
            <a:ext cx="2110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acquired by </a:t>
            </a:r>
          </a:p>
          <a:p>
            <a:r>
              <a:rPr lang="en-US" dirty="0"/>
              <a:t>IBA Sphinx Compact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aSi TFT Panel</a:t>
            </a:r>
          </a:p>
        </p:txBody>
      </p:sp>
    </p:spTree>
    <p:extLst>
      <p:ext uri="{BB962C8B-B14F-4D97-AF65-F5344CB8AC3E}">
        <p14:creationId xmlns:p14="http://schemas.microsoft.com/office/powerpoint/2010/main" val="2261213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40720D-5A0A-429E-597B-1F2B9D11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309-5A4D-0440-967D-DB079F19569C}" type="datetime1">
              <a:rPr lang="en-US" smtClean="0"/>
              <a:t>5/19/25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673722-AE80-2EAC-A4A5-8439C1798D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4F25E-853C-5CFA-11CF-2C90867E6A2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301AA2-C4FF-B8B1-3128-2FB219DBDEBA}"/>
              </a:ext>
            </a:extLst>
          </p:cNvPr>
          <p:cNvSpPr txBox="1"/>
          <p:nvPr/>
        </p:nvSpPr>
        <p:spPr>
          <a:xfrm>
            <a:off x="0" y="76733"/>
            <a:ext cx="575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Comparison of small field dosimetry detectors</a:t>
            </a:r>
          </a:p>
        </p:txBody>
      </p:sp>
      <p:pic>
        <p:nvPicPr>
          <p:cNvPr id="6" name="Picture 5" descr="A machine with a red box and a white object&#10;&#10;AI-generated content may be incorrect.">
            <a:extLst>
              <a:ext uri="{FF2B5EF4-FFF2-40B4-BE49-F238E27FC236}">
                <a16:creationId xmlns:a16="http://schemas.microsoft.com/office/drawing/2014/main" id="{D30029E3-8422-FD0B-9AAC-1DD5E8C4B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77314" y="1509720"/>
            <a:ext cx="5731069" cy="4298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9CAFCB-4AE2-7A28-4CA6-6595335851ED}"/>
              </a:ext>
            </a:extLst>
          </p:cNvPr>
          <p:cNvSpPr txBox="1"/>
          <p:nvPr/>
        </p:nvSpPr>
        <p:spPr>
          <a:xfrm>
            <a:off x="8226670" y="1148567"/>
            <a:ext cx="1976888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Proton beam gantry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B5A8F-9FD1-85EC-0534-6D51C7C40CD0}"/>
              </a:ext>
            </a:extLst>
          </p:cNvPr>
          <p:cNvSpPr txBox="1"/>
          <p:nvPr/>
        </p:nvSpPr>
        <p:spPr>
          <a:xfrm>
            <a:off x="10381829" y="4357630"/>
            <a:ext cx="77457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Razor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A35FE-3E0E-E9FD-1F90-3BF39D5A1DB8}"/>
              </a:ext>
            </a:extLst>
          </p:cNvPr>
          <p:cNvSpPr txBox="1"/>
          <p:nvPr/>
        </p:nvSpPr>
        <p:spPr>
          <a:xfrm>
            <a:off x="8593799" y="4661364"/>
            <a:ext cx="101861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aSi Pixels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14B93-E100-C9FB-4D13-4A1A92FE501C}"/>
              </a:ext>
            </a:extLst>
          </p:cNvPr>
          <p:cNvSpPr txBox="1"/>
          <p:nvPr/>
        </p:nvSpPr>
        <p:spPr>
          <a:xfrm>
            <a:off x="56176" y="793336"/>
            <a:ext cx="389386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To understand the different behavior of crystalline-based (c-Si) and amorphous-based (a-Si) silicon detectors under different particle beams.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The IBA Razor Diode and a small a-Si TFT array were irradiated with a flat 10 x 10 proton PBS with different doses. 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Both diodes exhibited pristine charge linearity, without showing any saturation at high-proton doses. 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Diodes will be further tested with proton and electron FLASH dose levels. 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C2F6D5-8516-9A2E-8529-B9D649655223}"/>
              </a:ext>
            </a:extLst>
          </p:cNvPr>
          <p:cNvGrpSpPr/>
          <p:nvPr/>
        </p:nvGrpSpPr>
        <p:grpSpPr>
          <a:xfrm>
            <a:off x="4345471" y="671451"/>
            <a:ext cx="3381739" cy="2865535"/>
            <a:chOff x="6673577" y="1358230"/>
            <a:chExt cx="5281415" cy="45582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B079FE-6771-35D4-25EB-9A7BD17BD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3577" y="1728448"/>
              <a:ext cx="5281415" cy="41880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1BFD25-D57E-69A8-E62E-0B4ECC9A1267}"/>
                </a:ext>
              </a:extLst>
            </p:cNvPr>
            <p:cNvSpPr txBox="1"/>
            <p:nvPr/>
          </p:nvSpPr>
          <p:spPr>
            <a:xfrm>
              <a:off x="7237776" y="1358230"/>
              <a:ext cx="3609112" cy="483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Dose Map of a flat 10 x 10 PBS field</a:t>
              </a:r>
            </a:p>
          </p:txBody>
        </p:sp>
      </p:grpSp>
      <p:pic>
        <p:nvPicPr>
          <p:cNvPr id="17" name="Picture 16" descr="A graph with a blue line and red line&#10;&#10;AI-generated content may be incorrect.">
            <a:extLst>
              <a:ext uri="{FF2B5EF4-FFF2-40B4-BE49-F238E27FC236}">
                <a16:creationId xmlns:a16="http://schemas.microsoft.com/office/drawing/2014/main" id="{B4699DD2-93DB-32CF-9911-D066A402E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627163"/>
            <a:ext cx="3759736" cy="280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51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33095B-C7AE-29A7-9C05-E3D53638D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0C7182-3FDA-B87F-542C-30C6207F6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309-5A4D-0440-967D-DB079F19569C}" type="datetime1">
              <a:rPr lang="en-US" smtClean="0"/>
              <a:t>5/19/25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83D94B-AE4F-65A8-F0F7-80DE3403C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96705-E5D5-8FA8-49EE-BE94B195B8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5486F9-383C-06E1-EFBF-18473933B18C}"/>
              </a:ext>
            </a:extLst>
          </p:cNvPr>
          <p:cNvSpPr txBox="1"/>
          <p:nvPr/>
        </p:nvSpPr>
        <p:spPr>
          <a:xfrm>
            <a:off x="0" y="76733"/>
            <a:ext cx="575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Comparison of small field dosimetry detectors</a:t>
            </a:r>
          </a:p>
        </p:txBody>
      </p:sp>
      <p:pic>
        <p:nvPicPr>
          <p:cNvPr id="6" name="Picture 5" descr="A machine with a red box and a white object&#10;&#10;AI-generated content may be incorrect.">
            <a:extLst>
              <a:ext uri="{FF2B5EF4-FFF2-40B4-BE49-F238E27FC236}">
                <a16:creationId xmlns:a16="http://schemas.microsoft.com/office/drawing/2014/main" id="{F0056682-2F5D-ABEB-25A3-684C56891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77314" y="1509720"/>
            <a:ext cx="5731069" cy="4298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4F3978-FA36-C700-55DC-EC320A80668B}"/>
              </a:ext>
            </a:extLst>
          </p:cNvPr>
          <p:cNvSpPr txBox="1"/>
          <p:nvPr/>
        </p:nvSpPr>
        <p:spPr>
          <a:xfrm>
            <a:off x="8226670" y="1148567"/>
            <a:ext cx="1976888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Proton beam gantry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A66E7A-1B1F-59BD-2B12-C9D50E3A6379}"/>
              </a:ext>
            </a:extLst>
          </p:cNvPr>
          <p:cNvSpPr txBox="1"/>
          <p:nvPr/>
        </p:nvSpPr>
        <p:spPr>
          <a:xfrm>
            <a:off x="56176" y="793336"/>
            <a:ext cx="389386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To understand the different behavior of crystalline-based (c-Si) and amorphous-based (a-Si) silicon detectors under different particle beams.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The IBA Razor Diode and a small a-Si TFT array were irradiated with a flat 10 x 10 proton PBS with different doses. 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Both diodes exhibited pristine charge linearity, without showing any saturation at high-proton doses. 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Diodes will be further tested with proton and electron FLASH dose levels. 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E9B669-2E10-6D3D-E074-51E16D7EB7B4}"/>
              </a:ext>
            </a:extLst>
          </p:cNvPr>
          <p:cNvGrpSpPr/>
          <p:nvPr/>
        </p:nvGrpSpPr>
        <p:grpSpPr>
          <a:xfrm>
            <a:off x="4345471" y="671451"/>
            <a:ext cx="3381739" cy="2865535"/>
            <a:chOff x="6673577" y="1358230"/>
            <a:chExt cx="5281415" cy="45582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0A1872-09AD-81AB-347F-7D3B7BA87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3577" y="1728448"/>
              <a:ext cx="5281415" cy="41880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33B026-7572-F059-1B48-8C3F35F52331}"/>
                </a:ext>
              </a:extLst>
            </p:cNvPr>
            <p:cNvSpPr txBox="1"/>
            <p:nvPr/>
          </p:nvSpPr>
          <p:spPr>
            <a:xfrm>
              <a:off x="7237776" y="1358230"/>
              <a:ext cx="3609112" cy="483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Dose Map of a flat 10 x 10 PBS field</a:t>
              </a:r>
            </a:p>
          </p:txBody>
        </p:sp>
      </p:grpSp>
      <p:pic>
        <p:nvPicPr>
          <p:cNvPr id="17" name="Picture 16" descr="A graph with a blue line and red line&#10;&#10;AI-generated content may be incorrect.">
            <a:extLst>
              <a:ext uri="{FF2B5EF4-FFF2-40B4-BE49-F238E27FC236}">
                <a16:creationId xmlns:a16="http://schemas.microsoft.com/office/drawing/2014/main" id="{97AEC215-D27C-0F7C-6103-2DBC70076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627163"/>
            <a:ext cx="3759736" cy="2807065"/>
          </a:xfrm>
          <a:prstGeom prst="rect">
            <a:avLst/>
          </a:prstGeom>
        </p:spPr>
      </p:pic>
      <p:pic>
        <p:nvPicPr>
          <p:cNvPr id="9" name="Picture 8" descr="A machine with a laser beam&#10;&#10;AI-generated content may be incorrect.">
            <a:extLst>
              <a:ext uri="{FF2B5EF4-FFF2-40B4-BE49-F238E27FC236}">
                <a16:creationId xmlns:a16="http://schemas.microsoft.com/office/drawing/2014/main" id="{D10F87C4-8B70-9271-A002-F80B35CC6D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50" t="15475" r="2328" b="17429"/>
          <a:stretch/>
        </p:blipFill>
        <p:spPr>
          <a:xfrm>
            <a:off x="8418474" y="3470992"/>
            <a:ext cx="3037614" cy="1974301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273608-B2B3-7B7B-4970-5535BBA6B27D}"/>
              </a:ext>
            </a:extLst>
          </p:cNvPr>
          <p:cNvSpPr txBox="1"/>
          <p:nvPr/>
        </p:nvSpPr>
        <p:spPr>
          <a:xfrm>
            <a:off x="10381829" y="4357630"/>
            <a:ext cx="77457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Razor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631B0D-6ED5-1A06-C67D-E5C2A764B195}"/>
              </a:ext>
            </a:extLst>
          </p:cNvPr>
          <p:cNvSpPr txBox="1"/>
          <p:nvPr/>
        </p:nvSpPr>
        <p:spPr>
          <a:xfrm>
            <a:off x="8849575" y="3708597"/>
            <a:ext cx="101861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aSi Pixels</a:t>
            </a:r>
          </a:p>
        </p:txBody>
      </p:sp>
    </p:spTree>
    <p:extLst>
      <p:ext uri="{BB962C8B-B14F-4D97-AF65-F5344CB8AC3E}">
        <p14:creationId xmlns:p14="http://schemas.microsoft.com/office/powerpoint/2010/main" val="2730068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35BB7F-C2C2-8A4A-D10E-4E2DA0ADB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A9E45-7BD3-2148-8C44-3539F4DD446D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04F3CA-C46B-3B30-B51A-6D9504A01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BC216-BA5B-692D-1C33-6355432EA8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90306A-D2C8-677A-D742-4E5042C4519F}"/>
              </a:ext>
            </a:extLst>
          </p:cNvPr>
          <p:cNvSpPr txBox="1"/>
          <p:nvPr/>
        </p:nvSpPr>
        <p:spPr>
          <a:xfrm>
            <a:off x="364482" y="3075057"/>
            <a:ext cx="4124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1551537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DAD356-7A3E-A1E5-5DD6-F06B3BC24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A340-EEEB-2245-B47A-C3EE14A328D0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B4E79D-5B04-1D2C-1CD3-5A44930176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EB7CC-6A56-35E4-17BA-6C4E2C4CD9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3C00D-8EF8-BEBD-918D-0620F9B38F1D}"/>
              </a:ext>
            </a:extLst>
          </p:cNvPr>
          <p:cNvSpPr txBox="1"/>
          <p:nvPr/>
        </p:nvSpPr>
        <p:spPr>
          <a:xfrm>
            <a:off x="0" y="60395"/>
            <a:ext cx="8876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Proton therapy delivery techniques – Conventional Scattering 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4270A9B-3C74-4870-5B31-A646C2CC80F9}"/>
              </a:ext>
            </a:extLst>
          </p:cNvPr>
          <p:cNvCxnSpPr>
            <a:cxnSpLocks/>
            <a:stCxn id="8" idx="3"/>
            <a:endCxn id="13" idx="3"/>
          </p:cNvCxnSpPr>
          <p:nvPr/>
        </p:nvCxnSpPr>
        <p:spPr>
          <a:xfrm>
            <a:off x="1718203" y="3566206"/>
            <a:ext cx="2365137" cy="0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BE1FA90-DEEE-7EA5-EADD-B68178FD92FB}"/>
              </a:ext>
            </a:extLst>
          </p:cNvPr>
          <p:cNvSpPr txBox="1"/>
          <p:nvPr/>
        </p:nvSpPr>
        <p:spPr>
          <a:xfrm>
            <a:off x="850658" y="3243040"/>
            <a:ext cx="867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 </a:t>
            </a:r>
          </a:p>
          <a:p>
            <a:r>
              <a:rPr lang="en-US" dirty="0"/>
              <a:t>Beam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E1E321-52AE-FA4E-323A-6B6DC6F57106}"/>
              </a:ext>
            </a:extLst>
          </p:cNvPr>
          <p:cNvSpPr/>
          <p:nvPr/>
        </p:nvSpPr>
        <p:spPr>
          <a:xfrm>
            <a:off x="2530620" y="2634343"/>
            <a:ext cx="188737" cy="1863726"/>
          </a:xfrm>
          <a:prstGeom prst="rect">
            <a:avLst/>
          </a:prstGeom>
          <a:solidFill>
            <a:srgbClr val="C9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D0A15D-86B3-68CC-4A14-28610BE30B93}"/>
              </a:ext>
            </a:extLst>
          </p:cNvPr>
          <p:cNvSpPr/>
          <p:nvPr/>
        </p:nvSpPr>
        <p:spPr>
          <a:xfrm>
            <a:off x="2719357" y="2970409"/>
            <a:ext cx="188737" cy="1318562"/>
          </a:xfrm>
          <a:prstGeom prst="rect">
            <a:avLst/>
          </a:prstGeom>
          <a:solidFill>
            <a:srgbClr val="C9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E03E05-6A7D-4762-592D-4416839F073D}"/>
              </a:ext>
            </a:extLst>
          </p:cNvPr>
          <p:cNvSpPr/>
          <p:nvPr/>
        </p:nvSpPr>
        <p:spPr>
          <a:xfrm>
            <a:off x="2908094" y="3284505"/>
            <a:ext cx="188737" cy="847308"/>
          </a:xfrm>
          <a:prstGeom prst="rect">
            <a:avLst/>
          </a:prstGeom>
          <a:solidFill>
            <a:srgbClr val="C9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2F28A3-0B10-597F-A7FA-A3C492952ECE}"/>
              </a:ext>
            </a:extLst>
          </p:cNvPr>
          <p:cNvSpPr/>
          <p:nvPr/>
        </p:nvSpPr>
        <p:spPr>
          <a:xfrm>
            <a:off x="3495717" y="2634343"/>
            <a:ext cx="188737" cy="18637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DAC67A-0336-AFD3-C27D-705EEBAA8F4E}"/>
              </a:ext>
            </a:extLst>
          </p:cNvPr>
          <p:cNvSpPr/>
          <p:nvPr/>
        </p:nvSpPr>
        <p:spPr>
          <a:xfrm>
            <a:off x="3894603" y="2634343"/>
            <a:ext cx="188737" cy="18637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8BC75E-865D-7BF7-E964-CA3F3AC7C10F}"/>
              </a:ext>
            </a:extLst>
          </p:cNvPr>
          <p:cNvSpPr/>
          <p:nvPr/>
        </p:nvSpPr>
        <p:spPr>
          <a:xfrm>
            <a:off x="7278196" y="2979293"/>
            <a:ext cx="534334" cy="3394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16D56E-AF5A-A9D0-ABC8-969853690D78}"/>
              </a:ext>
            </a:extLst>
          </p:cNvPr>
          <p:cNvSpPr/>
          <p:nvPr/>
        </p:nvSpPr>
        <p:spPr>
          <a:xfrm>
            <a:off x="7278196" y="3792317"/>
            <a:ext cx="534334" cy="3394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9EC2A0-2561-0DB6-627E-2B81D4C6C752}"/>
              </a:ext>
            </a:extLst>
          </p:cNvPr>
          <p:cNvSpPr/>
          <p:nvPr/>
        </p:nvSpPr>
        <p:spPr>
          <a:xfrm>
            <a:off x="9299609" y="1705888"/>
            <a:ext cx="2223895" cy="41728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cument 21">
            <a:extLst>
              <a:ext uri="{FF2B5EF4-FFF2-40B4-BE49-F238E27FC236}">
                <a16:creationId xmlns:a16="http://schemas.microsoft.com/office/drawing/2014/main" id="{B49395F6-08C8-C889-AC39-6B686890FC53}"/>
              </a:ext>
            </a:extLst>
          </p:cNvPr>
          <p:cNvSpPr/>
          <p:nvPr/>
        </p:nvSpPr>
        <p:spPr>
          <a:xfrm rot="5400000">
            <a:off x="8165035" y="3299037"/>
            <a:ext cx="725823" cy="534335"/>
          </a:xfrm>
          <a:prstGeom prst="flowChartDocumen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8E3ECDF-DB91-1D06-AC30-C99751178DC9}"/>
              </a:ext>
            </a:extLst>
          </p:cNvPr>
          <p:cNvSpPr/>
          <p:nvPr/>
        </p:nvSpPr>
        <p:spPr>
          <a:xfrm>
            <a:off x="9596022" y="3236685"/>
            <a:ext cx="370114" cy="609600"/>
          </a:xfrm>
          <a:custGeom>
            <a:avLst/>
            <a:gdLst>
              <a:gd name="connsiteX0" fmla="*/ 65314 w 370114"/>
              <a:gd name="connsiteY0" fmla="*/ 558800 h 609600"/>
              <a:gd name="connsiteX1" fmla="*/ 137885 w 370114"/>
              <a:gd name="connsiteY1" fmla="*/ 580571 h 609600"/>
              <a:gd name="connsiteX2" fmla="*/ 224971 w 370114"/>
              <a:gd name="connsiteY2" fmla="*/ 595086 h 609600"/>
              <a:gd name="connsiteX3" fmla="*/ 341085 w 370114"/>
              <a:gd name="connsiteY3" fmla="*/ 595086 h 609600"/>
              <a:gd name="connsiteX4" fmla="*/ 370114 w 370114"/>
              <a:gd name="connsiteY4" fmla="*/ 609600 h 609600"/>
              <a:gd name="connsiteX5" fmla="*/ 370114 w 370114"/>
              <a:gd name="connsiteY5" fmla="*/ 551543 h 609600"/>
              <a:gd name="connsiteX6" fmla="*/ 341085 w 370114"/>
              <a:gd name="connsiteY6" fmla="*/ 464457 h 609600"/>
              <a:gd name="connsiteX7" fmla="*/ 348343 w 370114"/>
              <a:gd name="connsiteY7" fmla="*/ 377371 h 609600"/>
              <a:gd name="connsiteX8" fmla="*/ 341085 w 370114"/>
              <a:gd name="connsiteY8" fmla="*/ 261257 h 609600"/>
              <a:gd name="connsiteX9" fmla="*/ 333828 w 370114"/>
              <a:gd name="connsiteY9" fmla="*/ 181428 h 609600"/>
              <a:gd name="connsiteX10" fmla="*/ 348343 w 370114"/>
              <a:gd name="connsiteY10" fmla="*/ 101600 h 609600"/>
              <a:gd name="connsiteX11" fmla="*/ 355600 w 370114"/>
              <a:gd name="connsiteY11" fmla="*/ 36286 h 609600"/>
              <a:gd name="connsiteX12" fmla="*/ 341085 w 370114"/>
              <a:gd name="connsiteY12" fmla="*/ 0 h 609600"/>
              <a:gd name="connsiteX13" fmla="*/ 261257 w 370114"/>
              <a:gd name="connsiteY13" fmla="*/ 21771 h 609600"/>
              <a:gd name="connsiteX14" fmla="*/ 261257 w 370114"/>
              <a:gd name="connsiteY14" fmla="*/ 21771 h 609600"/>
              <a:gd name="connsiteX15" fmla="*/ 123371 w 370114"/>
              <a:gd name="connsiteY15" fmla="*/ 58057 h 609600"/>
              <a:gd name="connsiteX16" fmla="*/ 123371 w 370114"/>
              <a:gd name="connsiteY16" fmla="*/ 58057 h 609600"/>
              <a:gd name="connsiteX17" fmla="*/ 0 w 370114"/>
              <a:gd name="connsiteY17" fmla="*/ 123371 h 609600"/>
              <a:gd name="connsiteX18" fmla="*/ 7257 w 370114"/>
              <a:gd name="connsiteY18" fmla="*/ 166914 h 609600"/>
              <a:gd name="connsiteX19" fmla="*/ 14514 w 370114"/>
              <a:gd name="connsiteY19" fmla="*/ 246743 h 609600"/>
              <a:gd name="connsiteX20" fmla="*/ 14514 w 370114"/>
              <a:gd name="connsiteY20" fmla="*/ 319314 h 609600"/>
              <a:gd name="connsiteX21" fmla="*/ 14514 w 370114"/>
              <a:gd name="connsiteY21" fmla="*/ 370114 h 609600"/>
              <a:gd name="connsiteX22" fmla="*/ 43543 w 370114"/>
              <a:gd name="connsiteY22" fmla="*/ 449943 h 609600"/>
              <a:gd name="connsiteX23" fmla="*/ 50800 w 370114"/>
              <a:gd name="connsiteY23" fmla="*/ 486228 h 609600"/>
              <a:gd name="connsiteX24" fmla="*/ 65314 w 370114"/>
              <a:gd name="connsiteY24" fmla="*/ 5588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0114" h="609600">
                <a:moveTo>
                  <a:pt x="65314" y="558800"/>
                </a:moveTo>
                <a:lnTo>
                  <a:pt x="137885" y="580571"/>
                </a:lnTo>
                <a:lnTo>
                  <a:pt x="224971" y="595086"/>
                </a:lnTo>
                <a:lnTo>
                  <a:pt x="341085" y="595086"/>
                </a:lnTo>
                <a:lnTo>
                  <a:pt x="370114" y="609600"/>
                </a:lnTo>
                <a:lnTo>
                  <a:pt x="370114" y="551543"/>
                </a:lnTo>
                <a:lnTo>
                  <a:pt x="341085" y="464457"/>
                </a:lnTo>
                <a:lnTo>
                  <a:pt x="348343" y="377371"/>
                </a:lnTo>
                <a:lnTo>
                  <a:pt x="341085" y="261257"/>
                </a:lnTo>
                <a:lnTo>
                  <a:pt x="333828" y="181428"/>
                </a:lnTo>
                <a:lnTo>
                  <a:pt x="348343" y="101600"/>
                </a:lnTo>
                <a:lnTo>
                  <a:pt x="355600" y="36286"/>
                </a:lnTo>
                <a:lnTo>
                  <a:pt x="341085" y="0"/>
                </a:lnTo>
                <a:lnTo>
                  <a:pt x="261257" y="21771"/>
                </a:lnTo>
                <a:lnTo>
                  <a:pt x="261257" y="21771"/>
                </a:lnTo>
                <a:lnTo>
                  <a:pt x="123371" y="58057"/>
                </a:lnTo>
                <a:lnTo>
                  <a:pt x="123371" y="58057"/>
                </a:lnTo>
                <a:lnTo>
                  <a:pt x="0" y="123371"/>
                </a:lnTo>
                <a:lnTo>
                  <a:pt x="7257" y="166914"/>
                </a:lnTo>
                <a:lnTo>
                  <a:pt x="14514" y="246743"/>
                </a:lnTo>
                <a:lnTo>
                  <a:pt x="14514" y="319314"/>
                </a:lnTo>
                <a:lnTo>
                  <a:pt x="14514" y="370114"/>
                </a:lnTo>
                <a:lnTo>
                  <a:pt x="43543" y="449943"/>
                </a:lnTo>
                <a:lnTo>
                  <a:pt x="50800" y="486228"/>
                </a:lnTo>
                <a:lnTo>
                  <a:pt x="65314" y="5588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cument 22">
            <a:extLst>
              <a:ext uri="{FF2B5EF4-FFF2-40B4-BE49-F238E27FC236}">
                <a16:creationId xmlns:a16="http://schemas.microsoft.com/office/drawing/2014/main" id="{8CD600CA-1085-DFE3-88E1-9772489CBB82}"/>
              </a:ext>
            </a:extLst>
          </p:cNvPr>
          <p:cNvSpPr/>
          <p:nvPr/>
        </p:nvSpPr>
        <p:spPr>
          <a:xfrm rot="5400000">
            <a:off x="9386182" y="3312248"/>
            <a:ext cx="686079" cy="46817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497"/>
              <a:gd name="connsiteX1" fmla="*/ 21600 w 21600"/>
              <a:gd name="connsiteY1" fmla="*/ 0 h 20497"/>
              <a:gd name="connsiteX2" fmla="*/ 21600 w 21600"/>
              <a:gd name="connsiteY2" fmla="*/ 17322 h 20497"/>
              <a:gd name="connsiteX3" fmla="*/ 3596 w 21600"/>
              <a:gd name="connsiteY3" fmla="*/ 19210 h 20497"/>
              <a:gd name="connsiteX4" fmla="*/ 0 w 21600"/>
              <a:gd name="connsiteY4" fmla="*/ 0 h 20497"/>
              <a:gd name="connsiteX0" fmla="*/ 0 w 21600"/>
              <a:gd name="connsiteY0" fmla="*/ 0 h 20448"/>
              <a:gd name="connsiteX1" fmla="*/ 21600 w 21600"/>
              <a:gd name="connsiteY1" fmla="*/ 0 h 20448"/>
              <a:gd name="connsiteX2" fmla="*/ 19545 w 21600"/>
              <a:gd name="connsiteY2" fmla="*/ 17001 h 20448"/>
              <a:gd name="connsiteX3" fmla="*/ 3596 w 21600"/>
              <a:gd name="connsiteY3" fmla="*/ 19210 h 20448"/>
              <a:gd name="connsiteX4" fmla="*/ 0 w 21600"/>
              <a:gd name="connsiteY4" fmla="*/ 0 h 20448"/>
              <a:gd name="connsiteX0" fmla="*/ 0 w 21600"/>
              <a:gd name="connsiteY0" fmla="*/ 0 h 20725"/>
              <a:gd name="connsiteX1" fmla="*/ 21600 w 21600"/>
              <a:gd name="connsiteY1" fmla="*/ 0 h 20725"/>
              <a:gd name="connsiteX2" fmla="*/ 19545 w 21600"/>
              <a:gd name="connsiteY2" fmla="*/ 17001 h 20725"/>
              <a:gd name="connsiteX3" fmla="*/ 1311 w 21600"/>
              <a:gd name="connsiteY3" fmla="*/ 19531 h 20725"/>
              <a:gd name="connsiteX4" fmla="*/ 0 w 21600"/>
              <a:gd name="connsiteY4" fmla="*/ 0 h 20725"/>
              <a:gd name="connsiteX0" fmla="*/ 0 w 21600"/>
              <a:gd name="connsiteY0" fmla="*/ 0 h 20683"/>
              <a:gd name="connsiteX1" fmla="*/ 21600 w 21600"/>
              <a:gd name="connsiteY1" fmla="*/ 0 h 20683"/>
              <a:gd name="connsiteX2" fmla="*/ 20687 w 21600"/>
              <a:gd name="connsiteY2" fmla="*/ 16680 h 20683"/>
              <a:gd name="connsiteX3" fmla="*/ 1311 w 21600"/>
              <a:gd name="connsiteY3" fmla="*/ 19531 h 20683"/>
              <a:gd name="connsiteX4" fmla="*/ 0 w 21600"/>
              <a:gd name="connsiteY4" fmla="*/ 0 h 2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683">
                <a:moveTo>
                  <a:pt x="0" y="0"/>
                </a:moveTo>
                <a:lnTo>
                  <a:pt x="21600" y="0"/>
                </a:lnTo>
                <a:cubicBezTo>
                  <a:pt x="21296" y="5560"/>
                  <a:pt x="20991" y="11120"/>
                  <a:pt x="20687" y="16680"/>
                </a:cubicBezTo>
                <a:cubicBezTo>
                  <a:pt x="9887" y="16680"/>
                  <a:pt x="12111" y="23281"/>
                  <a:pt x="1311" y="1953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B3A1FB-3A93-74F3-F601-41F3EAF518CE}"/>
              </a:ext>
            </a:extLst>
          </p:cNvPr>
          <p:cNvCxnSpPr>
            <a:cxnSpLocks/>
            <a:stCxn id="13" idx="3"/>
            <a:endCxn id="23" idx="0"/>
          </p:cNvCxnSpPr>
          <p:nvPr/>
        </p:nvCxnSpPr>
        <p:spPr>
          <a:xfrm flipV="1">
            <a:off x="4083340" y="3203295"/>
            <a:ext cx="5879968" cy="362911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4EF69D9-A7B0-E736-3829-109ACAE07270}"/>
              </a:ext>
            </a:extLst>
          </p:cNvPr>
          <p:cNvCxnSpPr>
            <a:cxnSpLocks/>
            <a:stCxn id="13" idx="3"/>
            <a:endCxn id="23" idx="1"/>
          </p:cNvCxnSpPr>
          <p:nvPr/>
        </p:nvCxnSpPr>
        <p:spPr>
          <a:xfrm>
            <a:off x="4083340" y="3566206"/>
            <a:ext cx="5879968" cy="323168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4ED4F45-FAFC-CF67-354A-83E9EB7B8015}"/>
              </a:ext>
            </a:extLst>
          </p:cNvPr>
          <p:cNvCxnSpPr>
            <a:stCxn id="13" idx="3"/>
          </p:cNvCxnSpPr>
          <p:nvPr/>
        </p:nvCxnSpPr>
        <p:spPr>
          <a:xfrm flipV="1">
            <a:off x="4083340" y="3374571"/>
            <a:ext cx="5879968" cy="191635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C88089A-83E5-E03D-4CA4-80137F5E4E87}"/>
              </a:ext>
            </a:extLst>
          </p:cNvPr>
          <p:cNvCxnSpPr>
            <a:stCxn id="13" idx="3"/>
          </p:cNvCxnSpPr>
          <p:nvPr/>
        </p:nvCxnSpPr>
        <p:spPr>
          <a:xfrm>
            <a:off x="4083340" y="3566206"/>
            <a:ext cx="5879968" cy="109536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230C016-C390-60E1-C556-953BFE684EE2}"/>
              </a:ext>
            </a:extLst>
          </p:cNvPr>
          <p:cNvSpPr txBox="1"/>
          <p:nvPr/>
        </p:nvSpPr>
        <p:spPr>
          <a:xfrm>
            <a:off x="2153336" y="1951078"/>
            <a:ext cx="1565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Energy/Range </a:t>
            </a:r>
          </a:p>
          <a:p>
            <a:r>
              <a:rPr lang="en-US" dirty="0"/>
              <a:t>Modulator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CECCA2-D769-221D-FBAA-0764543B8EF9}"/>
              </a:ext>
            </a:extLst>
          </p:cNvPr>
          <p:cNvSpPr txBox="1"/>
          <p:nvPr/>
        </p:nvSpPr>
        <p:spPr>
          <a:xfrm>
            <a:off x="3244581" y="471234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Scatterer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B6E729-3E52-F7EC-E510-4042778C9C2E}"/>
              </a:ext>
            </a:extLst>
          </p:cNvPr>
          <p:cNvSpPr txBox="1"/>
          <p:nvPr/>
        </p:nvSpPr>
        <p:spPr>
          <a:xfrm>
            <a:off x="6975335" y="255348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Collimator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3423F1-25C7-DF84-61E8-E189D5C7A766}"/>
              </a:ext>
            </a:extLst>
          </p:cNvPr>
          <p:cNvSpPr txBox="1"/>
          <p:nvPr/>
        </p:nvSpPr>
        <p:spPr>
          <a:xfrm>
            <a:off x="7866614" y="4179033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Compensator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AC5D0F-6067-79DE-F3FB-4975466EE50E}"/>
              </a:ext>
            </a:extLst>
          </p:cNvPr>
          <p:cNvSpPr txBox="1"/>
          <p:nvPr/>
        </p:nvSpPr>
        <p:spPr>
          <a:xfrm>
            <a:off x="10010196" y="5313010"/>
            <a:ext cx="80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Patient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5B837D-548C-7D89-A76C-65AA23756E3A}"/>
              </a:ext>
            </a:extLst>
          </p:cNvPr>
          <p:cNvSpPr txBox="1"/>
          <p:nvPr/>
        </p:nvSpPr>
        <p:spPr>
          <a:xfrm>
            <a:off x="9431099" y="2817268"/>
            <a:ext cx="80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Tumor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5CFE6C-7B49-38F9-E94D-0EB82C3F8B92}"/>
              </a:ext>
            </a:extLst>
          </p:cNvPr>
          <p:cNvSpPr txBox="1"/>
          <p:nvPr/>
        </p:nvSpPr>
        <p:spPr>
          <a:xfrm>
            <a:off x="7920194" y="5251759"/>
            <a:ext cx="1602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Irradiated Zone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A34DDBC-B304-EC8C-0722-DBBBA944EAE5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8721536" y="3792316"/>
            <a:ext cx="1007685" cy="14594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0529374-278F-F72B-84B9-40D015885C16}"/>
              </a:ext>
            </a:extLst>
          </p:cNvPr>
          <p:cNvSpPr txBox="1"/>
          <p:nvPr/>
        </p:nvSpPr>
        <p:spPr>
          <a:xfrm>
            <a:off x="157828" y="770837"/>
            <a:ext cx="7761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monoenergetic Proton Beam operates at the highest energy, while the modulator changes the energy per delivered dose. Where a compensator is placed, according to the shape of the tumor</a:t>
            </a:r>
          </a:p>
        </p:txBody>
      </p:sp>
    </p:spTree>
    <p:extLst>
      <p:ext uri="{BB962C8B-B14F-4D97-AF65-F5344CB8AC3E}">
        <p14:creationId xmlns:p14="http://schemas.microsoft.com/office/powerpoint/2010/main" val="2608783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963285-E61F-F221-EFE2-61610C08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57DE1-E1A2-2F43-ADAF-AE26983ECBA4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10A023-5BF3-EC1C-4DC5-F9575D8F09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B754D-03A9-29F5-C253-015085C362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0BAF9C-E02B-FE3E-496D-2FBDB9A1F2BB}"/>
              </a:ext>
            </a:extLst>
          </p:cNvPr>
          <p:cNvSpPr txBox="1"/>
          <p:nvPr/>
        </p:nvSpPr>
        <p:spPr>
          <a:xfrm>
            <a:off x="108857" y="0"/>
            <a:ext cx="4822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Silicon-based Pixel detectors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96F18-D8E9-962B-A47D-476A0EC8F885}"/>
              </a:ext>
            </a:extLst>
          </p:cNvPr>
          <p:cNvSpPr/>
          <p:nvPr/>
        </p:nvSpPr>
        <p:spPr>
          <a:xfrm>
            <a:off x="895946" y="3731897"/>
            <a:ext cx="4266983" cy="10016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7700F-901A-ADA1-FED6-673CAF03CADB}"/>
              </a:ext>
            </a:extLst>
          </p:cNvPr>
          <p:cNvSpPr/>
          <p:nvPr/>
        </p:nvSpPr>
        <p:spPr>
          <a:xfrm>
            <a:off x="889755" y="5139019"/>
            <a:ext cx="4272800" cy="15031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8FB94B-B199-9569-BE58-61E9AB25644B}"/>
              </a:ext>
            </a:extLst>
          </p:cNvPr>
          <p:cNvSpPr txBox="1"/>
          <p:nvPr/>
        </p:nvSpPr>
        <p:spPr>
          <a:xfrm>
            <a:off x="4779804" y="3416556"/>
            <a:ext cx="111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- V</a:t>
            </a:r>
            <a:r>
              <a:rPr lang="en-US" baseline="-25000" dirty="0">
                <a:latin typeface="Garamond" panose="02020404030301010803" pitchFamily="18" charset="0"/>
              </a:rPr>
              <a:t>bias</a:t>
            </a:r>
            <a:r>
              <a:rPr lang="en-US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35667E-D340-B022-0C12-B2B65E5B59DC}"/>
              </a:ext>
            </a:extLst>
          </p:cNvPr>
          <p:cNvSpPr txBox="1"/>
          <p:nvPr/>
        </p:nvSpPr>
        <p:spPr>
          <a:xfrm>
            <a:off x="4995015" y="5293930"/>
            <a:ext cx="796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0 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5C3561-D54F-76C5-CA18-790EE6680F3E}"/>
              </a:ext>
            </a:extLst>
          </p:cNvPr>
          <p:cNvSpPr txBox="1"/>
          <p:nvPr/>
        </p:nvSpPr>
        <p:spPr>
          <a:xfrm>
            <a:off x="742265" y="3295432"/>
            <a:ext cx="4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p+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C30AAD-AFFB-D194-664B-9B379BA76D64}"/>
              </a:ext>
            </a:extLst>
          </p:cNvPr>
          <p:cNvSpPr txBox="1"/>
          <p:nvPr/>
        </p:nvSpPr>
        <p:spPr>
          <a:xfrm>
            <a:off x="875936" y="5254287"/>
            <a:ext cx="1789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n+ ohmic contact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A0F471-18B6-C8FE-8480-DFA95A5ECA4F}"/>
              </a:ext>
            </a:extLst>
          </p:cNvPr>
          <p:cNvSpPr txBox="1"/>
          <p:nvPr/>
        </p:nvSpPr>
        <p:spPr>
          <a:xfrm>
            <a:off x="1006505" y="3779004"/>
            <a:ext cx="83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n- bulk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B5AD13-513E-69BA-3B28-4980BD219467}"/>
              </a:ext>
            </a:extLst>
          </p:cNvPr>
          <p:cNvSpPr txBox="1"/>
          <p:nvPr/>
        </p:nvSpPr>
        <p:spPr>
          <a:xfrm>
            <a:off x="3791333" y="4286327"/>
            <a:ext cx="116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depleted region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11E35C-253C-C86D-23F4-E5B3320D0DF9}"/>
              </a:ext>
            </a:extLst>
          </p:cNvPr>
          <p:cNvCxnSpPr>
            <a:cxnSpLocks/>
          </p:cNvCxnSpPr>
          <p:nvPr/>
        </p:nvCxnSpPr>
        <p:spPr>
          <a:xfrm flipV="1">
            <a:off x="2853472" y="2541580"/>
            <a:ext cx="0" cy="33649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6CFDFD-7DA0-9F26-9333-0EB51FC1E32D}"/>
              </a:ext>
            </a:extLst>
          </p:cNvPr>
          <p:cNvSpPr txBox="1"/>
          <p:nvPr/>
        </p:nvSpPr>
        <p:spPr>
          <a:xfrm>
            <a:off x="2465534" y="5957629"/>
            <a:ext cx="100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p-beam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B1043D-4329-56D6-FE74-0791337AAF4E}"/>
              </a:ext>
            </a:extLst>
          </p:cNvPr>
          <p:cNvSpPr txBox="1"/>
          <p:nvPr/>
        </p:nvSpPr>
        <p:spPr>
          <a:xfrm>
            <a:off x="2585279" y="3742830"/>
            <a:ext cx="266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-</a:t>
            </a:r>
          </a:p>
          <a:p>
            <a:r>
              <a:rPr lang="en-US" dirty="0">
                <a:latin typeface="Garamond" panose="02020404030301010803" pitchFamily="18" charset="0"/>
              </a:rPr>
              <a:t>-</a:t>
            </a:r>
          </a:p>
          <a:p>
            <a:r>
              <a:rPr lang="en-US" dirty="0">
                <a:latin typeface="Garamond" panose="02020404030301010803" pitchFamily="18" charset="0"/>
              </a:rPr>
              <a:t>-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4D40E5-24CC-650A-6BCD-58D17FAF7FFD}"/>
              </a:ext>
            </a:extLst>
          </p:cNvPr>
          <p:cNvSpPr txBox="1"/>
          <p:nvPr/>
        </p:nvSpPr>
        <p:spPr>
          <a:xfrm>
            <a:off x="2848494" y="3775695"/>
            <a:ext cx="312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+</a:t>
            </a:r>
          </a:p>
          <a:p>
            <a:r>
              <a:rPr lang="en-US" dirty="0">
                <a:latin typeface="Garamond" panose="02020404030301010803" pitchFamily="18" charset="0"/>
              </a:rPr>
              <a:t>+</a:t>
            </a:r>
          </a:p>
          <a:p>
            <a:r>
              <a:rPr lang="en-US" dirty="0">
                <a:latin typeface="Garamond" panose="02020404030301010803" pitchFamily="18" charset="0"/>
              </a:rPr>
              <a:t>+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D24C87-E511-BA39-F635-563BB41F6D03}"/>
              </a:ext>
            </a:extLst>
          </p:cNvPr>
          <p:cNvCxnSpPr/>
          <p:nvPr/>
        </p:nvCxnSpPr>
        <p:spPr>
          <a:xfrm>
            <a:off x="787301" y="3606206"/>
            <a:ext cx="0" cy="16972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4A9B0-5890-F244-47CF-E18ACCFB8F2C}"/>
              </a:ext>
            </a:extLst>
          </p:cNvPr>
          <p:cNvSpPr/>
          <p:nvPr/>
        </p:nvSpPr>
        <p:spPr>
          <a:xfrm>
            <a:off x="1212152" y="3739574"/>
            <a:ext cx="270021" cy="9788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54B197-974B-B3C4-8B39-D8B61CA07BD4}"/>
              </a:ext>
            </a:extLst>
          </p:cNvPr>
          <p:cNvSpPr/>
          <p:nvPr/>
        </p:nvSpPr>
        <p:spPr>
          <a:xfrm>
            <a:off x="1794417" y="3734579"/>
            <a:ext cx="270021" cy="9788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219D7A-83B7-4D9E-EAE8-7CB503028602}"/>
              </a:ext>
            </a:extLst>
          </p:cNvPr>
          <p:cNvSpPr/>
          <p:nvPr/>
        </p:nvSpPr>
        <p:spPr>
          <a:xfrm>
            <a:off x="2393944" y="3740348"/>
            <a:ext cx="270021" cy="9788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71C51E-C481-9435-17F7-E2CB06C082CB}"/>
              </a:ext>
            </a:extLst>
          </p:cNvPr>
          <p:cNvSpPr/>
          <p:nvPr/>
        </p:nvSpPr>
        <p:spPr>
          <a:xfrm>
            <a:off x="3002792" y="3742347"/>
            <a:ext cx="270021" cy="9788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A0570D-49B2-F92E-C629-6ACAA88C75E9}"/>
              </a:ext>
            </a:extLst>
          </p:cNvPr>
          <p:cNvSpPr/>
          <p:nvPr/>
        </p:nvSpPr>
        <p:spPr>
          <a:xfrm>
            <a:off x="3585057" y="3737352"/>
            <a:ext cx="270021" cy="9788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B2B685-75A2-A4E6-6AA9-ACD8807D6C09}"/>
              </a:ext>
            </a:extLst>
          </p:cNvPr>
          <p:cNvSpPr/>
          <p:nvPr/>
        </p:nvSpPr>
        <p:spPr>
          <a:xfrm>
            <a:off x="4184584" y="3743121"/>
            <a:ext cx="270021" cy="9788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562AC4-7FB6-0BEF-30ED-1558C9B76568}"/>
              </a:ext>
            </a:extLst>
          </p:cNvPr>
          <p:cNvSpPr/>
          <p:nvPr/>
        </p:nvSpPr>
        <p:spPr>
          <a:xfrm>
            <a:off x="4724994" y="3751199"/>
            <a:ext cx="270021" cy="9788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BB7CD1-D95B-F122-6A26-9AE1F484C5B2}"/>
              </a:ext>
            </a:extLst>
          </p:cNvPr>
          <p:cNvSpPr/>
          <p:nvPr/>
        </p:nvSpPr>
        <p:spPr>
          <a:xfrm>
            <a:off x="899831" y="3642229"/>
            <a:ext cx="312224" cy="1048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1D03EF3-A7A7-FD12-29D5-06DAE4329AAF}"/>
              </a:ext>
            </a:extLst>
          </p:cNvPr>
          <p:cNvSpPr/>
          <p:nvPr/>
        </p:nvSpPr>
        <p:spPr>
          <a:xfrm>
            <a:off x="1475270" y="3618743"/>
            <a:ext cx="312224" cy="1048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FDFDB7-0433-0C1C-9CD4-37E6B27049B7}"/>
              </a:ext>
            </a:extLst>
          </p:cNvPr>
          <p:cNvSpPr/>
          <p:nvPr/>
        </p:nvSpPr>
        <p:spPr>
          <a:xfrm>
            <a:off x="2073079" y="3631471"/>
            <a:ext cx="312224" cy="984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21F7F0-3B8C-B74E-A6F2-AFC972D8244F}"/>
              </a:ext>
            </a:extLst>
          </p:cNvPr>
          <p:cNvSpPr/>
          <p:nvPr/>
        </p:nvSpPr>
        <p:spPr>
          <a:xfrm>
            <a:off x="2685506" y="3632175"/>
            <a:ext cx="312224" cy="984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4AD2BA-4F8A-F795-7309-3E7B925413A1}"/>
              </a:ext>
            </a:extLst>
          </p:cNvPr>
          <p:cNvSpPr/>
          <p:nvPr/>
        </p:nvSpPr>
        <p:spPr>
          <a:xfrm>
            <a:off x="3281925" y="3625912"/>
            <a:ext cx="312224" cy="984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9D92DA-DECD-055F-C3FF-5F9EBB0273D7}"/>
              </a:ext>
            </a:extLst>
          </p:cNvPr>
          <p:cNvSpPr/>
          <p:nvPr/>
        </p:nvSpPr>
        <p:spPr>
          <a:xfrm>
            <a:off x="3872083" y="3625685"/>
            <a:ext cx="312224" cy="984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2549083-A939-9E7E-C38A-949DB6FA26D2}"/>
              </a:ext>
            </a:extLst>
          </p:cNvPr>
          <p:cNvSpPr/>
          <p:nvPr/>
        </p:nvSpPr>
        <p:spPr>
          <a:xfrm>
            <a:off x="4448990" y="3628200"/>
            <a:ext cx="312224" cy="984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81E0ED-3163-8511-D5F0-E0B1734DC699}"/>
              </a:ext>
            </a:extLst>
          </p:cNvPr>
          <p:cNvSpPr/>
          <p:nvPr/>
        </p:nvSpPr>
        <p:spPr>
          <a:xfrm>
            <a:off x="1809658" y="3495985"/>
            <a:ext cx="233606" cy="214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1CA4243-3ABA-C6C1-856B-CAA86FDA0483}"/>
              </a:ext>
            </a:extLst>
          </p:cNvPr>
          <p:cNvSpPr/>
          <p:nvPr/>
        </p:nvSpPr>
        <p:spPr>
          <a:xfrm>
            <a:off x="1229333" y="3495985"/>
            <a:ext cx="233606" cy="214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09D5B0-3306-5018-91A7-8C0D47B8F062}"/>
              </a:ext>
            </a:extLst>
          </p:cNvPr>
          <p:cNvSpPr/>
          <p:nvPr/>
        </p:nvSpPr>
        <p:spPr>
          <a:xfrm>
            <a:off x="2401581" y="3496299"/>
            <a:ext cx="233606" cy="214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510EE3-3BAD-50D9-D19E-858AC80BBD6D}"/>
              </a:ext>
            </a:extLst>
          </p:cNvPr>
          <p:cNvSpPr/>
          <p:nvPr/>
        </p:nvSpPr>
        <p:spPr>
          <a:xfrm>
            <a:off x="3026155" y="3498919"/>
            <a:ext cx="233606" cy="214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27DE71-A8D1-1FFD-94E1-F55B8825628F}"/>
              </a:ext>
            </a:extLst>
          </p:cNvPr>
          <p:cNvSpPr/>
          <p:nvPr/>
        </p:nvSpPr>
        <p:spPr>
          <a:xfrm>
            <a:off x="3602258" y="3491210"/>
            <a:ext cx="233606" cy="214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1C4FDD-51AB-1DAF-0B84-A6F45B6BA94B}"/>
              </a:ext>
            </a:extLst>
          </p:cNvPr>
          <p:cNvSpPr/>
          <p:nvPr/>
        </p:nvSpPr>
        <p:spPr>
          <a:xfrm>
            <a:off x="4195226" y="3505470"/>
            <a:ext cx="233606" cy="214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C80E69B-1E1C-0BAA-3960-577DC99B13F7}"/>
              </a:ext>
            </a:extLst>
          </p:cNvPr>
          <p:cNvCxnSpPr>
            <a:stCxn id="10" idx="2"/>
            <a:endCxn id="19" idx="1"/>
          </p:cNvCxnSpPr>
          <p:nvPr/>
        </p:nvCxnSpPr>
        <p:spPr>
          <a:xfrm>
            <a:off x="973175" y="3664764"/>
            <a:ext cx="238977" cy="1237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F948703-DF99-9E57-1AAC-F8E711233819}"/>
              </a:ext>
            </a:extLst>
          </p:cNvPr>
          <p:cNvSpPr txBox="1"/>
          <p:nvPr/>
        </p:nvSpPr>
        <p:spPr>
          <a:xfrm>
            <a:off x="1449656" y="3156264"/>
            <a:ext cx="324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Al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A47424D-CDC6-4994-8F96-08E98F311F5D}"/>
              </a:ext>
            </a:extLst>
          </p:cNvPr>
          <p:cNvCxnSpPr>
            <a:cxnSpLocks/>
            <a:stCxn id="40" idx="2"/>
            <a:endCxn id="33" idx="1"/>
          </p:cNvCxnSpPr>
          <p:nvPr/>
        </p:nvCxnSpPr>
        <p:spPr>
          <a:xfrm>
            <a:off x="1611720" y="3433263"/>
            <a:ext cx="197938" cy="17001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6E9AB6D-B3B2-76F6-5180-B456E52708CC}"/>
              </a:ext>
            </a:extLst>
          </p:cNvPr>
          <p:cNvSpPr txBox="1"/>
          <p:nvPr/>
        </p:nvSpPr>
        <p:spPr>
          <a:xfrm>
            <a:off x="1965721" y="3243860"/>
            <a:ext cx="4267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Garamond" panose="02020404030301010803" pitchFamily="18" charset="0"/>
              </a:rPr>
              <a:t>SiO</a:t>
            </a:r>
            <a:r>
              <a:rPr lang="en-US" sz="1050" baseline="-25000" dirty="0">
                <a:latin typeface="Garamond" panose="02020404030301010803" pitchFamily="18" charset="0"/>
              </a:rPr>
              <a:t>2</a:t>
            </a:r>
            <a:endParaRPr lang="en-US" sz="1050" dirty="0">
              <a:latin typeface="Garamond" panose="02020404030301010803" pitchFamily="18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3D2280B-90B0-F161-B679-5F830034AEFB}"/>
              </a:ext>
            </a:extLst>
          </p:cNvPr>
          <p:cNvCxnSpPr>
            <a:stCxn id="42" idx="2"/>
            <a:endCxn id="28" idx="0"/>
          </p:cNvCxnSpPr>
          <p:nvPr/>
        </p:nvCxnSpPr>
        <p:spPr>
          <a:xfrm>
            <a:off x="2179081" y="3497776"/>
            <a:ext cx="50110" cy="1336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05081AD-46F8-9A97-7DA0-8B0E8905E6E2}"/>
              </a:ext>
            </a:extLst>
          </p:cNvPr>
          <p:cNvCxnSpPr/>
          <p:nvPr/>
        </p:nvCxnSpPr>
        <p:spPr>
          <a:xfrm flipV="1">
            <a:off x="1352844" y="3253553"/>
            <a:ext cx="0" cy="265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riangle 44">
            <a:extLst>
              <a:ext uri="{FF2B5EF4-FFF2-40B4-BE49-F238E27FC236}">
                <a16:creationId xmlns:a16="http://schemas.microsoft.com/office/drawing/2014/main" id="{AB47ED2A-209A-1B4C-E10F-6FE654ED59DF}"/>
              </a:ext>
            </a:extLst>
          </p:cNvPr>
          <p:cNvSpPr/>
          <p:nvPr/>
        </p:nvSpPr>
        <p:spPr>
          <a:xfrm>
            <a:off x="1255804" y="3074431"/>
            <a:ext cx="182880" cy="182880"/>
          </a:xfrm>
          <a:prstGeom prst="triangl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3369840-1614-AD41-DF1A-1D46512FA0A1}"/>
              </a:ext>
            </a:extLst>
          </p:cNvPr>
          <p:cNvCxnSpPr/>
          <p:nvPr/>
        </p:nvCxnSpPr>
        <p:spPr>
          <a:xfrm flipV="1">
            <a:off x="1347244" y="2809224"/>
            <a:ext cx="0" cy="265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EC2125A-605C-D405-8378-734C835E5BD9}"/>
              </a:ext>
            </a:extLst>
          </p:cNvPr>
          <p:cNvCxnSpPr/>
          <p:nvPr/>
        </p:nvCxnSpPr>
        <p:spPr>
          <a:xfrm flipV="1">
            <a:off x="1917222" y="3257003"/>
            <a:ext cx="0" cy="265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riangle 47">
            <a:extLst>
              <a:ext uri="{FF2B5EF4-FFF2-40B4-BE49-F238E27FC236}">
                <a16:creationId xmlns:a16="http://schemas.microsoft.com/office/drawing/2014/main" id="{9B4E494C-9D76-52E1-B16D-4C7C4127959A}"/>
              </a:ext>
            </a:extLst>
          </p:cNvPr>
          <p:cNvSpPr/>
          <p:nvPr/>
        </p:nvSpPr>
        <p:spPr>
          <a:xfrm>
            <a:off x="1820182" y="3077881"/>
            <a:ext cx="182880" cy="182880"/>
          </a:xfrm>
          <a:prstGeom prst="triangl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BA6243F-7FB5-224D-18D9-9AA21D4CBD33}"/>
              </a:ext>
            </a:extLst>
          </p:cNvPr>
          <p:cNvCxnSpPr/>
          <p:nvPr/>
        </p:nvCxnSpPr>
        <p:spPr>
          <a:xfrm flipV="1">
            <a:off x="1911622" y="2812674"/>
            <a:ext cx="0" cy="265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05AD2D5-CD41-0849-07A0-6BFEC5A082AE}"/>
              </a:ext>
            </a:extLst>
          </p:cNvPr>
          <p:cNvCxnSpPr/>
          <p:nvPr/>
        </p:nvCxnSpPr>
        <p:spPr>
          <a:xfrm flipV="1">
            <a:off x="2522504" y="3237370"/>
            <a:ext cx="0" cy="265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riangle 50">
            <a:extLst>
              <a:ext uri="{FF2B5EF4-FFF2-40B4-BE49-F238E27FC236}">
                <a16:creationId xmlns:a16="http://schemas.microsoft.com/office/drawing/2014/main" id="{6C1E0AC8-3C7F-0087-C6CF-3A241C9E70C0}"/>
              </a:ext>
            </a:extLst>
          </p:cNvPr>
          <p:cNvSpPr/>
          <p:nvPr/>
        </p:nvSpPr>
        <p:spPr>
          <a:xfrm>
            <a:off x="2425464" y="3058248"/>
            <a:ext cx="182880" cy="182880"/>
          </a:xfrm>
          <a:prstGeom prst="triangl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EBCE87D-9978-C15E-2AAF-7E43D663DD44}"/>
              </a:ext>
            </a:extLst>
          </p:cNvPr>
          <p:cNvCxnSpPr/>
          <p:nvPr/>
        </p:nvCxnSpPr>
        <p:spPr>
          <a:xfrm flipV="1">
            <a:off x="2516904" y="2793041"/>
            <a:ext cx="0" cy="265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4F7AA07-51D2-3109-A56E-7C5C021B146E}"/>
              </a:ext>
            </a:extLst>
          </p:cNvPr>
          <p:cNvCxnSpPr/>
          <p:nvPr/>
        </p:nvCxnSpPr>
        <p:spPr>
          <a:xfrm flipV="1">
            <a:off x="3135202" y="3255317"/>
            <a:ext cx="0" cy="265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riangle 53">
            <a:extLst>
              <a:ext uri="{FF2B5EF4-FFF2-40B4-BE49-F238E27FC236}">
                <a16:creationId xmlns:a16="http://schemas.microsoft.com/office/drawing/2014/main" id="{5A061FE7-D256-287F-2888-60C55B0AE4D1}"/>
              </a:ext>
            </a:extLst>
          </p:cNvPr>
          <p:cNvSpPr/>
          <p:nvPr/>
        </p:nvSpPr>
        <p:spPr>
          <a:xfrm>
            <a:off x="3038162" y="3076195"/>
            <a:ext cx="182880" cy="182880"/>
          </a:xfrm>
          <a:prstGeom prst="triangl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7DA4B04-C2F9-E638-66DB-DB02D2E0CE69}"/>
              </a:ext>
            </a:extLst>
          </p:cNvPr>
          <p:cNvCxnSpPr/>
          <p:nvPr/>
        </p:nvCxnSpPr>
        <p:spPr>
          <a:xfrm flipV="1">
            <a:off x="3129602" y="2810988"/>
            <a:ext cx="0" cy="265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D26DFA6-D5C3-DBD8-3F35-6D8FD7C446B0}"/>
              </a:ext>
            </a:extLst>
          </p:cNvPr>
          <p:cNvCxnSpPr/>
          <p:nvPr/>
        </p:nvCxnSpPr>
        <p:spPr>
          <a:xfrm flipV="1">
            <a:off x="3699580" y="3258767"/>
            <a:ext cx="0" cy="265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riangle 56">
            <a:extLst>
              <a:ext uri="{FF2B5EF4-FFF2-40B4-BE49-F238E27FC236}">
                <a16:creationId xmlns:a16="http://schemas.microsoft.com/office/drawing/2014/main" id="{74FDB1CF-9A5C-D2DF-3CFE-74DAE70DE99C}"/>
              </a:ext>
            </a:extLst>
          </p:cNvPr>
          <p:cNvSpPr/>
          <p:nvPr/>
        </p:nvSpPr>
        <p:spPr>
          <a:xfrm>
            <a:off x="3602540" y="3079645"/>
            <a:ext cx="182880" cy="182880"/>
          </a:xfrm>
          <a:prstGeom prst="triangl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6B6AF24-6972-3D0F-C0ED-91DD4AAB3E04}"/>
              </a:ext>
            </a:extLst>
          </p:cNvPr>
          <p:cNvCxnSpPr/>
          <p:nvPr/>
        </p:nvCxnSpPr>
        <p:spPr>
          <a:xfrm flipV="1">
            <a:off x="3693980" y="2814438"/>
            <a:ext cx="0" cy="265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BD0E412-7BDA-F30E-79C2-2145AAD9BD66}"/>
              </a:ext>
            </a:extLst>
          </p:cNvPr>
          <p:cNvCxnSpPr/>
          <p:nvPr/>
        </p:nvCxnSpPr>
        <p:spPr>
          <a:xfrm flipV="1">
            <a:off x="4304862" y="3239134"/>
            <a:ext cx="0" cy="265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riangle 59">
            <a:extLst>
              <a:ext uri="{FF2B5EF4-FFF2-40B4-BE49-F238E27FC236}">
                <a16:creationId xmlns:a16="http://schemas.microsoft.com/office/drawing/2014/main" id="{B802DCD8-C653-03BB-45B2-4F163DE8D87F}"/>
              </a:ext>
            </a:extLst>
          </p:cNvPr>
          <p:cNvSpPr/>
          <p:nvPr/>
        </p:nvSpPr>
        <p:spPr>
          <a:xfrm>
            <a:off x="4207822" y="3060012"/>
            <a:ext cx="182880" cy="182880"/>
          </a:xfrm>
          <a:prstGeom prst="triangl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AD904E2-8E63-7281-4466-CA1B251F10D7}"/>
              </a:ext>
            </a:extLst>
          </p:cNvPr>
          <p:cNvCxnSpPr/>
          <p:nvPr/>
        </p:nvCxnSpPr>
        <p:spPr>
          <a:xfrm flipV="1">
            <a:off x="4299262" y="2794805"/>
            <a:ext cx="0" cy="265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F445449-0794-745B-0711-5DA0C8F2CA76}"/>
              </a:ext>
            </a:extLst>
          </p:cNvPr>
          <p:cNvCxnSpPr/>
          <p:nvPr/>
        </p:nvCxnSpPr>
        <p:spPr>
          <a:xfrm flipV="1">
            <a:off x="2525947" y="4061333"/>
            <a:ext cx="0" cy="3281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6582713-E3A4-ADE5-B1FA-DC00CABA9801}"/>
              </a:ext>
            </a:extLst>
          </p:cNvPr>
          <p:cNvCxnSpPr>
            <a:cxnSpLocks/>
          </p:cNvCxnSpPr>
          <p:nvPr/>
        </p:nvCxnSpPr>
        <p:spPr>
          <a:xfrm>
            <a:off x="3166033" y="4115903"/>
            <a:ext cx="987" cy="2869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A64DB27-8574-F31D-E33B-9D09966D69BC}"/>
              </a:ext>
            </a:extLst>
          </p:cNvPr>
          <p:cNvSpPr txBox="1"/>
          <p:nvPr/>
        </p:nvSpPr>
        <p:spPr>
          <a:xfrm>
            <a:off x="3809449" y="4822837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neutral region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0D4BDE2-5876-6CB2-4F55-98D78E671F26}"/>
              </a:ext>
            </a:extLst>
          </p:cNvPr>
          <p:cNvSpPr txBox="1"/>
          <p:nvPr/>
        </p:nvSpPr>
        <p:spPr>
          <a:xfrm>
            <a:off x="2280807" y="1972619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PN – Diodes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AABFC4-3A15-AE34-BF41-33F042CE7623}"/>
              </a:ext>
            </a:extLst>
          </p:cNvPr>
          <p:cNvSpPr txBox="1"/>
          <p:nvPr/>
        </p:nvSpPr>
        <p:spPr>
          <a:xfrm>
            <a:off x="8586914" y="1972619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 – Diodes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BC8EC53-9995-A63C-D41C-30054CDEC077}"/>
              </a:ext>
            </a:extLst>
          </p:cNvPr>
          <p:cNvSpPr/>
          <p:nvPr/>
        </p:nvSpPr>
        <p:spPr>
          <a:xfrm>
            <a:off x="7227796" y="3698207"/>
            <a:ext cx="3708400" cy="118829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A2583FD-E2A4-9F76-AE48-671EE0660E09}"/>
              </a:ext>
            </a:extLst>
          </p:cNvPr>
          <p:cNvSpPr/>
          <p:nvPr/>
        </p:nvSpPr>
        <p:spPr>
          <a:xfrm>
            <a:off x="7227796" y="3529178"/>
            <a:ext cx="3708400" cy="1838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1"/>
                </a:solidFill>
              </a:rPr>
              <a:t>p-doping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3C67E00-046A-096F-7280-EC493E2BDD03}"/>
              </a:ext>
            </a:extLst>
          </p:cNvPr>
          <p:cNvSpPr/>
          <p:nvPr/>
        </p:nvSpPr>
        <p:spPr>
          <a:xfrm>
            <a:off x="7227796" y="4865057"/>
            <a:ext cx="3708400" cy="1904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1"/>
                </a:solidFill>
              </a:rPr>
              <a:t>n-doping</a:t>
            </a:r>
          </a:p>
        </p:txBody>
      </p:sp>
      <p:sp>
        <p:nvSpPr>
          <p:cNvPr id="71" name="Trapezoid 70">
            <a:extLst>
              <a:ext uri="{FF2B5EF4-FFF2-40B4-BE49-F238E27FC236}">
                <a16:creationId xmlns:a16="http://schemas.microsoft.com/office/drawing/2014/main" id="{01932AC6-A5D2-476C-268F-B7C2A1D9CE4F}"/>
              </a:ext>
            </a:extLst>
          </p:cNvPr>
          <p:cNvSpPr/>
          <p:nvPr/>
        </p:nvSpPr>
        <p:spPr>
          <a:xfrm>
            <a:off x="8650196" y="3311252"/>
            <a:ext cx="863600" cy="217926"/>
          </a:xfrm>
          <a:prstGeom prst="trapezoi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Bias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6485A4C-6B9C-053B-932D-2D7C925F4BD3}"/>
              </a:ext>
            </a:extLst>
          </p:cNvPr>
          <p:cNvSpPr/>
          <p:nvPr/>
        </p:nvSpPr>
        <p:spPr>
          <a:xfrm>
            <a:off x="7227796" y="5040959"/>
            <a:ext cx="3708400" cy="1403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/>
                </a:solidFill>
              </a:rPr>
              <a:t>Electrode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8950516-2FE6-EAA9-897B-9CBF4AF15ED0}"/>
              </a:ext>
            </a:extLst>
          </p:cNvPr>
          <p:cNvSpPr txBox="1"/>
          <p:nvPr/>
        </p:nvSpPr>
        <p:spPr>
          <a:xfrm>
            <a:off x="7183220" y="4082712"/>
            <a:ext cx="176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a-Si intrinsic layer</a:t>
            </a:r>
          </a:p>
          <a:p>
            <a:endParaRPr lang="en-US" dirty="0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35E8D9C-D36A-8DF8-3091-5BC5230080FB}"/>
              </a:ext>
            </a:extLst>
          </p:cNvPr>
          <p:cNvCxnSpPr>
            <a:cxnSpLocks/>
          </p:cNvCxnSpPr>
          <p:nvPr/>
        </p:nvCxnSpPr>
        <p:spPr>
          <a:xfrm>
            <a:off x="9674334" y="3220407"/>
            <a:ext cx="0" cy="22542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FA984EB-265D-84ED-EB42-2B93DA5BCA67}"/>
              </a:ext>
            </a:extLst>
          </p:cNvPr>
          <p:cNvSpPr txBox="1"/>
          <p:nvPr/>
        </p:nvSpPr>
        <p:spPr>
          <a:xfrm>
            <a:off x="9696296" y="3122659"/>
            <a:ext cx="843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AF579E2-4C83-1571-9D8F-8D22018E127B}"/>
              </a:ext>
            </a:extLst>
          </p:cNvPr>
          <p:cNvSpPr txBox="1"/>
          <p:nvPr/>
        </p:nvSpPr>
        <p:spPr>
          <a:xfrm>
            <a:off x="9400075" y="3631863"/>
            <a:ext cx="266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-</a:t>
            </a:r>
          </a:p>
          <a:p>
            <a:r>
              <a:rPr lang="en-US" dirty="0">
                <a:latin typeface="Garamond" panose="02020404030301010803" pitchFamily="18" charset="0"/>
              </a:rPr>
              <a:t>-</a:t>
            </a:r>
          </a:p>
          <a:p>
            <a:r>
              <a:rPr lang="en-US" dirty="0">
                <a:latin typeface="Garamond" panose="02020404030301010803" pitchFamily="18" charset="0"/>
              </a:rPr>
              <a:t>-</a:t>
            </a:r>
          </a:p>
          <a:p>
            <a:r>
              <a:rPr lang="en-US" dirty="0">
                <a:latin typeface="Garamond" panose="02020404030301010803" pitchFamily="18" charset="0"/>
              </a:rPr>
              <a:t>-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B2F7B12-2742-7288-272F-99D6C2409929}"/>
              </a:ext>
            </a:extLst>
          </p:cNvPr>
          <p:cNvSpPr txBox="1"/>
          <p:nvPr/>
        </p:nvSpPr>
        <p:spPr>
          <a:xfrm>
            <a:off x="9663290" y="3664728"/>
            <a:ext cx="312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+</a:t>
            </a:r>
          </a:p>
          <a:p>
            <a:r>
              <a:rPr lang="en-US" dirty="0">
                <a:latin typeface="Garamond" panose="02020404030301010803" pitchFamily="18" charset="0"/>
              </a:rPr>
              <a:t>+</a:t>
            </a:r>
          </a:p>
          <a:p>
            <a:r>
              <a:rPr lang="en-US" dirty="0">
                <a:latin typeface="Garamond" panose="02020404030301010803" pitchFamily="18" charset="0"/>
              </a:rPr>
              <a:t>+</a:t>
            </a:r>
          </a:p>
          <a:p>
            <a:r>
              <a:rPr lang="en-US" dirty="0">
                <a:latin typeface="Garamond" panose="02020404030301010803" pitchFamily="18" charset="0"/>
              </a:rPr>
              <a:t>+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0ABB40C-4346-788D-D8C3-41F4CD126D78}"/>
              </a:ext>
            </a:extLst>
          </p:cNvPr>
          <p:cNvCxnSpPr>
            <a:cxnSpLocks/>
          </p:cNvCxnSpPr>
          <p:nvPr/>
        </p:nvCxnSpPr>
        <p:spPr>
          <a:xfrm flipV="1">
            <a:off x="9340743" y="3950366"/>
            <a:ext cx="0" cy="3281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75971A1-B630-1493-4A45-98F25127E3BD}"/>
              </a:ext>
            </a:extLst>
          </p:cNvPr>
          <p:cNvCxnSpPr>
            <a:cxnSpLocks/>
          </p:cNvCxnSpPr>
          <p:nvPr/>
        </p:nvCxnSpPr>
        <p:spPr>
          <a:xfrm>
            <a:off x="9980829" y="4004936"/>
            <a:ext cx="987" cy="2869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363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2AE45B-132B-3BD8-F01E-7E3CD85A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C993-B072-094E-85DF-13BD951A99E2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4548BF-770E-B2E9-C673-BA3608D518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79706-5611-89D5-BA2F-63D21F3AC71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DB7933-8BDB-E6DC-F231-DF8ED4ED84BE}"/>
              </a:ext>
            </a:extLst>
          </p:cNvPr>
          <p:cNvGrpSpPr/>
          <p:nvPr/>
        </p:nvGrpSpPr>
        <p:grpSpPr>
          <a:xfrm>
            <a:off x="6525002" y="1021056"/>
            <a:ext cx="5391226" cy="4815888"/>
            <a:chOff x="2742929" y="1661885"/>
            <a:chExt cx="4854469" cy="39958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5B2DE3-C938-CA47-087C-FC90F736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32692"/>
            <a:stretch/>
          </p:blipFill>
          <p:spPr>
            <a:xfrm>
              <a:off x="2742929" y="1661885"/>
              <a:ext cx="4854469" cy="34253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1E641F-A606-F24D-5954-A569B77AD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87935"/>
            <a:stretch/>
          </p:blipFill>
          <p:spPr>
            <a:xfrm>
              <a:off x="2742929" y="5043713"/>
              <a:ext cx="4854469" cy="61400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887F5FF-F3E8-6329-8A7D-16ECE0D9FA67}"/>
              </a:ext>
            </a:extLst>
          </p:cNvPr>
          <p:cNvSpPr txBox="1"/>
          <p:nvPr/>
        </p:nvSpPr>
        <p:spPr>
          <a:xfrm>
            <a:off x="65314" y="0"/>
            <a:ext cx="4042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Proton Stopping Power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BC3090-8DC4-46C8-AE0D-1680E7AEE25C}"/>
                  </a:ext>
                </a:extLst>
              </p:cNvPr>
              <p:cNvSpPr txBox="1"/>
              <p:nvPr/>
            </p:nvSpPr>
            <p:spPr>
              <a:xfrm>
                <a:off x="130629" y="1448829"/>
                <a:ext cx="6466114" cy="4598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v"/>
                </a:pPr>
                <a:r>
                  <a:rPr lang="en-US" kern="1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 energy loss of different particles is characterized by the Bethe-Bloch equation, </a:t>
                </a:r>
                <a:endParaRPr lang="en-US" sz="1800" kern="100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0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18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𝑑𝐸</m:t>
                          </m:r>
                        </m:num>
                        <m:den>
                          <m:r>
                            <a:rPr lang="en-US" sz="18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𝑑𝑥</m:t>
                          </m:r>
                        </m:den>
                      </m:f>
                      <m:r>
                        <a:rPr lang="en-US" sz="180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80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𝐾</m:t>
                      </m:r>
                      <m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18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8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18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i="1" kern="100">
                                  <a:solidFill>
                                    <a:schemeClr val="tx1"/>
                                  </a:solidFill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 kern="100">
                                  <a:solidFill>
                                    <a:schemeClr val="tx1"/>
                                  </a:solidFill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n-US" sz="1800" i="1" kern="100">
                                  <a:solidFill>
                                    <a:schemeClr val="tx1"/>
                                  </a:solidFill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⋅</m:t>
                      </m:r>
                      <m:r>
                        <a:rPr lang="en-US" sz="1800" i="1" kern="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𝑍</m:t>
                      </m:r>
                      <m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8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800" i="1" kern="1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 kern="1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 kern="1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 kern="1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1800" i="1" kern="1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sz="1800" i="1" kern="1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i="1" kern="1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US" sz="1800" i="1" kern="1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sz="1800" i="1" kern="1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highlight>
                                                <a:srgbClr val="FFFF00"/>
                                              </a:highlight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 kern="1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highlight>
                                                <a:srgbClr val="FFFF00"/>
                                              </a:highlight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β</m:t>
                                          </m:r>
                                        </m:e>
                                        <m:sup>
                                          <m:r>
                                            <a:rPr lang="en-US" sz="1800" i="1" kern="1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highlight>
                                                <a:srgbClr val="FFFF00"/>
                                              </a:highlight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sz="1800" i="1" kern="1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 kern="1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γ</m:t>
                                          </m:r>
                                        </m:e>
                                        <m:sup>
                                          <m:r>
                                            <a:rPr lang="en-US" sz="1800" i="1" kern="1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1800" i="1" kern="1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highlight>
                                            <a:srgbClr val="FFFF00"/>
                                          </a:highlight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𝐼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18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800" i="1" kern="100">
                                  <a:solidFill>
                                    <a:schemeClr val="tx1"/>
                                  </a:solidFill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 kern="100">
                                  <a:solidFill>
                                    <a:schemeClr val="tx1"/>
                                  </a:solidFill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n-US" sz="1800" i="1" kern="100">
                                  <a:solidFill>
                                    <a:schemeClr val="tx1"/>
                                  </a:solidFill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800" kern="100" dirty="0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v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itchFamily="2" charset="2"/>
                  <a:buChar char="v"/>
                </a:pPr>
                <a:r>
                  <a:rPr lang="en-US" dirty="0">
                    <a:solidFill>
                      <a:schemeClr val="tx1"/>
                    </a:solidFill>
                  </a:rPr>
                  <a:t>The energy loss depends on the initial energy of the particle beam and the density of the medium. </a:t>
                </a:r>
              </a:p>
              <a:p>
                <a:pPr marL="285750" indent="-285750">
                  <a:buFont typeface="Wingdings" pitchFamily="2" charset="2"/>
                  <a:buChar char="v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itchFamily="2" charset="2"/>
                  <a:buChar char="v"/>
                </a:pPr>
                <a:r>
                  <a:rPr lang="en-US" dirty="0">
                    <a:solidFill>
                      <a:schemeClr val="tx1"/>
                    </a:solidFill>
                  </a:rPr>
                  <a:t>Proton’s stopping power increases as the particle slows down and maximizes at the end of the trajectory. </a:t>
                </a:r>
              </a:p>
              <a:p>
                <a:pPr marL="285750" indent="-285750">
                  <a:buFont typeface="Wingdings" pitchFamily="2" charset="2"/>
                  <a:buChar char="v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itchFamily="2" charset="2"/>
                  <a:buChar char="v"/>
                </a:pPr>
                <a:r>
                  <a:rPr lang="en-US" dirty="0"/>
                  <a:t>This special behavior is exploited to treat chronic cancers and tumors that are difficult to treat with surgical and pharmaceutical procedures [1].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itchFamily="2" charset="2"/>
                  <a:buChar char="v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itchFamily="2" charset="2"/>
                  <a:buChar char="v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BC3090-8DC4-46C8-AE0D-1680E7AE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9" y="1448829"/>
                <a:ext cx="6466114" cy="4598310"/>
              </a:xfrm>
              <a:prstGeom prst="rect">
                <a:avLst/>
              </a:prstGeom>
              <a:blipFill>
                <a:blip r:embed="rId3"/>
                <a:stretch>
                  <a:fillRect l="-588" t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FE6E329-CF4B-B2ED-3F05-1F052778B936}"/>
              </a:ext>
            </a:extLst>
          </p:cNvPr>
          <p:cNvSpPr txBox="1"/>
          <p:nvPr/>
        </p:nvSpPr>
        <p:spPr>
          <a:xfrm>
            <a:off x="65315" y="6212378"/>
            <a:ext cx="3973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Garamond" panose="02020404030301010803" pitchFamily="18" charset="0"/>
              </a:rPr>
              <a:t>[1] Durante, M., </a:t>
            </a:r>
            <a:r>
              <a:rPr lang="en-US" sz="800" dirty="0" err="1">
                <a:solidFill>
                  <a:schemeClr val="tx2"/>
                </a:solidFill>
                <a:latin typeface="Garamond" panose="02020404030301010803" pitchFamily="18" charset="0"/>
              </a:rPr>
              <a:t>Orecchia</a:t>
            </a:r>
            <a:r>
              <a:rPr lang="en-US" sz="800" dirty="0">
                <a:solidFill>
                  <a:schemeClr val="tx2"/>
                </a:solidFill>
                <a:latin typeface="Garamond" panose="02020404030301010803" pitchFamily="18" charset="0"/>
              </a:rPr>
              <a:t>, R., &amp; Loeffler, J. S. (2017). Charged-particle therapy in cancer: clinical uses and future perspectives. Nature Reviews Clinical Oncology, 14(8), 483-495.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8D14B5-A07E-9BBA-EC4A-E5EF0A81C312}"/>
              </a:ext>
            </a:extLst>
          </p:cNvPr>
          <p:cNvCxnSpPr>
            <a:cxnSpLocks/>
          </p:cNvCxnSpPr>
          <p:nvPr/>
        </p:nvCxnSpPr>
        <p:spPr>
          <a:xfrm>
            <a:off x="65314" y="6212378"/>
            <a:ext cx="40423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157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BE8D3-9542-5CF5-CB4C-A3B626006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F9CC-9D3C-CE4E-8172-35D3D2DA1EF1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30A0E0-03F1-D944-1428-E03855BDE3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1792D2-DFA8-5646-2810-5345147BDE1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pic>
        <p:nvPicPr>
          <p:cNvPr id="5" name="Picture 4" descr="A graph of a graph showing a red line&#10;&#10;AI-generated content may be incorrect.">
            <a:extLst>
              <a:ext uri="{FF2B5EF4-FFF2-40B4-BE49-F238E27FC236}">
                <a16:creationId xmlns:a16="http://schemas.microsoft.com/office/drawing/2014/main" id="{2B13DDFE-C436-E632-44F5-BD9516478C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3"/>
          <a:stretch/>
        </p:blipFill>
        <p:spPr>
          <a:xfrm>
            <a:off x="6384626" y="639441"/>
            <a:ext cx="5807374" cy="3336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4A052-8755-2C0C-4F72-57B2AC9AA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626" y="3975940"/>
            <a:ext cx="5807374" cy="258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C51FB5-EBCA-3953-A78F-21C703785FF7}"/>
              </a:ext>
            </a:extLst>
          </p:cNvPr>
          <p:cNvSpPr txBox="1"/>
          <p:nvPr/>
        </p:nvSpPr>
        <p:spPr>
          <a:xfrm>
            <a:off x="65314" y="50800"/>
            <a:ext cx="835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Proton Therapy (PT) and Conventional Radiotherapy (RT)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28527-CA1E-66A5-696A-7DB85EAD0CEC}"/>
              </a:ext>
            </a:extLst>
          </p:cNvPr>
          <p:cNvSpPr txBox="1"/>
          <p:nvPr/>
        </p:nvSpPr>
        <p:spPr>
          <a:xfrm>
            <a:off x="65314" y="1502796"/>
            <a:ext cx="61032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Proton therapy: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/>
              <a:t>Utilizing highly accelerated protons of range 60 – 250 MeV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/>
              <a:t>Particles penetrate the tissue and deposit the lethal dose to a small region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/>
              <a:t>Preserving healthy cells located around the tumor</a:t>
            </a:r>
          </a:p>
          <a:p>
            <a:pPr lvl="1"/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Conventional Radiotherapy 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 err="1"/>
              <a:t>Ɣ</a:t>
            </a:r>
            <a:r>
              <a:rPr lang="en-US" dirty="0"/>
              <a:t>-rays of energy range 6 – 25 MeV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/>
              <a:t>Most common form of radiation treatment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/>
              <a:t>Dose delivered around the tumor 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/>
              <a:t>Significant non-lethal dose delivered all around the tumor [2]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F25ECF-6E4A-6B8F-E0C3-1889B74A46FC}"/>
              </a:ext>
            </a:extLst>
          </p:cNvPr>
          <p:cNvSpPr txBox="1"/>
          <p:nvPr/>
        </p:nvSpPr>
        <p:spPr>
          <a:xfrm>
            <a:off x="-51155" y="6335488"/>
            <a:ext cx="48205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Garamond" panose="02020404030301010803" pitchFamily="18" charset="0"/>
              </a:rPr>
              <a:t>[2] E. C. Halperin, “Particle therapy and treatment of cancer,” The lancet oncology, vol. 7, no. 8, pp. 676–685, 2006.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226339-560F-31D5-34DF-C415DA4B4B2A}"/>
              </a:ext>
            </a:extLst>
          </p:cNvPr>
          <p:cNvCxnSpPr>
            <a:cxnSpLocks/>
          </p:cNvCxnSpPr>
          <p:nvPr/>
        </p:nvCxnSpPr>
        <p:spPr>
          <a:xfrm flipV="1">
            <a:off x="0" y="6335488"/>
            <a:ext cx="4674310" cy="3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465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15DD79-C2A2-985F-D0C3-605C07A64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4D27-C941-A94E-8265-C28B6B1D786B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F6BECF-B2DB-D9CB-FD3D-BA62AAB184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4EAA8-2E2C-E965-511C-6BCC0BF6A00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18F865-BC52-9F07-AD30-00123582FC9F}"/>
              </a:ext>
            </a:extLst>
          </p:cNvPr>
          <p:cNvGrpSpPr/>
          <p:nvPr/>
        </p:nvGrpSpPr>
        <p:grpSpPr>
          <a:xfrm>
            <a:off x="5152571" y="1395877"/>
            <a:ext cx="7039429" cy="4425882"/>
            <a:chOff x="3926114" y="1291564"/>
            <a:chExt cx="7924799" cy="4781482"/>
          </a:xfrm>
        </p:grpSpPr>
        <p:pic>
          <p:nvPicPr>
            <p:cNvPr id="6" name="Picture 5" descr="A graph of a spread out garmentgget peak&#10;&#10;AI-generated content may be incorrect.">
              <a:extLst>
                <a:ext uri="{FF2B5EF4-FFF2-40B4-BE49-F238E27FC236}">
                  <a16:creationId xmlns:a16="http://schemas.microsoft.com/office/drawing/2014/main" id="{7F202374-E1AD-C112-8A20-3BF4D336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6114" y="1291564"/>
              <a:ext cx="7924799" cy="4781482"/>
            </a:xfrm>
            <a:prstGeom prst="rect">
              <a:avLst/>
            </a:prstGeom>
          </p:spPr>
        </p:pic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1A6011C-88F8-CA59-CD25-1B23F1EAEC5D}"/>
                </a:ext>
              </a:extLst>
            </p:cNvPr>
            <p:cNvSpPr/>
            <p:nvPr/>
          </p:nvSpPr>
          <p:spPr>
            <a:xfrm>
              <a:off x="9191063" y="2394876"/>
              <a:ext cx="1682147" cy="821403"/>
            </a:xfrm>
            <a:custGeom>
              <a:avLst/>
              <a:gdLst>
                <a:gd name="connsiteX0" fmla="*/ 0 w 1693788"/>
                <a:gd name="connsiteY0" fmla="*/ 454132 h 730293"/>
                <a:gd name="connsiteX1" fmla="*/ 122738 w 1693788"/>
                <a:gd name="connsiteY1" fmla="*/ 104328 h 730293"/>
                <a:gd name="connsiteX2" fmla="*/ 337530 w 1693788"/>
                <a:gd name="connsiteY2" fmla="*/ 18411 h 730293"/>
                <a:gd name="connsiteX3" fmla="*/ 816209 w 1693788"/>
                <a:gd name="connsiteY3" fmla="*/ 0 h 730293"/>
                <a:gd name="connsiteX4" fmla="*/ 1221246 w 1693788"/>
                <a:gd name="connsiteY4" fmla="*/ 36822 h 730293"/>
                <a:gd name="connsiteX5" fmla="*/ 1399216 w 1693788"/>
                <a:gd name="connsiteY5" fmla="*/ 49096 h 730293"/>
                <a:gd name="connsiteX6" fmla="*/ 1571050 w 1693788"/>
                <a:gd name="connsiteY6" fmla="*/ 116602 h 730293"/>
                <a:gd name="connsiteX7" fmla="*/ 1632419 w 1693788"/>
                <a:gd name="connsiteY7" fmla="*/ 227066 h 730293"/>
                <a:gd name="connsiteX8" fmla="*/ 1693788 w 1693788"/>
                <a:gd name="connsiteY8" fmla="*/ 447995 h 730293"/>
                <a:gd name="connsiteX9" fmla="*/ 1638556 w 1693788"/>
                <a:gd name="connsiteY9" fmla="*/ 564596 h 730293"/>
                <a:gd name="connsiteX10" fmla="*/ 1540365 w 1693788"/>
                <a:gd name="connsiteY10" fmla="*/ 625965 h 730293"/>
                <a:gd name="connsiteX11" fmla="*/ 1178287 w 1693788"/>
                <a:gd name="connsiteY11" fmla="*/ 687335 h 730293"/>
                <a:gd name="connsiteX12" fmla="*/ 1006454 w 1693788"/>
                <a:gd name="connsiteY12" fmla="*/ 705745 h 730293"/>
                <a:gd name="connsiteX13" fmla="*/ 699608 w 1693788"/>
                <a:gd name="connsiteY13" fmla="*/ 730293 h 730293"/>
                <a:gd name="connsiteX14" fmla="*/ 386625 w 1693788"/>
                <a:gd name="connsiteY14" fmla="*/ 711882 h 730293"/>
                <a:gd name="connsiteX15" fmla="*/ 196381 w 1693788"/>
                <a:gd name="connsiteY15" fmla="*/ 656650 h 730293"/>
                <a:gd name="connsiteX16" fmla="*/ 79780 w 1693788"/>
                <a:gd name="connsiteY16" fmla="*/ 619829 h 730293"/>
                <a:gd name="connsiteX17" fmla="*/ 6137 w 1693788"/>
                <a:gd name="connsiteY17" fmla="*/ 552323 h 730293"/>
                <a:gd name="connsiteX18" fmla="*/ 0 w 1693788"/>
                <a:gd name="connsiteY18" fmla="*/ 454132 h 73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93788" h="730293">
                  <a:moveTo>
                    <a:pt x="0" y="454132"/>
                  </a:moveTo>
                  <a:lnTo>
                    <a:pt x="122738" y="104328"/>
                  </a:lnTo>
                  <a:lnTo>
                    <a:pt x="337530" y="18411"/>
                  </a:lnTo>
                  <a:lnTo>
                    <a:pt x="816209" y="0"/>
                  </a:lnTo>
                  <a:lnTo>
                    <a:pt x="1221246" y="36822"/>
                  </a:lnTo>
                  <a:lnTo>
                    <a:pt x="1399216" y="49096"/>
                  </a:lnTo>
                  <a:lnTo>
                    <a:pt x="1571050" y="116602"/>
                  </a:lnTo>
                  <a:lnTo>
                    <a:pt x="1632419" y="227066"/>
                  </a:lnTo>
                  <a:lnTo>
                    <a:pt x="1693788" y="447995"/>
                  </a:lnTo>
                  <a:lnTo>
                    <a:pt x="1638556" y="564596"/>
                  </a:lnTo>
                  <a:lnTo>
                    <a:pt x="1540365" y="625965"/>
                  </a:lnTo>
                  <a:lnTo>
                    <a:pt x="1178287" y="687335"/>
                  </a:lnTo>
                  <a:lnTo>
                    <a:pt x="1006454" y="705745"/>
                  </a:lnTo>
                  <a:lnTo>
                    <a:pt x="699608" y="730293"/>
                  </a:lnTo>
                  <a:lnTo>
                    <a:pt x="386625" y="711882"/>
                  </a:lnTo>
                  <a:lnTo>
                    <a:pt x="196381" y="656650"/>
                  </a:lnTo>
                  <a:lnTo>
                    <a:pt x="79780" y="619829"/>
                  </a:lnTo>
                  <a:lnTo>
                    <a:pt x="6137" y="552323"/>
                  </a:lnTo>
                  <a:lnTo>
                    <a:pt x="0" y="45413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Tumor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7CFD2E9-1893-D8AF-78F9-1C5D56145A74}"/>
                </a:ext>
              </a:extLst>
            </p:cNvPr>
            <p:cNvCxnSpPr/>
            <p:nvPr/>
          </p:nvCxnSpPr>
          <p:spPr>
            <a:xfrm>
              <a:off x="9184806" y="1911699"/>
              <a:ext cx="0" cy="376878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E415542-13A3-1145-DECE-D60B465BE11B}"/>
                </a:ext>
              </a:extLst>
            </p:cNvPr>
            <p:cNvCxnSpPr>
              <a:cxnSpLocks/>
            </p:cNvCxnSpPr>
            <p:nvPr/>
          </p:nvCxnSpPr>
          <p:spPr>
            <a:xfrm>
              <a:off x="10873219" y="2008333"/>
              <a:ext cx="0" cy="367618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010B02E-0692-7101-A949-ADCD1115F96C}"/>
                </a:ext>
              </a:extLst>
            </p:cNvPr>
            <p:cNvCxnSpPr/>
            <p:nvPr/>
          </p:nvCxnSpPr>
          <p:spPr>
            <a:xfrm>
              <a:off x="4717134" y="1911699"/>
              <a:ext cx="440509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2F014B-4E15-AD7D-34FE-7068ED65EA95}"/>
                </a:ext>
              </a:extLst>
            </p:cNvPr>
            <p:cNvCxnSpPr/>
            <p:nvPr/>
          </p:nvCxnSpPr>
          <p:spPr>
            <a:xfrm>
              <a:off x="4717134" y="1911699"/>
              <a:ext cx="0" cy="376878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D72666-3A51-262C-2B47-D96601979673}"/>
                </a:ext>
              </a:extLst>
            </p:cNvPr>
            <p:cNvSpPr txBox="1"/>
            <p:nvPr/>
          </p:nvSpPr>
          <p:spPr>
            <a:xfrm>
              <a:off x="4779708" y="2008333"/>
              <a:ext cx="3833665" cy="415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Healthy cells receiving a non-lethal dose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AC43C14-C560-C00D-190D-29E321179E36}"/>
              </a:ext>
            </a:extLst>
          </p:cNvPr>
          <p:cNvSpPr txBox="1"/>
          <p:nvPr/>
        </p:nvSpPr>
        <p:spPr>
          <a:xfrm>
            <a:off x="0" y="60395"/>
            <a:ext cx="3983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Spread Out Bragg Peak (SOBP)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F44B38-2FA4-8FAA-2BFD-8865A7D42D2E}"/>
                  </a:ext>
                </a:extLst>
              </p:cNvPr>
              <p:cNvSpPr txBox="1"/>
              <p:nvPr/>
            </p:nvSpPr>
            <p:spPr>
              <a:xfrm>
                <a:off x="197024" y="1488020"/>
                <a:ext cx="4963886" cy="3720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v"/>
                </a:pPr>
                <a:r>
                  <a:rPr lang="en-US" dirty="0"/>
                  <a:t>By superpositioning the different segmented Bragg peaks concerning energy and dose, a consistent dose can be delivered to the tumor region. </a:t>
                </a:r>
              </a:p>
              <a:p>
                <a:endParaRPr lang="en-US" dirty="0"/>
              </a:p>
              <a:p>
                <a:pPr marL="285750" indent="-285750">
                  <a:buFont typeface="Wingdings" pitchFamily="2" charset="2"/>
                  <a:buChar char="v"/>
                </a:pPr>
                <a:r>
                  <a:rPr lang="en-US" dirty="0"/>
                  <a:t>By setting the minimum and maximum energy needed, depending on the penetration depth </a:t>
                </a:r>
              </a:p>
              <a:p>
                <a:pPr marL="285750" indent="-285750">
                  <a:buFont typeface="Wingdings" pitchFamily="2" charset="2"/>
                  <a:buChar char="v"/>
                </a:pPr>
                <a:endParaRPr lang="en-US" dirty="0"/>
              </a:p>
              <a:p>
                <a:pPr marL="285750" indent="-285750">
                  <a:buFont typeface="Wingdings" pitchFamily="2" charset="2"/>
                  <a:buChar char="v"/>
                </a:pPr>
                <a:r>
                  <a:rPr lang="en-US" dirty="0"/>
                  <a:t>Where the range of protons in water follows the close power-law relationship: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𝑝𝑟𝑜𝑡𝑜𝑛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Where R is the range in water, E is the energy of the proton beam,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=0.0022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=1.77</m:t>
                    </m:r>
                  </m:oMath>
                </a14:m>
                <a:r>
                  <a:rPr lang="en-US" dirty="0"/>
                  <a:t> [3].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F44B38-2FA4-8FAA-2BFD-8865A7D42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24" y="1488020"/>
                <a:ext cx="4963886" cy="3720377"/>
              </a:xfrm>
              <a:prstGeom prst="rect">
                <a:avLst/>
              </a:prstGeom>
              <a:blipFill>
                <a:blip r:embed="rId3"/>
                <a:stretch>
                  <a:fillRect l="-1020" t="-683" b="-2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88B24A4-3605-6FEB-56C8-CC29A959ECDC}"/>
              </a:ext>
            </a:extLst>
          </p:cNvPr>
          <p:cNvSpPr txBox="1"/>
          <p:nvPr/>
        </p:nvSpPr>
        <p:spPr>
          <a:xfrm>
            <a:off x="65314" y="6268816"/>
            <a:ext cx="5203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u="none" strike="noStrike" dirty="0">
                <a:solidFill>
                  <a:srgbClr val="222222"/>
                </a:solidFill>
                <a:effectLst/>
              </a:rPr>
              <a:t>[3] Jette, D., &amp; Chen, W. (2011). Creating a spread-out Bragg peak in proton beams. </a:t>
            </a:r>
            <a:r>
              <a:rPr lang="en-US" sz="800" b="0" i="1" u="none" strike="noStrike" dirty="0">
                <a:solidFill>
                  <a:srgbClr val="222222"/>
                </a:solidFill>
                <a:effectLst/>
              </a:rPr>
              <a:t>Physics in Medicine &amp; Biology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</a:rPr>
              <a:t>, </a:t>
            </a:r>
            <a:r>
              <a:rPr lang="en-US" sz="800" b="0" i="1" u="none" strike="noStrike" dirty="0">
                <a:solidFill>
                  <a:srgbClr val="222222"/>
                </a:solidFill>
                <a:effectLst/>
              </a:rPr>
              <a:t>56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</a:rPr>
              <a:t>(11), N131.</a:t>
            </a:r>
            <a:endParaRPr lang="en-US" sz="8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6D8E08-AC58-7202-5384-658510F1174E}"/>
              </a:ext>
            </a:extLst>
          </p:cNvPr>
          <p:cNvCxnSpPr>
            <a:cxnSpLocks/>
          </p:cNvCxnSpPr>
          <p:nvPr/>
        </p:nvCxnSpPr>
        <p:spPr>
          <a:xfrm>
            <a:off x="65314" y="6212378"/>
            <a:ext cx="527401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775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5CD9F7-4AEC-B38B-77AA-59CA24C33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ADD78-C2CD-CE41-87BD-A7892B5416E4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37C4B1-B8F8-E8BA-A106-F8B73612B1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FC75-F505-1A5A-DEA1-6040E90D19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5" name="Data 4">
            <a:extLst>
              <a:ext uri="{FF2B5EF4-FFF2-40B4-BE49-F238E27FC236}">
                <a16:creationId xmlns:a16="http://schemas.microsoft.com/office/drawing/2014/main" id="{7965660B-EAAE-B011-AD8F-7D60F902A451}"/>
              </a:ext>
            </a:extLst>
          </p:cNvPr>
          <p:cNvSpPr/>
          <p:nvPr/>
        </p:nvSpPr>
        <p:spPr>
          <a:xfrm>
            <a:off x="4192925" y="3439203"/>
            <a:ext cx="1872343" cy="808938"/>
          </a:xfrm>
          <a:prstGeom prst="flowChartInputOutp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690FF4-646E-3095-CEA4-6CE2960024AD}"/>
              </a:ext>
            </a:extLst>
          </p:cNvPr>
          <p:cNvSpPr/>
          <p:nvPr/>
        </p:nvSpPr>
        <p:spPr>
          <a:xfrm>
            <a:off x="1643253" y="3213925"/>
            <a:ext cx="1480458" cy="1199952"/>
          </a:xfrm>
          <a:prstGeom prst="rect">
            <a:avLst/>
          </a:prstGeom>
          <a:solidFill>
            <a:srgbClr val="C9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97FDEF-AED6-FBF9-AF59-D3BA641DAC12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1130021" y="3795536"/>
            <a:ext cx="4935247" cy="18366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9E3FD25-2159-42FE-A9EF-CAF8C5B41718}"/>
              </a:ext>
            </a:extLst>
          </p:cNvPr>
          <p:cNvSpPr txBox="1"/>
          <p:nvPr/>
        </p:nvSpPr>
        <p:spPr>
          <a:xfrm>
            <a:off x="262476" y="3490736"/>
            <a:ext cx="867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 </a:t>
            </a:r>
          </a:p>
          <a:p>
            <a:r>
              <a:rPr lang="en-US" dirty="0"/>
              <a:t>Beam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DAF5E3-ED9B-EA92-25F6-D71D78921964}"/>
              </a:ext>
            </a:extLst>
          </p:cNvPr>
          <p:cNvSpPr/>
          <p:nvPr/>
        </p:nvSpPr>
        <p:spPr>
          <a:xfrm>
            <a:off x="9562085" y="1959939"/>
            <a:ext cx="2223895" cy="417285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590199B-A5BA-3246-C584-C863A66A0242}"/>
              </a:ext>
            </a:extLst>
          </p:cNvPr>
          <p:cNvSpPr/>
          <p:nvPr/>
        </p:nvSpPr>
        <p:spPr>
          <a:xfrm>
            <a:off x="9858498" y="3490736"/>
            <a:ext cx="370114" cy="609600"/>
          </a:xfrm>
          <a:custGeom>
            <a:avLst/>
            <a:gdLst>
              <a:gd name="connsiteX0" fmla="*/ 65314 w 370114"/>
              <a:gd name="connsiteY0" fmla="*/ 558800 h 609600"/>
              <a:gd name="connsiteX1" fmla="*/ 137885 w 370114"/>
              <a:gd name="connsiteY1" fmla="*/ 580571 h 609600"/>
              <a:gd name="connsiteX2" fmla="*/ 224971 w 370114"/>
              <a:gd name="connsiteY2" fmla="*/ 595086 h 609600"/>
              <a:gd name="connsiteX3" fmla="*/ 341085 w 370114"/>
              <a:gd name="connsiteY3" fmla="*/ 595086 h 609600"/>
              <a:gd name="connsiteX4" fmla="*/ 370114 w 370114"/>
              <a:gd name="connsiteY4" fmla="*/ 609600 h 609600"/>
              <a:gd name="connsiteX5" fmla="*/ 370114 w 370114"/>
              <a:gd name="connsiteY5" fmla="*/ 551543 h 609600"/>
              <a:gd name="connsiteX6" fmla="*/ 341085 w 370114"/>
              <a:gd name="connsiteY6" fmla="*/ 464457 h 609600"/>
              <a:gd name="connsiteX7" fmla="*/ 348343 w 370114"/>
              <a:gd name="connsiteY7" fmla="*/ 377371 h 609600"/>
              <a:gd name="connsiteX8" fmla="*/ 341085 w 370114"/>
              <a:gd name="connsiteY8" fmla="*/ 261257 h 609600"/>
              <a:gd name="connsiteX9" fmla="*/ 333828 w 370114"/>
              <a:gd name="connsiteY9" fmla="*/ 181428 h 609600"/>
              <a:gd name="connsiteX10" fmla="*/ 348343 w 370114"/>
              <a:gd name="connsiteY10" fmla="*/ 101600 h 609600"/>
              <a:gd name="connsiteX11" fmla="*/ 355600 w 370114"/>
              <a:gd name="connsiteY11" fmla="*/ 36286 h 609600"/>
              <a:gd name="connsiteX12" fmla="*/ 341085 w 370114"/>
              <a:gd name="connsiteY12" fmla="*/ 0 h 609600"/>
              <a:gd name="connsiteX13" fmla="*/ 261257 w 370114"/>
              <a:gd name="connsiteY13" fmla="*/ 21771 h 609600"/>
              <a:gd name="connsiteX14" fmla="*/ 261257 w 370114"/>
              <a:gd name="connsiteY14" fmla="*/ 21771 h 609600"/>
              <a:gd name="connsiteX15" fmla="*/ 123371 w 370114"/>
              <a:gd name="connsiteY15" fmla="*/ 58057 h 609600"/>
              <a:gd name="connsiteX16" fmla="*/ 123371 w 370114"/>
              <a:gd name="connsiteY16" fmla="*/ 58057 h 609600"/>
              <a:gd name="connsiteX17" fmla="*/ 0 w 370114"/>
              <a:gd name="connsiteY17" fmla="*/ 123371 h 609600"/>
              <a:gd name="connsiteX18" fmla="*/ 7257 w 370114"/>
              <a:gd name="connsiteY18" fmla="*/ 166914 h 609600"/>
              <a:gd name="connsiteX19" fmla="*/ 14514 w 370114"/>
              <a:gd name="connsiteY19" fmla="*/ 246743 h 609600"/>
              <a:gd name="connsiteX20" fmla="*/ 14514 w 370114"/>
              <a:gd name="connsiteY20" fmla="*/ 319314 h 609600"/>
              <a:gd name="connsiteX21" fmla="*/ 14514 w 370114"/>
              <a:gd name="connsiteY21" fmla="*/ 370114 h 609600"/>
              <a:gd name="connsiteX22" fmla="*/ 43543 w 370114"/>
              <a:gd name="connsiteY22" fmla="*/ 449943 h 609600"/>
              <a:gd name="connsiteX23" fmla="*/ 50800 w 370114"/>
              <a:gd name="connsiteY23" fmla="*/ 486228 h 609600"/>
              <a:gd name="connsiteX24" fmla="*/ 65314 w 370114"/>
              <a:gd name="connsiteY24" fmla="*/ 5588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0114" h="609600">
                <a:moveTo>
                  <a:pt x="65314" y="558800"/>
                </a:moveTo>
                <a:lnTo>
                  <a:pt x="137885" y="580571"/>
                </a:lnTo>
                <a:lnTo>
                  <a:pt x="224971" y="595086"/>
                </a:lnTo>
                <a:lnTo>
                  <a:pt x="341085" y="595086"/>
                </a:lnTo>
                <a:lnTo>
                  <a:pt x="370114" y="609600"/>
                </a:lnTo>
                <a:lnTo>
                  <a:pt x="370114" y="551543"/>
                </a:lnTo>
                <a:lnTo>
                  <a:pt x="341085" y="464457"/>
                </a:lnTo>
                <a:lnTo>
                  <a:pt x="348343" y="377371"/>
                </a:lnTo>
                <a:lnTo>
                  <a:pt x="341085" y="261257"/>
                </a:lnTo>
                <a:lnTo>
                  <a:pt x="333828" y="181428"/>
                </a:lnTo>
                <a:lnTo>
                  <a:pt x="348343" y="101600"/>
                </a:lnTo>
                <a:lnTo>
                  <a:pt x="355600" y="36286"/>
                </a:lnTo>
                <a:lnTo>
                  <a:pt x="341085" y="0"/>
                </a:lnTo>
                <a:lnTo>
                  <a:pt x="261257" y="21771"/>
                </a:lnTo>
                <a:lnTo>
                  <a:pt x="261257" y="21771"/>
                </a:lnTo>
                <a:lnTo>
                  <a:pt x="123371" y="58057"/>
                </a:lnTo>
                <a:lnTo>
                  <a:pt x="123371" y="58057"/>
                </a:lnTo>
                <a:lnTo>
                  <a:pt x="0" y="123371"/>
                </a:lnTo>
                <a:lnTo>
                  <a:pt x="7257" y="166914"/>
                </a:lnTo>
                <a:lnTo>
                  <a:pt x="14514" y="246743"/>
                </a:lnTo>
                <a:lnTo>
                  <a:pt x="14514" y="319314"/>
                </a:lnTo>
                <a:lnTo>
                  <a:pt x="14514" y="370114"/>
                </a:lnTo>
                <a:lnTo>
                  <a:pt x="43543" y="449943"/>
                </a:lnTo>
                <a:lnTo>
                  <a:pt x="50800" y="486228"/>
                </a:lnTo>
                <a:lnTo>
                  <a:pt x="65314" y="5588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991E1D-7CA4-8E5B-BC5E-6AFA22B32220}"/>
              </a:ext>
            </a:extLst>
          </p:cNvPr>
          <p:cNvSpPr txBox="1"/>
          <p:nvPr/>
        </p:nvSpPr>
        <p:spPr>
          <a:xfrm>
            <a:off x="10272672" y="5567061"/>
            <a:ext cx="80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6316FF-80F2-1F31-717A-E5CEFAD7069F}"/>
              </a:ext>
            </a:extLst>
          </p:cNvPr>
          <p:cNvSpPr txBox="1"/>
          <p:nvPr/>
        </p:nvSpPr>
        <p:spPr>
          <a:xfrm>
            <a:off x="9693575" y="3071319"/>
            <a:ext cx="80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Tumor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E96E51-5E84-EEB7-2AEC-0C5AC05C9664}"/>
              </a:ext>
            </a:extLst>
          </p:cNvPr>
          <p:cNvSpPr txBox="1"/>
          <p:nvPr/>
        </p:nvSpPr>
        <p:spPr>
          <a:xfrm>
            <a:off x="7271426" y="4234469"/>
            <a:ext cx="1929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pencil beam traced the irradiated area layer by layer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75A4C0A-41A0-4811-E373-2BCA9350F1E6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8235976" y="3926165"/>
            <a:ext cx="1680008" cy="3083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F346FD2-4E39-E93B-13FA-9F67965C8B6F}"/>
              </a:ext>
            </a:extLst>
          </p:cNvPr>
          <p:cNvSpPr txBox="1"/>
          <p:nvPr/>
        </p:nvSpPr>
        <p:spPr>
          <a:xfrm>
            <a:off x="0" y="60395"/>
            <a:ext cx="9335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Proton therapy delivery techniques – Pencil Beam Scanning (PBS)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419E5C-BA7F-D7EC-7CC3-F32B0C2EA70D}"/>
              </a:ext>
            </a:extLst>
          </p:cNvPr>
          <p:cNvSpPr/>
          <p:nvPr/>
        </p:nvSpPr>
        <p:spPr>
          <a:xfrm>
            <a:off x="2005603" y="2959470"/>
            <a:ext cx="1480458" cy="1199952"/>
          </a:xfrm>
          <a:prstGeom prst="rect">
            <a:avLst/>
          </a:prstGeom>
          <a:solidFill>
            <a:srgbClr val="C9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a 16">
            <a:extLst>
              <a:ext uri="{FF2B5EF4-FFF2-40B4-BE49-F238E27FC236}">
                <a16:creationId xmlns:a16="http://schemas.microsoft.com/office/drawing/2014/main" id="{7D86A0E1-9EDD-9B0C-53A4-7E7B86313804}"/>
              </a:ext>
            </a:extLst>
          </p:cNvPr>
          <p:cNvSpPr/>
          <p:nvPr/>
        </p:nvSpPr>
        <p:spPr>
          <a:xfrm>
            <a:off x="4192925" y="2892715"/>
            <a:ext cx="1872343" cy="808938"/>
          </a:xfrm>
          <a:prstGeom prst="flowChartInputOutp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2A0D79-CAF0-6A3A-3EA9-6341CB5AD5A1}"/>
              </a:ext>
            </a:extLst>
          </p:cNvPr>
          <p:cNvSpPr txBox="1"/>
          <p:nvPr/>
        </p:nvSpPr>
        <p:spPr>
          <a:xfrm>
            <a:off x="2998419" y="2047912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Scanning Magnets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DDFDB8-4F3B-B557-D1D8-5DC4025DCD48}"/>
              </a:ext>
            </a:extLst>
          </p:cNvPr>
          <p:cNvCxnSpPr>
            <a:cxnSpLocks/>
            <a:stCxn id="18" idx="2"/>
            <a:endCxn id="16" idx="0"/>
          </p:cNvCxnSpPr>
          <p:nvPr/>
        </p:nvCxnSpPr>
        <p:spPr>
          <a:xfrm flipH="1">
            <a:off x="2745832" y="2417244"/>
            <a:ext cx="1184093" cy="5422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DDFC4A-3857-928D-7203-01DC4CF87D6E}"/>
              </a:ext>
            </a:extLst>
          </p:cNvPr>
          <p:cNvCxnSpPr>
            <a:cxnSpLocks/>
            <a:stCxn id="18" idx="2"/>
            <a:endCxn id="17" idx="0"/>
          </p:cNvCxnSpPr>
          <p:nvPr/>
        </p:nvCxnSpPr>
        <p:spPr>
          <a:xfrm>
            <a:off x="3929925" y="2417244"/>
            <a:ext cx="1386406" cy="4754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4381D46-1142-F521-BD68-F1FDB9C9CA57}"/>
              </a:ext>
            </a:extLst>
          </p:cNvPr>
          <p:cNvSpPr txBox="1"/>
          <p:nvPr/>
        </p:nvSpPr>
        <p:spPr>
          <a:xfrm>
            <a:off x="1857018" y="450776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 direction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4A82DB-EAD6-107D-415D-ED5522FBD077}"/>
              </a:ext>
            </a:extLst>
          </p:cNvPr>
          <p:cNvSpPr txBox="1"/>
          <p:nvPr/>
        </p:nvSpPr>
        <p:spPr>
          <a:xfrm>
            <a:off x="4375246" y="4465302"/>
            <a:ext cx="123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Y- direction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F8BCDD8-1D1A-5EF8-4FA4-027B24310E1A}"/>
              </a:ext>
            </a:extLst>
          </p:cNvPr>
          <p:cNvSpPr/>
          <p:nvPr/>
        </p:nvSpPr>
        <p:spPr>
          <a:xfrm>
            <a:off x="9865407" y="3484378"/>
            <a:ext cx="118765" cy="652689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45D60-8619-62E0-49A2-E0B128317965}"/>
              </a:ext>
            </a:extLst>
          </p:cNvPr>
          <p:cNvSpPr/>
          <p:nvPr/>
        </p:nvSpPr>
        <p:spPr>
          <a:xfrm>
            <a:off x="9978822" y="3484378"/>
            <a:ext cx="118765" cy="629636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BAA3822-AB12-8A2D-9EE4-601C39BB70D0}"/>
              </a:ext>
            </a:extLst>
          </p:cNvPr>
          <p:cNvSpPr/>
          <p:nvPr/>
        </p:nvSpPr>
        <p:spPr>
          <a:xfrm>
            <a:off x="10109847" y="3491634"/>
            <a:ext cx="118765" cy="629636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6B7D0A5-2965-1DAF-4DC0-241CC779165E}"/>
              </a:ext>
            </a:extLst>
          </p:cNvPr>
          <p:cNvCxnSpPr>
            <a:cxnSpLocks/>
          </p:cNvCxnSpPr>
          <p:nvPr/>
        </p:nvCxnSpPr>
        <p:spPr>
          <a:xfrm flipV="1">
            <a:off x="6048403" y="3462514"/>
            <a:ext cx="3867581" cy="3295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1BDAA35-B302-BC91-4310-57ADA370CC56}"/>
              </a:ext>
            </a:extLst>
          </p:cNvPr>
          <p:cNvCxnSpPr>
            <a:cxnSpLocks/>
          </p:cNvCxnSpPr>
          <p:nvPr/>
        </p:nvCxnSpPr>
        <p:spPr>
          <a:xfrm>
            <a:off x="5994371" y="3798396"/>
            <a:ext cx="3921613" cy="3168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46EB245-F12C-6700-C57E-EC7176447F69}"/>
              </a:ext>
            </a:extLst>
          </p:cNvPr>
          <p:cNvCxnSpPr>
            <a:cxnSpLocks/>
          </p:cNvCxnSpPr>
          <p:nvPr/>
        </p:nvCxnSpPr>
        <p:spPr>
          <a:xfrm>
            <a:off x="6036143" y="3773672"/>
            <a:ext cx="3820458" cy="151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D0E4C4D-F4E2-3929-F00E-6EA7DBE35BC4}"/>
              </a:ext>
            </a:extLst>
          </p:cNvPr>
          <p:cNvSpPr txBox="1"/>
          <p:nvPr/>
        </p:nvSpPr>
        <p:spPr>
          <a:xfrm>
            <a:off x="137886" y="820379"/>
            <a:ext cx="10922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The modern proton therapy delivery technique, where the proton beam is magnified and steered by a set of magnets.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Has the capacity for Ultra-High-Dose Rate (UHDR) proton FLASH therapy [4]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EAF8458-3591-1B10-0EB9-6F5114A562CD}"/>
              </a:ext>
            </a:extLst>
          </p:cNvPr>
          <p:cNvCxnSpPr>
            <a:cxnSpLocks/>
          </p:cNvCxnSpPr>
          <p:nvPr/>
        </p:nvCxnSpPr>
        <p:spPr>
          <a:xfrm>
            <a:off x="65314" y="6212378"/>
            <a:ext cx="47961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63A42EA-B13F-4AF5-7FEA-42D46AD58E29}"/>
              </a:ext>
            </a:extLst>
          </p:cNvPr>
          <p:cNvSpPr txBox="1"/>
          <p:nvPr/>
        </p:nvSpPr>
        <p:spPr>
          <a:xfrm>
            <a:off x="1259" y="6284064"/>
            <a:ext cx="47644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Garamond" panose="02020404030301010803" pitchFamily="18" charset="0"/>
              </a:rPr>
              <a:t>[4] B. Lin, D. Huang, F. Gao, et al., “Mechanisms of flash effect,” Frontiers in Oncology, vol. 12, p. 995 612, 2022.</a:t>
            </a:r>
          </a:p>
        </p:txBody>
      </p:sp>
    </p:spTree>
    <p:extLst>
      <p:ext uri="{BB962C8B-B14F-4D97-AF65-F5344CB8AC3E}">
        <p14:creationId xmlns:p14="http://schemas.microsoft.com/office/powerpoint/2010/main" val="3037453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F48215-09A1-0C22-8DDE-96958FE56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B513-4E5D-F641-A1D1-9F9C8AEAB4BF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F109BC-9574-12A9-A1BC-57E2D8FD20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BDDFA-DC59-6833-59C4-E58D3A0E328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pic>
        <p:nvPicPr>
          <p:cNvPr id="5" name="Picture 4" descr="A blue background with a light beam&#10;&#10;AI-generated content may be incorrect.">
            <a:extLst>
              <a:ext uri="{FF2B5EF4-FFF2-40B4-BE49-F238E27FC236}">
                <a16:creationId xmlns:a16="http://schemas.microsoft.com/office/drawing/2014/main" id="{B2F301A9-7C09-2E4C-993B-F559DE9BC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452" y="2161166"/>
            <a:ext cx="5861050" cy="39236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24012C-4BA2-8253-823E-51DD96DE0DB8}"/>
              </a:ext>
            </a:extLst>
          </p:cNvPr>
          <p:cNvGrpSpPr/>
          <p:nvPr/>
        </p:nvGrpSpPr>
        <p:grpSpPr>
          <a:xfrm>
            <a:off x="689429" y="2161166"/>
            <a:ext cx="5350827" cy="3923675"/>
            <a:chOff x="4926328" y="641501"/>
            <a:chExt cx="7265672" cy="54259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1F3C49-0578-FF49-226E-32A710445B47}"/>
                </a:ext>
              </a:extLst>
            </p:cNvPr>
            <p:cNvGrpSpPr/>
            <p:nvPr/>
          </p:nvGrpSpPr>
          <p:grpSpPr>
            <a:xfrm>
              <a:off x="4926328" y="641501"/>
              <a:ext cx="7265672" cy="5425906"/>
              <a:chOff x="4520564" y="716047"/>
              <a:chExt cx="7265672" cy="542590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8A0457C-C827-FDAB-85CA-12A561C22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0564" y="716047"/>
                <a:ext cx="7265672" cy="542590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3414FD-C295-0594-3918-BB4A90333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73223" y="3066017"/>
                <a:ext cx="2159048" cy="1311368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7E5960-DD6F-EABD-0670-C8085343714D}"/>
                  </a:ext>
                </a:extLst>
              </p:cNvPr>
              <p:cNvSpPr txBox="1"/>
              <p:nvPr/>
            </p:nvSpPr>
            <p:spPr>
              <a:xfrm>
                <a:off x="9212277" y="1150758"/>
                <a:ext cx="1626308" cy="1915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70 MeV Spot</a:t>
                </a:r>
              </a:p>
              <a:p>
                <a:endPara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220 MeV Spot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0D0AFB-321F-388C-21D3-1224F54B8352}"/>
                </a:ext>
              </a:extLst>
            </p:cNvPr>
            <p:cNvSpPr txBox="1"/>
            <p:nvPr/>
          </p:nvSpPr>
          <p:spPr>
            <a:xfrm>
              <a:off x="10237969" y="5759630"/>
              <a:ext cx="139493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X-position (mm)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237684A-9F2E-B2CD-04BF-A597A37BA521}"/>
              </a:ext>
            </a:extLst>
          </p:cNvPr>
          <p:cNvSpPr txBox="1"/>
          <p:nvPr/>
        </p:nvSpPr>
        <p:spPr>
          <a:xfrm>
            <a:off x="7061200" y="2161166"/>
            <a:ext cx="4587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 Pencil Beam Scanning Dose Distribution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EFF17B-556F-8369-37E6-F526742FD1F6}"/>
              </a:ext>
            </a:extLst>
          </p:cNvPr>
          <p:cNvSpPr txBox="1"/>
          <p:nvPr/>
        </p:nvSpPr>
        <p:spPr>
          <a:xfrm>
            <a:off x="0" y="60395"/>
            <a:ext cx="9335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Proton therapy delivery techniques – Pencil Beam Scanning (PBS)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8942CA-3E25-02AF-EC0A-E3B3411BD05D}"/>
                  </a:ext>
                </a:extLst>
              </p:cNvPr>
              <p:cNvSpPr txBox="1"/>
              <p:nvPr/>
            </p:nvSpPr>
            <p:spPr>
              <a:xfrm>
                <a:off x="188687" y="897971"/>
                <a:ext cx="8131521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v"/>
                </a:pPr>
                <a:r>
                  <a:rPr lang="en-US" dirty="0"/>
                  <a:t>The beam delivers the dose to a magnified spot depending on the energy of the beam</a:t>
                </a:r>
              </a:p>
              <a:p>
                <a:pPr marL="285750" indent="-285750">
                  <a:buFont typeface="Wingdings" pitchFamily="2" charset="2"/>
                  <a:buChar char="v"/>
                </a:pPr>
                <a:r>
                  <a:rPr lang="en-US" dirty="0"/>
                  <a:t>The beam spot has a Gaussian profile with:</a:t>
                </a:r>
              </a:p>
              <a:p>
                <a:pPr marL="742950" lvl="1" indent="-285750">
                  <a:buFont typeface="Wingdings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=7.11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b="0" dirty="0"/>
              </a:p>
              <a:p>
                <a:pPr marL="742950" lvl="1" indent="-285750">
                  <a:buFont typeface="Wingdings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=3.3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dirty="0"/>
              </a:p>
              <a:p>
                <a:pPr marL="285750" indent="-285750">
                  <a:buFont typeface="Wingdings" pitchFamily="2" charset="2"/>
                  <a:buChar char="v"/>
                </a:pPr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8942CA-3E25-02AF-EC0A-E3B3411BD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87" y="897971"/>
                <a:ext cx="8131521" cy="1477328"/>
              </a:xfrm>
              <a:prstGeom prst="rect">
                <a:avLst/>
              </a:prstGeom>
              <a:blipFill>
                <a:blip r:embed="rId5"/>
                <a:stretch>
                  <a:fillRect l="-312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5C81320-1F2C-4430-8525-6723C63DB599}"/>
              </a:ext>
            </a:extLst>
          </p:cNvPr>
          <p:cNvSpPr txBox="1"/>
          <p:nvPr/>
        </p:nvSpPr>
        <p:spPr>
          <a:xfrm>
            <a:off x="6796352" y="6060982"/>
            <a:ext cx="2331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*Simulated with Geant4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3A22C1-F25D-F38A-2157-C7B6A1F8A112}"/>
              </a:ext>
            </a:extLst>
          </p:cNvPr>
          <p:cNvSpPr txBox="1"/>
          <p:nvPr/>
        </p:nvSpPr>
        <p:spPr>
          <a:xfrm>
            <a:off x="1073279" y="6060982"/>
            <a:ext cx="414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*acquired by IBA Sphinx Compact Detector</a:t>
            </a:r>
          </a:p>
        </p:txBody>
      </p:sp>
    </p:spTree>
    <p:extLst>
      <p:ext uri="{BB962C8B-B14F-4D97-AF65-F5344CB8AC3E}">
        <p14:creationId xmlns:p14="http://schemas.microsoft.com/office/powerpoint/2010/main" val="415364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C11D36-7643-7B70-DB75-159DA8AC2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D8D4-DA99-934F-AB05-3319FC407129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1A7A2D-8D4E-2B94-E7AB-BBEB74AF7A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95B2F-EF06-4E51-0A46-A1AEBA3BEF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52E50-16F9-20DC-42A8-A8CD7B5DA8FA}"/>
              </a:ext>
            </a:extLst>
          </p:cNvPr>
          <p:cNvSpPr txBox="1"/>
          <p:nvPr/>
        </p:nvSpPr>
        <p:spPr>
          <a:xfrm>
            <a:off x="0" y="60395"/>
            <a:ext cx="927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Patient-Specific Quality Assurance (PSQA) - Ionization Chambers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FC7BDC-441E-AA4B-234F-F528FE2F5EF0}"/>
              </a:ext>
            </a:extLst>
          </p:cNvPr>
          <p:cNvCxnSpPr>
            <a:cxnSpLocks/>
          </p:cNvCxnSpPr>
          <p:nvPr/>
        </p:nvCxnSpPr>
        <p:spPr>
          <a:xfrm>
            <a:off x="8163552" y="2795813"/>
            <a:ext cx="0" cy="3152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F2DF3D-7CC7-C3AA-E31D-979B8F5ACDAB}"/>
              </a:ext>
            </a:extLst>
          </p:cNvPr>
          <p:cNvCxnSpPr>
            <a:cxnSpLocks/>
          </p:cNvCxnSpPr>
          <p:nvPr/>
        </p:nvCxnSpPr>
        <p:spPr>
          <a:xfrm flipH="1">
            <a:off x="8163552" y="5948197"/>
            <a:ext cx="37598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D6D405-3403-716D-2308-FAF1EE1C8217}"/>
              </a:ext>
            </a:extLst>
          </p:cNvPr>
          <p:cNvCxnSpPr>
            <a:cxnSpLocks/>
          </p:cNvCxnSpPr>
          <p:nvPr/>
        </p:nvCxnSpPr>
        <p:spPr>
          <a:xfrm>
            <a:off x="11919272" y="2795813"/>
            <a:ext cx="0" cy="3152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C357836-8A0B-7242-0AB6-A4B48DEDE29E}"/>
              </a:ext>
            </a:extLst>
          </p:cNvPr>
          <p:cNvSpPr/>
          <p:nvPr/>
        </p:nvSpPr>
        <p:spPr>
          <a:xfrm>
            <a:off x="9912966" y="1820360"/>
            <a:ext cx="274320" cy="27432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9661-5622-96BA-3EF5-082EF185C242}"/>
              </a:ext>
            </a:extLst>
          </p:cNvPr>
          <p:cNvSpPr txBox="1"/>
          <p:nvPr/>
        </p:nvSpPr>
        <p:spPr>
          <a:xfrm>
            <a:off x="9168228" y="1512583"/>
            <a:ext cx="1763817" cy="307777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  <a:cs typeface="Times New Roman" panose="02020603050405020304" pitchFamily="18" charset="0"/>
              </a:rPr>
              <a:t>PBS flat field scanning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DDF8ED-5D00-7318-8A92-BAE4CA08A7F0}"/>
              </a:ext>
            </a:extLst>
          </p:cNvPr>
          <p:cNvSpPr/>
          <p:nvPr/>
        </p:nvSpPr>
        <p:spPr>
          <a:xfrm>
            <a:off x="8185157" y="2808338"/>
            <a:ext cx="3729940" cy="3125241"/>
          </a:xfrm>
          <a:prstGeom prst="rect">
            <a:avLst/>
          </a:prstGeom>
          <a:solidFill>
            <a:srgbClr val="00D6D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255CE7-D7AF-28DC-2B8B-60DFB60C92F6}"/>
              </a:ext>
            </a:extLst>
          </p:cNvPr>
          <p:cNvSpPr txBox="1"/>
          <p:nvPr/>
        </p:nvSpPr>
        <p:spPr>
          <a:xfrm>
            <a:off x="7768982" y="2354061"/>
            <a:ext cx="1574470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  <a:cs typeface="Times New Roman" panose="02020603050405020304" pitchFamily="18" charset="0"/>
              </a:rPr>
              <a:t>Detector Placement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B30E6C1-26F2-B68E-C1D4-D94D33409123}"/>
              </a:ext>
            </a:extLst>
          </p:cNvPr>
          <p:cNvSpPr/>
          <p:nvPr/>
        </p:nvSpPr>
        <p:spPr>
          <a:xfrm>
            <a:off x="8170182" y="3899056"/>
            <a:ext cx="3759889" cy="824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AA5FB416-3CFE-0B7A-9A4F-37C836BE0C58}"/>
              </a:ext>
            </a:extLst>
          </p:cNvPr>
          <p:cNvSpPr/>
          <p:nvPr/>
        </p:nvSpPr>
        <p:spPr>
          <a:xfrm>
            <a:off x="9095185" y="2159553"/>
            <a:ext cx="1905868" cy="3779815"/>
          </a:xfrm>
          <a:prstGeom prst="trapezoid">
            <a:avLst>
              <a:gd name="adj" fmla="val 44372"/>
            </a:avLst>
          </a:prstGeom>
          <a:solidFill>
            <a:srgbClr val="FFC000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74ACBDE-D6EF-B62A-DEE6-3A8B40ACC5BF}"/>
              </a:ext>
            </a:extLst>
          </p:cNvPr>
          <p:cNvCxnSpPr>
            <a:cxnSpLocks/>
          </p:cNvCxnSpPr>
          <p:nvPr/>
        </p:nvCxnSpPr>
        <p:spPr>
          <a:xfrm>
            <a:off x="9569221" y="3765439"/>
            <a:ext cx="90070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2275756-D18D-326E-6A89-675D002C761C}"/>
              </a:ext>
            </a:extLst>
          </p:cNvPr>
          <p:cNvSpPr txBox="1"/>
          <p:nvPr/>
        </p:nvSpPr>
        <p:spPr>
          <a:xfrm>
            <a:off x="8193868" y="5564248"/>
            <a:ext cx="61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water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04926F-FD0E-3BD5-7A36-ADAB02138738}"/>
              </a:ext>
            </a:extLst>
          </p:cNvPr>
          <p:cNvSpPr txBox="1"/>
          <p:nvPr/>
        </p:nvSpPr>
        <p:spPr>
          <a:xfrm>
            <a:off x="218121" y="1021158"/>
            <a:ext cx="7176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To accurately deliver the dose, quality assurance practices have to be done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Medical Dosimetry: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/>
              <a:t>Irradiating a particle detector with the treatment plan, to verify the delivered dose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A6853A6-6997-61EB-24D2-0188BC49A18A}"/>
              </a:ext>
            </a:extLst>
          </p:cNvPr>
          <p:cNvCxnSpPr>
            <a:stCxn id="15" idx="2"/>
          </p:cNvCxnSpPr>
          <p:nvPr/>
        </p:nvCxnSpPr>
        <p:spPr>
          <a:xfrm flipH="1">
            <a:off x="8556171" y="2661838"/>
            <a:ext cx="46" cy="12372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717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876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869D5-EBFF-9DF1-2981-0AD386CFF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EB91A0-E893-1A0C-FF1F-8B1B2E077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D8D4-DA99-934F-AB05-3319FC407129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6BC8E9-A0A4-533A-5F4D-E0A61F6B9B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3B90D-0CA6-BE84-BC43-657444E545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1FEE16-E712-E86B-BBFB-CF61FD07FE98}"/>
              </a:ext>
            </a:extLst>
          </p:cNvPr>
          <p:cNvSpPr txBox="1"/>
          <p:nvPr/>
        </p:nvSpPr>
        <p:spPr>
          <a:xfrm>
            <a:off x="0" y="60395"/>
            <a:ext cx="927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Patient-Specific Quality Assurance (PSQA) - Ionization Chambers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695739-82BA-8102-F928-40F19BA6DF57}"/>
              </a:ext>
            </a:extLst>
          </p:cNvPr>
          <p:cNvCxnSpPr>
            <a:cxnSpLocks/>
          </p:cNvCxnSpPr>
          <p:nvPr/>
        </p:nvCxnSpPr>
        <p:spPr>
          <a:xfrm>
            <a:off x="8163552" y="2795813"/>
            <a:ext cx="0" cy="3152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4E0BD3-329E-4863-C3D5-FD60E9F68D0F}"/>
              </a:ext>
            </a:extLst>
          </p:cNvPr>
          <p:cNvCxnSpPr>
            <a:cxnSpLocks/>
          </p:cNvCxnSpPr>
          <p:nvPr/>
        </p:nvCxnSpPr>
        <p:spPr>
          <a:xfrm flipH="1">
            <a:off x="8163552" y="5948197"/>
            <a:ext cx="37598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30453E-EBE5-A067-40F4-DEBF52DAC07E}"/>
              </a:ext>
            </a:extLst>
          </p:cNvPr>
          <p:cNvCxnSpPr>
            <a:cxnSpLocks/>
          </p:cNvCxnSpPr>
          <p:nvPr/>
        </p:nvCxnSpPr>
        <p:spPr>
          <a:xfrm>
            <a:off x="11919272" y="2795813"/>
            <a:ext cx="0" cy="3152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CC60F52-9C60-6224-5EDC-CC6059BBE26D}"/>
              </a:ext>
            </a:extLst>
          </p:cNvPr>
          <p:cNvSpPr/>
          <p:nvPr/>
        </p:nvSpPr>
        <p:spPr>
          <a:xfrm>
            <a:off x="9912966" y="1820360"/>
            <a:ext cx="274320" cy="27432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35315F-9FD2-4A05-CC1A-DFC41CDB0982}"/>
              </a:ext>
            </a:extLst>
          </p:cNvPr>
          <p:cNvSpPr txBox="1"/>
          <p:nvPr/>
        </p:nvSpPr>
        <p:spPr>
          <a:xfrm>
            <a:off x="9168228" y="1512583"/>
            <a:ext cx="1763817" cy="307777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  <a:cs typeface="Times New Roman" panose="02020603050405020304" pitchFamily="18" charset="0"/>
              </a:rPr>
              <a:t>PBS flat field scanning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12FF4D-1D7F-9B68-CF2D-8224BA46FC27}"/>
              </a:ext>
            </a:extLst>
          </p:cNvPr>
          <p:cNvSpPr/>
          <p:nvPr/>
        </p:nvSpPr>
        <p:spPr>
          <a:xfrm>
            <a:off x="8185157" y="2808338"/>
            <a:ext cx="3729940" cy="3125241"/>
          </a:xfrm>
          <a:prstGeom prst="rect">
            <a:avLst/>
          </a:prstGeom>
          <a:solidFill>
            <a:srgbClr val="00D6D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DF909B-4971-6770-2733-FE260B40B861}"/>
              </a:ext>
            </a:extLst>
          </p:cNvPr>
          <p:cNvSpPr txBox="1"/>
          <p:nvPr/>
        </p:nvSpPr>
        <p:spPr>
          <a:xfrm>
            <a:off x="7768982" y="2354061"/>
            <a:ext cx="1574470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  <a:cs typeface="Times New Roman" panose="02020603050405020304" pitchFamily="18" charset="0"/>
              </a:rPr>
              <a:t>Detector Placement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C402732-7D82-2FD4-3D63-30BE1227F783}"/>
              </a:ext>
            </a:extLst>
          </p:cNvPr>
          <p:cNvSpPr/>
          <p:nvPr/>
        </p:nvSpPr>
        <p:spPr>
          <a:xfrm>
            <a:off x="8170182" y="3899056"/>
            <a:ext cx="3759889" cy="824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000A22EC-4816-7F42-CBA8-F3AAF42D4AC1}"/>
              </a:ext>
            </a:extLst>
          </p:cNvPr>
          <p:cNvSpPr/>
          <p:nvPr/>
        </p:nvSpPr>
        <p:spPr>
          <a:xfrm>
            <a:off x="9095185" y="2159553"/>
            <a:ext cx="1905868" cy="3779815"/>
          </a:xfrm>
          <a:prstGeom prst="trapezoid">
            <a:avLst>
              <a:gd name="adj" fmla="val 44372"/>
            </a:avLst>
          </a:prstGeom>
          <a:solidFill>
            <a:srgbClr val="FFC000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7A1B5E-9DA2-7B82-9151-BB6107064AB3}"/>
              </a:ext>
            </a:extLst>
          </p:cNvPr>
          <p:cNvCxnSpPr>
            <a:cxnSpLocks/>
          </p:cNvCxnSpPr>
          <p:nvPr/>
        </p:nvCxnSpPr>
        <p:spPr>
          <a:xfrm>
            <a:off x="9569221" y="3765439"/>
            <a:ext cx="90070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6054019-508C-350F-C968-8297D70336A8}"/>
              </a:ext>
            </a:extLst>
          </p:cNvPr>
          <p:cNvSpPr txBox="1"/>
          <p:nvPr/>
        </p:nvSpPr>
        <p:spPr>
          <a:xfrm>
            <a:off x="8193868" y="5564248"/>
            <a:ext cx="61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water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5BC1FE-CA63-7C17-DB3B-B676AA18192E}"/>
              </a:ext>
            </a:extLst>
          </p:cNvPr>
          <p:cNvSpPr txBox="1"/>
          <p:nvPr/>
        </p:nvSpPr>
        <p:spPr>
          <a:xfrm>
            <a:off x="218121" y="1021158"/>
            <a:ext cx="7176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To accurately deliver the dose, quality assurance practices have to be done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Medical Dosimetry: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/>
              <a:t>Irradiating a particle detector with the treatment plan, to verify the delivered dose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253945-DF42-EE68-A6F7-18FA0841D9C5}"/>
              </a:ext>
            </a:extLst>
          </p:cNvPr>
          <p:cNvSpPr/>
          <p:nvPr/>
        </p:nvSpPr>
        <p:spPr>
          <a:xfrm>
            <a:off x="3062426" y="3401855"/>
            <a:ext cx="3211286" cy="15965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0C4F21-56E8-B118-F212-C5EA12DA13C4}"/>
              </a:ext>
            </a:extLst>
          </p:cNvPr>
          <p:cNvSpPr/>
          <p:nvPr/>
        </p:nvSpPr>
        <p:spPr>
          <a:xfrm>
            <a:off x="3062426" y="4200115"/>
            <a:ext cx="3211286" cy="1596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98DB69-920F-5B4D-D7FF-661EAE13EFB5}"/>
              </a:ext>
            </a:extLst>
          </p:cNvPr>
          <p:cNvSpPr txBox="1"/>
          <p:nvPr/>
        </p:nvSpPr>
        <p:spPr>
          <a:xfrm>
            <a:off x="6560245" y="329701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F2C3B9-5557-12DF-3427-5F767B9FF5DC}"/>
              </a:ext>
            </a:extLst>
          </p:cNvPr>
          <p:cNvSpPr txBox="1"/>
          <p:nvPr/>
        </p:nvSpPr>
        <p:spPr>
          <a:xfrm>
            <a:off x="6560245" y="4076851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F684325-6784-4129-B82C-0ABE7C73B571}"/>
              </a:ext>
            </a:extLst>
          </p:cNvPr>
          <p:cNvCxnSpPr/>
          <p:nvPr/>
        </p:nvCxnSpPr>
        <p:spPr>
          <a:xfrm>
            <a:off x="4535714" y="3018971"/>
            <a:ext cx="0" cy="15385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A487636-9CD5-4EAD-9DB5-99616DA9515A}"/>
              </a:ext>
            </a:extLst>
          </p:cNvPr>
          <p:cNvSpPr txBox="1"/>
          <p:nvPr/>
        </p:nvSpPr>
        <p:spPr>
          <a:xfrm>
            <a:off x="4557319" y="2982685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p-beam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A7209C-5E55-81ED-69E3-9730C6CD6082}"/>
              </a:ext>
            </a:extLst>
          </p:cNvPr>
          <p:cNvSpPr txBox="1"/>
          <p:nvPr/>
        </p:nvSpPr>
        <p:spPr>
          <a:xfrm>
            <a:off x="3851036" y="3696147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+                     </a:t>
            </a:r>
            <a:r>
              <a:rPr lang="en-US" dirty="0"/>
              <a:t>e</a:t>
            </a:r>
            <a:r>
              <a:rPr lang="en-US" baseline="30000" dirty="0"/>
              <a:t>-  </a:t>
            </a:r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7507989-6D74-FDEA-43E6-92BEE54C62E4}"/>
              </a:ext>
            </a:extLst>
          </p:cNvPr>
          <p:cNvSpPr/>
          <p:nvPr/>
        </p:nvSpPr>
        <p:spPr>
          <a:xfrm>
            <a:off x="4728075" y="3841221"/>
            <a:ext cx="137879" cy="1596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89B02A2-1376-D399-A1C9-40A27F25709F}"/>
              </a:ext>
            </a:extLst>
          </p:cNvPr>
          <p:cNvSpPr/>
          <p:nvPr/>
        </p:nvSpPr>
        <p:spPr>
          <a:xfrm>
            <a:off x="4215303" y="3836753"/>
            <a:ext cx="137879" cy="1596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EF9F3BA-6ECB-BF4F-15F7-A5A6FB5A2470}"/>
              </a:ext>
            </a:extLst>
          </p:cNvPr>
          <p:cNvCxnSpPr>
            <a:cxnSpLocks/>
          </p:cNvCxnSpPr>
          <p:nvPr/>
        </p:nvCxnSpPr>
        <p:spPr>
          <a:xfrm>
            <a:off x="4445000" y="3784524"/>
            <a:ext cx="0" cy="3114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AA93DF2-BC76-15A0-7039-10987EFFA689}"/>
              </a:ext>
            </a:extLst>
          </p:cNvPr>
          <p:cNvCxnSpPr>
            <a:cxnSpLocks/>
          </p:cNvCxnSpPr>
          <p:nvPr/>
        </p:nvCxnSpPr>
        <p:spPr>
          <a:xfrm flipV="1">
            <a:off x="4649926" y="3791547"/>
            <a:ext cx="0" cy="3091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AB9D272-9592-A31A-4C6A-90322F0AA2C2}"/>
              </a:ext>
            </a:extLst>
          </p:cNvPr>
          <p:cNvCxnSpPr/>
          <p:nvPr/>
        </p:nvCxnSpPr>
        <p:spPr>
          <a:xfrm flipV="1">
            <a:off x="3541486" y="2661838"/>
            <a:ext cx="0" cy="74001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7565865-8349-9D13-4655-4654E44DD9BA}"/>
              </a:ext>
            </a:extLst>
          </p:cNvPr>
          <p:cNvCxnSpPr>
            <a:cxnSpLocks/>
          </p:cNvCxnSpPr>
          <p:nvPr/>
        </p:nvCxnSpPr>
        <p:spPr>
          <a:xfrm flipH="1">
            <a:off x="732971" y="2661838"/>
            <a:ext cx="280851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1AC85BC-905B-4181-C212-CC93EB7F69C6}"/>
              </a:ext>
            </a:extLst>
          </p:cNvPr>
          <p:cNvCxnSpPr>
            <a:cxnSpLocks/>
          </p:cNvCxnSpPr>
          <p:nvPr/>
        </p:nvCxnSpPr>
        <p:spPr>
          <a:xfrm flipV="1">
            <a:off x="732971" y="2661838"/>
            <a:ext cx="0" cy="12064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5D55782-CAFB-A205-6A9B-5BB84272E802}"/>
              </a:ext>
            </a:extLst>
          </p:cNvPr>
          <p:cNvCxnSpPr>
            <a:cxnSpLocks/>
          </p:cNvCxnSpPr>
          <p:nvPr/>
        </p:nvCxnSpPr>
        <p:spPr>
          <a:xfrm flipH="1">
            <a:off x="471714" y="3868279"/>
            <a:ext cx="52251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2B5D55F-ADF9-FE43-5126-F71B67247883}"/>
              </a:ext>
            </a:extLst>
          </p:cNvPr>
          <p:cNvCxnSpPr>
            <a:cxnSpLocks/>
          </p:cNvCxnSpPr>
          <p:nvPr/>
        </p:nvCxnSpPr>
        <p:spPr>
          <a:xfrm flipH="1">
            <a:off x="591457" y="3981707"/>
            <a:ext cx="28302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87AF146-93EE-1176-BF65-F9FC8E26F06C}"/>
              </a:ext>
            </a:extLst>
          </p:cNvPr>
          <p:cNvCxnSpPr>
            <a:cxnSpLocks/>
          </p:cNvCxnSpPr>
          <p:nvPr/>
        </p:nvCxnSpPr>
        <p:spPr>
          <a:xfrm flipV="1">
            <a:off x="732971" y="3996411"/>
            <a:ext cx="0" cy="12064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64AB98A-4CFF-90DA-9270-540E8151A450}"/>
              </a:ext>
            </a:extLst>
          </p:cNvPr>
          <p:cNvCxnSpPr>
            <a:cxnSpLocks/>
          </p:cNvCxnSpPr>
          <p:nvPr/>
        </p:nvCxnSpPr>
        <p:spPr>
          <a:xfrm flipH="1">
            <a:off x="732971" y="5201319"/>
            <a:ext cx="6313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B6A6B13-5B46-9CE7-D8C0-2D02C34EF132}"/>
              </a:ext>
            </a:extLst>
          </p:cNvPr>
          <p:cNvCxnSpPr>
            <a:cxnSpLocks/>
          </p:cNvCxnSpPr>
          <p:nvPr/>
        </p:nvCxnSpPr>
        <p:spPr>
          <a:xfrm flipV="1">
            <a:off x="1364343" y="4746171"/>
            <a:ext cx="0" cy="4551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CD257A4-A051-C1F0-912E-1E9A008EA9C0}"/>
              </a:ext>
            </a:extLst>
          </p:cNvPr>
          <p:cNvCxnSpPr>
            <a:cxnSpLocks/>
          </p:cNvCxnSpPr>
          <p:nvPr/>
        </p:nvCxnSpPr>
        <p:spPr>
          <a:xfrm>
            <a:off x="1364343" y="4746171"/>
            <a:ext cx="29349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581E6DE7-C931-2CAA-B9D1-77E862134445}"/>
              </a:ext>
            </a:extLst>
          </p:cNvPr>
          <p:cNvSpPr/>
          <p:nvPr/>
        </p:nvSpPr>
        <p:spPr>
          <a:xfrm>
            <a:off x="1644822" y="4659137"/>
            <a:ext cx="352660" cy="1740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6E76F62-041E-9EF2-AFE8-4572E77A16F1}"/>
              </a:ext>
            </a:extLst>
          </p:cNvPr>
          <p:cNvCxnSpPr>
            <a:cxnSpLocks/>
          </p:cNvCxnSpPr>
          <p:nvPr/>
        </p:nvCxnSpPr>
        <p:spPr>
          <a:xfrm>
            <a:off x="1364343" y="5656467"/>
            <a:ext cx="38462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261E1A0-46DB-0972-408B-A6B09E32B4A2}"/>
              </a:ext>
            </a:extLst>
          </p:cNvPr>
          <p:cNvCxnSpPr>
            <a:cxnSpLocks/>
          </p:cNvCxnSpPr>
          <p:nvPr/>
        </p:nvCxnSpPr>
        <p:spPr>
          <a:xfrm flipV="1">
            <a:off x="1364343" y="5201319"/>
            <a:ext cx="0" cy="4551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96603F9-D972-E0C2-B4B0-CE7C92E8936F}"/>
              </a:ext>
            </a:extLst>
          </p:cNvPr>
          <p:cNvCxnSpPr>
            <a:cxnSpLocks/>
          </p:cNvCxnSpPr>
          <p:nvPr/>
        </p:nvCxnSpPr>
        <p:spPr>
          <a:xfrm flipV="1">
            <a:off x="1756228" y="5424238"/>
            <a:ext cx="0" cy="4551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82943B7-DF13-4C16-9421-3C4DB7B7B861}"/>
              </a:ext>
            </a:extLst>
          </p:cNvPr>
          <p:cNvCxnSpPr>
            <a:cxnSpLocks/>
          </p:cNvCxnSpPr>
          <p:nvPr/>
        </p:nvCxnSpPr>
        <p:spPr>
          <a:xfrm flipV="1">
            <a:off x="1910786" y="5424238"/>
            <a:ext cx="0" cy="4551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20EE84A-F635-2F8D-CB89-2BC1EB4D12E7}"/>
              </a:ext>
            </a:extLst>
          </p:cNvPr>
          <p:cNvCxnSpPr>
            <a:cxnSpLocks/>
          </p:cNvCxnSpPr>
          <p:nvPr/>
        </p:nvCxnSpPr>
        <p:spPr>
          <a:xfrm>
            <a:off x="1925301" y="5651812"/>
            <a:ext cx="38462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222C6EF-BDD8-1846-BE87-F139B618036A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1997482" y="4746171"/>
            <a:ext cx="31244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5789DF3-0D00-3DC1-C8DB-00A328C02209}"/>
              </a:ext>
            </a:extLst>
          </p:cNvPr>
          <p:cNvCxnSpPr>
            <a:cxnSpLocks/>
          </p:cNvCxnSpPr>
          <p:nvPr/>
        </p:nvCxnSpPr>
        <p:spPr>
          <a:xfrm flipV="1">
            <a:off x="2309929" y="4746171"/>
            <a:ext cx="0" cy="4551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120F71E-DD69-F213-ACDA-0165DBCA65EE}"/>
              </a:ext>
            </a:extLst>
          </p:cNvPr>
          <p:cNvCxnSpPr>
            <a:cxnSpLocks/>
          </p:cNvCxnSpPr>
          <p:nvPr/>
        </p:nvCxnSpPr>
        <p:spPr>
          <a:xfrm flipV="1">
            <a:off x="2309929" y="5201319"/>
            <a:ext cx="0" cy="4551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28D2908-57BC-A731-142F-F182FDB37433}"/>
              </a:ext>
            </a:extLst>
          </p:cNvPr>
          <p:cNvCxnSpPr>
            <a:cxnSpLocks/>
          </p:cNvCxnSpPr>
          <p:nvPr/>
        </p:nvCxnSpPr>
        <p:spPr>
          <a:xfrm flipH="1">
            <a:off x="2319778" y="5192528"/>
            <a:ext cx="12217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D700166-B1D7-2661-A17A-DB7E134105B2}"/>
              </a:ext>
            </a:extLst>
          </p:cNvPr>
          <p:cNvCxnSpPr>
            <a:cxnSpLocks/>
          </p:cNvCxnSpPr>
          <p:nvPr/>
        </p:nvCxnSpPr>
        <p:spPr>
          <a:xfrm flipV="1">
            <a:off x="3541486" y="4359772"/>
            <a:ext cx="0" cy="8415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4A0C3823-F866-57C5-EFEB-68644A35096F}"/>
              </a:ext>
            </a:extLst>
          </p:cNvPr>
          <p:cNvSpPr txBox="1"/>
          <p:nvPr/>
        </p:nvSpPr>
        <p:spPr>
          <a:xfrm>
            <a:off x="1008974" y="3710320"/>
            <a:ext cx="136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Voltage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CCC9127-7181-E7EB-BB01-D3BB2C5C4E73}"/>
              </a:ext>
            </a:extLst>
          </p:cNvPr>
          <p:cNvSpPr txBox="1"/>
          <p:nvPr/>
        </p:nvSpPr>
        <p:spPr>
          <a:xfrm>
            <a:off x="994228" y="5844564"/>
            <a:ext cx="1591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Readout Circuit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93C7D34-B5AF-F864-374F-A2544FABB75B}"/>
              </a:ext>
            </a:extLst>
          </p:cNvPr>
          <p:cNvSpPr txBox="1"/>
          <p:nvPr/>
        </p:nvSpPr>
        <p:spPr>
          <a:xfrm>
            <a:off x="1678133" y="508972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99B82D6-CE88-19D7-AB9E-348AF8958F68}"/>
              </a:ext>
            </a:extLst>
          </p:cNvPr>
          <p:cNvSpPr txBox="1"/>
          <p:nvPr/>
        </p:nvSpPr>
        <p:spPr>
          <a:xfrm>
            <a:off x="1640647" y="435356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F7EE0E2-103A-7B07-9CFD-431EF9ECCBB0}"/>
              </a:ext>
            </a:extLst>
          </p:cNvPr>
          <p:cNvSpPr txBox="1"/>
          <p:nvPr/>
        </p:nvSpPr>
        <p:spPr>
          <a:xfrm>
            <a:off x="3684939" y="2586959"/>
            <a:ext cx="204254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Ionization Chamber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AE6D0498-DAC4-FD97-A476-02C8CAB582BB}"/>
                  </a:ext>
                </a:extLst>
              </p:cNvPr>
              <p:cNvSpPr txBox="1"/>
              <p:nvPr/>
            </p:nvSpPr>
            <p:spPr>
              <a:xfrm>
                <a:off x="3674931" y="4614630"/>
                <a:ext cx="4155240" cy="659604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𝑎𝑖𝑟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AE6D0498-DAC4-FD97-A476-02C8CAB58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931" y="4614630"/>
                <a:ext cx="4155240" cy="659604"/>
              </a:xfrm>
              <a:prstGeom prst="rect">
                <a:avLst/>
              </a:prstGeom>
              <a:blipFill>
                <a:blip r:embed="rId2"/>
                <a:stretch>
                  <a:fillRect t="-1887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TextBox 90">
            <a:extLst>
              <a:ext uri="{FF2B5EF4-FFF2-40B4-BE49-F238E27FC236}">
                <a16:creationId xmlns:a16="http://schemas.microsoft.com/office/drawing/2014/main" id="{1E4DCD9E-E1A6-0109-96B1-D95E7C743C1B}"/>
              </a:ext>
            </a:extLst>
          </p:cNvPr>
          <p:cNvSpPr txBox="1"/>
          <p:nvPr/>
        </p:nvSpPr>
        <p:spPr>
          <a:xfrm>
            <a:off x="2816084" y="5404022"/>
            <a:ext cx="4931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D: dose, E: energy, m: mass, Q: charge in detector, W: energy needed to create one electron/ion pair in air, s: stopping power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644816B-37F9-FBDC-BDF8-5696C8706C66}"/>
              </a:ext>
            </a:extLst>
          </p:cNvPr>
          <p:cNvCxnSpPr>
            <a:stCxn id="15" idx="2"/>
          </p:cNvCxnSpPr>
          <p:nvPr/>
        </p:nvCxnSpPr>
        <p:spPr>
          <a:xfrm flipH="1">
            <a:off x="8556171" y="2661838"/>
            <a:ext cx="46" cy="12372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38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927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DEDB19-71BC-FF1E-0904-3667C784C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7C8AD2-6DE2-22FD-632E-F0D75F11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D8D4-DA99-934F-AB05-3319FC407129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CCA4A5-FFB6-34E0-491F-29EFC7854F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022E2B-73B7-3A46-B733-3BD616A2455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74F9F-5404-AEE2-2F76-87BFE9058B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60474-CE54-50A2-E8E6-2098E0288D11}"/>
              </a:ext>
            </a:extLst>
          </p:cNvPr>
          <p:cNvSpPr txBox="1"/>
          <p:nvPr/>
        </p:nvSpPr>
        <p:spPr>
          <a:xfrm>
            <a:off x="0" y="60395"/>
            <a:ext cx="9364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Patient-Specific Quality Assurance (PSQA) - Ionization Chambers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E29C67-6D66-9D8D-8145-E8366D0567D9}"/>
              </a:ext>
            </a:extLst>
          </p:cNvPr>
          <p:cNvCxnSpPr>
            <a:cxnSpLocks/>
          </p:cNvCxnSpPr>
          <p:nvPr/>
        </p:nvCxnSpPr>
        <p:spPr>
          <a:xfrm flipH="1">
            <a:off x="8022818" y="5948197"/>
            <a:ext cx="37598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C4D7AD-8C6F-03B8-D344-54A37FA0D840}"/>
              </a:ext>
            </a:extLst>
          </p:cNvPr>
          <p:cNvCxnSpPr>
            <a:cxnSpLocks/>
          </p:cNvCxnSpPr>
          <p:nvPr/>
        </p:nvCxnSpPr>
        <p:spPr>
          <a:xfrm>
            <a:off x="11778538" y="2795813"/>
            <a:ext cx="0" cy="3152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71FAE04F-BFAD-EC28-C862-48CE6615420D}"/>
              </a:ext>
            </a:extLst>
          </p:cNvPr>
          <p:cNvSpPr/>
          <p:nvPr/>
        </p:nvSpPr>
        <p:spPr>
          <a:xfrm>
            <a:off x="9772232" y="1820360"/>
            <a:ext cx="274320" cy="27432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68F057-758E-1BAF-9619-8D084C934C69}"/>
              </a:ext>
            </a:extLst>
          </p:cNvPr>
          <p:cNvSpPr txBox="1"/>
          <p:nvPr/>
        </p:nvSpPr>
        <p:spPr>
          <a:xfrm>
            <a:off x="9027494" y="1512583"/>
            <a:ext cx="1763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  <a:cs typeface="Times New Roman" panose="02020603050405020304" pitchFamily="18" charset="0"/>
              </a:rPr>
              <a:t>PBS flat field scanning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17BB39-9398-CA58-C650-E6F1BD56DBD2}"/>
              </a:ext>
            </a:extLst>
          </p:cNvPr>
          <p:cNvSpPr/>
          <p:nvPr/>
        </p:nvSpPr>
        <p:spPr>
          <a:xfrm>
            <a:off x="8044423" y="2808338"/>
            <a:ext cx="3729940" cy="3125241"/>
          </a:xfrm>
          <a:prstGeom prst="rect">
            <a:avLst/>
          </a:prstGeom>
          <a:solidFill>
            <a:srgbClr val="00D6D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01EC08-5D6D-22F7-461A-1F44CD44A69F}"/>
              </a:ext>
            </a:extLst>
          </p:cNvPr>
          <p:cNvSpPr txBox="1"/>
          <p:nvPr/>
        </p:nvSpPr>
        <p:spPr>
          <a:xfrm>
            <a:off x="7628248" y="2354061"/>
            <a:ext cx="1574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  <a:cs typeface="Times New Roman" panose="02020603050405020304" pitchFamily="18" charset="0"/>
              </a:rPr>
              <a:t>Detector Placement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DC663CA-2AF7-DA62-CCF5-41D6B7937A5A}"/>
              </a:ext>
            </a:extLst>
          </p:cNvPr>
          <p:cNvSpPr/>
          <p:nvPr/>
        </p:nvSpPr>
        <p:spPr>
          <a:xfrm>
            <a:off x="8029448" y="3899056"/>
            <a:ext cx="3759889" cy="824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DFC1DC-C8E8-8ACB-2181-B4F78DF6BCDB}"/>
              </a:ext>
            </a:extLst>
          </p:cNvPr>
          <p:cNvCxnSpPr>
            <a:cxnSpLocks/>
          </p:cNvCxnSpPr>
          <p:nvPr/>
        </p:nvCxnSpPr>
        <p:spPr>
          <a:xfrm flipH="1">
            <a:off x="8523590" y="2808338"/>
            <a:ext cx="2357" cy="10599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rapezoid 18">
            <a:extLst>
              <a:ext uri="{FF2B5EF4-FFF2-40B4-BE49-F238E27FC236}">
                <a16:creationId xmlns:a16="http://schemas.microsoft.com/office/drawing/2014/main" id="{FB846D75-0934-B9BA-88DF-FFA1ABFA8251}"/>
              </a:ext>
            </a:extLst>
          </p:cNvPr>
          <p:cNvSpPr/>
          <p:nvPr/>
        </p:nvSpPr>
        <p:spPr>
          <a:xfrm>
            <a:off x="8954451" y="2159553"/>
            <a:ext cx="1905868" cy="2203727"/>
          </a:xfrm>
          <a:prstGeom prst="trapezoid">
            <a:avLst>
              <a:gd name="adj" fmla="val 44372"/>
            </a:avLst>
          </a:prstGeom>
          <a:solidFill>
            <a:srgbClr val="FFC000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BEC405-AF90-B166-6903-1A93D97A82BF}"/>
              </a:ext>
            </a:extLst>
          </p:cNvPr>
          <p:cNvCxnSpPr>
            <a:cxnSpLocks/>
          </p:cNvCxnSpPr>
          <p:nvPr/>
        </p:nvCxnSpPr>
        <p:spPr>
          <a:xfrm>
            <a:off x="9202718" y="3772696"/>
            <a:ext cx="140722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7B95C26-EE82-4574-C747-5C421247A0B7}"/>
              </a:ext>
            </a:extLst>
          </p:cNvPr>
          <p:cNvSpPr txBox="1"/>
          <p:nvPr/>
        </p:nvSpPr>
        <p:spPr>
          <a:xfrm>
            <a:off x="8053134" y="5564248"/>
            <a:ext cx="61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water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F9BB00-4210-5C8E-37C8-C2EAF54A8D4C}"/>
              </a:ext>
            </a:extLst>
          </p:cNvPr>
          <p:cNvSpPr txBox="1"/>
          <p:nvPr/>
        </p:nvSpPr>
        <p:spPr>
          <a:xfrm>
            <a:off x="218121" y="1021158"/>
            <a:ext cx="7176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To accurately deliver the dose, quality assurance practices have to be done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Medical Dosimetry: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/>
              <a:t>Irradiating a particle detector with the treatment plan, to verify the delivered dose</a:t>
            </a:r>
          </a:p>
        </p:txBody>
      </p:sp>
      <p:pic>
        <p:nvPicPr>
          <p:cNvPr id="14" name="Picture 13" descr="A blue and green square with a blue beam&#10;&#10;Description automatically generated with medium confidence">
            <a:extLst>
              <a:ext uri="{FF2B5EF4-FFF2-40B4-BE49-F238E27FC236}">
                <a16:creationId xmlns:a16="http://schemas.microsoft.com/office/drawing/2014/main" id="{47916AA2-0CB2-B71C-16D6-CA36AFAFBB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08"/>
          <a:stretch/>
        </p:blipFill>
        <p:spPr>
          <a:xfrm>
            <a:off x="2453817" y="2281124"/>
            <a:ext cx="4934848" cy="407191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F505C6A-9A19-BE51-213F-5B0E67D88580}"/>
              </a:ext>
            </a:extLst>
          </p:cNvPr>
          <p:cNvCxnSpPr>
            <a:cxnSpLocks/>
          </p:cNvCxnSpPr>
          <p:nvPr/>
        </p:nvCxnSpPr>
        <p:spPr>
          <a:xfrm>
            <a:off x="4241001" y="2941830"/>
            <a:ext cx="0" cy="3027263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7D17768-D092-9ACE-9CBD-617A94240199}"/>
              </a:ext>
            </a:extLst>
          </p:cNvPr>
          <p:cNvCxnSpPr>
            <a:cxnSpLocks/>
          </p:cNvCxnSpPr>
          <p:nvPr/>
        </p:nvCxnSpPr>
        <p:spPr>
          <a:xfrm flipH="1">
            <a:off x="4433752" y="5379039"/>
            <a:ext cx="2613103" cy="678669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4A0116A-01C0-5F9B-841B-22D4DD7F4C88}"/>
              </a:ext>
            </a:extLst>
          </p:cNvPr>
          <p:cNvSpPr txBox="1"/>
          <p:nvPr/>
        </p:nvSpPr>
        <p:spPr>
          <a:xfrm>
            <a:off x="5348514" y="5791912"/>
            <a:ext cx="8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 cm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09DA30-BCDE-FB48-1E90-83C9AC61BC43}"/>
              </a:ext>
            </a:extLst>
          </p:cNvPr>
          <p:cNvSpPr txBox="1"/>
          <p:nvPr/>
        </p:nvSpPr>
        <p:spPr>
          <a:xfrm>
            <a:off x="3350689" y="4482050"/>
            <a:ext cx="8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 cm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44DFED-5BDC-9CDF-FF7E-A48A6374ADDD}"/>
              </a:ext>
            </a:extLst>
          </p:cNvPr>
          <p:cNvSpPr txBox="1"/>
          <p:nvPr/>
        </p:nvSpPr>
        <p:spPr>
          <a:xfrm>
            <a:off x="5827363" y="3868279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PBS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577A55-45F1-4005-06C9-68063436B9DD}"/>
              </a:ext>
            </a:extLst>
          </p:cNvPr>
          <p:cNvSpPr txBox="1"/>
          <p:nvPr/>
        </p:nvSpPr>
        <p:spPr>
          <a:xfrm>
            <a:off x="83478" y="3037282"/>
            <a:ext cx="22736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Flat-panel detectors, made of segmented air cylinders, provide both dosimetry and dose map construction. </a:t>
            </a:r>
          </a:p>
          <a:p>
            <a:r>
              <a:rPr lang="en-US" dirty="0">
                <a:highlight>
                  <a:srgbClr val="FFFF00"/>
                </a:highlight>
              </a:rPr>
              <a:t>But with a limited resolution of ~ 6 mm  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8DEC38D-EFD8-6F3C-D435-B95FC738BC3E}"/>
              </a:ext>
            </a:extLst>
          </p:cNvPr>
          <p:cNvCxnSpPr>
            <a:cxnSpLocks/>
          </p:cNvCxnSpPr>
          <p:nvPr/>
        </p:nvCxnSpPr>
        <p:spPr>
          <a:xfrm>
            <a:off x="8015129" y="2808338"/>
            <a:ext cx="0" cy="3152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711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7680</TotalTime>
  <Words>1576</Words>
  <Application>Microsoft Macintosh PowerPoint</Application>
  <PresentationFormat>Widescreen</PresentationFormat>
  <Paragraphs>295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Aptos Display</vt:lpstr>
      <vt:lpstr>Arial</vt:lpstr>
      <vt:lpstr>Cambria Math</vt:lpstr>
      <vt:lpstr>Garamond</vt:lpstr>
      <vt:lpstr>Times New Roman</vt:lpstr>
      <vt:lpstr>Wingdings</vt:lpstr>
      <vt:lpstr>Office Theme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Khalil El Achi</dc:creator>
  <cp:lastModifiedBy>Khalil El Achi</cp:lastModifiedBy>
  <cp:revision>106</cp:revision>
  <dcterms:created xsi:type="dcterms:W3CDTF">2024-10-09T10:13:32Z</dcterms:created>
  <dcterms:modified xsi:type="dcterms:W3CDTF">2025-05-19T08:42:18Z</dcterms:modified>
</cp:coreProperties>
</file>