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66" r:id="rId3"/>
    <p:sldId id="297" r:id="rId4"/>
    <p:sldId id="275" r:id="rId5"/>
    <p:sldId id="274" r:id="rId6"/>
    <p:sldId id="287" r:id="rId7"/>
    <p:sldId id="267" r:id="rId8"/>
    <p:sldId id="268" r:id="rId9"/>
    <p:sldId id="270" r:id="rId10"/>
    <p:sldId id="269" r:id="rId11"/>
    <p:sldId id="271" r:id="rId12"/>
    <p:sldId id="276" r:id="rId13"/>
    <p:sldId id="277" r:id="rId14"/>
    <p:sldId id="299" r:id="rId15"/>
    <p:sldId id="278" r:id="rId16"/>
    <p:sldId id="279" r:id="rId17"/>
    <p:sldId id="273" r:id="rId18"/>
    <p:sldId id="285" r:id="rId19"/>
    <p:sldId id="281" r:id="rId20"/>
    <p:sldId id="265" r:id="rId21"/>
    <p:sldId id="280" r:id="rId22"/>
    <p:sldId id="295" r:id="rId23"/>
    <p:sldId id="261" r:id="rId24"/>
    <p:sldId id="290" r:id="rId25"/>
    <p:sldId id="296" r:id="rId26"/>
  </p:sldIdLst>
  <p:sldSz cx="9144000" cy="6858000" type="screen4x3"/>
  <p:notesSz cx="6745288" cy="98821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66"/>
  </p:clrMru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1" autoAdjust="0"/>
  </p:normalViewPr>
  <p:slideViewPr>
    <p:cSldViewPr>
      <p:cViewPr varScale="1">
        <p:scale>
          <a:sx n="68" d="100"/>
          <a:sy n="68" d="100"/>
        </p:scale>
        <p:origin x="-6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2958" cy="494108"/>
          </a:xfrm>
          <a:prstGeom prst="rect">
            <a:avLst/>
          </a:prstGeom>
        </p:spPr>
        <p:txBody>
          <a:bodyPr vert="horz" lIns="91023" tIns="45511" rIns="91023" bIns="45511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2"/>
            <a:ext cx="2922958" cy="494108"/>
          </a:xfrm>
          <a:prstGeom prst="rect">
            <a:avLst/>
          </a:prstGeom>
        </p:spPr>
        <p:txBody>
          <a:bodyPr vert="horz" lIns="91023" tIns="45511" rIns="91023" bIns="45511" rtlCol="0"/>
          <a:lstStyle>
            <a:lvl1pPr algn="r">
              <a:defRPr sz="1300"/>
            </a:lvl1pPr>
          </a:lstStyle>
          <a:p>
            <a:fld id="{D92700C1-1250-45BB-8AFD-842C3AFF4CD1}" type="datetimeFigureOut">
              <a:rPr lang="es-ES" smtClean="0"/>
              <a:pPr/>
              <a:t>03/06/2010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3" tIns="45511" rIns="91023" bIns="45511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1"/>
            <a:ext cx="5396230" cy="4446985"/>
          </a:xfrm>
          <a:prstGeom prst="rect">
            <a:avLst/>
          </a:prstGeom>
        </p:spPr>
        <p:txBody>
          <a:bodyPr vert="horz" lIns="91023" tIns="45511" rIns="91023" bIns="455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6"/>
            <a:ext cx="2922958" cy="494108"/>
          </a:xfrm>
          <a:prstGeom prst="rect">
            <a:avLst/>
          </a:prstGeom>
        </p:spPr>
        <p:txBody>
          <a:bodyPr vert="horz" lIns="91023" tIns="45511" rIns="91023" bIns="4551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6"/>
            <a:ext cx="2922958" cy="494108"/>
          </a:xfrm>
          <a:prstGeom prst="rect">
            <a:avLst/>
          </a:prstGeom>
        </p:spPr>
        <p:txBody>
          <a:bodyPr vert="horz" lIns="91023" tIns="45511" rIns="91023" bIns="45511" rtlCol="0" anchor="b"/>
          <a:lstStyle>
            <a:lvl1pPr algn="r">
              <a:defRPr sz="1300"/>
            </a:lvl1pPr>
          </a:lstStyle>
          <a:p>
            <a:fld id="{3C6F440A-957B-4C17-96D3-2A539F533DD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03B7-954D-407D-8203-480CAD90AA09}" type="slidenum">
              <a:rPr lang="es-ES"/>
              <a:pPr/>
              <a:t>10</a:t>
            </a:fld>
            <a:endParaRPr lang="es-E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D010F-79B1-4B5D-98B2-B887ACEDF241}" type="slidenum">
              <a:rPr lang="es-ES"/>
              <a:pPr/>
              <a:t>11</a:t>
            </a:fld>
            <a:endParaRPr lang="es-E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80CB9-B285-4F75-A233-E13F80C60360}" type="slidenum">
              <a:rPr lang="es-ES"/>
              <a:pPr/>
              <a:t>12</a:t>
            </a:fld>
            <a:endParaRPr lang="es-E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A019-A54C-40EC-9E2A-AB9ABA3DB44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59A91-8C89-4D10-BD1B-C7671033C076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69C0C-7FFA-4522-8219-8908922DB3C6}" type="slidenum">
              <a:rPr lang="es-ES"/>
              <a:pPr/>
              <a:t>15</a:t>
            </a:fld>
            <a:endParaRPr lang="es-E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59A91-8C89-4D10-BD1B-C7671033C076}" type="slidenum">
              <a:rPr lang="es-ES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33955-38C7-4E43-8E94-686C2C73C93F}" type="slidenum">
              <a:rPr lang="es-ES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0A8E4-169B-41F9-A0DB-EA4CB2CC33DC}" type="slidenum">
              <a:rPr lang="es-ES"/>
              <a:pPr/>
              <a:t>2</a:t>
            </a:fld>
            <a:endParaRPr lang="es-E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25FE7-211A-48D7-BE87-E7E332B0C826}" type="slidenum">
              <a:rPr lang="es-ES"/>
              <a:pPr/>
              <a:t>20</a:t>
            </a:fld>
            <a:endParaRPr lang="es-E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1E91F-BA32-42E1-8B6D-585AAD3DD822}" type="slidenum">
              <a:rPr lang="es-ES"/>
              <a:pPr/>
              <a:t>21</a:t>
            </a:fld>
            <a:endParaRPr lang="es-E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63024-2729-42C2-97E8-9DE71117D213}" type="slidenum">
              <a:rPr lang="es-ES"/>
              <a:pPr/>
              <a:t>3</a:t>
            </a:fld>
            <a:endParaRPr 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D9F6F-1D69-4166-B7CA-033BB525B3C9}" type="slidenum">
              <a:rPr lang="es-ES"/>
              <a:pPr/>
              <a:t>4</a:t>
            </a:fld>
            <a:endParaRPr lang="es-E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3E71B-3FC7-4986-AD62-C5703131C909}" type="slidenum">
              <a:rPr lang="es-ES"/>
              <a:pPr/>
              <a:t>5</a:t>
            </a:fld>
            <a:endParaRPr lang="es-E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F440A-957B-4C17-96D3-2A539F533DD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0031D-F6B4-45EE-8DC7-565497B10723}" type="slidenum">
              <a:rPr lang="es-ES"/>
              <a:pPr/>
              <a:t>7</a:t>
            </a:fld>
            <a:endParaRPr lang="es-E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CD4D5-2E49-4268-AF95-5C029181563C}" type="slidenum">
              <a:rPr lang="es-ES"/>
              <a:pPr/>
              <a:t>8</a:t>
            </a:fld>
            <a:endParaRPr 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D2188-157A-42CF-82C7-DC521A0A419D}" type="slidenum">
              <a:rPr lang="es-ES"/>
              <a:pPr/>
              <a:t>9</a:t>
            </a:fld>
            <a:endParaRPr lang="es-E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4"/>
            <a:ext cx="9144000" cy="500042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</a:t>
            </a:r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6643686"/>
            <a:ext cx="3071802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       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Germán Rodrigo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59" y="6636910"/>
            <a:ext cx="704842" cy="2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3071802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Charge asymmetry: an appraisal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6072198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0" baseline="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s-ES" sz="1000" b="0" baseline="0" noProof="0" dirty="0" err="1" smtClean="0">
                <a:solidFill>
                  <a:schemeClr val="bg1"/>
                </a:solidFill>
              </a:rPr>
              <a:t>Bruges</a:t>
            </a:r>
            <a:r>
              <a:rPr lang="es-ES" sz="1000" b="0" baseline="0" noProof="0" dirty="0" smtClean="0">
                <a:solidFill>
                  <a:schemeClr val="bg1"/>
                </a:solidFill>
              </a:rPr>
              <a:t> 2010 </a:t>
            </a:r>
            <a:r>
              <a:rPr lang="es-ES" sz="1000" b="0" baseline="0" noProof="0" dirty="0" smtClean="0"/>
              <a:t>                              </a:t>
            </a:r>
            <a:r>
              <a:rPr lang="es-ES" sz="1000" b="1" baseline="0" noProof="0" dirty="0" smtClean="0"/>
              <a:t>                 </a:t>
            </a:r>
            <a:fld id="{62D44D6D-8125-40D2-BA13-82F3585BF5A2}" type="slidenum">
              <a:rPr lang="es-ES" sz="1000" b="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643734"/>
            <a:ext cx="322970" cy="2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6643686"/>
            <a:ext cx="3071802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       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Germán Rodrigo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59" y="6636910"/>
            <a:ext cx="704842" cy="2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0166" y="6072206"/>
            <a:ext cx="2133600" cy="365125"/>
          </a:xfrm>
        </p:spPr>
        <p:txBody>
          <a:bodyPr/>
          <a:lstStyle/>
          <a:p>
            <a:fld id="{873A9898-C040-4B2F-AC8E-189875EE300B}" type="datetimeFigureOut">
              <a:rPr lang="es-ES" smtClean="0"/>
              <a:pPr/>
              <a:t>03/06/2010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D6D-8125-40D2-BA13-82F3585BF5A2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3071802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Charge asymmetry: a theory appraisal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6072198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0" baseline="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s-ES" sz="1300" b="0" baseline="0" noProof="0" dirty="0" smtClean="0">
                <a:solidFill>
                  <a:schemeClr val="bg1"/>
                </a:solidFill>
              </a:rPr>
              <a:t>TOP2010, </a:t>
            </a:r>
            <a:r>
              <a:rPr lang="es-ES" sz="1300" b="0" baseline="0" noProof="0" dirty="0" err="1" smtClean="0">
                <a:solidFill>
                  <a:schemeClr val="bg1"/>
                </a:solidFill>
              </a:rPr>
              <a:t>Brugge</a:t>
            </a:r>
            <a:r>
              <a:rPr lang="es-ES" sz="1300" b="0" baseline="0" noProof="0" dirty="0" smtClean="0"/>
              <a:t>                             </a:t>
            </a:r>
            <a:r>
              <a:rPr lang="es-ES" sz="1300" b="1" baseline="0" noProof="0" dirty="0" smtClean="0"/>
              <a:t>                 </a:t>
            </a:r>
            <a:fld id="{62D44D6D-8125-40D2-BA13-82F3585BF5A2}" type="slidenum">
              <a:rPr lang="es-ES" sz="1000" b="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4"/>
            <a:ext cx="9144000" cy="500042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 </a:t>
            </a:r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643734"/>
            <a:ext cx="322970" cy="2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472" y="-24"/>
            <a:ext cx="8572528" cy="500042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 </a:t>
            </a:r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6643686"/>
            <a:ext cx="3071802" cy="214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       </a:t>
            </a:r>
            <a:r>
              <a: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Germán Rodrigo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59" y="6636910"/>
            <a:ext cx="704842" cy="2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>
            <a:lvl1pPr>
              <a:buClr>
                <a:schemeClr val="accent2">
                  <a:lumMod val="75000"/>
                </a:schemeClr>
              </a:buClr>
              <a:buFontTx/>
              <a:buBlip>
                <a:blip r:embed="rId3"/>
              </a:buBlip>
              <a:defRPr sz="28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2">
                  <a:lumMod val="50000"/>
                </a:schemeClr>
              </a:buClr>
              <a:buSzPct val="120000"/>
              <a:buFont typeface="Arial" pitchFamily="34" charset="0"/>
              <a:buChar char="•"/>
              <a:defRPr sz="24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3071802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Charge asymmetry: a theory appraisal</a:t>
            </a:r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6072198" y="6643710"/>
            <a:ext cx="3071802" cy="2142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>
              <a:defRPr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0" baseline="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es-ES" sz="1400" b="0" baseline="0" noProof="0" dirty="0" smtClean="0">
                <a:solidFill>
                  <a:schemeClr val="bg1"/>
                </a:solidFill>
              </a:rPr>
              <a:t>TOP2010, </a:t>
            </a:r>
            <a:r>
              <a:rPr lang="es-ES" sz="1400" b="0" baseline="0" noProof="0" dirty="0" err="1" smtClean="0">
                <a:solidFill>
                  <a:schemeClr val="bg1"/>
                </a:solidFill>
              </a:rPr>
              <a:t>Brugge</a:t>
            </a:r>
            <a:r>
              <a:rPr lang="es-ES" sz="1400" b="0" baseline="0" noProof="0" dirty="0" smtClean="0">
                <a:solidFill>
                  <a:schemeClr val="bg1"/>
                </a:solidFill>
              </a:rPr>
              <a:t> </a:t>
            </a:r>
            <a:r>
              <a:rPr lang="es-ES" sz="1400" b="0" baseline="0" noProof="0" dirty="0" smtClean="0"/>
              <a:t>                              </a:t>
            </a:r>
            <a:r>
              <a:rPr lang="es-ES" sz="1400" b="1" baseline="0" noProof="0" dirty="0" smtClean="0"/>
              <a:t>                 </a:t>
            </a:r>
            <a:fld id="{62D44D6D-8125-40D2-BA13-82F3585BF5A2}" type="slidenum">
              <a:rPr lang="es-ES" sz="1000" b="0" smtClean="0">
                <a:solidFill>
                  <a:schemeClr val="bg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6643734"/>
            <a:ext cx="322970" cy="2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1472" cy="50006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9898-C040-4B2F-AC8E-189875EE300B}" type="datetimeFigureOut">
              <a:rPr lang="es-ES" smtClean="0"/>
              <a:pPr/>
              <a:t>03/06/2010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44D6D-8125-40D2-BA13-82F3585BF5A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9388" y="188913"/>
            <a:ext cx="89646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3850" y="6597650"/>
            <a:ext cx="8218488" cy="2603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Germán Rodrigo                                         </a:t>
            </a:r>
            <a:r>
              <a:rPr lang="en-US"/>
              <a:t>Resonances in the top quark sector                           Top09 CERN Institute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51275" y="4868863"/>
            <a:ext cx="4608513" cy="2603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007EF1-1AB9-493F-AAA9-6A0D0C98216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Germán Rodrigo                                                                                                                 </a:t>
            </a:r>
            <a:r>
              <a:rPr lang="en-US"/>
              <a:t>Resonances in the top quark sector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375F1-9995-42F3-8A13-D8FA1570B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95288" y="6597650"/>
            <a:ext cx="8569325" cy="18891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Germán Rodrigo                                                                                                                 </a:t>
            </a:r>
            <a:r>
              <a:rPr lang="en-US"/>
              <a:t>Resonances in the top quark sector</a:t>
            </a:r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51275" y="4868863"/>
            <a:ext cx="4608513" cy="2603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91C5AB-7DD7-4935-9413-ED9864C12A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9898-C040-4B2F-AC8E-189875EE300B}" type="datetimeFigureOut">
              <a:rPr lang="es-ES" smtClean="0"/>
              <a:pPr/>
              <a:t>03/06/2010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4D6D-8125-40D2-BA13-82F3585BF5A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6" r:id="rId3"/>
    <p:sldLayoutId id="2147483649" r:id="rId4"/>
    <p:sldLayoutId id="2147483662" r:id="rId5"/>
    <p:sldLayoutId id="2147483663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12.jpe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157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596" y="1071546"/>
            <a:ext cx="6929486" cy="1787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Charge asymmetry: a theory  appraisal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50" y="3152226"/>
            <a:ext cx="3500462" cy="562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Germán Rodrigo</a:t>
            </a:r>
            <a:endParaRPr lang="es-E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814772"/>
            <a:ext cx="2700337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20560"/>
            <a:ext cx="1428760" cy="894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14282" y="4808685"/>
            <a:ext cx="8715436" cy="406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a-D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Brugge,  May 31 - June 4, 2010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284538"/>
            <a:ext cx="36718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 Top color assisted </a:t>
            </a:r>
            <a:r>
              <a:rPr lang="en-US" sz="3600" b="1" dirty="0" err="1" smtClean="0"/>
              <a:t>technicolor</a:t>
            </a:r>
            <a:r>
              <a:rPr lang="en-US" sz="3600" b="1" dirty="0" smtClean="0"/>
              <a:t> (TC2)</a:t>
            </a:r>
            <a:endParaRPr lang="es-ES" sz="3600" b="1" dirty="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14314" y="908050"/>
            <a:ext cx="88582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[Hill, PLB345(1995)483; Lane,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Ramana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PRD 44 (1991) 2678;</a:t>
            </a:r>
          </a:p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Lane,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Mrenna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PRD67(2003) 115011]</a:t>
            </a:r>
          </a:p>
          <a:p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Combine extended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technicolor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topcolor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assisted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technicolor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ETC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[SU(3)</a:t>
            </a:r>
            <a:r>
              <a:rPr lang="en-US" sz="22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U(1)</a:t>
            </a:r>
            <a:r>
              <a:rPr lang="en-US" sz="22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[SU(3)</a:t>
            </a:r>
            <a:r>
              <a:rPr lang="en-US" sz="2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U(1)</a:t>
            </a:r>
            <a:r>
              <a:rPr lang="en-US" sz="2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SU(2)</a:t>
            </a:r>
            <a:r>
              <a:rPr lang="en-US" sz="2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→SU(3)</a:t>
            </a:r>
            <a:r>
              <a:rPr lang="en-US" sz="2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 U(1)</a:t>
            </a:r>
            <a:r>
              <a:rPr lang="en-US" sz="2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where SU(3)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x U(1)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couples preferentially to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third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generation, and the weaker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SU(3)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x U(1)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the first and second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99284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Z´ (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leptophobic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or not), 8 </a:t>
            </a:r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colorons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GB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GB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-octet </a:t>
            </a:r>
            <a:r>
              <a:rPr lang="en-GB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technirho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vector mesons  (ρ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T8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 which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decays to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qqbar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gg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  Warped extra dimensions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4282" y="642918"/>
            <a:ext cx="850112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[Randall, </a:t>
            </a:r>
            <a:r>
              <a:rPr lang="en-GB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Sundrum</a:t>
            </a:r>
            <a:r>
              <a:rPr lang="en-GB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PRL 83, 3370 (1999); </a:t>
            </a:r>
          </a:p>
          <a:p>
            <a:r>
              <a:rPr lang="en-GB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Dicus</a:t>
            </a:r>
            <a:r>
              <a:rPr lang="en-GB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McMullen, Nandi, PRD65 (2002) 076007]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The RS model of a warped extra dimension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offers a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solution for the hierarchy between the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electroweak scale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Planck scale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GB" sz="2000" baseline="-25000" dirty="0" err="1">
                <a:latin typeface="Arial" pitchFamily="34" charset="0"/>
                <a:cs typeface="Arial" pitchFamily="34" charset="0"/>
              </a:rPr>
              <a:t>Pl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by introducing an extra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spacial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dimension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 Predicts a </a:t>
            </a:r>
            <a:r>
              <a:rPr lang="en-GB" sz="20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Kaluza</a:t>
            </a:r>
            <a:r>
              <a:rPr lang="en-GB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-Klein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tower of graviton states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RS gravitons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 which decay to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ffbar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or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 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GB" sz="20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Kaluza</a:t>
            </a:r>
            <a:r>
              <a:rPr lang="en-GB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-Klein </a:t>
            </a:r>
            <a:r>
              <a:rPr lang="en-GB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gauge bosons (KK g*, Z´,W´):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explains mass hierarchy between top and light quarks, with preferential couplings to top quarks,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couplings to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gg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(odd number of 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*), suppression of FCNC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 Rounded MT Bold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100918" cy="28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3929066"/>
            <a:ext cx="56435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Interactions are given by wave function overlap</a:t>
            </a:r>
          </a:p>
          <a:p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The top quark: close to Higgs profile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KK modes have masses  O(1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): localized near the IR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brane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too: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preferential couplings to top quarks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EW precision measurements: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baseline="-25000" dirty="0" smtClean="0">
                <a:latin typeface="Arial" pitchFamily="34" charset="0"/>
                <a:cs typeface="Arial" pitchFamily="34" charset="0"/>
              </a:rPr>
              <a:t>Z´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&gt;3TeV      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Agashe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 2003]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7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8163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  Mass exclusion from </a:t>
            </a:r>
            <a:r>
              <a:rPr lang="en-GB" sz="3600" dirty="0" err="1" smtClean="0"/>
              <a:t>Tevatron</a:t>
            </a:r>
            <a:r>
              <a:rPr lang="en-GB" sz="3600" dirty="0" smtClean="0"/>
              <a:t> </a:t>
            </a:r>
            <a:endParaRPr lang="es-ES" sz="3600" dirty="0"/>
          </a:p>
        </p:txBody>
      </p:sp>
      <p:graphicFrame>
        <p:nvGraphicFramePr>
          <p:cNvPr id="14" name="Group 322"/>
          <p:cNvGraphicFramePr>
            <a:graphicFrameLocks noGrp="1"/>
          </p:cNvGraphicFramePr>
          <p:nvPr>
            <p:ph idx="4294967295"/>
          </p:nvPr>
        </p:nvGraphicFramePr>
        <p:xfrm>
          <a:off x="4214810" y="4946650"/>
          <a:ext cx="4746663" cy="15544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14446"/>
                <a:gridCol w="2674961"/>
                <a:gridCol w="857256"/>
              </a:tblGrid>
              <a:tr h="2560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WW/WZ (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eνjj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s-ES" sz="12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s-ES" sz="12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545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515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0" lang="es-E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graviton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606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2.9 fb</a:t>
                      </a:r>
                      <a:r>
                        <a:rPr kumimoji="0" lang="es-E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178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ZZ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graviton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491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 k/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Pl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0.1)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3.0 fb</a:t>
                      </a:r>
                      <a:r>
                        <a:rPr kumimoji="0" lang="es-E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1802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tb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800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for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νR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825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for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0" lang="es-ES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&lt; </a:t>
                      </a:r>
                      <a:r>
                        <a:rPr kumimoji="0" lang="es-E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2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νR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 fb</a:t>
                      </a:r>
                      <a:r>
                        <a:rPr kumimoji="0" lang="es-ES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071934" y="714356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dirty="0" smtClean="0"/>
              <a:t>Dijet channel  </a:t>
            </a:r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CDF arXiv:0812.4036</a:t>
            </a:r>
            <a:endParaRPr lang="es-ES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907" name="Rectangle 91"/>
          <p:cNvSpPr>
            <a:spLocks noChangeArrowheads="1"/>
          </p:cNvSpPr>
          <p:nvPr/>
        </p:nvSpPr>
        <p:spPr bwMode="auto">
          <a:xfrm>
            <a:off x="-1724025" y="503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4919" name="Picture 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779837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952" name="Text Box 136"/>
          <p:cNvSpPr txBox="1">
            <a:spLocks noChangeArrowheads="1"/>
          </p:cNvSpPr>
          <p:nvPr/>
        </p:nvSpPr>
        <p:spPr bwMode="auto">
          <a:xfrm>
            <a:off x="4071934" y="3929066"/>
            <a:ext cx="4857784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Low 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 window for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axigluons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also excluded </a:t>
            </a:r>
            <a:r>
              <a:rPr lang="en-US" sz="11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1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Doncheski,Robinet</a:t>
            </a:r>
            <a:r>
              <a:rPr lang="en-US" sz="11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97]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Z-decays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4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35004" name="Rectangle 188"/>
          <p:cNvSpPr>
            <a:spLocks noChangeArrowheads="1"/>
          </p:cNvSpPr>
          <p:nvPr/>
        </p:nvSpPr>
        <p:spPr bwMode="auto">
          <a:xfrm>
            <a:off x="-1724025" y="2008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5097" name="Group 281"/>
          <p:cNvGraphicFramePr>
            <a:graphicFrameLocks noGrp="1"/>
          </p:cNvGraphicFramePr>
          <p:nvPr/>
        </p:nvGraphicFramePr>
        <p:xfrm>
          <a:off x="4143372" y="1071546"/>
          <a:ext cx="4714908" cy="27470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0801"/>
                <a:gridCol w="3094107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260-870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Excited quark (f=f'=fs=1)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260-1100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Color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-octet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technirho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[top-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color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-assisted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technicolor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(TC2) couplings, M'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=0, M(pi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)=5M(rho)/6, M(pi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)=M(pi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)/2, M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=5M(rho)/6]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260-1250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Axigluon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flavor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-universal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coloron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(mixing of two SU(3)'s, cot(theta)=1)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290-630 GeV/c</a:t>
                      </a:r>
                      <a:r>
                        <a:rPr kumimoji="0" lang="en-GB" sz="12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GB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GB" sz="12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diquark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280-840 GeV/c</a:t>
                      </a:r>
                      <a:r>
                        <a:rPr kumimoji="0" lang="en-GB" sz="12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W' (SM couplings)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320-740 </a:t>
                      </a:r>
                      <a:r>
                        <a:rPr kumimoji="0" lang="en-GB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</a:t>
                      </a:r>
                      <a:r>
                        <a:rPr kumimoji="0" lang="en-GB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Z' (SM couplings)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  <p:sp>
        <p:nvSpPr>
          <p:cNvPr id="35091" name="Rectangle 275"/>
          <p:cNvSpPr>
            <a:spLocks noChangeArrowheads="1"/>
          </p:cNvSpPr>
          <p:nvPr/>
        </p:nvSpPr>
        <p:spPr bwMode="auto">
          <a:xfrm>
            <a:off x="-1724025" y="484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4071934" y="457200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Other channels     </a:t>
            </a:r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CDF</a:t>
            </a:r>
            <a:endParaRPr lang="en-GB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81" name="Rectangle 33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/>
        </p:spPr>
        <p:txBody>
          <a:bodyPr>
            <a:noAutofit/>
          </a:bodyPr>
          <a:lstStyle/>
          <a:p>
            <a:r>
              <a:rPr lang="en-GB" sz="3600" dirty="0" smtClean="0"/>
              <a:t>  </a:t>
            </a:r>
            <a:r>
              <a:rPr lang="en-GB" sz="3600" dirty="0" err="1" smtClean="0"/>
              <a:t>ttbar</a:t>
            </a:r>
            <a:r>
              <a:rPr lang="en-GB" sz="3600" dirty="0" smtClean="0"/>
              <a:t> </a:t>
            </a:r>
            <a:r>
              <a:rPr lang="en-GB" sz="3600" dirty="0"/>
              <a:t>channel at </a:t>
            </a:r>
            <a:r>
              <a:rPr lang="en-GB" sz="3600" dirty="0" err="1"/>
              <a:t>Tevatron</a:t>
            </a:r>
            <a:endParaRPr lang="en-GB" sz="3600" dirty="0"/>
          </a:p>
        </p:txBody>
      </p:sp>
      <p:graphicFrame>
        <p:nvGraphicFramePr>
          <p:cNvPr id="104497" name="Group 49"/>
          <p:cNvGraphicFramePr>
            <a:graphicFrameLocks noGrp="1"/>
          </p:cNvGraphicFramePr>
          <p:nvPr>
            <p:ph idx="4294967295"/>
          </p:nvPr>
        </p:nvGraphicFramePr>
        <p:xfrm>
          <a:off x="1643042" y="928688"/>
          <a:ext cx="6786610" cy="23870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5818"/>
                <a:gridCol w="1285884"/>
                <a:gridCol w="3694277"/>
                <a:gridCol w="1020631"/>
              </a:tblGrid>
              <a:tr h="654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Lepton+jet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topcolor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-assisted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technicolor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leptophobic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4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s-E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820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3.6 fb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CDF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All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hadronic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4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s-E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805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(SM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couplings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 fb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CDF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Lepton+jet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Topcolor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leptophobic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s-ES" sz="14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s-ES" sz="14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'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&gt; 720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GeV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Out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range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sensitivity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to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SM Z´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fb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CDF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Lepton+jet</a:t>
                      </a: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Limits on massive gluon coupling λ =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GB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GB" sz="14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GB" sz="14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en-GB" sz="14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 a function of width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 fb</a:t>
                      </a:r>
                      <a:r>
                        <a:rPr kumimoji="0" lang="es-E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034" marR="9403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4494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68722"/>
            <a:ext cx="3744913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9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00438"/>
            <a:ext cx="35750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save the </a:t>
            </a:r>
            <a:r>
              <a:rPr lang="en-GB" sz="3600" dirty="0" err="1" smtClean="0"/>
              <a:t>axigluon</a:t>
            </a:r>
            <a:endParaRPr lang="en-GB" sz="3600" dirty="0" smtClean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4143372" y="785794"/>
            <a:ext cx="464347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The FB asymmetry disfavour at 2</a:t>
            </a:r>
            <a:r>
              <a:rPr lang="en-GB" sz="2400" dirty="0" smtClean="0">
                <a:latin typeface="Arial"/>
                <a:cs typeface="Arial"/>
              </a:rPr>
              <a:t>σ vanishing or negative contributions (</a:t>
            </a:r>
            <a:r>
              <a:rPr lang="en-GB" sz="2400" dirty="0" err="1" smtClean="0">
                <a:latin typeface="Arial"/>
                <a:cs typeface="Arial"/>
              </a:rPr>
              <a:t>axigluons</a:t>
            </a:r>
            <a:r>
              <a:rPr lang="en-GB" sz="2400" dirty="0" smtClean="0">
                <a:latin typeface="Arial"/>
                <a:cs typeface="Arial"/>
              </a:rPr>
              <a:t> or </a:t>
            </a:r>
            <a:r>
              <a:rPr lang="en-GB" sz="2400" dirty="0" err="1" smtClean="0">
                <a:latin typeface="Arial"/>
                <a:cs typeface="Arial"/>
              </a:rPr>
              <a:t>colorons</a:t>
            </a:r>
            <a:r>
              <a:rPr lang="en-GB" sz="2400" dirty="0" smtClean="0">
                <a:latin typeface="Arial"/>
                <a:cs typeface="Arial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GB" sz="2400" i="1" noProof="1" smtClean="0">
                <a:latin typeface="Arial"/>
                <a:cs typeface="Arial"/>
              </a:rPr>
              <a:t>m</a:t>
            </a:r>
            <a:r>
              <a:rPr lang="en-GB" sz="2400" baseline="-25000" noProof="1" smtClean="0">
                <a:latin typeface="Arial"/>
                <a:cs typeface="Arial"/>
              </a:rPr>
              <a:t>G</a:t>
            </a:r>
            <a:r>
              <a:rPr lang="es-ES" sz="2400" noProof="1" smtClean="0">
                <a:latin typeface="Arial" pitchFamily="34" charset="0"/>
                <a:cs typeface="Arial" pitchFamily="34" charset="0"/>
              </a:rPr>
              <a:t> &gt; 1.6 TeV at 99%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C.L.                       (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s-ES" sz="2400" i="1" baseline="-250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=0,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s-ES" sz="2400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=1)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Larger exclusion limit than  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dijet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channel.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It is still possible to generate   a positive asymmetry                     if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sign(</a:t>
            </a:r>
            <a:r>
              <a:rPr lang="en-GB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400" i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GB" sz="24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)= -sign(</a:t>
            </a:r>
            <a:r>
              <a:rPr lang="en-GB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400" i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        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Ferrario</a:t>
            </a: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GR, arXiv:0906.5541]           [</a:t>
            </a:r>
            <a:r>
              <a:rPr lang="es-E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Frampton,Shu,Wang</a:t>
            </a: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arXiv:0911.2955]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714356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  Massive </a:t>
            </a:r>
            <a:r>
              <a:rPr lang="en-GB" sz="3600" dirty="0"/>
              <a:t>gluon diff cross section</a:t>
            </a:r>
          </a:p>
        </p:txBody>
      </p:sp>
      <p:graphicFrame>
        <p:nvGraphicFramePr>
          <p:cNvPr id="9236" name="Object 20"/>
          <p:cNvGraphicFramePr>
            <a:graphicFrameLocks noChangeAspect="1"/>
          </p:cNvGraphicFramePr>
          <p:nvPr>
            <p:ph idx="4294967295"/>
          </p:nvPr>
        </p:nvGraphicFramePr>
        <p:xfrm>
          <a:off x="6143636" y="5089541"/>
          <a:ext cx="2428875" cy="625475"/>
        </p:xfrm>
        <a:graphic>
          <a:graphicData uri="http://schemas.openxmlformats.org/presentationml/2006/ole">
            <p:oleObj spid="_x0000_s57348" name="Ecuación" r:id="rId4" imgW="1726920" imgH="444240" progId="Equation.3">
              <p:embed/>
            </p:oleObj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692406" y="5143512"/>
          <a:ext cx="2808288" cy="420688"/>
        </p:xfrm>
        <a:graphic>
          <a:graphicData uri="http://schemas.openxmlformats.org/presentationml/2006/ole">
            <p:oleObj spid="_x0000_s57346" name="Ecuación" r:id="rId5" imgW="1777680" imgH="266400" progId="Equation.3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06442" y="2598743"/>
          <a:ext cx="8280400" cy="1687513"/>
        </p:xfrm>
        <a:graphic>
          <a:graphicData uri="http://schemas.openxmlformats.org/presentationml/2006/ole">
            <p:oleObj spid="_x0000_s57347" name="Ecuación" r:id="rId6" imgW="5663880" imgH="1104840" progId="Equation.3">
              <p:embed/>
            </p:oleObj>
          </a:graphicData>
        </a:graphic>
      </p:graphicFrame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5500694" y="928670"/>
            <a:ext cx="3500462" cy="1439862"/>
          </a:xfrm>
          <a:prstGeom prst="wedgeRoundRectCallout">
            <a:avLst>
              <a:gd name="adj1" fmla="val 35921"/>
              <a:gd name="adj2" fmla="val 76329"/>
              <a:gd name="adj3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lIns="90000" tIns="60876" rIns="90000" bIns="45000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b="1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Gluon-resonance interference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generates charge asymmetry → FB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vanishes upon integration over charge symmetric regions of phase space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changes sign (s-m</a:t>
            </a:r>
            <a:r>
              <a:rPr lang="en-US" sz="1400" baseline="-25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400" baseline="30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probes axial couplings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57158" y="2202742"/>
            <a:ext cx="8001056" cy="436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</a:rPr>
              <a:t>●</a:t>
            </a:r>
            <a:r>
              <a:rPr lang="en-US" sz="2000" dirty="0">
                <a:solidFill>
                  <a:srgbClr val="99284C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Quark-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antiquark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annihilation</a:t>
            </a: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dirty="0">
              <a:solidFill>
                <a:srgbClr val="99284C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gluon-gluon fusion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tree-level the same as in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(gauge invariance, parity,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orthonormality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field profiles in extra dimensions)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931863" y="5072074"/>
          <a:ext cx="1125537" cy="744537"/>
        </p:xfrm>
        <a:graphic>
          <a:graphicData uri="http://schemas.openxmlformats.org/presentationml/2006/ole">
            <p:oleObj spid="_x0000_s57349" name="Equation" r:id="rId7" imgW="520560" imgH="419040" progId="Equation.3">
              <p:embed/>
            </p:oleObj>
          </a:graphicData>
        </a:graphic>
      </p:graphicFrame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85720" y="708539"/>
            <a:ext cx="392909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Resonances might produce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Charge asymmetry at LO</a:t>
            </a:r>
            <a:r>
              <a:rPr lang="es-E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4498976" y="4425961"/>
            <a:ext cx="3001982" cy="574675"/>
          </a:xfrm>
          <a:prstGeom prst="wedgeRoundRectCallout">
            <a:avLst>
              <a:gd name="adj1" fmla="val -27579"/>
              <a:gd name="adj2" fmla="val -71500"/>
              <a:gd name="adj3" fmla="val 16667"/>
            </a:avLst>
          </a:prstGeom>
          <a:solidFill>
            <a:srgbClr val="FFCC99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lIns="90000" tIns="60876" rIns="90000" bIns="45000" anchor="ctr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b="1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resonance-resonance amplitude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4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generates charge asymmetry too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1071538" y="1454139"/>
          <a:ext cx="3925907" cy="546101"/>
        </p:xfrm>
        <a:graphic>
          <a:graphicData uri="http://schemas.openxmlformats.org/presentationml/2006/ole">
            <p:oleObj spid="_x0000_s57350" name="Equation" r:id="rId8" imgW="19173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save the </a:t>
            </a:r>
            <a:r>
              <a:rPr lang="en-GB" sz="3600" dirty="0" err="1" smtClean="0"/>
              <a:t>axigluon</a:t>
            </a:r>
            <a:endParaRPr lang="en-GB" sz="3600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4143372" y="1928802"/>
          <a:ext cx="4845878" cy="785818"/>
        </p:xfrm>
        <a:graphic>
          <a:graphicData uri="http://schemas.openxmlformats.org/presentationml/2006/ole">
            <p:oleObj spid="_x0000_s66562" name="Equation" r:id="rId4" imgW="2819160" imgH="457200" progId="Equation.3">
              <p:embed/>
            </p:oleObj>
          </a:graphicData>
        </a:graphic>
      </p:graphicFrame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4143372" y="1000108"/>
            <a:ext cx="4500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while keeping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dσ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en-GB" sz="2400" baseline="-25000" dirty="0" err="1" smtClean="0">
                <a:latin typeface="Arial" pitchFamily="34" charset="0"/>
                <a:cs typeface="Arial" pitchFamily="34" charset="0"/>
              </a:rPr>
              <a:t>ttbar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small                     </a:t>
            </a:r>
            <a:r>
              <a:rPr lang="es-E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[PRL102 (2009) 22203]</a:t>
            </a:r>
            <a:endParaRPr lang="es-E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2000" noProof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2000" noProof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2000" noProof="1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400" noProof="1" smtClean="0">
                <a:latin typeface="Arial" pitchFamily="34" charset="0"/>
                <a:cs typeface="Arial" pitchFamily="34" charset="0"/>
              </a:rPr>
              <a:t>The last bin is the most sensible to masses of O(1TeV): sets lower bound on the mass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* RS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graviton</a:t>
            </a:r>
            <a:r>
              <a:rPr lang="es-ES" dirty="0">
                <a:latin typeface="Arial" pitchFamily="34" charset="0"/>
                <a:cs typeface="Arial" pitchFamily="34" charset="0"/>
              </a:rPr>
              <a:t> M=600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l-GR" noProof="1">
                <a:latin typeface="Arial" pitchFamily="34" charset="0"/>
                <a:cs typeface="Arial" pitchFamily="34" charset="0"/>
              </a:rPr>
              <a:t>κ</a:t>
            </a:r>
            <a:r>
              <a:rPr lang="es-ES" noProof="1">
                <a:latin typeface="Arial" pitchFamily="34" charset="0"/>
                <a:cs typeface="Arial" pitchFamily="34" charset="0"/>
              </a:rPr>
              <a:t>/M</a:t>
            </a:r>
            <a:r>
              <a:rPr lang="es-ES" baseline="-25000" noProof="1">
                <a:latin typeface="Arial" pitchFamily="34" charset="0"/>
                <a:cs typeface="Arial" pitchFamily="34" charset="0"/>
              </a:rPr>
              <a:t>Pl</a:t>
            </a:r>
            <a:r>
              <a:rPr lang="es-ES" noProof="1">
                <a:latin typeface="Arial" pitchFamily="34" charset="0"/>
                <a:cs typeface="Arial" pitchFamily="34" charset="0"/>
              </a:rPr>
              <a:t> &gt; 0.16 at 95%</a:t>
            </a:r>
            <a:r>
              <a:rPr lang="es-ES" dirty="0">
                <a:latin typeface="Arial" pitchFamily="34" charset="0"/>
                <a:cs typeface="Arial" pitchFamily="34" charset="0"/>
              </a:rPr>
              <a:t>C.L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7" y="1000108"/>
            <a:ext cx="41091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857364"/>
            <a:ext cx="298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857364"/>
            <a:ext cx="298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240" y="1798322"/>
            <a:ext cx="2988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s-ES" sz="3000" dirty="0" smtClean="0"/>
              <a:t>  </a:t>
            </a:r>
            <a:r>
              <a:rPr lang="es-ES" sz="3000" dirty="0" err="1" smtClean="0"/>
              <a:t>Flavour</a:t>
            </a:r>
            <a:r>
              <a:rPr lang="es-ES" sz="3000" dirty="0" smtClean="0"/>
              <a:t> universal and non-universal </a:t>
            </a:r>
            <a:r>
              <a:rPr lang="es-ES" sz="3000" dirty="0" err="1" smtClean="0"/>
              <a:t>axigluon</a:t>
            </a:r>
            <a:endParaRPr lang="es-ES" sz="3000" noProof="1" smtClean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4143372" y="6000750"/>
          <a:ext cx="4608512" cy="360363"/>
        </p:xfrm>
        <a:graphic>
          <a:graphicData uri="http://schemas.openxmlformats.org/presentationml/2006/ole">
            <p:oleObj spid="_x0000_s21506" name="Ecuación" r:id="rId7" imgW="3251160" imgH="253800" progId="Equation.3">
              <p:embed/>
            </p:oleObj>
          </a:graphicData>
        </a:graphic>
      </p:graphicFrame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330954" y="571480"/>
            <a:ext cx="267020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Ferrario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GR, arXiv:0906.5541]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000496" y="4842229"/>
            <a:ext cx="47149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Flavour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non-Universal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Fixing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couplings sets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upper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bounds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mass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4842229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Flavour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Universal 	  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 overlapping region @ 90 % C.L.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&gt;1.2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@ 95 % C.L.</a:t>
            </a:r>
            <a:endParaRPr lang="es-ES" sz="1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58" y="857232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Combining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limits on the charge asymmetry (solid lines) and the invariant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distribution (dashed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   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428596" y="5884313"/>
          <a:ext cx="3286147" cy="687959"/>
        </p:xfrm>
        <a:graphic>
          <a:graphicData uri="http://schemas.openxmlformats.org/presentationml/2006/ole">
            <p:oleObj spid="_x0000_s21507" name="Ecuación" r:id="rId8" imgW="2184120" imgH="457200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143504" y="1285860"/>
          <a:ext cx="2898775" cy="403225"/>
        </p:xfrm>
        <a:graphic>
          <a:graphicData uri="http://schemas.openxmlformats.org/presentationml/2006/ole">
            <p:oleObj spid="_x0000_s21508" name="Equation" r:id="rId9" imgW="19173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357298"/>
            <a:ext cx="2890137" cy="19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 Z’ and W’ in </a:t>
            </a:r>
            <a:r>
              <a:rPr lang="es-ES" sz="3600" dirty="0" err="1" smtClean="0"/>
              <a:t>the</a:t>
            </a:r>
            <a:r>
              <a:rPr lang="es-ES" sz="3600" dirty="0" smtClean="0"/>
              <a:t> t-</a:t>
            </a:r>
            <a:r>
              <a:rPr lang="es-ES" sz="3600" dirty="0" err="1" smtClean="0"/>
              <a:t>channel</a:t>
            </a:r>
            <a:endParaRPr lang="es-ES" sz="36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85720" y="3096644"/>
          <a:ext cx="2571768" cy="403794"/>
        </p:xfrm>
        <a:graphic>
          <a:graphicData uri="http://schemas.openxmlformats.org/presentationml/2006/ole">
            <p:oleObj spid="_x0000_s98306" name="Equation" r:id="rId5" imgW="1701720" imgH="2664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42844" y="571480"/>
            <a:ext cx="7334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Flavour violating weak vector bosons in the t-channel (mostly): </a:t>
            </a:r>
            <a:endParaRPr lang="es-ES" sz="2000" dirty="0"/>
          </a:p>
        </p:txBody>
      </p:sp>
      <p:sp>
        <p:nvSpPr>
          <p:cNvPr id="9" name="Rectangle 8"/>
          <p:cNvSpPr/>
          <p:nvPr/>
        </p:nvSpPr>
        <p:spPr>
          <a:xfrm>
            <a:off x="214282" y="2786059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Cheung,Keung,Yuan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arXiv:0908.2589]</a:t>
            </a: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285721" y="1365240"/>
          <a:ext cx="3071833" cy="411665"/>
        </p:xfrm>
        <a:graphic>
          <a:graphicData uri="http://schemas.openxmlformats.org/presentationml/2006/ole">
            <p:oleObj spid="_x0000_s98307" name="Equation" r:id="rId6" imgW="1993680" imgH="2664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42844" y="1000108"/>
            <a:ext cx="4157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Jung,Murayama,Pierce,Wells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arXiv:0907.4112]</a:t>
            </a: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1857364"/>
            <a:ext cx="5500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best fit: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´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 160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α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=0.024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light to avoid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uu</a:t>
            </a:r>
            <a:r>
              <a:rPr lang="en-GB" sz="1400" dirty="0" smtClean="0">
                <a:latin typeface="Arial"/>
                <a:cs typeface="Arial"/>
              </a:rPr>
              <a:t>→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tt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same sign </a:t>
            </a:r>
            <a:r>
              <a:rPr lang="en-GB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dileptons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≠0 to suppress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uubar</a:t>
            </a:r>
            <a:r>
              <a:rPr lang="en-GB" sz="1400" dirty="0" smtClean="0">
                <a:latin typeface="Arial"/>
                <a:cs typeface="Arial"/>
              </a:rPr>
              <a:t>→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Z´Z´ (</a:t>
            </a:r>
            <a:r>
              <a:rPr lang="en-GB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like sign </a:t>
            </a:r>
            <a:r>
              <a:rPr lang="en-GB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tt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   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285860"/>
            <a:ext cx="2571768" cy="19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14282" y="364331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Third generation enhanced LR model SU(2)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x SU(2)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x U(1)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B-L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uubar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latin typeface="Arial"/>
                <a:cs typeface="Arial"/>
              </a:rPr>
              <a:t>→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Z´ </a:t>
            </a:r>
            <a:r>
              <a:rPr lang="en-GB" sz="1400" dirty="0" smtClean="0">
                <a:latin typeface="Arial"/>
                <a:cs typeface="Arial"/>
              </a:rPr>
              <a:t>→</a:t>
            </a:r>
            <a:r>
              <a:rPr lang="en-GB" sz="1400" dirty="0" err="1" smtClean="0">
                <a:latin typeface="Arial"/>
                <a:cs typeface="Arial"/>
              </a:rPr>
              <a:t>ttbar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Cao,Heng,Wu,Yang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arXiv:0912.1447]   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-t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mixing (s-channel) </a:t>
            </a:r>
            <a:r>
              <a:rPr lang="en-GB" sz="1400" dirty="0" smtClean="0">
                <a:latin typeface="Arial Unicode MS"/>
                <a:ea typeface="Arial Unicode MS"/>
                <a:cs typeface="Arial Unicode MS"/>
              </a:rPr>
              <a:t>✘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with mixing (t-channel) </a:t>
            </a:r>
            <a:r>
              <a:rPr lang="en-GB" sz="1400" dirty="0" smtClean="0">
                <a:latin typeface="Arial Unicode MS"/>
                <a:ea typeface="Arial Unicode MS"/>
                <a:cs typeface="Arial Unicode MS"/>
              </a:rPr>
              <a:t>✔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282" y="450057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Asymmetric LR model SU(2)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x (SU(2)´x U(1)´</a:t>
            </a:r>
            <a:r>
              <a:rPr lang="en-GB" sz="1400" dirty="0" smtClean="0">
                <a:latin typeface="Arial"/>
                <a:cs typeface="Arial"/>
              </a:rPr>
              <a:t> →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U(1)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): Z´ </a:t>
            </a:r>
            <a:r>
              <a:rPr lang="en-GB" sz="1400" dirty="0" smtClean="0">
                <a:latin typeface="Arial"/>
                <a:cs typeface="Arial"/>
              </a:rPr>
              <a:t>(s-channel) and W´ (t-channel)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Barger,Keung,Yu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arXiv:1002.1040]: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Z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´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 190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400" baseline="-250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GB" sz="1400" baseline="-25000" dirty="0" smtClean="0">
                <a:latin typeface="Arial" pitchFamily="34" charset="0"/>
                <a:cs typeface="Arial" pitchFamily="34" charset="0"/>
              </a:rPr>
              <a:t>´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= 175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4282" y="5191796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Cao,McKeen,Rosner,Saughnessy,Wagner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arXiv:1003.3461]:</a:t>
            </a:r>
            <a:r>
              <a:rPr lang="en-GB" sz="1400" dirty="0" smtClean="0">
                <a:latin typeface="Arial"/>
                <a:cs typeface="Arial"/>
              </a:rPr>
              <a:t> W´ large couplings and large amount of fine tuning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00496" y="5572140"/>
            <a:ext cx="4929222" cy="928694"/>
            <a:chOff x="4000496" y="5572140"/>
            <a:chExt cx="4929222" cy="928694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4000496" y="5786454"/>
              <a:ext cx="428628" cy="35719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4876" y="5572140"/>
              <a:ext cx="4214842" cy="928694"/>
            </a:xfrm>
            <a:prstGeom prst="foldedCorne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Requires light Z´ and W´: O(200 </a:t>
              </a:r>
              <a:r>
                <a:rPr lang="en-GB" dirty="0" err="1" smtClean="0">
                  <a:latin typeface="Arial" pitchFamily="34" charset="0"/>
                  <a:cs typeface="Arial" pitchFamily="34" charset="0"/>
                </a:rPr>
                <a:t>GeV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or large flavour violating 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couplings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 Scalars in the t-channel </a:t>
            </a:r>
            <a:endParaRPr lang="en-GB" sz="36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932" y="928670"/>
            <a:ext cx="5891224" cy="27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0430" y="620893"/>
            <a:ext cx="2881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Shu,Tait,Wang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arXiv:0911.3237]</a:t>
            </a: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28586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4282" y="1357298"/>
          <a:ext cx="3000375" cy="1179512"/>
        </p:xfrm>
        <a:graphic>
          <a:graphicData uri="http://schemas.openxmlformats.org/presentationml/2006/ole">
            <p:oleObj spid="_x0000_s67587" name="Equation" r:id="rId5" imgW="1422360" imgH="55872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44" y="571480"/>
            <a:ext cx="3286148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Flavour violating scalars in the t-channel: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uubar</a:t>
            </a:r>
            <a:r>
              <a:rPr lang="en-GB" sz="2000" dirty="0" smtClean="0">
                <a:latin typeface="Arial"/>
                <a:cs typeface="Arial"/>
              </a:rPr>
              <a:t>→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ttbar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Singlet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 (</a:t>
            </a:r>
            <a:r>
              <a:rPr lang="en-GB" b="1" dirty="0" smtClean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GB" b="1" dirty="0" smtClean="0">
                <a:latin typeface="Arial Unicode MS"/>
                <a:ea typeface="Arial Unicode MS"/>
                <a:cs typeface="Arial Unicode MS"/>
              </a:rPr>
              <a:t>2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,-1/2)	✘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Triplet	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(</a:t>
            </a:r>
            <a:r>
              <a:rPr lang="en-GB" b="1" dirty="0" smtClean="0">
                <a:latin typeface="Arial Unicode MS"/>
                <a:ea typeface="Arial Unicode MS"/>
                <a:cs typeface="Arial Unicode MS"/>
              </a:rPr>
              <a:t>3bar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GB" b="1" dirty="0" smtClean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,4/3)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✔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Sextet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,4/3)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		✔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Octet 	(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,-1/2)	</a:t>
            </a:r>
            <a:r>
              <a:rPr lang="en-GB" dirty="0" smtClean="0">
                <a:latin typeface="Arial Unicode MS"/>
                <a:ea typeface="Arial Unicode MS"/>
                <a:cs typeface="Arial Unicode MS"/>
              </a:rPr>
              <a:t>✘</a:t>
            </a:r>
          </a:p>
          <a:p>
            <a:pPr>
              <a:lnSpc>
                <a:spcPct val="150000"/>
              </a:lnSpc>
            </a:pPr>
            <a:r>
              <a:rPr lang="en-GB" sz="3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* (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,1/3) and (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3bar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,1) more constrained from flavour observables</a:t>
            </a:r>
            <a:endParaRPr lang="en-GB" sz="1200" dirty="0" smtClean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44" y="4857760"/>
            <a:ext cx="900115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R-parity violating MSSM: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sleptons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(singlet) 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✘,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squarks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(triplet) 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✔,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ddbar</a:t>
            </a:r>
            <a:r>
              <a:rPr lang="en-GB" sz="1600" dirty="0" smtClean="0">
                <a:latin typeface="Arial"/>
                <a:cs typeface="Arial"/>
              </a:rPr>
              <a:t>→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ttbar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Cao,Heng,Wu,Yang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arXiv:0912.1447] 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GUT: triplet 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(</a:t>
            </a:r>
            <a:r>
              <a:rPr lang="en-GB" sz="1600" b="1" dirty="0" smtClean="0">
                <a:latin typeface="Arial Unicode MS"/>
                <a:ea typeface="Arial Unicode MS"/>
                <a:cs typeface="Arial Unicode MS"/>
              </a:rPr>
              <a:t>3bar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,</a:t>
            </a:r>
            <a:r>
              <a:rPr lang="en-GB" sz="1600" b="1" dirty="0" smtClean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,4/3) ✔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600" baseline="-25000" dirty="0" err="1" smtClean="0">
                <a:latin typeface="Arial" pitchFamily="34" charset="0"/>
                <a:cs typeface="Arial" pitchFamily="34" charset="0"/>
              </a:rPr>
              <a:t>ttbar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/>
                <a:cs typeface="Arial"/>
              </a:rPr>
              <a:t>→ m</a:t>
            </a:r>
            <a:r>
              <a:rPr lang="el-GR" sz="1600" baseline="-25000" dirty="0" smtClean="0">
                <a:latin typeface="Arial"/>
                <a:cs typeface="Arial"/>
              </a:rPr>
              <a:t>Φ</a:t>
            </a:r>
            <a:r>
              <a:rPr lang="en-GB" sz="1600" dirty="0" smtClean="0">
                <a:latin typeface="Arial"/>
                <a:cs typeface="Arial"/>
              </a:rPr>
              <a:t> &lt; O(</a:t>
            </a:r>
            <a:r>
              <a:rPr lang="en-GB" sz="1600" dirty="0" err="1" smtClean="0">
                <a:latin typeface="Arial"/>
                <a:cs typeface="Arial"/>
              </a:rPr>
              <a:t>TeV</a:t>
            </a:r>
            <a:r>
              <a:rPr lang="en-GB" sz="1600" dirty="0" smtClean="0">
                <a:latin typeface="Arial"/>
                <a:cs typeface="Arial"/>
              </a:rPr>
              <a:t>)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), octet (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,-1/2) 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✘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Dorsner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et.al. arXiv:0912.0972]  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Triplet 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✔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sextet </a:t>
            </a:r>
            <a:r>
              <a:rPr lang="en-GB" sz="16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✘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[Arhrib,Benbrik,Chen,arXiv:0911.4875]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EFT: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singlet </a:t>
            </a:r>
            <a:r>
              <a:rPr lang="en-GB" sz="16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✔,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en-GB" sz="16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 ✘, sextet ✘, octet ✔</a:t>
            </a:r>
            <a:r>
              <a:rPr lang="en-GB" sz="16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[Jung,Ko,Lee,Nam,arXiv:0912.1105]</a:t>
            </a:r>
            <a:endParaRPr lang="en-GB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71868" y="3786190"/>
            <a:ext cx="5286412" cy="928694"/>
            <a:chOff x="4000496" y="5572140"/>
            <a:chExt cx="4929222" cy="928694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4000496" y="5786454"/>
              <a:ext cx="428628" cy="35719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/>
                <a:t>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4876" y="5572140"/>
              <a:ext cx="4214842" cy="928694"/>
            </a:xfrm>
            <a:prstGeom prst="foldedCorner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Requires large flavour violating couplings</a:t>
              </a:r>
            </a:p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Potential </a:t>
              </a:r>
              <a:r>
                <a:rPr lang="en-GB" dirty="0" err="1" smtClean="0">
                  <a:latin typeface="Arial" pitchFamily="34" charset="0"/>
                  <a:cs typeface="Arial" pitchFamily="34" charset="0"/>
                </a:rPr>
                <a:t>uu</a:t>
              </a:r>
              <a:r>
                <a:rPr lang="en-GB" dirty="0" smtClean="0">
                  <a:latin typeface="Arial"/>
                  <a:cs typeface="Arial"/>
                </a:rPr>
                <a:t>→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GB" dirty="0" err="1" smtClean="0">
                  <a:latin typeface="Arial" pitchFamily="34" charset="0"/>
                  <a:cs typeface="Arial" pitchFamily="34" charset="0"/>
                </a:rPr>
                <a:t>tt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GB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same sign </a:t>
              </a:r>
              <a:r>
                <a:rPr lang="en-GB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dileptons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): singlet and octet; sextet in the s-channel</a:t>
              </a:r>
            </a:p>
            <a:p>
              <a:pPr algn="ctr">
                <a:lnSpc>
                  <a:spcPct val="150000"/>
                </a:lnSpc>
              </a:pPr>
              <a:r>
                <a:rPr lang="en-GB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10568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   </a:t>
            </a:r>
            <a:r>
              <a:rPr lang="es-ES" sz="3600" dirty="0" err="1" smtClean="0"/>
              <a:t>The</a:t>
            </a:r>
            <a:r>
              <a:rPr lang="es-ES" sz="3600" dirty="0" smtClean="0"/>
              <a:t> top quark</a:t>
            </a:r>
            <a:endParaRPr lang="es-ES" sz="36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4929190" y="5357826"/>
            <a:ext cx="785813" cy="21431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643042" y="785794"/>
            <a:ext cx="735808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top quark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heaviest known elementary particle: 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plays a fundamental role in many extensions of the Standard Model (SM) /    alternative mechanisms of EWSB. </a:t>
            </a:r>
          </a:p>
          <a:p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Huge statistics from top-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antitop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quark pair production 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Tevatron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σ = 7.6 (5)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Integrated luminosity of 10 fb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−1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		    7x10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top quark pairs 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LHC @14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TeV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σ = 940 (80)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with 10 fb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−1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/year: 		        millions of top pairs per year </a:t>
            </a:r>
          </a:p>
          <a:p>
            <a:pPr algn="just">
              <a:buNone/>
            </a:pPr>
            <a:r>
              <a:rPr lang="en-GB" sz="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LHC @7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TeV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σ =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(10)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200 pb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(1fb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by the end of 2010 (2011):        10</a:t>
            </a:r>
            <a:r>
              <a:rPr lang="en-GB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top quark pairs</a:t>
            </a:r>
            <a:endParaRPr lang="en-GB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Production and decay channels are promising probes of new physics.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Rectangle 29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  Charge </a:t>
            </a:r>
            <a:r>
              <a:rPr lang="en-GB" sz="3600" dirty="0"/>
              <a:t>asymmetry at</a:t>
            </a:r>
            <a:r>
              <a:rPr lang="es-ES" sz="3600" dirty="0"/>
              <a:t> LHC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0825" y="2420938"/>
            <a:ext cx="2160588" cy="2114064"/>
            <a:chOff x="3016" y="1026"/>
            <a:chExt cx="1316" cy="1539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020" y="1026"/>
              <a:ext cx="1221" cy="1134"/>
              <a:chOff x="2706" y="1525"/>
              <a:chExt cx="1221" cy="1134"/>
            </a:xfrm>
          </p:grpSpPr>
          <p:sp>
            <p:nvSpPr>
              <p:cNvPr id="7205" name="Line 37"/>
              <p:cNvSpPr>
                <a:spLocks noChangeShapeType="1"/>
              </p:cNvSpPr>
              <p:nvPr/>
            </p:nvSpPr>
            <p:spPr bwMode="auto">
              <a:xfrm>
                <a:off x="3334" y="2160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7206" name="Object 38"/>
              <p:cNvGraphicFramePr>
                <a:graphicFrameLocks noChangeAspect="1"/>
              </p:cNvGraphicFramePr>
              <p:nvPr/>
            </p:nvGraphicFramePr>
            <p:xfrm>
              <a:off x="3742" y="2205"/>
              <a:ext cx="185" cy="252"/>
            </p:xfrm>
            <a:graphic>
              <a:graphicData uri="http://schemas.openxmlformats.org/presentationml/2006/ole">
                <p:oleObj spid="_x0000_s2061" name="Ecuación" r:id="rId4" imgW="139680" imgH="190440" progId="Equation.3">
                  <p:embed/>
                </p:oleObj>
              </a:graphicData>
            </a:graphic>
          </p:graphicFrame>
          <p:graphicFrame>
            <p:nvGraphicFramePr>
              <p:cNvPr id="7207" name="Object 39"/>
              <p:cNvGraphicFramePr>
                <a:graphicFrameLocks noChangeAspect="1"/>
              </p:cNvGraphicFramePr>
              <p:nvPr/>
            </p:nvGraphicFramePr>
            <p:xfrm>
              <a:off x="3627" y="1525"/>
              <a:ext cx="160" cy="272"/>
            </p:xfrm>
            <a:graphic>
              <a:graphicData uri="http://schemas.openxmlformats.org/presentationml/2006/ole">
                <p:oleObj spid="_x0000_s2062" name="Ecuación" r:id="rId5" imgW="88560" imgH="152280" progId="Equation.3">
                  <p:embed/>
                </p:oleObj>
              </a:graphicData>
            </a:graphic>
          </p:graphicFrame>
          <p:sp>
            <p:nvSpPr>
              <p:cNvPr id="7208" name="Line 40"/>
              <p:cNvSpPr>
                <a:spLocks noChangeShapeType="1"/>
              </p:cNvSpPr>
              <p:nvPr/>
            </p:nvSpPr>
            <p:spPr bwMode="auto">
              <a:xfrm>
                <a:off x="2789" y="2160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09" name="Line 41"/>
              <p:cNvSpPr>
                <a:spLocks noChangeShapeType="1"/>
              </p:cNvSpPr>
              <p:nvPr/>
            </p:nvSpPr>
            <p:spPr bwMode="auto">
              <a:xfrm flipH="1">
                <a:off x="3425" y="2160"/>
                <a:ext cx="453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10" name="Line 42"/>
              <p:cNvSpPr>
                <a:spLocks noChangeShapeType="1"/>
              </p:cNvSpPr>
              <p:nvPr/>
            </p:nvSpPr>
            <p:spPr bwMode="auto">
              <a:xfrm>
                <a:off x="3334" y="1661"/>
                <a:ext cx="0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211" name="Line 43"/>
              <p:cNvSpPr>
                <a:spLocks noChangeShapeType="1"/>
              </p:cNvSpPr>
              <p:nvPr/>
            </p:nvSpPr>
            <p:spPr bwMode="auto">
              <a:xfrm flipV="1">
                <a:off x="3380" y="1661"/>
                <a:ext cx="226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aphicFrame>
            <p:nvGraphicFramePr>
              <p:cNvPr id="7212" name="Object 44"/>
              <p:cNvGraphicFramePr>
                <a:graphicFrameLocks noChangeAspect="1"/>
              </p:cNvGraphicFramePr>
              <p:nvPr/>
            </p:nvGraphicFramePr>
            <p:xfrm>
              <a:off x="2706" y="2205"/>
              <a:ext cx="174" cy="227"/>
            </p:xfrm>
            <a:graphic>
              <a:graphicData uri="http://schemas.openxmlformats.org/presentationml/2006/ole">
                <p:oleObj spid="_x0000_s2063" name="Ecuación" r:id="rId6" imgW="126720" imgH="164880" progId="Equation.3">
                  <p:embed/>
                </p:oleObj>
              </a:graphicData>
            </a:graphic>
          </p:graphicFrame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3288" y="2115"/>
                <a:ext cx="91" cy="91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3016" y="2296"/>
              <a:ext cx="13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>
                  <a:latin typeface="Arial" pitchFamily="34" charset="0"/>
                  <a:cs typeface="Arial" pitchFamily="34" charset="0"/>
                </a:rPr>
                <a:t>cms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 rest frame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95288" y="4652963"/>
            <a:ext cx="1727200" cy="1584325"/>
            <a:chOff x="249" y="2931"/>
            <a:chExt cx="1088" cy="998"/>
          </a:xfrm>
        </p:grpSpPr>
        <p:graphicFrame>
          <p:nvGraphicFramePr>
            <p:cNvPr id="7220" name="Object 52"/>
            <p:cNvGraphicFramePr>
              <a:graphicFrameLocks noChangeAspect="1"/>
            </p:cNvGraphicFramePr>
            <p:nvPr/>
          </p:nvGraphicFramePr>
          <p:xfrm>
            <a:off x="374" y="2931"/>
            <a:ext cx="148" cy="239"/>
          </p:xfrm>
          <a:graphic>
            <a:graphicData uri="http://schemas.openxmlformats.org/presentationml/2006/ole">
              <p:oleObj spid="_x0000_s2058" name="Ecuación" r:id="rId7" imgW="88560" imgH="152280" progId="Equation.3">
                <p:embed/>
              </p:oleObj>
            </a:graphicData>
          </a:graphic>
        </p:graphicFrame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815" y="3490"/>
              <a:ext cx="1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7219" name="Object 51"/>
            <p:cNvGraphicFramePr>
              <a:graphicFrameLocks noChangeAspect="1"/>
            </p:cNvGraphicFramePr>
            <p:nvPr/>
          </p:nvGraphicFramePr>
          <p:xfrm>
            <a:off x="249" y="3529"/>
            <a:ext cx="171" cy="222"/>
          </p:xfrm>
          <a:graphic>
            <a:graphicData uri="http://schemas.openxmlformats.org/presentationml/2006/ole">
              <p:oleObj spid="_x0000_s2059" name="Ecuación" r:id="rId8" imgW="139680" imgH="190440" progId="Equation.3">
                <p:embed/>
              </p:oleObj>
            </a:graphicData>
          </a:graphic>
        </p:graphicFrame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>
              <a:off x="313" y="3490"/>
              <a:ext cx="418" cy="1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222" name="Line 54"/>
            <p:cNvSpPr>
              <a:spLocks noChangeShapeType="1"/>
            </p:cNvSpPr>
            <p:nvPr/>
          </p:nvSpPr>
          <p:spPr bwMode="auto">
            <a:xfrm flipH="1">
              <a:off x="899" y="3490"/>
              <a:ext cx="418" cy="1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223" name="Line 55"/>
            <p:cNvSpPr>
              <a:spLocks noChangeShapeType="1"/>
            </p:cNvSpPr>
            <p:nvPr/>
          </p:nvSpPr>
          <p:spPr bwMode="auto">
            <a:xfrm>
              <a:off x="815" y="3051"/>
              <a:ext cx="1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224" name="Line 56"/>
            <p:cNvSpPr>
              <a:spLocks noChangeShapeType="1"/>
            </p:cNvSpPr>
            <p:nvPr/>
          </p:nvSpPr>
          <p:spPr bwMode="auto">
            <a:xfrm flipH="1" flipV="1">
              <a:off x="567" y="3051"/>
              <a:ext cx="251" cy="4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s-ES"/>
            </a:p>
          </p:txBody>
        </p:sp>
        <p:graphicFrame>
          <p:nvGraphicFramePr>
            <p:cNvPr id="7225" name="Object 57"/>
            <p:cNvGraphicFramePr>
              <a:graphicFrameLocks noChangeAspect="1"/>
            </p:cNvGraphicFramePr>
            <p:nvPr/>
          </p:nvGraphicFramePr>
          <p:xfrm>
            <a:off x="1177" y="3529"/>
            <a:ext cx="160" cy="200"/>
          </p:xfrm>
          <a:graphic>
            <a:graphicData uri="http://schemas.openxmlformats.org/presentationml/2006/ole">
              <p:oleObj spid="_x0000_s2060" name="Ecuación" r:id="rId9" imgW="126720" imgH="164880" progId="Equation.3">
                <p:embed/>
              </p:oleObj>
            </a:graphicData>
          </a:graphic>
        </p:graphicFrame>
        <p:sp>
          <p:nvSpPr>
            <p:cNvPr id="7226" name="Oval 58"/>
            <p:cNvSpPr>
              <a:spLocks noChangeArrowheads="1"/>
            </p:cNvSpPr>
            <p:nvPr/>
          </p:nvSpPr>
          <p:spPr bwMode="auto">
            <a:xfrm>
              <a:off x="773" y="3450"/>
              <a:ext cx="84" cy="80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214282" y="714356"/>
            <a:ext cx="86423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LHC is symmetric        no forward-backward</a:t>
            </a:r>
            <a:endParaRPr lang="es-ES" sz="2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suppose that there is a charge asymmetry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level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(QCD </a:t>
            </a:r>
            <a:r>
              <a:rPr lang="en-US" dirty="0">
                <a:latin typeface="Arial" pitchFamily="34" charset="0"/>
                <a:cs typeface="Arial" pitchFamily="34" charset="0"/>
              </a:rPr>
              <a:t>predicts that tops are preferentially emitted in the direction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incoming quark, resonance </a:t>
            </a:r>
            <a:r>
              <a:rPr lang="en-US">
                <a:latin typeface="Arial" pitchFamily="34" charset="0"/>
                <a:cs typeface="Arial" pitchFamily="34" charset="0"/>
              </a:rPr>
              <a:t>asymmetry </a:t>
            </a:r>
            <a:r>
              <a:rPr lang="en-US" smtClean="0">
                <a:latin typeface="Arial" pitchFamily="34" charset="0"/>
                <a:cs typeface="Arial" pitchFamily="34" charset="0"/>
              </a:rPr>
              <a:t>positive/negative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dirty="0">
                <a:latin typeface="Arial" pitchFamily="34" charset="0"/>
                <a:cs typeface="Arial" pitchFamily="34" charset="0"/>
              </a:rPr>
              <a:t>(s-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and relative sign of couplings)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3143240" y="857232"/>
            <a:ext cx="214314" cy="214312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95513" y="2071687"/>
            <a:ext cx="6948489" cy="4643438"/>
            <a:chOff x="2195513" y="2071687"/>
            <a:chExt cx="6948489" cy="4643438"/>
          </a:xfrm>
        </p:grpSpPr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2195513" y="2071687"/>
              <a:ext cx="6948489" cy="4643438"/>
              <a:chOff x="1383" y="1305"/>
              <a:chExt cx="4377" cy="2925"/>
            </a:xfrm>
          </p:grpSpPr>
          <p:sp>
            <p:nvSpPr>
              <p:cNvPr id="7252" name="Rectangle 84"/>
              <p:cNvSpPr>
                <a:spLocks noChangeArrowheads="1"/>
              </p:cNvSpPr>
              <p:nvPr/>
            </p:nvSpPr>
            <p:spPr bwMode="auto">
              <a:xfrm>
                <a:off x="3220" y="2385"/>
                <a:ext cx="2360" cy="4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6" name="Group 85"/>
              <p:cNvGrpSpPr>
                <a:grpSpLocks/>
              </p:cNvGrpSpPr>
              <p:nvPr/>
            </p:nvGrpSpPr>
            <p:grpSpPr bwMode="auto">
              <a:xfrm>
                <a:off x="1655" y="1625"/>
                <a:ext cx="1451" cy="1244"/>
                <a:chOff x="2789" y="1298"/>
                <a:chExt cx="1703" cy="1394"/>
              </a:xfrm>
            </p:grpSpPr>
            <p:sp>
              <p:nvSpPr>
                <p:cNvPr id="7254" name="Line 86"/>
                <p:cNvSpPr>
                  <a:spLocks noChangeShapeType="1"/>
                </p:cNvSpPr>
                <p:nvPr/>
              </p:nvSpPr>
              <p:spPr bwMode="auto">
                <a:xfrm>
                  <a:off x="3694" y="1797"/>
                  <a:ext cx="411" cy="4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aphicFrame>
              <p:nvGraphicFramePr>
                <p:cNvPr id="7255" name="Object 87"/>
                <p:cNvGraphicFramePr>
                  <a:graphicFrameLocks noChangeAspect="1"/>
                </p:cNvGraphicFramePr>
                <p:nvPr/>
              </p:nvGraphicFramePr>
              <p:xfrm>
                <a:off x="4102" y="1842"/>
                <a:ext cx="185" cy="252"/>
              </p:xfrm>
              <a:graphic>
                <a:graphicData uri="http://schemas.openxmlformats.org/presentationml/2006/ole">
                  <p:oleObj spid="_x0000_s2055" name="Ecuación" r:id="rId10" imgW="13968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7256" name="Object 88"/>
                <p:cNvGraphicFramePr>
                  <a:graphicFrameLocks noChangeAspect="1"/>
                </p:cNvGraphicFramePr>
                <p:nvPr/>
              </p:nvGraphicFramePr>
              <p:xfrm>
                <a:off x="4332" y="1298"/>
                <a:ext cx="160" cy="272"/>
              </p:xfrm>
              <a:graphic>
                <a:graphicData uri="http://schemas.openxmlformats.org/presentationml/2006/ole">
                  <p:oleObj spid="_x0000_s2056" name="Ecuación" r:id="rId11" imgW="88560" imgH="152280" progId="Equation.3">
                    <p:embed/>
                  </p:oleObj>
                </a:graphicData>
              </a:graphic>
            </p:graphicFrame>
            <p:sp>
              <p:nvSpPr>
                <p:cNvPr id="7257" name="Line 89"/>
                <p:cNvSpPr>
                  <a:spLocks noChangeShapeType="1"/>
                </p:cNvSpPr>
                <p:nvPr/>
              </p:nvSpPr>
              <p:spPr bwMode="auto">
                <a:xfrm>
                  <a:off x="2835" y="1797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58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3785" y="1797"/>
                  <a:ext cx="365" cy="0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59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3696" y="1344"/>
                  <a:ext cx="363" cy="4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6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3696" y="1434"/>
                  <a:ext cx="590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aphicFrame>
              <p:nvGraphicFramePr>
                <p:cNvPr id="7261" name="Object 93"/>
                <p:cNvGraphicFramePr>
                  <a:graphicFrameLocks noChangeAspect="1"/>
                </p:cNvGraphicFramePr>
                <p:nvPr/>
              </p:nvGraphicFramePr>
              <p:xfrm>
                <a:off x="2789" y="1842"/>
                <a:ext cx="174" cy="227"/>
              </p:xfrm>
              <a:graphic>
                <a:graphicData uri="http://schemas.openxmlformats.org/presentationml/2006/ole">
                  <p:oleObj spid="_x0000_s2057" name="Ecuación" r:id="rId12" imgW="126720" imgH="164880" progId="Equation.3">
                    <p:embed/>
                  </p:oleObj>
                </a:graphicData>
              </a:graphic>
            </p:graphicFrame>
            <p:sp>
              <p:nvSpPr>
                <p:cNvPr id="7262" name="Oval 94"/>
                <p:cNvSpPr>
                  <a:spLocks noChangeArrowheads="1"/>
                </p:cNvSpPr>
                <p:nvPr/>
              </p:nvSpPr>
              <p:spPr bwMode="auto">
                <a:xfrm>
                  <a:off x="3648" y="1752"/>
                  <a:ext cx="91" cy="91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7263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61" y="2431"/>
                  <a:ext cx="1316" cy="2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" dirty="0">
                      <a:latin typeface="Arial" pitchFamily="34" charset="0"/>
                      <a:cs typeface="Arial" pitchFamily="34" charset="0"/>
                    </a:rPr>
                    <a:t>LAB </a:t>
                  </a:r>
                  <a:r>
                    <a:rPr lang="en-GB" dirty="0">
                      <a:latin typeface="Arial" pitchFamily="34" charset="0"/>
                      <a:cs typeface="Arial" pitchFamily="34" charset="0"/>
                    </a:rPr>
                    <a:t>frame</a:t>
                  </a:r>
                </a:p>
              </p:txBody>
            </p:sp>
          </p:grpSp>
          <p:grpSp>
            <p:nvGrpSpPr>
              <p:cNvPr id="7" name="Group 96"/>
              <p:cNvGrpSpPr>
                <a:grpSpLocks/>
              </p:cNvGrpSpPr>
              <p:nvPr/>
            </p:nvGrpSpPr>
            <p:grpSpPr bwMode="auto">
              <a:xfrm>
                <a:off x="1383" y="3022"/>
                <a:ext cx="1600" cy="817"/>
                <a:chOff x="3923" y="2341"/>
                <a:chExt cx="1600" cy="817"/>
              </a:xfrm>
            </p:grpSpPr>
            <p:sp>
              <p:nvSpPr>
                <p:cNvPr id="7265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4332" y="2786"/>
                  <a:ext cx="363" cy="3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aphicFrame>
              <p:nvGraphicFramePr>
                <p:cNvPr id="7266" name="Object 98"/>
                <p:cNvGraphicFramePr>
                  <a:graphicFrameLocks noChangeAspect="1"/>
                </p:cNvGraphicFramePr>
                <p:nvPr/>
              </p:nvGraphicFramePr>
              <p:xfrm>
                <a:off x="4129" y="2826"/>
                <a:ext cx="157" cy="225"/>
              </p:xfrm>
              <a:graphic>
                <a:graphicData uri="http://schemas.openxmlformats.org/presentationml/2006/ole">
                  <p:oleObj spid="_x0000_s2052" name="Ecuación" r:id="rId13" imgW="139680" imgH="190440" progId="Equation.3">
                    <p:embed/>
                  </p:oleObj>
                </a:graphicData>
              </a:graphic>
            </p:graphicFrame>
            <p:graphicFrame>
              <p:nvGraphicFramePr>
                <p:cNvPr id="7267" name="Object 99"/>
                <p:cNvGraphicFramePr>
                  <a:graphicFrameLocks noChangeAspect="1"/>
                </p:cNvGraphicFramePr>
                <p:nvPr/>
              </p:nvGraphicFramePr>
              <p:xfrm>
                <a:off x="3923" y="2341"/>
                <a:ext cx="136" cy="243"/>
              </p:xfrm>
              <a:graphic>
                <a:graphicData uri="http://schemas.openxmlformats.org/presentationml/2006/ole">
                  <p:oleObj spid="_x0000_s2053" name="Ecuación" r:id="rId14" imgW="88560" imgH="152280" progId="Equation.3">
                    <p:embed/>
                  </p:oleObj>
                </a:graphicData>
              </a:graphic>
            </p:graphicFrame>
            <p:sp>
              <p:nvSpPr>
                <p:cNvPr id="726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286" y="2786"/>
                  <a:ext cx="332" cy="9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69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85" y="2786"/>
                  <a:ext cx="726" cy="9"/>
                </a:xfrm>
                <a:prstGeom prst="line">
                  <a:avLst/>
                </a:prstGeom>
                <a:noFill/>
                <a:ln w="38100">
                  <a:solidFill>
                    <a:srgbClr val="993300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70" name="Line 102"/>
                <p:cNvSpPr>
                  <a:spLocks noChangeShapeType="1"/>
                </p:cNvSpPr>
                <p:nvPr/>
              </p:nvSpPr>
              <p:spPr bwMode="auto">
                <a:xfrm>
                  <a:off x="4332" y="2341"/>
                  <a:ext cx="365" cy="4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271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4105" y="2478"/>
                  <a:ext cx="592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lg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aphicFrame>
              <p:nvGraphicFramePr>
                <p:cNvPr id="7272" name="Object 104"/>
                <p:cNvGraphicFramePr>
                  <a:graphicFrameLocks noChangeAspect="1"/>
                </p:cNvGraphicFramePr>
                <p:nvPr/>
              </p:nvGraphicFramePr>
              <p:xfrm>
                <a:off x="5375" y="2864"/>
                <a:ext cx="148" cy="203"/>
              </p:xfrm>
              <a:graphic>
                <a:graphicData uri="http://schemas.openxmlformats.org/presentationml/2006/ole">
                  <p:oleObj spid="_x0000_s2054" name="Ecuación" r:id="rId15" imgW="126720" imgH="164880" progId="Equation.3">
                    <p:embed/>
                  </p:oleObj>
                </a:graphicData>
              </a:graphic>
            </p:graphicFrame>
            <p:sp>
              <p:nvSpPr>
                <p:cNvPr id="7273" name="Oval 105"/>
                <p:cNvSpPr>
                  <a:spLocks noChangeArrowheads="1"/>
                </p:cNvSpPr>
                <p:nvPr/>
              </p:nvSpPr>
              <p:spPr bwMode="auto">
                <a:xfrm>
                  <a:off x="4656" y="2746"/>
                  <a:ext cx="77" cy="81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7274" name="Rectangle 106"/>
              <p:cNvSpPr>
                <a:spLocks noChangeArrowheads="1"/>
              </p:cNvSpPr>
              <p:nvPr/>
            </p:nvSpPr>
            <p:spPr bwMode="auto">
              <a:xfrm>
                <a:off x="1620" y="1305"/>
                <a:ext cx="403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quarks </a:t>
                </a:r>
                <a:r>
                  <a:rPr lang="en-US" b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carry more </a:t>
                </a:r>
                <a:r>
                  <a:rPr lang="en-US" b="1" dirty="0" err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momenta</a:t>
                </a:r>
                <a:r>
                  <a:rPr lang="en-US" b="1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 than </a:t>
                </a:r>
                <a:r>
                  <a:rPr lang="en-US" b="1" dirty="0" err="1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antiquarks</a:t>
                </a:r>
                <a:endParaRPr lang="es-ES" b="1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5" name="Text Box 107"/>
              <p:cNvSpPr txBox="1">
                <a:spLocks noChangeArrowheads="1"/>
              </p:cNvSpPr>
              <p:nvPr/>
            </p:nvSpPr>
            <p:spPr bwMode="auto">
              <a:xfrm>
                <a:off x="3150" y="1845"/>
                <a:ext cx="2610" cy="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■ 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Excess </a:t>
                </a:r>
                <a:r>
                  <a:rPr lang="en-GB" dirty="0">
                    <a:latin typeface="Arial" pitchFamily="34" charset="0"/>
                    <a:cs typeface="Arial" pitchFamily="34" charset="0"/>
                  </a:rPr>
                  <a:t>of tops (or </a:t>
                </a:r>
                <a:r>
                  <a:rPr lang="en-GB" dirty="0" err="1">
                    <a:latin typeface="Arial" pitchFamily="34" charset="0"/>
                    <a:cs typeface="Arial" pitchFamily="34" charset="0"/>
                  </a:rPr>
                  <a:t>antitops</a:t>
                </a:r>
                <a:r>
                  <a:rPr lang="en-GB" dirty="0">
                    <a:latin typeface="Arial" pitchFamily="34" charset="0"/>
                    <a:cs typeface="Arial" pitchFamily="34" charset="0"/>
                  </a:rPr>
                  <a:t>) in the forward and backward 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regions</a:t>
                </a:r>
              </a:p>
              <a:p>
                <a:pPr>
                  <a:spcBef>
                    <a:spcPct val="50000"/>
                  </a:spcBef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Opposite in sign to the </a:t>
                </a:r>
                <a:r>
                  <a:rPr lang="en-GB" sz="1600" dirty="0" err="1" smtClean="0">
                    <a:latin typeface="Arial" pitchFamily="34" charset="0"/>
                    <a:cs typeface="Arial" pitchFamily="34" charset="0"/>
                  </a:rPr>
                  <a:t>parton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 asymmetry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1600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■ 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However, top cross section is </a:t>
                </a:r>
                <a:r>
                  <a:rPr lang="en-GB" sz="1600" dirty="0" err="1" smtClean="0">
                    <a:latin typeface="Arial" pitchFamily="34" charset="0"/>
                    <a:cs typeface="Arial" pitchFamily="34" charset="0"/>
                  </a:rPr>
                  <a:t>gg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 dominated, which is symmetric; but </a:t>
                </a:r>
                <a:r>
                  <a:rPr lang="en-GB" sz="1600" dirty="0" err="1" smtClean="0">
                    <a:latin typeface="Arial" pitchFamily="34" charset="0"/>
                    <a:cs typeface="Arial" pitchFamily="34" charset="0"/>
                  </a:rPr>
                  <a:t>gg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 can be suppressed by selecting pairs with large invariant mass</a:t>
                </a:r>
              </a:p>
            </p:txBody>
          </p:sp>
          <p:graphicFrame>
            <p:nvGraphicFramePr>
              <p:cNvPr id="7276" name="Object 108"/>
              <p:cNvGraphicFramePr>
                <a:graphicFrameLocks noChangeAspect="1"/>
              </p:cNvGraphicFramePr>
              <p:nvPr/>
            </p:nvGraphicFramePr>
            <p:xfrm>
              <a:off x="3291" y="2391"/>
              <a:ext cx="2257" cy="472"/>
            </p:xfrm>
            <a:graphic>
              <a:graphicData uri="http://schemas.openxmlformats.org/presentationml/2006/ole">
                <p:oleObj spid="_x0000_s2050" name="Equation" r:id="rId16" imgW="2247840" imgH="469800" progId="Equation.3">
                  <p:embed/>
                </p:oleObj>
              </a:graphicData>
            </a:graphic>
          </p:graphicFrame>
          <p:graphicFrame>
            <p:nvGraphicFramePr>
              <p:cNvPr id="7277" name="Object 109"/>
              <p:cNvGraphicFramePr>
                <a:graphicFrameLocks noChangeAspect="1"/>
              </p:cNvGraphicFramePr>
              <p:nvPr/>
            </p:nvGraphicFramePr>
            <p:xfrm>
              <a:off x="3276" y="3015"/>
              <a:ext cx="1134" cy="249"/>
            </p:xfrm>
            <a:graphic>
              <a:graphicData uri="http://schemas.openxmlformats.org/presentationml/2006/ole">
                <p:oleObj spid="_x0000_s2051" name="Ecuación" r:id="rId17" imgW="1041120" imgH="228600" progId="Equation.3">
                  <p:embed/>
                </p:oleObj>
              </a:graphicData>
            </a:graphic>
          </p:graphicFrame>
        </p:grpSp>
        <p:sp>
          <p:nvSpPr>
            <p:cNvPr id="55" name="Down Arrow 54"/>
            <p:cNvSpPr/>
            <p:nvPr/>
          </p:nvSpPr>
          <p:spPr bwMode="auto">
            <a:xfrm>
              <a:off x="6357950" y="2643182"/>
              <a:ext cx="785813" cy="214312"/>
            </a:xfrm>
            <a:prstGeom prst="down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2428868"/>
            <a:ext cx="60118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                                                                       </a:t>
            </a:r>
            <a:r>
              <a:rPr lang="es-ES" dirty="0" err="1" smtClean="0"/>
              <a:t>ttbar@</a:t>
            </a:r>
            <a:r>
              <a:rPr lang="es-ES" dirty="0" smtClean="0"/>
              <a:t> LHC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61563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929322" y="642918"/>
            <a:ext cx="2714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Ferrario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GR,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arXiv:0809.3354]</a:t>
            </a:r>
            <a:endParaRPr lang="es-ES" sz="1400" dirty="0" smtClean="0">
              <a:solidFill>
                <a:srgbClr val="008000"/>
              </a:solidFill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15" y="571480"/>
            <a:ext cx="29432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571480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215074" y="1285860"/>
            <a:ext cx="2559078" cy="43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Charge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asymmetry suppressed by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gg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-fusion (90% @14TeV) but statistical significance can be maximized by tuning 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GB" sz="1600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GB" sz="1600" baseline="-25000" dirty="0" err="1">
                <a:latin typeface="Arial" pitchFamily="34" charset="0"/>
                <a:cs typeface="Arial" pitchFamily="34" charset="0"/>
              </a:rPr>
              <a:t>tt</a:t>
            </a:r>
            <a:r>
              <a:rPr lang="en-GB" sz="1600" baseline="30000" dirty="0" err="1">
                <a:latin typeface="Arial" pitchFamily="34" charset="0"/>
                <a:cs typeface="Arial" pitchFamily="34" charset="0"/>
              </a:rPr>
              <a:t>min</a:t>
            </a:r>
            <a:endParaRPr lang="en-GB" sz="1600" baseline="30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smallness of QCD asymmetry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compensated by statistics at low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GB" sz="1600" baseline="-25000" dirty="0" err="1">
                <a:latin typeface="Arial" pitchFamily="34" charset="0"/>
                <a:cs typeface="Arial" pitchFamily="34" charset="0"/>
              </a:rPr>
              <a:t>tt</a:t>
            </a:r>
            <a:r>
              <a:rPr lang="en-GB" sz="1600" baseline="30000" dirty="0" err="1">
                <a:latin typeface="Arial" pitchFamily="34" charset="0"/>
                <a:cs typeface="Arial" pitchFamily="34" charset="0"/>
              </a:rPr>
              <a:t>min</a:t>
            </a:r>
            <a:endParaRPr lang="en-GB" sz="1600" baseline="30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Color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-octet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resonance: maximum statistical significance at about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GB" sz="1600" baseline="-250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/2 (less boosted tops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11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                                                       </a:t>
            </a:r>
            <a:r>
              <a:rPr lang="es-ES" dirty="0" err="1" smtClean="0"/>
              <a:t>ttbar</a:t>
            </a:r>
            <a:r>
              <a:rPr lang="es-ES" dirty="0" smtClean="0"/>
              <a:t> + jet @ LHC</a:t>
            </a:r>
            <a:endParaRPr lang="es-ES" dirty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5572164" cy="59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87177" y="785794"/>
            <a:ext cx="2685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Ferrario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GR, arXiv:0912.0687]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6446" y="1357298"/>
            <a:ext cx="314324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QCD asymmetry washed out 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ttbar+jet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@ NLO 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Dittmaier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Uwer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Weinzierl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2007]</a:t>
            </a: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abc</a:t>
            </a:r>
            <a:r>
              <a:rPr lang="en-GB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contributions  (</a:t>
            </a:r>
            <a:r>
              <a:rPr lang="en-GB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octet state) too in </a:t>
            </a:r>
            <a:r>
              <a:rPr lang="en-GB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ttbar+jet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=1.5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TeV</a:t>
            </a:r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36"/>
          <p:cNvGraphicFramePr>
            <a:graphicFrameLocks noChangeAspect="1"/>
          </p:cNvGraphicFramePr>
          <p:nvPr/>
        </p:nvGraphicFramePr>
        <p:xfrm>
          <a:off x="5715008" y="2357430"/>
          <a:ext cx="3361007" cy="357190"/>
        </p:xfrm>
        <a:graphic>
          <a:graphicData uri="http://schemas.openxmlformats.org/presentationml/2006/ole">
            <p:oleObj spid="_x0000_s101378" name="Equation" r:id="rId5" imgW="23875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9144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/>
              <a:t>  </a:t>
            </a:r>
            <a:r>
              <a:rPr lang="en-GB" sz="3600" dirty="0" smtClean="0"/>
              <a:t>Conclusions</a:t>
            </a:r>
            <a:endParaRPr lang="en-GB" sz="36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1472" y="642918"/>
            <a:ext cx="820268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room for BSM within 2σ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at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Tevatron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from the measurement of the top quark charge asymmetry (forward-backward), early to claim new physics, but, together with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dσ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dM</a:t>
            </a:r>
            <a:r>
              <a:rPr lang="en-GB" sz="2000" baseline="-25000" dirty="0" err="1" smtClean="0">
                <a:latin typeface="Arial" pitchFamily="34" charset="0"/>
                <a:cs typeface="Arial" pitchFamily="34" charset="0"/>
              </a:rPr>
              <a:t>ttbar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allows to set constrains in the top quark sector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dirty="0" smtClean="0">
                <a:latin typeface="Arial" pitchFamily="34" charset="0"/>
                <a:ea typeface="Arial Unicode MS"/>
                <a:cs typeface="Arial" pitchFamily="34" charset="0"/>
              </a:rPr>
              <a:t>✔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Flavour Universal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axigluons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with large vector couplings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dirty="0" smtClean="0">
                <a:latin typeface="Arial" pitchFamily="34" charset="0"/>
                <a:ea typeface="Arial Unicode MS"/>
                <a:cs typeface="Arial" pitchFamily="34" charset="0"/>
              </a:rPr>
              <a:t>✔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Flavour non-Universal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axigluons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sign(</a:t>
            </a:r>
            <a:r>
              <a:rPr lang="en-GB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i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i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GB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)= -sign(</a:t>
            </a:r>
            <a:r>
              <a:rPr lang="en-GB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i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i="1" baseline="30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dirty="0" smtClean="0">
                <a:latin typeface="Arial" pitchFamily="34" charset="0"/>
                <a:ea typeface="Arial Unicode MS"/>
                <a:cs typeface="Arial" pitchFamily="34" charset="0"/>
              </a:rPr>
              <a:t>✔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Flavour violating Z´ and W´ relatively light O(200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latin typeface="Arial" pitchFamily="34" charset="0"/>
                <a:ea typeface="Arial Unicode MS"/>
                <a:cs typeface="Arial" pitchFamily="34" charset="0"/>
              </a:rPr>
              <a:t>   ✔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Flavour violating scalars in the t-channel: triplet or sextet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(see also </a:t>
            </a:r>
            <a:r>
              <a:rPr lang="en-GB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Degrande´s</a:t>
            </a: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poster on top compositeness)</a:t>
            </a:r>
            <a:endParaRPr lang="en-GB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tatistically dominated, new 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measurements soon ??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charge asymmetry can be measured at the LHC too, and is a good observable to discriminate among different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714612" y="2143116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Arial" pitchFamily="34" charset="0"/>
                <a:cs typeface="Arial" pitchFamily="34" charset="0"/>
              </a:rPr>
              <a:t>Backup</a:t>
            </a:r>
            <a:endParaRPr lang="en-GB" sz="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6800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 Charge </a:t>
            </a:r>
            <a:r>
              <a:rPr lang="en-US" sz="3600" dirty="0"/>
              <a:t>asymmetry in QCD</a:t>
            </a:r>
            <a:endParaRPr lang="es-ES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65306"/>
            <a:ext cx="3857652" cy="2806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71136"/>
            <a:ext cx="3857652" cy="1929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429520" y="1428736"/>
            <a:ext cx="1571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sz="1400" dirty="0" err="1" smtClean="0">
                <a:solidFill>
                  <a:srgbClr val="008000"/>
                </a:solidFill>
                <a:latin typeface="Arial"/>
                <a:cs typeface="Arial"/>
              </a:rPr>
              <a:t>ü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hn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GR,1998]</a:t>
            </a: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4450389" y="2193288"/>
            <a:ext cx="214313" cy="142876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597739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2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O(</a:t>
            </a:r>
            <a:r>
              <a:rPr lang="el-GR" sz="2000" b="1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baseline="-25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30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top and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antitop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quarks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identical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angular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distributions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8" descr="qcd_colors_alt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6315" y="0"/>
            <a:ext cx="822299" cy="5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736"/>
            <a:ext cx="45720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85720" y="1500174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A charge asymmetry arises at O(</a:t>
            </a:r>
            <a:r>
              <a:rPr lang="el-GR" sz="2000" b="1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000" b="1" baseline="-25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30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2300D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 smtClean="0">
              <a:solidFill>
                <a:srgbClr val="2300D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Interference of ISR with FSR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 for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ttbar+jet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contribution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Interference of box diagrams with Born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positive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contribution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color factor</a:t>
            </a:r>
            <a:r>
              <a:rPr lang="en-US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baseline="-25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abc</a:t>
            </a:r>
            <a:r>
              <a:rPr lang="en-US" b="1" baseline="30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pair in color singlet </a:t>
            </a:r>
          </a:p>
          <a:p>
            <a:endParaRPr lang="en-US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Loop contribution larger than tree level</a:t>
            </a:r>
            <a:endParaRPr lang="en-US" dirty="0" smtClean="0">
              <a:solidFill>
                <a:srgbClr val="198A8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top quarks are preferentially emitted in                   the direction of the incoming quark</a:t>
            </a:r>
            <a:r>
              <a:rPr lang="en-US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solidFill>
                <a:srgbClr val="2300D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Flavor excitation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qg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channel) much smaller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572000" y="2214554"/>
            <a:ext cx="285754" cy="214314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4572000" y="3571876"/>
            <a:ext cx="285754" cy="214314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4572000" y="5929330"/>
            <a:ext cx="285754" cy="214314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1928802"/>
            <a:ext cx="49292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0740" y="1285860"/>
            <a:ext cx="4130385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0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  Inclusive asymmetry at </a:t>
            </a:r>
            <a:r>
              <a:rPr lang="en-GB" sz="3600" dirty="0" err="1" smtClean="0"/>
              <a:t>Tevatron</a:t>
            </a:r>
            <a:endParaRPr lang="en-GB" sz="3600" dirty="0" smtClean="0"/>
          </a:p>
        </p:txBody>
      </p:sp>
      <p:graphicFrame>
        <p:nvGraphicFramePr>
          <p:cNvPr id="2050" name="Rectangle 5"/>
          <p:cNvGraphicFramePr>
            <a:graphicFrameLocks/>
          </p:cNvGraphicFramePr>
          <p:nvPr>
            <p:ph idx="4294967295"/>
          </p:nvPr>
        </p:nvGraphicFramePr>
        <p:xfrm>
          <a:off x="0" y="3335338"/>
          <a:ext cx="0" cy="0"/>
        </p:xfrm>
        <a:graphic>
          <a:graphicData uri="http://schemas.openxmlformats.org/presentationml/2006/ole">
            <p:oleObj spid="_x0000_s23554" name="Ecuación" r:id="rId7" imgW="0" imgH="0" progId="Equation.3">
              <p:embed/>
            </p:oleObj>
          </a:graphicData>
        </a:graphic>
      </p:graphicFrame>
      <p:graphicFrame>
        <p:nvGraphicFramePr>
          <p:cNvPr id="2051" name="Object 2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42910" y="928670"/>
          <a:ext cx="1671638" cy="376237"/>
        </p:xfrm>
        <a:graphic>
          <a:graphicData uri="http://schemas.openxmlformats.org/presentationml/2006/ole">
            <p:oleObj spid="_x0000_s23555" name="Equation" r:id="rId8" imgW="1015920" imgH="228600" progId="Equation.3">
              <p:embed/>
            </p:oleObj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22258" y="2000253"/>
          <a:ext cx="5492750" cy="1857375"/>
        </p:xfrm>
        <a:graphic>
          <a:graphicData uri="http://schemas.openxmlformats.org/presentationml/2006/ole">
            <p:oleObj spid="_x0000_s23556" name="Ecuación" r:id="rId9" imgW="3632040" imgH="1193760" progId="Equation.3">
              <p:embed/>
            </p:oleObj>
          </a:graphicData>
        </a:graphic>
      </p:graphicFrame>
      <p:sp>
        <p:nvSpPr>
          <p:cNvPr id="2061" name="Text Box 4"/>
          <p:cNvSpPr txBox="1">
            <a:spLocks noChangeArrowheads="1"/>
          </p:cNvSpPr>
          <p:nvPr/>
        </p:nvSpPr>
        <p:spPr bwMode="auto">
          <a:xfrm>
            <a:off x="357158" y="500042"/>
            <a:ext cx="464347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conjugation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symmetry     (                       )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33A3A3"/>
                </a:solidFill>
                <a:latin typeface="Arial" pitchFamily="34" charset="0"/>
                <a:cs typeface="Arial" pitchFamily="34" charset="0"/>
              </a:rPr>
              <a:t>⇨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Forward-backward</a:t>
            </a: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mixed QCD-EW interference: factor 1.09 included</a:t>
            </a:r>
          </a:p>
          <a:p>
            <a:r>
              <a:rPr lang="en-GB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■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stable to NLL threshold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resummations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(one per mille)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Almeida,Sterman,Vogelsang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2008 ]</a:t>
            </a:r>
            <a:r>
              <a:rPr lang="en-GB" sz="1400" dirty="0" smtClean="0">
                <a:latin typeface="Arial Rounded MT Bold" pitchFamily="34" charset="0"/>
              </a:rPr>
              <a:t> </a:t>
            </a:r>
          </a:p>
          <a:p>
            <a:r>
              <a:rPr lang="en-GB" sz="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■ 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NNLL threshold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resummations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Ahrens,Ferroglia,Neubert,Pecjak,Yang</a:t>
            </a:r>
            <a:r>
              <a:rPr lang="en-GB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2010]</a:t>
            </a: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expanding the asymmetry in </a:t>
            </a:r>
            <a:r>
              <a:rPr lang="en-GB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GB" sz="1600" b="1" baseline="-25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 the asymmetry decreases by 20% at NLO (K factor),  but only by 5% at NLO+NNLL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9"/>
          <p:cNvSpPr txBox="1">
            <a:spLocks noChangeArrowheads="1"/>
          </p:cNvSpPr>
          <p:nvPr/>
        </p:nvSpPr>
        <p:spPr bwMode="auto">
          <a:xfrm>
            <a:off x="5286380" y="1000108"/>
            <a:ext cx="3722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sz="1400" dirty="0" err="1" smtClean="0">
                <a:solidFill>
                  <a:srgbClr val="008000"/>
                </a:solidFill>
                <a:latin typeface="Arial"/>
                <a:cs typeface="Arial"/>
              </a:rPr>
              <a:t>ü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hn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GR,1998; 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Antuñano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s-ES" sz="1400" dirty="0" err="1" smtClean="0">
                <a:solidFill>
                  <a:srgbClr val="008000"/>
                </a:solidFill>
                <a:latin typeface="Arial"/>
                <a:cs typeface="Arial"/>
              </a:rPr>
              <a:t>ü</a:t>
            </a:r>
            <a:r>
              <a:rPr lang="es-E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hn</a:t>
            </a:r>
            <a:r>
              <a:rPr lang="es-E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GR, </a:t>
            </a:r>
            <a:r>
              <a:rPr lang="es-E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2008]</a:t>
            </a:r>
            <a:endParaRPr lang="es-E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7" name="Ecuación" r:id="rId10" imgW="114120" imgH="215640" progId="Equation.3">
              <p:embed/>
            </p:oleObj>
          </a:graphicData>
        </a:graphic>
      </p:graphicFrame>
      <p:pic>
        <p:nvPicPr>
          <p:cNvPr id="2066" name="Picture 38" descr="qcd_colors_altvi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6315" y="0"/>
            <a:ext cx="822299" cy="5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428596" y="1357298"/>
            <a:ext cx="285752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9144000" cy="500042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 Asymmetry measurements at </a:t>
            </a:r>
            <a:r>
              <a:rPr lang="en-GB" sz="3600" dirty="0" err="1" smtClean="0"/>
              <a:t>Tevatron</a:t>
            </a:r>
            <a:endParaRPr lang="en-GB" sz="3600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38"/>
            <a:ext cx="8424863" cy="53990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</a:pPr>
            <a:r>
              <a:rPr lang="en-GB" sz="2400" b="1" dirty="0" smtClean="0"/>
              <a:t>D0 </a:t>
            </a:r>
            <a:r>
              <a:rPr lang="en-GB" sz="1400" dirty="0" smtClean="0">
                <a:solidFill>
                  <a:srgbClr val="008000"/>
                </a:solidFill>
              </a:rPr>
              <a:t>[PRL101(2008)202001]      </a:t>
            </a:r>
            <a:r>
              <a:rPr lang="en-GB" sz="1600" dirty="0" smtClean="0">
                <a:solidFill>
                  <a:srgbClr val="99284C"/>
                </a:solidFill>
              </a:rPr>
              <a:t>uncorrected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None/>
            </a:pPr>
            <a:r>
              <a:rPr lang="en-GB" sz="900" dirty="0" smtClean="0">
                <a:solidFill>
                  <a:srgbClr val="99284C"/>
                </a:solidFill>
              </a:rPr>
              <a:t>  </a:t>
            </a:r>
            <a:endParaRPr lang="en-GB" sz="9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Tx/>
              <a:buNone/>
            </a:pPr>
            <a:r>
              <a:rPr lang="en-GB" sz="2400" b="1" dirty="0" smtClean="0"/>
              <a:t> 	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ppbar</a:t>
            </a:r>
            <a:r>
              <a:rPr lang="en-GB" sz="1600" dirty="0" smtClean="0"/>
              <a:t> = 0.12 ± 0.08 (stat) ± 0.01 (</a:t>
            </a:r>
            <a:r>
              <a:rPr lang="en-GB" sz="1600" dirty="0" err="1" smtClean="0"/>
              <a:t>syst</a:t>
            </a:r>
            <a:r>
              <a:rPr lang="en-GB" sz="1600" dirty="0" smtClean="0"/>
              <a:t>)      0.9 fb</a:t>
            </a:r>
            <a:r>
              <a:rPr lang="en-GB" sz="1600" baseline="30000" dirty="0" smtClean="0"/>
              <a:t>-1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Tx/>
              <a:buNone/>
            </a:pPr>
            <a:r>
              <a:rPr lang="en-GB" sz="9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Tx/>
              <a:buNone/>
            </a:pPr>
            <a:r>
              <a:rPr lang="en-GB" sz="1600" dirty="0" smtClean="0"/>
              <a:t>	Limits as a function of the fraction (f) of </a:t>
            </a:r>
            <a:r>
              <a:rPr lang="en-GB" sz="1600" dirty="0" err="1" smtClean="0"/>
              <a:t>ttbar</a:t>
            </a:r>
            <a:r>
              <a:rPr lang="en-GB" sz="1600" dirty="0" smtClean="0"/>
              <a:t> events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produced via a </a:t>
            </a:r>
            <a:r>
              <a:rPr lang="en-GB" sz="1600" dirty="0" err="1" smtClean="0"/>
              <a:t>topcolor</a:t>
            </a:r>
            <a:r>
              <a:rPr lang="en-GB" sz="1600" dirty="0" smtClean="0"/>
              <a:t> </a:t>
            </a:r>
            <a:r>
              <a:rPr lang="en-GB" sz="1600" dirty="0" err="1" smtClean="0"/>
              <a:t>leptophobic</a:t>
            </a:r>
            <a:r>
              <a:rPr lang="en-GB" sz="1600" dirty="0" smtClean="0"/>
              <a:t> Z′ resonance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Tx/>
              <a:buNone/>
            </a:pPr>
            <a:endParaRPr lang="en-GB" sz="1400" b="1" dirty="0" smtClean="0"/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FontTx/>
              <a:buNone/>
            </a:pPr>
            <a:endParaRPr lang="en-GB" sz="1400" b="1" dirty="0" smtClean="0"/>
          </a:p>
          <a:p>
            <a:pPr eaLnBrk="1" hangingPunct="1">
              <a:lnSpc>
                <a:spcPct val="80000"/>
              </a:lnSpc>
              <a:buClr>
                <a:srgbClr val="800000"/>
              </a:buClr>
            </a:pPr>
            <a:r>
              <a:rPr lang="en-GB" sz="2400" b="1" dirty="0" smtClean="0"/>
              <a:t>CDF </a:t>
            </a:r>
            <a:r>
              <a:rPr lang="en-GB" sz="1400" dirty="0" smtClean="0">
                <a:solidFill>
                  <a:srgbClr val="008000"/>
                </a:solidFill>
              </a:rPr>
              <a:t>[Conf. Note 9724, PRL101(2008)202001]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dirty="0" smtClean="0"/>
          </a:p>
          <a:p>
            <a:pPr>
              <a:lnSpc>
                <a:spcPct val="80000"/>
              </a:lnSpc>
              <a:buNone/>
            </a:pPr>
            <a:r>
              <a:rPr lang="en-GB" sz="1400" dirty="0" smtClean="0"/>
              <a:t>	</a:t>
            </a:r>
            <a:r>
              <a:rPr lang="en-GB" sz="1600" dirty="0" err="1" smtClean="0"/>
              <a:t>ppbar</a:t>
            </a:r>
            <a:r>
              <a:rPr lang="en-GB" sz="1600" dirty="0" smtClean="0"/>
              <a:t> rest frame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  	    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ppbar</a:t>
            </a:r>
            <a:r>
              <a:rPr lang="en-GB" sz="1600" dirty="0" smtClean="0"/>
              <a:t> = 0.193 ± 0.065 (stat) ± 0.024 (</a:t>
            </a:r>
            <a:r>
              <a:rPr lang="en-GB" sz="1600" dirty="0" err="1" smtClean="0"/>
              <a:t>syst</a:t>
            </a:r>
            <a:r>
              <a:rPr lang="en-GB" sz="1600" dirty="0" smtClean="0"/>
              <a:t>)   3.2 fb</a:t>
            </a:r>
            <a:r>
              <a:rPr lang="en-GB" sz="1600" baseline="30000" dirty="0" smtClean="0"/>
              <a:t>-1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    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ppbar</a:t>
            </a:r>
            <a:r>
              <a:rPr lang="en-GB" sz="1600" dirty="0" smtClean="0"/>
              <a:t> = 0.17 ± 0.07 (stat) ± 0.04 (</a:t>
            </a:r>
            <a:r>
              <a:rPr lang="en-GB" sz="1600" dirty="0" err="1" smtClean="0"/>
              <a:t>syst</a:t>
            </a:r>
            <a:r>
              <a:rPr lang="en-GB" sz="1600" dirty="0" smtClean="0"/>
              <a:t>) 	  1.9 fb</a:t>
            </a:r>
            <a:r>
              <a:rPr lang="en-GB" sz="1600" baseline="30000" dirty="0" smtClean="0"/>
              <a:t>-1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</a:t>
            </a:r>
            <a:r>
              <a:rPr lang="en-GB" sz="1600" dirty="0" err="1" smtClean="0"/>
              <a:t>ttbar</a:t>
            </a:r>
            <a:r>
              <a:rPr lang="en-GB" sz="1600" dirty="0" smtClean="0"/>
              <a:t> rest frame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    	    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ttbar</a:t>
            </a:r>
            <a:r>
              <a:rPr lang="en-GB" sz="1600" dirty="0" smtClean="0"/>
              <a:t> = 0.24 ± 0.13 (stat) ± 0.04 (</a:t>
            </a:r>
            <a:r>
              <a:rPr lang="en-GB" sz="1600" dirty="0" err="1" smtClean="0"/>
              <a:t>syst</a:t>
            </a:r>
            <a:r>
              <a:rPr lang="en-GB" sz="1600" dirty="0" smtClean="0"/>
              <a:t>)           1.9 fb</a:t>
            </a:r>
            <a:r>
              <a:rPr lang="en-GB" sz="1600" baseline="30000" dirty="0" smtClean="0"/>
              <a:t>-1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At least 4 jets: 	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ttbar</a:t>
            </a:r>
            <a:r>
              <a:rPr lang="en-GB" sz="1600" dirty="0" smtClean="0"/>
              <a:t> = 0.119 ± 0.064 (stat)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Exact 4 jets: 	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ttbar</a:t>
            </a:r>
            <a:r>
              <a:rPr lang="en-GB" sz="1600" dirty="0" smtClean="0"/>
              <a:t> = 0.132 ± 0.075 (stat)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600" dirty="0" smtClean="0"/>
              <a:t>	At least 5 jets: 	</a:t>
            </a:r>
            <a:r>
              <a:rPr lang="en-GB" sz="1600" dirty="0" err="1" smtClean="0"/>
              <a:t>A</a:t>
            </a:r>
            <a:r>
              <a:rPr lang="en-GB" sz="1600" baseline="-25000" dirty="0" err="1" smtClean="0"/>
              <a:t>FB</a:t>
            </a:r>
            <a:r>
              <a:rPr lang="en-GB" sz="1600" baseline="30000" dirty="0" err="1" smtClean="0"/>
              <a:t>ttbar</a:t>
            </a:r>
            <a:r>
              <a:rPr lang="en-GB" sz="1600" dirty="0" smtClean="0"/>
              <a:t> = 0.079 ± 0.123 (stat)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400" dirty="0" smtClean="0"/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572008"/>
            <a:ext cx="3529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643182"/>
            <a:ext cx="32400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36569"/>
            <a:ext cx="331311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5643578"/>
            <a:ext cx="5000660" cy="857256"/>
          </a:xfrm>
          <a:prstGeom prst="foldedCorner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2.8σ from zero, 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baseline="30000" dirty="0" err="1" smtClean="0">
                <a:latin typeface="Arial" pitchFamily="34" charset="0"/>
                <a:cs typeface="Arial" pitchFamily="34" charset="0"/>
              </a:rPr>
              <a:t>exp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– A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SM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baseline="-25000" dirty="0" err="1" smtClean="0">
                <a:latin typeface="Arial" pitchFamily="34" charset="0"/>
                <a:cs typeface="Arial" pitchFamily="34" charset="0"/>
              </a:rPr>
              <a:t>ppbar</a:t>
            </a:r>
            <a:r>
              <a:rPr lang="en-GB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=0.142 ± 0.069   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room for BSM within 2σ 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  Which model BSM</a:t>
            </a:r>
            <a:endParaRPr lang="en-GB" sz="3600" dirty="0"/>
          </a:p>
        </p:txBody>
      </p:sp>
      <p:pic>
        <p:nvPicPr>
          <p:cNvPr id="5" name="Picture 4" descr="pra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167" y="928670"/>
            <a:ext cx="813185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  </a:t>
            </a:r>
            <a:r>
              <a:rPr lang="en-US" sz="3600" b="1" dirty="0" err="1" smtClean="0"/>
              <a:t>Chiral</a:t>
            </a:r>
            <a:r>
              <a:rPr lang="en-US" sz="3600" b="1" dirty="0" smtClean="0"/>
              <a:t> Color Models</a:t>
            </a:r>
            <a:endParaRPr lang="es-ES" sz="3600" b="1" dirty="0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50825" y="571480"/>
            <a:ext cx="84963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Pati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, Salam, PLB58(1975)333;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Hall,Nelson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PLB153(1985)430; </a:t>
            </a:r>
          </a:p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Frampton, Glashow, PLB190(1987)157; PRL58(1987)2168]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standard color gauge group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SU(3)</a:t>
            </a:r>
            <a:r>
              <a:rPr lang="en-US" sz="3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 SU(3)</a:t>
            </a:r>
            <a:r>
              <a:rPr lang="en-US" sz="32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SU(3)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99284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different implementations with new particles in varying representations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(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anomaly cancellation requires extra fermions), but 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model-independent prediction: existence of a massive color-octet axial-vector gauge boson: </a:t>
            </a:r>
            <a:r>
              <a:rPr lang="en-US" sz="2000" b="1" dirty="0" err="1">
                <a:solidFill>
                  <a:srgbClr val="B80047"/>
                </a:solidFill>
                <a:latin typeface="Arial" pitchFamily="34" charset="0"/>
                <a:cs typeface="Arial" pitchFamily="34" charset="0"/>
              </a:rPr>
              <a:t>axigluon</a:t>
            </a:r>
            <a:endParaRPr lang="en-US" sz="2000" b="1" dirty="0">
              <a:solidFill>
                <a:srgbClr val="B8004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 smtClean="0">
                <a:solidFill>
                  <a:srgbClr val="33A3A3"/>
                </a:solidFill>
                <a:latin typeface="Arial" pitchFamily="34" charset="0"/>
                <a:cs typeface="Arial" pitchFamily="34" charset="0"/>
              </a:rPr>
              <a:t>⇨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couples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quarks with an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axial-vector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structure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and the same strong interaction coupling strength as QCD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000" dirty="0" smtClean="0">
                <a:solidFill>
                  <a:srgbClr val="33A3A3"/>
                </a:solidFill>
                <a:latin typeface="Arial" pitchFamily="34" charset="0"/>
                <a:cs typeface="Arial" pitchFamily="34" charset="0"/>
              </a:rPr>
              <a:t>⇨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charge asymmetry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that can be generated is maximal.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because of parity a single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axigluon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 not couple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/>
              <a:t>    </a:t>
            </a:r>
          </a:p>
          <a:p>
            <a:r>
              <a:rPr lang="en-US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Asymmetric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Chiral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Color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Cuypers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ZPC48(1990)639]:</a:t>
            </a:r>
            <a:r>
              <a:rPr lang="en-US" sz="1400" dirty="0" smtClean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chiral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color with different couplings </a:t>
            </a:r>
            <a:r>
              <a:rPr lang="el-G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ξ</a:t>
            </a:r>
            <a:r>
              <a:rPr lang="es-ES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ξ</a:t>
            </a:r>
            <a:r>
              <a:rPr lang="es-ES" sz="20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cot 2 </a:t>
            </a:r>
            <a:r>
              <a:rPr lang="el-GR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s-ES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/ sin 2 </a:t>
            </a:r>
            <a:r>
              <a:rPr lang="el-GR" sz="2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θ</a:t>
            </a:r>
            <a:endParaRPr lang="es-E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 smtClean="0"/>
          </a:p>
        </p:txBody>
      </p:sp>
      <p:sp>
        <p:nvSpPr>
          <p:cNvPr id="6" name="Right Arrow 5"/>
          <p:cNvSpPr/>
          <p:nvPr/>
        </p:nvSpPr>
        <p:spPr bwMode="auto">
          <a:xfrm>
            <a:off x="1193148" y="4225451"/>
            <a:ext cx="203681" cy="185408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    </a:t>
            </a:r>
            <a:endParaRPr lang="es-E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186053" y="4835070"/>
            <a:ext cx="203681" cy="185408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  </a:t>
            </a:r>
            <a:r>
              <a:rPr lang="es-ES" dirty="0" smtClean="0"/>
              <a:t>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  </a:t>
            </a:r>
            <a:r>
              <a:rPr lang="en-US" sz="3600" b="1" dirty="0" err="1" smtClean="0"/>
              <a:t>Colorons</a:t>
            </a:r>
            <a:endParaRPr lang="es-ES" sz="36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806" y="928688"/>
            <a:ext cx="864235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[Hill, PLB266(1991)419; Hill, Parke, PRD 49(1994)4454;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err="1" smtClean="0">
                <a:solidFill>
                  <a:srgbClr val="008000"/>
                </a:solidFill>
              </a:rPr>
              <a:t>Chivukula</a:t>
            </a:r>
            <a:r>
              <a:rPr lang="en-US" sz="1400" dirty="0" smtClean="0">
                <a:solidFill>
                  <a:srgbClr val="008000"/>
                </a:solidFill>
              </a:rPr>
              <a:t>, Cohen, Simmons, PLB380(1996)92]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Extend the standard color gauge group to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                     </a:t>
            </a:r>
            <a:r>
              <a:rPr lang="en-US" sz="3200" b="1" dirty="0" smtClean="0">
                <a:solidFill>
                  <a:srgbClr val="000000"/>
                </a:solidFill>
              </a:rPr>
              <a:t>SU(3)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1</a:t>
            </a:r>
            <a:r>
              <a:rPr lang="en-US" sz="3200" b="1" dirty="0" smtClean="0">
                <a:solidFill>
                  <a:srgbClr val="000000"/>
                </a:solidFill>
              </a:rPr>
              <a:t> x SU(3)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→ </a:t>
            </a:r>
            <a:r>
              <a:rPr lang="en-US" sz="3200" b="1" dirty="0" smtClean="0">
                <a:solidFill>
                  <a:srgbClr val="000000"/>
                </a:solidFill>
              </a:rPr>
              <a:t>SU(3)</a:t>
            </a:r>
            <a:r>
              <a:rPr lang="en-US" sz="3200" b="1" baseline="-25000" dirty="0" smtClean="0">
                <a:solidFill>
                  <a:srgbClr val="000000"/>
                </a:solidFill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99284C"/>
                </a:solidFill>
              </a:rPr>
              <a:t>●   </a:t>
            </a:r>
            <a:r>
              <a:rPr lang="en-US" sz="2400" dirty="0" smtClean="0">
                <a:solidFill>
                  <a:srgbClr val="000000"/>
                </a:solidFill>
              </a:rPr>
              <a:t>with gauge couplings </a:t>
            </a:r>
            <a:r>
              <a:rPr lang="el-G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s-E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l-G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s-E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</a:t>
            </a:r>
            <a:r>
              <a:rPr lang="el-G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s-E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&lt;&lt;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US" sz="2400" b="1" baseline="-250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99284C"/>
                </a:solidFill>
              </a:rPr>
              <a:t>●   </a:t>
            </a:r>
            <a:r>
              <a:rPr lang="en-US" sz="2400" dirty="0" smtClean="0">
                <a:solidFill>
                  <a:srgbClr val="000000"/>
                </a:solidFill>
              </a:rPr>
              <a:t>massive gluons / color-octet vector boson (</a:t>
            </a:r>
            <a:r>
              <a:rPr lang="en-US" sz="2400" dirty="0" err="1" smtClean="0">
                <a:solidFill>
                  <a:srgbClr val="000000"/>
                </a:solidFill>
              </a:rPr>
              <a:t>colorons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99284C"/>
                </a:solidFill>
              </a:rPr>
              <a:t>●</a:t>
            </a:r>
            <a:r>
              <a:rPr lang="en-US" sz="2400" dirty="0" smtClean="0"/>
              <a:t>   coupling to quarks</a:t>
            </a:r>
            <a:r>
              <a:rPr lang="en-US" sz="2400" dirty="0" smtClean="0">
                <a:solidFill>
                  <a:srgbClr val="99284C"/>
                </a:solidFill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S</a:t>
            </a:r>
            <a:r>
              <a:rPr lang="en-US" sz="2400" dirty="0" smtClean="0">
                <a:solidFill>
                  <a:srgbClr val="800000"/>
                </a:solidFill>
              </a:rPr>
              <a:t> cot </a:t>
            </a:r>
            <a:r>
              <a:rPr lang="el-GR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θ</a:t>
            </a:r>
            <a:r>
              <a:rPr lang="es-E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S</a:t>
            </a:r>
            <a:r>
              <a:rPr lang="es-ES" sz="24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 (</a:t>
            </a:r>
            <a:r>
              <a:rPr lang="el-GR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2</a:t>
            </a:r>
            <a:r>
              <a:rPr lang="es-ES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/ </a:t>
            </a:r>
            <a:r>
              <a:rPr lang="el-GR" sz="24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ξ</a:t>
            </a:r>
            <a:r>
              <a:rPr lang="es-ES" sz="2400" b="1" baseline="-25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1</a:t>
            </a:r>
            <a:r>
              <a:rPr lang="en-US" sz="2400" dirty="0" smtClean="0">
                <a:solidFill>
                  <a:srgbClr val="800000"/>
                </a:solidFill>
              </a:rPr>
              <a:t>) &gt; </a:t>
            </a:r>
            <a:r>
              <a:rPr lang="en-US" sz="2400" dirty="0" err="1" smtClean="0">
                <a:solidFill>
                  <a:srgbClr val="800000"/>
                </a:solidFill>
              </a:rPr>
              <a:t>g</a:t>
            </a:r>
            <a:r>
              <a:rPr lang="en-US" sz="2400" baseline="-25000" dirty="0" err="1" smtClean="0">
                <a:solidFill>
                  <a:srgbClr val="800000"/>
                </a:solidFill>
              </a:rPr>
              <a:t>S</a:t>
            </a:r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99284C"/>
                </a:solidFill>
              </a:rPr>
              <a:t>●   </a:t>
            </a:r>
            <a:r>
              <a:rPr lang="en-US" sz="2400" dirty="0" smtClean="0">
                <a:solidFill>
                  <a:srgbClr val="000000"/>
                </a:solidFill>
              </a:rPr>
              <a:t>no </a:t>
            </a:r>
            <a:r>
              <a:rPr lang="en-US" sz="2400" b="1" dirty="0" smtClean="0">
                <a:solidFill>
                  <a:srgbClr val="000000"/>
                </a:solidFill>
              </a:rPr>
              <a:t>charge asymmetry</a:t>
            </a:r>
            <a:endParaRPr lang="es-ES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   GUT theories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7158" y="714356"/>
            <a:ext cx="8786842" cy="61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284C"/>
                </a:solidFill>
              </a:rPr>
              <a:t>●</a:t>
            </a:r>
            <a:r>
              <a:rPr lang="en-US" sz="2000" dirty="0"/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Grand Unified Theories (GUT) based on larger gauge groups,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e.g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., E6 and SO(10), or left-right symmetric models 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often introduce additional gauge bosons, such as W′ and Z′, 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which decay to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fbar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´ and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fbar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respectively.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The E6 GUT model also predicts the</a:t>
            </a: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presence of a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diquark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colored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scalars) which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decays to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qq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or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qbar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qbar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colored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scalars (singlet, triplet, sextet and octet) in SU(5) GUT</a:t>
            </a:r>
          </a:p>
          <a:p>
            <a:pPr>
              <a:lnSpc>
                <a:spcPct val="150000"/>
              </a:lnSpc>
            </a:pP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GB" sz="17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GB" sz="1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1700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GB" sz="17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,1/2)+(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,-1/3)</a:t>
            </a:r>
          </a:p>
          <a:p>
            <a:pPr>
              <a:lnSpc>
                <a:spcPct val="150000"/>
              </a:lnSpc>
            </a:pP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GB" sz="17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l-GR" sz="1700" i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Σ</a:t>
            </a:r>
            <a:r>
              <a:rPr lang="es-ES" sz="1700" baseline="-25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=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,0)+(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,0)+(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,-5/6)+(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3bar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,5/6)+(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,0)</a:t>
            </a:r>
          </a:p>
          <a:p>
            <a:pPr>
              <a:lnSpc>
                <a:spcPct val="150000"/>
              </a:lnSpc>
            </a:pP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en-GB" sz="1700" i="1" baseline="-25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 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,1/2) 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6bar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,-1/3)+(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,-1/3)+(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3bar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,-7/6)+(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,-1/3)+(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3bar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,4/3)+(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,1/2)</a:t>
            </a:r>
            <a:endParaRPr lang="en-GB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rgbClr val="99284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99284C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e.g.,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scalar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color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-octet in </a:t>
            </a:r>
            <a:r>
              <a:rPr lang="en-GB" sz="2000" b="1" dirty="0" err="1">
                <a:latin typeface="Arial" pitchFamily="34" charset="0"/>
                <a:cs typeface="Arial" pitchFamily="34" charset="0"/>
              </a:rPr>
              <a:t>Adjoint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SU(5) </a:t>
            </a:r>
            <a:r>
              <a:rPr lang="en-GB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Fileviez</a:t>
            </a:r>
            <a:r>
              <a:rPr lang="en-GB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al.,2008]</a:t>
            </a:r>
            <a:endParaRPr lang="en-GB" sz="1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GB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 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Φ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GB" dirty="0">
                <a:latin typeface="Arial" pitchFamily="34" charset="0"/>
                <a:cs typeface="Arial" pitchFamily="34" charset="0"/>
              </a:rPr>
              <a:t>= (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8</a:t>
            </a:r>
            <a:r>
              <a:rPr lang="en-GB" dirty="0">
                <a:latin typeface="Arial" pitchFamily="34" charset="0"/>
                <a:cs typeface="Arial" pitchFamily="34" charset="0"/>
              </a:rPr>
              <a:t>,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2</a:t>
            </a:r>
            <a:r>
              <a:rPr lang="en-GB" dirty="0">
                <a:latin typeface="Arial" pitchFamily="34" charset="0"/>
                <a:cs typeface="Arial" pitchFamily="34" charset="0"/>
              </a:rPr>
              <a:t>,1/2) </a:t>
            </a:r>
            <a:r>
              <a:rPr lang="en-GB" b="1" dirty="0">
                <a:latin typeface="Arial" pitchFamily="34" charset="0"/>
                <a:cs typeface="Arial" pitchFamily="34" charset="0"/>
                <a:sym typeface="Symbol" pitchFamily="18" charset="2"/>
              </a:rPr>
              <a:t></a:t>
            </a:r>
            <a:r>
              <a:rPr lang="en-GB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45</a:t>
            </a:r>
            <a:r>
              <a:rPr lang="en-GB" baseline="-25000" dirty="0">
                <a:latin typeface="Arial" pitchFamily="34" charset="0"/>
                <a:cs typeface="Arial" pitchFamily="34" charset="0"/>
              </a:rPr>
              <a:t>H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Unification and proton decay M</a:t>
            </a:r>
            <a:r>
              <a:rPr lang="en-GB" sz="2000" b="1" baseline="-25000" dirty="0">
                <a:latin typeface="Arial" pitchFamily="34" charset="0"/>
                <a:cs typeface="Arial" pitchFamily="34" charset="0"/>
              </a:rPr>
              <a:t>Φ</a:t>
            </a:r>
            <a:r>
              <a:rPr lang="en-GB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&lt; 440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TeV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2125</Words>
  <Application>Microsoft Office PowerPoint</Application>
  <PresentationFormat>On-screen Show (4:3)</PresentationFormat>
  <Paragraphs>370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Ecuación</vt:lpstr>
      <vt:lpstr>Equation</vt:lpstr>
      <vt:lpstr>Microsoft Equation 3.0</vt:lpstr>
      <vt:lpstr>Slide 1</vt:lpstr>
      <vt:lpstr>   The top quark</vt:lpstr>
      <vt:lpstr>  Charge asymmetry in QCD</vt:lpstr>
      <vt:lpstr>  Inclusive asymmetry at Tevatron</vt:lpstr>
      <vt:lpstr> Asymmetry measurements at Tevatron</vt:lpstr>
      <vt:lpstr>  Which model BSM</vt:lpstr>
      <vt:lpstr>  Chiral Color Models</vt:lpstr>
      <vt:lpstr>  Colorons</vt:lpstr>
      <vt:lpstr>   GUT theories</vt:lpstr>
      <vt:lpstr> Top color assisted technicolor (TC2)</vt:lpstr>
      <vt:lpstr>  Warped extra dimensions</vt:lpstr>
      <vt:lpstr>  Mass exclusion from Tevatron </vt:lpstr>
      <vt:lpstr>  ttbar channel at Tevatron</vt:lpstr>
      <vt:lpstr>save the axigluon</vt:lpstr>
      <vt:lpstr>  Massive gluon diff cross section</vt:lpstr>
      <vt:lpstr>save the axigluon</vt:lpstr>
      <vt:lpstr>  Flavour universal and non-universal axigluon</vt:lpstr>
      <vt:lpstr> Z’ and W’ in the t-channel</vt:lpstr>
      <vt:lpstr> Scalars in the t-channel </vt:lpstr>
      <vt:lpstr>  Charge asymmetry at LHC</vt:lpstr>
      <vt:lpstr>                                                                       ttbar@ LHC</vt:lpstr>
      <vt:lpstr>                                                                  ttbar + jet @ LHC</vt:lpstr>
      <vt:lpstr>  Conclusions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chiral</dc:creator>
  <cp:lastModifiedBy>CSIC</cp:lastModifiedBy>
  <cp:revision>587</cp:revision>
  <dcterms:created xsi:type="dcterms:W3CDTF">2009-10-14T14:08:45Z</dcterms:created>
  <dcterms:modified xsi:type="dcterms:W3CDTF">2010-06-02T23:10:52Z</dcterms:modified>
</cp:coreProperties>
</file>