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5" r:id="rId4"/>
  </p:sldMasterIdLst>
  <p:notesMasterIdLst>
    <p:notesMasterId r:id="rId47"/>
  </p:notesMasterIdLst>
  <p:handoutMasterIdLst>
    <p:handoutMasterId r:id="rId48"/>
  </p:handoutMasterIdLst>
  <p:sldIdLst>
    <p:sldId id="266" r:id="rId5"/>
    <p:sldId id="304" r:id="rId6"/>
    <p:sldId id="271" r:id="rId7"/>
    <p:sldId id="272" r:id="rId8"/>
    <p:sldId id="282" r:id="rId9"/>
    <p:sldId id="273" r:id="rId10"/>
    <p:sldId id="274" r:id="rId11"/>
    <p:sldId id="275" r:id="rId12"/>
    <p:sldId id="283" r:id="rId13"/>
    <p:sldId id="312" r:id="rId14"/>
    <p:sldId id="280" r:id="rId15"/>
    <p:sldId id="297" r:id="rId16"/>
    <p:sldId id="284" r:id="rId17"/>
    <p:sldId id="281" r:id="rId18"/>
    <p:sldId id="285" r:id="rId19"/>
    <p:sldId id="277" r:id="rId20"/>
    <p:sldId id="278" r:id="rId21"/>
    <p:sldId id="279" r:id="rId22"/>
    <p:sldId id="276" r:id="rId23"/>
    <p:sldId id="291" r:id="rId24"/>
    <p:sldId id="298" r:id="rId25"/>
    <p:sldId id="299" r:id="rId26"/>
    <p:sldId id="300" r:id="rId27"/>
    <p:sldId id="301" r:id="rId28"/>
    <p:sldId id="302" r:id="rId29"/>
    <p:sldId id="303" r:id="rId30"/>
    <p:sldId id="286" r:id="rId31"/>
    <p:sldId id="305" r:id="rId32"/>
    <p:sldId id="287" r:id="rId33"/>
    <p:sldId id="292" r:id="rId34"/>
    <p:sldId id="289" r:id="rId35"/>
    <p:sldId id="293" r:id="rId36"/>
    <p:sldId id="309" r:id="rId37"/>
    <p:sldId id="310" r:id="rId38"/>
    <p:sldId id="306" r:id="rId39"/>
    <p:sldId id="307" r:id="rId40"/>
    <p:sldId id="288" r:id="rId41"/>
    <p:sldId id="294" r:id="rId42"/>
    <p:sldId id="308" r:id="rId43"/>
    <p:sldId id="311" r:id="rId44"/>
    <p:sldId id="290" r:id="rId45"/>
    <p:sldId id="295" r:id="rId4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033AE0-8427-472A-AFF3-27C1EDD9B72E}" type="datetime1">
              <a:rPr lang="fr-FR" smtClean="0"/>
              <a:t>30/10/2023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1FAA5-2D2D-4352-A7F5-5423D6686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4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863EA6-D081-4356-9DFD-3C4B8B6B6DA2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D4AFE6-52F8-436F-9DAC-607E2BE5A99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0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FEA24E-6120-4CE1-B9C7-E121AF9564A8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9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4436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882428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513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672082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70585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128639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3D1730-94C1-43FF-BCA8-E7E8723A4F10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65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4F5A45-8FAC-49E2-803F-AF457203919F}" type="datetime1">
              <a:rPr lang="fr-FR" noProof="0" smtClean="0"/>
              <a:t>30/10/2023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noProof="0" smtClean="0"/>
              <a:pPr rtl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257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CB0FD6-96E6-464D-B2E5-E13F36A80DC5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7476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746531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8F572-1885-4A48-AE60-454D8B0EF7F4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523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34916F-5D20-4670-9B96-5B10E6ED4373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4791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343133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118554-E169-463E-9B9A-9929EFD4883E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3209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FA95ED-FAC3-474E-B5A1-B70D6DE2753A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02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BA21D2-234F-4075-931F-DA23D972A4DA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257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93A74D3-A21A-43B4-9294-4D77D93FE5E9}" type="datetime1">
              <a:rPr lang="fr-FR" noProof="0" smtClean="0"/>
              <a:t>30/10/2023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58037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assurances@uclouvain.b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p3-git.irmp.ucl.ac.be/cp3-support/helpdesk/issues/new?issuable_template=computer_request" TargetMode="External"/><Relationship Id="rId2" Type="http://schemas.openxmlformats.org/officeDocument/2006/relationships/hyperlink" Target="https://cp3-git.irmp.ucl.ac.be/cp3-support/helpdesk/-/issues/new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p3-git.irmp.ucl.ac.be/cp3-support/helpdesk/issues/new?issuable_template=computer_request" TargetMode="External"/><Relationship Id="rId2" Type="http://schemas.openxmlformats.org/officeDocument/2006/relationships/hyperlink" Target="https://cp3-git.irmp.ucl.ac.be/cp3-support/helpdesk/-/issues/n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945" y="508333"/>
            <a:ext cx="8791575" cy="1547800"/>
          </a:xfrm>
        </p:spPr>
        <p:txBody>
          <a:bodyPr rtlCol="0">
            <a:normAutofit fontScale="90000"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Les notes de frais </a:t>
            </a:r>
            <a:br>
              <a:rPr lang="fr-FR" b="1" dirty="0">
                <a:latin typeface="Arial Narrow" panose="020B0606020202030204" pitchFamily="34" charset="0"/>
              </a:rPr>
            </a:br>
            <a:r>
              <a:rPr lang="fr-FR" b="1" dirty="0">
                <a:latin typeface="Arial Narrow" panose="020B0606020202030204" pitchFamily="34" charset="0"/>
              </a:rPr>
              <a:t>The </a:t>
            </a:r>
            <a:r>
              <a:rPr lang="fr-FR" b="1" dirty="0" err="1">
                <a:latin typeface="Arial Narrow" panose="020B0606020202030204" pitchFamily="34" charset="0"/>
              </a:rPr>
              <a:t>expense</a:t>
            </a:r>
            <a:r>
              <a:rPr lang="fr-FR" b="1" dirty="0">
                <a:latin typeface="Arial Narrow" panose="020B0606020202030204" pitchFamily="34" charset="0"/>
              </a:rPr>
              <a:t> notes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5477522"/>
            <a:ext cx="8791575" cy="719092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S. Landrain 11-2023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DF0F2-4DA2-493D-A8C1-F1683FEB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300" y="2633182"/>
            <a:ext cx="4613945" cy="33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7E2FC-3DAC-4897-8DA5-ECA46064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7E7325B-B3D3-442F-8A47-5BF9168E6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84" y="790575"/>
            <a:ext cx="11740431" cy="54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2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6E6F077-165B-4A11-896A-E2A2F09B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					</a:t>
            </a:r>
            <a:r>
              <a:rPr lang="fr-FR" dirty="0">
                <a:latin typeface="Arial Narrow" panose="020B0606020202030204" pitchFamily="34" charset="0"/>
              </a:rPr>
              <a:t>Les Per Diem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C2829E4-103E-437C-BD04-2962FC35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8B68127-99EB-44C2-8475-9701F37F29E0}"/>
              </a:ext>
            </a:extLst>
          </p:cNvPr>
          <p:cNvSpPr txBox="1">
            <a:spLocks/>
          </p:cNvSpPr>
          <p:nvPr/>
        </p:nvSpPr>
        <p:spPr>
          <a:xfrm>
            <a:off x="1006852" y="573383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0474C0-AA6B-43E7-A71F-1AA099BC001E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B5ED5-00F9-4715-873C-2D6377AE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53" y="873535"/>
            <a:ext cx="536494" cy="7986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EDE223-22F4-4B40-B429-0093C832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90" y="1592534"/>
            <a:ext cx="5795619" cy="48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3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6E6F077-165B-4A11-896A-E2A2F09B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					</a:t>
            </a:r>
            <a:r>
              <a:rPr lang="fr-FR" dirty="0">
                <a:latin typeface="Arial Narrow" panose="020B0606020202030204" pitchFamily="34" charset="0"/>
              </a:rPr>
              <a:t>Les Per Diem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0D7AF8F-003F-4260-B4CE-D24917D3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44715"/>
            <a:ext cx="9905999" cy="4509856"/>
          </a:xfrm>
        </p:spPr>
        <p:txBody>
          <a:bodyPr>
            <a:norm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Par défaut, le montant est limité à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50 euros </a:t>
            </a:r>
            <a:r>
              <a:rPr lang="fr-FR" b="1" i="1" dirty="0">
                <a:latin typeface="Arial Narrow" panose="020B0606020202030204" pitchFamily="34" charset="0"/>
              </a:rPr>
              <a:t>par jour sauf pour les imputations </a:t>
            </a:r>
          </a:p>
          <a:p>
            <a:pPr lvl="2"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sur un crédit de fonctionnement FNRS (comptes commençant par A1)</a:t>
            </a:r>
          </a:p>
          <a:p>
            <a:pPr lvl="2"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Qui sera de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30 euros </a:t>
            </a:r>
            <a:r>
              <a:rPr lang="fr-FR" b="1" i="1" dirty="0">
                <a:latin typeface="Arial Narrow" panose="020B0606020202030204" pitchFamily="34" charset="0"/>
              </a:rPr>
              <a:t>par jour si un logement est également remboursé </a:t>
            </a:r>
          </a:p>
          <a:p>
            <a:pPr lvl="2"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ou de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50 euros </a:t>
            </a:r>
            <a:r>
              <a:rPr lang="fr-FR" b="1" i="1" dirty="0">
                <a:latin typeface="Arial Narrow" panose="020B0606020202030204" pitchFamily="34" charset="0"/>
              </a:rPr>
              <a:t>par jour si pas de logement.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L’objet</a:t>
            </a:r>
            <a:r>
              <a:rPr lang="fr-FR" b="1" i="1" dirty="0">
                <a:latin typeface="Arial Narrow" panose="020B0606020202030204" pitchFamily="34" charset="0"/>
              </a:rPr>
              <a:t> doit, ici aussi,  mentionner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le lieu et les dates </a:t>
            </a:r>
            <a:r>
              <a:rPr lang="fr-FR" b="1" i="1" dirty="0">
                <a:latin typeface="Arial Narrow" panose="020B0606020202030204" pitchFamily="34" charset="0"/>
              </a:rPr>
              <a:t>début-fin de votre mission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Cocher</a:t>
            </a:r>
            <a:r>
              <a:rPr lang="fr-FR" b="1" i="1" dirty="0">
                <a:latin typeface="Arial Narrow" panose="020B0606020202030204" pitchFamily="34" charset="0"/>
              </a:rPr>
              <a:t> la case « Indemnité fixée par la source »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Compléter</a:t>
            </a:r>
            <a:r>
              <a:rPr lang="fr-FR" b="1" i="1" dirty="0">
                <a:latin typeface="Arial Narrow" panose="020B0606020202030204" pitchFamily="34" charset="0"/>
              </a:rPr>
              <a:t> le montant : 50 ou 30 euros</a:t>
            </a:r>
          </a:p>
          <a:p>
            <a:pPr lvl="3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Si crédit FNRS et possibilité d’un autre financement, ajouter une deuxième ligne à 20 euros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La description</a:t>
            </a:r>
            <a:r>
              <a:rPr lang="fr-FR" b="1" i="1" dirty="0">
                <a:latin typeface="Arial Narrow" panose="020B0606020202030204" pitchFamily="34" charset="0"/>
              </a:rPr>
              <a:t> doit comprendre 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Dates pour per diem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Le nombre de jours </a:t>
            </a: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8B68127-99EB-44C2-8475-9701F37F29E0}"/>
              </a:ext>
            </a:extLst>
          </p:cNvPr>
          <p:cNvSpPr txBox="1">
            <a:spLocks/>
          </p:cNvSpPr>
          <p:nvPr/>
        </p:nvSpPr>
        <p:spPr>
          <a:xfrm>
            <a:off x="1006852" y="573383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0474C0-AA6B-43E7-A71F-1AA099BC001E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0B5ED5-00F9-4715-873C-2D6377AE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53" y="873535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E44EB59-300B-4DDC-8A9C-7C6E2428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					</a:t>
            </a:r>
            <a:r>
              <a:rPr lang="fr-FR" dirty="0">
                <a:latin typeface="Arial Narrow" panose="020B0606020202030204" pitchFamily="34" charset="0"/>
              </a:rPr>
              <a:t>The Per Diem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2A649E7-358E-4011-AA7E-08FEB4D6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00326"/>
            <a:ext cx="9905999" cy="4616389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By default, the amount is limited to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50 euros </a:t>
            </a:r>
            <a:r>
              <a:rPr lang="en-US" b="1" i="1" dirty="0">
                <a:latin typeface="Arial Narrow" panose="020B0606020202030204" pitchFamily="34" charset="0"/>
              </a:rPr>
              <a:t>per day except for charges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to an FNRS operating appropriation (accounts beginning with A1)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Which will be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30 euros </a:t>
            </a:r>
            <a:r>
              <a:rPr lang="en-US" b="1" i="1" dirty="0">
                <a:latin typeface="Arial Narrow" panose="020B0606020202030204" pitchFamily="34" charset="0"/>
              </a:rPr>
              <a:t>per day if an accommodation is also reimbursed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or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50 euros </a:t>
            </a:r>
            <a:r>
              <a:rPr lang="en-US" b="1" i="1" dirty="0">
                <a:latin typeface="Arial Narrow" panose="020B0606020202030204" pitchFamily="34" charset="0"/>
              </a:rPr>
              <a:t>per day if no accommodation is provided.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subject</a:t>
            </a:r>
            <a:r>
              <a:rPr lang="en-US" b="1" i="1" dirty="0">
                <a:latin typeface="Arial Narrow" panose="020B0606020202030204" pitchFamily="34" charset="0"/>
              </a:rPr>
              <a:t> must, again, mention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the place and the beginning and end dates </a:t>
            </a:r>
            <a:r>
              <a:rPr lang="en-US" b="1" i="1" dirty="0">
                <a:latin typeface="Arial Narrow" panose="020B0606020202030204" pitchFamily="34" charset="0"/>
              </a:rPr>
              <a:t>of your mission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Check</a:t>
            </a:r>
            <a:r>
              <a:rPr lang="en-US" b="1" i="1" dirty="0">
                <a:latin typeface="Arial Narrow" panose="020B0606020202030204" pitchFamily="34" charset="0"/>
              </a:rPr>
              <a:t> the box "Indemnity fixed by the source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Fill in</a:t>
            </a:r>
            <a:r>
              <a:rPr lang="en-US" b="1" i="1" dirty="0">
                <a:latin typeface="Arial Narrow" panose="020B0606020202030204" pitchFamily="34" charset="0"/>
              </a:rPr>
              <a:t> the amount: 50 or 30 euros</a:t>
            </a:r>
          </a:p>
          <a:p>
            <a:pPr lvl="2"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If FNRS credit and possibility of other funding, add a second line at 20 euros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description</a:t>
            </a:r>
            <a:r>
              <a:rPr lang="en-US" b="1" i="1" dirty="0">
                <a:latin typeface="Arial Narrow" panose="020B0606020202030204" pitchFamily="34" charset="0"/>
              </a:rPr>
              <a:t> must include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Dates for per diem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The number of days</a:t>
            </a: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111986D-B876-4D77-8082-13117312E72B}"/>
              </a:ext>
            </a:extLst>
          </p:cNvPr>
          <p:cNvSpPr txBox="1">
            <a:spLocks/>
          </p:cNvSpPr>
          <p:nvPr/>
        </p:nvSpPr>
        <p:spPr>
          <a:xfrm>
            <a:off x="684212" y="159392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95948D-4639-4021-B53A-6D6490265BD5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292DEB-716B-408D-BCAB-156581C8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07" y="849981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A28D1EF-E53B-4B74-B1E2-7D5CEAD3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6612"/>
          </a:xfrm>
        </p:spPr>
        <p:txBody>
          <a:bodyPr>
            <a:normAutofit/>
          </a:bodyPr>
          <a:lstStyle/>
          <a:p>
            <a:r>
              <a:rPr lang="fr-FR" dirty="0"/>
              <a:t>				</a:t>
            </a:r>
            <a:r>
              <a:rPr lang="fr-FR" dirty="0">
                <a:latin typeface="Arial Narrow" panose="020B0606020202030204" pitchFamily="34" charset="0"/>
              </a:rPr>
              <a:t>Les annexes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56113B1-08B7-4CE6-8CE9-222BF1D6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91448"/>
            <a:ext cx="9905999" cy="4811697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A chaque dépense doit correspondre un justificatif.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Tous les justificatifs seront, si possible, concaténés dans un seul fichier </a:t>
            </a:r>
            <a:r>
              <a:rPr lang="fr-FR" b="1" i="1" dirty="0" err="1">
                <a:latin typeface="Arial Narrow" panose="020B0606020202030204" pitchFamily="34" charset="0"/>
              </a:rPr>
              <a:t>pdf</a:t>
            </a:r>
            <a:r>
              <a:rPr lang="fr-FR" b="1" i="1" dirty="0">
                <a:latin typeface="Arial Narrow" panose="020B0606020202030204" pitchFamily="34" charset="0"/>
              </a:rPr>
              <a:t> de préférence.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>
                <a:latin typeface="Arial Narrow" panose="020B0606020202030204" pitchFamily="34" charset="0"/>
              </a:rPr>
              <a:t>	Il est néanmoins possible d’ajouter jusqu’à 20 fichiers </a:t>
            </a:r>
            <a:r>
              <a:rPr lang="fr-FR" b="1" i="1" dirty="0" err="1">
                <a:latin typeface="Arial Narrow" panose="020B0606020202030204" pitchFamily="34" charset="0"/>
              </a:rPr>
              <a:t>pdf</a:t>
            </a:r>
            <a:r>
              <a:rPr lang="fr-FR" b="1" i="1" dirty="0">
                <a:latin typeface="Arial Narrow" panose="020B0606020202030204" pitchFamily="34" charset="0"/>
              </a:rPr>
              <a:t> ou jpg.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Tous les justificatifs doivent être à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votre nom et à votre adresse personnelle</a:t>
            </a:r>
            <a:r>
              <a:rPr lang="fr-FR" b="1" i="1" dirty="0">
                <a:latin typeface="Arial Narrow" panose="020B0606020202030204" pitchFamily="34" charset="0"/>
              </a:rPr>
              <a:t>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Nous ne pouvons pas rembourser via une note de frais une dépense effectuée au nom de l’Université !!!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Si vous êtes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aspirant FRIA ou FNRS</a:t>
            </a:r>
            <a:r>
              <a:rPr lang="fr-FR" b="1" i="1" dirty="0">
                <a:latin typeface="Arial Narrow" panose="020B0606020202030204" pitchFamily="34" charset="0"/>
              </a:rPr>
              <a:t>, ajouter votre autorisation de voyage aux annexes.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Dans tous les cas, si vous avez un certificat ou une preuve de participation, ajoutez-le.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Cliquez </a:t>
            </a:r>
            <a:r>
              <a:rPr lang="fr-FR" b="1" i="1" dirty="0">
                <a:latin typeface="Arial Narrow" panose="020B0606020202030204" pitchFamily="34" charset="0"/>
              </a:rPr>
              <a:t>sur le        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Sélectionnez </a:t>
            </a:r>
            <a:r>
              <a:rPr lang="fr-FR" b="1" i="1" dirty="0">
                <a:latin typeface="Arial Narrow" panose="020B0606020202030204" pitchFamily="34" charset="0"/>
              </a:rPr>
              <a:t>l’annexe et faites la glisser ou utilisez le + pour rechercher/ajouter le fichier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Chargez</a:t>
            </a:r>
            <a:r>
              <a:rPr lang="fr-FR" b="1" i="1" dirty="0">
                <a:latin typeface="Arial Narrow" panose="020B0606020202030204" pitchFamily="34" charset="0"/>
              </a:rPr>
              <a:t> le(s) fichier(s) en cliquant sur « Charger le(s) fichier(s) ». </a:t>
            </a:r>
          </a:p>
          <a:p>
            <a:pPr lvl="2">
              <a:buSzPct val="70000"/>
            </a:pP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ATTENTION ! </a:t>
            </a:r>
            <a:r>
              <a:rPr lang="fr-FR" b="1" i="1" dirty="0">
                <a:latin typeface="Arial Narrow" panose="020B0606020202030204" pitchFamily="34" charset="0"/>
              </a:rPr>
              <a:t>Si vous ne le faites pas, ils ne seront pas intégrés à la note de frais.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Vérifiez</a:t>
            </a:r>
            <a:r>
              <a:rPr lang="fr-FR" b="1" i="1" dirty="0">
                <a:latin typeface="Arial Narrow" panose="020B0606020202030204" pitchFamily="34" charset="0"/>
              </a:rPr>
              <a:t> que vos annexes sont bien lisibles !</a:t>
            </a: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1FB1083-6F27-472C-A2A0-2AC87824C687}"/>
              </a:ext>
            </a:extLst>
          </p:cNvPr>
          <p:cNvSpPr txBox="1">
            <a:spLocks/>
          </p:cNvSpPr>
          <p:nvPr/>
        </p:nvSpPr>
        <p:spPr>
          <a:xfrm>
            <a:off x="684212" y="159392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59C16E-7561-43AC-8748-D16ABA00D827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18900E-34B4-4B71-853C-FB4DFD6B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15" y="873535"/>
            <a:ext cx="536494" cy="7986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7ADD50-BEA9-4FAC-982F-64BE18D4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303" y="4420233"/>
            <a:ext cx="200053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61C54-B4ED-463B-A016-2C29F66C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				The annexes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A90DE45-B32D-46B9-B63D-5679C873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6958"/>
            <a:ext cx="9905999" cy="4873841"/>
          </a:xfrm>
        </p:spPr>
        <p:txBody>
          <a:bodyPr>
            <a:normAutofit fontScale="92500" lnSpcReduction="1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Each expense must have a corresponding receipt.		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If possible, all the receipts should be concatenated in a single pdf file.	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It is nevertheless possible to add up to 20 pdf or jpg files.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All receipts must be in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your name and at your home address</a:t>
            </a:r>
            <a:r>
              <a:rPr lang="en-US" b="1" i="1" dirty="0">
                <a:latin typeface="Arial Narrow" panose="020B0606020202030204" pitchFamily="34" charset="0"/>
              </a:rPr>
              <a:t>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We cannot reimburse via an expense note for an expense incurred on behalf of the University!!!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If you are a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FRIA or FNRS candidate</a:t>
            </a:r>
            <a:r>
              <a:rPr lang="en-US" b="1" i="1" dirty="0">
                <a:latin typeface="Arial Narrow" panose="020B0606020202030204" pitchFamily="34" charset="0"/>
              </a:rPr>
              <a:t>, add your travel authorization to the </a:t>
            </a:r>
            <a:r>
              <a:rPr lang="fr-FR" b="1" i="1" dirty="0">
                <a:latin typeface="Arial Narrow" panose="020B0606020202030204" pitchFamily="34" charset="0"/>
              </a:rPr>
              <a:t>annexes.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In any case, if you have a certificate of participation, add it.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Clic</a:t>
            </a:r>
            <a:r>
              <a:rPr lang="fr-FR" b="1" i="1" dirty="0">
                <a:latin typeface="Arial Narrow" panose="020B0606020202030204" pitchFamily="34" charset="0"/>
              </a:rPr>
              <a:t> on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Select</a:t>
            </a:r>
            <a:r>
              <a:rPr lang="en-US" b="1" i="1" dirty="0">
                <a:latin typeface="Arial Narrow" panose="020B0606020202030204" pitchFamily="34" charset="0"/>
              </a:rPr>
              <a:t> the attachment and drag it or use the + to search/add the file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Upload</a:t>
            </a:r>
            <a:r>
              <a:rPr lang="en-US" b="1" i="1" dirty="0">
                <a:latin typeface="Arial Narrow" panose="020B0606020202030204" pitchFamily="34" charset="0"/>
              </a:rPr>
              <a:t> the file(s) by clicking on "Upload File(s)".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WARNING</a:t>
            </a:r>
            <a:r>
              <a:rPr lang="en-US" b="1" i="1" dirty="0">
                <a:latin typeface="Arial Narrow" panose="020B0606020202030204" pitchFamily="34" charset="0"/>
              </a:rPr>
              <a:t>: If you do not do this, they will not be integrated into the expense report.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Make sure</a:t>
            </a:r>
            <a:r>
              <a:rPr lang="en-US" b="1" i="1" dirty="0">
                <a:latin typeface="Arial Narrow" panose="020B0606020202030204" pitchFamily="34" charset="0"/>
              </a:rPr>
              <a:t> that your attachments are legible!</a:t>
            </a: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FC1794D-D2F5-44AE-BA55-C1289FD0C47C}"/>
              </a:ext>
            </a:extLst>
          </p:cNvPr>
          <p:cNvSpPr txBox="1">
            <a:spLocks/>
          </p:cNvSpPr>
          <p:nvPr/>
        </p:nvSpPr>
        <p:spPr>
          <a:xfrm>
            <a:off x="684212" y="159392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5497F5-3EC7-46CF-B20C-E433D955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78" y="813732"/>
            <a:ext cx="536494" cy="7986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9C7492-F54E-400E-99DF-37C1481A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095" y="4301217"/>
            <a:ext cx="200053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9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75EB6-9A0E-4C00-B6ED-D4E75CDE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76170"/>
            <a:ext cx="8534400" cy="66272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				Recherche</a:t>
            </a:r>
            <a:r>
              <a:rPr lang="fr-FR" dirty="0"/>
              <a:t> 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AC7B3F-9CAE-440B-B245-2F11C10C49B8}"/>
              </a:ext>
            </a:extLst>
          </p:cNvPr>
          <p:cNvSpPr txBox="1"/>
          <p:nvPr/>
        </p:nvSpPr>
        <p:spPr>
          <a:xfrm>
            <a:off x="746620" y="1182848"/>
            <a:ext cx="796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dirty="0">
                <a:latin typeface="Arial Narrow" panose="020B0606020202030204" pitchFamily="34" charset="0"/>
              </a:rPr>
              <a:t>Vous pouvez retrouver les notes de frais que vous avez déjà soumises</a:t>
            </a:r>
          </a:p>
          <a:p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D60B01-DD20-4C89-A246-9B56D777D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18" y="2053747"/>
            <a:ext cx="5084273" cy="44078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CD7FDC-AE74-4E38-8FC9-665B4E88B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87" y="2053746"/>
            <a:ext cx="5095547" cy="4407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07A1E3-4E13-4EBB-8A4E-0B1237D30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886" y="378291"/>
            <a:ext cx="628309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5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28BFB-C212-4F90-89A1-CCD6C540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17446"/>
            <a:ext cx="8534400" cy="721453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				Recherche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4A0E0B-DFCF-4117-9D76-55701C546E3E}"/>
              </a:ext>
            </a:extLst>
          </p:cNvPr>
          <p:cNvSpPr txBox="1"/>
          <p:nvPr/>
        </p:nvSpPr>
        <p:spPr>
          <a:xfrm>
            <a:off x="796954" y="1015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>
                <a:latin typeface="Arial Narrow" panose="020B0606020202030204" pitchFamily="34" charset="0"/>
              </a:rPr>
              <a:t>Vous pouvez voir à quelle étape se trouve votre note de frais</a:t>
            </a:r>
            <a:endParaRPr lang="fr-FR" b="1" dirty="0">
              <a:latin typeface="Arial Narrow" panose="020B0606020202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D2F7EC-E592-47D3-AAB7-F5D3BADA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989" y="1015068"/>
            <a:ext cx="1772467" cy="53815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66BE66-C324-48D5-B9BB-A30E0682A0D9}"/>
              </a:ext>
            </a:extLst>
          </p:cNvPr>
          <p:cNvSpPr txBox="1"/>
          <p:nvPr/>
        </p:nvSpPr>
        <p:spPr>
          <a:xfrm>
            <a:off x="1560691" y="2274838"/>
            <a:ext cx="556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Payé</a:t>
            </a:r>
            <a:r>
              <a:rPr lang="fr-FR" dirty="0">
                <a:latin typeface="Arial Narrow" panose="020B0606020202030204" pitchFamily="34" charset="0"/>
              </a:rPr>
              <a:t> : Le paiement a été effectué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</a:t>
            </a:r>
            <a:r>
              <a:rPr lang="fr-FR" dirty="0" err="1">
                <a:latin typeface="Arial Narrow" panose="020B0606020202030204" pitchFamily="34" charset="0"/>
              </a:rPr>
              <a:t>Payment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is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</a:rPr>
              <a:t>done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Comptabilisé</a:t>
            </a:r>
            <a:r>
              <a:rPr lang="fr-FR" dirty="0">
                <a:latin typeface="Arial Narrow" panose="020B0606020202030204" pitchFamily="34" charset="0"/>
              </a:rPr>
              <a:t> : Doit encore être traité par la CLC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	 </a:t>
            </a:r>
            <a:r>
              <a:rPr lang="en-US" dirty="0">
                <a:latin typeface="Arial Narrow" panose="020B0606020202030204" pitchFamily="34" charset="0"/>
              </a:rPr>
              <a:t>Still to be processed by the CLC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A imputer</a:t>
            </a:r>
            <a:r>
              <a:rPr lang="fr-FR" dirty="0">
                <a:latin typeface="Arial Narrow" panose="020B0606020202030204" pitchFamily="34" charset="0"/>
              </a:rPr>
              <a:t> : Doit encore être traité par la CLC</a:t>
            </a:r>
          </a:p>
          <a:p>
            <a:pPr lvl="3"/>
            <a:r>
              <a:rPr lang="en-US" dirty="0">
                <a:latin typeface="Arial Narrow" panose="020B0606020202030204" pitchFamily="34" charset="0"/>
              </a:rPr>
              <a:t>Still to be processed by the CLC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A approuver</a:t>
            </a:r>
            <a:r>
              <a:rPr lang="fr-FR" dirty="0">
                <a:latin typeface="Arial Narrow" panose="020B0606020202030204" pitchFamily="34" charset="0"/>
              </a:rPr>
              <a:t> : Doit encore être approuvé par l’approbateur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	 </a:t>
            </a:r>
            <a:r>
              <a:rPr lang="en-US" dirty="0">
                <a:latin typeface="Arial Narrow" panose="020B0606020202030204" pitchFamily="34" charset="0"/>
              </a:rPr>
              <a:t>Still to be approved by the approver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latin typeface="Arial Narrow" panose="020B0606020202030204" pitchFamily="34" charset="0"/>
              </a:rPr>
              <a:t>Refusée</a:t>
            </a:r>
            <a:r>
              <a:rPr lang="fr-FR" dirty="0">
                <a:latin typeface="Arial Narrow" panose="020B0606020202030204" pitchFamily="34" charset="0"/>
              </a:rPr>
              <a:t> : Vous devez sans doute y faire des modifications et  	la resoumettre.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     </a:t>
            </a:r>
            <a:r>
              <a:rPr lang="en-US" dirty="0">
                <a:latin typeface="Arial Narrow" panose="020B0606020202030204" pitchFamily="34" charset="0"/>
              </a:rPr>
              <a:t>You probably need to make some changes and resubmit it.</a:t>
            </a:r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BE" dirty="0">
              <a:latin typeface="Arial Narrow" panose="020B0606020202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009E82-F670-4CE8-BC7B-F812118A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20" y="279158"/>
            <a:ext cx="62794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C24A5-D56D-4F3E-8864-1382E37B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					Recherche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FF1EA4-CD58-4DEA-8428-22391D92C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9250"/>
            <a:ext cx="8946541" cy="4629149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Attention 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Pour les titulaires, si vous effectuez la recherche en ayant cliqué sur « Note de frais - Créer » vous n’aurez que les informations concernant vos notes de frais.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Si vous effectuez la recherche via « Note de frais – Approuver » vous aurez les informations sur toutes les notes de frais que vous avez traitées.</a:t>
            </a:r>
            <a:endParaRPr lang="fr-BE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A3FF08-4D17-4AB6-9CDD-9593E13B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4" y="609601"/>
            <a:ext cx="62794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9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693D1-497C-4B04-8401-CC600E45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				Divers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A7C969C-9E09-4B87-8EB3-5D83C775E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Possibilité d’imputations multiples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Dans ce cas, précisez-le dans le mail qui sera envoyé à l’approbateur.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Ex : </a:t>
            </a:r>
            <a:r>
              <a:rPr lang="fr-FR" b="1" i="1" dirty="0" err="1">
                <a:latin typeface="Arial Narrow" panose="020B0606020202030204" pitchFamily="34" charset="0"/>
              </a:rPr>
              <a:t>Hotel</a:t>
            </a:r>
            <a:r>
              <a:rPr lang="fr-FR" b="1" i="1" dirty="0">
                <a:latin typeface="Arial Narrow" panose="020B0606020202030204" pitchFamily="34" charset="0"/>
              </a:rPr>
              <a:t> et/ou voyage sur FNRS et Per diem sur projet XXX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1 mission = 1 note de frais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Pas de remboursement à priori sauf pour les inscriptions aux conférences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Toute note de frais doit être encodée dans les 3 mois.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Fin d’année les encoder au plus vite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avant le 31-12</a:t>
            </a:r>
          </a:p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CD1FED-98C6-4919-8E50-3D7DBEE971B3}"/>
              </a:ext>
            </a:extLst>
          </p:cNvPr>
          <p:cNvSpPr txBox="1"/>
          <p:nvPr/>
        </p:nvSpPr>
        <p:spPr>
          <a:xfrm>
            <a:off x="1157681" y="137579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855DDB-3481-4B8A-8A6D-58530248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54" y="642370"/>
            <a:ext cx="505823" cy="42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984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C6C45-D977-4854-9E35-F21F7D1C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41413" y="476250"/>
            <a:ext cx="9905998" cy="142268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59F6A1-D63D-4A3F-96D7-FC47BEC1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850" y="1038224"/>
            <a:ext cx="8056561" cy="5915026"/>
          </a:xfrm>
        </p:spPr>
        <p:txBody>
          <a:bodyPr>
            <a:norm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Les informations générales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>
                <a:latin typeface="Arial Narrow" panose="020B0606020202030204" pitchFamily="34" charset="0"/>
              </a:rPr>
              <a:t>General informations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Les dépenses et les per diem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 err="1">
                <a:latin typeface="Arial Narrow" panose="020B0606020202030204" pitchFamily="34" charset="0"/>
              </a:rPr>
              <a:t>Expenses</a:t>
            </a:r>
            <a:r>
              <a:rPr lang="fr-FR" b="1" i="1" dirty="0">
                <a:latin typeface="Arial Narrow" panose="020B0606020202030204" pitchFamily="34" charset="0"/>
              </a:rPr>
              <a:t> and per diem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Les annexes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>
                <a:latin typeface="Arial Narrow" panose="020B0606020202030204" pitchFamily="34" charset="0"/>
              </a:rPr>
              <a:t>The annexes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Recherche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 err="1">
                <a:latin typeface="Arial Narrow" panose="020B0606020202030204" pitchFamily="34" charset="0"/>
              </a:rPr>
              <a:t>Search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Divers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 err="1">
                <a:latin typeface="Arial Narrow" panose="020B0606020202030204" pitchFamily="34" charset="0"/>
              </a:rPr>
              <a:t>Micelaneous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Autorisation Voyage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130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35A6E-DFB5-4C37-A256-0BC0B45C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		</a:t>
            </a:r>
            <a:r>
              <a:rPr lang="fr-FR" dirty="0" err="1"/>
              <a:t>Miscellaneous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C3BD8-99B8-4B17-BF62-F8CD96C9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 err="1">
                <a:latin typeface="Arial Narrow" panose="020B0606020202030204" pitchFamily="34" charset="0"/>
              </a:rPr>
              <a:t>Possibility</a:t>
            </a:r>
            <a:r>
              <a:rPr lang="fr-FR" b="1" i="1" dirty="0">
                <a:latin typeface="Arial Narrow" panose="020B0606020202030204" pitchFamily="34" charset="0"/>
              </a:rPr>
              <a:t> of multiple charges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In this case, specify it in the email that will be sent to the approver.</a:t>
            </a:r>
            <a:endParaRPr lang="fr-FR" b="1" i="1" dirty="0">
              <a:latin typeface="Arial Narrow" panose="020B0606020202030204" pitchFamily="34" charset="0"/>
            </a:endParaRP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Ex : </a:t>
            </a:r>
            <a:r>
              <a:rPr lang="en-US" b="1" i="1" dirty="0">
                <a:latin typeface="Arial Narrow" panose="020B0606020202030204" pitchFamily="34" charset="0"/>
              </a:rPr>
              <a:t>Hotel and/or travel on FNRS and Per diem on XXX project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1 mission = 1 </a:t>
            </a:r>
            <a:r>
              <a:rPr lang="fr-FR" b="1" i="1" dirty="0" err="1">
                <a:latin typeface="Arial Narrow" panose="020B0606020202030204" pitchFamily="34" charset="0"/>
              </a:rPr>
              <a:t>expense</a:t>
            </a:r>
            <a:r>
              <a:rPr lang="fr-FR" b="1" i="1" dirty="0">
                <a:latin typeface="Arial Narrow" panose="020B0606020202030204" pitchFamily="34" charset="0"/>
              </a:rPr>
              <a:t> note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No </a:t>
            </a:r>
            <a:r>
              <a:rPr lang="fr-FR" b="1" i="1" dirty="0" err="1">
                <a:latin typeface="Arial Narrow" panose="020B0606020202030204" pitchFamily="34" charset="0"/>
              </a:rPr>
              <a:t>pre-reimbursement</a:t>
            </a:r>
            <a:r>
              <a:rPr lang="fr-FR" b="1" i="1" dirty="0">
                <a:latin typeface="Arial Narrow" panose="020B0606020202030204" pitchFamily="34" charset="0"/>
              </a:rPr>
              <a:t> </a:t>
            </a:r>
            <a:r>
              <a:rPr lang="fr-FR" b="1" i="1" dirty="0" err="1">
                <a:latin typeface="Arial Narrow" panose="020B0606020202030204" pitchFamily="34" charset="0"/>
              </a:rPr>
              <a:t>except</a:t>
            </a:r>
            <a:r>
              <a:rPr lang="fr-FR" b="1" i="1" dirty="0">
                <a:latin typeface="Arial Narrow" panose="020B0606020202030204" pitchFamily="34" charset="0"/>
              </a:rPr>
              <a:t> for </a:t>
            </a:r>
            <a:r>
              <a:rPr lang="fr-FR" b="1" i="1" dirty="0" err="1">
                <a:latin typeface="Arial Narrow" panose="020B0606020202030204" pitchFamily="34" charset="0"/>
              </a:rPr>
              <a:t>conference</a:t>
            </a:r>
            <a:r>
              <a:rPr lang="fr-FR" b="1" i="1" dirty="0">
                <a:latin typeface="Arial Narrow" panose="020B0606020202030204" pitchFamily="34" charset="0"/>
              </a:rPr>
              <a:t> registrations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All expense reports must be encoded within 3 months.</a:t>
            </a:r>
            <a:endParaRPr lang="fr-FR" b="1" i="1" dirty="0">
              <a:latin typeface="Arial Narrow" panose="020B0606020202030204" pitchFamily="34" charset="0"/>
            </a:endParaRP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en-US" b="1" i="1" dirty="0">
                <a:latin typeface="Arial Narrow" panose="020B0606020202030204" pitchFamily="34" charset="0"/>
              </a:rPr>
              <a:t>At the end of the year, encode them as soon as possible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before 31-12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8A78C3-027E-48A9-80BD-CC9F7817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54" y="642370"/>
            <a:ext cx="505823" cy="42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242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FR" dirty="0"/>
              <a:t>A</a:t>
            </a:r>
            <a:r>
              <a:rPr lang="fr-BE" dirty="0" err="1"/>
              <a:t>utorisation</a:t>
            </a:r>
            <a:r>
              <a:rPr lang="fr-BE" dirty="0"/>
              <a:t> voyage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0ABA0B0-872A-42D1-B059-2041CCBF8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8C668B-440A-4C0D-98A9-3478A7B6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46" y="1419159"/>
            <a:ext cx="9164329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14326"/>
            <a:ext cx="9905999" cy="752474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BE" dirty="0" err="1"/>
              <a:t>utorisation</a:t>
            </a:r>
            <a:r>
              <a:rPr lang="fr-BE" dirty="0"/>
              <a:t> voyage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F6E6239-ED74-46F5-B397-842033E0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643" y="1066799"/>
            <a:ext cx="5898926" cy="56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4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57175"/>
            <a:ext cx="9905999" cy="914400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BE" dirty="0" err="1"/>
              <a:t>utorisation</a:t>
            </a:r>
            <a:r>
              <a:rPr lang="fr-BE" dirty="0"/>
              <a:t> voyage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F74C2B5-4E6E-4D02-8BF6-04ACF159B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3547" y="1066799"/>
            <a:ext cx="6045200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0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FR" dirty="0"/>
              <a:t>A</a:t>
            </a:r>
            <a:r>
              <a:rPr lang="fr-BE" dirty="0" err="1"/>
              <a:t>utorisation</a:t>
            </a:r>
            <a:r>
              <a:rPr lang="fr-BE" dirty="0"/>
              <a:t> voyage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144E51-D864-48CC-98EF-1D139C12A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556" y="1422400"/>
            <a:ext cx="951985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7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FR" dirty="0"/>
              <a:t>A</a:t>
            </a:r>
            <a:r>
              <a:rPr lang="fr-BE" dirty="0" err="1"/>
              <a:t>utorisation</a:t>
            </a:r>
            <a:r>
              <a:rPr lang="fr-BE" dirty="0"/>
              <a:t> voyage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6F9719-BE09-4886-8ED4-EFD7A926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1800"/>
            <a:ext cx="9905999" cy="4089401"/>
          </a:xfrm>
        </p:spPr>
        <p:txBody>
          <a:bodyPr/>
          <a:lstStyle/>
          <a:p>
            <a:r>
              <a:rPr lang="fr-FR" dirty="0"/>
              <a:t>Vous recevrez via mail l’avis d’absence à imprimer, faire signer par le promoteur et apposer votre signature.</a:t>
            </a:r>
          </a:p>
          <a:p>
            <a:r>
              <a:rPr lang="fr-FR" dirty="0"/>
              <a:t>L’envoyer au service des assurances ( </a:t>
            </a:r>
            <a:r>
              <a:rPr lang="fr-FR" dirty="0">
                <a:hlinkClick r:id="rId2"/>
              </a:rPr>
              <a:t>serviceassurances@uclouvain.be</a:t>
            </a:r>
            <a:r>
              <a:rPr lang="fr-FR" dirty="0"/>
              <a:t> ) et mettre Carinne Mertens en copie.</a:t>
            </a:r>
          </a:p>
          <a:p>
            <a:r>
              <a:rPr lang="fr-FR" dirty="0"/>
              <a:t>Attention, si vous êtes aspirant </a:t>
            </a:r>
            <a:r>
              <a:rPr lang="fr-FR" dirty="0">
                <a:solidFill>
                  <a:srgbClr val="FF0000"/>
                </a:solidFill>
              </a:rPr>
              <a:t>FNRS</a:t>
            </a:r>
            <a:r>
              <a:rPr lang="fr-FR" dirty="0"/>
              <a:t>, vous ne devez pas utiliser ce document mais bien enregistrer votre déplacement sur le portail du FNRS.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299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448281"/>
          </a:xfrm>
        </p:spPr>
        <p:txBody>
          <a:bodyPr>
            <a:normAutofit fontScale="90000"/>
          </a:bodyPr>
          <a:lstStyle/>
          <a:p>
            <a:r>
              <a:rPr lang="fr-FR" dirty="0"/>
              <a:t>A</a:t>
            </a:r>
            <a:r>
              <a:rPr lang="fr-BE" dirty="0" err="1"/>
              <a:t>utorisation</a:t>
            </a:r>
            <a:r>
              <a:rPr lang="fr-BE" dirty="0"/>
              <a:t> voyage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6F9719-BE09-4886-8ED4-EFD7A926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1800"/>
            <a:ext cx="9905999" cy="4089401"/>
          </a:xfrm>
        </p:spPr>
        <p:txBody>
          <a:bodyPr/>
          <a:lstStyle/>
          <a:p>
            <a:r>
              <a:rPr lang="en-US" dirty="0"/>
              <a:t>You will receive by e-mail the notice of absence to be printed, signed by the promoter and affixed your signature.</a:t>
            </a:r>
          </a:p>
          <a:p>
            <a:r>
              <a:rPr lang="en-US" dirty="0"/>
              <a:t>Send it to the insurance department ( serviceassurances@uclouvain.be ) and copy Carinne Mertens.</a:t>
            </a:r>
          </a:p>
          <a:p>
            <a:r>
              <a:rPr lang="en-US" dirty="0"/>
              <a:t>Please note that if you are an </a:t>
            </a:r>
            <a:r>
              <a:rPr lang="en-US" dirty="0">
                <a:solidFill>
                  <a:srgbClr val="FF0000"/>
                </a:solidFill>
              </a:rPr>
              <a:t>FNRS</a:t>
            </a:r>
            <a:r>
              <a:rPr lang="en-US" dirty="0"/>
              <a:t> applicant, you should not use this document but register your trip on the FNRS portal.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021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9861A-5A43-4B9A-9C83-77082232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557" y="225260"/>
            <a:ext cx="8534400" cy="1515456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Règles en matière de dépenses.</a:t>
            </a:r>
            <a:br>
              <a:rPr lang="fr-FR" b="1" dirty="0">
                <a:latin typeface="Arial Narrow" panose="020B0606020202030204" pitchFamily="34" charset="0"/>
              </a:rPr>
            </a:br>
            <a:r>
              <a:rPr lang="fr-FR" b="1" dirty="0">
                <a:latin typeface="Arial Narrow" panose="020B0606020202030204" pitchFamily="34" charset="0"/>
              </a:rPr>
              <a:t>EXPENSE </a:t>
            </a:r>
            <a:r>
              <a:rPr lang="fr-FR" b="1" dirty="0" err="1">
                <a:latin typeface="Arial Narrow" panose="020B0606020202030204" pitchFamily="34" charset="0"/>
              </a:rPr>
              <a:t>rules</a:t>
            </a:r>
            <a:endParaRPr lang="fr-BE" b="1" dirty="0">
              <a:latin typeface="Arial Narrow" panose="020B0606020202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291646-15B9-4A57-AA70-F82B9E210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83" y="2028650"/>
            <a:ext cx="2857500" cy="23812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BB5ECFA-1F62-4659-B070-6C382B8B8233}"/>
              </a:ext>
            </a:extLst>
          </p:cNvPr>
          <p:cNvSpPr txBox="1"/>
          <p:nvPr/>
        </p:nvSpPr>
        <p:spPr>
          <a:xfrm>
            <a:off x="1082180" y="514245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S. Landrain 05-2022</a:t>
            </a:r>
            <a:endParaRPr lang="fr-B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46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BF365-B981-4BC5-A670-F8A9BB8A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275" y="1609724"/>
            <a:ext cx="846136" cy="487363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F63B2-AEB0-435B-9DB5-9BA20364F2EE}"/>
              </a:ext>
            </a:extLst>
          </p:cNvPr>
          <p:cNvSpPr txBox="1">
            <a:spLocks/>
          </p:cNvSpPr>
          <p:nvPr/>
        </p:nvSpPr>
        <p:spPr>
          <a:xfrm>
            <a:off x="1141412" y="790576"/>
            <a:ext cx="9905999" cy="5391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La loi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>
                <a:latin typeface="Arial Narrow" panose="020B0606020202030204" pitchFamily="34" charset="0"/>
              </a:rPr>
              <a:t>The </a:t>
            </a:r>
            <a:r>
              <a:rPr lang="fr-FR" b="1" i="1" dirty="0" err="1">
                <a:latin typeface="Arial Narrow" panose="020B0606020202030204" pitchFamily="34" charset="0"/>
              </a:rPr>
              <a:t>law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Achats → Marché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BE" b="1" i="1" dirty="0" err="1">
                <a:latin typeface="Arial Narrow" panose="020B0606020202030204" pitchFamily="34" charset="0"/>
              </a:rPr>
              <a:t>Purchasing</a:t>
            </a:r>
            <a:r>
              <a:rPr lang="fr-BE" b="1" i="1" dirty="0">
                <a:latin typeface="Arial Narrow" panose="020B0606020202030204" pitchFamily="34" charset="0"/>
              </a:rPr>
              <a:t> → </a:t>
            </a:r>
            <a:r>
              <a:rPr lang="en-US" b="1" i="1" dirty="0">
                <a:latin typeface="Arial Narrow" panose="020B0606020202030204" pitchFamily="34" charset="0"/>
              </a:rPr>
              <a:t>Public Procurement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Voyages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 err="1">
                <a:latin typeface="Arial Narrow" panose="020B0606020202030204" pitchFamily="34" charset="0"/>
              </a:rPr>
              <a:t>Travel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Achats informatiques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>
                <a:latin typeface="Arial Narrow" panose="020B0606020202030204" pitchFamily="34" charset="0"/>
              </a:rPr>
              <a:t>Computer </a:t>
            </a:r>
            <a:r>
              <a:rPr lang="fr-FR" b="1" i="1" dirty="0" err="1">
                <a:latin typeface="Arial Narrow" panose="020B0606020202030204" pitchFamily="34" charset="0"/>
              </a:rPr>
              <a:t>Purchases</a:t>
            </a:r>
            <a:endParaRPr lang="fr-FR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Procédure PAL</a:t>
            </a:r>
            <a:br>
              <a:rPr lang="fr-FR" b="1" i="1" dirty="0">
                <a:latin typeface="Arial Narrow" panose="020B0606020202030204" pitchFamily="34" charset="0"/>
              </a:rPr>
            </a:br>
            <a:r>
              <a:rPr lang="fr-FR" b="1" i="1" dirty="0" err="1">
                <a:latin typeface="Arial Narrow" panose="020B0606020202030204" pitchFamily="34" charset="0"/>
              </a:rPr>
              <a:t>Pal</a:t>
            </a:r>
            <a:r>
              <a:rPr lang="fr-FR" b="1" i="1" dirty="0">
                <a:latin typeface="Arial Narrow" panose="020B0606020202030204" pitchFamily="34" charset="0"/>
              </a:rPr>
              <a:t> </a:t>
            </a:r>
            <a:r>
              <a:rPr lang="fr-FR" b="1" i="1" dirty="0" err="1">
                <a:latin typeface="Arial Narrow" panose="020B0606020202030204" pitchFamily="34" charset="0"/>
              </a:rPr>
              <a:t>procedure</a:t>
            </a:r>
            <a:endParaRPr lang="fr-FR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4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75D9A-7702-401C-B7CB-D961316C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				La loi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5F329B-A749-45EA-AF88-DE92F34C0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Argent public → Règlementations → Marchés publics</a:t>
            </a:r>
          </a:p>
          <a:p>
            <a:r>
              <a:rPr lang="fr-FR" dirty="0">
                <a:latin typeface="Arial Narrow" panose="020B0606020202030204" pitchFamily="34" charset="0"/>
              </a:rPr>
              <a:t>A partir du premier cent → 3 offres</a:t>
            </a:r>
          </a:p>
          <a:p>
            <a:r>
              <a:rPr lang="fr-FR" dirty="0">
                <a:latin typeface="Arial Narrow" panose="020B0606020202030204" pitchFamily="34" charset="0"/>
              </a:rPr>
              <a:t>Concernant certaines fournitures, obligation de passer par certains fournisseurs si il y a eu un marché public effectué par l’UCL</a:t>
            </a:r>
          </a:p>
          <a:p>
            <a:pPr lvl="2"/>
            <a:r>
              <a:rPr lang="fr-FR" dirty="0">
                <a:latin typeface="Arial Narrow" panose="020B0606020202030204" pitchFamily="34" charset="0"/>
              </a:rPr>
              <a:t>Ex :         Fournitures de bureau → Lyreco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Pc portables → Dell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Matériel Apple → </a:t>
            </a:r>
            <a:r>
              <a:rPr lang="fr-BE" dirty="0">
                <a:latin typeface="Arial Narrow" panose="020B0606020202030204" pitchFamily="34" charset="0"/>
              </a:rPr>
              <a:t>Lab9 Pro N.V.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815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E5BE3DE-BDDB-4869-8F5D-5A1ADA3E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0668"/>
            <a:ext cx="9905998" cy="920264"/>
          </a:xfrm>
        </p:spPr>
        <p:txBody>
          <a:bodyPr>
            <a:normAutofit/>
          </a:bodyPr>
          <a:lstStyle/>
          <a:p>
            <a:r>
              <a:rPr lang="fr-FR" dirty="0"/>
              <a:t>				</a:t>
            </a:r>
            <a:r>
              <a:rPr lang="fr-FR" dirty="0">
                <a:latin typeface="Arial Narrow" panose="020B0606020202030204" pitchFamily="34" charset="0"/>
              </a:rPr>
              <a:t>Informations générales - 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F1771D-1341-4C4A-8119-E081D173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4" y="872314"/>
            <a:ext cx="10679185" cy="54686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CEE565-4A15-4D61-96B0-47F63FE3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37" y="180567"/>
            <a:ext cx="503543" cy="11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5F9E9-1B4C-4778-9164-05C66E67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				The </a:t>
            </a:r>
            <a:r>
              <a:rPr lang="fr-BE" dirty="0" err="1"/>
              <a:t>law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A97BA-B5A8-4D84-BDE9-C51F591D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Public Money → Regulations → Public Procurement</a:t>
            </a:r>
          </a:p>
          <a:p>
            <a:r>
              <a:rPr lang="en-US" dirty="0">
                <a:latin typeface="Arial Narrow" panose="020B0606020202030204" pitchFamily="34" charset="0"/>
              </a:rPr>
              <a:t>From the first cent → 3 offers</a:t>
            </a:r>
          </a:p>
          <a:p>
            <a:r>
              <a:rPr lang="en-US" dirty="0">
                <a:latin typeface="Arial Narrow" panose="020B0606020202030204" pitchFamily="34" charset="0"/>
              </a:rPr>
              <a:t>Regarding some supplies, obligation to go through certain suppliers if there was a public contract made by UCL</a:t>
            </a:r>
          </a:p>
          <a:p>
            <a:pPr lvl="2"/>
            <a:r>
              <a:rPr lang="fr-FR" dirty="0">
                <a:latin typeface="Arial Narrow" panose="020B0606020202030204" pitchFamily="34" charset="0"/>
              </a:rPr>
              <a:t>Ex :        Office supplies → Lyreco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Laptops → Dell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	</a:t>
            </a:r>
            <a:r>
              <a:rPr lang="en-US" dirty="0">
                <a:latin typeface="Arial Narrow" panose="020B0606020202030204" pitchFamily="34" charset="0"/>
              </a:rPr>
              <a:t>Apple equipment → Lab9 Pro N.V.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54320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6438D-0176-4D37-96EB-03476B57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			Achats → Marché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8FBA4-EED0-4001-B89F-B247BA6D9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Se renseigner si il y a un marché existant.</a:t>
            </a:r>
          </a:p>
          <a:p>
            <a:r>
              <a:rPr lang="fr-FR" dirty="0">
                <a:latin typeface="Arial Narrow" panose="020B0606020202030204" pitchFamily="34" charset="0"/>
              </a:rPr>
              <a:t>Ne rien dépenser si vous n’êtes pas sûrs de la procédure.</a:t>
            </a:r>
          </a:p>
          <a:p>
            <a:r>
              <a:rPr lang="fr-FR" dirty="0">
                <a:latin typeface="Arial Narrow" panose="020B0606020202030204" pitchFamily="34" charset="0"/>
              </a:rPr>
              <a:t>Toujours commencer par rédiger le cahier des charges et me contacter.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Ne pas contacter de fournisseur avant de m’en parler !</a:t>
            </a:r>
            <a:endParaRPr lang="fr-B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34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8F56A-2941-4004-8FDD-F6FCE240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		</a:t>
            </a:r>
            <a:r>
              <a:rPr lang="fr-BE" dirty="0" err="1"/>
              <a:t>Purchasing</a:t>
            </a:r>
            <a:r>
              <a:rPr lang="fr-BE" dirty="0"/>
              <a:t> → </a:t>
            </a:r>
            <a:r>
              <a:rPr lang="en-US" dirty="0">
                <a:latin typeface="Arial Narrow" panose="020B0606020202030204" pitchFamily="34" charset="0"/>
              </a:rPr>
              <a:t>Public Procurement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2D2F8E-2C51-4C18-B22E-A065E462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Find out if there is an existing public procurement.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Do not spend anything if you are not sure of the procedure.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Always start by writing the specifications and contact me. Do not contact a supplier before talking to me!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05051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20726-8444-4D62-A17B-2F51E9D5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		Achats → Marché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4F3F3D-2F84-44E7-A8A3-CBE11571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Envoyer le même mail aux différents fournisseurs.</a:t>
            </a:r>
          </a:p>
          <a:p>
            <a:r>
              <a:rPr lang="fr-FR" dirty="0"/>
              <a:t>Mettre une date limite pour répondre.</a:t>
            </a:r>
          </a:p>
          <a:p>
            <a:r>
              <a:rPr lang="fr-FR" dirty="0"/>
              <a:t>Demander un accusé de réception au mail.</a:t>
            </a:r>
          </a:p>
          <a:p>
            <a:r>
              <a:rPr lang="fr-FR" dirty="0"/>
              <a:t>Conserver tous les documents en PDF.</a:t>
            </a:r>
          </a:p>
          <a:p>
            <a:r>
              <a:rPr lang="fr-FR" dirty="0"/>
              <a:t>A partir de 22,800 euros HTVA </a:t>
            </a:r>
            <a:r>
              <a:rPr lang="fr-FR" dirty="0">
                <a:latin typeface="Century Gothic" panose="020B0502020202020204" pitchFamily="34" charset="0"/>
              </a:rPr>
              <a:t>→ ADFI.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2505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C4377-2DEF-4603-AE87-A97BB1EA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		</a:t>
            </a:r>
            <a:r>
              <a:rPr lang="fr-BE" dirty="0" err="1"/>
              <a:t>Purchasing</a:t>
            </a:r>
            <a:r>
              <a:rPr lang="fr-BE" dirty="0"/>
              <a:t> → </a:t>
            </a:r>
            <a:r>
              <a:rPr lang="en-US" dirty="0">
                <a:latin typeface="Arial Narrow" panose="020B0606020202030204" pitchFamily="34" charset="0"/>
              </a:rPr>
              <a:t>Public Procurement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EF6103-1D17-4A31-896C-B6CC0401C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the same e-mail to all suppliers.</a:t>
            </a:r>
          </a:p>
          <a:p>
            <a:r>
              <a:rPr lang="en-US" dirty="0"/>
              <a:t>Set a deadline for replies.</a:t>
            </a:r>
          </a:p>
          <a:p>
            <a:r>
              <a:rPr lang="en-US" dirty="0"/>
              <a:t>Request acknowledgement of receipt of your mail.</a:t>
            </a:r>
          </a:p>
          <a:p>
            <a:r>
              <a:rPr lang="en-US" dirty="0"/>
              <a:t>Keep all documents in PDF format.</a:t>
            </a:r>
          </a:p>
          <a:p>
            <a:r>
              <a:rPr lang="en-US" dirty="0"/>
              <a:t>From 22,800 euros EXCL. VAT → ADFI.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76241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A28E2-4B14-4F7B-A825-46211189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43532"/>
          </a:xfrm>
        </p:spPr>
        <p:txBody>
          <a:bodyPr>
            <a:normAutofit fontScale="90000"/>
          </a:bodyPr>
          <a:lstStyle/>
          <a:p>
            <a:r>
              <a:rPr lang="fr-FR" dirty="0"/>
              <a:t>Procédure d’Achat Locale</a:t>
            </a:r>
            <a:endParaRPr lang="fr-BE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40BF9D7-2072-4868-B784-240406425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0099" y="1281563"/>
            <a:ext cx="6867525" cy="52202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6BA884D-6C28-488F-9F16-702783FF5085}"/>
              </a:ext>
            </a:extLst>
          </p:cNvPr>
          <p:cNvSpPr txBox="1"/>
          <p:nvPr/>
        </p:nvSpPr>
        <p:spPr>
          <a:xfrm>
            <a:off x="914400" y="1952625"/>
            <a:ext cx="38100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widget «Finance »</a:t>
            </a:r>
          </a:p>
          <a:p>
            <a:endParaRPr lang="fr-FR" dirty="0"/>
          </a:p>
          <a:p>
            <a:r>
              <a:rPr lang="fr-FR" dirty="0"/>
              <a:t>« MM – Procédure d’achat locale »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Obligatoire</a:t>
            </a:r>
            <a:r>
              <a:rPr lang="fr-FR" dirty="0"/>
              <a:t> à partir de 3000 euros HTVA</a:t>
            </a:r>
          </a:p>
          <a:p>
            <a:endParaRPr lang="fr-FR" dirty="0"/>
          </a:p>
          <a:p>
            <a:r>
              <a:rPr lang="fr-FR" dirty="0"/>
              <a:t>M’envoyer la demande de bon de commande en mentionnant n° PAL et n° de compte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55813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1A407-DF77-4FCE-A39D-263D9BEC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4326"/>
            <a:ext cx="9905998" cy="838200"/>
          </a:xfrm>
        </p:spPr>
        <p:txBody>
          <a:bodyPr>
            <a:normAutofit/>
          </a:bodyPr>
          <a:lstStyle/>
          <a:p>
            <a:r>
              <a:rPr lang="fr-FR" dirty="0"/>
              <a:t>Procédure d’Achat Locale</a:t>
            </a:r>
            <a:endParaRPr lang="fr-BE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9CD5723-6420-46FE-9AC9-7299DC0EB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486" y="1152525"/>
            <a:ext cx="4009514" cy="55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2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0C0AD-8BF0-46EE-8C92-54159A45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		Voyages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FB56BA6-6CD8-49A8-91DD-55D4F79C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0023"/>
            <a:ext cx="9905999" cy="4051178"/>
          </a:xfrm>
        </p:spPr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Avant de demander le paiement d’une inscription, l’achat d’un billet d’avion, le remboursement de frais de voyage … vous devez enregistrer votre demande de voyage dans l’intranet CP3 : « </a:t>
            </a:r>
            <a:r>
              <a:rPr lang="fr-FR" dirty="0" err="1">
                <a:latin typeface="Arial Narrow" panose="020B0606020202030204" pitchFamily="34" charset="0"/>
              </a:rPr>
              <a:t>Prepare</a:t>
            </a:r>
            <a:r>
              <a:rPr lang="fr-FR" dirty="0">
                <a:latin typeface="Arial Narrow" panose="020B0606020202030204" pitchFamily="34" charset="0"/>
              </a:rPr>
              <a:t> a trip »→ Carinne ou moi, connaitrons le compte d’imputation</a:t>
            </a:r>
          </a:p>
          <a:p>
            <a:r>
              <a:rPr lang="fr-FR" dirty="0">
                <a:latin typeface="Arial Narrow" panose="020B0606020202030204" pitchFamily="34" charset="0"/>
              </a:rPr>
              <a:t>Demander l’autorisation au FNRS – FRIA le cas échéant</a:t>
            </a:r>
          </a:p>
          <a:p>
            <a:r>
              <a:rPr lang="fr-FR" dirty="0">
                <a:latin typeface="Arial Narrow" panose="020B0606020202030204" pitchFamily="34" charset="0"/>
              </a:rPr>
              <a:t>Compléter vos données de profil sur Carlson Wagon Lit (CWT)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Voir infos wiki Trave guide-CP3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Attention ! Utiliser l’adresse mail </a:t>
            </a:r>
            <a:r>
              <a:rPr lang="fr-FR" dirty="0" err="1">
                <a:latin typeface="Arial Narrow" panose="020B0606020202030204" pitchFamily="34" charset="0"/>
              </a:rPr>
              <a:t>Uclouvain</a:t>
            </a:r>
            <a:r>
              <a:rPr lang="fr-FR" dirty="0">
                <a:latin typeface="Arial Narrow" panose="020B0606020202030204" pitchFamily="34" charset="0"/>
              </a:rPr>
              <a:t> !!!</a:t>
            </a:r>
          </a:p>
          <a:p>
            <a:r>
              <a:rPr lang="fr-FR" dirty="0">
                <a:latin typeface="Arial Narrow" panose="020B0606020202030204" pitchFamily="34" charset="0"/>
              </a:rPr>
              <a:t>Si le billet d’avion n’est pas acheté chez CWL, avoir 3 offres (dont 1 de chez CWT)</a:t>
            </a:r>
          </a:p>
          <a:p>
            <a:endParaRPr lang="fr-B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7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FC208-98B4-400F-8276-0AC15788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</a:t>
            </a:r>
            <a:r>
              <a:rPr lang="fr-FR" dirty="0" err="1"/>
              <a:t>Travel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AB92E-E196-4EC8-A680-7958BD065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Before requesting payment for a registration, the purchase of a plane ticket, the reimbursement of travel expenses ... you must register your travel request in the CP3 intranet: "Prepare a trip"→ Carinne or I will know the account to be charged</a:t>
            </a:r>
          </a:p>
          <a:p>
            <a:r>
              <a:rPr lang="en-US" dirty="0">
                <a:latin typeface="Arial Narrow" panose="020B0606020202030204" pitchFamily="34" charset="0"/>
              </a:rPr>
              <a:t>Request authorization from the FNRS - FRIA if applicable</a:t>
            </a:r>
          </a:p>
          <a:p>
            <a:r>
              <a:rPr lang="en-US" dirty="0">
                <a:latin typeface="Arial Narrow" panose="020B0606020202030204" pitchFamily="34" charset="0"/>
              </a:rPr>
              <a:t>Complete your profile data on Carlson Wagon Lit (CWT)</a:t>
            </a:r>
          </a:p>
          <a:p>
            <a:pPr marL="0" indent="0">
              <a:buNone/>
            </a:pPr>
            <a:r>
              <a:rPr lang="fr-FR" dirty="0">
                <a:latin typeface="Arial Narrow" panose="020B0606020202030204" pitchFamily="34" charset="0"/>
              </a:rPr>
              <a:t>	</a:t>
            </a:r>
            <a:r>
              <a:rPr lang="en-US" dirty="0">
                <a:latin typeface="Arial Narrow" panose="020B0606020202030204" pitchFamily="34" charset="0"/>
              </a:rPr>
              <a:t>See info wiki </a:t>
            </a:r>
            <a:r>
              <a:rPr lang="en-US" dirty="0" err="1">
                <a:latin typeface="Arial Narrow" panose="020B0606020202030204" pitchFamily="34" charset="0"/>
              </a:rPr>
              <a:t>Trave</a:t>
            </a:r>
            <a:r>
              <a:rPr lang="en-US" dirty="0">
                <a:latin typeface="Arial Narrow" panose="020B0606020202030204" pitchFamily="34" charset="0"/>
              </a:rPr>
              <a:t> guide-CP3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	</a:t>
            </a:r>
            <a:r>
              <a:rPr lang="en-US" dirty="0">
                <a:latin typeface="Arial Narrow" panose="020B0606020202030204" pitchFamily="34" charset="0"/>
              </a:rPr>
              <a:t>Attention ! Use the </a:t>
            </a:r>
            <a:r>
              <a:rPr lang="en-US" dirty="0" err="1">
                <a:latin typeface="Arial Narrow" panose="020B0606020202030204" pitchFamily="34" charset="0"/>
              </a:rPr>
              <a:t>Uclouvain</a:t>
            </a:r>
            <a:r>
              <a:rPr lang="en-US" dirty="0">
                <a:latin typeface="Arial Narrow" panose="020B0606020202030204" pitchFamily="34" charset="0"/>
              </a:rPr>
              <a:t> email address </a:t>
            </a:r>
            <a:r>
              <a:rPr lang="fr-FR" dirty="0">
                <a:latin typeface="Arial Narrow" panose="020B0606020202030204" pitchFamily="34" charset="0"/>
              </a:rPr>
              <a:t>!!!</a:t>
            </a:r>
          </a:p>
          <a:p>
            <a:r>
              <a:rPr lang="en-US" dirty="0">
                <a:latin typeface="Arial Narrow" panose="020B0606020202030204" pitchFamily="34" charset="0"/>
              </a:rPr>
              <a:t>If the plane ticket is not purchased at CWL, have 3 offers (including 1 from CWT)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0296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0806D-B8E8-4AE2-89A6-78A1FD95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Train 1</a:t>
            </a:r>
            <a:r>
              <a:rPr lang="fr-FR" baseline="30000" dirty="0"/>
              <a:t>ère</a:t>
            </a:r>
            <a:r>
              <a:rPr lang="fr-FR" dirty="0"/>
              <a:t> Classe – Fonds vert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ED12FF-DFC7-4620-BF8F-21143FC82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3075"/>
            <a:ext cx="8946541" cy="4505324"/>
          </a:xfrm>
        </p:spPr>
        <p:txBody>
          <a:bodyPr/>
          <a:lstStyle/>
          <a:p>
            <a:r>
              <a:rPr lang="fr-FR" sz="2200" dirty="0"/>
              <a:t>Fonds vert </a:t>
            </a:r>
          </a:p>
          <a:p>
            <a:pPr lvl="1"/>
            <a:r>
              <a:rPr lang="fr-FR" sz="2000" dirty="0"/>
              <a:t>Max 100 euros aller et 100 euros retour</a:t>
            </a:r>
          </a:p>
          <a:p>
            <a:pPr lvl="1"/>
            <a:r>
              <a:rPr lang="fr-FR" sz="2000" dirty="0"/>
              <a:t>2 offres de prix (1</a:t>
            </a:r>
            <a:r>
              <a:rPr lang="fr-FR" sz="2000" baseline="30000" dirty="0"/>
              <a:t>ère</a:t>
            </a:r>
            <a:r>
              <a:rPr lang="fr-FR" sz="2000" dirty="0"/>
              <a:t> et 2</a:t>
            </a:r>
            <a:r>
              <a:rPr lang="fr-FR" sz="2000" baseline="30000" dirty="0"/>
              <a:t>ième</a:t>
            </a:r>
            <a:r>
              <a:rPr lang="fr-FR" sz="2000" dirty="0"/>
              <a:t> classe) en </a:t>
            </a:r>
            <a:r>
              <a:rPr lang="fr-FR" sz="2000" dirty="0" err="1"/>
              <a:t>pdf</a:t>
            </a:r>
            <a:endParaRPr lang="fr-FR" sz="2000" dirty="0"/>
          </a:p>
          <a:p>
            <a:pPr lvl="1"/>
            <a:r>
              <a:rPr lang="fr-FR" sz="2000" dirty="0"/>
              <a:t>2 lignes dans note de frais</a:t>
            </a:r>
          </a:p>
          <a:p>
            <a:pPr lvl="2"/>
            <a:r>
              <a:rPr lang="fr-FR" sz="1800" dirty="0"/>
              <a:t>Une ligne pour le train en 2</a:t>
            </a:r>
            <a:r>
              <a:rPr lang="fr-FR" sz="1800" baseline="30000" dirty="0"/>
              <a:t>ième</a:t>
            </a:r>
            <a:r>
              <a:rPr lang="fr-FR" sz="1800" dirty="0"/>
              <a:t> classe</a:t>
            </a:r>
          </a:p>
          <a:p>
            <a:pPr lvl="2"/>
            <a:r>
              <a:rPr lang="fr-FR" sz="1800" dirty="0"/>
              <a:t>Une ligne pour la différence entre 1ère et 2</a:t>
            </a:r>
            <a:r>
              <a:rPr lang="fr-FR" sz="1800" baseline="30000" dirty="0"/>
              <a:t>ième</a:t>
            </a:r>
            <a:r>
              <a:rPr lang="fr-FR" sz="1800" dirty="0"/>
              <a:t> classe</a:t>
            </a:r>
          </a:p>
          <a:p>
            <a:pPr lvl="2"/>
            <a:r>
              <a:rPr lang="fr-FR" sz="1800" dirty="0"/>
              <a:t>L’objet de la dépense doit être «</a:t>
            </a:r>
            <a:r>
              <a:rPr lang="fr-FR" sz="1800" dirty="0">
                <a:solidFill>
                  <a:srgbClr val="FF0000"/>
                </a:solidFill>
              </a:rPr>
              <a:t> Fonds vert</a:t>
            </a:r>
            <a:r>
              <a:rPr lang="fr-F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fr-FR" sz="1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391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A7FC6-0999-4897-B17E-1444DBB0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5241"/>
          </a:xfrm>
        </p:spPr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				Informations générales</a:t>
            </a:r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39041-031E-43C5-B0A3-25D438CAD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7778"/>
            <a:ext cx="9905999" cy="4481703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L’objet</a:t>
            </a:r>
            <a:r>
              <a:rPr lang="fr-FR" b="1" i="1" dirty="0">
                <a:latin typeface="Arial Narrow" panose="020B0606020202030204" pitchFamily="34" charset="0"/>
              </a:rPr>
              <a:t> doit mentionner le lieu et les dates début-fin de votre mission : (Paris 03/06-02/07/22)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La description</a:t>
            </a:r>
            <a:r>
              <a:rPr lang="fr-FR" b="1" i="1" dirty="0">
                <a:latin typeface="Arial Narrow" panose="020B0606020202030204" pitchFamily="34" charset="0"/>
              </a:rPr>
              <a:t> mentionne les raisons de votre déplacements. 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Evitez de mentionner la source de financement. 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Précisez votre rôle ( Spectateur, présentation, poster, chairman …)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L’approbateur</a:t>
            </a:r>
            <a:r>
              <a:rPr lang="fr-FR" b="1" i="1" dirty="0">
                <a:latin typeface="Arial Narrow" panose="020B0606020202030204" pitchFamily="34" charset="0"/>
              </a:rPr>
              <a:t> est votre promoteur sauf exception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Toujours mentionner un </a:t>
            </a:r>
            <a:r>
              <a:rPr lang="fr-FR" b="1" i="1" u="sng" dirty="0">
                <a:latin typeface="Arial Narrow" panose="020B0606020202030204" pitchFamily="34" charset="0"/>
              </a:rPr>
              <a:t>gestionnaire de compte</a:t>
            </a:r>
            <a:r>
              <a:rPr lang="fr-FR" b="1" i="1" dirty="0">
                <a:latin typeface="Arial Narrow" panose="020B0606020202030204" pitchFamily="34" charset="0"/>
              </a:rPr>
              <a:t> ( Stéphanie Landrain)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L’imputation</a:t>
            </a:r>
            <a:r>
              <a:rPr lang="fr-FR" b="1" i="1" dirty="0">
                <a:latin typeface="Arial Narrow" panose="020B0606020202030204" pitchFamily="34" charset="0"/>
              </a:rPr>
              <a:t> ne peut être complétée que par le titulaire du compte ou le gestionnaire comptable</a:t>
            </a:r>
          </a:p>
          <a:p>
            <a:pPr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	Ne pas en faire mention dans la description mais au besoin le mentionner </a:t>
            </a:r>
          </a:p>
          <a:p>
            <a:pPr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	dans le mail qui sera envoyé à l’approbateur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Cliquez</a:t>
            </a:r>
            <a:r>
              <a:rPr lang="fr-FR" b="1" i="1" dirty="0">
                <a:latin typeface="Arial Narrow" panose="020B0606020202030204" pitchFamily="34" charset="0"/>
              </a:rPr>
              <a:t> sur « Ajouter une dépense » </a:t>
            </a:r>
          </a:p>
          <a:p>
            <a:endParaRPr lang="fr-B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47DC0-45AC-46A3-A1BF-94EAD0FEBE2C}"/>
              </a:ext>
            </a:extLst>
          </p:cNvPr>
          <p:cNvSpPr/>
          <p:nvPr/>
        </p:nvSpPr>
        <p:spPr>
          <a:xfrm>
            <a:off x="788565" y="1266738"/>
            <a:ext cx="944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pPr lvl="1"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BF40DE-E93D-48BC-B9C4-95D7810F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18" y="724246"/>
            <a:ext cx="50601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31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C14A2-F4A2-40EC-B48E-9E1980EB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Train 1st class - Green fund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BE7803-967C-4789-9540-C1A2001BB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fund Max 100 euros one way and 100 euros return</a:t>
            </a:r>
          </a:p>
          <a:p>
            <a:r>
              <a:rPr lang="en-US" dirty="0"/>
              <a:t>2 price offers (1st and 2nd class) in pdf format</a:t>
            </a:r>
          </a:p>
          <a:p>
            <a:r>
              <a:rPr lang="en-US" dirty="0"/>
              <a:t>2 lines in expense report</a:t>
            </a:r>
          </a:p>
          <a:p>
            <a:pPr lvl="1"/>
            <a:r>
              <a:rPr lang="en-US" dirty="0"/>
              <a:t>One line for 2nd class train</a:t>
            </a:r>
          </a:p>
          <a:p>
            <a:pPr lvl="1"/>
            <a:r>
              <a:rPr lang="en-US" dirty="0"/>
              <a:t>One line for the difference between 1st and 2nd class</a:t>
            </a:r>
          </a:p>
          <a:p>
            <a:pPr lvl="1"/>
            <a:r>
              <a:rPr lang="en-US" dirty="0"/>
              <a:t>The object of the expense must be "Green fund".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9704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A538D-2FFE-4263-9461-DF3F0F5B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Achats informatiques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7FBFA-0654-412D-A0D1-FF525BA7C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Dans tous les cas, utiliser le système de ticket CP3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Petit matériel : </a:t>
            </a:r>
            <a:r>
              <a:rPr lang="fr-BE" u="sng" dirty="0">
                <a:latin typeface="Arial Narrow" panose="020B0606020202030204" pitchFamily="34" charset="0"/>
                <a:hlinkClick r:id="rId2"/>
              </a:rPr>
              <a:t>https://cp3-git.irmp.ucl.ac.be/cp3-support/helpdesk/-/issues/new</a:t>
            </a:r>
            <a:endParaRPr lang="fr-BE" u="sng" dirty="0">
              <a:latin typeface="Arial Narrow" panose="020B0606020202030204" pitchFamily="34" charset="0"/>
            </a:endParaRP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Achat PC : </a:t>
            </a:r>
            <a:r>
              <a:rPr lang="fr-BE" u="sng" dirty="0">
                <a:latin typeface="Arial Narrow" panose="020B0606020202030204" pitchFamily="34" charset="0"/>
                <a:hlinkClick r:id="rId3"/>
              </a:rPr>
              <a:t>https://cp3-git.irmp.ucl.ac.be/cp3-support/helpdesk/issues/new?issuable_template=computer_request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Pour les boursiers FNRS et FRIA, veuillez le mentionner dans votre demande</a:t>
            </a:r>
          </a:p>
          <a:p>
            <a:r>
              <a:rPr lang="fr-FR" dirty="0">
                <a:latin typeface="Arial Narrow" panose="020B0606020202030204" pitchFamily="34" charset="0"/>
              </a:rPr>
              <a:t>L’approbation préalable de votre responsable est obligatoire pour toute dépense !</a:t>
            </a: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Pour l’achat d’un ordinateur, n’oubliez pas de remplir correctement le document.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Il est important de mentionner un n° de compte et non pas son nom (A7.31500.043 et non CMS)</a:t>
            </a:r>
          </a:p>
          <a:p>
            <a:pPr lvl="2"/>
            <a:r>
              <a:rPr lang="fr-FR" dirty="0">
                <a:latin typeface="Arial Narrow" panose="020B0606020202030204" pitchFamily="34" charset="0"/>
              </a:rPr>
              <a:t>Plus les informations sont complètes et correctes, plus vite le matériel demandé sera disponible.</a:t>
            </a:r>
          </a:p>
        </p:txBody>
      </p:sp>
    </p:spTree>
    <p:extLst>
      <p:ext uri="{BB962C8B-B14F-4D97-AF65-F5344CB8AC3E}">
        <p14:creationId xmlns:p14="http://schemas.microsoft.com/office/powerpoint/2010/main" val="2755698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996D-F135-489B-A6E7-FE042ABF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		Computer </a:t>
            </a:r>
            <a:r>
              <a:rPr lang="fr-BE" dirty="0" err="1"/>
              <a:t>purchases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76F12-9F4A-4917-A242-247F22A0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In all cases, use the CP3 ticket system</a:t>
            </a:r>
            <a:endParaRPr lang="fr-FR" dirty="0">
              <a:latin typeface="Arial Narrow" panose="020B0606020202030204" pitchFamily="34" charset="0"/>
            </a:endParaRP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Small </a:t>
            </a:r>
            <a:r>
              <a:rPr lang="fr-FR" dirty="0" err="1">
                <a:latin typeface="Arial Narrow" panose="020B0606020202030204" pitchFamily="34" charset="0"/>
              </a:rPr>
              <a:t>equipment</a:t>
            </a:r>
            <a:r>
              <a:rPr lang="fr-FR" dirty="0">
                <a:latin typeface="Arial Narrow" panose="020B0606020202030204" pitchFamily="34" charset="0"/>
              </a:rPr>
              <a:t> : </a:t>
            </a:r>
            <a:r>
              <a:rPr lang="fr-BE" u="sng" dirty="0">
                <a:latin typeface="Arial Narrow" panose="020B0606020202030204" pitchFamily="34" charset="0"/>
                <a:hlinkClick r:id="rId2"/>
              </a:rPr>
              <a:t>https://cp3-git.irmp.ucl.ac.be/cp3-support/helpdesk/-/issues/new</a:t>
            </a:r>
            <a:endParaRPr lang="fr-BE" u="sng" dirty="0">
              <a:latin typeface="Arial Narrow" panose="020B0606020202030204" pitchFamily="34" charset="0"/>
            </a:endParaRPr>
          </a:p>
          <a:p>
            <a:pPr lvl="1"/>
            <a:r>
              <a:rPr lang="fr-FR" dirty="0">
                <a:latin typeface="Arial Narrow" panose="020B0606020202030204" pitchFamily="34" charset="0"/>
              </a:rPr>
              <a:t>PC </a:t>
            </a:r>
            <a:r>
              <a:rPr lang="fr-FR" dirty="0" err="1">
                <a:latin typeface="Arial Narrow" panose="020B0606020202030204" pitchFamily="34" charset="0"/>
              </a:rPr>
              <a:t>purchase</a:t>
            </a:r>
            <a:r>
              <a:rPr lang="fr-FR" dirty="0">
                <a:latin typeface="Arial Narrow" panose="020B0606020202030204" pitchFamily="34" charset="0"/>
              </a:rPr>
              <a:t> : </a:t>
            </a:r>
            <a:r>
              <a:rPr lang="fr-BE" u="sng" dirty="0">
                <a:latin typeface="Arial Narrow" panose="020B0606020202030204" pitchFamily="34" charset="0"/>
                <a:hlinkClick r:id="rId3"/>
              </a:rPr>
              <a:t>https://cp3-git.irmp.ucl.ac.be/cp3-support/helpdesk/issues/new?issuable_template=computer_request</a:t>
            </a:r>
            <a:endParaRPr lang="fr-F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For FNRS and FRIA grant holders, please mention it in your application</a:t>
            </a:r>
          </a:p>
          <a:p>
            <a:r>
              <a:rPr lang="en-US" dirty="0">
                <a:latin typeface="Arial Narrow" panose="020B0606020202030204" pitchFamily="34" charset="0"/>
              </a:rPr>
              <a:t>Prior approval from your supervisor is required for all expenses!</a:t>
            </a:r>
            <a:endParaRPr lang="fr-FR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For the purchase of a computer, do not forget to fill in the document correctly</a:t>
            </a:r>
            <a:r>
              <a:rPr lang="fr-FR" dirty="0">
                <a:latin typeface="Arial Narrow" panose="020B0606020202030204" pitchFamily="34" charset="0"/>
              </a:rPr>
              <a:t>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It is important to mention an account number and not its name (A7.31500.043 and not CMS)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The more complete and correct the information is, the faster the requested equipment will be available.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594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E8EC63F-BAB3-477B-9C68-7E1048A4C111}"/>
              </a:ext>
            </a:extLst>
          </p:cNvPr>
          <p:cNvSpPr txBox="1">
            <a:spLocks/>
          </p:cNvSpPr>
          <p:nvPr/>
        </p:nvSpPr>
        <p:spPr>
          <a:xfrm>
            <a:off x="684212" y="218114"/>
            <a:ext cx="8534400" cy="8724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7CFE0-9B9F-4349-AEBA-B2E151967A3C}"/>
              </a:ext>
            </a:extLst>
          </p:cNvPr>
          <p:cNvSpPr/>
          <p:nvPr/>
        </p:nvSpPr>
        <p:spPr>
          <a:xfrm>
            <a:off x="788565" y="1266738"/>
            <a:ext cx="944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pPr lvl="1"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2EFFF6-65EB-4184-8D15-B332A716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94" y="496157"/>
            <a:ext cx="506012" cy="118882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1C5DCB7E-703F-428D-B1DF-A19608EF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52718"/>
            <a:ext cx="8909422" cy="1400530"/>
          </a:xfrm>
        </p:spPr>
        <p:txBody>
          <a:bodyPr>
            <a:normAutofit/>
          </a:bodyPr>
          <a:lstStyle/>
          <a:p>
            <a:r>
              <a:rPr lang="fr-FR" dirty="0"/>
              <a:t>				</a:t>
            </a:r>
            <a:r>
              <a:rPr lang="fr-FR" dirty="0">
                <a:latin typeface="Arial Narrow" panose="020B0606020202030204" pitchFamily="34" charset="0"/>
              </a:rPr>
              <a:t>General information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AC1B0CF-ED02-42BB-B2CA-F231FCFFD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90972"/>
            <a:ext cx="9905999" cy="4492577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object </a:t>
            </a:r>
            <a:r>
              <a:rPr lang="en-US" b="1" i="1" dirty="0">
                <a:latin typeface="Arial Narrow" panose="020B0606020202030204" pitchFamily="34" charset="0"/>
              </a:rPr>
              <a:t>must mention the place and the beginning and end dates of your mission </a:t>
            </a:r>
          </a:p>
          <a:p>
            <a:pPr marL="914400" lvl="2" indent="0">
              <a:buSzPct val="70000"/>
              <a:buNone/>
            </a:pPr>
            <a:r>
              <a:rPr lang="fr-FR" b="1" i="1" dirty="0">
                <a:latin typeface="Arial Narrow" panose="020B0606020202030204" pitchFamily="34" charset="0"/>
              </a:rPr>
              <a:t>(Paris 03/06-02/07/22)</a:t>
            </a:r>
            <a:endParaRPr lang="en-US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description </a:t>
            </a:r>
            <a:r>
              <a:rPr lang="en-US" b="1" i="1" dirty="0">
                <a:latin typeface="Arial Narrow" panose="020B0606020202030204" pitchFamily="34" charset="0"/>
              </a:rPr>
              <a:t>should mention the reasons for your travel. </a:t>
            </a:r>
          </a:p>
          <a:p>
            <a:pPr lvl="2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Avoid mentioning the source of funding.</a:t>
            </a:r>
          </a:p>
          <a:p>
            <a:pPr lvl="2">
              <a:buSzPct val="70000"/>
            </a:pPr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Mention your role (speaker, poster, chairman, spectator ..)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approver </a:t>
            </a:r>
            <a:r>
              <a:rPr lang="en-US" b="1" i="1" dirty="0">
                <a:latin typeface="Arial Narrow" panose="020B0606020202030204" pitchFamily="34" charset="0"/>
              </a:rPr>
              <a:t>is your promoter, with some exceptions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Always mention an </a:t>
            </a:r>
            <a:r>
              <a:rPr lang="fr-FR" b="1" i="1" dirty="0" err="1">
                <a:latin typeface="Arial Narrow" panose="020B0606020202030204" pitchFamily="34" charset="0"/>
              </a:rPr>
              <a:t>account</a:t>
            </a:r>
            <a:r>
              <a:rPr lang="fr-FR" b="1" i="1" dirty="0">
                <a:latin typeface="Arial Narrow" panose="020B0606020202030204" pitchFamily="34" charset="0"/>
              </a:rPr>
              <a:t> manager ( Stéphanie Landrain)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account </a:t>
            </a:r>
            <a:r>
              <a:rPr lang="en-US" b="1" i="1" dirty="0">
                <a:latin typeface="Arial Narrow" panose="020B0606020202030204" pitchFamily="34" charset="0"/>
              </a:rPr>
              <a:t>can only be completed by the account holder or the accounting manager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Do not mention it in the description but if necessary mention it in the email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in the email that will be sent to the approver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Click </a:t>
            </a:r>
            <a:r>
              <a:rPr lang="en-US" b="1" i="1" dirty="0">
                <a:latin typeface="Arial Narrow" panose="020B0606020202030204" pitchFamily="34" charset="0"/>
              </a:rPr>
              <a:t>on "Add an expense”</a:t>
            </a:r>
            <a:r>
              <a:rPr lang="fr-FR" b="1" i="1" dirty="0">
                <a:latin typeface="Arial Narrow" panose="020B0606020202030204" pitchFamily="34" charset="0"/>
              </a:rPr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118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E8929-61CE-4AAC-880B-7B575AFD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91953"/>
          </a:xfrm>
        </p:spPr>
        <p:txBody>
          <a:bodyPr>
            <a:norm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				Les dépenses</a:t>
            </a:r>
            <a:endParaRPr lang="fr-BE" dirty="0">
              <a:latin typeface="Arial Narrow" panose="020B0606020202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E69F53-C265-44DF-BA7D-4342BC39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650" y="904502"/>
            <a:ext cx="6409189" cy="5515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EDF26C-4D04-426B-8EEB-1BF6209C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08" y="297002"/>
            <a:ext cx="539739" cy="7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7F857-E408-4325-8098-0933A498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144"/>
            <a:ext cx="9905998" cy="997812"/>
          </a:xfrm>
        </p:spPr>
        <p:txBody>
          <a:bodyPr/>
          <a:lstStyle/>
          <a:p>
            <a:r>
              <a:rPr lang="fr-FR" dirty="0"/>
              <a:t>				Les dépenses</a:t>
            </a:r>
            <a:endParaRPr lang="fr-BE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C828E86-5925-4CD3-A32E-C305D301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CC4759-D09D-44C1-9391-90F32C66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77" y="956344"/>
            <a:ext cx="2865537" cy="54822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7A3A90-3133-4EC2-BA0D-7A9F6DED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61" y="746619"/>
            <a:ext cx="2833929" cy="59016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3C1D2D-D104-4CE4-846C-C40B871D6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02" y="268154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7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ACA5C-7348-4328-95BF-EE81F9F8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04850"/>
            <a:ext cx="9905998" cy="1392237"/>
          </a:xfrm>
        </p:spPr>
        <p:txBody>
          <a:bodyPr/>
          <a:lstStyle/>
          <a:p>
            <a:r>
              <a:rPr lang="fr-FR" dirty="0"/>
              <a:t>				Les dépenses</a:t>
            </a: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9BF0F15-73E0-42A8-A564-6E3C8201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9002"/>
            <a:ext cx="9905999" cy="4570480"/>
          </a:xfrm>
        </p:spPr>
        <p:txBody>
          <a:bodyPr>
            <a:normAutofit fontScale="925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Nature de la dépense</a:t>
            </a:r>
            <a:r>
              <a:rPr lang="fr-FR" b="1" i="1" dirty="0">
                <a:latin typeface="Arial Narrow" panose="020B0606020202030204" pitchFamily="34" charset="0"/>
              </a:rPr>
              <a:t> : Eviter l’utilisation du « Divers » si possible. Approfondir la recherche.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Ex : taxi, parking  → Autres </a:t>
            </a:r>
            <a:r>
              <a:rPr lang="fr-FR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fr.</a:t>
            </a:r>
            <a:r>
              <a:rPr lang="fr-FR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déplacement (hors forfait km)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Inscription conférence → Inscription perfectionnement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Visa → Divers frais de séjour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L’objet</a:t>
            </a:r>
            <a:r>
              <a:rPr lang="fr-FR" b="1" i="1" dirty="0">
                <a:latin typeface="Arial Narrow" panose="020B0606020202030204" pitchFamily="34" charset="0"/>
              </a:rPr>
              <a:t> doit, ici aussi,  mentionner </a:t>
            </a:r>
            <a:r>
              <a:rPr lang="fr-F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le lieu et les dates </a:t>
            </a:r>
            <a:r>
              <a:rPr lang="fr-FR" b="1" i="1" dirty="0">
                <a:latin typeface="Arial Narrow" panose="020B0606020202030204" pitchFamily="34" charset="0"/>
              </a:rPr>
              <a:t>début-fin de votre mission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La description</a:t>
            </a:r>
            <a:r>
              <a:rPr lang="fr-FR" b="1" i="1" dirty="0">
                <a:latin typeface="Arial Narrow" panose="020B0606020202030204" pitchFamily="34" charset="0"/>
              </a:rPr>
              <a:t> permet de donner des informations complémentaires sur la dépense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Dates pour per diem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Explication si facture partielle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Justification si taxi au lieu de transport en commun …</a:t>
            </a:r>
          </a:p>
          <a:p>
            <a:pPr lvl="1">
              <a:buSzPct val="70000"/>
              <a:buFont typeface="Century Gothic" panose="020B0502020202020204" pitchFamily="34" charset="0"/>
              <a:buChar char="►"/>
            </a:pPr>
            <a:r>
              <a:rPr lang="fr-FR" b="1" i="1" dirty="0">
                <a:latin typeface="Arial Narrow" panose="020B0606020202030204" pitchFamily="34" charset="0"/>
              </a:rPr>
              <a:t>Toute explication utile à comprendre la nécessité de la dépense et sa légitimité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fr-FR" b="1" i="1" u="sng" dirty="0">
                <a:latin typeface="Arial Narrow" panose="020B0606020202030204" pitchFamily="34" charset="0"/>
              </a:rPr>
              <a:t>L’imputation</a:t>
            </a:r>
            <a:r>
              <a:rPr lang="fr-FR" b="1" i="1" dirty="0">
                <a:latin typeface="Arial Narrow" panose="020B0606020202030204" pitchFamily="34" charset="0"/>
              </a:rPr>
              <a:t> ne peut être complétée que par le titulaire du compte ou le gestionnaire comptable</a:t>
            </a:r>
          </a:p>
          <a:p>
            <a:pPr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	Ne pas en faire mention dans la description mais au besoin le mentionner </a:t>
            </a:r>
          </a:p>
          <a:p>
            <a:pPr>
              <a:buSzPct val="70000"/>
            </a:pPr>
            <a:r>
              <a:rPr lang="fr-FR" b="1" i="1" dirty="0">
                <a:latin typeface="Arial Narrow" panose="020B0606020202030204" pitchFamily="34" charset="0"/>
              </a:rPr>
              <a:t>	dans le mail qui sera envoyé à l’approbateur</a:t>
            </a:r>
          </a:p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85FF02-1911-4535-8A50-DCA2544A44CA}"/>
              </a:ext>
            </a:extLst>
          </p:cNvPr>
          <p:cNvSpPr txBox="1"/>
          <p:nvPr/>
        </p:nvSpPr>
        <p:spPr>
          <a:xfrm>
            <a:off x="822121" y="1325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70000"/>
            </a:pP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F7C5FB-EF15-48D1-B39B-9870CFB40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16" y="870357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BFEEBE4-1114-4F4C-9FDF-AAE73204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					</a:t>
            </a:r>
            <a:r>
              <a:rPr lang="fr-FR" dirty="0">
                <a:latin typeface="Arial Narrow" panose="020B0606020202030204" pitchFamily="34" charset="0"/>
              </a:rPr>
              <a:t>The </a:t>
            </a:r>
            <a:r>
              <a:rPr lang="fr-FR" dirty="0" err="1">
                <a:latin typeface="Arial Narrow" panose="020B0606020202030204" pitchFamily="34" charset="0"/>
              </a:rPr>
              <a:t>expenses</a:t>
            </a:r>
            <a:br>
              <a:rPr lang="fr-BE" dirty="0">
                <a:latin typeface="Arial Narrow" panose="020B0606020202030204" pitchFamily="34" charset="0"/>
              </a:rPr>
            </a:br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BA94D53-B71A-45CD-9E4F-EF736A93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7060"/>
            <a:ext cx="9905999" cy="4597208"/>
          </a:xfrm>
        </p:spPr>
        <p:txBody>
          <a:bodyPr>
            <a:normAutofit fontScale="85000" lnSpcReduction="20000"/>
          </a:bodyPr>
          <a:lstStyle/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Nature of expense</a:t>
            </a:r>
            <a:r>
              <a:rPr lang="en-US" b="1" i="1" dirty="0">
                <a:latin typeface="Arial Narrow" panose="020B0606020202030204" pitchFamily="34" charset="0"/>
              </a:rPr>
              <a:t>: Avoid using "Miscellaneous" if possible. Do a more detailed search.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</a:t>
            </a:r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E.g.: cab, parking → Other travel expenses (excluding fixed km)</a:t>
            </a:r>
          </a:p>
          <a:p>
            <a:pPr lvl="1">
              <a:buSzPct val="70000"/>
            </a:pPr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	Conference registration → Advanced training registration</a:t>
            </a:r>
          </a:p>
          <a:p>
            <a:pPr lvl="1">
              <a:buSzPct val="70000"/>
            </a:pPr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   Visa </a:t>
            </a:r>
            <a:r>
              <a:rPr lang="fr-FR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→ </a:t>
            </a:r>
            <a:endParaRPr lang="en-US" b="1" i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object</a:t>
            </a:r>
            <a:r>
              <a:rPr lang="en-US" b="1" i="1" dirty="0">
                <a:latin typeface="Arial Narrow" panose="020B0606020202030204" pitchFamily="34" charset="0"/>
              </a:rPr>
              <a:t> must also mention the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place and the start and end dates </a:t>
            </a:r>
            <a:r>
              <a:rPr lang="en-US" b="1" i="1" dirty="0">
                <a:latin typeface="Arial Narrow" panose="020B0606020202030204" pitchFamily="34" charset="0"/>
              </a:rPr>
              <a:t>of your mission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description</a:t>
            </a:r>
            <a:r>
              <a:rPr lang="en-US" b="1" i="1" dirty="0">
                <a:latin typeface="Arial Narrow" panose="020B0606020202030204" pitchFamily="34" charset="0"/>
              </a:rPr>
              <a:t> allows you to give additional information on the expense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Dates for per diem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Explanation if partial invoice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      Justification if cab instead of public transport ...</a:t>
            </a:r>
          </a:p>
          <a:p>
            <a:pPr lvl="1"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      Any explanation useful to understand the necessity of the expense and its legitimacy</a:t>
            </a:r>
          </a:p>
          <a:p>
            <a:pPr lvl="1">
              <a:buSzPct val="70000"/>
            </a:pPr>
            <a:endParaRPr lang="en-US" b="1" i="1" dirty="0">
              <a:latin typeface="Arial Narrow" panose="020B0606020202030204" pitchFamily="34" charset="0"/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b="1" i="1" u="sng" dirty="0">
                <a:latin typeface="Arial Narrow" panose="020B0606020202030204" pitchFamily="34" charset="0"/>
              </a:rPr>
              <a:t>The charge</a:t>
            </a:r>
            <a:r>
              <a:rPr lang="en-US" b="1" i="1" dirty="0">
                <a:latin typeface="Arial Narrow" panose="020B0606020202030204" pitchFamily="34" charset="0"/>
              </a:rPr>
              <a:t> can only be completed by the account holder or the accounting manager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Do not mention it in the description, but if necessary mention it in the email </a:t>
            </a:r>
          </a:p>
          <a:p>
            <a:pPr>
              <a:buSzPct val="70000"/>
            </a:pPr>
            <a:r>
              <a:rPr lang="en-US" b="1" i="1" dirty="0">
                <a:latin typeface="Arial Narrow" panose="020B0606020202030204" pitchFamily="34" charset="0"/>
              </a:rPr>
              <a:t>		in the email that will be sent to the approver</a:t>
            </a:r>
            <a:endParaRPr lang="fr-FR" b="1" i="1" dirty="0">
              <a:latin typeface="Arial Narrow" panose="020B0606020202030204" pitchFamily="34" charset="0"/>
            </a:endParaRPr>
          </a:p>
          <a:p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B1B1766-5687-41B0-8F6D-B7DF53C88DD5}"/>
              </a:ext>
            </a:extLst>
          </p:cNvPr>
          <p:cNvSpPr txBox="1">
            <a:spLocks/>
          </p:cNvSpPr>
          <p:nvPr/>
        </p:nvSpPr>
        <p:spPr>
          <a:xfrm>
            <a:off x="684212" y="159392"/>
            <a:ext cx="8534400" cy="654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BE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C41BD8-76D6-4729-8749-A0A21C0C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53" y="813732"/>
            <a:ext cx="53649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4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0</TotalTime>
  <Words>2777</Words>
  <Application>Microsoft Office PowerPoint</Application>
  <PresentationFormat>Grand écran</PresentationFormat>
  <Paragraphs>245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Calibri</vt:lpstr>
      <vt:lpstr>Century Gothic</vt:lpstr>
      <vt:lpstr>Wingdings</vt:lpstr>
      <vt:lpstr>Wingdings 3</vt:lpstr>
      <vt:lpstr>Ion</vt:lpstr>
      <vt:lpstr>Les notes de frais  The expense notes</vt:lpstr>
      <vt:lpstr>Présentation PowerPoint</vt:lpstr>
      <vt:lpstr>    Informations générales - </vt:lpstr>
      <vt:lpstr>    Informations générales</vt:lpstr>
      <vt:lpstr>    General information </vt:lpstr>
      <vt:lpstr>    Les dépenses</vt:lpstr>
      <vt:lpstr>    Les dépenses</vt:lpstr>
      <vt:lpstr>    Les dépenses</vt:lpstr>
      <vt:lpstr>     The expenses </vt:lpstr>
      <vt:lpstr>Présentation PowerPoint</vt:lpstr>
      <vt:lpstr>     Les Per Diem </vt:lpstr>
      <vt:lpstr>     Les Per Diem </vt:lpstr>
      <vt:lpstr>     The Per Diem </vt:lpstr>
      <vt:lpstr>    Les annexes </vt:lpstr>
      <vt:lpstr>     The annexes </vt:lpstr>
      <vt:lpstr>     Recherche </vt:lpstr>
      <vt:lpstr>     Recherche</vt:lpstr>
      <vt:lpstr>      Recherche</vt:lpstr>
      <vt:lpstr>     Divers</vt:lpstr>
      <vt:lpstr>     Miscellaneous</vt:lpstr>
      <vt:lpstr>Autorisation voyage</vt:lpstr>
      <vt:lpstr>Autorisation voyage</vt:lpstr>
      <vt:lpstr>Autorisation voyage</vt:lpstr>
      <vt:lpstr>Autorisation voyage</vt:lpstr>
      <vt:lpstr>Autorisation voyage</vt:lpstr>
      <vt:lpstr>Autorisation voyage</vt:lpstr>
      <vt:lpstr>Règles en matière de dépenses. EXPENSE rules</vt:lpstr>
      <vt:lpstr>Présentation PowerPoint</vt:lpstr>
      <vt:lpstr>    La loi</vt:lpstr>
      <vt:lpstr>    The law</vt:lpstr>
      <vt:lpstr>   Achats → Marché</vt:lpstr>
      <vt:lpstr>  Purchasing → Public Procurement</vt:lpstr>
      <vt:lpstr>  Achats → Marché</vt:lpstr>
      <vt:lpstr>  Purchasing → Public Procurement</vt:lpstr>
      <vt:lpstr>Procédure d’Achat Locale</vt:lpstr>
      <vt:lpstr>Procédure d’Achat Locale</vt:lpstr>
      <vt:lpstr>  Voyages</vt:lpstr>
      <vt:lpstr>   Travel</vt:lpstr>
      <vt:lpstr>  Train 1ère Classe – Fonds vert</vt:lpstr>
      <vt:lpstr>  Train 1st class - Green fund</vt:lpstr>
      <vt:lpstr>  Achats informatiques</vt:lpstr>
      <vt:lpstr>  Computer purchases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2020-02-18T08:53:33Z</dcterms:created>
  <dcterms:modified xsi:type="dcterms:W3CDTF">2023-11-10T10:21:03Z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