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handoutMasterIdLst>
    <p:handoutMasterId r:id="rId20"/>
  </p:handoutMasterIdLst>
  <p:sldIdLst>
    <p:sldId id="256" r:id="rId2"/>
    <p:sldId id="658" r:id="rId3"/>
    <p:sldId id="656" r:id="rId4"/>
    <p:sldId id="662" r:id="rId5"/>
    <p:sldId id="667" r:id="rId6"/>
    <p:sldId id="669" r:id="rId7"/>
    <p:sldId id="668" r:id="rId8"/>
    <p:sldId id="515" r:id="rId9"/>
    <p:sldId id="663" r:id="rId10"/>
    <p:sldId id="641" r:id="rId11"/>
    <p:sldId id="645" r:id="rId12"/>
    <p:sldId id="650" r:id="rId13"/>
    <p:sldId id="647" r:id="rId14"/>
    <p:sldId id="640" r:id="rId15"/>
    <p:sldId id="514" r:id="rId16"/>
    <p:sldId id="648" r:id="rId17"/>
    <p:sldId id="664" r:id="rId18"/>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0060"/>
    <a:srgbClr val="2F5598"/>
    <a:srgbClr val="DBE3F4"/>
    <a:srgbClr val="0D7278"/>
    <a:srgbClr val="91BAD0"/>
    <a:srgbClr val="C8007C"/>
    <a:srgbClr val="DCEEF4"/>
    <a:srgbClr val="694D32"/>
    <a:srgbClr val="0096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4648"/>
  </p:normalViewPr>
  <p:slideViewPr>
    <p:cSldViewPr>
      <p:cViewPr varScale="1">
        <p:scale>
          <a:sx n="52" d="100"/>
          <a:sy n="52" d="100"/>
        </p:scale>
        <p:origin x="1140" y="52"/>
      </p:cViewPr>
      <p:guideLst>
        <p:guide orient="horz" pos="2880"/>
        <p:guide pos="2160"/>
      </p:guideLst>
    </p:cSldViewPr>
  </p:slideViewPr>
  <p:notesTextViewPr>
    <p:cViewPr>
      <p:scale>
        <a:sx n="100" d="100"/>
        <a:sy n="100" d="100"/>
      </p:scale>
      <p:origin x="0" y="0"/>
    </p:cViewPr>
  </p:notesTextViewPr>
  <p:notesViewPr>
    <p:cSldViewPr>
      <p:cViewPr varScale="1">
        <p:scale>
          <a:sx n="126" d="100"/>
          <a:sy n="126" d="100"/>
        </p:scale>
        <p:origin x="6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weuprdfnrdatafb0c.file.core.windows.net\data\Prospective%20&amp;%20Evaluation\Analyse%20&amp;%20Prospective\Demandes%20par%20pays\2022%20Physique%20hautes%20&#233;nergies\R&#233;sul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weuprdfnrdatafb0c.file.core.windows.net\data\Prospective%20&amp;%20Evaluation\Analyse%20&amp;%20Prospective\Demandes%20par%20pays\2022%20Physique%20hautes%20&#233;nergies\R&#233;sul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9781675017896"/>
          <c:y val="5.0314465408805034E-2"/>
          <c:w val="0.5712339537103317"/>
          <c:h val="0.89293517555588575"/>
        </c:manualLayout>
      </c:layout>
      <c:barChart>
        <c:barDir val="bar"/>
        <c:grouping val="clustered"/>
        <c:varyColors val="0"/>
        <c:ser>
          <c:idx val="0"/>
          <c:order val="0"/>
          <c:tx>
            <c:strRef>
              <c:f>Feuil5!$B$1</c:f>
              <c:strCache>
                <c:ptCount val="1"/>
                <c:pt idx="0">
                  <c:v># publications 2011-2021</c:v>
                </c:pt>
              </c:strCache>
            </c:strRef>
          </c:tx>
          <c:spPr>
            <a:solidFill>
              <a:schemeClr val="accent5"/>
            </a:solidFill>
            <a:ln>
              <a:noFill/>
            </a:ln>
            <a:effectLst/>
          </c:spPr>
          <c:invertIfNegative val="0"/>
          <c:dPt>
            <c:idx val="0"/>
            <c:invertIfNegative val="0"/>
            <c:bubble3D val="0"/>
            <c:spPr>
              <a:solidFill>
                <a:srgbClr val="840060"/>
              </a:solidFill>
              <a:ln>
                <a:noFill/>
              </a:ln>
              <a:effectLst/>
            </c:spPr>
            <c:extLst>
              <c:ext xmlns:c16="http://schemas.microsoft.com/office/drawing/2014/chart" uri="{C3380CC4-5D6E-409C-BE32-E72D297353CC}">
                <c16:uniqueId val="{00000002-D4EA-49B7-8804-368E10351F10}"/>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C-66DA-CC4A-896A-D5D4A3C30A52}"/>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B-66DA-CC4A-896A-D5D4A3C30A52}"/>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A-66DA-CC4A-896A-D5D4A3C30A52}"/>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6DA-CC4A-896A-D5D4A3C30A52}"/>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8-66DA-CC4A-896A-D5D4A3C30A52}"/>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7-66DA-CC4A-896A-D5D4A3C30A52}"/>
              </c:ext>
            </c:extLst>
          </c:dPt>
          <c:dPt>
            <c:idx val="7"/>
            <c:invertIfNegative val="0"/>
            <c:bubble3D val="0"/>
            <c:spPr>
              <a:solidFill>
                <a:srgbClr val="840060"/>
              </a:solidFill>
              <a:ln>
                <a:noFill/>
              </a:ln>
              <a:effectLst/>
            </c:spPr>
            <c:extLst>
              <c:ext xmlns:c16="http://schemas.microsoft.com/office/drawing/2014/chart" uri="{C3380CC4-5D6E-409C-BE32-E72D297353CC}">
                <c16:uniqueId val="{00000001-0526-4920-8194-828003A4CB8B}"/>
              </c:ext>
            </c:extLst>
          </c:dPt>
          <c:dPt>
            <c:idx val="8"/>
            <c:invertIfNegative val="0"/>
            <c:bubble3D val="0"/>
            <c:spPr>
              <a:solidFill>
                <a:srgbClr val="0096FF"/>
              </a:solidFill>
              <a:ln>
                <a:noFill/>
              </a:ln>
              <a:effectLst/>
            </c:spPr>
            <c:extLst>
              <c:ext xmlns:c16="http://schemas.microsoft.com/office/drawing/2014/chart" uri="{C3380CC4-5D6E-409C-BE32-E72D297353CC}">
                <c16:uniqueId val="{00000003-D4EA-49B7-8804-368E10351F10}"/>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06-66DA-CC4A-896A-D5D4A3C30A52}"/>
              </c:ext>
            </c:extLst>
          </c:dPt>
          <c:cat>
            <c:strRef>
              <c:f>Feuil5!$A$2:$A$11</c:f>
              <c:strCache>
                <c:ptCount val="10"/>
                <c:pt idx="0">
                  <c:v>FWO</c:v>
                </c:pt>
                <c:pt idx="1">
                  <c:v>Seventh Framework Programme</c:v>
                </c:pt>
                <c:pt idx="2">
                  <c:v>European Commission</c:v>
                </c:pt>
                <c:pt idx="3">
                  <c:v>Horizon 2020 Framework Programme</c:v>
                </c:pt>
                <c:pt idx="4">
                  <c:v>Science and Technology Facilities Council</c:v>
                </c:pt>
                <c:pt idx="5">
                  <c:v>National Science Foundation</c:v>
                </c:pt>
                <c:pt idx="6">
                  <c:v>European Research Council</c:v>
                </c:pt>
                <c:pt idx="7">
                  <c:v>F.R.S.-FNRS</c:v>
                </c:pt>
                <c:pt idx="8">
                  <c:v>Belgian Federal Science Policy Office</c:v>
                </c:pt>
                <c:pt idx="9">
                  <c:v>Deutsche Forschungsgemeinschaft</c:v>
                </c:pt>
              </c:strCache>
            </c:strRef>
          </c:cat>
          <c:val>
            <c:numRef>
              <c:f>Feuil5!$B$2:$B$11</c:f>
              <c:numCache>
                <c:formatCode>General</c:formatCode>
                <c:ptCount val="10"/>
                <c:pt idx="0">
                  <c:v>3803</c:v>
                </c:pt>
                <c:pt idx="1">
                  <c:v>3773</c:v>
                </c:pt>
                <c:pt idx="2">
                  <c:v>3498</c:v>
                </c:pt>
                <c:pt idx="3">
                  <c:v>3438</c:v>
                </c:pt>
                <c:pt idx="4">
                  <c:v>3220</c:v>
                </c:pt>
                <c:pt idx="5">
                  <c:v>2730</c:v>
                </c:pt>
                <c:pt idx="6">
                  <c:v>2526</c:v>
                </c:pt>
                <c:pt idx="7">
                  <c:v>2462</c:v>
                </c:pt>
                <c:pt idx="8">
                  <c:v>1981</c:v>
                </c:pt>
                <c:pt idx="9">
                  <c:v>1551</c:v>
                </c:pt>
              </c:numCache>
            </c:numRef>
          </c:val>
          <c:extLst>
            <c:ext xmlns:c16="http://schemas.microsoft.com/office/drawing/2014/chart" uri="{C3380CC4-5D6E-409C-BE32-E72D297353CC}">
              <c16:uniqueId val="{00000002-0526-4920-8194-828003A4CB8B}"/>
            </c:ext>
          </c:extLst>
        </c:ser>
        <c:dLbls>
          <c:showLegendKey val="0"/>
          <c:showVal val="0"/>
          <c:showCatName val="0"/>
          <c:showSerName val="0"/>
          <c:showPercent val="0"/>
          <c:showBubbleSize val="0"/>
        </c:dLbls>
        <c:gapWidth val="182"/>
        <c:axId val="1794398095"/>
        <c:axId val="1794405583"/>
      </c:barChart>
      <c:catAx>
        <c:axId val="1794398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Arial Narrow" panose="020B0606020202030204" pitchFamily="34" charset="0"/>
                <a:ea typeface="+mn-ea"/>
                <a:cs typeface="+mn-cs"/>
              </a:defRPr>
            </a:pPr>
            <a:endParaRPr lang="fr-FR"/>
          </a:p>
        </c:txPr>
        <c:crossAx val="1794405583"/>
        <c:crosses val="autoZero"/>
        <c:auto val="1"/>
        <c:lblAlgn val="ctr"/>
        <c:lblOffset val="100"/>
        <c:noMultiLvlLbl val="0"/>
      </c:catAx>
      <c:valAx>
        <c:axId val="17944055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Arial Narrow" panose="020B0606020202030204" pitchFamily="34" charset="0"/>
                <a:ea typeface="+mn-ea"/>
                <a:cs typeface="+mn-cs"/>
              </a:defRPr>
            </a:pPr>
            <a:endParaRPr lang="fr-FR"/>
          </a:p>
        </c:txPr>
        <c:crossAx val="1794398095"/>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sz="2400">
          <a:solidFill>
            <a:sysClr val="windowText" lastClr="000000"/>
          </a:solidFill>
          <a:latin typeface="Arial Narrow" panose="020B060602020203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Feuil1!$B$51</c:f>
              <c:strCache>
                <c:ptCount val="1"/>
                <c:pt idx="0">
                  <c:v>Part des publications en Physique / Astronomie (Scopus) publiées en 2021</c:v>
                </c:pt>
              </c:strCache>
            </c:strRef>
          </c:tx>
          <c:spPr>
            <a:solidFill>
              <a:schemeClr val="accent5"/>
            </a:solidFill>
            <a:ln>
              <a:noFill/>
            </a:ln>
            <a:effectLst/>
          </c:spPr>
          <c:invertIfNegative val="0"/>
          <c:dPt>
            <c:idx val="6"/>
            <c:invertIfNegative val="0"/>
            <c:bubble3D val="0"/>
            <c:spPr>
              <a:solidFill>
                <a:srgbClr val="840060"/>
              </a:solidFill>
              <a:ln>
                <a:solidFill>
                  <a:srgbClr val="8B0066"/>
                </a:solidFill>
              </a:ln>
              <a:effectLst/>
            </c:spPr>
            <c:extLst>
              <c:ext xmlns:c16="http://schemas.microsoft.com/office/drawing/2014/chart" uri="{C3380CC4-5D6E-409C-BE32-E72D297353CC}">
                <c16:uniqueId val="{00000001-8517-4421-A80D-C586676558B7}"/>
              </c:ext>
            </c:extLst>
          </c:dPt>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Feuil1!$A$52:$A$62</c:f>
              <c:strCache>
                <c:ptCount val="11"/>
                <c:pt idx="0">
                  <c:v>France</c:v>
                </c:pt>
                <c:pt idx="1">
                  <c:v>Germany</c:v>
                </c:pt>
                <c:pt idx="2">
                  <c:v>Israël</c:v>
                </c:pt>
                <c:pt idx="3">
                  <c:v>Switzerland</c:v>
                </c:pt>
                <c:pt idx="4">
                  <c:v>Italy</c:v>
                </c:pt>
                <c:pt idx="5">
                  <c:v>Sweden</c:v>
                </c:pt>
                <c:pt idx="6">
                  <c:v>Belgium</c:v>
                </c:pt>
                <c:pt idx="7">
                  <c:v>Spain</c:v>
                </c:pt>
                <c:pt idx="8">
                  <c:v>United Kingdom</c:v>
                </c:pt>
                <c:pt idx="9">
                  <c:v>Netherlands</c:v>
                </c:pt>
                <c:pt idx="10">
                  <c:v>United States</c:v>
                </c:pt>
              </c:strCache>
            </c:strRef>
          </c:cat>
          <c:val>
            <c:numRef>
              <c:f>Feuil1!$B$52:$B$62</c:f>
              <c:numCache>
                <c:formatCode>0.0%</c:formatCode>
                <c:ptCount val="11"/>
                <c:pt idx="0">
                  <c:v>0.13614102306610842</c:v>
                </c:pt>
                <c:pt idx="1">
                  <c:v>0.13183333412816123</c:v>
                </c:pt>
                <c:pt idx="2">
                  <c:v>0.11886514369933678</c:v>
                </c:pt>
                <c:pt idx="3">
                  <c:v>0.11726525313717005</c:v>
                </c:pt>
                <c:pt idx="4">
                  <c:v>0.11226531730756975</c:v>
                </c:pt>
                <c:pt idx="5">
                  <c:v>0.10131505091813006</c:v>
                </c:pt>
                <c:pt idx="6">
                  <c:v>9.7149729404690313E-2</c:v>
                </c:pt>
                <c:pt idx="7">
                  <c:v>9.5932239176865164E-2</c:v>
                </c:pt>
                <c:pt idx="8">
                  <c:v>8.7821013423175526E-2</c:v>
                </c:pt>
                <c:pt idx="9">
                  <c:v>8.6251551286893643E-2</c:v>
                </c:pt>
                <c:pt idx="10">
                  <c:v>8.0866717263919377E-2</c:v>
                </c:pt>
              </c:numCache>
            </c:numRef>
          </c:val>
          <c:extLst>
            <c:ext xmlns:c16="http://schemas.microsoft.com/office/drawing/2014/chart" uri="{C3380CC4-5D6E-409C-BE32-E72D297353CC}">
              <c16:uniqueId val="{00000002-8517-4421-A80D-C586676558B7}"/>
            </c:ext>
          </c:extLst>
        </c:ser>
        <c:dLbls>
          <c:dLblPos val="outEnd"/>
          <c:showLegendKey val="0"/>
          <c:showVal val="1"/>
          <c:showCatName val="0"/>
          <c:showSerName val="0"/>
          <c:showPercent val="0"/>
          <c:showBubbleSize val="0"/>
        </c:dLbls>
        <c:gapWidth val="219"/>
        <c:overlap val="-27"/>
        <c:axId val="1165660415"/>
        <c:axId val="1165651679"/>
      </c:barChart>
      <c:catAx>
        <c:axId val="1165660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Arial Narrow" panose="020B0606020202030204" pitchFamily="34" charset="0"/>
                <a:ea typeface="+mn-ea"/>
                <a:cs typeface="+mn-cs"/>
              </a:defRPr>
            </a:pPr>
            <a:endParaRPr lang="fr-FR"/>
          </a:p>
        </c:txPr>
        <c:crossAx val="1165651679"/>
        <c:crosses val="autoZero"/>
        <c:auto val="1"/>
        <c:lblAlgn val="ctr"/>
        <c:lblOffset val="100"/>
        <c:noMultiLvlLbl val="0"/>
      </c:catAx>
      <c:valAx>
        <c:axId val="116565167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Arial Narrow" panose="020B0606020202030204" pitchFamily="34" charset="0"/>
                <a:ea typeface="+mn-ea"/>
                <a:cs typeface="+mn-cs"/>
              </a:defRPr>
            </a:pPr>
            <a:endParaRPr lang="fr-FR"/>
          </a:p>
        </c:txPr>
        <c:crossAx val="1165660415"/>
        <c:crosses val="autoZero"/>
        <c:crossBetween val="between"/>
        <c:majorUnit val="4.0000000000000008E-2"/>
      </c:valAx>
      <c:spPr>
        <a:noFill/>
        <a:ln w="25400">
          <a:noFill/>
        </a:ln>
        <a:effectLst/>
      </c:spPr>
    </c:plotArea>
    <c:plotVisOnly val="1"/>
    <c:dispBlanksAs val="gap"/>
    <c:showDLblsOverMax val="0"/>
  </c:chart>
  <c:spPr>
    <a:noFill/>
    <a:ln>
      <a:noFill/>
    </a:ln>
    <a:effectLst/>
  </c:spPr>
  <c:txPr>
    <a:bodyPr/>
    <a:lstStyle/>
    <a:p>
      <a:pPr>
        <a:defRPr sz="2000">
          <a:solidFill>
            <a:sysClr val="windowText" lastClr="000000"/>
          </a:solidFill>
          <a:latin typeface="Arial Narrow" panose="020B06060202020302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7EDEB3C-BB16-46DE-8248-4F8DEF4A960E}"/>
              </a:ext>
            </a:extLst>
          </p:cNvPr>
          <p:cNvSpPr>
            <a:spLocks noGrp="1"/>
          </p:cNvSpPr>
          <p:nvPr>
            <p:ph type="hdr" sz="quarter"/>
          </p:nvPr>
        </p:nvSpPr>
        <p:spPr>
          <a:xfrm>
            <a:off x="0" y="0"/>
            <a:ext cx="4301543" cy="341458"/>
          </a:xfrm>
          <a:prstGeom prst="rect">
            <a:avLst/>
          </a:prstGeom>
        </p:spPr>
        <p:txBody>
          <a:bodyPr vert="horz" lIns="80275" tIns="40138" rIns="80275" bIns="40138" rtlCol="0"/>
          <a:lstStyle>
            <a:lvl1pPr algn="l">
              <a:defRPr sz="1100"/>
            </a:lvl1pPr>
          </a:lstStyle>
          <a:p>
            <a:endParaRPr lang="fr-BE"/>
          </a:p>
        </p:txBody>
      </p:sp>
      <p:sp>
        <p:nvSpPr>
          <p:cNvPr id="3" name="Espace réservé de la date 2">
            <a:extLst>
              <a:ext uri="{FF2B5EF4-FFF2-40B4-BE49-F238E27FC236}">
                <a16:creationId xmlns:a16="http://schemas.microsoft.com/office/drawing/2014/main" id="{2D58E690-F6CA-44BC-8836-F3B2C8DEFCB2}"/>
              </a:ext>
            </a:extLst>
          </p:cNvPr>
          <p:cNvSpPr>
            <a:spLocks noGrp="1"/>
          </p:cNvSpPr>
          <p:nvPr>
            <p:ph type="dt" sz="quarter" idx="1"/>
          </p:nvPr>
        </p:nvSpPr>
        <p:spPr>
          <a:xfrm>
            <a:off x="5622510" y="0"/>
            <a:ext cx="4301543" cy="341458"/>
          </a:xfrm>
          <a:prstGeom prst="rect">
            <a:avLst/>
          </a:prstGeom>
        </p:spPr>
        <p:txBody>
          <a:bodyPr vert="horz" lIns="80275" tIns="40138" rIns="80275" bIns="40138" rtlCol="0"/>
          <a:lstStyle>
            <a:lvl1pPr algn="r">
              <a:defRPr sz="1100"/>
            </a:lvl1pPr>
          </a:lstStyle>
          <a:p>
            <a:fld id="{AFCF62BB-4FEF-4130-8CC3-5D7B8BA080F3}" type="datetimeFigureOut">
              <a:rPr lang="fr-BE" smtClean="0"/>
              <a:t>08-03-23</a:t>
            </a:fld>
            <a:endParaRPr lang="fr-BE"/>
          </a:p>
        </p:txBody>
      </p:sp>
      <p:sp>
        <p:nvSpPr>
          <p:cNvPr id="4" name="Espace réservé du pied de page 3">
            <a:extLst>
              <a:ext uri="{FF2B5EF4-FFF2-40B4-BE49-F238E27FC236}">
                <a16:creationId xmlns:a16="http://schemas.microsoft.com/office/drawing/2014/main" id="{F374895B-40C3-4890-84B4-81CD104CF8E2}"/>
              </a:ext>
            </a:extLst>
          </p:cNvPr>
          <p:cNvSpPr>
            <a:spLocks noGrp="1"/>
          </p:cNvSpPr>
          <p:nvPr>
            <p:ph type="ftr" sz="quarter" idx="2"/>
          </p:nvPr>
        </p:nvSpPr>
        <p:spPr>
          <a:xfrm>
            <a:off x="0" y="6456219"/>
            <a:ext cx="4301543" cy="341457"/>
          </a:xfrm>
          <a:prstGeom prst="rect">
            <a:avLst/>
          </a:prstGeom>
        </p:spPr>
        <p:txBody>
          <a:bodyPr vert="horz" lIns="80275" tIns="40138" rIns="80275" bIns="40138" rtlCol="0" anchor="b"/>
          <a:lstStyle>
            <a:lvl1pPr algn="l">
              <a:defRPr sz="1100"/>
            </a:lvl1pPr>
          </a:lstStyle>
          <a:p>
            <a:endParaRPr lang="fr-BE"/>
          </a:p>
        </p:txBody>
      </p:sp>
      <p:sp>
        <p:nvSpPr>
          <p:cNvPr id="5" name="Espace réservé du numéro de diapositive 4">
            <a:extLst>
              <a:ext uri="{FF2B5EF4-FFF2-40B4-BE49-F238E27FC236}">
                <a16:creationId xmlns:a16="http://schemas.microsoft.com/office/drawing/2014/main" id="{5B01BB4A-96CA-4240-AB35-AA5B4087495A}"/>
              </a:ext>
            </a:extLst>
          </p:cNvPr>
          <p:cNvSpPr>
            <a:spLocks noGrp="1"/>
          </p:cNvSpPr>
          <p:nvPr>
            <p:ph type="sldNum" sz="quarter" idx="3"/>
          </p:nvPr>
        </p:nvSpPr>
        <p:spPr>
          <a:xfrm>
            <a:off x="5622510" y="6456219"/>
            <a:ext cx="4301543" cy="341457"/>
          </a:xfrm>
          <a:prstGeom prst="rect">
            <a:avLst/>
          </a:prstGeom>
        </p:spPr>
        <p:txBody>
          <a:bodyPr vert="horz" lIns="80275" tIns="40138" rIns="80275" bIns="40138" rtlCol="0" anchor="b"/>
          <a:lstStyle>
            <a:lvl1pPr algn="r">
              <a:defRPr sz="1100"/>
            </a:lvl1pPr>
          </a:lstStyle>
          <a:p>
            <a:fld id="{BA12FDCB-B22F-4CFF-9D7E-9E11644E70B4}" type="slidenum">
              <a:rPr lang="fr-BE" smtClean="0"/>
              <a:t>‹N°›</a:t>
            </a:fld>
            <a:endParaRPr lang="fr-BE"/>
          </a:p>
        </p:txBody>
      </p:sp>
    </p:spTree>
    <p:extLst>
      <p:ext uri="{BB962C8B-B14F-4D97-AF65-F5344CB8AC3E}">
        <p14:creationId xmlns:p14="http://schemas.microsoft.com/office/powerpoint/2010/main" val="43384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41458"/>
          </a:xfrm>
          <a:prstGeom prst="rect">
            <a:avLst/>
          </a:prstGeom>
        </p:spPr>
        <p:txBody>
          <a:bodyPr vert="horz" lIns="80275" tIns="40138" rIns="80275" bIns="40138" rtlCol="0"/>
          <a:lstStyle>
            <a:lvl1pPr algn="l">
              <a:defRPr sz="1100"/>
            </a:lvl1pPr>
          </a:lstStyle>
          <a:p>
            <a:endParaRPr lang="fr-BE"/>
          </a:p>
        </p:txBody>
      </p:sp>
      <p:sp>
        <p:nvSpPr>
          <p:cNvPr id="3" name="Espace réservé de la date 2"/>
          <p:cNvSpPr>
            <a:spLocks noGrp="1"/>
          </p:cNvSpPr>
          <p:nvPr>
            <p:ph type="dt" idx="1"/>
          </p:nvPr>
        </p:nvSpPr>
        <p:spPr>
          <a:xfrm>
            <a:off x="5622510" y="0"/>
            <a:ext cx="4301543" cy="341458"/>
          </a:xfrm>
          <a:prstGeom prst="rect">
            <a:avLst/>
          </a:prstGeom>
        </p:spPr>
        <p:txBody>
          <a:bodyPr vert="horz" lIns="80275" tIns="40138" rIns="80275" bIns="40138" rtlCol="0"/>
          <a:lstStyle>
            <a:lvl1pPr algn="r">
              <a:defRPr sz="1100"/>
            </a:lvl1pPr>
          </a:lstStyle>
          <a:p>
            <a:fld id="{0BB48F9A-C2E1-43B4-A66B-0527C2BC261E}" type="datetimeFigureOut">
              <a:rPr lang="fr-BE" smtClean="0"/>
              <a:t>08-03-23</a:t>
            </a:fld>
            <a:endParaRPr lang="fr-BE"/>
          </a:p>
        </p:txBody>
      </p:sp>
      <p:sp>
        <p:nvSpPr>
          <p:cNvPr id="4" name="Espace réservé de l'image des diapositives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80275" tIns="40138" rIns="80275" bIns="40138" rtlCol="0" anchor="ctr"/>
          <a:lstStyle/>
          <a:p>
            <a:endParaRPr lang="fr-BE"/>
          </a:p>
        </p:txBody>
      </p:sp>
      <p:sp>
        <p:nvSpPr>
          <p:cNvPr id="5" name="Espace réservé des notes 4"/>
          <p:cNvSpPr>
            <a:spLocks noGrp="1"/>
          </p:cNvSpPr>
          <p:nvPr>
            <p:ph type="body" sz="quarter" idx="3"/>
          </p:nvPr>
        </p:nvSpPr>
        <p:spPr>
          <a:xfrm>
            <a:off x="992664" y="3271382"/>
            <a:ext cx="7941310" cy="2676584"/>
          </a:xfrm>
          <a:prstGeom prst="rect">
            <a:avLst/>
          </a:prstGeom>
        </p:spPr>
        <p:txBody>
          <a:bodyPr vert="horz" lIns="80275" tIns="40138" rIns="80275" bIns="401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6456219"/>
            <a:ext cx="4301543" cy="341457"/>
          </a:xfrm>
          <a:prstGeom prst="rect">
            <a:avLst/>
          </a:prstGeom>
        </p:spPr>
        <p:txBody>
          <a:bodyPr vert="horz" lIns="80275" tIns="40138" rIns="80275" bIns="40138" rtlCol="0" anchor="b"/>
          <a:lstStyle>
            <a:lvl1pPr algn="l">
              <a:defRPr sz="1100"/>
            </a:lvl1pPr>
          </a:lstStyle>
          <a:p>
            <a:endParaRPr lang="fr-BE"/>
          </a:p>
        </p:txBody>
      </p:sp>
      <p:sp>
        <p:nvSpPr>
          <p:cNvPr id="7" name="Espace réservé du numéro de diapositive 6"/>
          <p:cNvSpPr>
            <a:spLocks noGrp="1"/>
          </p:cNvSpPr>
          <p:nvPr>
            <p:ph type="sldNum" sz="quarter" idx="5"/>
          </p:nvPr>
        </p:nvSpPr>
        <p:spPr>
          <a:xfrm>
            <a:off x="5622510" y="6456219"/>
            <a:ext cx="4301543" cy="341457"/>
          </a:xfrm>
          <a:prstGeom prst="rect">
            <a:avLst/>
          </a:prstGeom>
        </p:spPr>
        <p:txBody>
          <a:bodyPr vert="horz" lIns="80275" tIns="40138" rIns="80275" bIns="40138" rtlCol="0" anchor="b"/>
          <a:lstStyle>
            <a:lvl1pPr algn="r">
              <a:defRPr sz="1100"/>
            </a:lvl1pPr>
          </a:lstStyle>
          <a:p>
            <a:fld id="{EDCEB290-3762-4345-BA55-7B091D537607}" type="slidenum">
              <a:rPr lang="fr-BE" smtClean="0"/>
              <a:t>‹N°›</a:t>
            </a:fld>
            <a:endParaRPr lang="fr-BE"/>
          </a:p>
        </p:txBody>
      </p:sp>
    </p:spTree>
    <p:extLst>
      <p:ext uri="{BB962C8B-B14F-4D97-AF65-F5344CB8AC3E}">
        <p14:creationId xmlns:p14="http://schemas.microsoft.com/office/powerpoint/2010/main" val="200872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Maxime</a:t>
            </a:r>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a:t>
            </a:fld>
            <a:endParaRPr lang="fr-BE"/>
          </a:p>
        </p:txBody>
      </p:sp>
    </p:spTree>
    <p:extLst>
      <p:ext uri="{BB962C8B-B14F-4D97-AF65-F5344CB8AC3E}">
        <p14:creationId xmlns:p14="http://schemas.microsoft.com/office/powerpoint/2010/main" val="172683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2</a:t>
            </a:fld>
            <a:endParaRPr lang="fr-BE"/>
          </a:p>
        </p:txBody>
      </p:sp>
    </p:spTree>
    <p:extLst>
      <p:ext uri="{BB962C8B-B14F-4D97-AF65-F5344CB8AC3E}">
        <p14:creationId xmlns:p14="http://schemas.microsoft.com/office/powerpoint/2010/main" val="36765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3</a:t>
            </a:fld>
            <a:endParaRPr lang="fr-BE"/>
          </a:p>
        </p:txBody>
      </p:sp>
    </p:spTree>
    <p:extLst>
      <p:ext uri="{BB962C8B-B14F-4D97-AF65-F5344CB8AC3E}">
        <p14:creationId xmlns:p14="http://schemas.microsoft.com/office/powerpoint/2010/main" val="24534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4</a:t>
            </a:fld>
            <a:endParaRPr lang="fr-BE"/>
          </a:p>
        </p:txBody>
      </p:sp>
    </p:spTree>
    <p:extLst>
      <p:ext uri="{BB962C8B-B14F-4D97-AF65-F5344CB8AC3E}">
        <p14:creationId xmlns:p14="http://schemas.microsoft.com/office/powerpoint/2010/main" val="231089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5</a:t>
            </a:fld>
            <a:endParaRPr lang="fr-BE"/>
          </a:p>
        </p:txBody>
      </p:sp>
    </p:spTree>
    <p:extLst>
      <p:ext uri="{BB962C8B-B14F-4D97-AF65-F5344CB8AC3E}">
        <p14:creationId xmlns:p14="http://schemas.microsoft.com/office/powerpoint/2010/main" val="317091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6</a:t>
            </a:fld>
            <a:endParaRPr lang="fr-BE"/>
          </a:p>
        </p:txBody>
      </p:sp>
    </p:spTree>
    <p:extLst>
      <p:ext uri="{BB962C8B-B14F-4D97-AF65-F5344CB8AC3E}">
        <p14:creationId xmlns:p14="http://schemas.microsoft.com/office/powerpoint/2010/main" val="167190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7</a:t>
            </a:fld>
            <a:endParaRPr lang="fr-BE"/>
          </a:p>
        </p:txBody>
      </p:sp>
    </p:spTree>
    <p:extLst>
      <p:ext uri="{BB962C8B-B14F-4D97-AF65-F5344CB8AC3E}">
        <p14:creationId xmlns:p14="http://schemas.microsoft.com/office/powerpoint/2010/main" val="66206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BE" sz="1200" b="1">
                <a:latin typeface="Arial Narrow" panose="020B0606020202030204" pitchFamily="34" charset="0"/>
              </a:rPr>
              <a:t>Most </a:t>
            </a:r>
            <a:r>
              <a:rPr lang="fr-BE" sz="1200" b="1" err="1">
                <a:latin typeface="Arial Narrow" panose="020B0606020202030204" pitchFamily="34" charset="0"/>
              </a:rPr>
              <a:t>frequently</a:t>
            </a:r>
            <a:r>
              <a:rPr lang="fr-BE" sz="1200" b="1">
                <a:latin typeface="Arial Narrow" panose="020B0606020202030204" pitchFamily="34" charset="0"/>
              </a:rPr>
              <a:t> </a:t>
            </a:r>
            <a:r>
              <a:rPr lang="fr-BE" sz="1200" b="1" err="1">
                <a:latin typeface="Arial Narrow" panose="020B0606020202030204" pitchFamily="34" charset="0"/>
              </a:rPr>
              <a:t>acknowledged</a:t>
            </a:r>
            <a:r>
              <a:rPr lang="fr-BE" sz="1200" b="1">
                <a:latin typeface="Arial Narrow" panose="020B0606020202030204" pitchFamily="34" charset="0"/>
              </a:rPr>
              <a:t> sources of </a:t>
            </a:r>
            <a:r>
              <a:rPr lang="fr-BE" sz="1200" b="1" err="1">
                <a:latin typeface="Arial Narrow" panose="020B0606020202030204" pitchFamily="34" charset="0"/>
              </a:rPr>
              <a:t>funding</a:t>
            </a:r>
            <a:r>
              <a:rPr lang="fr-BE" sz="1200" b="1">
                <a:latin typeface="Arial Narrow" panose="020B0606020202030204" pitchFamily="34" charset="0"/>
              </a:rPr>
              <a:t> in </a:t>
            </a:r>
            <a:r>
              <a:rPr lang="fr-BE" sz="1200" b="1" err="1">
                <a:latin typeface="Arial Narrow" panose="020B0606020202030204" pitchFamily="34" charset="0"/>
              </a:rPr>
              <a:t>Belgian</a:t>
            </a:r>
            <a:r>
              <a:rPr lang="fr-BE" sz="1200" b="1">
                <a:latin typeface="Arial Narrow" panose="020B0606020202030204" pitchFamily="34" charset="0"/>
              </a:rPr>
              <a:t> publications in </a:t>
            </a:r>
            <a:r>
              <a:rPr lang="fr-BE" sz="1200" b="1" err="1">
                <a:latin typeface="Arial Narrow" panose="020B0606020202030204" pitchFamily="34" charset="0"/>
              </a:rPr>
              <a:t>physics</a:t>
            </a:r>
            <a:r>
              <a:rPr lang="fr-BE" sz="1200" b="1">
                <a:latin typeface="Arial Narrow" panose="020B0606020202030204" pitchFamily="34" charset="0"/>
              </a:rPr>
              <a:t> / </a:t>
            </a:r>
            <a:r>
              <a:rPr lang="fr-BE" sz="1200" b="1" err="1">
                <a:latin typeface="Arial Narrow" panose="020B0606020202030204" pitchFamily="34" charset="0"/>
              </a:rPr>
              <a:t>astronomy</a:t>
            </a:r>
            <a:r>
              <a:rPr lang="fr-BE" sz="1200" b="1">
                <a:latin typeface="Arial Narrow" panose="020B0606020202030204" pitchFamily="34" charset="0"/>
              </a:rPr>
              <a:t> </a:t>
            </a:r>
          </a:p>
          <a:p>
            <a:pPr algn="r"/>
            <a:r>
              <a:rPr lang="fr-BE" sz="1200" b="1">
                <a:latin typeface="Arial Narrow" panose="020B0606020202030204" pitchFamily="34" charset="0"/>
              </a:rPr>
              <a:t>(2011-2021</a:t>
            </a:r>
            <a:endParaRPr lang="fr-FR"/>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8</a:t>
            </a:fld>
            <a:endParaRPr lang="fr-BE"/>
          </a:p>
        </p:txBody>
      </p:sp>
    </p:spTree>
    <p:extLst>
      <p:ext uri="{BB962C8B-B14F-4D97-AF65-F5344CB8AC3E}">
        <p14:creationId xmlns:p14="http://schemas.microsoft.com/office/powerpoint/2010/main" val="41977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Maxime</a:t>
            </a:r>
            <a:endParaRPr lang="fr-BE"/>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17</a:t>
            </a:fld>
            <a:endParaRPr lang="fr-BE"/>
          </a:p>
        </p:txBody>
      </p:sp>
    </p:spTree>
    <p:extLst>
      <p:ext uri="{BB962C8B-B14F-4D97-AF65-F5344CB8AC3E}">
        <p14:creationId xmlns:p14="http://schemas.microsoft.com/office/powerpoint/2010/main" val="239360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re seul">
    <p:bg>
      <p:bgPr>
        <a:solidFill>
          <a:srgbClr val="84006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192F4E-9809-79F2-164A-51DDA87F5B6F}"/>
              </a:ext>
            </a:extLst>
          </p:cNvPr>
          <p:cNvPicPr>
            <a:picLocks noChangeAspect="1"/>
          </p:cNvPicPr>
          <p:nvPr userDrawn="1"/>
        </p:nvPicPr>
        <p:blipFill>
          <a:blip r:embed="rId2"/>
          <a:stretch>
            <a:fillRect/>
          </a:stretch>
        </p:blipFill>
        <p:spPr>
          <a:xfrm>
            <a:off x="5049876" y="1066800"/>
            <a:ext cx="2068720" cy="1303980"/>
          </a:xfrm>
          <a:prstGeom prst="rect">
            <a:avLst/>
          </a:prstGeom>
        </p:spPr>
      </p:pic>
      <p:sp>
        <p:nvSpPr>
          <p:cNvPr id="5" name="Rectangle 4">
            <a:extLst>
              <a:ext uri="{FF2B5EF4-FFF2-40B4-BE49-F238E27FC236}">
                <a16:creationId xmlns:a16="http://schemas.microsoft.com/office/drawing/2014/main" id="{8D4E0704-CDF1-2396-2629-ABA37AE0EC32}"/>
              </a:ext>
            </a:extLst>
          </p:cNvPr>
          <p:cNvSpPr/>
          <p:nvPr userDrawn="1"/>
        </p:nvSpPr>
        <p:spPr>
          <a:xfrm>
            <a:off x="10744200" y="6096000"/>
            <a:ext cx="1219200" cy="762000"/>
          </a:xfrm>
          <a:prstGeom prst="rect">
            <a:avLst/>
          </a:prstGeom>
          <a:solidFill>
            <a:srgbClr val="84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9445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9920" y="132714"/>
            <a:ext cx="7649845" cy="513715"/>
          </a:xfrm>
          <a:prstGeom prst="rect">
            <a:avLst/>
          </a:prstGeom>
        </p:spPr>
        <p:txBody>
          <a:bodyPr wrap="square" lIns="0" tIns="0" rIns="0" bIns="0">
            <a:spAutoFit/>
          </a:bodyPr>
          <a:lstStyle>
            <a:lvl1pPr>
              <a:defRPr sz="3200" b="1" i="0">
                <a:solidFill>
                  <a:srgbClr val="8A0066"/>
                </a:solidFill>
                <a:latin typeface="Arial"/>
                <a:cs typeface="Arial"/>
              </a:defRPr>
            </a:lvl1pPr>
          </a:lstStyle>
          <a:p>
            <a:endParaRPr/>
          </a:p>
        </p:txBody>
      </p:sp>
      <p:sp>
        <p:nvSpPr>
          <p:cNvPr id="3" name="Holder 3"/>
          <p:cNvSpPr>
            <a:spLocks noGrp="1"/>
          </p:cNvSpPr>
          <p:nvPr>
            <p:ph type="body" idx="1"/>
          </p:nvPr>
        </p:nvSpPr>
        <p:spPr>
          <a:xfrm>
            <a:off x="457606" y="1240282"/>
            <a:ext cx="11276787" cy="43313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‹N°›</a:t>
            </a:fld>
            <a:endParaRPr/>
          </a:p>
        </p:txBody>
      </p:sp>
      <p:pic>
        <p:nvPicPr>
          <p:cNvPr id="7" name="Image 6">
            <a:extLst>
              <a:ext uri="{FF2B5EF4-FFF2-40B4-BE49-F238E27FC236}">
                <a16:creationId xmlns:a16="http://schemas.microsoft.com/office/drawing/2014/main" id="{8F688A2B-0C6B-04E2-A9FE-23274B937C84}"/>
              </a:ext>
            </a:extLst>
          </p:cNvPr>
          <p:cNvPicPr>
            <a:picLocks noChangeAspect="1"/>
          </p:cNvPicPr>
          <p:nvPr userDrawn="1"/>
        </p:nvPicPr>
        <p:blipFill>
          <a:blip r:embed="rId8"/>
          <a:stretch>
            <a:fillRect/>
          </a:stretch>
        </p:blipFill>
        <p:spPr>
          <a:xfrm>
            <a:off x="11012184" y="6265609"/>
            <a:ext cx="722209" cy="45523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C36C1-F9E6-774B-BFB9-C17CACA858A6}"/>
              </a:ext>
            </a:extLst>
          </p:cNvPr>
          <p:cNvSpPr>
            <a:spLocks noGrp="1"/>
          </p:cNvSpPr>
          <p:nvPr>
            <p:ph type="ctrTitle" idx="4294967295"/>
          </p:nvPr>
        </p:nvSpPr>
        <p:spPr>
          <a:xfrm>
            <a:off x="0" y="2819400"/>
            <a:ext cx="12192000" cy="3200876"/>
          </a:xfrm>
        </p:spPr>
        <p:txBody>
          <a:bodyPr/>
          <a:lstStyle/>
          <a:p>
            <a:pPr algn="ctr"/>
            <a:r>
              <a:rPr lang="fr-BE" sz="4800" dirty="0">
                <a:solidFill>
                  <a:schemeClr val="bg1"/>
                </a:solidFill>
                <a:latin typeface="Arial Narrow" panose="020B0606020202030204" pitchFamily="34" charset="0"/>
              </a:rPr>
              <a:t>High-Energy </a:t>
            </a:r>
            <a:r>
              <a:rPr lang="fr-BE" sz="4800" dirty="0" err="1">
                <a:solidFill>
                  <a:schemeClr val="bg1"/>
                </a:solidFill>
                <a:latin typeface="Arial Narrow" panose="020B0606020202030204" pitchFamily="34" charset="0"/>
              </a:rPr>
              <a:t>Physics</a:t>
            </a:r>
            <a:r>
              <a:rPr lang="fr-BE" sz="4800" dirty="0">
                <a:solidFill>
                  <a:schemeClr val="bg1"/>
                </a:solidFill>
                <a:latin typeface="Arial Narrow" panose="020B0606020202030204" pitchFamily="34" charset="0"/>
              </a:rPr>
              <a:t> in </a:t>
            </a:r>
            <a:r>
              <a:rPr lang="fr-BE" sz="4800" dirty="0" err="1">
                <a:solidFill>
                  <a:schemeClr val="bg1"/>
                </a:solidFill>
                <a:latin typeface="Arial Narrow" panose="020B0606020202030204" pitchFamily="34" charset="0"/>
              </a:rPr>
              <a:t>Belgium</a:t>
            </a:r>
            <a:br>
              <a:rPr lang="fr-BE" sz="4000" dirty="0">
                <a:solidFill>
                  <a:schemeClr val="bg1"/>
                </a:solidFill>
                <a:latin typeface="Arial Narrow" panose="020B0606020202030204" pitchFamily="34" charset="0"/>
              </a:rPr>
            </a:br>
            <a:r>
              <a:rPr lang="fr-BE" sz="4000" b="0" dirty="0" err="1">
                <a:solidFill>
                  <a:schemeClr val="bg1"/>
                </a:solidFill>
                <a:latin typeface="Arial Narrow" panose="020B0606020202030204" pitchFamily="34" charset="0"/>
              </a:rPr>
              <a:t>Fund</a:t>
            </a:r>
            <a:r>
              <a:rPr lang="fr-BE" sz="4000" b="0" dirty="0">
                <a:solidFill>
                  <a:schemeClr val="bg1"/>
                </a:solidFill>
                <a:latin typeface="Arial Narrow" panose="020B0606020202030204" pitchFamily="34" charset="0"/>
              </a:rPr>
              <a:t> for Scientific </a:t>
            </a:r>
            <a:r>
              <a:rPr lang="fr-BE" sz="4000" b="0" dirty="0" err="1">
                <a:solidFill>
                  <a:schemeClr val="bg1"/>
                </a:solidFill>
                <a:latin typeface="Arial Narrow" panose="020B0606020202030204" pitchFamily="34" charset="0"/>
              </a:rPr>
              <a:t>Research</a:t>
            </a:r>
            <a:r>
              <a:rPr lang="fr-BE" sz="4000" b="0" dirty="0">
                <a:solidFill>
                  <a:schemeClr val="bg1"/>
                </a:solidFill>
                <a:latin typeface="Arial Narrow" panose="020B0606020202030204" pitchFamily="34" charset="0"/>
              </a:rPr>
              <a:t> – FNRS</a:t>
            </a:r>
            <a:br>
              <a:rPr lang="fr-BE" sz="4000" dirty="0">
                <a:solidFill>
                  <a:schemeClr val="bg1"/>
                </a:solidFill>
                <a:latin typeface="Arial Narrow" panose="020B0606020202030204" pitchFamily="34" charset="0"/>
              </a:rPr>
            </a:br>
            <a:br>
              <a:rPr lang="fr-BE" sz="2800" dirty="0">
                <a:solidFill>
                  <a:schemeClr val="bg1"/>
                </a:solidFill>
                <a:latin typeface="Arial Narrow" panose="020B0606020202030204" pitchFamily="34" charset="0"/>
              </a:rPr>
            </a:br>
            <a:r>
              <a:rPr lang="fr-BE" sz="2800" i="1" dirty="0">
                <a:solidFill>
                  <a:schemeClr val="bg1"/>
                </a:solidFill>
                <a:latin typeface="Arial Narrow" panose="020B0606020202030204" pitchFamily="34" charset="0"/>
              </a:rPr>
              <a:t>Véronique Halloin, </a:t>
            </a:r>
            <a:r>
              <a:rPr lang="fr-BE" sz="2800" i="1" dirty="0" err="1">
                <a:solidFill>
                  <a:schemeClr val="bg1"/>
                </a:solidFill>
                <a:latin typeface="Arial Narrow" panose="020B0606020202030204" pitchFamily="34" charset="0"/>
              </a:rPr>
              <a:t>Secretary</a:t>
            </a:r>
            <a:r>
              <a:rPr lang="fr-BE" sz="2800" i="1" dirty="0">
                <a:solidFill>
                  <a:schemeClr val="bg1"/>
                </a:solidFill>
                <a:latin typeface="Arial Narrow" panose="020B0606020202030204" pitchFamily="34" charset="0"/>
              </a:rPr>
              <a:t> General</a:t>
            </a:r>
            <a:br>
              <a:rPr lang="fr-FR" sz="3600" dirty="0">
                <a:solidFill>
                  <a:schemeClr val="bg1"/>
                </a:solidFill>
                <a:latin typeface="Arial Narrow" panose="020B0606020202030204" pitchFamily="34" charset="0"/>
              </a:rPr>
            </a:br>
            <a:br>
              <a:rPr lang="fr-FR" sz="3600" dirty="0">
                <a:solidFill>
                  <a:schemeClr val="bg1"/>
                </a:solidFill>
                <a:latin typeface="Arial Narrow" panose="020B0606020202030204" pitchFamily="34" charset="0"/>
              </a:rPr>
            </a:br>
            <a:r>
              <a:rPr lang="fr-FR" sz="2800" dirty="0">
                <a:solidFill>
                  <a:schemeClr val="bg1"/>
                </a:solidFill>
                <a:latin typeface="Arial Narrow" panose="020B0606020202030204" pitchFamily="34" charset="0"/>
              </a:rPr>
              <a:t>March 9, 2023</a:t>
            </a:r>
          </a:p>
        </p:txBody>
      </p:sp>
    </p:spTree>
    <p:extLst>
      <p:ext uri="{BB962C8B-B14F-4D97-AF65-F5344CB8AC3E}">
        <p14:creationId xmlns:p14="http://schemas.microsoft.com/office/powerpoint/2010/main" val="295429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B42981F-E2CA-E7C1-D669-B20FAD0CCE2D}"/>
              </a:ext>
            </a:extLst>
          </p:cNvPr>
          <p:cNvSpPr>
            <a:spLocks noGrp="1"/>
          </p:cNvSpPr>
          <p:nvPr>
            <p:ph type="title"/>
          </p:nvPr>
        </p:nvSpPr>
        <p:spPr>
          <a:xfrm>
            <a:off x="0" y="137160"/>
            <a:ext cx="12192000" cy="492443"/>
          </a:xfrm>
        </p:spPr>
        <p:txBody>
          <a:bodyPr/>
          <a:lstStyle/>
          <a:p>
            <a:pPr algn="ctr"/>
            <a:r>
              <a:rPr lang="fr-FR" dirty="0">
                <a:latin typeface="Arial Narrow" panose="020B0606020202030204" pitchFamily="34" charset="0"/>
              </a:rPr>
              <a:t>FNRS FUNDING INSTRUMENTS FOR HEP</a:t>
            </a:r>
            <a:endParaRPr lang="fr-BE" dirty="0">
              <a:solidFill>
                <a:schemeClr val="accent5">
                  <a:lumMod val="75000"/>
                </a:schemeClr>
              </a:solidFill>
              <a:latin typeface="Arial Narrow" panose="020B0606020202030204" pitchFamily="34" charset="0"/>
            </a:endParaRPr>
          </a:p>
        </p:txBody>
      </p:sp>
      <p:sp>
        <p:nvSpPr>
          <p:cNvPr id="10" name="ZoneTexte 9">
            <a:extLst>
              <a:ext uri="{FF2B5EF4-FFF2-40B4-BE49-F238E27FC236}">
                <a16:creationId xmlns:a16="http://schemas.microsoft.com/office/drawing/2014/main" id="{26DA7381-0BC1-CB78-D434-0B1AB26294D0}"/>
              </a:ext>
            </a:extLst>
          </p:cNvPr>
          <p:cNvSpPr txBox="1"/>
          <p:nvPr/>
        </p:nvSpPr>
        <p:spPr>
          <a:xfrm>
            <a:off x="533400" y="1219200"/>
            <a:ext cx="11125200" cy="5109091"/>
          </a:xfrm>
          <a:prstGeom prst="rect">
            <a:avLst/>
          </a:prstGeom>
          <a:noFill/>
        </p:spPr>
        <p:txBody>
          <a:bodyPr wrap="square" rtlCol="0">
            <a:spAutoFit/>
          </a:bodyPr>
          <a:lstStyle/>
          <a:p>
            <a:pPr marL="514350" indent="-514350">
              <a:lnSpc>
                <a:spcPct val="250000"/>
              </a:lnSpc>
              <a:buAutoNum type="arabicPeriod"/>
            </a:pPr>
            <a:r>
              <a:rPr lang="en-US" sz="3600" b="1" dirty="0" err="1">
                <a:solidFill>
                  <a:srgbClr val="C8007C"/>
                </a:solidFill>
                <a:latin typeface="Arial Narrow" panose="020B0606020202030204" pitchFamily="34" charset="0"/>
              </a:rPr>
              <a:t>IISN.fnrs</a:t>
            </a:r>
            <a:r>
              <a:rPr lang="en-US" sz="3600" b="1" dirty="0">
                <a:solidFill>
                  <a:srgbClr val="C8007C"/>
                </a:solidFill>
                <a:latin typeface="Arial Narrow" panose="020B0606020202030204" pitchFamily="34" charset="0"/>
              </a:rPr>
              <a:t> </a:t>
            </a:r>
            <a:r>
              <a:rPr lang="en-US" sz="3200" b="1" dirty="0">
                <a:solidFill>
                  <a:srgbClr val="C8007C"/>
                </a:solidFill>
                <a:latin typeface="Arial Narrow" panose="020B0606020202030204" pitchFamily="34" charset="0"/>
              </a:rPr>
              <a:t>(Interuniversity Institute for Nuclear Sciences)</a:t>
            </a:r>
            <a:endParaRPr lang="en-US" sz="3200" b="1" i="0" dirty="0">
              <a:solidFill>
                <a:srgbClr val="C8007C"/>
              </a:solidFill>
              <a:effectLst/>
              <a:latin typeface="Arial Narrow" panose="020B0606020202030204" pitchFamily="34" charset="0"/>
            </a:endParaRPr>
          </a:p>
          <a:p>
            <a:pPr marL="514350" indent="-514350">
              <a:lnSpc>
                <a:spcPct val="250000"/>
              </a:lnSpc>
              <a:buAutoNum type="arabicPeriod"/>
            </a:pPr>
            <a:r>
              <a:rPr lang="en-US" sz="3600" b="1" i="0" dirty="0">
                <a:solidFill>
                  <a:srgbClr val="840060"/>
                </a:solidFill>
                <a:effectLst/>
                <a:latin typeface="Arial Narrow" panose="020B0606020202030204" pitchFamily="34" charset="0"/>
              </a:rPr>
              <a:t>PhD grants and </a:t>
            </a:r>
            <a:r>
              <a:rPr lang="en-US" sz="3600" b="1" dirty="0">
                <a:solidFill>
                  <a:srgbClr val="840060"/>
                </a:solidFill>
                <a:latin typeface="Arial Narrow" panose="020B0606020202030204" pitchFamily="34" charset="0"/>
              </a:rPr>
              <a:t>F</a:t>
            </a:r>
            <a:r>
              <a:rPr lang="en-US" sz="3600" b="1" i="0" dirty="0">
                <a:solidFill>
                  <a:srgbClr val="840060"/>
                </a:solidFill>
                <a:effectLst/>
                <a:latin typeface="Arial Narrow" panose="020B0606020202030204" pitchFamily="34" charset="0"/>
              </a:rPr>
              <a:t>ellowships</a:t>
            </a:r>
          </a:p>
          <a:p>
            <a:pPr marL="514350" indent="-514350">
              <a:lnSpc>
                <a:spcPct val="250000"/>
              </a:lnSpc>
              <a:buAutoNum type="arabicPeriod"/>
            </a:pPr>
            <a:r>
              <a:rPr lang="en-US" sz="3600" b="1" dirty="0">
                <a:solidFill>
                  <a:srgbClr val="0D7278"/>
                </a:solidFill>
                <a:latin typeface="Arial Narrow" panose="020B0606020202030204" pitchFamily="34" charset="0"/>
              </a:rPr>
              <a:t>EOS</a:t>
            </a:r>
            <a:endParaRPr lang="en-US" sz="3600" dirty="0">
              <a:solidFill>
                <a:srgbClr val="0D7278"/>
              </a:solidFill>
              <a:latin typeface="Arial Narrow" panose="020B0606020202030204" pitchFamily="34" charset="0"/>
            </a:endParaRPr>
          </a:p>
          <a:p>
            <a:pPr algn="ctr"/>
            <a:endParaRPr lang="en-US" sz="2800" b="1" dirty="0">
              <a:latin typeface="Arial Narrow" panose="020B0606020202030204" pitchFamily="34" charset="0"/>
            </a:endParaRPr>
          </a:p>
          <a:p>
            <a:pPr marL="342900" indent="-342900" algn="ctr">
              <a:buAutoNum type="arabicPeriod"/>
            </a:pPr>
            <a:endParaRPr lang="fr-BE" sz="2800" dirty="0">
              <a:latin typeface="Arial Narrow" panose="020B0606020202030204" pitchFamily="34" charset="0"/>
            </a:endParaRPr>
          </a:p>
        </p:txBody>
      </p:sp>
      <p:pic>
        <p:nvPicPr>
          <p:cNvPr id="21" name="Image 20">
            <a:extLst>
              <a:ext uri="{FF2B5EF4-FFF2-40B4-BE49-F238E27FC236}">
                <a16:creationId xmlns:a16="http://schemas.microsoft.com/office/drawing/2014/main" id="{D33E52A3-785A-E055-2DB4-937CD9B09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23" b="29400"/>
          <a:stretch/>
        </p:blipFill>
        <p:spPr>
          <a:xfrm>
            <a:off x="6248400" y="2919709"/>
            <a:ext cx="1600200" cy="865344"/>
          </a:xfrm>
          <a:prstGeom prst="rect">
            <a:avLst/>
          </a:prstGeom>
        </p:spPr>
      </p:pic>
      <p:pic>
        <p:nvPicPr>
          <p:cNvPr id="25" name="Image 24">
            <a:extLst>
              <a:ext uri="{FF2B5EF4-FFF2-40B4-BE49-F238E27FC236}">
                <a16:creationId xmlns:a16="http://schemas.microsoft.com/office/drawing/2014/main" id="{CBA5B17E-6A3A-64CE-F419-399B9ED54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93" y="4267200"/>
            <a:ext cx="4964907" cy="1143000"/>
          </a:xfrm>
          <a:prstGeom prst="rect">
            <a:avLst/>
          </a:prstGeom>
        </p:spPr>
      </p:pic>
      <p:pic>
        <p:nvPicPr>
          <p:cNvPr id="26" name="Image 25">
            <a:extLst>
              <a:ext uri="{FF2B5EF4-FFF2-40B4-BE49-F238E27FC236}">
                <a16:creationId xmlns:a16="http://schemas.microsoft.com/office/drawing/2014/main" id="{D97E3C1B-B9EF-13BD-FC31-29F62E443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064" y="1419224"/>
            <a:ext cx="1498586" cy="1467147"/>
          </a:xfrm>
          <a:prstGeom prst="rect">
            <a:avLst/>
          </a:prstGeom>
        </p:spPr>
      </p:pic>
    </p:spTree>
    <p:extLst>
      <p:ext uri="{BB962C8B-B14F-4D97-AF65-F5344CB8AC3E}">
        <p14:creationId xmlns:p14="http://schemas.microsoft.com/office/powerpoint/2010/main" val="12316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a:extLst>
              <a:ext uri="{FF2B5EF4-FFF2-40B4-BE49-F238E27FC236}">
                <a16:creationId xmlns:a16="http://schemas.microsoft.com/office/drawing/2014/main" id="{C464C33E-7C96-39BF-29E8-8910B54C7F0F}"/>
              </a:ext>
            </a:extLst>
          </p:cNvPr>
          <p:cNvSpPr txBox="1">
            <a:spLocks/>
          </p:cNvSpPr>
          <p:nvPr/>
        </p:nvSpPr>
        <p:spPr>
          <a:xfrm>
            <a:off x="302740" y="1417000"/>
            <a:ext cx="9146060" cy="50600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
            </a:pPr>
            <a:r>
              <a:rPr lang="fr-BE" sz="3200" b="1" dirty="0">
                <a:solidFill>
                  <a:srgbClr val="000000"/>
                </a:solidFill>
                <a:latin typeface="Arial Narrow" panose="020B0606020202030204" pitchFamily="34" charset="0"/>
                <a:cs typeface="Arial" charset="0"/>
              </a:rPr>
              <a:t>Virtual </a:t>
            </a:r>
            <a:r>
              <a:rPr lang="fr-BE" sz="3200" b="1" dirty="0" err="1">
                <a:solidFill>
                  <a:srgbClr val="000000"/>
                </a:solidFill>
                <a:latin typeface="Arial Narrow" panose="020B0606020202030204" pitchFamily="34" charset="0"/>
                <a:cs typeface="Arial" charset="0"/>
              </a:rPr>
              <a:t>institute</a:t>
            </a:r>
            <a:r>
              <a:rPr lang="fr-BE" sz="3200" b="1" dirty="0">
                <a:solidFill>
                  <a:srgbClr val="000000"/>
                </a:solidFill>
                <a:latin typeface="Arial Narrow" panose="020B0606020202030204" pitchFamily="34" charset="0"/>
                <a:cs typeface="Arial" charset="0"/>
              </a:rPr>
              <a:t> </a:t>
            </a:r>
            <a:r>
              <a:rPr lang="fr-BE" sz="3200" dirty="0">
                <a:solidFill>
                  <a:srgbClr val="000000"/>
                </a:solidFill>
                <a:latin typeface="Arial Narrow" panose="020B0606020202030204" pitchFamily="34" charset="0"/>
                <a:cs typeface="Arial" charset="0"/>
              </a:rPr>
              <a:t>: </a:t>
            </a:r>
          </a:p>
          <a:p>
            <a:pPr marL="457200" indent="-457200">
              <a:buFont typeface="Wingdings" panose="05000000000000000000" pitchFamily="2" charset="2"/>
              <a:buChar char="§"/>
            </a:pPr>
            <a:endParaRPr lang="fr-BE" sz="3200" dirty="0">
              <a:solidFill>
                <a:srgbClr val="000000"/>
              </a:solidFill>
              <a:latin typeface="Arial Narrow" panose="020B0606020202030204" pitchFamily="34" charset="0"/>
              <a:cs typeface="Arial" charset="0"/>
            </a:endParaRPr>
          </a:p>
          <a:p>
            <a:pPr marL="914400" lvl="1" indent="-457200">
              <a:lnSpc>
                <a:spcPct val="150000"/>
              </a:lnSpc>
              <a:buFont typeface="Arial" panose="020B0604020202020204" pitchFamily="34" charset="0"/>
              <a:buChar char="•"/>
            </a:pPr>
            <a:r>
              <a:rPr lang="fr-BE" sz="3200" dirty="0">
                <a:solidFill>
                  <a:srgbClr val="000000"/>
                </a:solidFill>
                <a:latin typeface="Arial Narrow" panose="020B0606020202030204" pitchFamily="34" charset="0"/>
                <a:cs typeface="Arial" charset="0"/>
              </a:rPr>
              <a:t>5 to 7 M€/</a:t>
            </a:r>
            <a:r>
              <a:rPr lang="fr-BE" sz="3200" dirty="0" err="1">
                <a:solidFill>
                  <a:srgbClr val="000000"/>
                </a:solidFill>
                <a:latin typeface="Arial Narrow" panose="020B0606020202030204" pitchFamily="34" charset="0"/>
                <a:cs typeface="Arial" charset="0"/>
              </a:rPr>
              <a:t>year</a:t>
            </a:r>
            <a:r>
              <a:rPr lang="fr-BE" sz="3200" dirty="0">
                <a:solidFill>
                  <a:srgbClr val="000000"/>
                </a:solidFill>
                <a:latin typeface="Arial Narrow" panose="020B0606020202030204" pitchFamily="34" charset="0"/>
                <a:cs typeface="Arial" charset="0"/>
              </a:rPr>
              <a:t> (WBF and </a:t>
            </a:r>
            <a:r>
              <a:rPr lang="fr-BE" sz="3200" dirty="0" err="1">
                <a:solidFill>
                  <a:srgbClr val="000000"/>
                </a:solidFill>
                <a:latin typeface="Arial Narrow" panose="020B0606020202030204" pitchFamily="34" charset="0"/>
                <a:cs typeface="Arial" charset="0"/>
              </a:rPr>
              <a:t>Federal</a:t>
            </a:r>
            <a:r>
              <a:rPr lang="fr-BE" sz="3200" dirty="0">
                <a:solidFill>
                  <a:srgbClr val="000000"/>
                </a:solidFill>
                <a:latin typeface="Arial Narrow" panose="020B0606020202030204" pitchFamily="34" charset="0"/>
                <a:cs typeface="Arial" charset="0"/>
              </a:rPr>
              <a:t> </a:t>
            </a:r>
            <a:r>
              <a:rPr lang="fr-BE" sz="3200" dirty="0" err="1">
                <a:solidFill>
                  <a:srgbClr val="000000"/>
                </a:solidFill>
                <a:latin typeface="Arial Narrow" panose="020B0606020202030204" pitchFamily="34" charset="0"/>
                <a:cs typeface="Arial" charset="0"/>
              </a:rPr>
              <a:t>Funding</a:t>
            </a:r>
            <a:r>
              <a:rPr lang="fr-BE" sz="3200" dirty="0">
                <a:solidFill>
                  <a:srgbClr val="000000"/>
                </a:solidFill>
                <a:latin typeface="Arial Narrow" panose="020B0606020202030204" pitchFamily="34" charset="0"/>
                <a:cs typeface="Arial" charset="0"/>
              </a:rPr>
              <a:t>)</a:t>
            </a:r>
          </a:p>
          <a:p>
            <a:pPr marL="914400" lvl="1" indent="-457200">
              <a:lnSpc>
                <a:spcPct val="150000"/>
              </a:lnSpc>
              <a:buFont typeface="Arial" panose="020B0604020202020204" pitchFamily="34" charset="0"/>
              <a:buChar char="•"/>
            </a:pPr>
            <a:r>
              <a:rPr lang="fr-BE" sz="3200" dirty="0">
                <a:solidFill>
                  <a:srgbClr val="000000"/>
                </a:solidFill>
                <a:latin typeface="Arial Narrow" panose="020B0606020202030204" pitchFamily="34" charset="0"/>
                <a:cs typeface="Arial" charset="0"/>
              </a:rPr>
              <a:t>A </a:t>
            </a:r>
            <a:r>
              <a:rPr lang="fr-BE" sz="3200" dirty="0" err="1">
                <a:solidFill>
                  <a:srgbClr val="000000"/>
                </a:solidFill>
                <a:latin typeface="Arial Narrow" panose="020B0606020202030204" pitchFamily="34" charset="0"/>
                <a:cs typeface="Arial" charset="0"/>
              </a:rPr>
              <a:t>dedicated</a:t>
            </a:r>
            <a:r>
              <a:rPr lang="fr-BE" sz="3200" dirty="0">
                <a:solidFill>
                  <a:srgbClr val="000000"/>
                </a:solidFill>
                <a:latin typeface="Arial Narrow" panose="020B0606020202030204" pitchFamily="34" charset="0"/>
                <a:cs typeface="Arial" charset="0"/>
              </a:rPr>
              <a:t> international </a:t>
            </a:r>
            <a:r>
              <a:rPr lang="fr-BE" sz="3200" dirty="0" err="1">
                <a:solidFill>
                  <a:srgbClr val="000000"/>
                </a:solidFill>
                <a:latin typeface="Arial Narrow" panose="020B0606020202030204" pitchFamily="34" charset="0"/>
                <a:cs typeface="Arial" charset="0"/>
              </a:rPr>
              <a:t>scientific</a:t>
            </a:r>
            <a:r>
              <a:rPr lang="fr-BE" sz="3200" dirty="0">
                <a:solidFill>
                  <a:srgbClr val="000000"/>
                </a:solidFill>
                <a:latin typeface="Arial Narrow" panose="020B0606020202030204" pitchFamily="34" charset="0"/>
                <a:cs typeface="Arial" charset="0"/>
              </a:rPr>
              <a:t> </a:t>
            </a:r>
            <a:r>
              <a:rPr lang="fr-BE" sz="3200" dirty="0" err="1">
                <a:solidFill>
                  <a:srgbClr val="000000"/>
                </a:solidFill>
                <a:latin typeface="Arial Narrow" panose="020B0606020202030204" pitchFamily="34" charset="0"/>
                <a:cs typeface="Arial" charset="0"/>
              </a:rPr>
              <a:t>committee</a:t>
            </a:r>
            <a:endParaRPr lang="fr-BE" sz="3200" dirty="0">
              <a:solidFill>
                <a:srgbClr val="000000"/>
              </a:solidFill>
              <a:latin typeface="Arial Narrow" panose="020B0606020202030204" pitchFamily="34" charset="0"/>
              <a:cs typeface="Arial" charset="0"/>
            </a:endParaRPr>
          </a:p>
          <a:p>
            <a:pPr lvl="1">
              <a:lnSpc>
                <a:spcPct val="150000"/>
              </a:lnSpc>
            </a:pPr>
            <a:endParaRPr lang="fr-BE" sz="3200" dirty="0">
              <a:solidFill>
                <a:srgbClr val="000000"/>
              </a:solidFill>
              <a:latin typeface="Arial Narrow" panose="020B0606020202030204" pitchFamily="34" charset="0"/>
              <a:cs typeface="Arial" charset="0"/>
            </a:endParaRPr>
          </a:p>
          <a:p>
            <a:pPr marL="914400" lvl="1" indent="-457200">
              <a:buFont typeface="Arial" panose="020B0604020202020204" pitchFamily="34" charset="0"/>
              <a:buChar char="•"/>
            </a:pPr>
            <a:r>
              <a:rPr lang="fr-BE" sz="3200" dirty="0">
                <a:solidFill>
                  <a:srgbClr val="000000"/>
                </a:solidFill>
                <a:latin typeface="Arial Narrow" panose="020B0606020202030204" pitchFamily="34" charset="0"/>
                <a:cs typeface="Arial" charset="0"/>
              </a:rPr>
              <a:t>L</a:t>
            </a:r>
            <a:r>
              <a:rPr lang="en-US" sz="3200" dirty="0" err="1">
                <a:solidFill>
                  <a:srgbClr val="000000"/>
                </a:solidFill>
                <a:latin typeface="Arial Narrow" panose="020B0606020202030204" pitchFamily="34" charset="0"/>
                <a:cs typeface="Arial" charset="0"/>
              </a:rPr>
              <a:t>ong</a:t>
            </a:r>
            <a:r>
              <a:rPr lang="en-US" sz="3200" dirty="0">
                <a:solidFill>
                  <a:srgbClr val="000000"/>
                </a:solidFill>
                <a:latin typeface="Arial Narrow" panose="020B0606020202030204" pitchFamily="34" charset="0"/>
                <a:cs typeface="Arial" charset="0"/>
              </a:rPr>
              <a:t>-term funding of recurrent and renewable projects, in particle physics, </a:t>
            </a:r>
            <a:r>
              <a:rPr lang="en-US" sz="3200" dirty="0" err="1">
                <a:solidFill>
                  <a:srgbClr val="000000"/>
                </a:solidFill>
                <a:latin typeface="Arial Narrow" panose="020B0606020202030204" pitchFamily="34" charset="0"/>
                <a:cs typeface="Arial" charset="0"/>
              </a:rPr>
              <a:t>astro</a:t>
            </a:r>
            <a:r>
              <a:rPr lang="en-US" sz="3200" dirty="0">
                <a:solidFill>
                  <a:srgbClr val="000000"/>
                </a:solidFill>
                <a:latin typeface="Arial Narrow" panose="020B0606020202030204" pitchFamily="34" charset="0"/>
                <a:cs typeface="Arial" charset="0"/>
              </a:rPr>
              <a:t>-particle physics and fundamental theoretical research</a:t>
            </a:r>
            <a:endParaRPr lang="fr-BE" sz="3200" b="1" u="none" dirty="0">
              <a:solidFill>
                <a:srgbClr val="000000"/>
              </a:solidFill>
              <a:latin typeface="Arial Narrow" panose="020B0606020202030204" pitchFamily="34" charset="0"/>
              <a:cs typeface="Arial" charset="0"/>
            </a:endParaRPr>
          </a:p>
          <a:p>
            <a:pPr defTabSz="179388"/>
            <a:endParaRPr lang="fr-BE" sz="3200" u="none" dirty="0">
              <a:solidFill>
                <a:srgbClr val="000000"/>
              </a:solidFill>
              <a:highlight>
                <a:srgbClr val="FFFF00"/>
              </a:highlight>
              <a:latin typeface="Arial Narrow" panose="020B0606020202030204" pitchFamily="34" charset="0"/>
              <a:cs typeface="Arial" charset="0"/>
            </a:endParaRPr>
          </a:p>
          <a:p>
            <a:pPr defTabSz="179388"/>
            <a:endParaRPr lang="fr-BE" sz="3200" u="none" dirty="0">
              <a:solidFill>
                <a:srgbClr val="000000"/>
              </a:solidFill>
              <a:latin typeface="Arial Narrow" panose="020B0606020202030204" pitchFamily="34" charset="0"/>
              <a:cs typeface="Arial" charset="0"/>
            </a:endParaRPr>
          </a:p>
        </p:txBody>
      </p:sp>
      <p:sp>
        <p:nvSpPr>
          <p:cNvPr id="2" name="Titre 1">
            <a:extLst>
              <a:ext uri="{FF2B5EF4-FFF2-40B4-BE49-F238E27FC236}">
                <a16:creationId xmlns:a16="http://schemas.microsoft.com/office/drawing/2014/main" id="{0D131CBD-3409-62D7-D86D-740EE630D610}"/>
              </a:ext>
            </a:extLst>
          </p:cNvPr>
          <p:cNvSpPr txBox="1">
            <a:spLocks/>
          </p:cNvSpPr>
          <p:nvPr/>
        </p:nvSpPr>
        <p:spPr>
          <a:xfrm>
            <a:off x="0" y="137160"/>
            <a:ext cx="12192000" cy="1046440"/>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kern="0" dirty="0">
                <a:latin typeface="Arial Narrow" panose="020B0606020202030204" pitchFamily="34" charset="0"/>
              </a:rPr>
              <a:t>FNRS SUPPORT TO HEP RESEARCH</a:t>
            </a:r>
          </a:p>
          <a:p>
            <a:pPr algn="ctr"/>
            <a:r>
              <a:rPr lang="fr-FR" sz="3600" kern="0" dirty="0">
                <a:solidFill>
                  <a:srgbClr val="C8007C"/>
                </a:solidFill>
                <a:latin typeface="Arial Narrow" panose="020B0606020202030204" pitchFamily="34" charset="0"/>
              </a:rPr>
              <a:t>1. </a:t>
            </a:r>
            <a:r>
              <a:rPr lang="fr-FR" sz="3600" kern="0" dirty="0" err="1">
                <a:solidFill>
                  <a:srgbClr val="C8007C"/>
                </a:solidFill>
                <a:latin typeface="Arial Narrow" panose="020B0606020202030204" pitchFamily="34" charset="0"/>
              </a:rPr>
              <a:t>IISN.fnrs</a:t>
            </a:r>
            <a:endParaRPr lang="fr-BE" sz="3600" kern="0" dirty="0">
              <a:solidFill>
                <a:srgbClr val="C8007C"/>
              </a:solidFill>
              <a:latin typeface="Arial Narrow" panose="020B0606020202030204" pitchFamily="34" charset="0"/>
            </a:endParaRPr>
          </a:p>
        </p:txBody>
      </p:sp>
      <p:pic>
        <p:nvPicPr>
          <p:cNvPr id="8" name="Image 7">
            <a:extLst>
              <a:ext uri="{FF2B5EF4-FFF2-40B4-BE49-F238E27FC236}">
                <a16:creationId xmlns:a16="http://schemas.microsoft.com/office/drawing/2014/main" id="{D008FE25-6ECC-27F2-D769-EF51A352C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5692" y="160143"/>
            <a:ext cx="1765164" cy="1728132"/>
          </a:xfrm>
          <a:prstGeom prst="rect">
            <a:avLst/>
          </a:prstGeom>
        </p:spPr>
      </p:pic>
    </p:spTree>
    <p:extLst>
      <p:ext uri="{BB962C8B-B14F-4D97-AF65-F5344CB8AC3E}">
        <p14:creationId xmlns:p14="http://schemas.microsoft.com/office/powerpoint/2010/main" val="20959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32F32-B09D-64A5-16E5-05E1C33364F9}"/>
              </a:ext>
            </a:extLst>
          </p:cNvPr>
          <p:cNvSpPr/>
          <p:nvPr/>
        </p:nvSpPr>
        <p:spPr>
          <a:xfrm>
            <a:off x="10972800" y="6096000"/>
            <a:ext cx="990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1">
            <a:extLst>
              <a:ext uri="{FF2B5EF4-FFF2-40B4-BE49-F238E27FC236}">
                <a16:creationId xmlns:a16="http://schemas.microsoft.com/office/drawing/2014/main" id="{C464C33E-7C96-39BF-29E8-8910B54C7F0F}"/>
              </a:ext>
            </a:extLst>
          </p:cNvPr>
          <p:cNvSpPr txBox="1">
            <a:spLocks/>
          </p:cNvSpPr>
          <p:nvPr/>
        </p:nvSpPr>
        <p:spPr>
          <a:xfrm>
            <a:off x="224480" y="1293175"/>
            <a:ext cx="11776375" cy="4498025"/>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
            </a:pPr>
            <a:r>
              <a:rPr lang="fr-BE" sz="3200" b="1" dirty="0" err="1">
                <a:solidFill>
                  <a:srgbClr val="000000"/>
                </a:solidFill>
                <a:latin typeface="Arial Narrow" panose="020B0606020202030204" pitchFamily="34" charset="0"/>
                <a:cs typeface="Arial" charset="0"/>
              </a:rPr>
              <a:t>Examples</a:t>
            </a:r>
            <a:r>
              <a:rPr lang="fr-BE" sz="3200" b="1" dirty="0">
                <a:solidFill>
                  <a:srgbClr val="000000"/>
                </a:solidFill>
                <a:latin typeface="Arial Narrow" panose="020B0606020202030204" pitchFamily="34" charset="0"/>
                <a:cs typeface="Arial" charset="0"/>
              </a:rPr>
              <a:t> of contributions &amp; </a:t>
            </a:r>
            <a:r>
              <a:rPr lang="fr-BE" sz="3200" b="1" dirty="0" err="1">
                <a:solidFill>
                  <a:srgbClr val="000000"/>
                </a:solidFill>
                <a:latin typeface="Arial Narrow" panose="020B0606020202030204" pitchFamily="34" charset="0"/>
                <a:cs typeface="Arial" charset="0"/>
              </a:rPr>
              <a:t>projects</a:t>
            </a:r>
            <a:r>
              <a:rPr lang="fr-BE" sz="3200" b="1" dirty="0">
                <a:solidFill>
                  <a:srgbClr val="000000"/>
                </a:solidFill>
                <a:latin typeface="Arial Narrow" panose="020B0606020202030204" pitchFamily="34" charset="0"/>
                <a:cs typeface="Arial" charset="0"/>
              </a:rPr>
              <a:t> </a:t>
            </a:r>
            <a:r>
              <a:rPr lang="fr-BE" sz="3200" b="1" dirty="0" err="1">
                <a:solidFill>
                  <a:srgbClr val="000000"/>
                </a:solidFill>
                <a:latin typeface="Arial Narrow" panose="020B0606020202030204" pitchFamily="34" charset="0"/>
                <a:cs typeface="Arial" charset="0"/>
              </a:rPr>
              <a:t>funded</a:t>
            </a:r>
            <a:r>
              <a:rPr lang="fr-BE" sz="3200" b="1" dirty="0">
                <a:solidFill>
                  <a:srgbClr val="000000"/>
                </a:solidFill>
                <a:latin typeface="Arial Narrow" panose="020B0606020202030204" pitchFamily="34" charset="0"/>
                <a:cs typeface="Arial" charset="0"/>
              </a:rPr>
              <a:t>:</a:t>
            </a:r>
          </a:p>
          <a:p>
            <a:pPr marL="457200" indent="-457200">
              <a:buFont typeface="Wingdings" panose="05000000000000000000" pitchFamily="2" charset="2"/>
              <a:buChar char="§"/>
            </a:pPr>
            <a:endParaRPr lang="fr-BE" sz="3200" b="1" dirty="0">
              <a:solidFill>
                <a:srgbClr val="000000"/>
              </a:solidFill>
              <a:latin typeface="Arial Narrow" panose="020B0606020202030204" pitchFamily="34" charset="0"/>
              <a:cs typeface="Arial" charset="0"/>
            </a:endParaRPr>
          </a:p>
          <a:p>
            <a:pPr marL="901700" indent="-457200">
              <a:buFontTx/>
              <a:buChar char="-"/>
            </a:pPr>
            <a:r>
              <a:rPr lang="fr-BE" sz="3200" u="none" dirty="0">
                <a:solidFill>
                  <a:srgbClr val="000000"/>
                </a:solidFill>
                <a:latin typeface="Arial Narrow" panose="020B0606020202030204" pitchFamily="34" charset="0"/>
                <a:cs typeface="Arial" charset="0"/>
              </a:rPr>
              <a:t>CERN (LHC/CMS - BEH Boson &amp; </a:t>
            </a:r>
            <a:r>
              <a:rPr lang="fr-BE" sz="3200" u="none" dirty="0" err="1">
                <a:solidFill>
                  <a:srgbClr val="000000"/>
                </a:solidFill>
                <a:latin typeface="Arial Narrow" panose="020B0606020202030204" pitchFamily="34" charset="0"/>
                <a:cs typeface="Arial" charset="0"/>
              </a:rPr>
              <a:t>others</a:t>
            </a:r>
            <a:r>
              <a:rPr lang="fr-BE" sz="3200" u="none" dirty="0">
                <a:solidFill>
                  <a:srgbClr val="000000"/>
                </a:solidFill>
                <a:latin typeface="Arial Narrow" panose="020B0606020202030204" pitchFamily="34" charset="0"/>
                <a:cs typeface="Arial" charset="0"/>
              </a:rPr>
              <a:t> + </a:t>
            </a:r>
            <a:r>
              <a:rPr lang="fr-BE" sz="3200" i="1" u="none" dirty="0">
                <a:solidFill>
                  <a:srgbClr val="000000"/>
                </a:solidFill>
                <a:latin typeface="Arial Narrow" panose="020B0606020202030204" pitchFamily="34" charset="0"/>
                <a:cs typeface="Arial" charset="0"/>
              </a:rPr>
              <a:t>SCOAP initiative)</a:t>
            </a:r>
            <a:r>
              <a:rPr lang="fr-BE" sz="3200" dirty="0">
                <a:solidFill>
                  <a:srgbClr val="000000"/>
                </a:solidFill>
                <a:latin typeface="Arial Narrow" panose="020B0606020202030204" pitchFamily="34" charset="0"/>
                <a:cs typeface="Arial" charset="0"/>
              </a:rPr>
              <a:t> </a:t>
            </a:r>
          </a:p>
          <a:p>
            <a:pPr marL="444500"/>
            <a:endParaRPr lang="fr-BE" sz="3200" dirty="0">
              <a:solidFill>
                <a:srgbClr val="000000"/>
              </a:solidFill>
              <a:latin typeface="Arial Narrow" panose="020B0606020202030204" pitchFamily="34" charset="0"/>
              <a:cs typeface="Arial" charset="0"/>
            </a:endParaRPr>
          </a:p>
          <a:p>
            <a:pPr marL="444500"/>
            <a:endParaRPr lang="fr-BE" sz="3200" dirty="0">
              <a:solidFill>
                <a:srgbClr val="000000"/>
              </a:solidFill>
              <a:latin typeface="Arial Narrow" panose="020B0606020202030204" pitchFamily="34" charset="0"/>
              <a:cs typeface="Arial" charset="0"/>
            </a:endParaRPr>
          </a:p>
          <a:p>
            <a:pPr marL="901700" indent="-457200">
              <a:buFontTx/>
              <a:buChar char="-"/>
            </a:pPr>
            <a:r>
              <a:rPr lang="fr-BE" sz="3200" dirty="0" err="1">
                <a:solidFill>
                  <a:srgbClr val="000000"/>
                </a:solidFill>
                <a:latin typeface="Arial Narrow" panose="020B0606020202030204" pitchFamily="34" charset="0"/>
                <a:cs typeface="Arial" charset="0"/>
              </a:rPr>
              <a:t>IceCube</a:t>
            </a:r>
            <a:r>
              <a:rPr lang="fr-BE" sz="3200" dirty="0">
                <a:solidFill>
                  <a:srgbClr val="000000"/>
                </a:solidFill>
                <a:latin typeface="Arial Narrow" panose="020B0606020202030204" pitchFamily="34" charset="0"/>
                <a:cs typeface="Arial" charset="0"/>
              </a:rPr>
              <a:t>, JUNO (Neutrino </a:t>
            </a:r>
            <a:r>
              <a:rPr lang="fr-BE" sz="3200" dirty="0" err="1">
                <a:solidFill>
                  <a:srgbClr val="000000"/>
                </a:solidFill>
                <a:latin typeface="Arial Narrow" panose="020B0606020202030204" pitchFamily="34" charset="0"/>
                <a:cs typeface="Arial" charset="0"/>
              </a:rPr>
              <a:t>Physics</a:t>
            </a:r>
            <a:r>
              <a:rPr lang="fr-BE" sz="3200" dirty="0">
                <a:solidFill>
                  <a:srgbClr val="000000"/>
                </a:solidFill>
                <a:latin typeface="Arial Narrow" panose="020B0606020202030204" pitchFamily="34" charset="0"/>
                <a:cs typeface="Arial" charset="0"/>
              </a:rPr>
              <a:t>)</a:t>
            </a:r>
          </a:p>
          <a:p>
            <a:pPr marL="444500"/>
            <a:endParaRPr lang="fr-BE" sz="3200" dirty="0">
              <a:solidFill>
                <a:srgbClr val="000000"/>
              </a:solidFill>
              <a:latin typeface="Arial Narrow" panose="020B0606020202030204" pitchFamily="34" charset="0"/>
              <a:cs typeface="Arial" charset="0"/>
            </a:endParaRPr>
          </a:p>
          <a:p>
            <a:pPr marL="444500"/>
            <a:endParaRPr lang="fr-BE" sz="3200" dirty="0">
              <a:solidFill>
                <a:srgbClr val="000000"/>
              </a:solidFill>
              <a:latin typeface="Arial Narrow" panose="020B0606020202030204" pitchFamily="34" charset="0"/>
              <a:cs typeface="Arial" charset="0"/>
            </a:endParaRPr>
          </a:p>
          <a:p>
            <a:pPr marL="901700" indent="-457200">
              <a:buFontTx/>
              <a:buChar char="-"/>
            </a:pPr>
            <a:r>
              <a:rPr lang="fr-BE" sz="3200" u="none" dirty="0">
                <a:solidFill>
                  <a:srgbClr val="000000"/>
                </a:solidFill>
                <a:latin typeface="Arial Narrow" panose="020B0606020202030204" pitchFamily="34" charset="0"/>
                <a:cs typeface="Arial" charset="0"/>
              </a:rPr>
              <a:t>Einstein </a:t>
            </a:r>
            <a:r>
              <a:rPr lang="fr-BE" sz="3200" u="none" dirty="0" err="1">
                <a:solidFill>
                  <a:srgbClr val="000000"/>
                </a:solidFill>
                <a:latin typeface="Arial Narrow" panose="020B0606020202030204" pitchFamily="34" charset="0"/>
                <a:cs typeface="Arial" charset="0"/>
              </a:rPr>
              <a:t>Telescope</a:t>
            </a:r>
            <a:r>
              <a:rPr lang="fr-BE" sz="3200" u="none" dirty="0">
                <a:solidFill>
                  <a:srgbClr val="000000"/>
                </a:solidFill>
                <a:latin typeface="Arial Narrow" panose="020B0606020202030204" pitchFamily="34" charset="0"/>
                <a:cs typeface="Arial" charset="0"/>
              </a:rPr>
              <a:t>, VIRGO (</a:t>
            </a:r>
            <a:r>
              <a:rPr lang="fr-BE" sz="3200" dirty="0" err="1">
                <a:solidFill>
                  <a:srgbClr val="000000"/>
                </a:solidFill>
                <a:latin typeface="Arial Narrow" panose="020B0606020202030204" pitchFamily="34" charset="0"/>
                <a:cs typeface="Arial" charset="0"/>
              </a:rPr>
              <a:t>G</a:t>
            </a:r>
            <a:r>
              <a:rPr lang="fr-BE" sz="3200" u="none" dirty="0" err="1">
                <a:solidFill>
                  <a:srgbClr val="000000"/>
                </a:solidFill>
                <a:latin typeface="Arial Narrow" panose="020B0606020202030204" pitchFamily="34" charset="0"/>
                <a:cs typeface="Arial" charset="0"/>
              </a:rPr>
              <a:t>ravitational</a:t>
            </a:r>
            <a:r>
              <a:rPr lang="fr-BE" sz="3200" u="none" dirty="0">
                <a:solidFill>
                  <a:srgbClr val="000000"/>
                </a:solidFill>
                <a:latin typeface="Arial Narrow" panose="020B0606020202030204" pitchFamily="34" charset="0"/>
                <a:cs typeface="Arial" charset="0"/>
              </a:rPr>
              <a:t> </a:t>
            </a:r>
            <a:r>
              <a:rPr lang="fr-BE" sz="3200" dirty="0">
                <a:solidFill>
                  <a:srgbClr val="000000"/>
                </a:solidFill>
                <a:latin typeface="Arial Narrow" panose="020B0606020202030204" pitchFamily="34" charset="0"/>
                <a:cs typeface="Arial" charset="0"/>
              </a:rPr>
              <a:t>W</a:t>
            </a:r>
            <a:r>
              <a:rPr lang="fr-BE" sz="3200" u="none" dirty="0">
                <a:solidFill>
                  <a:srgbClr val="000000"/>
                </a:solidFill>
                <a:latin typeface="Arial Narrow" panose="020B0606020202030204" pitchFamily="34" charset="0"/>
                <a:cs typeface="Arial" charset="0"/>
              </a:rPr>
              <a:t>aves</a:t>
            </a:r>
            <a:r>
              <a:rPr lang="fr-BE" sz="3200" dirty="0">
                <a:solidFill>
                  <a:srgbClr val="000000"/>
                </a:solidFill>
                <a:latin typeface="Arial Narrow" panose="020B0606020202030204" pitchFamily="34" charset="0"/>
                <a:cs typeface="Arial" charset="0"/>
              </a:rPr>
              <a:t>)</a:t>
            </a:r>
          </a:p>
          <a:p>
            <a:pPr marL="457200" indent="-457200" defTabSz="179388">
              <a:buFont typeface="Wingdings" panose="05000000000000000000" pitchFamily="2" charset="2"/>
              <a:buChar char="§"/>
            </a:pPr>
            <a:endParaRPr lang="fr-BE" sz="2000" u="none" dirty="0">
              <a:solidFill>
                <a:srgbClr val="000000"/>
              </a:solidFill>
              <a:highlight>
                <a:srgbClr val="FFFF00"/>
              </a:highlight>
              <a:latin typeface="Arial Narrow" panose="020B0606020202030204" pitchFamily="34" charset="0"/>
              <a:cs typeface="Arial" charset="0"/>
            </a:endParaRPr>
          </a:p>
          <a:p>
            <a:pPr marL="457200" indent="-457200" defTabSz="179388">
              <a:buFont typeface="Wingdings" panose="05000000000000000000" pitchFamily="2" charset="2"/>
              <a:buChar char="§"/>
            </a:pPr>
            <a:endParaRPr lang="fr-BE" sz="3200" u="none" dirty="0">
              <a:solidFill>
                <a:srgbClr val="000000"/>
              </a:solidFill>
              <a:latin typeface="Arial Narrow" panose="020B0606020202030204" pitchFamily="34" charset="0"/>
              <a:cs typeface="Arial" charset="0"/>
            </a:endParaRPr>
          </a:p>
          <a:p>
            <a:pPr marL="901700" indent="-457200">
              <a:buFont typeface="Wingdings" panose="05000000000000000000" pitchFamily="2" charset="2"/>
              <a:buChar char="ü"/>
            </a:pPr>
            <a:endParaRPr lang="fr-BE" sz="3200" u="none" dirty="0">
              <a:solidFill>
                <a:srgbClr val="000000"/>
              </a:solidFill>
              <a:highlight>
                <a:srgbClr val="FFFF00"/>
              </a:highlight>
              <a:latin typeface="Arial Narrow" panose="020B0606020202030204" pitchFamily="34" charset="0"/>
              <a:cs typeface="Arial" charset="0"/>
            </a:endParaRPr>
          </a:p>
          <a:p>
            <a:pPr marL="457200" indent="-457200" algn="just">
              <a:buFont typeface="Wingdings" panose="05000000000000000000" pitchFamily="2" charset="2"/>
              <a:buChar char="§"/>
            </a:pPr>
            <a:endParaRPr lang="fr-BE" sz="3200" kern="0" dirty="0">
              <a:solidFill>
                <a:srgbClr val="000000"/>
              </a:solidFill>
              <a:latin typeface="Arial Narrow" panose="020B0606020202030204" pitchFamily="34" charset="0"/>
              <a:cs typeface="Arial" charset="0"/>
            </a:endParaRPr>
          </a:p>
        </p:txBody>
      </p:sp>
      <p:sp>
        <p:nvSpPr>
          <p:cNvPr id="5" name="Titre 1">
            <a:extLst>
              <a:ext uri="{FF2B5EF4-FFF2-40B4-BE49-F238E27FC236}">
                <a16:creationId xmlns:a16="http://schemas.microsoft.com/office/drawing/2014/main" id="{BBBE2DB6-69DF-8EEF-455B-2F6912095100}"/>
              </a:ext>
            </a:extLst>
          </p:cNvPr>
          <p:cNvSpPr txBox="1">
            <a:spLocks/>
          </p:cNvSpPr>
          <p:nvPr/>
        </p:nvSpPr>
        <p:spPr>
          <a:xfrm>
            <a:off x="0" y="137160"/>
            <a:ext cx="12192000" cy="1046440"/>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kern="0" dirty="0">
                <a:latin typeface="Arial Narrow" panose="020B0606020202030204" pitchFamily="34" charset="0"/>
              </a:rPr>
              <a:t>FNRS SUPPORT TO HEP RESEARCH</a:t>
            </a:r>
          </a:p>
          <a:p>
            <a:pPr algn="ctr"/>
            <a:r>
              <a:rPr lang="fr-FR" sz="3600" kern="0" dirty="0">
                <a:solidFill>
                  <a:srgbClr val="C8007C"/>
                </a:solidFill>
                <a:latin typeface="Arial Narrow" panose="020B0606020202030204" pitchFamily="34" charset="0"/>
              </a:rPr>
              <a:t>1. </a:t>
            </a:r>
            <a:r>
              <a:rPr lang="fr-FR" sz="3600" kern="0" dirty="0" err="1">
                <a:solidFill>
                  <a:srgbClr val="C8007C"/>
                </a:solidFill>
                <a:latin typeface="Arial Narrow" panose="020B0606020202030204" pitchFamily="34" charset="0"/>
              </a:rPr>
              <a:t>IISN.fnrs</a:t>
            </a:r>
            <a:endParaRPr lang="fr-BE" sz="3600" kern="0" dirty="0">
              <a:solidFill>
                <a:srgbClr val="C8007C"/>
              </a:solidFill>
              <a:latin typeface="Arial Narrow" panose="020B0606020202030204" pitchFamily="34" charset="0"/>
            </a:endParaRPr>
          </a:p>
        </p:txBody>
      </p:sp>
      <p:pic>
        <p:nvPicPr>
          <p:cNvPr id="1026" name="Picture 2" descr="Einstein Telescope Logo Digital Art by Nikki Sandler - Pixels">
            <a:extLst>
              <a:ext uri="{FF2B5EF4-FFF2-40B4-BE49-F238E27FC236}">
                <a16:creationId xmlns:a16="http://schemas.microsoft.com/office/drawing/2014/main" id="{740A74BE-68E6-D3BB-A047-0EB1DCFC42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3086" y="4983685"/>
            <a:ext cx="121743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O VIRGO Logo Digital Art by Nikki Sandler - Pixels">
            <a:extLst>
              <a:ext uri="{FF2B5EF4-FFF2-40B4-BE49-F238E27FC236}">
                <a16:creationId xmlns:a16="http://schemas.microsoft.com/office/drawing/2014/main" id="{C8D9DB9A-0DBD-E7F0-2291-B76AD0FA1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983" y="508350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eCube Logos – IceCube">
            <a:extLst>
              <a:ext uri="{FF2B5EF4-FFF2-40B4-BE49-F238E27FC236}">
                <a16:creationId xmlns:a16="http://schemas.microsoft.com/office/drawing/2014/main" id="{D4872D24-21AB-6853-6859-288E5ABF7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286" y="3891314"/>
            <a:ext cx="2478314" cy="697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UNO Experiment Logo Released----Institute of High Energy Physics">
            <a:extLst>
              <a:ext uri="{FF2B5EF4-FFF2-40B4-BE49-F238E27FC236}">
                <a16:creationId xmlns:a16="http://schemas.microsoft.com/office/drawing/2014/main" id="{229D2882-B179-9544-2EEE-F9E20C3B0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387" y="3581400"/>
            <a:ext cx="1491697" cy="1243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1DC0E41-1451-0D39-F77B-F6916A33F5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334" t="3200" r="23285" b="3200"/>
          <a:stretch/>
        </p:blipFill>
        <p:spPr bwMode="auto">
          <a:xfrm>
            <a:off x="10334747" y="2041931"/>
            <a:ext cx="1276105" cy="124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D9EB8BF-2461-7C45-45B0-19F3FDB93CF1}"/>
              </a:ext>
            </a:extLst>
          </p:cNvPr>
          <p:cNvSpPr>
            <a:spLocks noGrp="1"/>
          </p:cNvSpPr>
          <p:nvPr>
            <p:ph type="sldNum" sz="quarter" idx="7"/>
          </p:nvPr>
        </p:nvSpPr>
        <p:spPr/>
        <p:txBody>
          <a:bodyPr/>
          <a:lstStyle/>
          <a:p>
            <a:fld id="{B6F15528-21DE-4FAA-801E-634DDDAF4B2B}" type="slidenum">
              <a:rPr lang="fr-BE" smtClean="0"/>
              <a:t>13</a:t>
            </a:fld>
            <a:endParaRPr lang="fr-BE"/>
          </a:p>
        </p:txBody>
      </p:sp>
      <p:graphicFrame>
        <p:nvGraphicFramePr>
          <p:cNvPr id="2" name="Tableau 1">
            <a:extLst>
              <a:ext uri="{FF2B5EF4-FFF2-40B4-BE49-F238E27FC236}">
                <a16:creationId xmlns:a16="http://schemas.microsoft.com/office/drawing/2014/main" id="{BE3DAF5D-40BF-D104-3954-BC0520F4588F}"/>
              </a:ext>
            </a:extLst>
          </p:cNvPr>
          <p:cNvGraphicFramePr>
            <a:graphicFrameLocks noGrp="1"/>
          </p:cNvGraphicFramePr>
          <p:nvPr>
            <p:extLst>
              <p:ext uri="{D42A27DB-BD31-4B8C-83A1-F6EECF244321}">
                <p14:modId xmlns:p14="http://schemas.microsoft.com/office/powerpoint/2010/main" val="2595124246"/>
              </p:ext>
            </p:extLst>
          </p:nvPr>
        </p:nvGraphicFramePr>
        <p:xfrm>
          <a:off x="228600" y="1828800"/>
          <a:ext cx="11732288" cy="4190998"/>
        </p:xfrm>
        <a:graphic>
          <a:graphicData uri="http://schemas.openxmlformats.org/drawingml/2006/table">
            <a:tbl>
              <a:tblPr>
                <a:tableStyleId>{5C22544A-7EE6-4342-B048-85BDC9FD1C3A}</a:tableStyleId>
              </a:tblPr>
              <a:tblGrid>
                <a:gridCol w="9932742">
                  <a:extLst>
                    <a:ext uri="{9D8B030D-6E8A-4147-A177-3AD203B41FA5}">
                      <a16:colId xmlns:a16="http://schemas.microsoft.com/office/drawing/2014/main" val="1707812944"/>
                    </a:ext>
                  </a:extLst>
                </a:gridCol>
                <a:gridCol w="1799546">
                  <a:extLst>
                    <a:ext uri="{9D8B030D-6E8A-4147-A177-3AD203B41FA5}">
                      <a16:colId xmlns:a16="http://schemas.microsoft.com/office/drawing/2014/main" val="3526104087"/>
                    </a:ext>
                  </a:extLst>
                </a:gridCol>
              </a:tblGrid>
              <a:tr h="918068">
                <a:tc>
                  <a:txBody>
                    <a:bodyPr/>
                    <a:lstStyle/>
                    <a:p>
                      <a:pPr algn="ctr" fontAlgn="b"/>
                      <a:r>
                        <a:rPr lang="fr-FR" sz="2800" b="1" i="0" u="none" strike="noStrike" dirty="0">
                          <a:solidFill>
                            <a:schemeClr val="bg1"/>
                          </a:solidFill>
                          <a:effectLst/>
                          <a:latin typeface="Arial Narrow" panose="020B0606020202030204" pitchFamily="34" charset="0"/>
                        </a:rPr>
                        <a:t>154 Grants and </a:t>
                      </a:r>
                      <a:r>
                        <a:rPr lang="fr-FR" sz="2800" b="1" i="0" u="none" strike="noStrike" dirty="0" err="1">
                          <a:solidFill>
                            <a:schemeClr val="bg1"/>
                          </a:solidFill>
                          <a:effectLst/>
                          <a:latin typeface="Arial Narrow" panose="020B0606020202030204" pitchFamily="34" charset="0"/>
                        </a:rPr>
                        <a:t>Fellowships</a:t>
                      </a:r>
                      <a:r>
                        <a:rPr lang="fr-FR" sz="2800" b="1" i="0" u="none" strike="noStrike" dirty="0">
                          <a:solidFill>
                            <a:schemeClr val="bg1"/>
                          </a:solidFill>
                          <a:effectLst/>
                          <a:latin typeface="Arial Narrow" panose="020B0606020202030204" pitchFamily="34" charset="0"/>
                        </a:rPr>
                        <a:t> 2013-2023</a:t>
                      </a:r>
                    </a:p>
                    <a:p>
                      <a:pPr marL="0" marR="0" lvl="0" indent="0" algn="ctr" defTabSz="914400" eaLnBrk="1" fontAlgn="b" latinLnBrk="0" hangingPunct="1">
                        <a:lnSpc>
                          <a:spcPct val="100000"/>
                        </a:lnSpc>
                        <a:spcBef>
                          <a:spcPts val="0"/>
                        </a:spcBef>
                        <a:spcAft>
                          <a:spcPts val="0"/>
                        </a:spcAft>
                        <a:buClrTx/>
                        <a:buSzTx/>
                        <a:buFontTx/>
                        <a:buNone/>
                        <a:tabLst/>
                        <a:defRPr/>
                      </a:pPr>
                      <a:r>
                        <a:rPr lang="fr-FR" sz="2800" b="1" i="1" u="none" strike="noStrike" dirty="0">
                          <a:solidFill>
                            <a:schemeClr val="bg1"/>
                          </a:solidFill>
                          <a:effectLst/>
                          <a:latin typeface="Arial Narrow" panose="020B0606020202030204" pitchFamily="34" charset="0"/>
                        </a:rPr>
                        <a:t>IISN </a:t>
                      </a:r>
                      <a:r>
                        <a:rPr lang="fr-FR" sz="2800" b="1" i="1" u="none" strike="noStrike" dirty="0" err="1">
                          <a:solidFill>
                            <a:schemeClr val="bg1"/>
                          </a:solidFill>
                          <a:effectLst/>
                          <a:latin typeface="Arial Narrow" panose="020B0606020202030204" pitchFamily="34" charset="0"/>
                        </a:rPr>
                        <a:t>promoters</a:t>
                      </a:r>
                      <a:r>
                        <a:rPr lang="fr-FR" sz="2800" b="1" i="1" u="none" strike="noStrike" dirty="0">
                          <a:solidFill>
                            <a:schemeClr val="bg1"/>
                          </a:solidFill>
                          <a:effectLst/>
                          <a:latin typeface="Arial Narrow" panose="020B0606020202030204" pitchFamily="34" charset="0"/>
                        </a:rPr>
                        <a:t> or </a:t>
                      </a:r>
                      <a:r>
                        <a:rPr lang="fr-FR" sz="2800" b="1" i="1" u="none" strike="noStrike" dirty="0" err="1">
                          <a:solidFill>
                            <a:schemeClr val="bg1"/>
                          </a:solidFill>
                          <a:effectLst/>
                          <a:latin typeface="Arial Narrow" panose="020B0606020202030204" pitchFamily="34" charset="0"/>
                        </a:rPr>
                        <a:t>co-promoters</a:t>
                      </a:r>
                      <a:endParaRPr lang="fr-BE" sz="2800" b="1" i="1" u="none" strike="noStrike" dirty="0">
                        <a:solidFill>
                          <a:schemeClr val="bg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0060"/>
                    </a:solidFill>
                  </a:tcPr>
                </a:tc>
                <a:tc>
                  <a:txBody>
                    <a:bodyPr/>
                    <a:lstStyle/>
                    <a:p>
                      <a:pPr algn="ctr" fontAlgn="b"/>
                      <a:r>
                        <a:rPr lang="fr-FR" sz="2800" b="1" i="0" u="none" strike="noStrike">
                          <a:solidFill>
                            <a:schemeClr val="bg1"/>
                          </a:solidFill>
                          <a:effectLst/>
                          <a:latin typeface="Arial Narrow" panose="020B0606020202030204" pitchFamily="34" charset="0"/>
                        </a:rPr>
                        <a:t>#</a:t>
                      </a:r>
                      <a:endParaRPr lang="fr-BE" sz="2800" b="1" i="0" u="none" strike="noStrike">
                        <a:solidFill>
                          <a:schemeClr val="bg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0060"/>
                    </a:solidFill>
                  </a:tcPr>
                </a:tc>
                <a:extLst>
                  <a:ext uri="{0D108BD9-81ED-4DB2-BD59-A6C34878D82A}">
                    <a16:rowId xmlns:a16="http://schemas.microsoft.com/office/drawing/2014/main" val="2477928442"/>
                  </a:ext>
                </a:extLst>
              </a:tr>
              <a:tr h="654586">
                <a:tc>
                  <a:txBody>
                    <a:bodyPr/>
                    <a:lstStyle/>
                    <a:p>
                      <a:pPr algn="ctr" fontAlgn="b"/>
                      <a:r>
                        <a:rPr lang="fr-BE" sz="2800" b="0" u="none" strike="noStrike" dirty="0" err="1">
                          <a:solidFill>
                            <a:schemeClr val="tx1"/>
                          </a:solidFill>
                          <a:effectLst/>
                          <a:latin typeface="Arial Narrow" panose="020B0606020202030204" pitchFamily="34" charset="0"/>
                        </a:rPr>
                        <a:t>Research</a:t>
                      </a:r>
                      <a:r>
                        <a:rPr lang="fr-BE" sz="2800" b="0" u="none" strike="noStrike" dirty="0">
                          <a:solidFill>
                            <a:schemeClr val="tx1"/>
                          </a:solidFill>
                          <a:effectLst/>
                          <a:latin typeface="Arial Narrow" panose="020B0606020202030204" pitchFamily="34" charset="0"/>
                        </a:rPr>
                        <a:t> </a:t>
                      </a:r>
                      <a:r>
                        <a:rPr lang="fr-BE" sz="2800" b="0" u="none" strike="noStrike" dirty="0" err="1">
                          <a:solidFill>
                            <a:schemeClr val="tx1"/>
                          </a:solidFill>
                          <a:effectLst/>
                          <a:latin typeface="Arial Narrow" panose="020B0606020202030204" pitchFamily="34" charset="0"/>
                        </a:rPr>
                        <a:t>Fellows</a:t>
                      </a:r>
                      <a:r>
                        <a:rPr lang="fr-BE" sz="2800" b="0" u="none" strike="noStrike" dirty="0">
                          <a:solidFill>
                            <a:schemeClr val="tx1"/>
                          </a:solidFill>
                          <a:effectLst/>
                          <a:latin typeface="Arial Narrow" panose="020B0606020202030204" pitchFamily="34" charset="0"/>
                        </a:rPr>
                        <a:t> (ASP)</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a:solidFill>
                            <a:schemeClr val="tx1"/>
                          </a:solidFill>
                          <a:effectLst/>
                          <a:latin typeface="Arial Narrow" panose="020B0606020202030204" pitchFamily="34" charset="0"/>
                        </a:rPr>
                        <a:t>3</a:t>
                      </a:r>
                      <a:r>
                        <a:rPr lang="fr-BE" sz="2800" b="0" i="0" u="none" strike="noStrike">
                          <a:solidFill>
                            <a:schemeClr val="tx1"/>
                          </a:solidFill>
                          <a:effectLst/>
                          <a:latin typeface="Arial Narrow" panose="020B0606020202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4378163"/>
                  </a:ext>
                </a:extLst>
              </a:tr>
              <a:tr h="654586">
                <a:tc>
                  <a:txBody>
                    <a:bodyPr/>
                    <a:lstStyle/>
                    <a:p>
                      <a:pPr algn="ctr" fontAlgn="b"/>
                      <a:r>
                        <a:rPr lang="fr-FR" sz="2800" b="0" i="0" u="none" strike="noStrike">
                          <a:solidFill>
                            <a:schemeClr val="tx1"/>
                          </a:solidFill>
                          <a:effectLst/>
                          <a:latin typeface="Arial Narrow" panose="020B0606020202030204" pitchFamily="34" charset="0"/>
                        </a:rPr>
                        <a:t>FRIA doctoral </a:t>
                      </a:r>
                      <a:r>
                        <a:rPr lang="fr-FR" sz="2800" b="0" i="0" u="none" strike="noStrike" err="1">
                          <a:solidFill>
                            <a:schemeClr val="tx1"/>
                          </a:solidFill>
                          <a:effectLst/>
                          <a:latin typeface="Arial Narrow" panose="020B0606020202030204" pitchFamily="34" charset="0"/>
                        </a:rPr>
                        <a:t>grants</a:t>
                      </a:r>
                      <a:r>
                        <a:rPr lang="fr-FR" sz="2800" b="0" i="0" u="none" strike="noStrike">
                          <a:solidFill>
                            <a:schemeClr val="tx1"/>
                          </a:solidFill>
                          <a:effectLst/>
                          <a:latin typeface="Arial Narrow" panose="020B0606020202030204" pitchFamily="34" charset="0"/>
                        </a:rPr>
                        <a:t> (FRIA)</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a:solidFill>
                            <a:schemeClr val="tx1"/>
                          </a:solidFill>
                          <a:effectLst/>
                          <a:latin typeface="Arial Narrow" panose="020B0606020202030204" pitchFamily="34" charset="0"/>
                        </a:rPr>
                        <a:t>5</a:t>
                      </a:r>
                      <a:r>
                        <a:rPr lang="fr-BE" sz="2800" b="0" i="0" u="none" strike="noStrike">
                          <a:solidFill>
                            <a:schemeClr val="tx1"/>
                          </a:solidFill>
                          <a:effectLst/>
                          <a:latin typeface="Arial Narrow" panose="020B0606020202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03882527"/>
                  </a:ext>
                </a:extLst>
              </a:tr>
              <a:tr h="654586">
                <a:tc>
                  <a:txBody>
                    <a:bodyPr/>
                    <a:lstStyle/>
                    <a:p>
                      <a:pPr algn="ctr" fontAlgn="b"/>
                      <a:r>
                        <a:rPr lang="fr-BE" sz="2800" b="0">
                          <a:solidFill>
                            <a:schemeClr val="tx1"/>
                          </a:solidFill>
                          <a:latin typeface="Arial Narrow" panose="020B0606020202030204" pitchFamily="34" charset="0"/>
                        </a:rPr>
                        <a:t>Postdoctoral </a:t>
                      </a:r>
                      <a:r>
                        <a:rPr lang="fr-BE" sz="2800" b="0" err="1">
                          <a:solidFill>
                            <a:schemeClr val="tx1"/>
                          </a:solidFill>
                          <a:latin typeface="Arial Narrow" panose="020B0606020202030204" pitchFamily="34" charset="0"/>
                        </a:rPr>
                        <a:t>Researchers</a:t>
                      </a:r>
                      <a:r>
                        <a:rPr lang="fr-BE" sz="2800" b="0">
                          <a:solidFill>
                            <a:schemeClr val="tx1"/>
                          </a:solidFill>
                          <a:latin typeface="Arial Narrow" panose="020B0606020202030204" pitchFamily="34" charset="0"/>
                        </a:rPr>
                        <a:t> (CR)</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a:solidFill>
                            <a:schemeClr val="tx1"/>
                          </a:solidFill>
                          <a:effectLst/>
                          <a:latin typeface="Arial Narrow" panose="020B0606020202030204" pitchFamily="34" charset="0"/>
                        </a:rPr>
                        <a:t>50</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38598222"/>
                  </a:ext>
                </a:extLst>
              </a:tr>
              <a:tr h="654586">
                <a:tc>
                  <a:txBody>
                    <a:bodyPr/>
                    <a:lstStyle/>
                    <a:p>
                      <a:pPr algn="ctr" fontAlgn="b"/>
                      <a:r>
                        <a:rPr lang="fr-BE" sz="2800" b="0" u="none" strike="noStrike">
                          <a:solidFill>
                            <a:schemeClr val="tx1"/>
                          </a:solidFill>
                          <a:effectLst/>
                          <a:latin typeface="Arial Narrow" panose="020B0606020202030204" pitchFamily="34" charset="0"/>
                        </a:rPr>
                        <a:t>Scientific </a:t>
                      </a:r>
                      <a:r>
                        <a:rPr lang="fr-BE" sz="2800" b="0" u="none" strike="noStrike" err="1">
                          <a:solidFill>
                            <a:schemeClr val="tx1"/>
                          </a:solidFill>
                          <a:effectLst/>
                          <a:latin typeface="Arial Narrow" panose="020B0606020202030204" pitchFamily="34" charset="0"/>
                        </a:rPr>
                        <a:t>collaborators</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a:solidFill>
                            <a:schemeClr val="tx1"/>
                          </a:solidFill>
                          <a:effectLst/>
                          <a:latin typeface="Arial Narrow" panose="020B0606020202030204" pitchFamily="34" charset="0"/>
                        </a:rPr>
                        <a:t>5</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31615869"/>
                  </a:ext>
                </a:extLst>
              </a:tr>
              <a:tr h="654586">
                <a:tc>
                  <a:txBody>
                    <a:bodyPr/>
                    <a:lstStyle/>
                    <a:p>
                      <a:pPr algn="ctr" fontAlgn="b"/>
                      <a:r>
                        <a:rPr lang="fr-BE" sz="2800" b="1">
                          <a:solidFill>
                            <a:srgbClr val="840060"/>
                          </a:solidFill>
                          <a:latin typeface="Arial Narrow" panose="020B0606020202030204" pitchFamily="34" charset="0"/>
                        </a:rPr>
                        <a:t>Permanent </a:t>
                      </a:r>
                      <a:r>
                        <a:rPr lang="fr-BE" sz="2800" b="1" err="1">
                          <a:solidFill>
                            <a:srgbClr val="840060"/>
                          </a:solidFill>
                          <a:latin typeface="Arial Narrow" panose="020B0606020202030204" pitchFamily="34" charset="0"/>
                        </a:rPr>
                        <a:t>Researchers</a:t>
                      </a:r>
                      <a:r>
                        <a:rPr lang="fr-BE" sz="2800" b="1">
                          <a:solidFill>
                            <a:srgbClr val="840060"/>
                          </a:solidFill>
                          <a:latin typeface="Arial Narrow" panose="020B0606020202030204" pitchFamily="34" charset="0"/>
                        </a:rPr>
                        <a:t> (CQ, MR, DR)</a:t>
                      </a:r>
                      <a:endParaRPr lang="fr-BE" sz="2800" b="1" i="0" u="none" strike="noStrike">
                        <a:solidFill>
                          <a:srgbClr val="840060"/>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1" i="0" u="none" strike="noStrike" dirty="0">
                          <a:solidFill>
                            <a:srgbClr val="840060"/>
                          </a:solidFill>
                          <a:effectLst/>
                          <a:latin typeface="Arial Narrow" panose="020B0606020202030204" pitchFamily="34" charset="0"/>
                        </a:rPr>
                        <a:t>14</a:t>
                      </a:r>
                      <a:endParaRPr lang="fr-BE" sz="2800" b="1" i="0" u="none" strike="noStrike" dirty="0">
                        <a:solidFill>
                          <a:srgbClr val="84006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64271418"/>
                  </a:ext>
                </a:extLst>
              </a:tr>
            </a:tbl>
          </a:graphicData>
        </a:graphic>
      </p:graphicFrame>
      <p:sp>
        <p:nvSpPr>
          <p:cNvPr id="8" name="Titre 1">
            <a:extLst>
              <a:ext uri="{FF2B5EF4-FFF2-40B4-BE49-F238E27FC236}">
                <a16:creationId xmlns:a16="http://schemas.microsoft.com/office/drawing/2014/main" id="{D49BEB2E-A2AA-4954-3B56-D1D5ABD817F9}"/>
              </a:ext>
            </a:extLst>
          </p:cNvPr>
          <p:cNvSpPr txBox="1">
            <a:spLocks/>
          </p:cNvSpPr>
          <p:nvPr/>
        </p:nvSpPr>
        <p:spPr>
          <a:xfrm>
            <a:off x="0" y="137160"/>
            <a:ext cx="12192000" cy="1538883"/>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kern="0" dirty="0">
                <a:latin typeface="Arial Narrow" panose="020B0606020202030204" pitchFamily="34" charset="0"/>
              </a:rPr>
              <a:t>FNRS SUPPORT TO HEP RESEARCH</a:t>
            </a:r>
          </a:p>
          <a:p>
            <a:pPr algn="ctr"/>
            <a:r>
              <a:rPr lang="fr-FR" sz="3600" b="1" i="0" kern="0" dirty="0">
                <a:effectLst/>
                <a:latin typeface="Arial Narrow" panose="020B0606020202030204" pitchFamily="34" charset="0"/>
              </a:rPr>
              <a:t>2. </a:t>
            </a:r>
            <a:r>
              <a:rPr lang="en-US" sz="3600" b="1" i="0" dirty="0">
                <a:effectLst/>
                <a:latin typeface="Arial Narrow" panose="020B0606020202030204" pitchFamily="34" charset="0"/>
              </a:rPr>
              <a:t>PhD Grants and </a:t>
            </a:r>
            <a:r>
              <a:rPr lang="en-US" sz="3600" b="1" dirty="0">
                <a:latin typeface="Arial Narrow" panose="020B0606020202030204" pitchFamily="34" charset="0"/>
              </a:rPr>
              <a:t>F</a:t>
            </a:r>
            <a:r>
              <a:rPr lang="en-US" sz="3600" b="1" i="0" dirty="0">
                <a:effectLst/>
                <a:latin typeface="Arial Narrow" panose="020B0606020202030204" pitchFamily="34" charset="0"/>
              </a:rPr>
              <a:t>ellowships – FNRS</a:t>
            </a:r>
          </a:p>
          <a:p>
            <a:pPr algn="ctr"/>
            <a:r>
              <a:rPr lang="en-US" b="0" dirty="0">
                <a:latin typeface="Arial Narrow" panose="020B0606020202030204" pitchFamily="34" charset="0"/>
              </a:rPr>
              <a:t>(Inter-university competition in all scientific fields)</a:t>
            </a:r>
          </a:p>
        </p:txBody>
      </p:sp>
    </p:spTree>
    <p:extLst>
      <p:ext uri="{BB962C8B-B14F-4D97-AF65-F5344CB8AC3E}">
        <p14:creationId xmlns:p14="http://schemas.microsoft.com/office/powerpoint/2010/main" val="31527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7278"/>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F4C3CFD-91E1-BE2F-0C63-1B5E1162BB66}"/>
              </a:ext>
            </a:extLst>
          </p:cNvPr>
          <p:cNvSpPr>
            <a:spLocks noGrp="1"/>
          </p:cNvSpPr>
          <p:nvPr>
            <p:ph type="sldNum" sz="quarter" idx="7"/>
          </p:nvPr>
        </p:nvSpPr>
        <p:spPr/>
        <p:txBody>
          <a:bodyPr/>
          <a:lstStyle/>
          <a:p>
            <a:fld id="{B6F15528-21DE-4FAA-801E-634DDDAF4B2B}" type="slidenum">
              <a:rPr lang="fr-BE" smtClean="0"/>
              <a:t>14</a:t>
            </a:fld>
            <a:endParaRPr lang="fr-BE"/>
          </a:p>
        </p:txBody>
      </p:sp>
      <p:sp>
        <p:nvSpPr>
          <p:cNvPr id="6" name="Espace réservé du contenu 1">
            <a:extLst>
              <a:ext uri="{FF2B5EF4-FFF2-40B4-BE49-F238E27FC236}">
                <a16:creationId xmlns:a16="http://schemas.microsoft.com/office/drawing/2014/main" id="{C464C33E-7C96-39BF-29E8-8910B54C7F0F}"/>
              </a:ext>
            </a:extLst>
          </p:cNvPr>
          <p:cNvSpPr txBox="1">
            <a:spLocks/>
          </p:cNvSpPr>
          <p:nvPr/>
        </p:nvSpPr>
        <p:spPr>
          <a:xfrm>
            <a:off x="160638" y="1614488"/>
            <a:ext cx="11878962" cy="510635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lgn="just">
              <a:lnSpc>
                <a:spcPct val="150000"/>
              </a:lnSpc>
              <a:buFont typeface="Wingdings" panose="05000000000000000000" pitchFamily="2" charset="2"/>
              <a:buChar char="§"/>
            </a:pPr>
            <a:r>
              <a:rPr lang="en-US" sz="2800" kern="0" dirty="0">
                <a:solidFill>
                  <a:schemeClr val="bg1"/>
                </a:solidFill>
                <a:latin typeface="Arial Narrow" panose="020B0606020202030204" pitchFamily="34" charset="0"/>
                <a:cs typeface="Arial" charset="0"/>
              </a:rPr>
              <a:t>Follows former BELSPO </a:t>
            </a:r>
            <a:r>
              <a:rPr lang="en-US" sz="2800" b="1" kern="0" dirty="0">
                <a:solidFill>
                  <a:schemeClr val="bg1"/>
                </a:solidFill>
                <a:latin typeface="Arial Narrow" panose="020B0606020202030204" pitchFamily="34" charset="0"/>
                <a:cs typeface="Arial" charset="0"/>
              </a:rPr>
              <a:t>Interuniversity Attraction Poles Program</a:t>
            </a:r>
          </a:p>
          <a:p>
            <a:pPr marL="457200" indent="-457200" algn="just">
              <a:lnSpc>
                <a:spcPct val="150000"/>
              </a:lnSpc>
              <a:buFont typeface="Wingdings" panose="05000000000000000000" pitchFamily="2" charset="2"/>
              <a:buChar char="§"/>
            </a:pPr>
            <a:r>
              <a:rPr lang="en-US" sz="2800" kern="0" dirty="0">
                <a:solidFill>
                  <a:schemeClr val="bg1"/>
                </a:solidFill>
                <a:latin typeface="Arial Narrow" panose="020B0606020202030204" pitchFamily="34" charset="0"/>
                <a:cs typeface="Arial" charset="0"/>
              </a:rPr>
              <a:t>A </a:t>
            </a:r>
            <a:r>
              <a:rPr lang="en-US" sz="2800" b="1" kern="0" dirty="0">
                <a:solidFill>
                  <a:schemeClr val="bg1"/>
                </a:solidFill>
                <a:latin typeface="Arial Narrow" panose="020B0606020202030204" pitchFamily="34" charset="0"/>
                <a:cs typeface="Arial" charset="0"/>
              </a:rPr>
              <a:t>120 million € </a:t>
            </a:r>
            <a:r>
              <a:rPr lang="en-US" sz="2800" kern="0" dirty="0">
                <a:solidFill>
                  <a:schemeClr val="bg1"/>
                </a:solidFill>
                <a:latin typeface="Arial Narrow" panose="020B0606020202030204" pitchFamily="34" charset="0"/>
                <a:cs typeface="Arial" charset="0"/>
              </a:rPr>
              <a:t>budget (4 years)</a:t>
            </a:r>
          </a:p>
          <a:p>
            <a:pPr marL="457200" indent="-457200" algn="just">
              <a:buFont typeface="Wingdings" panose="05000000000000000000" pitchFamily="2" charset="2"/>
              <a:buChar char="§"/>
            </a:pPr>
            <a:r>
              <a:rPr lang="en-US" sz="2800" kern="0" dirty="0">
                <a:solidFill>
                  <a:schemeClr val="bg1"/>
                </a:solidFill>
                <a:latin typeface="Arial Narrow" panose="020B0606020202030204" pitchFamily="34" charset="0"/>
                <a:cs typeface="Arial" charset="0"/>
              </a:rPr>
              <a:t>Jointly managed by FNRS and FWO since 2017, to </a:t>
            </a:r>
            <a:r>
              <a:rPr lang="en-US" sz="2800" b="1" kern="0" dirty="0">
                <a:solidFill>
                  <a:schemeClr val="bg1"/>
                </a:solidFill>
                <a:latin typeface="Arial Narrow" panose="020B0606020202030204" pitchFamily="34" charset="0"/>
                <a:cs typeface="Arial" charset="0"/>
              </a:rPr>
              <a:t>foster joint research between the two Communities </a:t>
            </a:r>
            <a:r>
              <a:rPr lang="en-US" sz="2800" kern="0" dirty="0">
                <a:solidFill>
                  <a:schemeClr val="bg1"/>
                </a:solidFill>
                <a:latin typeface="Arial Narrow" panose="020B0606020202030204" pitchFamily="34" charset="0"/>
                <a:cs typeface="Arial" charset="0"/>
              </a:rPr>
              <a:t>(all fields of science)</a:t>
            </a:r>
            <a:endParaRPr lang="en-US" sz="2800" b="1" kern="0" dirty="0">
              <a:solidFill>
                <a:schemeClr val="bg1"/>
              </a:solidFill>
              <a:latin typeface="Arial Narrow" panose="020B0606020202030204" pitchFamily="34" charset="0"/>
              <a:cs typeface="Arial" charset="0"/>
            </a:endParaRPr>
          </a:p>
          <a:p>
            <a:pPr marL="457200" indent="-457200" algn="just">
              <a:lnSpc>
                <a:spcPct val="150000"/>
              </a:lnSpc>
              <a:buFont typeface="Wingdings" panose="05000000000000000000" pitchFamily="2" charset="2"/>
              <a:buChar char="§"/>
            </a:pPr>
            <a:r>
              <a:rPr lang="en-US" sz="2800" kern="0" dirty="0">
                <a:solidFill>
                  <a:schemeClr val="bg1"/>
                </a:solidFill>
                <a:latin typeface="Arial Narrow" panose="020B0606020202030204" pitchFamily="34" charset="0"/>
                <a:cs typeface="Arial" charset="0"/>
              </a:rPr>
              <a:t>Highly competitive calls (every 4 years): ~280 applications/call, success rates ~13 %</a:t>
            </a:r>
          </a:p>
          <a:p>
            <a:pPr marL="457200" indent="-457200" algn="just">
              <a:lnSpc>
                <a:spcPct val="150000"/>
              </a:lnSpc>
              <a:buFont typeface="Wingdings" panose="05000000000000000000" pitchFamily="2" charset="2"/>
              <a:buChar char="§"/>
            </a:pPr>
            <a:r>
              <a:rPr lang="en-US" sz="2800" kern="0" dirty="0">
                <a:solidFill>
                  <a:schemeClr val="bg1"/>
                </a:solidFill>
                <a:latin typeface="Arial Narrow" panose="020B0606020202030204" pitchFamily="34" charset="0"/>
                <a:cs typeface="Arial" charset="0"/>
              </a:rPr>
              <a:t>15 IISN (co-)promoters have benefitted from EOS funding over the 2 funding periods</a:t>
            </a:r>
          </a:p>
          <a:p>
            <a:pPr marL="457200" indent="-457200" algn="just">
              <a:lnSpc>
                <a:spcPct val="150000"/>
              </a:lnSpc>
              <a:buFont typeface="Wingdings" panose="05000000000000000000" pitchFamily="2" charset="2"/>
              <a:buChar char="§"/>
            </a:pPr>
            <a:endParaRPr lang="en-US" i="1" u="sng" kern="0" dirty="0">
              <a:solidFill>
                <a:schemeClr val="bg1"/>
              </a:solidFill>
              <a:latin typeface="Arial Narrow" panose="020B0606020202030204" pitchFamily="34" charset="0"/>
              <a:cs typeface="Arial" charset="0"/>
            </a:endParaRPr>
          </a:p>
          <a:p>
            <a:pPr algn="just"/>
            <a:r>
              <a:rPr lang="en-US" sz="2800" i="1" u="sng" kern="0" dirty="0">
                <a:solidFill>
                  <a:schemeClr val="bg1"/>
                </a:solidFill>
                <a:latin typeface="Arial Narrow" panose="020B0606020202030204" pitchFamily="34" charset="0"/>
                <a:cs typeface="Arial" charset="0"/>
              </a:rPr>
              <a:t>Example</a:t>
            </a:r>
            <a:r>
              <a:rPr lang="en-US" sz="2800" i="1" kern="0" dirty="0">
                <a:solidFill>
                  <a:schemeClr val="bg1"/>
                </a:solidFill>
                <a:latin typeface="Arial Narrow" panose="020B0606020202030204" pitchFamily="34" charset="0"/>
                <a:cs typeface="Arial" charset="0"/>
              </a:rPr>
              <a:t>: « The H boson gateway to physics beyond the Standard Model»</a:t>
            </a:r>
          </a:p>
          <a:p>
            <a:pPr algn="just"/>
            <a:r>
              <a:rPr lang="en-US" sz="2800" i="1" kern="0" dirty="0">
                <a:solidFill>
                  <a:schemeClr val="bg1"/>
                </a:solidFill>
                <a:latin typeface="Arial Narrow" panose="020B0606020202030204" pitchFamily="34" charset="0"/>
                <a:cs typeface="Arial" charset="0"/>
              </a:rPr>
              <a:t>(Fabio </a:t>
            </a:r>
            <a:r>
              <a:rPr lang="en-US" sz="2800" i="1" kern="0" dirty="0" err="1">
                <a:solidFill>
                  <a:schemeClr val="bg1"/>
                </a:solidFill>
                <a:latin typeface="Arial Narrow" panose="020B0606020202030204" pitchFamily="34" charset="0"/>
                <a:cs typeface="Arial" charset="0"/>
              </a:rPr>
              <a:t>Maltoni</a:t>
            </a:r>
            <a:r>
              <a:rPr lang="en-US" sz="2800" i="1" kern="0" dirty="0">
                <a:solidFill>
                  <a:schemeClr val="bg1"/>
                </a:solidFill>
                <a:latin typeface="Arial Narrow" panose="020B0606020202030204" pitchFamily="34" charset="0"/>
                <a:cs typeface="Arial" charset="0"/>
              </a:rPr>
              <a:t> et al. , 2018 – 2021) : 3,7 M€</a:t>
            </a:r>
          </a:p>
          <a:p>
            <a:pPr marL="457200" indent="-457200" algn="just">
              <a:buFont typeface="Wingdings" panose="05000000000000000000" pitchFamily="2" charset="2"/>
              <a:buChar char="§"/>
            </a:pPr>
            <a:endParaRPr lang="fr-FR" sz="3200" kern="0" dirty="0">
              <a:solidFill>
                <a:schemeClr val="bg1"/>
              </a:solidFill>
              <a:latin typeface="Arial Narrow" panose="020B0606020202030204" pitchFamily="34" charset="0"/>
              <a:cs typeface="Arial" charset="0"/>
            </a:endParaRPr>
          </a:p>
          <a:p>
            <a:endParaRPr lang="fr-BE" sz="3200" kern="0" dirty="0">
              <a:solidFill>
                <a:schemeClr val="bg1"/>
              </a:solidFill>
              <a:latin typeface="Arial Narrow" panose="020B0606020202030204" pitchFamily="34" charset="0"/>
              <a:cs typeface="Arial" charset="0"/>
            </a:endParaRPr>
          </a:p>
        </p:txBody>
      </p:sp>
      <p:sp>
        <p:nvSpPr>
          <p:cNvPr id="3" name="Titre 1">
            <a:extLst>
              <a:ext uri="{FF2B5EF4-FFF2-40B4-BE49-F238E27FC236}">
                <a16:creationId xmlns:a16="http://schemas.microsoft.com/office/drawing/2014/main" id="{5FD84DC0-AD01-9B36-B410-64FDAC48ABDC}"/>
              </a:ext>
            </a:extLst>
          </p:cNvPr>
          <p:cNvSpPr txBox="1">
            <a:spLocks/>
          </p:cNvSpPr>
          <p:nvPr/>
        </p:nvSpPr>
        <p:spPr>
          <a:xfrm>
            <a:off x="0" y="137160"/>
            <a:ext cx="12192000" cy="1538883"/>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kern="0" dirty="0">
                <a:latin typeface="Arial Narrow" panose="020B0606020202030204" pitchFamily="34" charset="0"/>
              </a:rPr>
              <a:t>FNRS SUPPORT TO HEP RESEARCH</a:t>
            </a:r>
          </a:p>
          <a:p>
            <a:pPr algn="ctr"/>
            <a:r>
              <a:rPr lang="fr-FR" sz="3600" kern="0" dirty="0">
                <a:solidFill>
                  <a:schemeClr val="bg1"/>
                </a:solidFill>
                <a:latin typeface="Arial Narrow" panose="020B0606020202030204" pitchFamily="34" charset="0"/>
              </a:rPr>
              <a:t>3</a:t>
            </a:r>
            <a:r>
              <a:rPr lang="fr-FR" sz="3600" b="1" i="0" kern="0" dirty="0">
                <a:solidFill>
                  <a:schemeClr val="bg1"/>
                </a:solidFill>
                <a:effectLst/>
                <a:latin typeface="Arial Narrow" panose="020B0606020202030204" pitchFamily="34" charset="0"/>
              </a:rPr>
              <a:t>. </a:t>
            </a:r>
            <a:r>
              <a:rPr lang="en-US" sz="3600" b="1" i="0" dirty="0">
                <a:solidFill>
                  <a:schemeClr val="bg1"/>
                </a:solidFill>
                <a:effectLst/>
                <a:latin typeface="Arial Narrow" panose="020B0606020202030204" pitchFamily="34" charset="0"/>
              </a:rPr>
              <a:t>EOS – Excellence of Science</a:t>
            </a:r>
          </a:p>
          <a:p>
            <a:pPr algn="ctr"/>
            <a:endParaRPr lang="en-US" b="0" dirty="0">
              <a:latin typeface="Arial Narrow" panose="020B0606020202030204" pitchFamily="34" charset="0"/>
            </a:endParaRPr>
          </a:p>
        </p:txBody>
      </p:sp>
      <p:pic>
        <p:nvPicPr>
          <p:cNvPr id="7" name="Image 6">
            <a:extLst>
              <a:ext uri="{FF2B5EF4-FFF2-40B4-BE49-F238E27FC236}">
                <a16:creationId xmlns:a16="http://schemas.microsoft.com/office/drawing/2014/main" id="{4CE06313-0D4E-49D9-3ACC-319E6389B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685800"/>
            <a:ext cx="2346960" cy="699209"/>
          </a:xfrm>
          <a:prstGeom prst="rect">
            <a:avLst/>
          </a:prstGeom>
        </p:spPr>
      </p:pic>
      <p:sp>
        <p:nvSpPr>
          <p:cNvPr id="8" name="Rectangle 7">
            <a:extLst>
              <a:ext uri="{FF2B5EF4-FFF2-40B4-BE49-F238E27FC236}">
                <a16:creationId xmlns:a16="http://schemas.microsoft.com/office/drawing/2014/main" id="{EFAEC61D-28A7-E187-3EB6-42EF7E747A32}"/>
              </a:ext>
            </a:extLst>
          </p:cNvPr>
          <p:cNvSpPr/>
          <p:nvPr/>
        </p:nvSpPr>
        <p:spPr>
          <a:xfrm>
            <a:off x="10972800" y="6096000"/>
            <a:ext cx="990600" cy="762000"/>
          </a:xfrm>
          <a:prstGeom prst="rect">
            <a:avLst/>
          </a:prstGeom>
          <a:solidFill>
            <a:srgbClr val="0D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9FF91372-45C3-ADE7-A44A-9A67F143539C}"/>
              </a:ext>
            </a:extLst>
          </p:cNvPr>
          <p:cNvPicPr>
            <a:picLocks noChangeAspect="1"/>
          </p:cNvPicPr>
          <p:nvPr/>
        </p:nvPicPr>
        <p:blipFill>
          <a:blip r:embed="rId3"/>
          <a:stretch>
            <a:fillRect/>
          </a:stretch>
        </p:blipFill>
        <p:spPr>
          <a:xfrm>
            <a:off x="10972800" y="6205971"/>
            <a:ext cx="838200" cy="528344"/>
          </a:xfrm>
          <a:prstGeom prst="rect">
            <a:avLst/>
          </a:prstGeom>
        </p:spPr>
      </p:pic>
    </p:spTree>
    <p:extLst>
      <p:ext uri="{BB962C8B-B14F-4D97-AF65-F5344CB8AC3E}">
        <p14:creationId xmlns:p14="http://schemas.microsoft.com/office/powerpoint/2010/main" val="23298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10CCAF1-D2E2-8437-507F-E8AB441BA54C}"/>
              </a:ext>
            </a:extLst>
          </p:cNvPr>
          <p:cNvSpPr>
            <a:spLocks noGrp="1"/>
          </p:cNvSpPr>
          <p:nvPr>
            <p:ph type="sldNum" sz="quarter" idx="7"/>
          </p:nvPr>
        </p:nvSpPr>
        <p:spPr/>
        <p:txBody>
          <a:bodyPr/>
          <a:lstStyle/>
          <a:p>
            <a:fld id="{B6F15528-21DE-4FAA-801E-634DDDAF4B2B}" type="slidenum">
              <a:rPr lang="fr-BE" smtClean="0"/>
              <a:t>15</a:t>
            </a:fld>
            <a:endParaRPr lang="fr-BE"/>
          </a:p>
        </p:txBody>
      </p:sp>
      <p:sp>
        <p:nvSpPr>
          <p:cNvPr id="4" name="ZoneTexte 3">
            <a:extLst>
              <a:ext uri="{FF2B5EF4-FFF2-40B4-BE49-F238E27FC236}">
                <a16:creationId xmlns:a16="http://schemas.microsoft.com/office/drawing/2014/main" id="{8D0FD4EC-5F4A-4510-A903-21F5BFD11616}"/>
              </a:ext>
            </a:extLst>
          </p:cNvPr>
          <p:cNvSpPr txBox="1"/>
          <p:nvPr/>
        </p:nvSpPr>
        <p:spPr>
          <a:xfrm>
            <a:off x="381000" y="199362"/>
            <a:ext cx="11430000" cy="584775"/>
          </a:xfrm>
          <a:prstGeom prst="rect">
            <a:avLst/>
          </a:prstGeom>
          <a:noFill/>
        </p:spPr>
        <p:txBody>
          <a:bodyPr wrap="square" rtlCol="0">
            <a:spAutoFit/>
          </a:bodyPr>
          <a:lstStyle/>
          <a:p>
            <a:pPr algn="ctr"/>
            <a:r>
              <a:rPr lang="fr-BE" sz="3200" b="1">
                <a:solidFill>
                  <a:srgbClr val="840060"/>
                </a:solidFill>
                <a:latin typeface="Arial Narrow" panose="020B0606020202030204" pitchFamily="34" charset="0"/>
                <a:cs typeface="Arial" panose="020B0604020202020204" pitchFamily="34" charset="0"/>
              </a:rPr>
              <a:t>BELGIUM IS A KEY PLAYER IN RESEARCH IN PHYSICS (1)</a:t>
            </a:r>
          </a:p>
        </p:txBody>
      </p:sp>
      <p:graphicFrame>
        <p:nvGraphicFramePr>
          <p:cNvPr id="5" name="Graphique 4">
            <a:extLst>
              <a:ext uri="{FF2B5EF4-FFF2-40B4-BE49-F238E27FC236}">
                <a16:creationId xmlns:a16="http://schemas.microsoft.com/office/drawing/2014/main" id="{BA4F7B81-0F38-986A-9361-9B0293B83DD5}"/>
              </a:ext>
            </a:extLst>
          </p:cNvPr>
          <p:cNvGraphicFramePr/>
          <p:nvPr>
            <p:extLst>
              <p:ext uri="{D42A27DB-BD31-4B8C-83A1-F6EECF244321}">
                <p14:modId xmlns:p14="http://schemas.microsoft.com/office/powerpoint/2010/main" val="1979647875"/>
              </p:ext>
            </p:extLst>
          </p:nvPr>
        </p:nvGraphicFramePr>
        <p:xfrm>
          <a:off x="609600" y="1828801"/>
          <a:ext cx="10744200" cy="4829838"/>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773EF918-611C-4C28-4928-B752DD0E6B40}"/>
              </a:ext>
            </a:extLst>
          </p:cNvPr>
          <p:cNvSpPr txBox="1"/>
          <p:nvPr/>
        </p:nvSpPr>
        <p:spPr>
          <a:xfrm>
            <a:off x="1513985" y="1143598"/>
            <a:ext cx="9144000" cy="523220"/>
          </a:xfrm>
          <a:prstGeom prst="rect">
            <a:avLst/>
          </a:prstGeom>
          <a:noFill/>
        </p:spPr>
        <p:txBody>
          <a:bodyPr wrap="square" rtlCol="0">
            <a:spAutoFit/>
          </a:bodyPr>
          <a:lstStyle/>
          <a:p>
            <a:pPr algn="ctr"/>
            <a:r>
              <a:rPr lang="fr-BE" sz="2800" b="1">
                <a:latin typeface="Arial Narrow" panose="020B0606020202030204" pitchFamily="34" charset="0"/>
              </a:rPr>
              <a:t>Part of </a:t>
            </a:r>
            <a:r>
              <a:rPr lang="fr-BE" sz="2800" b="1" err="1">
                <a:latin typeface="Arial Narrow" panose="020B0606020202030204" pitchFamily="34" charset="0"/>
              </a:rPr>
              <a:t>physics</a:t>
            </a:r>
            <a:r>
              <a:rPr lang="fr-BE" sz="2800" b="1">
                <a:latin typeface="Arial Narrow" panose="020B0606020202030204" pitchFamily="34" charset="0"/>
              </a:rPr>
              <a:t> / </a:t>
            </a:r>
            <a:r>
              <a:rPr lang="fr-BE" sz="2800" b="1" err="1">
                <a:latin typeface="Arial Narrow" panose="020B0606020202030204" pitchFamily="34" charset="0"/>
              </a:rPr>
              <a:t>astronomy</a:t>
            </a:r>
            <a:r>
              <a:rPr lang="fr-BE" sz="2800" b="1">
                <a:latin typeface="Arial Narrow" panose="020B0606020202030204" pitchFamily="34" charset="0"/>
              </a:rPr>
              <a:t> </a:t>
            </a:r>
            <a:r>
              <a:rPr lang="fr-BE" sz="2800" b="1" err="1">
                <a:latin typeface="Arial Narrow" panose="020B0606020202030204" pitchFamily="34" charset="0"/>
              </a:rPr>
              <a:t>amongst</a:t>
            </a:r>
            <a:r>
              <a:rPr lang="fr-BE" sz="2800" b="1">
                <a:latin typeface="Arial Narrow" panose="020B0606020202030204" pitchFamily="34" charset="0"/>
              </a:rPr>
              <a:t> 2021 publications (</a:t>
            </a:r>
            <a:r>
              <a:rPr lang="fr-BE" sz="2800" b="1" err="1">
                <a:latin typeface="Arial Narrow" panose="020B0606020202030204" pitchFamily="34" charset="0"/>
              </a:rPr>
              <a:t>scopus</a:t>
            </a:r>
            <a:r>
              <a:rPr lang="fr-BE" sz="2800" b="1">
                <a:latin typeface="Arial Narrow" panose="020B0606020202030204" pitchFamily="34" charset="0"/>
              </a:rPr>
              <a:t>)</a:t>
            </a:r>
          </a:p>
        </p:txBody>
      </p:sp>
    </p:spTree>
    <p:extLst>
      <p:ext uri="{BB962C8B-B14F-4D97-AF65-F5344CB8AC3E}">
        <p14:creationId xmlns:p14="http://schemas.microsoft.com/office/powerpoint/2010/main" val="390587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B29824-7AC0-5AEE-713F-F45BC72D268B}"/>
              </a:ext>
            </a:extLst>
          </p:cNvPr>
          <p:cNvSpPr>
            <a:spLocks noGrp="1"/>
          </p:cNvSpPr>
          <p:nvPr>
            <p:ph type="sldNum" sz="quarter" idx="7"/>
          </p:nvPr>
        </p:nvSpPr>
        <p:spPr/>
        <p:txBody>
          <a:bodyPr/>
          <a:lstStyle/>
          <a:p>
            <a:fld id="{B6F15528-21DE-4FAA-801E-634DDDAF4B2B}" type="slidenum">
              <a:rPr lang="fr-BE" smtClean="0"/>
              <a:t>16</a:t>
            </a:fld>
            <a:endParaRPr lang="fr-BE"/>
          </a:p>
        </p:txBody>
      </p:sp>
      <p:sp>
        <p:nvSpPr>
          <p:cNvPr id="5" name="ZoneTexte 4">
            <a:extLst>
              <a:ext uri="{FF2B5EF4-FFF2-40B4-BE49-F238E27FC236}">
                <a16:creationId xmlns:a16="http://schemas.microsoft.com/office/drawing/2014/main" id="{B569320A-FC38-F596-5583-97E4A0FFF10E}"/>
              </a:ext>
            </a:extLst>
          </p:cNvPr>
          <p:cNvSpPr txBox="1"/>
          <p:nvPr/>
        </p:nvSpPr>
        <p:spPr>
          <a:xfrm>
            <a:off x="381000" y="116250"/>
            <a:ext cx="11430000" cy="584775"/>
          </a:xfrm>
          <a:prstGeom prst="rect">
            <a:avLst/>
          </a:prstGeom>
          <a:noFill/>
        </p:spPr>
        <p:txBody>
          <a:bodyPr wrap="square" rtlCol="0">
            <a:spAutoFit/>
          </a:bodyPr>
          <a:lstStyle/>
          <a:p>
            <a:pPr algn="ctr"/>
            <a:r>
              <a:rPr lang="fr-BE" sz="3200" b="1">
                <a:solidFill>
                  <a:srgbClr val="840060"/>
                </a:solidFill>
                <a:latin typeface="Arial Narrow" panose="020B0606020202030204" pitchFamily="34" charset="0"/>
                <a:cs typeface="Arial" panose="020B0604020202020204" pitchFamily="34" charset="0"/>
              </a:rPr>
              <a:t>BELGIUM IS A KEY PLAYER IN RESEARCH IN PHYSICS (2)</a:t>
            </a:r>
          </a:p>
        </p:txBody>
      </p:sp>
      <p:sp>
        <p:nvSpPr>
          <p:cNvPr id="7" name="ZoneTexte 6">
            <a:extLst>
              <a:ext uri="{FF2B5EF4-FFF2-40B4-BE49-F238E27FC236}">
                <a16:creationId xmlns:a16="http://schemas.microsoft.com/office/drawing/2014/main" id="{5A1470ED-38A0-E970-31B4-90141F12C747}"/>
              </a:ext>
            </a:extLst>
          </p:cNvPr>
          <p:cNvSpPr txBox="1"/>
          <p:nvPr/>
        </p:nvSpPr>
        <p:spPr>
          <a:xfrm>
            <a:off x="-191610" y="813465"/>
            <a:ext cx="12383610" cy="523220"/>
          </a:xfrm>
          <a:prstGeom prst="rect">
            <a:avLst/>
          </a:prstGeom>
          <a:noFill/>
        </p:spPr>
        <p:txBody>
          <a:bodyPr wrap="square" rtlCol="0">
            <a:spAutoFit/>
          </a:bodyPr>
          <a:lstStyle/>
          <a:p>
            <a:pPr algn="ctr"/>
            <a:r>
              <a:rPr lang="fr-BE" sz="2800" b="1">
                <a:latin typeface="Arial Narrow" panose="020B0606020202030204" pitchFamily="34" charset="0"/>
              </a:rPr>
              <a:t>Publications in </a:t>
            </a:r>
            <a:r>
              <a:rPr lang="fr-BE" sz="2800" b="1" err="1">
                <a:latin typeface="Arial Narrow" panose="020B0606020202030204" pitchFamily="34" charset="0"/>
              </a:rPr>
              <a:t>physics</a:t>
            </a:r>
            <a:r>
              <a:rPr lang="fr-BE" sz="2800" b="1">
                <a:latin typeface="Arial Narrow" panose="020B0606020202030204" pitchFamily="34" charset="0"/>
              </a:rPr>
              <a:t> / </a:t>
            </a:r>
            <a:r>
              <a:rPr lang="fr-BE" sz="2800" b="1" err="1">
                <a:latin typeface="Arial Narrow" panose="020B0606020202030204" pitchFamily="34" charset="0"/>
              </a:rPr>
              <a:t>astronomy</a:t>
            </a:r>
            <a:r>
              <a:rPr lang="fr-BE" sz="2800" b="1">
                <a:latin typeface="Arial Narrow" panose="020B0606020202030204" pitchFamily="34" charset="0"/>
              </a:rPr>
              <a:t> from 2011 to 2021 (</a:t>
            </a:r>
            <a:r>
              <a:rPr lang="fr-BE" sz="2800" b="1" err="1">
                <a:latin typeface="Arial Narrow" panose="020B0606020202030204" pitchFamily="34" charset="0"/>
              </a:rPr>
              <a:t>scopus</a:t>
            </a:r>
            <a:r>
              <a:rPr lang="fr-BE" sz="2800" b="1">
                <a:latin typeface="Arial Narrow" panose="020B0606020202030204" pitchFamily="34" charset="0"/>
              </a:rPr>
              <a:t>), per 1000 </a:t>
            </a:r>
            <a:r>
              <a:rPr lang="fr-BE" sz="2800" b="1" err="1">
                <a:latin typeface="Arial Narrow" panose="020B0606020202030204" pitchFamily="34" charset="0"/>
              </a:rPr>
              <a:t>inhabitants</a:t>
            </a:r>
            <a:endParaRPr lang="fr-BE" sz="2800" b="1">
              <a:latin typeface="Arial Narrow" panose="020B0606020202030204" pitchFamily="34" charset="0"/>
            </a:endParaRPr>
          </a:p>
        </p:txBody>
      </p:sp>
      <p:pic>
        <p:nvPicPr>
          <p:cNvPr id="9" name="Image 8" descr="Une image contenant jour&#10;&#10;Description générée automatiquement">
            <a:extLst>
              <a:ext uri="{FF2B5EF4-FFF2-40B4-BE49-F238E27FC236}">
                <a16:creationId xmlns:a16="http://schemas.microsoft.com/office/drawing/2014/main" id="{5632BD7D-A206-9403-0909-296BBC488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1336685"/>
            <a:ext cx="6905986" cy="5518018"/>
          </a:xfrm>
          <a:prstGeom prst="rect">
            <a:avLst/>
          </a:prstGeom>
        </p:spPr>
      </p:pic>
      <p:sp>
        <p:nvSpPr>
          <p:cNvPr id="10" name="ZoneTexte 9">
            <a:extLst>
              <a:ext uri="{FF2B5EF4-FFF2-40B4-BE49-F238E27FC236}">
                <a16:creationId xmlns:a16="http://schemas.microsoft.com/office/drawing/2014/main" id="{211DED29-F87A-DE01-2232-2C364F82FC63}"/>
              </a:ext>
            </a:extLst>
          </p:cNvPr>
          <p:cNvSpPr txBox="1"/>
          <p:nvPr/>
        </p:nvSpPr>
        <p:spPr>
          <a:xfrm>
            <a:off x="381000" y="2064769"/>
            <a:ext cx="3200400" cy="338554"/>
          </a:xfrm>
          <a:prstGeom prst="rect">
            <a:avLst/>
          </a:prstGeom>
          <a:noFill/>
        </p:spPr>
        <p:txBody>
          <a:bodyPr wrap="square" rtlCol="0">
            <a:spAutoFit/>
          </a:bodyPr>
          <a:lstStyle/>
          <a:p>
            <a:r>
              <a:rPr lang="fr-FR" sz="1600" b="1" dirty="0">
                <a:solidFill>
                  <a:srgbClr val="2F5598"/>
                </a:solidFill>
                <a:latin typeface="Arial" panose="020B0604020202020204" pitchFamily="34" charset="0"/>
                <a:cs typeface="Arial" panose="020B0604020202020204" pitchFamily="34" charset="0"/>
              </a:rPr>
              <a:t>Publications/1.000 </a:t>
            </a:r>
            <a:r>
              <a:rPr lang="fr-FR" sz="1600" b="1" dirty="0" err="1">
                <a:solidFill>
                  <a:srgbClr val="2F5598"/>
                </a:solidFill>
                <a:latin typeface="Arial" panose="020B0604020202020204" pitchFamily="34" charset="0"/>
                <a:cs typeface="Arial" panose="020B0604020202020204" pitchFamily="34" charset="0"/>
              </a:rPr>
              <a:t>inhabitants</a:t>
            </a:r>
            <a:endParaRPr lang="fr-FR" sz="1600" b="1" dirty="0">
              <a:solidFill>
                <a:srgbClr val="2F5598"/>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C9D908C-7267-D9AC-5853-CE9C59F4EAE2}"/>
              </a:ext>
            </a:extLst>
          </p:cNvPr>
          <p:cNvSpPr/>
          <p:nvPr/>
        </p:nvSpPr>
        <p:spPr>
          <a:xfrm>
            <a:off x="428986" y="2459538"/>
            <a:ext cx="533400" cy="2344548"/>
          </a:xfrm>
          <a:prstGeom prst="rect">
            <a:avLst/>
          </a:prstGeom>
          <a:gradFill>
            <a:gsLst>
              <a:gs pos="0">
                <a:srgbClr val="2F5598"/>
              </a:gs>
              <a:gs pos="100000">
                <a:srgbClr val="DBE3F4"/>
              </a:gs>
              <a:gs pos="100000">
                <a:schemeClr val="accent1">
                  <a:lumMod val="45000"/>
                  <a:lumOff val="55000"/>
                </a:schemeClr>
              </a:gs>
              <a:gs pos="100000">
                <a:schemeClr val="accent1">
                  <a:lumMod val="30000"/>
                  <a:lumOff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0A91F05A-B2F1-84D9-7E94-D619C118FBD3}"/>
              </a:ext>
            </a:extLst>
          </p:cNvPr>
          <p:cNvSpPr txBox="1"/>
          <p:nvPr/>
        </p:nvSpPr>
        <p:spPr>
          <a:xfrm>
            <a:off x="725806" y="2348817"/>
            <a:ext cx="779144" cy="338554"/>
          </a:xfrm>
          <a:prstGeom prst="rect">
            <a:avLst/>
          </a:prstGeom>
          <a:noFill/>
        </p:spPr>
        <p:txBody>
          <a:bodyPr wrap="square" rtlCol="0">
            <a:spAutoFit/>
          </a:bodyPr>
          <a:lstStyle/>
          <a:p>
            <a:pPr algn="r"/>
            <a:r>
              <a:rPr lang="fr-FR" sz="1600" b="1" dirty="0">
                <a:solidFill>
                  <a:srgbClr val="2F5598"/>
                </a:solidFill>
                <a:latin typeface="Arial" panose="020B0604020202020204" pitchFamily="34" charset="0"/>
                <a:cs typeface="Arial" panose="020B0604020202020204" pitchFamily="34" charset="0"/>
              </a:rPr>
              <a:t>8,73</a:t>
            </a:r>
          </a:p>
        </p:txBody>
      </p:sp>
      <p:sp>
        <p:nvSpPr>
          <p:cNvPr id="14" name="ZoneTexte 13">
            <a:extLst>
              <a:ext uri="{FF2B5EF4-FFF2-40B4-BE49-F238E27FC236}">
                <a16:creationId xmlns:a16="http://schemas.microsoft.com/office/drawing/2014/main" id="{827E0925-95A3-1579-79A6-961E2E3E9AE5}"/>
              </a:ext>
            </a:extLst>
          </p:cNvPr>
          <p:cNvSpPr txBox="1"/>
          <p:nvPr/>
        </p:nvSpPr>
        <p:spPr>
          <a:xfrm>
            <a:off x="725806" y="4584641"/>
            <a:ext cx="779144" cy="338554"/>
          </a:xfrm>
          <a:prstGeom prst="rect">
            <a:avLst/>
          </a:prstGeom>
          <a:noFill/>
        </p:spPr>
        <p:txBody>
          <a:bodyPr wrap="square" rtlCol="0">
            <a:spAutoFit/>
          </a:bodyPr>
          <a:lstStyle/>
          <a:p>
            <a:pPr algn="r"/>
            <a:r>
              <a:rPr lang="fr-FR" sz="1600" b="1" dirty="0">
                <a:solidFill>
                  <a:srgbClr val="2F5598"/>
                </a:solidFill>
                <a:latin typeface="Arial" panose="020B0604020202020204" pitchFamily="34" charset="0"/>
                <a:cs typeface="Arial" panose="020B0604020202020204" pitchFamily="34" charset="0"/>
              </a:rPr>
              <a:t>0,98</a:t>
            </a:r>
          </a:p>
        </p:txBody>
      </p:sp>
      <p:sp>
        <p:nvSpPr>
          <p:cNvPr id="16" name="ZoneTexte 15">
            <a:extLst>
              <a:ext uri="{FF2B5EF4-FFF2-40B4-BE49-F238E27FC236}">
                <a16:creationId xmlns:a16="http://schemas.microsoft.com/office/drawing/2014/main" id="{3F268B72-51F4-B3A4-D16A-89B6FEF85169}"/>
              </a:ext>
            </a:extLst>
          </p:cNvPr>
          <p:cNvSpPr txBox="1"/>
          <p:nvPr/>
        </p:nvSpPr>
        <p:spPr>
          <a:xfrm>
            <a:off x="8235743" y="3969065"/>
            <a:ext cx="3743506" cy="1200329"/>
          </a:xfrm>
          <a:prstGeom prst="rect">
            <a:avLst/>
          </a:prstGeom>
          <a:solidFill>
            <a:srgbClr val="2F5598"/>
          </a:solidFill>
        </p:spPr>
        <p:txBody>
          <a:bodyPr wrap="square" rtlCol="0">
            <a:spAutoFit/>
          </a:bodyPr>
          <a:lstStyle/>
          <a:p>
            <a:pPr algn="ctr"/>
            <a:r>
              <a:rPr lang="en-GB" sz="2400" b="1" dirty="0">
                <a:solidFill>
                  <a:schemeClr val="bg1"/>
                </a:solidFill>
                <a:latin typeface="Arial Narrow" panose="020B0606020202030204" pitchFamily="34" charset="0"/>
              </a:rPr>
              <a:t>Belgium </a:t>
            </a:r>
          </a:p>
          <a:p>
            <a:pPr marL="225425" indent="-225425">
              <a:buFontTx/>
              <a:buChar char="-"/>
            </a:pPr>
            <a:r>
              <a:rPr lang="en-GB" sz="2400" b="1" dirty="0">
                <a:solidFill>
                  <a:schemeClr val="bg1"/>
                </a:solidFill>
                <a:latin typeface="Arial Narrow" panose="020B0606020202030204" pitchFamily="34" charset="0"/>
              </a:rPr>
              <a:t>7</a:t>
            </a:r>
            <a:r>
              <a:rPr lang="en-GB" sz="2400" b="1" baseline="30000" dirty="0">
                <a:solidFill>
                  <a:schemeClr val="bg1"/>
                </a:solidFill>
                <a:latin typeface="Arial Narrow" panose="020B0606020202030204" pitchFamily="34" charset="0"/>
              </a:rPr>
              <a:t>th</a:t>
            </a:r>
            <a:r>
              <a:rPr lang="en-GB" sz="2400" b="1" dirty="0">
                <a:solidFill>
                  <a:schemeClr val="bg1"/>
                </a:solidFill>
                <a:latin typeface="Arial Narrow" panose="020B0606020202030204" pitchFamily="34" charset="0"/>
              </a:rPr>
              <a:t> position in Europe</a:t>
            </a:r>
          </a:p>
          <a:p>
            <a:pPr marL="225425" indent="-225425">
              <a:buFontTx/>
              <a:buChar char="-"/>
            </a:pPr>
            <a:r>
              <a:rPr lang="en-GB" sz="2400" b="1" dirty="0">
                <a:solidFill>
                  <a:schemeClr val="bg1"/>
                </a:solidFill>
                <a:latin typeface="Arial Narrow" panose="020B0606020202030204" pitchFamily="34" charset="0"/>
              </a:rPr>
              <a:t>8</a:t>
            </a:r>
            <a:r>
              <a:rPr lang="en-GB" sz="2400" b="1" baseline="30000" dirty="0">
                <a:solidFill>
                  <a:schemeClr val="bg1"/>
                </a:solidFill>
                <a:latin typeface="Arial Narrow" panose="020B0606020202030204" pitchFamily="34" charset="0"/>
              </a:rPr>
              <a:t>th</a:t>
            </a:r>
            <a:r>
              <a:rPr lang="en-GB" sz="2400" b="1" dirty="0">
                <a:solidFill>
                  <a:schemeClr val="bg1"/>
                </a:solidFill>
                <a:latin typeface="Arial Narrow" panose="020B0606020202030204" pitchFamily="34" charset="0"/>
              </a:rPr>
              <a:t> position in the world </a:t>
            </a:r>
            <a:endParaRPr lang="fr-FR" sz="2400" b="1" dirty="0">
              <a:solidFill>
                <a:schemeClr val="bg1"/>
              </a:solidFill>
              <a:latin typeface="Arial Narrow" panose="020B0606020202030204" pitchFamily="34" charset="0"/>
            </a:endParaRPr>
          </a:p>
        </p:txBody>
      </p:sp>
      <p:sp>
        <p:nvSpPr>
          <p:cNvPr id="17" name="ZoneTexte 16">
            <a:extLst>
              <a:ext uri="{FF2B5EF4-FFF2-40B4-BE49-F238E27FC236}">
                <a16:creationId xmlns:a16="http://schemas.microsoft.com/office/drawing/2014/main" id="{19F60BC5-BC44-7ED6-F8F9-2B8CB47C81F2}"/>
              </a:ext>
            </a:extLst>
          </p:cNvPr>
          <p:cNvSpPr txBox="1"/>
          <p:nvPr/>
        </p:nvSpPr>
        <p:spPr>
          <a:xfrm>
            <a:off x="7391400" y="1581091"/>
            <a:ext cx="2286001" cy="1631216"/>
          </a:xfrm>
          <a:prstGeom prst="rect">
            <a:avLst/>
          </a:prstGeom>
          <a:noFill/>
        </p:spPr>
        <p:txBody>
          <a:bodyPr wrap="square" rtlCol="0">
            <a:spAutoFit/>
          </a:bodyPr>
          <a:lstStyle/>
          <a:p>
            <a:r>
              <a:rPr lang="fr-BE" sz="2000" dirty="0" err="1">
                <a:solidFill>
                  <a:srgbClr val="2F5598"/>
                </a:solidFill>
                <a:latin typeface="Arial Narrow" panose="020B0606020202030204" pitchFamily="34" charset="0"/>
              </a:rPr>
              <a:t>Switzerland</a:t>
            </a:r>
            <a:r>
              <a:rPr lang="fr-BE" sz="2000" dirty="0">
                <a:solidFill>
                  <a:srgbClr val="2F5598"/>
                </a:solidFill>
                <a:latin typeface="Arial Narrow" panose="020B0606020202030204" pitchFamily="34" charset="0"/>
              </a:rPr>
              <a:t>: 8,73</a:t>
            </a:r>
          </a:p>
          <a:p>
            <a:r>
              <a:rPr lang="fr-BE" sz="2000" b="1" dirty="0" err="1">
                <a:solidFill>
                  <a:srgbClr val="2F5598"/>
                </a:solidFill>
                <a:latin typeface="Arial Narrow" panose="020B0606020202030204" pitchFamily="34" charset="0"/>
              </a:rPr>
              <a:t>Belgium</a:t>
            </a:r>
            <a:r>
              <a:rPr lang="fr-BE" sz="2000" b="1" dirty="0">
                <a:solidFill>
                  <a:srgbClr val="2F5598"/>
                </a:solidFill>
                <a:latin typeface="Arial Narrow" panose="020B0606020202030204" pitchFamily="34" charset="0"/>
              </a:rPr>
              <a:t>: 3,90</a:t>
            </a:r>
          </a:p>
          <a:p>
            <a:r>
              <a:rPr lang="fr-BE" sz="2000" dirty="0">
                <a:solidFill>
                  <a:srgbClr val="2F5598"/>
                </a:solidFill>
                <a:latin typeface="Arial Narrow" panose="020B0606020202030204" pitchFamily="34" charset="0"/>
              </a:rPr>
              <a:t>Germany: 3,83</a:t>
            </a:r>
          </a:p>
          <a:p>
            <a:r>
              <a:rPr lang="fr-BE" sz="2000" dirty="0">
                <a:solidFill>
                  <a:srgbClr val="2F5598"/>
                </a:solidFill>
                <a:latin typeface="Arial Narrow" panose="020B0606020202030204" pitchFamily="34" charset="0"/>
              </a:rPr>
              <a:t>UK: 3,34</a:t>
            </a:r>
          </a:p>
          <a:p>
            <a:r>
              <a:rPr lang="fr-BE" sz="2000" dirty="0">
                <a:solidFill>
                  <a:srgbClr val="2F5598"/>
                </a:solidFill>
                <a:latin typeface="Arial Narrow" panose="020B0606020202030204" pitchFamily="34" charset="0"/>
              </a:rPr>
              <a:t>France: 3,18</a:t>
            </a:r>
          </a:p>
        </p:txBody>
      </p:sp>
    </p:spTree>
    <p:extLst>
      <p:ext uri="{BB962C8B-B14F-4D97-AF65-F5344CB8AC3E}">
        <p14:creationId xmlns:p14="http://schemas.microsoft.com/office/powerpoint/2010/main" val="266150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C36C1-F9E6-774B-BFB9-C17CACA858A6}"/>
              </a:ext>
            </a:extLst>
          </p:cNvPr>
          <p:cNvSpPr>
            <a:spLocks noGrp="1"/>
          </p:cNvSpPr>
          <p:nvPr>
            <p:ph type="ctrTitle" idx="4294967295"/>
          </p:nvPr>
        </p:nvSpPr>
        <p:spPr>
          <a:xfrm>
            <a:off x="228600" y="2667000"/>
            <a:ext cx="11734800" cy="3877985"/>
          </a:xfrm>
        </p:spPr>
        <p:txBody>
          <a:bodyPr/>
          <a:lstStyle/>
          <a:p>
            <a:pPr algn="ctr"/>
            <a:r>
              <a:rPr lang="en-US" sz="28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ChatGPT</a:t>
            </a:r>
            <a:br>
              <a:rPr lang="en-US" sz="2800" i="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br>
            <a:br>
              <a:rPr lang="en-US" sz="2800" i="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br>
            <a:r>
              <a:rPr lang="en-US" sz="2800" b="0" i="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“Belgium has been a significant contributor to high energy physics research over the last decade, both through its membership in major international collaborations and through its own domestic research efforts… </a:t>
            </a:r>
            <a:br>
              <a:rPr lang="en-US" sz="2800" b="0" i="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br>
            <a:r>
              <a:rPr lang="en-US" sz="2800" b="0" i="1" dirty="0">
                <a:solidFill>
                  <a:schemeClr val="bg1"/>
                </a:solidFill>
                <a:latin typeface="Arial Narrow" panose="020B0606020202030204" pitchFamily="34" charset="0"/>
                <a:cs typeface="Times New Roman" panose="02020603050405020304" pitchFamily="18" charset="0"/>
              </a:rPr>
              <a:t>Belgian researchers have played an important role in advancing our understanding of the fundamental building blocks of the universe and their interactions through their contributions to the LHC experiments and other high energy physics research”</a:t>
            </a:r>
            <a:br>
              <a:rPr lang="fr-BE" sz="4800" dirty="0">
                <a:solidFill>
                  <a:schemeClr val="bg1"/>
                </a:solidFill>
                <a:latin typeface="Arial Narrow" panose="020B0606020202030204" pitchFamily="34" charset="0"/>
              </a:rPr>
            </a:br>
            <a:endParaRPr lang="fr-FR"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7737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2</a:t>
            </a:fld>
            <a:endParaRPr lang="fr-BE"/>
          </a:p>
        </p:txBody>
      </p:sp>
      <p:cxnSp>
        <p:nvCxnSpPr>
          <p:cNvPr id="5" name="Connecteur droit 4">
            <a:extLst>
              <a:ext uri="{FF2B5EF4-FFF2-40B4-BE49-F238E27FC236}">
                <a16:creationId xmlns:a16="http://schemas.microsoft.com/office/drawing/2014/main" id="{BCB0BA84-7E01-82C0-1388-09E4B9DC0A4F}"/>
              </a:ext>
            </a:extLst>
          </p:cNvPr>
          <p:cNvCxnSpPr>
            <a:cxnSpLocks/>
          </p:cNvCxnSpPr>
          <p:nvPr/>
        </p:nvCxnSpPr>
        <p:spPr>
          <a:xfrm>
            <a:off x="0" y="4588311"/>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EE67A13-B669-3236-2F40-4D5B127640CF}"/>
              </a:ext>
            </a:extLst>
          </p:cNvPr>
          <p:cNvSpPr txBox="1"/>
          <p:nvPr/>
        </p:nvSpPr>
        <p:spPr>
          <a:xfrm>
            <a:off x="0" y="155350"/>
            <a:ext cx="12232917" cy="1138773"/>
          </a:xfrm>
          <a:prstGeom prst="rect">
            <a:avLst/>
          </a:prstGeom>
          <a:noFill/>
        </p:spPr>
        <p:txBody>
          <a:bodyPr wrap="square" rtlCol="0">
            <a:spAutoFit/>
          </a:bodyPr>
          <a:lstStyle/>
          <a:p>
            <a:pPr algn="ctr"/>
            <a:r>
              <a:rPr lang="fr-FR" sz="3400">
                <a:solidFill>
                  <a:srgbClr val="840060"/>
                </a:solidFill>
                <a:latin typeface="Arial Narrow" panose="020B0606020202030204" pitchFamily="34" charset="0"/>
                <a:cs typeface="Arial" panose="020B0604020202020204" pitchFamily="34" charset="0"/>
              </a:rPr>
              <a:t>BELGIUM &amp; FNRS: </a:t>
            </a:r>
          </a:p>
          <a:p>
            <a:pPr algn="ctr"/>
            <a:r>
              <a:rPr lang="fr-FR" sz="3400" b="1">
                <a:solidFill>
                  <a:srgbClr val="840060"/>
                </a:solidFill>
                <a:latin typeface="Arial Narrow" panose="020B0606020202030204" pitchFamily="34" charset="0"/>
                <a:cs typeface="Arial" panose="020B0604020202020204" pitchFamily="34" charset="0"/>
              </a:rPr>
              <a:t>A </a:t>
            </a:r>
            <a:r>
              <a:rPr lang="fr-FR" sz="3400" b="1" i="1">
                <a:solidFill>
                  <a:srgbClr val="840060"/>
                </a:solidFill>
                <a:latin typeface="Arial Narrow" panose="020B0606020202030204" pitchFamily="34" charset="0"/>
                <a:cs typeface="Arial" panose="020B0604020202020204" pitchFamily="34" charset="0"/>
              </a:rPr>
              <a:t>PIONEERING ROLE </a:t>
            </a:r>
            <a:r>
              <a:rPr lang="fr-FR" sz="3400" b="1">
                <a:solidFill>
                  <a:srgbClr val="840060"/>
                </a:solidFill>
                <a:latin typeface="Arial Narrow" panose="020B0606020202030204" pitchFamily="34" charset="0"/>
                <a:cs typeface="Arial" panose="020B0604020202020204" pitchFamily="34" charset="0"/>
              </a:rPr>
              <a:t>IN HIGH-ENERGY PHYSICS</a:t>
            </a:r>
            <a:endParaRPr lang="fr-BE" sz="3400" b="1">
              <a:solidFill>
                <a:srgbClr val="840060"/>
              </a:solidFill>
              <a:latin typeface="Arial Narrow" panose="020B060602020203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49B1C443-11AD-DBF2-32CF-4A8B293E8C84}"/>
              </a:ext>
            </a:extLst>
          </p:cNvPr>
          <p:cNvGrpSpPr/>
          <p:nvPr/>
        </p:nvGrpSpPr>
        <p:grpSpPr>
          <a:xfrm>
            <a:off x="2819400" y="1294122"/>
            <a:ext cx="2819400" cy="3289923"/>
            <a:chOff x="2209800" y="770546"/>
            <a:chExt cx="2520000" cy="3864727"/>
          </a:xfrm>
        </p:grpSpPr>
        <p:pic>
          <p:nvPicPr>
            <p:cNvPr id="7" name="Picture 2" descr="undefined">
              <a:extLst>
                <a:ext uri="{FF2B5EF4-FFF2-40B4-BE49-F238E27FC236}">
                  <a16:creationId xmlns:a16="http://schemas.microsoft.com/office/drawing/2014/main" id="{787C0473-F998-D748-E980-E9FAAB8576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t="5555" r="5467" b="7000"/>
            <a:stretch/>
          </p:blipFill>
          <p:spPr bwMode="auto">
            <a:xfrm>
              <a:off x="2209800" y="770546"/>
              <a:ext cx="2520000" cy="36589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defined">
              <a:extLst>
                <a:ext uri="{FF2B5EF4-FFF2-40B4-BE49-F238E27FC236}">
                  <a16:creationId xmlns:a16="http://schemas.microsoft.com/office/drawing/2014/main" id="{B72C07AC-FE03-80AF-3487-E83A259CCC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54" t="78085" r="6818" b="7014"/>
            <a:stretch/>
          </p:blipFill>
          <p:spPr bwMode="auto">
            <a:xfrm>
              <a:off x="2209800" y="3759322"/>
              <a:ext cx="2520000" cy="8759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ZoneTexte 9">
            <a:extLst>
              <a:ext uri="{FF2B5EF4-FFF2-40B4-BE49-F238E27FC236}">
                <a16:creationId xmlns:a16="http://schemas.microsoft.com/office/drawing/2014/main" id="{C6FA50BD-7C75-2B3E-D1C3-744BCAAE5B07}"/>
              </a:ext>
            </a:extLst>
          </p:cNvPr>
          <p:cNvSpPr txBox="1"/>
          <p:nvPr/>
        </p:nvSpPr>
        <p:spPr>
          <a:xfrm>
            <a:off x="3118329" y="4611007"/>
            <a:ext cx="1072671" cy="646331"/>
          </a:xfrm>
          <a:prstGeom prst="rect">
            <a:avLst/>
          </a:prstGeom>
          <a:noFill/>
        </p:spPr>
        <p:txBody>
          <a:bodyPr wrap="square" rtlCol="0">
            <a:spAutoFit/>
          </a:bodyPr>
          <a:lstStyle/>
          <a:p>
            <a:pPr algn="ctr"/>
            <a:r>
              <a:rPr lang="fr-FR" sz="3600" b="1" dirty="0">
                <a:solidFill>
                  <a:srgbClr val="694D32"/>
                </a:solidFill>
                <a:latin typeface="Arial Narrow" panose="020B0606020202030204" pitchFamily="34" charset="0"/>
                <a:cs typeface="Arial" panose="020B0604020202020204" pitchFamily="34" charset="0"/>
              </a:rPr>
              <a:t>1928</a:t>
            </a:r>
            <a:endParaRPr lang="fr-BE" sz="3600" b="1" dirty="0">
              <a:solidFill>
                <a:srgbClr val="694D32"/>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37154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3</a:t>
            </a:fld>
            <a:endParaRPr lang="fr-BE"/>
          </a:p>
        </p:txBody>
      </p:sp>
      <p:pic>
        <p:nvPicPr>
          <p:cNvPr id="7" name="Picture 2" descr="undefined">
            <a:extLst>
              <a:ext uri="{FF2B5EF4-FFF2-40B4-BE49-F238E27FC236}">
                <a16:creationId xmlns:a16="http://schemas.microsoft.com/office/drawing/2014/main" id="{726C46EE-6392-3F01-6410-8FC498671F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a:extLst>
              <a:ext uri="{FF2B5EF4-FFF2-40B4-BE49-F238E27FC236}">
                <a16:creationId xmlns:a16="http://schemas.microsoft.com/office/drawing/2014/main" id="{812A34CB-2F51-0892-5244-1453B8FA0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F3537ED3-EAD1-97EA-5820-B9B285583F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71"/>
          <a:stretch/>
        </p:blipFill>
        <p:spPr bwMode="auto">
          <a:xfrm>
            <a:off x="4688741" y="1828803"/>
            <a:ext cx="2626459" cy="170322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F31F449B-D54A-9BC9-D7A3-2557DB16E2D4}"/>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7DA2B7B7-CA09-7D05-3AC0-2322CCF605AB}"/>
              </a:ext>
            </a:extLst>
          </p:cNvPr>
          <p:cNvSpPr txBox="1"/>
          <p:nvPr/>
        </p:nvSpPr>
        <p:spPr>
          <a:xfrm>
            <a:off x="5175729" y="4579116"/>
            <a:ext cx="1072671" cy="646331"/>
          </a:xfrm>
          <a:prstGeom prst="rect">
            <a:avLst/>
          </a:prstGeom>
          <a:noFill/>
        </p:spPr>
        <p:txBody>
          <a:bodyPr wrap="square" rtlCol="0">
            <a:spAutoFit/>
          </a:bodyPr>
          <a:lstStyle/>
          <a:p>
            <a:r>
              <a:rPr lang="fr-FR" sz="3600" b="1" dirty="0">
                <a:latin typeface="Arial Narrow" panose="020B0606020202030204" pitchFamily="34" charset="0"/>
                <a:cs typeface="Arial" panose="020B0604020202020204" pitchFamily="34" charset="0"/>
              </a:rPr>
              <a:t>1947</a:t>
            </a:r>
            <a:endParaRPr lang="fr-BE" sz="3600" b="1" dirty="0">
              <a:latin typeface="Arial Narrow" panose="020B060602020203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C28D047-2E1F-1CBB-8FC9-2C709F16652C}"/>
              </a:ext>
            </a:extLst>
          </p:cNvPr>
          <p:cNvSpPr txBox="1"/>
          <p:nvPr/>
        </p:nvSpPr>
        <p:spPr>
          <a:xfrm>
            <a:off x="0" y="155350"/>
            <a:ext cx="12232917" cy="1138773"/>
          </a:xfrm>
          <a:prstGeom prst="rect">
            <a:avLst/>
          </a:prstGeom>
          <a:noFill/>
        </p:spPr>
        <p:txBody>
          <a:bodyPr wrap="square" rtlCol="0">
            <a:spAutoFit/>
          </a:bodyPr>
          <a:lstStyle/>
          <a:p>
            <a:pPr algn="ctr"/>
            <a:r>
              <a:rPr lang="fr-FR" sz="3400" dirty="0">
                <a:solidFill>
                  <a:srgbClr val="840060"/>
                </a:solidFill>
                <a:latin typeface="Arial Narrow" panose="020B0606020202030204" pitchFamily="34" charset="0"/>
                <a:cs typeface="Arial" panose="020B0604020202020204" pitchFamily="34" charset="0"/>
              </a:rPr>
              <a:t>BELGIUM &amp; FNRS: </a:t>
            </a:r>
          </a:p>
          <a:p>
            <a:pPr algn="ct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 </a:t>
            </a:r>
            <a:r>
              <a:rPr lang="fr-FR" sz="3400" b="1" dirty="0">
                <a:solidFill>
                  <a:srgbClr val="840060"/>
                </a:solidFill>
                <a:latin typeface="Arial Narrow" panose="020B0606020202030204" pitchFamily="34" charset="0"/>
                <a:cs typeface="Arial" panose="020B0604020202020204" pitchFamily="34" charset="0"/>
              </a:rPr>
              <a:t>IN HIGH-ENERGY PHYSICS</a:t>
            </a:r>
            <a:endParaRPr lang="fr-BE" sz="3400" b="1" dirty="0">
              <a:solidFill>
                <a:srgbClr val="840060"/>
              </a:solidFill>
              <a:latin typeface="Arial Narrow" panose="020B0606020202030204" pitchFamily="34" charset="0"/>
              <a:cs typeface="Arial" panose="020B0604020202020204" pitchFamily="34" charset="0"/>
            </a:endParaRPr>
          </a:p>
        </p:txBody>
      </p:sp>
      <p:pic>
        <p:nvPicPr>
          <p:cNvPr id="27" name="Image 26" descr="Une image contenant texte, clipart&#10;&#10;Description générée automatiquement">
            <a:extLst>
              <a:ext uri="{FF2B5EF4-FFF2-40B4-BE49-F238E27FC236}">
                <a16:creationId xmlns:a16="http://schemas.microsoft.com/office/drawing/2014/main" id="{CDE58C29-8F1E-0B7D-C1FF-9229B4041B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9799" y="3377772"/>
            <a:ext cx="2781601" cy="1239861"/>
          </a:xfrm>
          <a:prstGeom prst="rect">
            <a:avLst/>
          </a:prstGeom>
        </p:spPr>
      </p:pic>
      <p:cxnSp>
        <p:nvCxnSpPr>
          <p:cNvPr id="23" name="Connecteur droit 22">
            <a:extLst>
              <a:ext uri="{FF2B5EF4-FFF2-40B4-BE49-F238E27FC236}">
                <a16:creationId xmlns:a16="http://schemas.microsoft.com/office/drawing/2014/main" id="{AB60F63D-4552-0A1D-AFE2-BC519773CF38}"/>
              </a:ext>
            </a:extLst>
          </p:cNvPr>
          <p:cNvCxnSpPr>
            <a:cxnSpLocks/>
          </p:cNvCxnSpPr>
          <p:nvPr/>
        </p:nvCxnSpPr>
        <p:spPr>
          <a:xfrm>
            <a:off x="0" y="4588311"/>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6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4</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EFE60D76-AC6E-BF2A-E1F6-254FA435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1" r="22135"/>
          <a:stretch/>
        </p:blipFill>
        <p:spPr bwMode="auto">
          <a:xfrm>
            <a:off x="6477000" y="2077342"/>
            <a:ext cx="2666996" cy="264705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FD6A474-C801-FDAE-D983-B55DCD463C88}"/>
              </a:ext>
            </a:extLst>
          </p:cNvPr>
          <p:cNvSpPr txBox="1"/>
          <p:nvPr/>
        </p:nvSpPr>
        <p:spPr>
          <a:xfrm>
            <a:off x="7010400" y="4648200"/>
            <a:ext cx="1072671" cy="646331"/>
          </a:xfrm>
          <a:prstGeom prst="rect">
            <a:avLst/>
          </a:prstGeom>
          <a:noFill/>
        </p:spPr>
        <p:txBody>
          <a:bodyPr wrap="square" rtlCol="0">
            <a:spAutoFit/>
          </a:bodyPr>
          <a:lstStyle/>
          <a:p>
            <a:r>
              <a:rPr lang="fr-FR" sz="3600" b="1" dirty="0">
                <a:latin typeface="Arial Narrow" panose="020B0606020202030204" pitchFamily="34" charset="0"/>
                <a:cs typeface="Arial" panose="020B0604020202020204" pitchFamily="34" charset="0"/>
              </a:rPr>
              <a:t>1954</a:t>
            </a:r>
            <a:endParaRPr lang="fr-BE" sz="3600" b="1" dirty="0">
              <a:latin typeface="Arial Narrow" panose="020B060602020203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5A6D1234-B42A-C561-0334-5498C9D3F200}"/>
              </a:ext>
            </a:extLst>
          </p:cNvPr>
          <p:cNvSpPr txBox="1"/>
          <p:nvPr/>
        </p:nvSpPr>
        <p:spPr>
          <a:xfrm>
            <a:off x="6477000" y="1338413"/>
            <a:ext cx="2667000" cy="830997"/>
          </a:xfrm>
          <a:prstGeom prst="rect">
            <a:avLst/>
          </a:prstGeom>
          <a:noFill/>
        </p:spPr>
        <p:txBody>
          <a:bodyPr wrap="square">
            <a:spAutoFit/>
          </a:bodyPr>
          <a:lstStyle/>
          <a:p>
            <a:r>
              <a:rPr lang="en-US" sz="2400" b="1" i="1">
                <a:latin typeface="Arial Narrow" panose="020B0606020202030204" pitchFamily="34" charset="0"/>
              </a:rPr>
              <a:t>Belgium: one of the </a:t>
            </a:r>
          </a:p>
          <a:p>
            <a:r>
              <a:rPr lang="en-US" sz="2400" b="1" i="1">
                <a:latin typeface="Arial Narrow" panose="020B0606020202030204" pitchFamily="34" charset="0"/>
              </a:rPr>
              <a:t>12 founding States</a:t>
            </a:r>
            <a:endParaRPr lang="fr-BE" sz="2400" b="1" i="1">
              <a:latin typeface="Arial Narrow" panose="020B0606020202030204" pitchFamily="34" charset="0"/>
            </a:endParaRPr>
          </a:p>
        </p:txBody>
      </p:sp>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1138773"/>
          </a:xfrm>
          <a:prstGeom prst="rect">
            <a:avLst/>
          </a:prstGeom>
          <a:noFill/>
        </p:spPr>
        <p:txBody>
          <a:bodyPr wrap="square" rtlCol="0">
            <a:spAutoFit/>
          </a:bodyPr>
          <a:lstStyle/>
          <a:p>
            <a:pPr algn="ctr"/>
            <a:r>
              <a:rPr lang="fr-FR" sz="3400" dirty="0">
                <a:solidFill>
                  <a:srgbClr val="840060"/>
                </a:solidFill>
                <a:latin typeface="Arial Narrow" panose="020B0606020202030204" pitchFamily="34" charset="0"/>
                <a:cs typeface="Arial" panose="020B0604020202020204" pitchFamily="34" charset="0"/>
              </a:rPr>
              <a:t>BELGIUM &amp; FNRS: </a:t>
            </a:r>
          </a:p>
          <a:p>
            <a:pPr algn="ct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 </a:t>
            </a:r>
            <a:r>
              <a:rPr lang="fr-FR" sz="3400" b="1" dirty="0">
                <a:solidFill>
                  <a:srgbClr val="840060"/>
                </a:solidFill>
                <a:latin typeface="Arial Narrow" panose="020B0606020202030204" pitchFamily="34" charset="0"/>
                <a:cs typeface="Arial" panose="020B0604020202020204" pitchFamily="34" charset="0"/>
              </a:rPr>
              <a:t>IN HIGH-ENERGY PHYSICS</a:t>
            </a:r>
            <a:endParaRPr lang="fr-BE" sz="3400" b="1" dirty="0">
              <a:solidFill>
                <a:srgbClr val="840060"/>
              </a:solidFill>
              <a:latin typeface="Arial Narrow" panose="020B0606020202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A203857-6201-E745-2923-FB7D70BC802E}"/>
              </a:ext>
            </a:extLst>
          </p:cNvPr>
          <p:cNvSpPr/>
          <p:nvPr/>
        </p:nvSpPr>
        <p:spPr>
          <a:xfrm>
            <a:off x="6477000" y="1370323"/>
            <a:ext cx="2667000" cy="32778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spTree>
    <p:extLst>
      <p:ext uri="{BB962C8B-B14F-4D97-AF65-F5344CB8AC3E}">
        <p14:creationId xmlns:p14="http://schemas.microsoft.com/office/powerpoint/2010/main" val="14628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5</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1138773"/>
          </a:xfrm>
          <a:prstGeom prst="rect">
            <a:avLst/>
          </a:prstGeom>
          <a:noFill/>
        </p:spPr>
        <p:txBody>
          <a:bodyPr wrap="square" rtlCol="0">
            <a:spAutoFit/>
          </a:bodyPr>
          <a:lstStyle/>
          <a:p>
            <a:pPr algn="ctr"/>
            <a:r>
              <a:rPr lang="fr-FR" sz="3400" dirty="0">
                <a:solidFill>
                  <a:srgbClr val="840060"/>
                </a:solidFill>
                <a:latin typeface="Arial Narrow" panose="020B0606020202030204" pitchFamily="34" charset="0"/>
                <a:cs typeface="Arial" panose="020B0604020202020204" pitchFamily="34" charset="0"/>
              </a:rPr>
              <a:t>BELGIUM &amp; FNRS: </a:t>
            </a:r>
          </a:p>
          <a:p>
            <a:pPr algn="ct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 </a:t>
            </a:r>
            <a:r>
              <a:rPr lang="fr-FR" sz="3400" b="1" dirty="0">
                <a:solidFill>
                  <a:srgbClr val="840060"/>
                </a:solidFill>
                <a:latin typeface="Arial Narrow" panose="020B0606020202030204" pitchFamily="34" charset="0"/>
                <a:cs typeface="Arial" panose="020B0604020202020204" pitchFamily="34" charset="0"/>
              </a:rPr>
              <a:t>IN HIGH-ENERGY PHYSICS</a:t>
            </a:r>
            <a:endParaRPr lang="fr-BE" sz="3400" b="1" dirty="0">
              <a:solidFill>
                <a:srgbClr val="840060"/>
              </a:solidFill>
              <a:latin typeface="Arial Narrow" panose="020B0606020202030204" pitchFamily="34" charset="0"/>
              <a:cs typeface="Arial" panose="020B0604020202020204" pitchFamily="34" charset="0"/>
            </a:endParaRP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5" name="Image 24">
            <a:extLst>
              <a:ext uri="{FF2B5EF4-FFF2-40B4-BE49-F238E27FC236}">
                <a16:creationId xmlns:a16="http://schemas.microsoft.com/office/drawing/2014/main" id="{6F0C6A44-193F-60F1-0F7A-51763E6EF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0008" y="5740399"/>
            <a:ext cx="1105156" cy="1110180"/>
          </a:xfrm>
          <a:prstGeom prst="rect">
            <a:avLst/>
          </a:prstGeom>
        </p:spPr>
      </p:pic>
      <p:sp>
        <p:nvSpPr>
          <p:cNvPr id="26" name="ZoneTexte 25">
            <a:extLst>
              <a:ext uri="{FF2B5EF4-FFF2-40B4-BE49-F238E27FC236}">
                <a16:creationId xmlns:a16="http://schemas.microsoft.com/office/drawing/2014/main" id="{A3C3CECB-6A32-26FB-2FBD-1F8FB6EDA4EE}"/>
              </a:ext>
            </a:extLst>
          </p:cNvPr>
          <p:cNvSpPr txBox="1"/>
          <p:nvPr/>
        </p:nvSpPr>
        <p:spPr>
          <a:xfrm>
            <a:off x="3887990" y="5068669"/>
            <a:ext cx="1072671" cy="646331"/>
          </a:xfrm>
          <a:prstGeom prst="rect">
            <a:avLst/>
          </a:prstGeom>
          <a:noFill/>
        </p:spPr>
        <p:txBody>
          <a:bodyPr wrap="square" rtlCol="0">
            <a:spAutoFit/>
          </a:bodyPr>
          <a:lstStyle/>
          <a:p>
            <a:pPr algn="ctr"/>
            <a:r>
              <a:rPr lang="fr-FR" sz="3600" b="1" dirty="0">
                <a:latin typeface="Arial Narrow" panose="020B0606020202030204" pitchFamily="34" charset="0"/>
                <a:cs typeface="Arial" panose="020B0604020202020204" pitchFamily="34" charset="0"/>
              </a:rPr>
              <a:t>1939</a:t>
            </a:r>
            <a:endParaRPr lang="fr-BE" sz="3600" b="1" dirty="0">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pic>
        <p:nvPicPr>
          <p:cNvPr id="3" name="Picture 2">
            <a:extLst>
              <a:ext uri="{FF2B5EF4-FFF2-40B4-BE49-F238E27FC236}">
                <a16:creationId xmlns:a16="http://schemas.microsoft.com/office/drawing/2014/main" id="{C72536F0-2230-401B-A52F-A9C9F0FD61D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191" r="22135"/>
          <a:stretch/>
        </p:blipFill>
        <p:spPr bwMode="auto">
          <a:xfrm>
            <a:off x="6560448" y="2511496"/>
            <a:ext cx="2217791" cy="220121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4D166E0B-8DBB-EF0C-9E41-7FA00709D15B}"/>
              </a:ext>
            </a:extLst>
          </p:cNvPr>
          <p:cNvSpPr txBox="1"/>
          <p:nvPr/>
        </p:nvSpPr>
        <p:spPr>
          <a:xfrm>
            <a:off x="7010400" y="4719935"/>
            <a:ext cx="1072671" cy="461665"/>
          </a:xfrm>
          <a:prstGeom prst="rect">
            <a:avLst/>
          </a:prstGeom>
          <a:noFill/>
        </p:spPr>
        <p:txBody>
          <a:bodyPr wrap="square" rtlCol="0">
            <a:spAutoFit/>
          </a:bodyPr>
          <a:lstStyle/>
          <a:p>
            <a:r>
              <a:rPr lang="fr-FR" sz="2400" b="1" dirty="0">
                <a:latin typeface="Arial Narrow" panose="020B0606020202030204" pitchFamily="34" charset="0"/>
                <a:cs typeface="Arial" panose="020B0604020202020204" pitchFamily="34" charset="0"/>
              </a:rPr>
              <a:t>1954</a:t>
            </a:r>
            <a:endParaRPr lang="fr-BE" sz="2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7296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6</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1055AB3C-C4D9-A84F-EE50-BFE6934BD944}"/>
              </a:ext>
            </a:extLst>
          </p:cNvPr>
          <p:cNvSpPr txBox="1"/>
          <p:nvPr/>
        </p:nvSpPr>
        <p:spPr>
          <a:xfrm>
            <a:off x="5867400" y="5294531"/>
            <a:ext cx="1420270" cy="646331"/>
          </a:xfrm>
          <a:prstGeom prst="rect">
            <a:avLst/>
          </a:prstGeom>
          <a:noFill/>
        </p:spPr>
        <p:txBody>
          <a:bodyPr wrap="square" rtlCol="0">
            <a:spAutoFit/>
          </a:bodyPr>
          <a:lstStyle/>
          <a:p>
            <a:r>
              <a:rPr lang="fr-FR" sz="3600" b="1" dirty="0">
                <a:latin typeface="Arial Narrow" panose="020B0606020202030204" pitchFamily="34" charset="0"/>
                <a:cs typeface="Arial" panose="020B0604020202020204" pitchFamily="34" charset="0"/>
              </a:rPr>
              <a:t>1952</a:t>
            </a:r>
            <a:endParaRPr lang="fr-BE" sz="3600" b="1" dirty="0">
              <a:latin typeface="Arial Narrow" panose="020B0606020202030204" pitchFamily="34" charset="0"/>
              <a:cs typeface="Arial" panose="020B0604020202020204" pitchFamily="34" charset="0"/>
            </a:endParaRPr>
          </a:p>
        </p:txBody>
      </p:sp>
      <p:pic>
        <p:nvPicPr>
          <p:cNvPr id="10" name="Picture 2" descr="Sommaire">
            <a:extLst>
              <a:ext uri="{FF2B5EF4-FFF2-40B4-BE49-F238E27FC236}">
                <a16:creationId xmlns:a16="http://schemas.microsoft.com/office/drawing/2014/main" id="{E3C25EB8-D4E0-59C0-3F71-9B6ADCA5F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00" b="46060"/>
          <a:stretch/>
        </p:blipFill>
        <p:spPr bwMode="auto">
          <a:xfrm>
            <a:off x="5461861" y="6006945"/>
            <a:ext cx="2030278" cy="64633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1138773"/>
          </a:xfrm>
          <a:prstGeom prst="rect">
            <a:avLst/>
          </a:prstGeom>
          <a:noFill/>
        </p:spPr>
        <p:txBody>
          <a:bodyPr wrap="square" rtlCol="0">
            <a:spAutoFit/>
          </a:bodyPr>
          <a:lstStyle/>
          <a:p>
            <a:pPr algn="ctr"/>
            <a:r>
              <a:rPr lang="fr-FR" sz="3400" dirty="0">
                <a:solidFill>
                  <a:srgbClr val="840060"/>
                </a:solidFill>
                <a:latin typeface="Arial Narrow" panose="020B0606020202030204" pitchFamily="34" charset="0"/>
                <a:cs typeface="Arial" panose="020B0604020202020204" pitchFamily="34" charset="0"/>
              </a:rPr>
              <a:t>BELGIUM &amp; FNRS: </a:t>
            </a:r>
          </a:p>
          <a:p>
            <a:pPr algn="ct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 </a:t>
            </a:r>
            <a:r>
              <a:rPr lang="fr-FR" sz="3400" b="1" dirty="0">
                <a:solidFill>
                  <a:srgbClr val="840060"/>
                </a:solidFill>
                <a:latin typeface="Arial Narrow" panose="020B0606020202030204" pitchFamily="34" charset="0"/>
                <a:cs typeface="Arial" panose="020B0604020202020204" pitchFamily="34" charset="0"/>
              </a:rPr>
              <a:t>IN HIGH-ENERGY PHYSICS</a:t>
            </a:r>
            <a:endParaRPr lang="fr-BE" sz="3400" b="1" dirty="0">
              <a:solidFill>
                <a:srgbClr val="840060"/>
              </a:solidFill>
              <a:latin typeface="Arial Narrow" panose="020B0606020202030204" pitchFamily="34" charset="0"/>
              <a:cs typeface="Arial" panose="020B0604020202020204" pitchFamily="34" charset="0"/>
            </a:endParaRP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5" name="Image 24">
            <a:extLst>
              <a:ext uri="{FF2B5EF4-FFF2-40B4-BE49-F238E27FC236}">
                <a16:creationId xmlns:a16="http://schemas.microsoft.com/office/drawing/2014/main" id="{6F0C6A44-193F-60F1-0F7A-51763E6EF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6" y="5786965"/>
            <a:ext cx="1030653" cy="1035338"/>
          </a:xfrm>
          <a:prstGeom prst="rect">
            <a:avLst/>
          </a:prstGeom>
        </p:spPr>
      </p:pic>
      <p:sp>
        <p:nvSpPr>
          <p:cNvPr id="26" name="ZoneTexte 25">
            <a:extLst>
              <a:ext uri="{FF2B5EF4-FFF2-40B4-BE49-F238E27FC236}">
                <a16:creationId xmlns:a16="http://schemas.microsoft.com/office/drawing/2014/main" id="{A3C3CECB-6A32-26FB-2FBD-1F8FB6EDA4EE}"/>
              </a:ext>
            </a:extLst>
          </p:cNvPr>
          <p:cNvSpPr txBox="1"/>
          <p:nvPr/>
        </p:nvSpPr>
        <p:spPr>
          <a:xfrm>
            <a:off x="3962493" y="5294531"/>
            <a:ext cx="1072671" cy="461665"/>
          </a:xfrm>
          <a:prstGeom prst="rect">
            <a:avLst/>
          </a:prstGeom>
          <a:noFill/>
        </p:spPr>
        <p:txBody>
          <a:bodyPr wrap="square" rtlCol="0">
            <a:spAutoFit/>
          </a:bodyPr>
          <a:lstStyle/>
          <a:p>
            <a:pPr algn="ctr"/>
            <a:r>
              <a:rPr lang="fr-FR" sz="2400" b="1" dirty="0">
                <a:latin typeface="Arial Narrow" panose="020B0606020202030204" pitchFamily="34" charset="0"/>
                <a:cs typeface="Arial" panose="020B0604020202020204" pitchFamily="34" charset="0"/>
              </a:rPr>
              <a:t>1939</a:t>
            </a:r>
            <a:endParaRPr lang="fr-BE" sz="2400" b="1" dirty="0">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pic>
        <p:nvPicPr>
          <p:cNvPr id="3" name="Picture 2">
            <a:extLst>
              <a:ext uri="{FF2B5EF4-FFF2-40B4-BE49-F238E27FC236}">
                <a16:creationId xmlns:a16="http://schemas.microsoft.com/office/drawing/2014/main" id="{2481DFFF-40C3-582A-7263-23D8E329D8B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191" r="22135"/>
          <a:stretch/>
        </p:blipFill>
        <p:spPr bwMode="auto">
          <a:xfrm>
            <a:off x="6560448" y="2511496"/>
            <a:ext cx="2217791" cy="220121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F8A9202-AFEC-BC34-EE30-8969FD4A4E29}"/>
              </a:ext>
            </a:extLst>
          </p:cNvPr>
          <p:cNvSpPr txBox="1"/>
          <p:nvPr/>
        </p:nvSpPr>
        <p:spPr>
          <a:xfrm>
            <a:off x="7010400" y="4719935"/>
            <a:ext cx="1072671" cy="461665"/>
          </a:xfrm>
          <a:prstGeom prst="rect">
            <a:avLst/>
          </a:prstGeom>
          <a:noFill/>
        </p:spPr>
        <p:txBody>
          <a:bodyPr wrap="square" rtlCol="0">
            <a:spAutoFit/>
          </a:bodyPr>
          <a:lstStyle/>
          <a:p>
            <a:r>
              <a:rPr lang="fr-FR" sz="2400" b="1" dirty="0">
                <a:latin typeface="Arial Narrow" panose="020B0606020202030204" pitchFamily="34" charset="0"/>
                <a:cs typeface="Arial" panose="020B0604020202020204" pitchFamily="34" charset="0"/>
              </a:rPr>
              <a:t>1954</a:t>
            </a:r>
            <a:endParaRPr lang="fr-BE" sz="2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7173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7</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EFE60D76-AC6E-BF2A-E1F6-254FA435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1" r="22135"/>
          <a:stretch/>
        </p:blipFill>
        <p:spPr bwMode="auto">
          <a:xfrm>
            <a:off x="6560448" y="2511496"/>
            <a:ext cx="2217791" cy="220121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FD6A474-C801-FDAE-D983-B55DCD463C88}"/>
              </a:ext>
            </a:extLst>
          </p:cNvPr>
          <p:cNvSpPr txBox="1"/>
          <p:nvPr/>
        </p:nvSpPr>
        <p:spPr>
          <a:xfrm>
            <a:off x="7010400" y="4648200"/>
            <a:ext cx="1072671" cy="461665"/>
          </a:xfrm>
          <a:prstGeom prst="rect">
            <a:avLst/>
          </a:prstGeom>
          <a:noFill/>
        </p:spPr>
        <p:txBody>
          <a:bodyPr wrap="square" rtlCol="0">
            <a:spAutoFit/>
          </a:bodyPr>
          <a:lstStyle/>
          <a:p>
            <a:r>
              <a:rPr lang="fr-FR" sz="2400" b="1" dirty="0">
                <a:latin typeface="Arial Narrow" panose="020B0606020202030204" pitchFamily="34" charset="0"/>
                <a:cs typeface="Arial" panose="020B0604020202020204" pitchFamily="34" charset="0"/>
              </a:rPr>
              <a:t>1954</a:t>
            </a:r>
            <a:endParaRPr lang="fr-BE" sz="2400" b="1" dirty="0">
              <a:latin typeface="Arial Narrow" panose="020B060602020203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1138773"/>
          </a:xfrm>
          <a:prstGeom prst="rect">
            <a:avLst/>
          </a:prstGeom>
          <a:noFill/>
        </p:spPr>
        <p:txBody>
          <a:bodyPr wrap="square" rtlCol="0">
            <a:spAutoFit/>
          </a:bodyPr>
          <a:lstStyle/>
          <a:p>
            <a:pPr algn="ctr"/>
            <a:r>
              <a:rPr lang="fr-FR" sz="3400" dirty="0">
                <a:solidFill>
                  <a:srgbClr val="840060"/>
                </a:solidFill>
                <a:latin typeface="Arial Narrow" panose="020B0606020202030204" pitchFamily="34" charset="0"/>
                <a:cs typeface="Arial" panose="020B0604020202020204" pitchFamily="34" charset="0"/>
              </a:rPr>
              <a:t>BELGIUM &amp; FNRS: </a:t>
            </a:r>
          </a:p>
          <a:p>
            <a:pPr algn="ct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 </a:t>
            </a:r>
            <a:r>
              <a:rPr lang="fr-FR" sz="3400" b="1" dirty="0">
                <a:solidFill>
                  <a:srgbClr val="840060"/>
                </a:solidFill>
                <a:latin typeface="Arial Narrow" panose="020B0606020202030204" pitchFamily="34" charset="0"/>
                <a:cs typeface="Arial" panose="020B0604020202020204" pitchFamily="34" charset="0"/>
              </a:rPr>
              <a:t>IN HIGH-ENERGY PHYSICS</a:t>
            </a:r>
            <a:endParaRPr lang="fr-BE" sz="3400" b="1" dirty="0">
              <a:solidFill>
                <a:srgbClr val="840060"/>
              </a:solidFill>
              <a:latin typeface="Arial Narrow" panose="020B060602020203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8FDC8AE-D114-28F9-C7AB-ECB0586E4494}"/>
              </a:ext>
            </a:extLst>
          </p:cNvPr>
          <p:cNvSpPr txBox="1"/>
          <p:nvPr/>
        </p:nvSpPr>
        <p:spPr>
          <a:xfrm>
            <a:off x="1267912" y="4703339"/>
            <a:ext cx="1072671" cy="461665"/>
          </a:xfrm>
          <a:prstGeom prst="rect">
            <a:avLst/>
          </a:prstGeom>
          <a:noFill/>
        </p:spPr>
        <p:txBody>
          <a:bodyPr wrap="square" rtlCol="0">
            <a:spAutoFit/>
          </a:bodyPr>
          <a:lstStyle/>
          <a:p>
            <a:pPr algn="ctr"/>
            <a:r>
              <a:rPr lang="fr-FR" sz="2400" b="1">
                <a:solidFill>
                  <a:schemeClr val="tx1">
                    <a:lumMod val="50000"/>
                    <a:lumOff val="50000"/>
                  </a:schemeClr>
                </a:solidFill>
                <a:latin typeface="Arial Narrow" panose="020B0606020202030204" pitchFamily="34" charset="0"/>
                <a:cs typeface="Arial" panose="020B0604020202020204" pitchFamily="34" charset="0"/>
              </a:rPr>
              <a:t>1912</a:t>
            </a:r>
            <a:endParaRPr lang="fr-BE" sz="2400" b="1">
              <a:solidFill>
                <a:schemeClr val="tx1">
                  <a:lumMod val="50000"/>
                  <a:lumOff val="50000"/>
                </a:schemeClr>
              </a:solidFill>
              <a:latin typeface="Arial Narrow" panose="020B0606020202030204" pitchFamily="34" charset="0"/>
              <a:cs typeface="Arial" panose="020B0604020202020204" pitchFamily="34" charset="0"/>
            </a:endParaRP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sp>
        <p:nvSpPr>
          <p:cNvPr id="7" name="ZoneTexte 6">
            <a:extLst>
              <a:ext uri="{FF2B5EF4-FFF2-40B4-BE49-F238E27FC236}">
                <a16:creationId xmlns:a16="http://schemas.microsoft.com/office/drawing/2014/main" id="{7EC3B6E5-1B5C-6F3E-B8E8-70A9032D6EFB}"/>
              </a:ext>
            </a:extLst>
          </p:cNvPr>
          <p:cNvSpPr txBox="1"/>
          <p:nvPr/>
        </p:nvSpPr>
        <p:spPr>
          <a:xfrm>
            <a:off x="5988248" y="5295190"/>
            <a:ext cx="928834"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1952</a:t>
            </a:r>
            <a:endParaRPr lang="fr-BE" sz="2400" b="1">
              <a:latin typeface="Arial Narrow" panose="020B0606020202030204" pitchFamily="34" charset="0"/>
              <a:cs typeface="Arial" panose="020B0604020202020204" pitchFamily="34" charset="0"/>
            </a:endParaRPr>
          </a:p>
        </p:txBody>
      </p:sp>
      <p:pic>
        <p:nvPicPr>
          <p:cNvPr id="8" name="Picture 2" descr="Sommaire">
            <a:extLst>
              <a:ext uri="{FF2B5EF4-FFF2-40B4-BE49-F238E27FC236}">
                <a16:creationId xmlns:a16="http://schemas.microsoft.com/office/drawing/2014/main" id="{420F69D5-19EE-D727-F942-F3223A659D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100" b="46060"/>
          <a:stretch/>
        </p:blipFill>
        <p:spPr bwMode="auto">
          <a:xfrm>
            <a:off x="5742529" y="6201138"/>
            <a:ext cx="1420271" cy="45213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86B2B15-D014-0E4D-6AB2-EE25732B34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4746" y="5786965"/>
            <a:ext cx="1030653" cy="1035338"/>
          </a:xfrm>
          <a:prstGeom prst="rect">
            <a:avLst/>
          </a:prstGeom>
        </p:spPr>
      </p:pic>
      <p:sp>
        <p:nvSpPr>
          <p:cNvPr id="11" name="ZoneTexte 10">
            <a:extLst>
              <a:ext uri="{FF2B5EF4-FFF2-40B4-BE49-F238E27FC236}">
                <a16:creationId xmlns:a16="http://schemas.microsoft.com/office/drawing/2014/main" id="{FC2252D7-A710-987A-6223-5C1ED89D4293}"/>
              </a:ext>
            </a:extLst>
          </p:cNvPr>
          <p:cNvSpPr txBox="1"/>
          <p:nvPr/>
        </p:nvSpPr>
        <p:spPr>
          <a:xfrm>
            <a:off x="3962493" y="5294531"/>
            <a:ext cx="1072671" cy="461665"/>
          </a:xfrm>
          <a:prstGeom prst="rect">
            <a:avLst/>
          </a:prstGeom>
          <a:noFill/>
        </p:spPr>
        <p:txBody>
          <a:bodyPr wrap="square" rtlCol="0">
            <a:spAutoFit/>
          </a:bodyPr>
          <a:lstStyle/>
          <a:p>
            <a:pPr algn="ctr"/>
            <a:r>
              <a:rPr lang="fr-FR" sz="2400" b="1" dirty="0">
                <a:latin typeface="Arial Narrow" panose="020B0606020202030204" pitchFamily="34" charset="0"/>
                <a:cs typeface="Arial" panose="020B0604020202020204" pitchFamily="34" charset="0"/>
              </a:rPr>
              <a:t>1939</a:t>
            </a:r>
            <a:endParaRPr lang="fr-BE" sz="2400" b="1" dirty="0">
              <a:latin typeface="Arial Narrow" panose="020B060602020203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D298321A-2FA6-63AE-C701-0CA1428233CB}"/>
              </a:ext>
            </a:extLst>
          </p:cNvPr>
          <p:cNvPicPr>
            <a:picLocks noChangeAspect="1"/>
          </p:cNvPicPr>
          <p:nvPr/>
        </p:nvPicPr>
        <p:blipFill rotWithShape="1">
          <a:blip r:embed="rId10"/>
          <a:srcRect b="3136"/>
          <a:stretch/>
        </p:blipFill>
        <p:spPr>
          <a:xfrm>
            <a:off x="144340" y="2808511"/>
            <a:ext cx="2743711" cy="1775227"/>
          </a:xfrm>
          <a:prstGeom prst="rect">
            <a:avLst/>
          </a:prstGeom>
        </p:spPr>
      </p:pic>
      <p:sp>
        <p:nvSpPr>
          <p:cNvPr id="16" name="ZoneTexte 15">
            <a:extLst>
              <a:ext uri="{FF2B5EF4-FFF2-40B4-BE49-F238E27FC236}">
                <a16:creationId xmlns:a16="http://schemas.microsoft.com/office/drawing/2014/main" id="{A95FCC83-58FC-BDFB-7523-B3D5407DADB7}"/>
              </a:ext>
            </a:extLst>
          </p:cNvPr>
          <p:cNvSpPr txBox="1"/>
          <p:nvPr/>
        </p:nvSpPr>
        <p:spPr>
          <a:xfrm>
            <a:off x="144337" y="1879937"/>
            <a:ext cx="2739724" cy="1015663"/>
          </a:xfrm>
          <a:prstGeom prst="rect">
            <a:avLst/>
          </a:prstGeom>
          <a:solidFill>
            <a:srgbClr val="898989"/>
          </a:solidFill>
        </p:spPr>
        <p:txBody>
          <a:bodyPr wrap="square" rtlCol="0" anchor="ctr">
            <a:spAutoFit/>
          </a:bodyPr>
          <a:lstStyle/>
          <a:p>
            <a:pPr algn="ctr"/>
            <a:r>
              <a:rPr lang="fr-BE" sz="2000" b="1">
                <a:solidFill>
                  <a:schemeClr val="bg1"/>
                </a:solidFill>
                <a:latin typeface="Arial Narrow" panose="020B0606020202030204" pitchFamily="34" charset="0"/>
              </a:rPr>
              <a:t>International Solvay Institutes </a:t>
            </a:r>
          </a:p>
          <a:p>
            <a:pPr algn="ctr"/>
            <a:r>
              <a:rPr lang="fr-BE" sz="2000" b="1">
                <a:solidFill>
                  <a:schemeClr val="bg1"/>
                </a:solidFill>
                <a:latin typeface="Arial Narrow" panose="020B0606020202030204" pitchFamily="34" charset="0"/>
              </a:rPr>
              <a:t>for </a:t>
            </a:r>
            <a:r>
              <a:rPr lang="fr-BE" sz="2000" b="1" err="1">
                <a:solidFill>
                  <a:schemeClr val="bg1"/>
                </a:solidFill>
                <a:latin typeface="Arial Narrow" panose="020B0606020202030204" pitchFamily="34" charset="0"/>
              </a:rPr>
              <a:t>Physics</a:t>
            </a:r>
            <a:endParaRPr lang="fr-BE" sz="2000" b="1">
              <a:solidFill>
                <a:schemeClr val="bg1"/>
              </a:solidFill>
              <a:latin typeface="Arial Narrow" panose="020B0606020202030204" pitchFamily="34" charset="0"/>
            </a:endParaRPr>
          </a:p>
        </p:txBody>
      </p:sp>
    </p:spTree>
    <p:extLst>
      <p:ext uri="{BB962C8B-B14F-4D97-AF65-F5344CB8AC3E}">
        <p14:creationId xmlns:p14="http://schemas.microsoft.com/office/powerpoint/2010/main" val="253205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1"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1BAD0"/>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075D56D-D8CF-B203-343D-0C0BF23FEDC4}"/>
              </a:ext>
            </a:extLst>
          </p:cNvPr>
          <p:cNvSpPr txBox="1"/>
          <p:nvPr/>
        </p:nvSpPr>
        <p:spPr>
          <a:xfrm>
            <a:off x="0" y="584775"/>
            <a:ext cx="12192000" cy="954107"/>
          </a:xfrm>
          <a:prstGeom prst="rect">
            <a:avLst/>
          </a:prstGeom>
          <a:noFill/>
        </p:spPr>
        <p:txBody>
          <a:bodyPr wrap="square" rtlCol="0">
            <a:spAutoFit/>
          </a:bodyPr>
          <a:lstStyle/>
          <a:p>
            <a:pPr algn="ctr"/>
            <a:r>
              <a:rPr lang="fr-BE" sz="2400" b="1" dirty="0">
                <a:latin typeface="Arial Narrow" panose="020B0606020202030204" pitchFamily="34" charset="0"/>
              </a:rPr>
              <a:t> </a:t>
            </a:r>
            <a:r>
              <a:rPr lang="fr-BE" sz="2800" b="1" dirty="0">
                <a:latin typeface="Arial Narrow" panose="020B0606020202030204" pitchFamily="34" charset="0"/>
              </a:rPr>
              <a:t>Most </a:t>
            </a:r>
            <a:r>
              <a:rPr lang="fr-BE" sz="2800" b="1" dirty="0" err="1">
                <a:latin typeface="Arial Narrow" panose="020B0606020202030204" pitchFamily="34" charset="0"/>
              </a:rPr>
              <a:t>frequently</a:t>
            </a:r>
            <a:r>
              <a:rPr lang="fr-BE" sz="2800" b="1" dirty="0">
                <a:latin typeface="Arial Narrow" panose="020B0606020202030204" pitchFamily="34" charset="0"/>
              </a:rPr>
              <a:t> </a:t>
            </a:r>
            <a:r>
              <a:rPr lang="fr-BE" sz="2800" b="1" dirty="0" err="1">
                <a:latin typeface="Arial Narrow" panose="020B0606020202030204" pitchFamily="34" charset="0"/>
              </a:rPr>
              <a:t>acknowledged</a:t>
            </a:r>
            <a:r>
              <a:rPr lang="fr-BE" sz="2800" b="1" dirty="0">
                <a:latin typeface="Arial Narrow" panose="020B0606020202030204" pitchFamily="34" charset="0"/>
              </a:rPr>
              <a:t> sources of </a:t>
            </a:r>
            <a:r>
              <a:rPr lang="fr-BE" sz="2800" b="1" dirty="0" err="1">
                <a:latin typeface="Arial Narrow" panose="020B0606020202030204" pitchFamily="34" charset="0"/>
              </a:rPr>
              <a:t>funding</a:t>
            </a:r>
            <a:r>
              <a:rPr lang="fr-BE" sz="2800" b="1" dirty="0">
                <a:latin typeface="Arial Narrow" panose="020B0606020202030204" pitchFamily="34" charset="0"/>
              </a:rPr>
              <a:t> in </a:t>
            </a:r>
            <a:r>
              <a:rPr lang="fr-BE" sz="2800" b="1" u="sng" dirty="0">
                <a:solidFill>
                  <a:srgbClr val="840060"/>
                </a:solidFill>
                <a:latin typeface="Arial Narrow" panose="020B0606020202030204" pitchFamily="34" charset="0"/>
              </a:rPr>
              <a:t>Belgian publications </a:t>
            </a:r>
          </a:p>
          <a:p>
            <a:pPr algn="ctr"/>
            <a:r>
              <a:rPr lang="fr-BE" sz="2800" b="1" dirty="0">
                <a:latin typeface="Arial Narrow" panose="020B0606020202030204" pitchFamily="34" charset="0"/>
              </a:rPr>
              <a:t>in </a:t>
            </a:r>
            <a:r>
              <a:rPr lang="fr-BE" sz="2800" b="1" dirty="0" err="1">
                <a:latin typeface="Arial Narrow" panose="020B0606020202030204" pitchFamily="34" charset="0"/>
              </a:rPr>
              <a:t>physics</a:t>
            </a:r>
            <a:r>
              <a:rPr lang="fr-BE" sz="2800" b="1" dirty="0">
                <a:latin typeface="Arial Narrow" panose="020B0606020202030204" pitchFamily="34" charset="0"/>
              </a:rPr>
              <a:t> / </a:t>
            </a:r>
            <a:r>
              <a:rPr lang="fr-BE" sz="2800" b="1" dirty="0" err="1">
                <a:latin typeface="Arial Narrow" panose="020B0606020202030204" pitchFamily="34" charset="0"/>
              </a:rPr>
              <a:t>astronomy</a:t>
            </a:r>
            <a:r>
              <a:rPr lang="fr-BE" sz="2800" b="1" dirty="0">
                <a:latin typeface="Arial Narrow" panose="020B0606020202030204" pitchFamily="34" charset="0"/>
              </a:rPr>
              <a:t> (2011-2021 / </a:t>
            </a:r>
            <a:r>
              <a:rPr lang="fr-BE" sz="2800" i="1" dirty="0" err="1">
                <a:latin typeface="Arial Narrow" panose="020B0606020202030204" pitchFamily="34" charset="0"/>
              </a:rPr>
              <a:t>Scopus</a:t>
            </a:r>
            <a:r>
              <a:rPr lang="fr-BE" sz="2800" b="1" dirty="0">
                <a:latin typeface="Arial Narrow" panose="020B0606020202030204" pitchFamily="34" charset="0"/>
              </a:rPr>
              <a:t>)</a:t>
            </a:r>
          </a:p>
        </p:txBody>
      </p:sp>
      <p:sp>
        <p:nvSpPr>
          <p:cNvPr id="4" name="ZoneTexte 3">
            <a:extLst>
              <a:ext uri="{FF2B5EF4-FFF2-40B4-BE49-F238E27FC236}">
                <a16:creationId xmlns:a16="http://schemas.microsoft.com/office/drawing/2014/main" id="{8EC2A4F8-67CD-4BAD-AC89-E24657FEEE6F}"/>
              </a:ext>
            </a:extLst>
          </p:cNvPr>
          <p:cNvSpPr txBox="1"/>
          <p:nvPr/>
        </p:nvSpPr>
        <p:spPr>
          <a:xfrm>
            <a:off x="228600" y="0"/>
            <a:ext cx="12463272" cy="584775"/>
          </a:xfrm>
          <a:prstGeom prst="rect">
            <a:avLst/>
          </a:prstGeom>
          <a:noFill/>
        </p:spPr>
        <p:txBody>
          <a:bodyPr wrap="square" rtlCol="0">
            <a:spAutoFit/>
          </a:bodyPr>
          <a:lstStyle/>
          <a:p>
            <a:r>
              <a:rPr lang="fr-BE" sz="3200" b="1">
                <a:solidFill>
                  <a:srgbClr val="840060"/>
                </a:solidFill>
                <a:latin typeface="Arial Narrow" panose="020B0606020202030204" pitchFamily="34" charset="0"/>
                <a:cs typeface="Arial" panose="020B0604020202020204" pitchFamily="34" charset="0"/>
              </a:rPr>
              <a:t>BELGIAN RESEARCH IN PHYSICS /ASTRONOMY: SOURCES OF FUNDING </a:t>
            </a:r>
          </a:p>
        </p:txBody>
      </p:sp>
      <p:graphicFrame>
        <p:nvGraphicFramePr>
          <p:cNvPr id="3" name="Graphique 2">
            <a:extLst>
              <a:ext uri="{FF2B5EF4-FFF2-40B4-BE49-F238E27FC236}">
                <a16:creationId xmlns:a16="http://schemas.microsoft.com/office/drawing/2014/main" id="{A73C2B3C-4760-0E14-C753-D15A0FF77A87}"/>
              </a:ext>
            </a:extLst>
          </p:cNvPr>
          <p:cNvGraphicFramePr/>
          <p:nvPr>
            <p:extLst>
              <p:ext uri="{D42A27DB-BD31-4B8C-83A1-F6EECF244321}">
                <p14:modId xmlns:p14="http://schemas.microsoft.com/office/powerpoint/2010/main" val="1004627825"/>
              </p:ext>
            </p:extLst>
          </p:nvPr>
        </p:nvGraphicFramePr>
        <p:xfrm>
          <a:off x="228600" y="1525247"/>
          <a:ext cx="10439400" cy="5208391"/>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A61E279C-CEE1-41DF-DF6B-A122AA5041FD}"/>
              </a:ext>
            </a:extLst>
          </p:cNvPr>
          <p:cNvSpPr txBox="1"/>
          <p:nvPr/>
        </p:nvSpPr>
        <p:spPr>
          <a:xfrm>
            <a:off x="8686800" y="6005916"/>
            <a:ext cx="1646605" cy="400110"/>
          </a:xfrm>
          <a:prstGeom prst="rect">
            <a:avLst/>
          </a:prstGeom>
          <a:noFill/>
        </p:spPr>
        <p:txBody>
          <a:bodyPr wrap="none" rtlCol="0">
            <a:spAutoFit/>
          </a:bodyPr>
          <a:lstStyle/>
          <a:p>
            <a:r>
              <a:rPr lang="fr-FR" sz="2000" b="1" spc="300" dirty="0">
                <a:latin typeface="Arial Narrow" panose="020B0606020202030204" pitchFamily="34" charset="0"/>
              </a:rPr>
              <a:t># citations</a:t>
            </a:r>
            <a:endParaRPr lang="fr-BE" sz="2000" b="1" spc="300" dirty="0">
              <a:latin typeface="Arial Narrow" panose="020B0606020202030204" pitchFamily="34" charset="0"/>
            </a:endParaRPr>
          </a:p>
        </p:txBody>
      </p:sp>
      <p:sp>
        <p:nvSpPr>
          <p:cNvPr id="9" name="Rectangle 8">
            <a:extLst>
              <a:ext uri="{FF2B5EF4-FFF2-40B4-BE49-F238E27FC236}">
                <a16:creationId xmlns:a16="http://schemas.microsoft.com/office/drawing/2014/main" id="{86066161-C4D0-F23E-D260-97867D827F52}"/>
              </a:ext>
            </a:extLst>
          </p:cNvPr>
          <p:cNvSpPr/>
          <p:nvPr/>
        </p:nvSpPr>
        <p:spPr>
          <a:xfrm>
            <a:off x="10972800" y="6096000"/>
            <a:ext cx="990600" cy="762000"/>
          </a:xfrm>
          <a:prstGeom prst="rect">
            <a:avLst/>
          </a:prstGeom>
          <a:solidFill>
            <a:srgbClr val="91B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EFE6F3B7-E383-7CE5-0D8B-8E0041275FAE}"/>
              </a:ext>
            </a:extLst>
          </p:cNvPr>
          <p:cNvPicPr>
            <a:picLocks noChangeAspect="1"/>
          </p:cNvPicPr>
          <p:nvPr/>
        </p:nvPicPr>
        <p:blipFill>
          <a:blip r:embed="rId4"/>
          <a:stretch>
            <a:fillRect/>
          </a:stretch>
        </p:blipFill>
        <p:spPr>
          <a:xfrm>
            <a:off x="10972800" y="6205971"/>
            <a:ext cx="838200" cy="528344"/>
          </a:xfrm>
          <a:prstGeom prst="rect">
            <a:avLst/>
          </a:prstGeom>
        </p:spPr>
      </p:pic>
    </p:spTree>
    <p:extLst>
      <p:ext uri="{BB962C8B-B14F-4D97-AF65-F5344CB8AC3E}">
        <p14:creationId xmlns:p14="http://schemas.microsoft.com/office/powerpoint/2010/main" val="72114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B42981F-E2CA-E7C1-D669-B20FAD0CCE2D}"/>
              </a:ext>
            </a:extLst>
          </p:cNvPr>
          <p:cNvSpPr>
            <a:spLocks noGrp="1"/>
          </p:cNvSpPr>
          <p:nvPr>
            <p:ph type="title"/>
          </p:nvPr>
        </p:nvSpPr>
        <p:spPr>
          <a:xfrm>
            <a:off x="0" y="137160"/>
            <a:ext cx="12192000" cy="492443"/>
          </a:xfrm>
        </p:spPr>
        <p:txBody>
          <a:bodyPr/>
          <a:lstStyle/>
          <a:p>
            <a:pPr algn="ctr"/>
            <a:r>
              <a:rPr lang="fr-FR">
                <a:latin typeface="Arial Narrow" panose="020B0606020202030204" pitchFamily="34" charset="0"/>
              </a:rPr>
              <a:t>FNRS FUNDING SOURCES (2021)</a:t>
            </a:r>
            <a:endParaRPr lang="fr-BE">
              <a:solidFill>
                <a:schemeClr val="accent5">
                  <a:lumMod val="75000"/>
                </a:schemeClr>
              </a:solidFill>
              <a:latin typeface="Arial Narrow" panose="020B0606020202030204" pitchFamily="34" charset="0"/>
            </a:endParaRPr>
          </a:p>
        </p:txBody>
      </p:sp>
      <p:pic>
        <p:nvPicPr>
          <p:cNvPr id="7" name="Image 6" descr="Une image contenant texte, carte de visite&#10;&#10;Description générée automatiquement">
            <a:extLst>
              <a:ext uri="{FF2B5EF4-FFF2-40B4-BE49-F238E27FC236}">
                <a16:creationId xmlns:a16="http://schemas.microsoft.com/office/drawing/2014/main" id="{3B7B78A9-A45A-A541-C80A-D35022AAA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906383"/>
            <a:ext cx="6781799" cy="5814457"/>
          </a:xfrm>
          <a:prstGeom prst="rect">
            <a:avLst/>
          </a:prstGeom>
        </p:spPr>
      </p:pic>
      <p:sp>
        <p:nvSpPr>
          <p:cNvPr id="2" name="ZoneTexte 1">
            <a:extLst>
              <a:ext uri="{FF2B5EF4-FFF2-40B4-BE49-F238E27FC236}">
                <a16:creationId xmlns:a16="http://schemas.microsoft.com/office/drawing/2014/main" id="{8897EDC8-0BC8-95A0-D6B4-0ADDF91A84DE}"/>
              </a:ext>
            </a:extLst>
          </p:cNvPr>
          <p:cNvSpPr txBox="1"/>
          <p:nvPr/>
        </p:nvSpPr>
        <p:spPr>
          <a:xfrm>
            <a:off x="3886200" y="4419600"/>
            <a:ext cx="973343" cy="461665"/>
          </a:xfrm>
          <a:prstGeom prst="rect">
            <a:avLst/>
          </a:prstGeom>
          <a:noFill/>
        </p:spPr>
        <p:txBody>
          <a:bodyPr wrap="none" rtlCol="0">
            <a:spAutoFit/>
          </a:bodyPr>
          <a:lstStyle/>
          <a:p>
            <a:r>
              <a:rPr lang="fr-BE" sz="2400" b="1" i="1" dirty="0">
                <a:solidFill>
                  <a:schemeClr val="bg1"/>
                </a:solidFill>
                <a:latin typeface="Arial Narrow" panose="020B0606020202030204" pitchFamily="34" charset="0"/>
              </a:rPr>
              <a:t>73,9 %</a:t>
            </a:r>
          </a:p>
        </p:txBody>
      </p:sp>
      <p:sp>
        <p:nvSpPr>
          <p:cNvPr id="3" name="ZoneTexte 2">
            <a:extLst>
              <a:ext uri="{FF2B5EF4-FFF2-40B4-BE49-F238E27FC236}">
                <a16:creationId xmlns:a16="http://schemas.microsoft.com/office/drawing/2014/main" id="{0C22318E-ABF9-705B-78C0-147BB02E6A46}"/>
              </a:ext>
            </a:extLst>
          </p:cNvPr>
          <p:cNvSpPr txBox="1"/>
          <p:nvPr/>
        </p:nvSpPr>
        <p:spPr>
          <a:xfrm>
            <a:off x="6087762" y="2514600"/>
            <a:ext cx="973343" cy="461665"/>
          </a:xfrm>
          <a:prstGeom prst="rect">
            <a:avLst/>
          </a:prstGeom>
          <a:noFill/>
        </p:spPr>
        <p:txBody>
          <a:bodyPr wrap="none" rtlCol="0">
            <a:spAutoFit/>
          </a:bodyPr>
          <a:lstStyle/>
          <a:p>
            <a:r>
              <a:rPr lang="fr-BE" sz="2400" b="1" i="1" dirty="0">
                <a:solidFill>
                  <a:schemeClr val="bg1"/>
                </a:solidFill>
                <a:latin typeface="Arial Narrow" panose="020B0606020202030204" pitchFamily="34" charset="0"/>
              </a:rPr>
              <a:t>16,8 %</a:t>
            </a:r>
          </a:p>
        </p:txBody>
      </p:sp>
      <p:sp>
        <p:nvSpPr>
          <p:cNvPr id="4" name="ZoneTexte 3">
            <a:extLst>
              <a:ext uri="{FF2B5EF4-FFF2-40B4-BE49-F238E27FC236}">
                <a16:creationId xmlns:a16="http://schemas.microsoft.com/office/drawing/2014/main" id="{2A30D231-88B9-7FC0-1DA5-28AD67245267}"/>
              </a:ext>
            </a:extLst>
          </p:cNvPr>
          <p:cNvSpPr txBox="1"/>
          <p:nvPr/>
        </p:nvSpPr>
        <p:spPr>
          <a:xfrm>
            <a:off x="6400800" y="5181600"/>
            <a:ext cx="832279" cy="461665"/>
          </a:xfrm>
          <a:prstGeom prst="rect">
            <a:avLst/>
          </a:prstGeom>
          <a:noFill/>
        </p:spPr>
        <p:txBody>
          <a:bodyPr wrap="none" rtlCol="0">
            <a:spAutoFit/>
          </a:bodyPr>
          <a:lstStyle/>
          <a:p>
            <a:r>
              <a:rPr lang="fr-BE" sz="2400" b="1" i="1" dirty="0">
                <a:solidFill>
                  <a:schemeClr val="bg1"/>
                </a:solidFill>
                <a:latin typeface="Arial Narrow" panose="020B0606020202030204" pitchFamily="34" charset="0"/>
              </a:rPr>
              <a:t>5,6 %</a:t>
            </a:r>
          </a:p>
        </p:txBody>
      </p:sp>
      <p:sp>
        <p:nvSpPr>
          <p:cNvPr id="6" name="ZoneTexte 5">
            <a:extLst>
              <a:ext uri="{FF2B5EF4-FFF2-40B4-BE49-F238E27FC236}">
                <a16:creationId xmlns:a16="http://schemas.microsoft.com/office/drawing/2014/main" id="{11650E2B-6FAB-758D-1392-F7F38DF98199}"/>
              </a:ext>
            </a:extLst>
          </p:cNvPr>
          <p:cNvSpPr txBox="1"/>
          <p:nvPr/>
        </p:nvSpPr>
        <p:spPr>
          <a:xfrm>
            <a:off x="7061105" y="4122817"/>
            <a:ext cx="774571" cy="430887"/>
          </a:xfrm>
          <a:prstGeom prst="rect">
            <a:avLst/>
          </a:prstGeom>
          <a:noFill/>
        </p:spPr>
        <p:txBody>
          <a:bodyPr wrap="none" rtlCol="0">
            <a:spAutoFit/>
          </a:bodyPr>
          <a:lstStyle/>
          <a:p>
            <a:r>
              <a:rPr lang="fr-BE" sz="2200" b="1" i="1" dirty="0">
                <a:solidFill>
                  <a:schemeClr val="bg1"/>
                </a:solidFill>
                <a:latin typeface="Arial Narrow" panose="020B0606020202030204" pitchFamily="34" charset="0"/>
              </a:rPr>
              <a:t>3,7 %</a:t>
            </a:r>
          </a:p>
        </p:txBody>
      </p:sp>
    </p:spTree>
    <p:extLst>
      <p:ext uri="{BB962C8B-B14F-4D97-AF65-F5344CB8AC3E}">
        <p14:creationId xmlns:p14="http://schemas.microsoft.com/office/powerpoint/2010/main" val="800347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9650</TotalTime>
  <Words>650</Words>
  <Application>Microsoft Office PowerPoint</Application>
  <PresentationFormat>Grand écran</PresentationFormat>
  <Paragraphs>137</Paragraphs>
  <Slides>17</Slides>
  <Notes>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Arial Narrow</vt:lpstr>
      <vt:lpstr>Calibri</vt:lpstr>
      <vt:lpstr>Wingdings</vt:lpstr>
      <vt:lpstr>Office Theme</vt:lpstr>
      <vt:lpstr>High-Energy Physics in Belgium Fund for Scientific Research – FNRS  Véronique Halloin, Secretary General  March 9, 2023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FNRS FUNDING SOURCES (2021)</vt:lpstr>
      <vt:lpstr>FNRS FUNDING INSTRUMENTS FOR HEP</vt:lpstr>
      <vt:lpstr>Présentation PowerPoint</vt:lpstr>
      <vt:lpstr>Présentation PowerPoint</vt:lpstr>
      <vt:lpstr>Présentation PowerPoint</vt:lpstr>
      <vt:lpstr>Présentation PowerPoint</vt:lpstr>
      <vt:lpstr>Présentation PowerPoint</vt:lpstr>
      <vt:lpstr>Présentation PowerPoint</vt:lpstr>
      <vt:lpstr>ChatGPT  “Belgium has been a significant contributor to high energy physics research over the last decade, both through its membership in major international collaborations and through its own domestic research efforts…  Belgian researchers have played an important role in advancing our understanding of the fundamental building blocks of the universe and their interactions through their contributions to the LHC experiments and other high energy physics research”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Véronique Halloin</dc:creator>
  <cp:lastModifiedBy>Véronique Halloin</cp:lastModifiedBy>
  <cp:revision>110</cp:revision>
  <cp:lastPrinted>2022-09-06T12:46:57Z</cp:lastPrinted>
  <dcterms:created xsi:type="dcterms:W3CDTF">2021-09-30T11:21:36Z</dcterms:created>
  <dcterms:modified xsi:type="dcterms:W3CDTF">2023-03-08T16:02:45Z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2020-01-10T00:00:00Z</vt:filetime>
  </property>
  <property fmtid="{D5CDD505-2E9C-101B-9397-08002B2CF9AE}" pid="3" name="Creator">
    <vt:lpwstr>Microsoft® PowerPoint® 2013</vt:lpwstr>
  </property>
  <property fmtid="{D5CDD505-2E9C-101B-9397-08002B2CF9AE}" pid="4" name="LastSaved">
    <vt:filetime>2021-09-30T00:00:00Z</vt:filetime>
  </property>
</Properties>
</file>