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Blazar" TargetMode="External"/><Relationship Id="rId3" Type="http://schemas.openxmlformats.org/officeDocument/2006/relationships/hyperlink" Target="https://en.wikipedia.org/wiki/Blazar" TargetMode="External"/><Relationship Id="rId4" Type="http://schemas.openxmlformats.org/officeDocument/2006/relationships/hyperlink" Target="https://en.wikipedia.org/wiki/Quasar" TargetMode="External"/><Relationship Id="rId5" Type="http://schemas.openxmlformats.org/officeDocument/2006/relationships/hyperlink" Target="https://en.wikipedia.org/wiki/Quasar" TargetMode="External"/><Relationship Id="rId6" Type="http://schemas.openxmlformats.org/officeDocument/2006/relationships/hyperlink" Target="https://en.wikipedia.org/wiki/Relativistic_jet" TargetMode="External"/><Relationship Id="rId7" Type="http://schemas.openxmlformats.org/officeDocument/2006/relationships/hyperlink" Target="https://en.wikipedia.org/wiki/Relativistic_jet"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go.org/science/Publication-NSBHDiscovery/index.php#Glossary:EMspectrum" TargetMode="External"/><Relationship Id="rId3" Type="http://schemas.openxmlformats.org/officeDocument/2006/relationships/hyperlink" Target="https://www.ligo.org/science/Publication-NSBHDiscovery/index.php#Glossary:EMspectrum" TargetMode="External"/><Relationship Id="rId4" Type="http://schemas.openxmlformats.org/officeDocument/2006/relationships/hyperlink" Target="https://www.ligo.org/science/Publication-NSBHDiscovery/index.php#Glossary:GlobularCluster" TargetMode="External"/><Relationship Id="rId5" Type="http://schemas.openxmlformats.org/officeDocument/2006/relationships/hyperlink" Target="https://www.ligo.org/science/Publication-NSBHDiscovery/index.php#Glossary:GlobularCluste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132f45756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132f45756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with both components more massive than predicted by isolated evolution</a:t>
            </a:r>
            <a:endParaRPr sz="12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GB" sz="1200">
                <a:solidFill>
                  <a:schemeClr val="dk1"/>
                </a:solidFill>
              </a:rPr>
              <a:t>When a star is very massive, the gamma rays produced in its core can become so energetic that some of their energy is drained away into production of particle and antiparticle pairs. The resulting drop in radiation pressure causes the star to partially collapse under its own huge gravity. After this violent collapse, runaway thermonuclear reactions (not shown here) ensue and the star explodes: no leftover</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132f457560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132f457560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132f45756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132f45756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1601dfb9d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1601dfb9d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132f457560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132f45756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601dfb9d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601dfb9d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1601dfb9d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1601dfb9d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1601dfb9d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1601dfb9d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1601dfb9d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1601dfb9d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Maximum redshift (vertical axis) at which an equal-mass binary of given source-frame total mass (horizontal axis)</a:t>
            </a:r>
            <a:endParaRPr/>
          </a:p>
          <a:p>
            <a:pPr indent="0" lvl="0" marL="0" rtl="0" algn="l">
              <a:spcBef>
                <a:spcPts val="0"/>
              </a:spcBef>
              <a:spcAft>
                <a:spcPts val="0"/>
              </a:spcAft>
              <a:buNone/>
            </a:pPr>
            <a:r>
              <a:rPr lang="en-GB"/>
              <a:t>can be observed with a signal-to-noise ratio of 8. </a:t>
            </a:r>
            <a:r>
              <a:rPr lang="en-GB">
                <a:solidFill>
                  <a:schemeClr val="dk1"/>
                </a:solidFill>
              </a:rPr>
              <a:t>Different curves represent different detectors. For</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binary neutron stars (total mass ∼</a:t>
            </a:r>
            <a:r>
              <a:rPr lang="en-GB">
                <a:solidFill>
                  <a:schemeClr val="dk1"/>
                </a:solidFill>
                <a:latin typeface="Times New Roman"/>
                <a:ea typeface="Times New Roman"/>
                <a:cs typeface="Times New Roman"/>
                <a:sym typeface="Times New Roman"/>
              </a:rPr>
              <a:t>3M</a:t>
            </a:r>
            <a:r>
              <a:rPr lang="en-GB">
                <a:solidFill>
                  <a:schemeClr val="dk1"/>
                </a:solidFill>
              </a:rPr>
              <a:t>_sun), CE will give access to redshifts larger than 1, where most of the</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mergers are expected to happen. For binary black holes, it will enable the exploration of redshifts of 10</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and above, where mergers of black holes formed by either the first stellar population in the universe (Pop</a:t>
            </a:r>
            <a:endParaRPr>
              <a:solidFill>
                <a:schemeClr val="dk1"/>
              </a:solidFill>
            </a:endParaRPr>
          </a:p>
          <a:p>
            <a:pPr indent="0" lvl="0" marL="0" rtl="0" algn="l">
              <a:spcBef>
                <a:spcPts val="0"/>
              </a:spcBef>
              <a:spcAft>
                <a:spcPts val="0"/>
              </a:spcAft>
              <a:buNone/>
            </a:pPr>
            <a:r>
              <a:rPr lang="en-GB">
                <a:solidFill>
                  <a:schemeClr val="dk1"/>
                </a:solidFill>
              </a:rPr>
              <a:t>III stars) or by quantum fluctuations shortly after the Big Bang (primordial black holes) might be found.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comparing the redshift dependence of the BH-BH merger rate with the cosmic star formation rate it will</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be possible to disentangle the contribution of BHs of stellar origin from that of possible BHs of primordial</a:t>
            </a:r>
            <a:endParaRPr>
              <a:solidFill>
                <a:schemeClr val="dk1"/>
              </a:solidFill>
            </a:endParaRPr>
          </a:p>
          <a:p>
            <a:pPr indent="0" lvl="0" marL="0" rtl="0" algn="l">
              <a:spcBef>
                <a:spcPts val="0"/>
              </a:spcBef>
              <a:spcAft>
                <a:spcPts val="0"/>
              </a:spcAft>
              <a:buNone/>
            </a:pPr>
            <a:r>
              <a:rPr lang="en-GB">
                <a:solidFill>
                  <a:schemeClr val="dk1"/>
                </a:solidFill>
              </a:rPr>
              <a:t>origin (whose merger rate is not expected to be correlated with the star formation density)</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1601dfb9d9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1601dfb9d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1601dfb9d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1601dfb9d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neutrino detected by IceCube during a blazar flare</a:t>
            </a:r>
            <a:endParaRPr b="1">
              <a:solidFill>
                <a:schemeClr val="dk1"/>
              </a:solidFill>
            </a:endParaRPr>
          </a:p>
          <a:p>
            <a:pPr indent="0" lvl="0" marL="0" rtl="0" algn="l">
              <a:spcBef>
                <a:spcPts val="0"/>
              </a:spcBef>
              <a:spcAft>
                <a:spcPts val="0"/>
              </a:spcAft>
              <a:buNone/>
            </a:pPr>
            <a:r>
              <a:rPr b="1" lang="en-GB">
                <a:solidFill>
                  <a:schemeClr val="dk1"/>
                </a:solidFill>
              </a:rPr>
              <a:t>TXS 0506+056</a:t>
            </a:r>
            <a:r>
              <a:rPr lang="en-GB">
                <a:solidFill>
                  <a:schemeClr val="dk1"/>
                </a:solidFill>
              </a:rPr>
              <a:t> is a very high energy</a:t>
            </a:r>
            <a:r>
              <a:rPr lang="en-GB">
                <a:solidFill>
                  <a:schemeClr val="dk1"/>
                </a:solidFill>
                <a:uFill>
                  <a:noFill/>
                </a:uFill>
                <a:hlinkClick r:id="rId2">
                  <a:extLst>
                    <a:ext uri="{A12FA001-AC4F-418D-AE19-62706E023703}">
                      <ahyp:hlinkClr val="tx"/>
                    </a:ext>
                  </a:extLst>
                </a:hlinkClick>
              </a:rPr>
              <a:t> </a:t>
            </a:r>
            <a:r>
              <a:rPr lang="en-GB" u="sng">
                <a:solidFill>
                  <a:schemeClr val="hlink"/>
                </a:solidFill>
                <a:hlinkClick r:id="rId3"/>
              </a:rPr>
              <a:t>blazar</a:t>
            </a:r>
            <a:r>
              <a:rPr lang="en-GB">
                <a:solidFill>
                  <a:schemeClr val="dk1"/>
                </a:solidFill>
              </a:rPr>
              <a:t> – a</a:t>
            </a:r>
            <a:r>
              <a:rPr lang="en-GB">
                <a:solidFill>
                  <a:schemeClr val="dk1"/>
                </a:solidFill>
                <a:uFill>
                  <a:noFill/>
                </a:uFill>
                <a:hlinkClick r:id="rId4">
                  <a:extLst>
                    <a:ext uri="{A12FA001-AC4F-418D-AE19-62706E023703}">
                      <ahyp:hlinkClr val="tx"/>
                    </a:ext>
                  </a:extLst>
                </a:hlinkClick>
              </a:rPr>
              <a:t> </a:t>
            </a:r>
            <a:r>
              <a:rPr lang="en-GB" u="sng">
                <a:solidFill>
                  <a:schemeClr val="hlink"/>
                </a:solidFill>
                <a:hlinkClick r:id="rId5"/>
              </a:rPr>
              <a:t>quasar</a:t>
            </a:r>
            <a:r>
              <a:rPr lang="en-GB">
                <a:solidFill>
                  <a:schemeClr val="dk1"/>
                </a:solidFill>
              </a:rPr>
              <a:t> with a</a:t>
            </a:r>
            <a:r>
              <a:rPr lang="en-GB">
                <a:solidFill>
                  <a:schemeClr val="dk1"/>
                </a:solidFill>
                <a:uFill>
                  <a:noFill/>
                </a:uFill>
                <a:hlinkClick r:id="rId6">
                  <a:extLst>
                    <a:ext uri="{A12FA001-AC4F-418D-AE19-62706E023703}">
                      <ahyp:hlinkClr val="tx"/>
                    </a:ext>
                  </a:extLst>
                </a:hlinkClick>
              </a:rPr>
              <a:t> </a:t>
            </a:r>
            <a:r>
              <a:rPr lang="en-GB" u="sng">
                <a:solidFill>
                  <a:schemeClr val="hlink"/>
                </a:solidFill>
                <a:hlinkClick r:id="rId7"/>
              </a:rPr>
              <a:t>relativistic jet</a:t>
            </a:r>
            <a:r>
              <a:rPr lang="en-GB">
                <a:solidFill>
                  <a:schemeClr val="dk1"/>
                </a:solidFill>
              </a:rPr>
              <a:t> pointing directly towards Earth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1601dfb9d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1601dfb9d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1601dfb9d9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1601dfb9d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1601dfb9d9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1601dfb9d9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smallest layout for a single-site observatory that is equally sensitive to both polarizations of the gravitational wave</a:t>
            </a:r>
            <a:endParaRPr/>
          </a:p>
          <a:p>
            <a:pPr indent="0" lvl="0" marL="0" rtl="0" algn="l">
              <a:spcBef>
                <a:spcPts val="0"/>
              </a:spcBef>
              <a:spcAft>
                <a:spcPts val="0"/>
              </a:spcAft>
              <a:buNone/>
            </a:pPr>
            <a:r>
              <a:rPr lang="en-GB"/>
              <a:t>signal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The advantage of a triangular topology is that each side of the triangle can be deployed</a:t>
            </a:r>
            <a:endParaRPr/>
          </a:p>
          <a:p>
            <a:pPr indent="0" lvl="0" marL="0" rtl="0" algn="l">
              <a:spcBef>
                <a:spcPts val="0"/>
              </a:spcBef>
              <a:spcAft>
                <a:spcPts val="0"/>
              </a:spcAft>
              <a:buClr>
                <a:schemeClr val="dk1"/>
              </a:buClr>
              <a:buSzPts val="1100"/>
              <a:buFont typeface="Arial"/>
              <a:buNone/>
            </a:pPr>
            <a:r>
              <a:rPr lang="en-GB"/>
              <a:t>twice to build, in effect, three V-shaped interferometers with an opening angle of 60 degrees and</a:t>
            </a:r>
            <a:endParaRPr/>
          </a:p>
          <a:p>
            <a:pPr indent="0" lvl="0" marL="0" rtl="0" algn="l">
              <a:spcBef>
                <a:spcPts val="0"/>
              </a:spcBef>
              <a:spcAft>
                <a:spcPts val="0"/>
              </a:spcAft>
              <a:buClr>
                <a:schemeClr val="dk1"/>
              </a:buClr>
              <a:buSzPts val="1100"/>
              <a:buFont typeface="Arial"/>
              <a:buNone/>
            </a:pPr>
            <a:r>
              <a:rPr lang="en-GB"/>
              <a:t>rotated relative to each other by 120 degrees (see the panel on the left in Fig. 1). An opening</a:t>
            </a:r>
            <a:endParaRPr/>
          </a:p>
          <a:p>
            <a:pPr indent="0" lvl="0" marL="0" rtl="0" algn="l">
              <a:spcBef>
                <a:spcPts val="0"/>
              </a:spcBef>
              <a:spcAft>
                <a:spcPts val="0"/>
              </a:spcAft>
              <a:buClr>
                <a:schemeClr val="dk1"/>
              </a:buClr>
              <a:buSzPts val="1100"/>
              <a:buFont typeface="Arial"/>
              <a:buNone/>
            </a:pPr>
            <a:r>
              <a:rPr lang="en-GB"/>
              <a:t>angle of 60 degrees means that the sensitivity reduces to √3/2 that of an L-shaped detector; the</a:t>
            </a:r>
            <a:endParaRPr/>
          </a:p>
          <a:p>
            <a:pPr indent="0" lvl="0" marL="0" rtl="0" algn="l">
              <a:spcBef>
                <a:spcPts val="0"/>
              </a:spcBef>
              <a:spcAft>
                <a:spcPts val="0"/>
              </a:spcAft>
              <a:buClr>
                <a:schemeClr val="dk1"/>
              </a:buClr>
              <a:buSzPts val="1100"/>
              <a:buFont typeface="Arial"/>
              <a:buNone/>
            </a:pPr>
            <a:r>
              <a:rPr lang="en-GB"/>
              <a:t>three detectors in the triangle enhance the sensitivity by a factor of √3 and so an overall gain in</a:t>
            </a:r>
            <a:endParaRPr/>
          </a:p>
          <a:p>
            <a:pPr indent="0" lvl="0" marL="0" rtl="0" algn="l">
              <a:spcBef>
                <a:spcPts val="0"/>
              </a:spcBef>
              <a:spcAft>
                <a:spcPts val="0"/>
              </a:spcAft>
              <a:buClr>
                <a:schemeClr val="dk1"/>
              </a:buClr>
              <a:buSzPts val="1100"/>
              <a:buFont typeface="Arial"/>
              <a:buNone/>
            </a:pPr>
            <a:r>
              <a:rPr lang="en-GB"/>
              <a:t>sensitivity of 3/2. The panel on the right in Fig. 1 shows the antenna pattern of the triangular</a:t>
            </a:r>
            <a:endParaRPr/>
          </a:p>
          <a:p>
            <a:pPr indent="0" lvl="0" marL="0" rtl="0" algn="l">
              <a:spcBef>
                <a:spcPts val="0"/>
              </a:spcBef>
              <a:spcAft>
                <a:spcPts val="0"/>
              </a:spcAft>
              <a:buClr>
                <a:schemeClr val="dk1"/>
              </a:buClr>
              <a:buSzPts val="1100"/>
              <a:buFont typeface="Arial"/>
              <a:buNone/>
            </a:pPr>
            <a:r>
              <a:rPr lang="en-GB"/>
              <a:t>network. The triangular ET has virtually complete sky coverage and it has no blind spots. Its</a:t>
            </a:r>
            <a:endParaRPr/>
          </a:p>
          <a:p>
            <a:pPr indent="0" lvl="0" marL="0" rtl="0" algn="l">
              <a:spcBef>
                <a:spcPts val="0"/>
              </a:spcBef>
              <a:spcAft>
                <a:spcPts val="0"/>
              </a:spcAft>
              <a:buClr>
                <a:schemeClr val="dk1"/>
              </a:buClr>
              <a:buSzPts val="1100"/>
              <a:buFont typeface="Arial"/>
              <a:buNone/>
            </a:pPr>
            <a:r>
              <a:rPr lang="en-GB"/>
              <a:t>reach to sources lying in the plane of the triangle will be a third of its reach to sources lying</a:t>
            </a:r>
            <a:endParaRPr/>
          </a:p>
          <a:p>
            <a:pPr indent="0" lvl="0" marL="0" rtl="0" algn="l">
              <a:spcBef>
                <a:spcPts val="0"/>
              </a:spcBef>
              <a:spcAft>
                <a:spcPts val="0"/>
              </a:spcAft>
              <a:buClr>
                <a:schemeClr val="dk1"/>
              </a:buClr>
              <a:buSzPts val="1100"/>
              <a:buFont typeface="Arial"/>
              <a:buNone/>
            </a:pPr>
            <a:r>
              <a:rPr lang="en-GB"/>
              <a:t>overhead!</a:t>
            </a:r>
            <a:endParaRPr/>
          </a:p>
          <a:p>
            <a:pPr indent="0" lvl="0" marL="0" rtl="0" algn="l">
              <a:spcBef>
                <a:spcPts val="0"/>
              </a:spcBef>
              <a:spcAft>
                <a:spcPts val="0"/>
              </a:spcAft>
              <a:buClr>
                <a:schemeClr val="dk1"/>
              </a:buClr>
              <a:buSzPts val="1100"/>
              <a:buFont typeface="Arial"/>
              <a:buNone/>
            </a:pPr>
            <a:r>
              <a:rPr lang="en-GB"/>
              <a:t>The three V-shaped interferometers are, of course, equivalent in sensitivity to two L-shaped</a:t>
            </a:r>
            <a:endParaRPr/>
          </a:p>
          <a:p>
            <a:pPr indent="0" lvl="0" marL="0" rtl="0" algn="l">
              <a:spcBef>
                <a:spcPts val="0"/>
              </a:spcBef>
              <a:spcAft>
                <a:spcPts val="0"/>
              </a:spcAft>
              <a:buClr>
                <a:schemeClr val="dk1"/>
              </a:buClr>
              <a:buSzPts val="1100"/>
              <a:buFont typeface="Arial"/>
              <a:buNone/>
            </a:pPr>
            <a:r>
              <a:rPr lang="en-GB"/>
              <a:t>interferometers with arms that are only three-quarters in size of the triangular arms and rotated</a:t>
            </a:r>
            <a:endParaRPr/>
          </a:p>
          <a:p>
            <a:pPr indent="0" lvl="0" marL="0" rtl="0" algn="l">
              <a:spcBef>
                <a:spcPts val="0"/>
              </a:spcBef>
              <a:spcAft>
                <a:spcPts val="0"/>
              </a:spcAft>
              <a:buClr>
                <a:schemeClr val="dk1"/>
              </a:buClr>
              <a:buSzPts val="1100"/>
              <a:buFont typeface="Arial"/>
              <a:buNone/>
            </a:pPr>
            <a:r>
              <a:rPr lang="en-GB"/>
              <a:t>relative to each other by 45 degrees. However, the responses of the three detectors in a triangle</a:t>
            </a:r>
            <a:endParaRPr/>
          </a:p>
          <a:p>
            <a:pPr indent="0" lvl="0" marL="0" rtl="0" algn="l">
              <a:spcBef>
                <a:spcPts val="0"/>
              </a:spcBef>
              <a:spcAft>
                <a:spcPts val="0"/>
              </a:spcAft>
              <a:buClr>
                <a:schemeClr val="dk1"/>
              </a:buClr>
              <a:buSzPts val="1100"/>
              <a:buFont typeface="Arial"/>
              <a:buNone/>
            </a:pPr>
            <a:r>
              <a:rPr lang="en-GB"/>
              <a:t>can be used to construct a null stream that is not possible with the two L-shaped interferometers.</a:t>
            </a:r>
            <a:endParaRPr/>
          </a:p>
          <a:p>
            <a:pPr indent="0" lvl="0" marL="0" rtl="0" algn="l">
              <a:spcBef>
                <a:spcPts val="0"/>
              </a:spcBef>
              <a:spcAft>
                <a:spcPts val="0"/>
              </a:spcAft>
              <a:buClr>
                <a:schemeClr val="dk1"/>
              </a:buClr>
              <a:buSzPts val="1100"/>
              <a:buFont typeface="Arial"/>
              <a:buNone/>
            </a:pPr>
            <a:r>
              <a:rPr lang="en-GB"/>
              <a:t>It turns out that the sum of the responses of the three detectors in a triangle (for that matter</a:t>
            </a:r>
            <a:endParaRPr/>
          </a:p>
          <a:p>
            <a:pPr indent="0" lvl="0" marL="0" rtl="0" algn="l">
              <a:spcBef>
                <a:spcPts val="0"/>
              </a:spcBef>
              <a:spcAft>
                <a:spcPts val="0"/>
              </a:spcAft>
              <a:buClr>
                <a:schemeClr val="dk1"/>
              </a:buClr>
              <a:buSzPts val="1100"/>
              <a:buFont typeface="Arial"/>
              <a:buNone/>
            </a:pPr>
            <a:r>
              <a:rPr lang="en-GB"/>
              <a:t>any closed topology) is completely devoid of any gravitational wave. This is the closest that</a:t>
            </a:r>
            <a:endParaRPr/>
          </a:p>
          <a:p>
            <a:pPr indent="0" lvl="0" marL="0" rtl="0" algn="l">
              <a:spcBef>
                <a:spcPts val="0"/>
              </a:spcBef>
              <a:spcAft>
                <a:spcPts val="0"/>
              </a:spcAft>
              <a:buClr>
                <a:schemeClr val="dk1"/>
              </a:buClr>
              <a:buSzPts val="1100"/>
              <a:buFont typeface="Arial"/>
              <a:buNone/>
            </a:pPr>
            <a:r>
              <a:rPr lang="en-GB"/>
              <a:t>one can get to measuring the “dark current” in interferometers. The null stream will be an</a:t>
            </a:r>
            <a:endParaRPr/>
          </a:p>
          <a:p>
            <a:pPr indent="0" lvl="0" marL="0" rtl="0" algn="l">
              <a:spcBef>
                <a:spcPts val="0"/>
              </a:spcBef>
              <a:spcAft>
                <a:spcPts val="0"/>
              </a:spcAft>
              <a:buNone/>
            </a:pPr>
            <a:r>
              <a:rPr lang="en-GB"/>
              <a:t>invaluable tool to characterize the background.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1601dfb9d9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1601dfb9d9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1601dfb9d9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1601dfb9d9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a:t>
            </a:r>
            <a:r>
              <a:rPr lang="en-GB"/>
              <a:t>he lower edge of the frequency band of any terrestrial detector is dictated by the seismic motion of the detector and by Newtonian noise,</a:t>
            </a:r>
            <a:endParaRPr/>
          </a:p>
          <a:p>
            <a:pPr indent="0" lvl="0" marL="0" rtl="0" algn="l">
              <a:spcBef>
                <a:spcPts val="0"/>
              </a:spcBef>
              <a:spcAft>
                <a:spcPts val="0"/>
              </a:spcAft>
              <a:buNone/>
            </a:pPr>
            <a:r>
              <a:rPr lang="en-GB"/>
              <a:t>the coupling of seismic and atmospheric fluctuations through direct Newtonian gravity. Since seismic and Newtonian noise are displacement noises, the low-frequency strain sensitivity can be improved by lengthening the detector arms.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1601dfb9d9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1601dfb9d9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1601dfb9d9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1601dfb9d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Comparison between the amplitude of a BNS signal analogous to GW170817, as seen by a single instrument of the ET triangular detector (whose sensitivity curve is shown in green) accounting for the effect of Earth's rotation (violet curve) and without accounting for it (orange curve). The dashed vertical lines indicate the amount of time left before coalescence, and the amplitude is computed using the waveform model IMRPhenomD_NRTidalv2. For comparison, we also report in blue a representative LIGO Livingston sensitivity curve during the second observing run,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1601dfb9d9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1601dfb9d9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601dfb9d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601dfb9d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1601dfb9d9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1601dfb9d9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124918e0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124918e0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174386adf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174386adf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1601dfb9d9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1601dfb9d9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16a3d916e5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16a3d916e5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141778eec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141778eec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141778eec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141778eec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174386adf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174386adf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174386adf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174386adf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174386adf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174386adf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16af92750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16af92750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124918e00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124918e00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124918e00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124918e00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124918e00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124918e00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124918e00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124918e00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GB" sz="1400">
                <a:solidFill>
                  <a:schemeClr val="dk1"/>
                </a:solidFill>
              </a:rPr>
              <a:t>Subsequent kilonova proves BNS mergers as an origin of heavy elements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0" lvl="0" marL="457200" rtl="0" algn="l">
              <a:spcBef>
                <a:spcPts val="0"/>
              </a:spcBef>
              <a:spcAft>
                <a:spcPts val="0"/>
              </a:spcAft>
              <a:buClr>
                <a:schemeClr val="dk1"/>
              </a:buClr>
              <a:buSzPts val="1100"/>
              <a:buFont typeface="Arial"/>
              <a:buNone/>
            </a:pPr>
            <a:r>
              <a:rPr lang="en-GB" sz="1400">
                <a:solidFill>
                  <a:schemeClr val="dk1"/>
                </a:solidFill>
              </a:rPr>
              <a:t>The source was localized within a sky region of 28 deg2 (90% probability)</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132f45756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132f45756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have found the missing type of binary. We can finally begin to understand how many of these systems exist, how often they merge, and why we have not yet seen examples in the Milky Way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solidFill>
                  <a:schemeClr val="dk1"/>
                </a:solidFill>
              </a:rPr>
              <a:t>NSBH mergers can, in principle, produce light across the</a:t>
            </a:r>
            <a:r>
              <a:rPr lang="en-GB">
                <a:solidFill>
                  <a:schemeClr val="dk1"/>
                </a:solidFill>
                <a:uFill>
                  <a:noFill/>
                </a:uFill>
                <a:hlinkClick r:id="rId2">
                  <a:extLst>
                    <a:ext uri="{A12FA001-AC4F-418D-AE19-62706E023703}">
                      <ahyp:hlinkClr val="tx"/>
                    </a:ext>
                  </a:extLst>
                </a:hlinkClick>
              </a:rPr>
              <a:t> </a:t>
            </a:r>
            <a:r>
              <a:rPr lang="en-GB" u="sng">
                <a:solidFill>
                  <a:schemeClr val="hlink"/>
                </a:solidFill>
                <a:hlinkClick r:id="rId3"/>
              </a:rPr>
              <a:t>electromagnetic spectrum</a:t>
            </a:r>
            <a:r>
              <a:rPr lang="en-GB">
                <a:solidFill>
                  <a:schemeClr val="dk1"/>
                </a:solidFill>
              </a:rPr>
              <a:t>. Unfortunately, the sky direction of the sources could be measured only very imprecisely, to an area of sky between 2,400-29,000 times the size of the full moon. Together with the large distance to the source (discussed in more detail below), this made observation of electromagnetic light unlikely, and none was observed.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how did these NSBH systems form? There are two main possibilities:</a:t>
            </a:r>
            <a:endParaRPr>
              <a:solidFill>
                <a:schemeClr val="dk1"/>
              </a:solidFill>
            </a:endParaRPr>
          </a:p>
          <a:p>
            <a:pPr indent="0" lvl="0" marL="0" rtl="0" algn="l">
              <a:spcBef>
                <a:spcPts val="0"/>
              </a:spcBef>
              <a:spcAft>
                <a:spcPts val="0"/>
              </a:spcAft>
              <a:buNone/>
            </a:pPr>
            <a:r>
              <a:rPr lang="en-GB">
                <a:solidFill>
                  <a:schemeClr val="dk1"/>
                </a:solidFill>
              </a:rPr>
              <a:t>*“isolated binary evolution”, in which stellar progenitors evolve together</a:t>
            </a:r>
            <a:endParaRPr>
              <a:solidFill>
                <a:schemeClr val="dk1"/>
              </a:solidFill>
            </a:endParaRPr>
          </a:p>
          <a:p>
            <a:pPr indent="0" lvl="0" marL="0" rtl="0" algn="l">
              <a:spcBef>
                <a:spcPts val="0"/>
              </a:spcBef>
              <a:spcAft>
                <a:spcPts val="0"/>
              </a:spcAft>
              <a:buNone/>
            </a:pPr>
            <a:r>
              <a:rPr lang="en-GB">
                <a:solidFill>
                  <a:schemeClr val="dk1"/>
                </a:solidFill>
              </a:rPr>
              <a:t>*The other possibility is that the neutron star and black holes form from separate stars in unrelated supernova explosions, and only afterwards find each other. This is called “dynamical interaction” and can occur in dense stellar environments such as</a:t>
            </a:r>
            <a:r>
              <a:rPr lang="en-GB">
                <a:solidFill>
                  <a:schemeClr val="dk1"/>
                </a:solidFill>
                <a:uFill>
                  <a:noFill/>
                </a:uFill>
                <a:hlinkClick r:id="rId4">
                  <a:extLst>
                    <a:ext uri="{A12FA001-AC4F-418D-AE19-62706E023703}">
                      <ahyp:hlinkClr val="tx"/>
                    </a:ext>
                  </a:extLst>
                </a:hlinkClick>
              </a:rPr>
              <a:t> </a:t>
            </a:r>
            <a:r>
              <a:rPr lang="en-GB" u="sng">
                <a:solidFill>
                  <a:schemeClr val="hlink"/>
                </a:solidFill>
                <a:hlinkClick r:id="rId5"/>
              </a:rPr>
              <a:t>globular clusters</a:t>
            </a:r>
            <a:r>
              <a:rPr lang="en-GB">
                <a:solidFill>
                  <a:schemeClr val="dk1"/>
                </a:solidFill>
              </a:rPr>
              <a:t>. To distinguish between these two possibilities, the spin orientations of the black holes give a strong hint. </a:t>
            </a:r>
            <a:endParaRPr>
              <a:solidFill>
                <a:schemeClr val="dk1"/>
              </a:solidFill>
            </a:endParaRPr>
          </a:p>
          <a:p>
            <a:pPr indent="0" lvl="0" marL="0" rtl="0" algn="l">
              <a:spcBef>
                <a:spcPts val="0"/>
              </a:spcBef>
              <a:spcAft>
                <a:spcPts val="0"/>
              </a:spcAft>
              <a:buNone/>
            </a:pPr>
            <a:r>
              <a:rPr lang="en-GB">
                <a:solidFill>
                  <a:schemeClr val="dk1"/>
                </a:solidFill>
              </a:rPr>
              <a:t>for GW200115, we find that the black hole spin direction is likely to be opposite to the direction of the binary orbit. For example, if the neutron star orbits the black hole clockwise, then the black hole would rotate on its axis counterclockwise. This hints that the source of GW200115 could have formed in a dense environment, such as a globular cluster.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Predicted rates of NSBH mergers in the local universe vary by orders of magnitude across the various formation channels. Higr rate for isolated binary evolution channel.</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Spin information encoded in GWs from binaries are a probe of the their evolutionary history. evidence that the primary BH spin in GW200115 is negatively aligned with respect to the orbital angular momentum axis. This negative alignment is consistent with dynamical formation channels, which typically form binaries with random spin orientations. However, a misaligned spin in the primary of GW200115 would not necessarily rule</a:t>
            </a:r>
            <a:endParaRPr>
              <a:solidFill>
                <a:schemeClr val="dk1"/>
              </a:solidFill>
            </a:endParaRPr>
          </a:p>
          <a:p>
            <a:pPr indent="0" lvl="0" marL="0" rtl="0" algn="l">
              <a:spcBef>
                <a:spcPts val="0"/>
              </a:spcBef>
              <a:spcAft>
                <a:spcPts val="0"/>
              </a:spcAft>
              <a:buNone/>
            </a:pPr>
            <a:r>
              <a:rPr lang="en-GB">
                <a:solidFill>
                  <a:schemeClr val="dk1"/>
                </a:solidFill>
              </a:rPr>
              <a:t>out any of the plausible NSBH formation channels.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first direct measurements of the NSBH merger rate. Both estimates are broadly consistent with the rate predicted from NSBH formation in isolated binaries or young star clusters. Formation channels in dense star clusters (globular or nuclear) and in triples predict</a:t>
            </a:r>
            <a:endParaRPr>
              <a:solidFill>
                <a:schemeClr val="dk1"/>
              </a:solidFill>
            </a:endParaRPr>
          </a:p>
          <a:p>
            <a:pPr indent="0" lvl="0" marL="0" rtl="0" algn="l">
              <a:spcBef>
                <a:spcPts val="0"/>
              </a:spcBef>
              <a:spcAft>
                <a:spcPts val="0"/>
              </a:spcAft>
              <a:buNone/>
            </a:pPr>
            <a:r>
              <a:rPr lang="en-GB">
                <a:solidFill>
                  <a:schemeClr val="dk1"/>
                </a:solidFill>
              </a:rPr>
              <a:t>lower rates than those inferred from the two events and are unlikely to be the dominant NSBH formation chanNels.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The observations of GW200105 and GW200115 are</a:t>
            </a:r>
            <a:endParaRPr>
              <a:solidFill>
                <a:schemeClr val="dk1"/>
              </a:solidFill>
            </a:endParaRPr>
          </a:p>
          <a:p>
            <a:pPr indent="0" lvl="0" marL="0" rtl="0" algn="l">
              <a:spcBef>
                <a:spcPts val="0"/>
              </a:spcBef>
              <a:spcAft>
                <a:spcPts val="0"/>
              </a:spcAft>
              <a:buNone/>
            </a:pPr>
            <a:r>
              <a:rPr lang="en-GB">
                <a:solidFill>
                  <a:schemeClr val="dk1"/>
                </a:solidFill>
              </a:rPr>
              <a:t>consistent with predictions for merging NSBHs and ob-</a:t>
            </a:r>
            <a:endParaRPr>
              <a:solidFill>
                <a:schemeClr val="dk1"/>
              </a:solidFill>
            </a:endParaRPr>
          </a:p>
          <a:p>
            <a:pPr indent="0" lvl="0" marL="0" rtl="0" algn="l">
              <a:spcBef>
                <a:spcPts val="0"/>
              </a:spcBef>
              <a:spcAft>
                <a:spcPts val="0"/>
              </a:spcAft>
              <a:buNone/>
            </a:pPr>
            <a:r>
              <a:rPr lang="en-GB">
                <a:solidFill>
                  <a:schemeClr val="dk1"/>
                </a:solidFill>
              </a:rPr>
              <a:t>servations of BHs and NSs in the Milky Way. Given their</a:t>
            </a:r>
            <a:endParaRPr>
              <a:solidFill>
                <a:schemeClr val="dk1"/>
              </a:solidFill>
            </a:endParaRPr>
          </a:p>
          <a:p>
            <a:pPr indent="0" lvl="0" marL="0" rtl="0" algn="l">
              <a:spcBef>
                <a:spcPts val="0"/>
              </a:spcBef>
              <a:spcAft>
                <a:spcPts val="0"/>
              </a:spcAft>
              <a:buNone/>
            </a:pPr>
            <a:r>
              <a:rPr lang="en-GB">
                <a:solidFill>
                  <a:schemeClr val="dk1"/>
                </a:solidFill>
              </a:rPr>
              <a:t>significantly unequal component masses, future observa-</a:t>
            </a:r>
            <a:endParaRPr>
              <a:solidFill>
                <a:schemeClr val="dk1"/>
              </a:solidFill>
            </a:endParaRPr>
          </a:p>
          <a:p>
            <a:pPr indent="0" lvl="0" marL="0" rtl="0" algn="l">
              <a:spcBef>
                <a:spcPts val="0"/>
              </a:spcBef>
              <a:spcAft>
                <a:spcPts val="0"/>
              </a:spcAft>
              <a:buNone/>
            </a:pPr>
            <a:r>
              <a:rPr lang="en-GB">
                <a:solidFill>
                  <a:schemeClr val="dk1"/>
                </a:solidFill>
              </a:rPr>
              <a:t>tions of NSBH systems will provide new opportunities to</a:t>
            </a:r>
            <a:endParaRPr>
              <a:solidFill>
                <a:schemeClr val="dk1"/>
              </a:solidFill>
            </a:endParaRPr>
          </a:p>
          <a:p>
            <a:pPr indent="0" lvl="0" marL="0" rtl="0" algn="l">
              <a:spcBef>
                <a:spcPts val="0"/>
              </a:spcBef>
              <a:spcAft>
                <a:spcPts val="0"/>
              </a:spcAft>
              <a:buNone/>
            </a:pPr>
            <a:r>
              <a:rPr lang="en-GB">
                <a:solidFill>
                  <a:schemeClr val="dk1"/>
                </a:solidFill>
              </a:rPr>
              <a:t>study matter under extreme conditions, including tidal</a:t>
            </a:r>
            <a:endParaRPr>
              <a:solidFill>
                <a:schemeClr val="dk1"/>
              </a:solidFill>
            </a:endParaRPr>
          </a:p>
          <a:p>
            <a:pPr indent="0" lvl="0" marL="0" rtl="0" algn="l">
              <a:spcBef>
                <a:spcPts val="0"/>
              </a:spcBef>
              <a:spcAft>
                <a:spcPts val="0"/>
              </a:spcAft>
              <a:buNone/>
            </a:pPr>
            <a:r>
              <a:rPr lang="en-GB">
                <a:solidFill>
                  <a:schemeClr val="dk1"/>
                </a:solidFill>
              </a:rPr>
              <a:t>disruption, and search for potential deviations from GR.</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132f45756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132f45756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latin typeface="Times New Roman"/>
                <a:ea typeface="Times New Roman"/>
                <a:cs typeface="Times New Roman"/>
                <a:sym typeface="Times New Roman"/>
              </a:rPr>
              <a:t>As in the case of GW190412, we are able to measure the presence of higher multipoles in the gravitational radiation, and a set of tests of general relativity with the signal reveal no deviations from the theory. GW190814 exhibits stronger evidence for higher-order multipoles: GW190814</a:t>
            </a:r>
            <a:r>
              <a:rPr lang="en-GB">
                <a:solidFill>
                  <a:schemeClr val="dk1"/>
                </a:solidFill>
                <a:latin typeface="Courier New"/>
                <a:ea typeface="Courier New"/>
                <a:cs typeface="Courier New"/>
                <a:sym typeface="Courier New"/>
              </a:rPr>
              <a:t>ʼ</a:t>
            </a:r>
            <a:r>
              <a:rPr lang="en-GB">
                <a:solidFill>
                  <a:schemeClr val="dk1"/>
                </a:solidFill>
                <a:latin typeface="Times New Roman"/>
                <a:ea typeface="Times New Roman"/>
                <a:cs typeface="Times New Roman"/>
                <a:sym typeface="Times New Roman"/>
              </a:rPr>
              <a:t>s stronger evidence for higher multipoles is expected given its more asymmetric masses and the larger network S</a:t>
            </a:r>
            <a:r>
              <a:rPr lang="en-GB">
                <a:solidFill>
                  <a:schemeClr val="dk1"/>
                </a:solidFill>
              </a:rPr>
              <a:t>/</a:t>
            </a:r>
            <a:r>
              <a:rPr lang="en-GB">
                <a:solidFill>
                  <a:schemeClr val="dk1"/>
                </a:solidFill>
                <a:latin typeface="Times New Roman"/>
                <a:ea typeface="Times New Roman"/>
                <a:cs typeface="Times New Roman"/>
                <a:sym typeface="Times New Roman"/>
              </a:rPr>
              <a:t>N.</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GB">
                <a:solidFill>
                  <a:schemeClr val="dk1"/>
                </a:solidFill>
                <a:latin typeface="Times New Roman"/>
                <a:ea typeface="Times New Roman"/>
                <a:cs typeface="Times New Roman"/>
                <a:sym typeface="Times New Roman"/>
              </a:rPr>
              <a:t>With signi</a:t>
            </a:r>
            <a:r>
              <a:rPr lang="en-GB">
                <a:solidFill>
                  <a:schemeClr val="dk1"/>
                </a:solidFill>
                <a:latin typeface="Courier New"/>
                <a:ea typeface="Courier New"/>
                <a:cs typeface="Courier New"/>
                <a:sym typeface="Courier New"/>
              </a:rPr>
              <a:t>fi</a:t>
            </a:r>
            <a:r>
              <a:rPr lang="en-GB">
                <a:solidFill>
                  <a:schemeClr val="dk1"/>
                </a:solidFill>
                <a:latin typeface="Times New Roman"/>
                <a:ea typeface="Times New Roman"/>
                <a:cs typeface="Times New Roman"/>
                <a:sym typeface="Times New Roman"/>
              </a:rPr>
              <a:t>cant evidence for multipoles other than the dominant </a:t>
            </a:r>
            <a:r>
              <a:rPr lang="en-GB">
                <a:solidFill>
                  <a:schemeClr val="dk1"/>
                </a:solidFill>
                <a:latin typeface="Courier New"/>
                <a:ea typeface="Courier New"/>
                <a:cs typeface="Courier New"/>
                <a:sym typeface="Courier New"/>
              </a:rPr>
              <a:t>(ℓ</a:t>
            </a:r>
            <a:r>
              <a:rPr lang="en-GB">
                <a:solidFill>
                  <a:schemeClr val="dk1"/>
                </a:solidFill>
                <a:latin typeface="Times New Roman"/>
                <a:ea typeface="Times New Roman"/>
                <a:cs typeface="Times New Roman"/>
                <a:sym typeface="Times New Roman"/>
              </a:rPr>
              <a:t>, m</a:t>
            </a:r>
            <a:r>
              <a:rPr lang="en-GB">
                <a:solidFill>
                  <a:schemeClr val="dk1"/>
                </a:solidFill>
                <a:latin typeface="Courier New"/>
                <a:ea typeface="Courier New"/>
                <a:cs typeface="Courier New"/>
                <a:sym typeface="Courier New"/>
              </a:rPr>
              <a:t>)</a:t>
            </a:r>
            <a:r>
              <a:rPr lang="en-GB">
                <a:solidFill>
                  <a:schemeClr val="dk1"/>
                </a:solidFill>
              </a:rPr>
              <a:t>=</a:t>
            </a:r>
            <a:r>
              <a:rPr lang="en-GB">
                <a:solidFill>
                  <a:schemeClr val="dk1"/>
                </a:solidFill>
                <a:latin typeface="Courier New"/>
                <a:ea typeface="Courier New"/>
                <a:cs typeface="Courier New"/>
                <a:sym typeface="Courier New"/>
              </a:rPr>
              <a:t>(</a:t>
            </a:r>
            <a:r>
              <a:rPr lang="en-GB">
                <a:solidFill>
                  <a:schemeClr val="dk1"/>
                </a:solidFill>
                <a:latin typeface="Times New Roman"/>
                <a:ea typeface="Times New Roman"/>
                <a:cs typeface="Times New Roman"/>
                <a:sym typeface="Times New Roman"/>
              </a:rPr>
              <a:t>2, 2</a:t>
            </a:r>
            <a:r>
              <a:rPr lang="en-GB">
                <a:solidFill>
                  <a:schemeClr val="dk1"/>
                </a:solidFill>
                <a:latin typeface="Courier New"/>
                <a:ea typeface="Courier New"/>
                <a:cs typeface="Courier New"/>
                <a:sym typeface="Courier New"/>
              </a:rPr>
              <a:t>) </a:t>
            </a:r>
            <a:r>
              <a:rPr lang="en-GB">
                <a:solidFill>
                  <a:schemeClr val="dk1"/>
                </a:solidFill>
                <a:latin typeface="Times New Roman"/>
                <a:ea typeface="Times New Roman"/>
                <a:cs typeface="Times New Roman"/>
                <a:sym typeface="Times New Roman"/>
              </a:rPr>
              <a:t>quadrupole, we gain an independent measurement of the inclination of the source. This allows for the distance-inclination degeneracy to be broken. Measuring higher-order multipoles therefore gives more precise measurements of source parameters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GB">
                <a:solidFill>
                  <a:schemeClr val="dk1"/>
                </a:solidFill>
                <a:latin typeface="Times New Roman"/>
                <a:ea typeface="Times New Roman"/>
                <a:cs typeface="Times New Roman"/>
                <a:sym typeface="Times New Roman"/>
              </a:rPr>
              <a:t>The asymmetric nature of a system excites the higher multipole moments of the gravitational signal, which allows us to test the multipolar structure of gravity. The addition of information from the higher harmonics of a signal also breaks certain degeneracies in the description of the source, and could potentially enable us to place stronger constraints on certain deviations from GR</a:t>
            </a:r>
            <a:endParaRPr b="1">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B7B7B7"/>
        </a:solidFill>
      </p:bgPr>
    </p:bg>
    <p:spTree>
      <p:nvGrpSpPr>
        <p:cNvPr id="16" name="Shape 16"/>
        <p:cNvGrpSpPr/>
        <p:nvPr/>
      </p:nvGrpSpPr>
      <p:grpSpPr>
        <a:xfrm>
          <a:off x="0" y="0"/>
          <a:ext cx="0" cy="0"/>
          <a:chOff x="0" y="0"/>
          <a:chExt cx="0" cy="0"/>
        </a:xfrm>
      </p:grpSpPr>
      <p:sp>
        <p:nvSpPr>
          <p:cNvPr id="17" name="Google Shape;17;p4"/>
          <p:cNvSpPr txBox="1"/>
          <p:nvPr>
            <p:ph type="title"/>
          </p:nvPr>
        </p:nvSpPr>
        <p:spPr>
          <a:xfrm>
            <a:off x="159300" y="64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0C343D"/>
              </a:buClr>
              <a:buSzPts val="2800"/>
              <a:buNone/>
              <a:defRPr b="1">
                <a:solidFill>
                  <a:srgbClr val="0C343D"/>
                </a:solidFill>
              </a:defRPr>
            </a:lvl1pPr>
            <a:lvl2pPr lvl="1">
              <a:spcBef>
                <a:spcPts val="0"/>
              </a:spcBef>
              <a:spcAft>
                <a:spcPts val="0"/>
              </a:spcAft>
              <a:buClr>
                <a:srgbClr val="0C343D"/>
              </a:buClr>
              <a:buSzPts val="2800"/>
              <a:buNone/>
              <a:defRPr b="1">
                <a:solidFill>
                  <a:srgbClr val="0C343D"/>
                </a:solidFill>
              </a:defRPr>
            </a:lvl2pPr>
            <a:lvl3pPr lvl="2">
              <a:spcBef>
                <a:spcPts val="0"/>
              </a:spcBef>
              <a:spcAft>
                <a:spcPts val="0"/>
              </a:spcAft>
              <a:buClr>
                <a:srgbClr val="0C343D"/>
              </a:buClr>
              <a:buSzPts val="2800"/>
              <a:buNone/>
              <a:defRPr b="1">
                <a:solidFill>
                  <a:srgbClr val="0C343D"/>
                </a:solidFill>
              </a:defRPr>
            </a:lvl3pPr>
            <a:lvl4pPr lvl="3">
              <a:spcBef>
                <a:spcPts val="0"/>
              </a:spcBef>
              <a:spcAft>
                <a:spcPts val="0"/>
              </a:spcAft>
              <a:buClr>
                <a:srgbClr val="0C343D"/>
              </a:buClr>
              <a:buSzPts val="2800"/>
              <a:buNone/>
              <a:defRPr b="1">
                <a:solidFill>
                  <a:srgbClr val="0C343D"/>
                </a:solidFill>
              </a:defRPr>
            </a:lvl4pPr>
            <a:lvl5pPr lvl="4">
              <a:spcBef>
                <a:spcPts val="0"/>
              </a:spcBef>
              <a:spcAft>
                <a:spcPts val="0"/>
              </a:spcAft>
              <a:buClr>
                <a:srgbClr val="0C343D"/>
              </a:buClr>
              <a:buSzPts val="2800"/>
              <a:buNone/>
              <a:defRPr b="1">
                <a:solidFill>
                  <a:srgbClr val="0C343D"/>
                </a:solidFill>
              </a:defRPr>
            </a:lvl5pPr>
            <a:lvl6pPr lvl="5">
              <a:spcBef>
                <a:spcPts val="0"/>
              </a:spcBef>
              <a:spcAft>
                <a:spcPts val="0"/>
              </a:spcAft>
              <a:buClr>
                <a:srgbClr val="0C343D"/>
              </a:buClr>
              <a:buSzPts val="2800"/>
              <a:buNone/>
              <a:defRPr b="1">
                <a:solidFill>
                  <a:srgbClr val="0C343D"/>
                </a:solidFill>
              </a:defRPr>
            </a:lvl6pPr>
            <a:lvl7pPr lvl="6">
              <a:spcBef>
                <a:spcPts val="0"/>
              </a:spcBef>
              <a:spcAft>
                <a:spcPts val="0"/>
              </a:spcAft>
              <a:buClr>
                <a:srgbClr val="0C343D"/>
              </a:buClr>
              <a:buSzPts val="2800"/>
              <a:buNone/>
              <a:defRPr b="1">
                <a:solidFill>
                  <a:srgbClr val="0C343D"/>
                </a:solidFill>
              </a:defRPr>
            </a:lvl7pPr>
            <a:lvl8pPr lvl="7">
              <a:spcBef>
                <a:spcPts val="0"/>
              </a:spcBef>
              <a:spcAft>
                <a:spcPts val="0"/>
              </a:spcAft>
              <a:buClr>
                <a:srgbClr val="0C343D"/>
              </a:buClr>
              <a:buSzPts val="2800"/>
              <a:buNone/>
              <a:defRPr b="1">
                <a:solidFill>
                  <a:srgbClr val="0C343D"/>
                </a:solidFill>
              </a:defRPr>
            </a:lvl8pPr>
            <a:lvl9pPr lvl="8">
              <a:spcBef>
                <a:spcPts val="0"/>
              </a:spcBef>
              <a:spcAft>
                <a:spcPts val="0"/>
              </a:spcAft>
              <a:buClr>
                <a:srgbClr val="0C343D"/>
              </a:buClr>
              <a:buSzPts val="2800"/>
              <a:buNone/>
              <a:defRPr b="1">
                <a:solidFill>
                  <a:srgbClr val="0C343D"/>
                </a:solidFill>
              </a:defRPr>
            </a:lvl9pPr>
          </a:lstStyle>
          <a:p/>
        </p:txBody>
      </p:sp>
      <p:sp>
        <p:nvSpPr>
          <p:cNvPr id="18" name="Google Shape;18;p4"/>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rgbClr val="0B5394"/>
              </a:buClr>
              <a:buSzPts val="1800"/>
              <a:buChar char="●"/>
              <a:defRPr>
                <a:solidFill>
                  <a:srgbClr val="0B5394"/>
                </a:solidFill>
              </a:defRPr>
            </a:lvl1pPr>
            <a:lvl2pPr indent="-317500" lvl="1" marL="914400">
              <a:spcBef>
                <a:spcPts val="0"/>
              </a:spcBef>
              <a:spcAft>
                <a:spcPts val="0"/>
              </a:spcAft>
              <a:buClr>
                <a:srgbClr val="0B5394"/>
              </a:buClr>
              <a:buSzPts val="1400"/>
              <a:buChar char="○"/>
              <a:defRPr>
                <a:solidFill>
                  <a:srgbClr val="0B5394"/>
                </a:solidFill>
              </a:defRPr>
            </a:lvl2pPr>
            <a:lvl3pPr indent="-317500" lvl="2" marL="1371600">
              <a:spcBef>
                <a:spcPts val="0"/>
              </a:spcBef>
              <a:spcAft>
                <a:spcPts val="0"/>
              </a:spcAft>
              <a:buClr>
                <a:srgbClr val="0B5394"/>
              </a:buClr>
              <a:buSzPts val="1400"/>
              <a:buChar char="■"/>
              <a:defRPr>
                <a:solidFill>
                  <a:srgbClr val="0B5394"/>
                </a:solidFill>
              </a:defRPr>
            </a:lvl3pPr>
            <a:lvl4pPr indent="-317500" lvl="3" marL="1828800">
              <a:spcBef>
                <a:spcPts val="0"/>
              </a:spcBef>
              <a:spcAft>
                <a:spcPts val="0"/>
              </a:spcAft>
              <a:buClr>
                <a:srgbClr val="0B5394"/>
              </a:buClr>
              <a:buSzPts val="1400"/>
              <a:buChar char="●"/>
              <a:defRPr>
                <a:solidFill>
                  <a:srgbClr val="0B5394"/>
                </a:solidFill>
              </a:defRPr>
            </a:lvl4pPr>
            <a:lvl5pPr indent="-317500" lvl="4" marL="2286000">
              <a:spcBef>
                <a:spcPts val="0"/>
              </a:spcBef>
              <a:spcAft>
                <a:spcPts val="0"/>
              </a:spcAft>
              <a:buClr>
                <a:srgbClr val="0B5394"/>
              </a:buClr>
              <a:buSzPts val="1400"/>
              <a:buChar char="○"/>
              <a:defRPr>
                <a:solidFill>
                  <a:srgbClr val="0B5394"/>
                </a:solidFill>
              </a:defRPr>
            </a:lvl5pPr>
            <a:lvl6pPr indent="-317500" lvl="5" marL="2743200">
              <a:spcBef>
                <a:spcPts val="0"/>
              </a:spcBef>
              <a:spcAft>
                <a:spcPts val="0"/>
              </a:spcAft>
              <a:buClr>
                <a:srgbClr val="0B5394"/>
              </a:buClr>
              <a:buSzPts val="1400"/>
              <a:buChar char="■"/>
              <a:defRPr>
                <a:solidFill>
                  <a:srgbClr val="0B5394"/>
                </a:solidFill>
              </a:defRPr>
            </a:lvl6pPr>
            <a:lvl7pPr indent="-317500" lvl="6" marL="3200400">
              <a:spcBef>
                <a:spcPts val="0"/>
              </a:spcBef>
              <a:spcAft>
                <a:spcPts val="0"/>
              </a:spcAft>
              <a:buClr>
                <a:srgbClr val="0B5394"/>
              </a:buClr>
              <a:buSzPts val="1400"/>
              <a:buChar char="●"/>
              <a:defRPr>
                <a:solidFill>
                  <a:srgbClr val="0B5394"/>
                </a:solidFill>
              </a:defRPr>
            </a:lvl7pPr>
            <a:lvl8pPr indent="-317500" lvl="7" marL="3657600">
              <a:spcBef>
                <a:spcPts val="0"/>
              </a:spcBef>
              <a:spcAft>
                <a:spcPts val="0"/>
              </a:spcAft>
              <a:buClr>
                <a:srgbClr val="0B5394"/>
              </a:buClr>
              <a:buSzPts val="1400"/>
              <a:buChar char="○"/>
              <a:defRPr>
                <a:solidFill>
                  <a:srgbClr val="0B5394"/>
                </a:solidFill>
              </a:defRPr>
            </a:lvl8pPr>
            <a:lvl9pPr indent="-317500" lvl="8" marL="4114800">
              <a:spcBef>
                <a:spcPts val="0"/>
              </a:spcBef>
              <a:spcAft>
                <a:spcPts val="0"/>
              </a:spcAft>
              <a:buClr>
                <a:srgbClr val="0B5394"/>
              </a:buClr>
              <a:buSzPts val="1400"/>
              <a:buChar char="■"/>
              <a:defRPr>
                <a:solidFill>
                  <a:srgbClr val="0B5394"/>
                </a:solidFill>
              </a:defRPr>
            </a:lvl9pPr>
          </a:lstStyle>
          <a:p/>
        </p:txBody>
      </p:sp>
      <p:sp>
        <p:nvSpPr>
          <p:cNvPr id="19" name="Google Shape;19;p4"/>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1402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1402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9238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587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Observing the Universe </a:t>
            </a:r>
            <a:endParaRPr/>
          </a:p>
          <a:p>
            <a:pPr indent="0" lvl="0" marL="0" rtl="0" algn="ctr">
              <a:spcBef>
                <a:spcPts val="0"/>
              </a:spcBef>
              <a:spcAft>
                <a:spcPts val="0"/>
              </a:spcAft>
              <a:buNone/>
            </a:pPr>
            <a:r>
              <a:rPr lang="en-GB"/>
              <a:t>with Gravitational Waves </a:t>
            </a:r>
            <a:endParaRPr/>
          </a:p>
        </p:txBody>
      </p:sp>
      <p:sp>
        <p:nvSpPr>
          <p:cNvPr id="55" name="Google Shape;55;p13"/>
          <p:cNvSpPr txBox="1"/>
          <p:nvPr>
            <p:ph idx="1" type="subTitle"/>
          </p:nvPr>
        </p:nvSpPr>
        <p:spPr>
          <a:xfrm>
            <a:off x="311700" y="2148325"/>
            <a:ext cx="8946600" cy="1470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2900"/>
              <a:t>Livia Conti</a:t>
            </a:r>
            <a:endParaRPr b="1" sz="2900"/>
          </a:p>
          <a:p>
            <a:pPr indent="0" lvl="0" marL="0" rtl="0" algn="ctr">
              <a:spcBef>
                <a:spcPts val="1000"/>
              </a:spcBef>
              <a:spcAft>
                <a:spcPts val="1000"/>
              </a:spcAft>
              <a:buNone/>
            </a:pPr>
            <a:r>
              <a:rPr lang="en-GB"/>
              <a:t>Istituto Nazionale di Fisica Nucleare</a:t>
            </a:r>
            <a:endParaRPr/>
          </a:p>
        </p:txBody>
      </p:sp>
      <p:pic>
        <p:nvPicPr>
          <p:cNvPr id="56" name="Google Shape;56;p13"/>
          <p:cNvPicPr preferRelativeResize="0"/>
          <p:nvPr/>
        </p:nvPicPr>
        <p:blipFill>
          <a:blip r:embed="rId3">
            <a:alphaModFix/>
          </a:blip>
          <a:stretch>
            <a:fillRect/>
          </a:stretch>
        </p:blipFill>
        <p:spPr>
          <a:xfrm>
            <a:off x="3214675" y="4010977"/>
            <a:ext cx="3073975" cy="1132525"/>
          </a:xfrm>
          <a:prstGeom prst="rect">
            <a:avLst/>
          </a:prstGeom>
          <a:noFill/>
          <a:ln>
            <a:noFill/>
          </a:ln>
        </p:spPr>
      </p:pic>
      <p:pic>
        <p:nvPicPr>
          <p:cNvPr id="57" name="Google Shape;57;p13"/>
          <p:cNvPicPr preferRelativeResize="0"/>
          <p:nvPr/>
        </p:nvPicPr>
        <p:blipFill>
          <a:blip r:embed="rId4">
            <a:alphaModFix/>
          </a:blip>
          <a:stretch>
            <a:fillRect/>
          </a:stretch>
        </p:blipFill>
        <p:spPr>
          <a:xfrm>
            <a:off x="0" y="3850275"/>
            <a:ext cx="1418675" cy="1293225"/>
          </a:xfrm>
          <a:prstGeom prst="rect">
            <a:avLst/>
          </a:prstGeom>
          <a:noFill/>
          <a:ln>
            <a:noFill/>
          </a:ln>
        </p:spPr>
      </p:pic>
      <p:pic>
        <p:nvPicPr>
          <p:cNvPr id="58" name="Google Shape;58;p13"/>
          <p:cNvPicPr preferRelativeResize="0"/>
          <p:nvPr/>
        </p:nvPicPr>
        <p:blipFill>
          <a:blip r:embed="rId5">
            <a:alphaModFix/>
          </a:blip>
          <a:stretch>
            <a:fillRect/>
          </a:stretch>
        </p:blipFill>
        <p:spPr>
          <a:xfrm>
            <a:off x="7234928" y="4526850"/>
            <a:ext cx="1909075" cy="616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GW190426_190642</a:t>
            </a:r>
            <a:endParaRPr/>
          </a:p>
        </p:txBody>
      </p:sp>
      <p:sp>
        <p:nvSpPr>
          <p:cNvPr id="136" name="Google Shape;136;p22"/>
          <p:cNvSpPr txBox="1"/>
          <p:nvPr>
            <p:ph idx="1" type="body"/>
          </p:nvPr>
        </p:nvSpPr>
        <p:spPr>
          <a:xfrm>
            <a:off x="6120000" y="1322525"/>
            <a:ext cx="2901000" cy="3703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T</a:t>
            </a:r>
            <a:r>
              <a:rPr lang="en-GB"/>
              <a:t>he highest mass of all binary mergers reported by LVK </a:t>
            </a:r>
            <a:endParaRPr/>
          </a:p>
          <a:p>
            <a:pPr indent="-342900" lvl="0" marL="457200" rtl="0" algn="l">
              <a:spcBef>
                <a:spcPts val="1000"/>
              </a:spcBef>
              <a:spcAft>
                <a:spcPts val="0"/>
              </a:spcAft>
              <a:buSzPts val="1800"/>
              <a:buChar char="●"/>
            </a:pPr>
            <a:r>
              <a:rPr lang="en-GB"/>
              <a:t>Both components fall in the mass gap predicted by isolated evolution (pair-instability supernova theory)</a:t>
            </a:r>
            <a:endParaRPr/>
          </a:p>
          <a:p>
            <a:pPr indent="-342900" lvl="0" marL="457200" rtl="0" algn="l">
              <a:spcBef>
                <a:spcPts val="1000"/>
              </a:spcBef>
              <a:spcAft>
                <a:spcPts val="0"/>
              </a:spcAft>
              <a:buSzPts val="1800"/>
              <a:buChar char="●"/>
            </a:pPr>
            <a:r>
              <a:rPr lang="en-GB"/>
              <a:t>Final body is IMBH </a:t>
            </a:r>
            <a:endParaRPr/>
          </a:p>
        </p:txBody>
      </p:sp>
      <p:pic>
        <p:nvPicPr>
          <p:cNvPr id="137" name="Google Shape;137;p22"/>
          <p:cNvPicPr preferRelativeResize="0"/>
          <p:nvPr/>
        </p:nvPicPr>
        <p:blipFill>
          <a:blip r:embed="rId3">
            <a:alphaModFix/>
          </a:blip>
          <a:stretch>
            <a:fillRect/>
          </a:stretch>
        </p:blipFill>
        <p:spPr>
          <a:xfrm>
            <a:off x="0" y="1230825"/>
            <a:ext cx="6120000" cy="3916800"/>
          </a:xfrm>
          <a:prstGeom prst="rect">
            <a:avLst/>
          </a:prstGeom>
          <a:noFill/>
          <a:ln>
            <a:noFill/>
          </a:ln>
        </p:spPr>
      </p:pic>
      <p:sp>
        <p:nvSpPr>
          <p:cNvPr id="138" name="Google Shape;138;p22"/>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139" name="Google Shape;139;p22"/>
          <p:cNvSpPr txBox="1"/>
          <p:nvPr/>
        </p:nvSpPr>
        <p:spPr>
          <a:xfrm>
            <a:off x="75375" y="576475"/>
            <a:ext cx="6440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t>Most massive system detected with GWs</a:t>
            </a:r>
            <a:endParaRPr b="1" sz="2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Near future</a:t>
            </a:r>
            <a:endParaRPr/>
          </a:p>
        </p:txBody>
      </p:sp>
      <p:sp>
        <p:nvSpPr>
          <p:cNvPr id="145" name="Google Shape;145;p23"/>
          <p:cNvSpPr txBox="1"/>
          <p:nvPr>
            <p:ph idx="1" type="body"/>
          </p:nvPr>
        </p:nvSpPr>
        <p:spPr>
          <a:xfrm>
            <a:off x="235500" y="6952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Current detectors have a well defined plan of upgrades and science runs</a:t>
            </a:r>
            <a:endParaRPr/>
          </a:p>
        </p:txBody>
      </p:sp>
      <p:pic>
        <p:nvPicPr>
          <p:cNvPr id="146" name="Google Shape;146;p23"/>
          <p:cNvPicPr preferRelativeResize="0"/>
          <p:nvPr/>
        </p:nvPicPr>
        <p:blipFill>
          <a:blip r:embed="rId3">
            <a:alphaModFix/>
          </a:blip>
          <a:stretch>
            <a:fillRect/>
          </a:stretch>
        </p:blipFill>
        <p:spPr>
          <a:xfrm>
            <a:off x="0" y="1256812"/>
            <a:ext cx="9143999" cy="3849077"/>
          </a:xfrm>
          <a:prstGeom prst="rect">
            <a:avLst/>
          </a:prstGeom>
          <a:noFill/>
          <a:ln>
            <a:noFill/>
          </a:ln>
        </p:spPr>
      </p:pic>
      <p:sp>
        <p:nvSpPr>
          <p:cNvPr id="147" name="Google Shape;147;p23"/>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Evolution in sensitivity</a:t>
            </a:r>
            <a:endParaRPr/>
          </a:p>
        </p:txBody>
      </p:sp>
      <p:sp>
        <p:nvSpPr>
          <p:cNvPr id="153" name="Google Shape;153;p24"/>
          <p:cNvSpPr txBox="1"/>
          <p:nvPr>
            <p:ph idx="1" type="body"/>
          </p:nvPr>
        </p:nvSpPr>
        <p:spPr>
          <a:xfrm>
            <a:off x="311700" y="6952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Continuous</a:t>
            </a:r>
            <a:r>
              <a:rPr lang="en-GB"/>
              <a:t> effort to improve the detector performances over time</a:t>
            </a:r>
            <a:endParaRPr/>
          </a:p>
        </p:txBody>
      </p:sp>
      <p:pic>
        <p:nvPicPr>
          <p:cNvPr id="154" name="Google Shape;154;p24"/>
          <p:cNvPicPr preferRelativeResize="0"/>
          <p:nvPr/>
        </p:nvPicPr>
        <p:blipFill>
          <a:blip r:embed="rId3">
            <a:alphaModFix/>
          </a:blip>
          <a:stretch>
            <a:fillRect/>
          </a:stretch>
        </p:blipFill>
        <p:spPr>
          <a:xfrm>
            <a:off x="998050" y="1160050"/>
            <a:ext cx="7081676" cy="3983449"/>
          </a:xfrm>
          <a:prstGeom prst="rect">
            <a:avLst/>
          </a:prstGeom>
          <a:noFill/>
          <a:ln>
            <a:noFill/>
          </a:ln>
        </p:spPr>
      </p:pic>
      <p:sp>
        <p:nvSpPr>
          <p:cNvPr id="155" name="Google Shape;155;p24"/>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past observing runs</a:t>
            </a:r>
            <a:endParaRPr/>
          </a:p>
        </p:txBody>
      </p:sp>
      <p:sp>
        <p:nvSpPr>
          <p:cNvPr id="161" name="Google Shape;161;p25"/>
          <p:cNvSpPr txBox="1"/>
          <p:nvPr>
            <p:ph idx="1" type="body"/>
          </p:nvPr>
        </p:nvSpPr>
        <p:spPr>
          <a:xfrm>
            <a:off x="5614650" y="923875"/>
            <a:ext cx="3217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Number of detectable events is the product of the event rate times the Time x Volume of reachout</a:t>
            </a:r>
            <a:endParaRPr/>
          </a:p>
          <a:p>
            <a:pPr indent="0" lvl="0" marL="0" rtl="0" algn="l">
              <a:spcBef>
                <a:spcPts val="1200"/>
              </a:spcBef>
              <a:spcAft>
                <a:spcPts val="1200"/>
              </a:spcAft>
              <a:buNone/>
            </a:pPr>
            <a:r>
              <a:rPr lang="en-GB"/>
              <a:t>More advantageous strategy is to increase the reachout (ie the sensitivity) than keep observing with a sensitivity that can be improved </a:t>
            </a:r>
            <a:endParaRPr/>
          </a:p>
        </p:txBody>
      </p:sp>
      <p:pic>
        <p:nvPicPr>
          <p:cNvPr id="162" name="Google Shape;162;p25"/>
          <p:cNvPicPr preferRelativeResize="0"/>
          <p:nvPr/>
        </p:nvPicPr>
        <p:blipFill>
          <a:blip r:embed="rId3">
            <a:alphaModFix/>
          </a:blip>
          <a:stretch>
            <a:fillRect/>
          </a:stretch>
        </p:blipFill>
        <p:spPr>
          <a:xfrm>
            <a:off x="0" y="782973"/>
            <a:ext cx="5614650" cy="4360527"/>
          </a:xfrm>
          <a:prstGeom prst="rect">
            <a:avLst/>
          </a:prstGeom>
          <a:noFill/>
          <a:ln>
            <a:noFill/>
          </a:ln>
        </p:spPr>
      </p:pic>
      <p:sp>
        <p:nvSpPr>
          <p:cNvPr id="163" name="Google Shape;163;p25"/>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idx="1" type="body"/>
          </p:nvPr>
        </p:nvSpPr>
        <p:spPr>
          <a:xfrm>
            <a:off x="5440675" y="923875"/>
            <a:ext cx="3696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t>Advanced Virgo after O3</a:t>
            </a:r>
            <a:r>
              <a:rPr lang="en-GB"/>
              <a:t>: </a:t>
            </a:r>
            <a:endParaRPr/>
          </a:p>
          <a:p>
            <a:pPr indent="-342900" lvl="0" marL="457200" rtl="0" algn="l">
              <a:spcBef>
                <a:spcPts val="1200"/>
              </a:spcBef>
              <a:spcAft>
                <a:spcPts val="0"/>
              </a:spcAft>
              <a:buSzPts val="1800"/>
              <a:buChar char="●"/>
            </a:pPr>
            <a:r>
              <a:rPr b="1" lang="en-GB"/>
              <a:t>Phase I:</a:t>
            </a:r>
            <a:r>
              <a:rPr lang="en-GB"/>
              <a:t> reduce quantum noise, reach thermal noise limit. </a:t>
            </a:r>
            <a:endParaRPr/>
          </a:p>
          <a:p>
            <a:pPr indent="0" lvl="0" marL="0" rtl="0" algn="l">
              <a:spcBef>
                <a:spcPts val="0"/>
              </a:spcBef>
              <a:spcAft>
                <a:spcPts val="0"/>
              </a:spcAft>
              <a:buNone/>
            </a:pPr>
            <a:r>
              <a:rPr lang="en-GB"/>
              <a:t>BNS range: ~100 Mpc -&gt; O4</a:t>
            </a:r>
            <a:endParaRPr/>
          </a:p>
          <a:p>
            <a:pPr indent="-342900" lvl="0" marL="457200" rtl="0" algn="l">
              <a:spcBef>
                <a:spcPts val="1000"/>
              </a:spcBef>
              <a:spcAft>
                <a:spcPts val="0"/>
              </a:spcAft>
              <a:buSzPts val="1800"/>
              <a:buChar char="●"/>
            </a:pPr>
            <a:r>
              <a:rPr b="1" lang="en-GB"/>
              <a:t>Phase II</a:t>
            </a:r>
            <a:r>
              <a:rPr lang="en-GB"/>
              <a:t>: lower the thermal noise wall. </a:t>
            </a:r>
            <a:endParaRPr/>
          </a:p>
          <a:p>
            <a:pPr indent="0" lvl="0" marL="0" rtl="0" algn="l">
              <a:spcBef>
                <a:spcPts val="0"/>
              </a:spcBef>
              <a:spcAft>
                <a:spcPts val="0"/>
              </a:spcAft>
              <a:buNone/>
            </a:pPr>
            <a:r>
              <a:rPr lang="en-GB"/>
              <a:t>BNS range: ≳200 Mpc -&gt; O5</a:t>
            </a:r>
            <a:endParaRPr/>
          </a:p>
        </p:txBody>
      </p:sp>
      <p:sp>
        <p:nvSpPr>
          <p:cNvPr id="169" name="Google Shape;169;p26"/>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Evolution in sensitivity</a:t>
            </a:r>
            <a:endParaRPr/>
          </a:p>
        </p:txBody>
      </p:sp>
      <p:grpSp>
        <p:nvGrpSpPr>
          <p:cNvPr id="170" name="Google Shape;170;p26"/>
          <p:cNvGrpSpPr/>
          <p:nvPr/>
        </p:nvGrpSpPr>
        <p:grpSpPr>
          <a:xfrm>
            <a:off x="-140" y="1207534"/>
            <a:ext cx="5440433" cy="3910538"/>
            <a:chOff x="2980848" y="1441025"/>
            <a:chExt cx="5135876" cy="3678775"/>
          </a:xfrm>
        </p:grpSpPr>
        <p:pic>
          <p:nvPicPr>
            <p:cNvPr id="171" name="Google Shape;171;p26"/>
            <p:cNvPicPr preferRelativeResize="0"/>
            <p:nvPr/>
          </p:nvPicPr>
          <p:blipFill>
            <a:blip r:embed="rId3">
              <a:alphaModFix/>
            </a:blip>
            <a:stretch>
              <a:fillRect/>
            </a:stretch>
          </p:blipFill>
          <p:spPr>
            <a:xfrm>
              <a:off x="2980848" y="1441025"/>
              <a:ext cx="5135876" cy="3626275"/>
            </a:xfrm>
            <a:prstGeom prst="rect">
              <a:avLst/>
            </a:prstGeom>
            <a:noFill/>
            <a:ln>
              <a:noFill/>
            </a:ln>
          </p:spPr>
        </p:pic>
        <p:sp>
          <p:nvSpPr>
            <p:cNvPr id="172" name="Google Shape;172;p26"/>
            <p:cNvSpPr txBox="1"/>
            <p:nvPr/>
          </p:nvSpPr>
          <p:spPr>
            <a:xfrm>
              <a:off x="2980850" y="4743300"/>
              <a:ext cx="3000000" cy="37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VIR-0497A-22</a:t>
              </a:r>
              <a:endParaRPr/>
            </a:p>
          </p:txBody>
        </p:sp>
      </p:grpSp>
      <p:sp>
        <p:nvSpPr>
          <p:cNvPr id="173" name="Google Shape;173;p26"/>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From 2nd to 3rd generation GW detectors</a:t>
            </a:r>
            <a:endParaRPr/>
          </a:p>
        </p:txBody>
      </p:sp>
      <p:sp>
        <p:nvSpPr>
          <p:cNvPr id="179" name="Google Shape;179;p27"/>
          <p:cNvSpPr txBox="1"/>
          <p:nvPr>
            <p:ph idx="1" type="body"/>
          </p:nvPr>
        </p:nvSpPr>
        <p:spPr>
          <a:xfrm>
            <a:off x="159300" y="923875"/>
            <a:ext cx="8832300" cy="3951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a:t>Advanced </a:t>
            </a:r>
            <a:r>
              <a:rPr lang="en-GB"/>
              <a:t>LIGO and Advanced Virgo have already achieved awesome results, even with a sensitivity below the nominal one. </a:t>
            </a:r>
            <a:endParaRPr/>
          </a:p>
          <a:p>
            <a:pPr indent="0" lvl="0" marL="0" rtl="0" algn="l">
              <a:spcBef>
                <a:spcPts val="1200"/>
              </a:spcBef>
              <a:spcAft>
                <a:spcPts val="0"/>
              </a:spcAft>
              <a:buNone/>
            </a:pPr>
            <a:r>
              <a:rPr lang="en-GB"/>
              <a:t>This is </a:t>
            </a:r>
            <a:r>
              <a:rPr b="1" lang="en-GB"/>
              <a:t>only a first step</a:t>
            </a:r>
            <a:r>
              <a:rPr lang="en-GB"/>
              <a:t> toward our exploration of the Universe with GWs</a:t>
            </a:r>
            <a:endParaRPr/>
          </a:p>
          <a:p>
            <a:pPr indent="0" lvl="0" marL="0" rtl="0" algn="l">
              <a:spcBef>
                <a:spcPts val="1200"/>
              </a:spcBef>
              <a:spcAft>
                <a:spcPts val="0"/>
              </a:spcAft>
              <a:buNone/>
            </a:pPr>
            <a:r>
              <a:rPr lang="en-GB"/>
              <a:t>Even pushed to their (infrastructural) limits, </a:t>
            </a:r>
            <a:r>
              <a:rPr b="1" lang="en-GB"/>
              <a:t>LIGO-Virgo-KAGRA can only explore the local Universe</a:t>
            </a:r>
            <a:r>
              <a:rPr lang="en-GB"/>
              <a:t>.</a:t>
            </a:r>
            <a:endParaRPr/>
          </a:p>
          <a:p>
            <a:pPr indent="0" lvl="0" marL="0" rtl="0" algn="l">
              <a:spcBef>
                <a:spcPts val="1200"/>
              </a:spcBef>
              <a:spcAft>
                <a:spcPts val="0"/>
              </a:spcAft>
              <a:buNone/>
            </a:pPr>
            <a:r>
              <a:rPr lang="en-GB">
                <a:solidFill>
                  <a:srgbClr val="FF0000"/>
                </a:solidFill>
              </a:rPr>
              <a:t>To extend investigation to the cosmological scale and address more  scientific questions, a major change is necessary</a:t>
            </a:r>
            <a:r>
              <a:rPr lang="en-GB"/>
              <a:t>: </a:t>
            </a:r>
            <a:endParaRPr/>
          </a:p>
          <a:p>
            <a:pPr indent="0" lvl="0" marL="0" rtl="0" algn="l">
              <a:spcBef>
                <a:spcPts val="1200"/>
              </a:spcBef>
              <a:spcAft>
                <a:spcPts val="0"/>
              </a:spcAft>
              <a:buNone/>
            </a:pPr>
            <a:r>
              <a:rPr lang="en-GB"/>
              <a:t>this is the target of </a:t>
            </a:r>
            <a:r>
              <a:rPr b="1" lang="en-GB">
                <a:solidFill>
                  <a:srgbClr val="FF0000"/>
                </a:solidFill>
              </a:rPr>
              <a:t>3rd generation GW detectors</a:t>
            </a:r>
            <a:r>
              <a:rPr lang="en-GB"/>
              <a:t>, such as the Einstein Telescope and Cosmic Explorer </a:t>
            </a:r>
            <a:endParaRPr/>
          </a:p>
          <a:p>
            <a:pPr indent="0" lvl="0" marL="0" rtl="0" algn="l">
              <a:spcBef>
                <a:spcPts val="1200"/>
              </a:spcBef>
              <a:spcAft>
                <a:spcPts val="1200"/>
              </a:spcAft>
              <a:buNone/>
            </a:pPr>
            <a:r>
              <a:t/>
            </a:r>
            <a:endParaRPr/>
          </a:p>
        </p:txBody>
      </p:sp>
      <p:sp>
        <p:nvSpPr>
          <p:cNvPr id="180" name="Google Shape;180;p27"/>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GB" sz="2320"/>
              <a:t>The optimal network configuration depends on the </a:t>
            </a:r>
            <a:r>
              <a:rPr lang="en-GB" sz="2320"/>
              <a:t>scientific question to be addressed </a:t>
            </a:r>
            <a:endParaRPr sz="2320"/>
          </a:p>
        </p:txBody>
      </p:sp>
      <p:sp>
        <p:nvSpPr>
          <p:cNvPr id="186" name="Google Shape;186;p28"/>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187" name="Google Shape;187;p28"/>
          <p:cNvGrpSpPr/>
          <p:nvPr/>
        </p:nvGrpSpPr>
        <p:grpSpPr>
          <a:xfrm>
            <a:off x="0" y="923875"/>
            <a:ext cx="9144002" cy="4179296"/>
            <a:chOff x="0" y="923875"/>
            <a:chExt cx="9144002" cy="4179296"/>
          </a:xfrm>
        </p:grpSpPr>
        <p:pic>
          <p:nvPicPr>
            <p:cNvPr id="188" name="Google Shape;188;p28"/>
            <p:cNvPicPr preferRelativeResize="0"/>
            <p:nvPr/>
          </p:nvPicPr>
          <p:blipFill>
            <a:blip r:embed="rId3">
              <a:alphaModFix/>
            </a:blip>
            <a:stretch>
              <a:fillRect/>
            </a:stretch>
          </p:blipFill>
          <p:spPr>
            <a:xfrm>
              <a:off x="0" y="923880"/>
              <a:ext cx="9144002" cy="4179291"/>
            </a:xfrm>
            <a:prstGeom prst="rect">
              <a:avLst/>
            </a:prstGeom>
            <a:noFill/>
            <a:ln>
              <a:noFill/>
            </a:ln>
          </p:spPr>
        </p:pic>
        <p:sp>
          <p:nvSpPr>
            <p:cNvPr id="189" name="Google Shape;189;p28"/>
            <p:cNvSpPr txBox="1"/>
            <p:nvPr/>
          </p:nvSpPr>
          <p:spPr>
            <a:xfrm>
              <a:off x="6144000" y="923875"/>
              <a:ext cx="3000000" cy="384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300">
                  <a:solidFill>
                    <a:schemeClr val="dk1"/>
                  </a:solidFill>
                </a:rPr>
                <a:t>DCC G1900660</a:t>
              </a:r>
              <a:endParaRPr sz="1300">
                <a:solidFill>
                  <a:schemeClr val="dk1"/>
                </a:solidFill>
              </a:endParaRPr>
            </a:p>
          </p:txBody>
        </p:sp>
      </p:grpSp>
      <p:sp>
        <p:nvSpPr>
          <p:cNvPr id="190" name="Google Shape;190;p28"/>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9"/>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3rd generation GW detectors</a:t>
            </a:r>
            <a:endParaRPr/>
          </a:p>
        </p:txBody>
      </p:sp>
      <p:sp>
        <p:nvSpPr>
          <p:cNvPr id="196" name="Google Shape;196;p29"/>
          <p:cNvSpPr txBox="1"/>
          <p:nvPr>
            <p:ph idx="1" type="body"/>
          </p:nvPr>
        </p:nvSpPr>
        <p:spPr>
          <a:xfrm>
            <a:off x="159300" y="1000075"/>
            <a:ext cx="38988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GB"/>
              <a:t>3rd generation detectors will improve both the frequency range and the sensitivity</a:t>
            </a:r>
            <a:endParaRPr/>
          </a:p>
          <a:p>
            <a:pPr indent="-342900" lvl="0" marL="457200" rtl="0" algn="l">
              <a:spcBef>
                <a:spcPts val="1200"/>
              </a:spcBef>
              <a:spcAft>
                <a:spcPts val="0"/>
              </a:spcAft>
              <a:buSzPts val="1800"/>
              <a:buChar char="●"/>
            </a:pPr>
            <a:r>
              <a:rPr lang="en-GB"/>
              <a:t>an order of magnitude better sensitivity </a:t>
            </a:r>
            <a:endParaRPr/>
          </a:p>
          <a:p>
            <a:pPr indent="-342900" lvl="0" marL="457200" rtl="0" algn="l">
              <a:spcBef>
                <a:spcPts val="0"/>
              </a:spcBef>
              <a:spcAft>
                <a:spcPts val="0"/>
              </a:spcAft>
              <a:buSzPts val="1800"/>
              <a:buChar char="●"/>
            </a:pPr>
            <a:r>
              <a:rPr lang="en-GB"/>
              <a:t>a wider accessible frequency band</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rPr b="1" lang="en-GB">
                <a:solidFill>
                  <a:srgbClr val="FF0000"/>
                </a:solidFill>
              </a:rPr>
              <a:t>Discovery machines</a:t>
            </a:r>
            <a:r>
              <a:rPr lang="en-GB"/>
              <a:t> !</a:t>
            </a:r>
            <a:endParaRPr/>
          </a:p>
        </p:txBody>
      </p:sp>
      <p:grpSp>
        <p:nvGrpSpPr>
          <p:cNvPr id="197" name="Google Shape;197;p29"/>
          <p:cNvGrpSpPr/>
          <p:nvPr/>
        </p:nvGrpSpPr>
        <p:grpSpPr>
          <a:xfrm>
            <a:off x="4210546" y="1204625"/>
            <a:ext cx="4865515" cy="3931142"/>
            <a:chOff x="2751475" y="285750"/>
            <a:chExt cx="6324600" cy="5025750"/>
          </a:xfrm>
        </p:grpSpPr>
        <p:pic>
          <p:nvPicPr>
            <p:cNvPr id="198" name="Google Shape;198;p29"/>
            <p:cNvPicPr preferRelativeResize="0"/>
            <p:nvPr/>
          </p:nvPicPr>
          <p:blipFill>
            <a:blip r:embed="rId3">
              <a:alphaModFix/>
            </a:blip>
            <a:stretch>
              <a:fillRect/>
            </a:stretch>
          </p:blipFill>
          <p:spPr>
            <a:xfrm>
              <a:off x="2751475" y="285750"/>
              <a:ext cx="6324600" cy="4857750"/>
            </a:xfrm>
            <a:prstGeom prst="rect">
              <a:avLst/>
            </a:prstGeom>
            <a:noFill/>
            <a:ln>
              <a:noFill/>
            </a:ln>
          </p:spPr>
        </p:pic>
        <p:sp>
          <p:nvSpPr>
            <p:cNvPr id="199" name="Google Shape;199;p29"/>
            <p:cNvSpPr txBox="1"/>
            <p:nvPr/>
          </p:nvSpPr>
          <p:spPr>
            <a:xfrm>
              <a:off x="2817750" y="4819500"/>
              <a:ext cx="3000000" cy="49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ET-0007B-20</a:t>
              </a:r>
              <a:endParaRPr sz="1300"/>
            </a:p>
          </p:txBody>
        </p:sp>
      </p:grpSp>
      <p:sp>
        <p:nvSpPr>
          <p:cNvPr id="200" name="Google Shape;200;p29"/>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Reach out</a:t>
            </a:r>
            <a:endParaRPr/>
          </a:p>
        </p:txBody>
      </p:sp>
      <p:sp>
        <p:nvSpPr>
          <p:cNvPr id="206" name="Google Shape;206;p30"/>
          <p:cNvSpPr txBox="1"/>
          <p:nvPr>
            <p:ph idx="1" type="body"/>
          </p:nvPr>
        </p:nvSpPr>
        <p:spPr>
          <a:xfrm>
            <a:off x="55900" y="923875"/>
            <a:ext cx="25047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GB"/>
              <a:t>3rd generation:</a:t>
            </a:r>
            <a:endParaRPr/>
          </a:p>
          <a:p>
            <a:pPr indent="-334327" lvl="0" marL="457200" rtl="0" algn="l">
              <a:spcBef>
                <a:spcPts val="1200"/>
              </a:spcBef>
              <a:spcAft>
                <a:spcPts val="0"/>
              </a:spcAft>
              <a:buSzPct val="100000"/>
              <a:buChar char="●"/>
            </a:pPr>
            <a:r>
              <a:rPr lang="en-GB"/>
              <a:t>BBH up to z &gt; 10 (up to primordial origin)</a:t>
            </a:r>
            <a:endParaRPr/>
          </a:p>
          <a:p>
            <a:pPr indent="-334327" lvl="0" marL="457200" rtl="0" algn="l">
              <a:spcBef>
                <a:spcPts val="1000"/>
              </a:spcBef>
              <a:spcAft>
                <a:spcPts val="0"/>
              </a:spcAft>
              <a:buSzPct val="100000"/>
              <a:buChar char="●"/>
            </a:pPr>
            <a:r>
              <a:rPr lang="en-GB"/>
              <a:t>BNS up to z &gt; 1</a:t>
            </a:r>
            <a:endParaRPr/>
          </a:p>
          <a:p>
            <a:pPr indent="-334327" lvl="0" marL="457200" rtl="0" algn="l">
              <a:spcBef>
                <a:spcPts val="1000"/>
              </a:spcBef>
              <a:spcAft>
                <a:spcPts val="1000"/>
              </a:spcAft>
              <a:buSzPct val="100000"/>
              <a:buChar char="●"/>
            </a:pPr>
            <a:r>
              <a:rPr lang="en-GB"/>
              <a:t>increase the accessible BBH mass range up to &gt;10</a:t>
            </a:r>
            <a:r>
              <a:rPr baseline="30000" lang="en-GB"/>
              <a:t>3</a:t>
            </a:r>
            <a:r>
              <a:rPr lang="en-GB"/>
              <a:t> M</a:t>
            </a:r>
            <a:r>
              <a:rPr baseline="-25000" lang="en-GB"/>
              <a:t>sun</a:t>
            </a:r>
            <a:r>
              <a:rPr lang="en-GB"/>
              <a:t> out to z ∼ 1 − 5.</a:t>
            </a:r>
            <a:endParaRPr/>
          </a:p>
        </p:txBody>
      </p:sp>
      <p:grpSp>
        <p:nvGrpSpPr>
          <p:cNvPr id="207" name="Google Shape;207;p30"/>
          <p:cNvGrpSpPr/>
          <p:nvPr/>
        </p:nvGrpSpPr>
        <p:grpSpPr>
          <a:xfrm>
            <a:off x="2609825" y="387825"/>
            <a:ext cx="6558200" cy="4740375"/>
            <a:chOff x="933425" y="387825"/>
            <a:chExt cx="6558200" cy="4740375"/>
          </a:xfrm>
        </p:grpSpPr>
        <p:pic>
          <p:nvPicPr>
            <p:cNvPr id="208" name="Google Shape;208;p30"/>
            <p:cNvPicPr preferRelativeResize="0"/>
            <p:nvPr/>
          </p:nvPicPr>
          <p:blipFill>
            <a:blip r:embed="rId3">
              <a:alphaModFix/>
            </a:blip>
            <a:stretch>
              <a:fillRect/>
            </a:stretch>
          </p:blipFill>
          <p:spPr>
            <a:xfrm>
              <a:off x="1009625" y="387825"/>
              <a:ext cx="6482000" cy="4679474"/>
            </a:xfrm>
            <a:prstGeom prst="rect">
              <a:avLst/>
            </a:prstGeom>
            <a:noFill/>
            <a:ln>
              <a:noFill/>
            </a:ln>
          </p:spPr>
        </p:pic>
        <p:sp>
          <p:nvSpPr>
            <p:cNvPr id="209" name="Google Shape;209;p30"/>
            <p:cNvSpPr txBox="1"/>
            <p:nvPr/>
          </p:nvSpPr>
          <p:spPr>
            <a:xfrm>
              <a:off x="933425" y="474330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ET-0004A-20</a:t>
              </a:r>
              <a:endParaRPr sz="1300"/>
            </a:p>
          </p:txBody>
        </p:sp>
      </p:grpSp>
      <p:sp>
        <p:nvSpPr>
          <p:cNvPr id="210" name="Google Shape;210;p30"/>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1"/>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Binary mergers </a:t>
            </a:r>
            <a:endParaRPr/>
          </a:p>
        </p:txBody>
      </p:sp>
      <p:sp>
        <p:nvSpPr>
          <p:cNvPr id="216" name="Google Shape;216;p31"/>
          <p:cNvSpPr txBox="1"/>
          <p:nvPr>
            <p:ph idx="1" type="body"/>
          </p:nvPr>
        </p:nvSpPr>
        <p:spPr>
          <a:xfrm>
            <a:off x="159300" y="923875"/>
            <a:ext cx="36303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GB"/>
              <a:t>binary merger detections will </a:t>
            </a:r>
            <a:r>
              <a:rPr b="1" lang="en-GB"/>
              <a:t>likely exceed 100,000 per year</a:t>
            </a:r>
            <a:r>
              <a:rPr lang="en-GB"/>
              <a:t>, enabling detailed inferences about stellar remnant populations. </a:t>
            </a:r>
            <a:endParaRPr/>
          </a:p>
          <a:p>
            <a:pPr indent="0" lvl="0" marL="0" rtl="0" algn="l">
              <a:spcBef>
                <a:spcPts val="1200"/>
              </a:spcBef>
              <a:spcAft>
                <a:spcPts val="1200"/>
              </a:spcAft>
              <a:buNone/>
            </a:pPr>
            <a:r>
              <a:rPr lang="en-GB"/>
              <a:t>Individual merger signals, especially those in the local universe, will be detected with </a:t>
            </a:r>
            <a:r>
              <a:rPr b="1" lang="en-GB"/>
              <a:t>greatly enhanced signal-to-noise ratio</a:t>
            </a:r>
            <a:r>
              <a:rPr lang="en-GB"/>
              <a:t>, sometimes exceeding 1000 in amplitude, enabling precision observation of the dynamics at play in these systems.</a:t>
            </a:r>
            <a:endParaRPr/>
          </a:p>
        </p:txBody>
      </p:sp>
      <p:grpSp>
        <p:nvGrpSpPr>
          <p:cNvPr id="217" name="Google Shape;217;p31"/>
          <p:cNvGrpSpPr/>
          <p:nvPr/>
        </p:nvGrpSpPr>
        <p:grpSpPr>
          <a:xfrm>
            <a:off x="3942050" y="-4125"/>
            <a:ext cx="5201942" cy="5143500"/>
            <a:chOff x="3942050" y="-4125"/>
            <a:chExt cx="5201942" cy="5143500"/>
          </a:xfrm>
        </p:grpSpPr>
        <p:pic>
          <p:nvPicPr>
            <p:cNvPr id="218" name="Google Shape;218;p31"/>
            <p:cNvPicPr preferRelativeResize="0"/>
            <p:nvPr/>
          </p:nvPicPr>
          <p:blipFill>
            <a:blip r:embed="rId3">
              <a:alphaModFix/>
            </a:blip>
            <a:stretch>
              <a:fillRect/>
            </a:stretch>
          </p:blipFill>
          <p:spPr>
            <a:xfrm>
              <a:off x="4018258" y="-4125"/>
              <a:ext cx="5125733" cy="5143500"/>
            </a:xfrm>
            <a:prstGeom prst="rect">
              <a:avLst/>
            </a:prstGeom>
            <a:noFill/>
            <a:ln>
              <a:noFill/>
            </a:ln>
          </p:spPr>
        </p:pic>
        <p:sp>
          <p:nvSpPr>
            <p:cNvPr id="219" name="Google Shape;219;p31"/>
            <p:cNvSpPr txBox="1"/>
            <p:nvPr/>
          </p:nvSpPr>
          <p:spPr>
            <a:xfrm>
              <a:off x="3942050" y="10925"/>
              <a:ext cx="2031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rPr>
                <a:t>D</a:t>
              </a:r>
              <a:r>
                <a:rPr lang="en-GB">
                  <a:solidFill>
                    <a:schemeClr val="dk1"/>
                  </a:solidFill>
                </a:rPr>
                <a:t>istribution of mergers as a function of redshift </a:t>
              </a:r>
              <a:endParaRPr>
                <a:solidFill>
                  <a:schemeClr val="dk1"/>
                </a:solidFill>
              </a:endParaRPr>
            </a:p>
          </p:txBody>
        </p:sp>
        <p:sp>
          <p:nvSpPr>
            <p:cNvPr id="220" name="Google Shape;220;p31"/>
            <p:cNvSpPr txBox="1"/>
            <p:nvPr/>
          </p:nvSpPr>
          <p:spPr>
            <a:xfrm>
              <a:off x="3979800" y="4765400"/>
              <a:ext cx="4808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rPr>
                <a:t>https://doi.org/10.3390/galaxies10040090</a:t>
              </a:r>
              <a:endParaRPr sz="1200">
                <a:solidFill>
                  <a:schemeClr val="dk1"/>
                </a:solidFill>
              </a:endParaRPr>
            </a:p>
          </p:txBody>
        </p:sp>
      </p:grpSp>
      <p:sp>
        <p:nvSpPr>
          <p:cNvPr id="221" name="Google Shape;221;p31"/>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Multiple messengers to solve long standing questions</a:t>
            </a:r>
            <a:endParaRPr/>
          </a:p>
        </p:txBody>
      </p:sp>
      <p:sp>
        <p:nvSpPr>
          <p:cNvPr id="64" name="Google Shape;64;p14"/>
          <p:cNvSpPr txBox="1"/>
          <p:nvPr>
            <p:ph idx="1" type="body"/>
          </p:nvPr>
        </p:nvSpPr>
        <p:spPr>
          <a:xfrm>
            <a:off x="311700" y="619075"/>
            <a:ext cx="406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t>2015</a:t>
            </a:r>
            <a:r>
              <a:rPr lang="en-GB"/>
              <a:t>: birth of GW astrophysics</a:t>
            </a:r>
            <a:endParaRPr/>
          </a:p>
          <a:p>
            <a:pPr indent="0" lvl="0" marL="0" rtl="0" algn="l">
              <a:spcBef>
                <a:spcPts val="1200"/>
              </a:spcBef>
              <a:spcAft>
                <a:spcPts val="0"/>
              </a:spcAft>
              <a:buNone/>
            </a:pPr>
            <a:r>
              <a:rPr b="1" lang="en-GB"/>
              <a:t>2017</a:t>
            </a:r>
            <a:r>
              <a:rPr lang="en-GB"/>
              <a:t>: birth of multimessenger astronomy:</a:t>
            </a:r>
            <a:endParaRPr/>
          </a:p>
          <a:p>
            <a:pPr indent="-342900" lvl="0" marL="457200" rtl="0" algn="l">
              <a:spcBef>
                <a:spcPts val="0"/>
              </a:spcBef>
              <a:spcAft>
                <a:spcPts val="0"/>
              </a:spcAft>
              <a:buSzPts val="1800"/>
              <a:buChar char="●"/>
            </a:pPr>
            <a:r>
              <a:rPr lang="en-GB"/>
              <a:t>BNS merger observed with GWs and sGRB</a:t>
            </a:r>
            <a:endParaRPr/>
          </a:p>
          <a:p>
            <a:pPr indent="-342900" lvl="0" marL="457200" rtl="0" algn="l">
              <a:spcBef>
                <a:spcPts val="0"/>
              </a:spcBef>
              <a:spcAft>
                <a:spcPts val="0"/>
              </a:spcAft>
              <a:buSzPts val="1800"/>
              <a:buChar char="●"/>
            </a:pPr>
            <a:r>
              <a:rPr lang="en-GB"/>
              <a:t>neutrino detected during a blazar flare</a:t>
            </a:r>
            <a:endParaRPr/>
          </a:p>
        </p:txBody>
      </p:sp>
      <p:pic>
        <p:nvPicPr>
          <p:cNvPr id="65" name="Google Shape;65;p14"/>
          <p:cNvPicPr preferRelativeResize="0"/>
          <p:nvPr/>
        </p:nvPicPr>
        <p:blipFill>
          <a:blip r:embed="rId3">
            <a:alphaModFix/>
          </a:blip>
          <a:stretch>
            <a:fillRect/>
          </a:stretch>
        </p:blipFill>
        <p:spPr>
          <a:xfrm>
            <a:off x="4497830" y="712925"/>
            <a:ext cx="4742020" cy="4430575"/>
          </a:xfrm>
          <a:prstGeom prst="rect">
            <a:avLst/>
          </a:prstGeom>
          <a:noFill/>
          <a:ln>
            <a:noFill/>
          </a:ln>
        </p:spPr>
      </p:pic>
      <p:sp>
        <p:nvSpPr>
          <p:cNvPr id="66" name="Google Shape;66;p14"/>
          <p:cNvSpPr txBox="1"/>
          <p:nvPr/>
        </p:nvSpPr>
        <p:spPr>
          <a:xfrm>
            <a:off x="0" y="4416475"/>
            <a:ext cx="4497900" cy="785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300">
                <a:solidFill>
                  <a:schemeClr val="dk1"/>
                </a:solidFill>
              </a:rPr>
              <a:t>Pathways to Discovery in Astronomy and</a:t>
            </a:r>
            <a:endParaRPr sz="1300">
              <a:solidFill>
                <a:schemeClr val="dk1"/>
              </a:solidFill>
            </a:endParaRPr>
          </a:p>
          <a:p>
            <a:pPr indent="0" lvl="0" marL="0" rtl="0" algn="r">
              <a:spcBef>
                <a:spcPts val="0"/>
              </a:spcBef>
              <a:spcAft>
                <a:spcPts val="0"/>
              </a:spcAft>
              <a:buNone/>
            </a:pPr>
            <a:r>
              <a:rPr lang="en-GB" sz="1300">
                <a:solidFill>
                  <a:schemeClr val="dk1"/>
                </a:solidFill>
              </a:rPr>
              <a:t>Astrophysics for the 2020s (2021)</a:t>
            </a:r>
            <a:endParaRPr sz="1300">
              <a:solidFill>
                <a:schemeClr val="dk1"/>
              </a:solidFill>
            </a:endParaRPr>
          </a:p>
          <a:p>
            <a:pPr indent="0" lvl="0" marL="0" rtl="0" algn="r">
              <a:spcBef>
                <a:spcPts val="0"/>
              </a:spcBef>
              <a:spcAft>
                <a:spcPts val="0"/>
              </a:spcAft>
              <a:buNone/>
            </a:pPr>
            <a:r>
              <a:rPr lang="en-GB" sz="1300">
                <a:solidFill>
                  <a:schemeClr val="dk1"/>
                </a:solidFill>
              </a:rPr>
              <a:t>DOI 10.17226/26141</a:t>
            </a:r>
            <a:endParaRPr sz="1300">
              <a:solidFill>
                <a:schemeClr val="dk1"/>
              </a:solidFill>
            </a:endParaRPr>
          </a:p>
        </p:txBody>
      </p:sp>
      <p:sp>
        <p:nvSpPr>
          <p:cNvPr id="67" name="Google Shape;67;p14"/>
          <p:cNvSpPr txBox="1"/>
          <p:nvPr/>
        </p:nvSpPr>
        <p:spPr>
          <a:xfrm>
            <a:off x="100625" y="3159475"/>
            <a:ext cx="4316100" cy="101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100">
                <a:solidFill>
                  <a:srgbClr val="FF0000"/>
                </a:solidFill>
              </a:rPr>
              <a:t>To enable discoveries </a:t>
            </a:r>
            <a:endParaRPr b="1" sz="2100">
              <a:solidFill>
                <a:srgbClr val="FF0000"/>
              </a:solidFill>
            </a:endParaRPr>
          </a:p>
          <a:p>
            <a:pPr indent="0" lvl="0" marL="0" rtl="0" algn="ctr">
              <a:spcBef>
                <a:spcPts val="0"/>
              </a:spcBef>
              <a:spcAft>
                <a:spcPts val="0"/>
              </a:spcAft>
              <a:buNone/>
            </a:pPr>
            <a:r>
              <a:rPr b="1" lang="en-GB" sz="2100">
                <a:solidFill>
                  <a:srgbClr val="FF0000"/>
                </a:solidFill>
              </a:rPr>
              <a:t>and answer questions:</a:t>
            </a:r>
            <a:endParaRPr b="1" sz="2100">
              <a:solidFill>
                <a:srgbClr val="FF0000"/>
              </a:solidFill>
            </a:endParaRPr>
          </a:p>
          <a:p>
            <a:pPr indent="0" lvl="0" marL="0" rtl="0" algn="ctr">
              <a:spcBef>
                <a:spcPts val="0"/>
              </a:spcBef>
              <a:spcAft>
                <a:spcPts val="0"/>
              </a:spcAft>
              <a:buNone/>
            </a:pPr>
            <a:r>
              <a:rPr b="1" lang="en-GB" sz="2100">
                <a:solidFill>
                  <a:srgbClr val="FF0000"/>
                </a:solidFill>
              </a:rPr>
              <a:t>build powerful observatories</a:t>
            </a:r>
            <a:endParaRPr b="1" sz="2100">
              <a:solidFill>
                <a:srgbClr val="FF0000"/>
              </a:solidFill>
            </a:endParaRPr>
          </a:p>
        </p:txBody>
      </p:sp>
      <p:sp>
        <p:nvSpPr>
          <p:cNvPr id="68" name="Google Shape;68;p14"/>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2"/>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7" name="Google Shape;227;p32"/>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8" name="Google Shape;228;p32"/>
          <p:cNvPicPr preferRelativeResize="0"/>
          <p:nvPr/>
        </p:nvPicPr>
        <p:blipFill>
          <a:blip r:embed="rId3">
            <a:alphaModFix/>
          </a:blip>
          <a:stretch>
            <a:fillRect/>
          </a:stretch>
        </p:blipFill>
        <p:spPr>
          <a:xfrm>
            <a:off x="0" y="140225"/>
            <a:ext cx="9141755" cy="5009676"/>
          </a:xfrm>
          <a:prstGeom prst="rect">
            <a:avLst/>
          </a:prstGeom>
          <a:noFill/>
          <a:ln>
            <a:noFill/>
          </a:ln>
        </p:spPr>
      </p:pic>
      <p:sp>
        <p:nvSpPr>
          <p:cNvPr id="229" name="Google Shape;229;p32"/>
          <p:cNvSpPr txBox="1"/>
          <p:nvPr/>
        </p:nvSpPr>
        <p:spPr>
          <a:xfrm>
            <a:off x="8332325" y="1661400"/>
            <a:ext cx="9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0" name="Google Shape;230;p32"/>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3"/>
          <p:cNvSpPr txBox="1"/>
          <p:nvPr>
            <p:ph idx="1" type="body"/>
          </p:nvPr>
        </p:nvSpPr>
        <p:spPr>
          <a:xfrm>
            <a:off x="311700" y="542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A new infrastructure capable to host future upgrades for decades without limiting the observation capabilities</a:t>
            </a:r>
            <a:endParaRPr/>
          </a:p>
        </p:txBody>
      </p:sp>
      <p:sp>
        <p:nvSpPr>
          <p:cNvPr id="236" name="Google Shape;236;p33"/>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Einstein Telescope</a:t>
            </a:r>
            <a:endParaRPr/>
          </a:p>
        </p:txBody>
      </p:sp>
      <p:pic>
        <p:nvPicPr>
          <p:cNvPr id="237" name="Google Shape;237;p33"/>
          <p:cNvPicPr preferRelativeResize="0"/>
          <p:nvPr/>
        </p:nvPicPr>
        <p:blipFill>
          <a:blip r:embed="rId3">
            <a:alphaModFix/>
          </a:blip>
          <a:stretch>
            <a:fillRect/>
          </a:stretch>
        </p:blipFill>
        <p:spPr>
          <a:xfrm>
            <a:off x="3175550" y="1779200"/>
            <a:ext cx="5968451" cy="3364300"/>
          </a:xfrm>
          <a:prstGeom prst="rect">
            <a:avLst/>
          </a:prstGeom>
          <a:noFill/>
          <a:ln>
            <a:noFill/>
          </a:ln>
        </p:spPr>
      </p:pic>
      <p:pic>
        <p:nvPicPr>
          <p:cNvPr id="238" name="Google Shape;238;p33"/>
          <p:cNvPicPr preferRelativeResize="0"/>
          <p:nvPr/>
        </p:nvPicPr>
        <p:blipFill>
          <a:blip r:embed="rId4">
            <a:alphaModFix/>
          </a:blip>
          <a:stretch>
            <a:fillRect/>
          </a:stretch>
        </p:blipFill>
        <p:spPr>
          <a:xfrm>
            <a:off x="7600925" y="0"/>
            <a:ext cx="1543069" cy="498425"/>
          </a:xfrm>
          <a:prstGeom prst="rect">
            <a:avLst/>
          </a:prstGeom>
          <a:noFill/>
          <a:ln>
            <a:noFill/>
          </a:ln>
        </p:spPr>
      </p:pic>
      <p:sp>
        <p:nvSpPr>
          <p:cNvPr id="239" name="Google Shape;239;p33"/>
          <p:cNvSpPr txBox="1"/>
          <p:nvPr/>
        </p:nvSpPr>
        <p:spPr>
          <a:xfrm>
            <a:off x="-8725" y="1185650"/>
            <a:ext cx="3329700" cy="442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800">
                <a:solidFill>
                  <a:srgbClr val="1C4587"/>
                </a:solidFill>
              </a:rPr>
              <a:t>ET is an observatory</a:t>
            </a:r>
            <a:r>
              <a:rPr lang="en-GB" sz="1800">
                <a:solidFill>
                  <a:srgbClr val="1C4587"/>
                </a:solidFill>
              </a:rPr>
              <a:t>: </a:t>
            </a:r>
            <a:endParaRPr sz="1800">
              <a:solidFill>
                <a:srgbClr val="1C4587"/>
              </a:solidFill>
            </a:endParaRPr>
          </a:p>
          <a:p>
            <a:pPr indent="-342900" lvl="0" marL="457200" rtl="0" algn="l">
              <a:lnSpc>
                <a:spcPct val="115000"/>
              </a:lnSpc>
              <a:spcBef>
                <a:spcPts val="1200"/>
              </a:spcBef>
              <a:spcAft>
                <a:spcPts val="0"/>
              </a:spcAft>
              <a:buClr>
                <a:srgbClr val="1C4587"/>
              </a:buClr>
              <a:buSzPts val="1800"/>
              <a:buChar char="●"/>
            </a:pPr>
            <a:r>
              <a:rPr b="1" lang="en-GB" sz="1800">
                <a:solidFill>
                  <a:srgbClr val="1C4587"/>
                </a:solidFill>
              </a:rPr>
              <a:t>3 nested detectors</a:t>
            </a:r>
            <a:r>
              <a:rPr lang="en-GB" sz="1800">
                <a:solidFill>
                  <a:srgbClr val="1C4587"/>
                </a:solidFill>
              </a:rPr>
              <a:t> in a triangular arrangement.</a:t>
            </a:r>
            <a:endParaRPr sz="1800">
              <a:solidFill>
                <a:srgbClr val="1C4587"/>
              </a:solidFill>
            </a:endParaRPr>
          </a:p>
          <a:p>
            <a:pPr indent="-342900" lvl="0" marL="457200" rtl="0" algn="l">
              <a:lnSpc>
                <a:spcPct val="115000"/>
              </a:lnSpc>
              <a:spcBef>
                <a:spcPts val="0"/>
              </a:spcBef>
              <a:spcAft>
                <a:spcPts val="0"/>
              </a:spcAft>
              <a:buClr>
                <a:srgbClr val="1C4587"/>
              </a:buClr>
              <a:buSzPts val="1800"/>
              <a:buChar char="●"/>
            </a:pPr>
            <a:r>
              <a:rPr b="1" lang="en-GB" sz="1800">
                <a:solidFill>
                  <a:srgbClr val="1C4587"/>
                </a:solidFill>
              </a:rPr>
              <a:t>Each detector consisting in two interferometers</a:t>
            </a:r>
            <a:r>
              <a:rPr lang="en-GB" sz="1800">
                <a:solidFill>
                  <a:srgbClr val="1C4587"/>
                </a:solidFill>
              </a:rPr>
              <a:t>: </a:t>
            </a:r>
            <a:endParaRPr sz="1800">
              <a:solidFill>
                <a:srgbClr val="1C4587"/>
              </a:solidFill>
            </a:endParaRPr>
          </a:p>
          <a:p>
            <a:pPr indent="-342900" lvl="1" marL="914400" rtl="0" algn="l">
              <a:lnSpc>
                <a:spcPct val="115000"/>
              </a:lnSpc>
              <a:spcBef>
                <a:spcPts val="0"/>
              </a:spcBef>
              <a:spcAft>
                <a:spcPts val="0"/>
              </a:spcAft>
              <a:buClr>
                <a:srgbClr val="1C4587"/>
              </a:buClr>
              <a:buSzPts val="1800"/>
              <a:buChar char="○"/>
            </a:pPr>
            <a:r>
              <a:rPr lang="en-GB" sz="1800">
                <a:solidFill>
                  <a:srgbClr val="1C4587"/>
                </a:solidFill>
              </a:rPr>
              <a:t>a room T, HF one </a:t>
            </a:r>
            <a:endParaRPr sz="1800">
              <a:solidFill>
                <a:srgbClr val="1C4587"/>
              </a:solidFill>
            </a:endParaRPr>
          </a:p>
          <a:p>
            <a:pPr indent="-342900" lvl="1" marL="914400" rtl="0" algn="l">
              <a:lnSpc>
                <a:spcPct val="115000"/>
              </a:lnSpc>
              <a:spcBef>
                <a:spcPts val="0"/>
              </a:spcBef>
              <a:spcAft>
                <a:spcPts val="0"/>
              </a:spcAft>
              <a:buClr>
                <a:srgbClr val="1C4587"/>
              </a:buClr>
              <a:buSzPts val="1800"/>
              <a:buChar char="○"/>
            </a:pPr>
            <a:r>
              <a:rPr lang="en-GB" sz="1800">
                <a:solidFill>
                  <a:srgbClr val="1C4587"/>
                </a:solidFill>
              </a:rPr>
              <a:t>a cryogenic, LF one</a:t>
            </a:r>
            <a:endParaRPr sz="1800">
              <a:solidFill>
                <a:srgbClr val="1C4587"/>
              </a:solidFill>
            </a:endParaRPr>
          </a:p>
          <a:p>
            <a:pPr indent="0" lvl="0" marL="457200" rtl="0" algn="l">
              <a:lnSpc>
                <a:spcPct val="115000"/>
              </a:lnSpc>
              <a:spcBef>
                <a:spcPts val="1200"/>
              </a:spcBef>
              <a:spcAft>
                <a:spcPts val="0"/>
              </a:spcAft>
              <a:buNone/>
            </a:pPr>
            <a:r>
              <a:rPr lang="en-GB" sz="1800">
                <a:solidFill>
                  <a:srgbClr val="1C4587"/>
                </a:solidFill>
              </a:rPr>
              <a:t>This is the multi-band </a:t>
            </a:r>
            <a:r>
              <a:rPr lang="en-GB" sz="1800">
                <a:solidFill>
                  <a:srgbClr val="1C4587"/>
                </a:solidFill>
              </a:rPr>
              <a:t>configuration (also called ‘xylophone’) </a:t>
            </a:r>
            <a:endParaRPr sz="1800">
              <a:solidFill>
                <a:srgbClr val="1C4587"/>
              </a:solidFill>
            </a:endParaRPr>
          </a:p>
          <a:p>
            <a:pPr indent="0" lvl="0" marL="0" rtl="0" algn="l">
              <a:lnSpc>
                <a:spcPct val="115000"/>
              </a:lnSpc>
              <a:spcBef>
                <a:spcPts val="1200"/>
              </a:spcBef>
              <a:spcAft>
                <a:spcPts val="1200"/>
              </a:spcAft>
              <a:buNone/>
            </a:pPr>
            <a:r>
              <a:t/>
            </a:r>
            <a:endParaRPr sz="1800">
              <a:solidFill>
                <a:srgbClr val="1C4587"/>
              </a:solidFill>
            </a:endParaRPr>
          </a:p>
        </p:txBody>
      </p:sp>
      <p:sp>
        <p:nvSpPr>
          <p:cNvPr id="240" name="Google Shape;240;p33"/>
          <p:cNvSpPr txBox="1"/>
          <p:nvPr/>
        </p:nvSpPr>
        <p:spPr>
          <a:xfrm>
            <a:off x="3110125" y="1781175"/>
            <a:ext cx="476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chemeClr val="dk1"/>
                </a:solidFill>
              </a:rPr>
              <a:t>10 km armlength, approx 200 m underground</a:t>
            </a:r>
            <a:endParaRPr b="1">
              <a:solidFill>
                <a:schemeClr val="dk1"/>
              </a:solidFill>
            </a:endParaRPr>
          </a:p>
        </p:txBody>
      </p:sp>
      <p:sp>
        <p:nvSpPr>
          <p:cNvPr id="241" name="Google Shape;241;p33"/>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4"/>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ET:  three detectors in a single triangular site</a:t>
            </a:r>
            <a:endParaRPr/>
          </a:p>
        </p:txBody>
      </p:sp>
      <p:sp>
        <p:nvSpPr>
          <p:cNvPr id="247" name="Google Shape;247;p34"/>
          <p:cNvSpPr txBox="1"/>
          <p:nvPr>
            <p:ph idx="1" type="body"/>
          </p:nvPr>
        </p:nvSpPr>
        <p:spPr>
          <a:xfrm>
            <a:off x="311700" y="619075"/>
            <a:ext cx="8520600" cy="1138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The Einstein Telescope design has </a:t>
            </a:r>
            <a:r>
              <a:rPr b="1" lang="en-GB"/>
              <a:t>three detectors hosted in a single triangular site</a:t>
            </a:r>
            <a:r>
              <a:rPr lang="en-GB"/>
              <a:t>, providing a near-optimal configuration for a single-site observatory in a cost-efficient and prominent infrastructure.</a:t>
            </a:r>
            <a:endParaRPr/>
          </a:p>
        </p:txBody>
      </p:sp>
      <p:pic>
        <p:nvPicPr>
          <p:cNvPr id="248" name="Google Shape;248;p34"/>
          <p:cNvPicPr preferRelativeResize="0"/>
          <p:nvPr/>
        </p:nvPicPr>
        <p:blipFill>
          <a:blip r:embed="rId3">
            <a:alphaModFix/>
          </a:blip>
          <a:stretch>
            <a:fillRect/>
          </a:stretch>
        </p:blipFill>
        <p:spPr>
          <a:xfrm>
            <a:off x="5456575" y="1716125"/>
            <a:ext cx="3687425" cy="3046375"/>
          </a:xfrm>
          <a:prstGeom prst="rect">
            <a:avLst/>
          </a:prstGeom>
          <a:noFill/>
          <a:ln>
            <a:noFill/>
          </a:ln>
        </p:spPr>
      </p:pic>
      <p:sp>
        <p:nvSpPr>
          <p:cNvPr id="249" name="Google Shape;249;p34"/>
          <p:cNvSpPr txBox="1"/>
          <p:nvPr/>
        </p:nvSpPr>
        <p:spPr>
          <a:xfrm>
            <a:off x="0" y="1757150"/>
            <a:ext cx="5311200" cy="309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700">
                <a:solidFill>
                  <a:srgbClr val="1C4587"/>
                </a:solidFill>
              </a:rPr>
              <a:t>Advantages:</a:t>
            </a:r>
            <a:endParaRPr sz="1700">
              <a:solidFill>
                <a:srgbClr val="1C4587"/>
              </a:solidFill>
            </a:endParaRPr>
          </a:p>
          <a:p>
            <a:pPr indent="-330200" lvl="0" marL="457200" rtl="0" algn="l">
              <a:lnSpc>
                <a:spcPct val="115000"/>
              </a:lnSpc>
              <a:spcBef>
                <a:spcPts val="1200"/>
              </a:spcBef>
              <a:spcAft>
                <a:spcPts val="0"/>
              </a:spcAft>
              <a:buClr>
                <a:srgbClr val="1C4587"/>
              </a:buClr>
              <a:buSzPts val="1600"/>
              <a:buChar char="●"/>
            </a:pPr>
            <a:r>
              <a:rPr lang="en-GB" sz="1600">
                <a:solidFill>
                  <a:srgbClr val="1C4587"/>
                </a:solidFill>
              </a:rPr>
              <a:t>each side of the triangle </a:t>
            </a:r>
            <a:r>
              <a:rPr lang="en-GB" sz="1600">
                <a:solidFill>
                  <a:srgbClr val="1C4587"/>
                </a:solidFill>
              </a:rPr>
              <a:t>can be </a:t>
            </a:r>
            <a:r>
              <a:rPr lang="en-GB" sz="1600">
                <a:solidFill>
                  <a:srgbClr val="1C4587"/>
                </a:solidFill>
              </a:rPr>
              <a:t>deployed twice to build three V-shaped interferometers, 60 deg angle</a:t>
            </a:r>
            <a:endParaRPr sz="1600">
              <a:solidFill>
                <a:srgbClr val="1C4587"/>
              </a:solidFill>
            </a:endParaRPr>
          </a:p>
          <a:p>
            <a:pPr indent="-330200" lvl="0" marL="457200" rtl="0" algn="l">
              <a:lnSpc>
                <a:spcPct val="115000"/>
              </a:lnSpc>
              <a:spcBef>
                <a:spcPts val="1000"/>
              </a:spcBef>
              <a:spcAft>
                <a:spcPts val="0"/>
              </a:spcAft>
              <a:buClr>
                <a:srgbClr val="1C4587"/>
              </a:buClr>
              <a:buSzPts val="1600"/>
              <a:buChar char="●"/>
            </a:pPr>
            <a:r>
              <a:rPr lang="en-GB" sz="1600">
                <a:solidFill>
                  <a:srgbClr val="1C4587"/>
                </a:solidFill>
              </a:rPr>
              <a:t>virtually complete sky coverage, with no blind spots</a:t>
            </a:r>
            <a:endParaRPr sz="1600">
              <a:solidFill>
                <a:srgbClr val="1C4587"/>
              </a:solidFill>
            </a:endParaRPr>
          </a:p>
          <a:p>
            <a:pPr indent="-330200" lvl="0" marL="457200" rtl="0" algn="l">
              <a:lnSpc>
                <a:spcPct val="115000"/>
              </a:lnSpc>
              <a:spcBef>
                <a:spcPts val="1000"/>
              </a:spcBef>
              <a:spcAft>
                <a:spcPts val="0"/>
              </a:spcAft>
              <a:buClr>
                <a:srgbClr val="1C4587"/>
              </a:buClr>
              <a:buSzPts val="1600"/>
              <a:buChar char="●"/>
            </a:pPr>
            <a:r>
              <a:rPr lang="en-GB" sz="1600">
                <a:solidFill>
                  <a:srgbClr val="1C4587"/>
                </a:solidFill>
              </a:rPr>
              <a:t>equally sensitive to both polarizations of the GW </a:t>
            </a:r>
            <a:endParaRPr sz="1600">
              <a:solidFill>
                <a:srgbClr val="1C4587"/>
              </a:solidFill>
            </a:endParaRPr>
          </a:p>
          <a:p>
            <a:pPr indent="-330200" lvl="0" marL="457200" rtl="0" algn="l">
              <a:lnSpc>
                <a:spcPct val="115000"/>
              </a:lnSpc>
              <a:spcBef>
                <a:spcPts val="1000"/>
              </a:spcBef>
              <a:spcAft>
                <a:spcPts val="0"/>
              </a:spcAft>
              <a:buClr>
                <a:srgbClr val="1C4587"/>
              </a:buClr>
              <a:buSzPts val="1600"/>
              <a:buChar char="●"/>
            </a:pPr>
            <a:r>
              <a:rPr lang="en-GB" sz="1600">
                <a:solidFill>
                  <a:srgbClr val="1C4587"/>
                </a:solidFill>
              </a:rPr>
              <a:t>redundancy and more uptime</a:t>
            </a:r>
            <a:endParaRPr sz="1600">
              <a:solidFill>
                <a:srgbClr val="1C4587"/>
              </a:solidFill>
            </a:endParaRPr>
          </a:p>
          <a:p>
            <a:pPr indent="-330200" lvl="0" marL="457200" rtl="0" algn="l">
              <a:lnSpc>
                <a:spcPct val="115000"/>
              </a:lnSpc>
              <a:spcBef>
                <a:spcPts val="1000"/>
              </a:spcBef>
              <a:spcAft>
                <a:spcPts val="1000"/>
              </a:spcAft>
              <a:buClr>
                <a:srgbClr val="1C4587"/>
              </a:buClr>
              <a:buSzPts val="1600"/>
              <a:buChar char="●"/>
            </a:pPr>
            <a:r>
              <a:rPr lang="en-GB" sz="1600">
                <a:solidFill>
                  <a:srgbClr val="1C4587"/>
                </a:solidFill>
              </a:rPr>
              <a:t>a null-stream in the sum of the responses of the three detectors in a triangle</a:t>
            </a:r>
            <a:endParaRPr sz="1200">
              <a:solidFill>
                <a:srgbClr val="1C4587"/>
              </a:solidFill>
            </a:endParaRPr>
          </a:p>
        </p:txBody>
      </p:sp>
      <p:sp>
        <p:nvSpPr>
          <p:cNvPr id="250" name="Google Shape;250;p34"/>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5"/>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ET site selection</a:t>
            </a:r>
            <a:endParaRPr/>
          </a:p>
        </p:txBody>
      </p:sp>
      <p:sp>
        <p:nvSpPr>
          <p:cNvPr id="256" name="Google Shape;256;p35"/>
          <p:cNvSpPr txBox="1"/>
          <p:nvPr>
            <p:ph idx="1" type="body"/>
          </p:nvPr>
        </p:nvSpPr>
        <p:spPr>
          <a:xfrm>
            <a:off x="159300" y="923875"/>
            <a:ext cx="37248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r>
              <a:rPr lang="en-GB" sz="1729"/>
              <a:t>Currently there are two sites in Europe, candidate to host ET:</a:t>
            </a:r>
            <a:endParaRPr sz="1729"/>
          </a:p>
          <a:p>
            <a:pPr indent="0" lvl="0" marL="0" rtl="0" algn="l">
              <a:lnSpc>
                <a:spcPct val="105000"/>
              </a:lnSpc>
              <a:spcBef>
                <a:spcPts val="1200"/>
              </a:spcBef>
              <a:spcAft>
                <a:spcPts val="0"/>
              </a:spcAft>
              <a:buSzPts val="935"/>
              <a:buNone/>
            </a:pPr>
            <a:r>
              <a:rPr lang="en-GB" sz="1729"/>
              <a:t>• Italy, in the Sardinia island</a:t>
            </a:r>
            <a:endParaRPr sz="1729"/>
          </a:p>
          <a:p>
            <a:pPr indent="0" lvl="0" marL="0" rtl="0" algn="l">
              <a:lnSpc>
                <a:spcPct val="105000"/>
              </a:lnSpc>
              <a:spcBef>
                <a:spcPts val="1200"/>
              </a:spcBef>
              <a:spcAft>
                <a:spcPts val="0"/>
              </a:spcAft>
              <a:buSzPts val="935"/>
              <a:buNone/>
            </a:pPr>
            <a:r>
              <a:rPr lang="en-GB" sz="1729"/>
              <a:t>• the EU Regio Rhine-Meusse area, close to the NL-B-D border</a:t>
            </a:r>
            <a:endParaRPr sz="1729"/>
          </a:p>
          <a:p>
            <a:pPr indent="0" lvl="0" marL="0" rtl="0" algn="l">
              <a:lnSpc>
                <a:spcPct val="105000"/>
              </a:lnSpc>
              <a:spcBef>
                <a:spcPts val="1200"/>
              </a:spcBef>
              <a:spcAft>
                <a:spcPts val="0"/>
              </a:spcAft>
              <a:buSzPts val="935"/>
              <a:buNone/>
            </a:pPr>
            <a:r>
              <a:rPr lang="en-GB" sz="1729"/>
              <a:t>Both sites geologically and seismically suited. Investigations ongoing.</a:t>
            </a:r>
            <a:endParaRPr sz="1729"/>
          </a:p>
          <a:p>
            <a:pPr indent="0" lvl="0" marL="0" rtl="0" algn="l">
              <a:lnSpc>
                <a:spcPct val="105000"/>
              </a:lnSpc>
              <a:spcBef>
                <a:spcPts val="1500"/>
              </a:spcBef>
              <a:spcAft>
                <a:spcPts val="1200"/>
              </a:spcAft>
              <a:buSzPts val="935"/>
              <a:buNone/>
            </a:pPr>
            <a:r>
              <a:rPr lang="en-GB" sz="1729"/>
              <a:t>A third option in Saxony (Germany) is under discussion</a:t>
            </a:r>
            <a:endParaRPr sz="1729"/>
          </a:p>
        </p:txBody>
      </p:sp>
      <p:pic>
        <p:nvPicPr>
          <p:cNvPr id="257" name="Google Shape;257;p35"/>
          <p:cNvPicPr preferRelativeResize="0"/>
          <p:nvPr/>
        </p:nvPicPr>
        <p:blipFill>
          <a:blip r:embed="rId3">
            <a:alphaModFix/>
          </a:blip>
          <a:stretch>
            <a:fillRect/>
          </a:stretch>
        </p:blipFill>
        <p:spPr>
          <a:xfrm>
            <a:off x="3966550" y="9125"/>
            <a:ext cx="5177451" cy="5143501"/>
          </a:xfrm>
          <a:prstGeom prst="rect">
            <a:avLst/>
          </a:prstGeom>
          <a:noFill/>
          <a:ln>
            <a:noFill/>
          </a:ln>
        </p:spPr>
      </p:pic>
      <p:sp>
        <p:nvSpPr>
          <p:cNvPr id="258" name="Google Shape;258;p35"/>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6"/>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The challenge of low frequency sensitivity</a:t>
            </a:r>
            <a:endParaRPr/>
          </a:p>
        </p:txBody>
      </p:sp>
      <p:sp>
        <p:nvSpPr>
          <p:cNvPr id="264" name="Google Shape;264;p36"/>
          <p:cNvSpPr txBox="1"/>
          <p:nvPr>
            <p:ph idx="1" type="body"/>
          </p:nvPr>
        </p:nvSpPr>
        <p:spPr>
          <a:xfrm>
            <a:off x="159300" y="923875"/>
            <a:ext cx="2240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At low freq ET needs to be million times better than 2nd generation ITF</a:t>
            </a:r>
            <a:endParaRPr/>
          </a:p>
          <a:p>
            <a:pPr indent="0" lvl="0" marL="0" rtl="0" algn="l">
              <a:spcBef>
                <a:spcPts val="1200"/>
              </a:spcBef>
              <a:spcAft>
                <a:spcPts val="1200"/>
              </a:spcAft>
              <a:buNone/>
            </a:pPr>
            <a:r>
              <a:rPr lang="en-GB"/>
              <a:t>→underground to reduce seismic and Newtonian noise</a:t>
            </a:r>
            <a:endParaRPr/>
          </a:p>
        </p:txBody>
      </p:sp>
      <p:sp>
        <p:nvSpPr>
          <p:cNvPr id="265" name="Google Shape;265;p36"/>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grpSp>
        <p:nvGrpSpPr>
          <p:cNvPr id="266" name="Google Shape;266;p36"/>
          <p:cNvGrpSpPr/>
          <p:nvPr/>
        </p:nvGrpSpPr>
        <p:grpSpPr>
          <a:xfrm>
            <a:off x="2552224" y="800325"/>
            <a:ext cx="6584875" cy="4001050"/>
            <a:chOff x="2247424" y="800325"/>
            <a:chExt cx="6584875" cy="4001050"/>
          </a:xfrm>
        </p:grpSpPr>
        <p:pic>
          <p:nvPicPr>
            <p:cNvPr id="267" name="Google Shape;267;p36"/>
            <p:cNvPicPr preferRelativeResize="0"/>
            <p:nvPr/>
          </p:nvPicPr>
          <p:blipFill>
            <a:blip r:embed="rId3">
              <a:alphaModFix/>
            </a:blip>
            <a:stretch>
              <a:fillRect/>
            </a:stretch>
          </p:blipFill>
          <p:spPr>
            <a:xfrm>
              <a:off x="2247424" y="800325"/>
              <a:ext cx="6584875" cy="3939100"/>
            </a:xfrm>
            <a:prstGeom prst="rect">
              <a:avLst/>
            </a:prstGeom>
            <a:noFill/>
            <a:ln>
              <a:noFill/>
            </a:ln>
          </p:spPr>
        </p:pic>
        <p:sp>
          <p:nvSpPr>
            <p:cNvPr id="268" name="Google Shape;268;p36"/>
            <p:cNvSpPr txBox="1"/>
            <p:nvPr/>
          </p:nvSpPr>
          <p:spPr>
            <a:xfrm>
              <a:off x="2247425" y="4416475"/>
              <a:ext cx="1608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ET-0119A-22</a:t>
              </a:r>
              <a:endParaRPr sz="1300"/>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7"/>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4" name="Google Shape;274;p37"/>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5" name="Google Shape;275;p37"/>
          <p:cNvPicPr preferRelativeResize="0"/>
          <p:nvPr/>
        </p:nvPicPr>
        <p:blipFill>
          <a:blip r:embed="rId3">
            <a:alphaModFix/>
          </a:blip>
          <a:stretch>
            <a:fillRect/>
          </a:stretch>
        </p:blipFill>
        <p:spPr>
          <a:xfrm>
            <a:off x="0" y="5677"/>
            <a:ext cx="9144001" cy="5132146"/>
          </a:xfrm>
          <a:prstGeom prst="rect">
            <a:avLst/>
          </a:prstGeom>
          <a:noFill/>
          <a:ln>
            <a:noFill/>
          </a:ln>
        </p:spPr>
      </p:pic>
      <p:sp>
        <p:nvSpPr>
          <p:cNvPr id="276" name="Google Shape;276;p37"/>
          <p:cNvSpPr txBox="1"/>
          <p:nvPr/>
        </p:nvSpPr>
        <p:spPr>
          <a:xfrm>
            <a:off x="-14500" y="4778650"/>
            <a:ext cx="64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Punturo, Sept 2022</a:t>
            </a:r>
            <a:endParaRPr/>
          </a:p>
        </p:txBody>
      </p:sp>
      <p:sp>
        <p:nvSpPr>
          <p:cNvPr id="277" name="Google Shape;277;p37"/>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8"/>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Enabling multimessenger observations, eg BNS</a:t>
            </a:r>
            <a:endParaRPr/>
          </a:p>
        </p:txBody>
      </p:sp>
      <p:sp>
        <p:nvSpPr>
          <p:cNvPr id="283" name="Google Shape;283;p38"/>
          <p:cNvSpPr txBox="1"/>
          <p:nvPr>
            <p:ph idx="1" type="body"/>
          </p:nvPr>
        </p:nvSpPr>
        <p:spPr>
          <a:xfrm>
            <a:off x="3045925" y="619075"/>
            <a:ext cx="5754000" cy="14496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lang="en-GB"/>
              <a:t>T</a:t>
            </a:r>
            <a:r>
              <a:rPr lang="en-GB"/>
              <a:t>hanks to the long time spent in the detector bandwidth at ET, the BNS localization can be improved by exploiting the rotation of the Earth.</a:t>
            </a:r>
            <a:endParaRPr/>
          </a:p>
          <a:p>
            <a:pPr indent="0" lvl="0" marL="0" rtl="0" algn="l">
              <a:spcBef>
                <a:spcPts val="1200"/>
              </a:spcBef>
              <a:spcAft>
                <a:spcPts val="0"/>
              </a:spcAft>
              <a:buNone/>
            </a:pPr>
            <a:r>
              <a:rPr lang="en-GB"/>
              <a:t>If we are able to accumulate enough SNR before the merging phase, </a:t>
            </a:r>
            <a:r>
              <a:rPr b="1" lang="en-GB"/>
              <a:t>we can trigger e.m. observations before the emission of photons</a:t>
            </a:r>
            <a:r>
              <a:rPr lang="en-GB"/>
              <a:t>.</a:t>
            </a:r>
            <a:endParaRPr/>
          </a:p>
        </p:txBody>
      </p:sp>
      <p:pic>
        <p:nvPicPr>
          <p:cNvPr id="284" name="Google Shape;284;p38"/>
          <p:cNvPicPr preferRelativeResize="0"/>
          <p:nvPr/>
        </p:nvPicPr>
        <p:blipFill>
          <a:blip r:embed="rId3">
            <a:alphaModFix/>
          </a:blip>
          <a:stretch>
            <a:fillRect/>
          </a:stretch>
        </p:blipFill>
        <p:spPr>
          <a:xfrm>
            <a:off x="3076200" y="1900130"/>
            <a:ext cx="6077751" cy="3260845"/>
          </a:xfrm>
          <a:prstGeom prst="rect">
            <a:avLst/>
          </a:prstGeom>
          <a:noFill/>
          <a:ln>
            <a:noFill/>
          </a:ln>
        </p:spPr>
      </p:pic>
      <p:sp>
        <p:nvSpPr>
          <p:cNvPr id="285" name="Google Shape;285;p38"/>
          <p:cNvSpPr txBox="1"/>
          <p:nvPr/>
        </p:nvSpPr>
        <p:spPr>
          <a:xfrm>
            <a:off x="67100" y="47895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t>F Iacovelli </a:t>
            </a:r>
            <a:r>
              <a:rPr i="1" lang="en-GB" sz="1100"/>
              <a:t>et al</a:t>
            </a:r>
            <a:r>
              <a:rPr lang="en-GB" sz="1100"/>
              <a:t> 2022 </a:t>
            </a:r>
            <a:r>
              <a:rPr i="1" lang="en-GB" sz="1100"/>
              <a:t>ApJ</a:t>
            </a:r>
            <a:r>
              <a:rPr lang="en-GB" sz="1100"/>
              <a:t> </a:t>
            </a:r>
            <a:r>
              <a:rPr b="1" lang="en-GB" sz="1100"/>
              <a:t>941</a:t>
            </a:r>
            <a:r>
              <a:rPr lang="en-GB" sz="1100"/>
              <a:t> 208</a:t>
            </a:r>
            <a:endParaRPr sz="1100"/>
          </a:p>
        </p:txBody>
      </p:sp>
      <p:pic>
        <p:nvPicPr>
          <p:cNvPr id="286" name="Google Shape;286;p38"/>
          <p:cNvPicPr preferRelativeResize="0"/>
          <p:nvPr/>
        </p:nvPicPr>
        <p:blipFill rotWithShape="1">
          <a:blip r:embed="rId4">
            <a:alphaModFix/>
          </a:blip>
          <a:srcRect b="0" l="67191" r="0" t="0"/>
          <a:stretch/>
        </p:blipFill>
        <p:spPr>
          <a:xfrm>
            <a:off x="2" y="619075"/>
            <a:ext cx="3000003" cy="4188025"/>
          </a:xfrm>
          <a:prstGeom prst="rect">
            <a:avLst/>
          </a:prstGeom>
          <a:noFill/>
          <a:ln>
            <a:noFill/>
          </a:ln>
        </p:spPr>
      </p:pic>
      <p:sp>
        <p:nvSpPr>
          <p:cNvPr id="287" name="Google Shape;287;p38"/>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9"/>
          <p:cNvSpPr txBox="1"/>
          <p:nvPr>
            <p:ph type="title"/>
          </p:nvPr>
        </p:nvSpPr>
        <p:spPr>
          <a:xfrm>
            <a:off x="159300" y="64025"/>
            <a:ext cx="8984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Multimessenger science requires a great coordination! </a:t>
            </a:r>
            <a:endParaRPr/>
          </a:p>
        </p:txBody>
      </p:sp>
      <p:sp>
        <p:nvSpPr>
          <p:cNvPr id="293" name="Google Shape;293;p39"/>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4" name="Google Shape;294;p39"/>
          <p:cNvPicPr preferRelativeResize="0"/>
          <p:nvPr/>
        </p:nvPicPr>
        <p:blipFill>
          <a:blip r:embed="rId3">
            <a:alphaModFix/>
          </a:blip>
          <a:stretch>
            <a:fillRect/>
          </a:stretch>
        </p:blipFill>
        <p:spPr>
          <a:xfrm>
            <a:off x="1653950" y="636725"/>
            <a:ext cx="6983113" cy="4506775"/>
          </a:xfrm>
          <a:prstGeom prst="rect">
            <a:avLst/>
          </a:prstGeom>
          <a:noFill/>
          <a:ln>
            <a:noFill/>
          </a:ln>
        </p:spPr>
      </p:pic>
      <p:sp>
        <p:nvSpPr>
          <p:cNvPr id="295" name="Google Shape;295;p39"/>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296" name="Google Shape;296;p39"/>
          <p:cNvSpPr txBox="1"/>
          <p:nvPr/>
        </p:nvSpPr>
        <p:spPr>
          <a:xfrm rot="-5400000">
            <a:off x="6470100" y="2572675"/>
            <a:ext cx="4762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chemeClr val="dk1"/>
                </a:solidFill>
              </a:rPr>
              <a:t>Pathways to Discovery in Astronomy and Astrophysics for the 2020s (2021) -  DOI 10.17226/26141</a:t>
            </a:r>
            <a:endParaRPr sz="13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0"/>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New astronomies for the future</a:t>
            </a:r>
            <a:endParaRPr/>
          </a:p>
        </p:txBody>
      </p:sp>
      <p:sp>
        <p:nvSpPr>
          <p:cNvPr id="302" name="Google Shape;302;p40"/>
          <p:cNvSpPr txBox="1"/>
          <p:nvPr>
            <p:ph idx="1" type="body"/>
          </p:nvPr>
        </p:nvSpPr>
        <p:spPr>
          <a:xfrm>
            <a:off x="159300" y="636725"/>
            <a:ext cx="8520600" cy="1109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B</a:t>
            </a:r>
            <a:r>
              <a:rPr lang="en-GB"/>
              <a:t>uilding on past successes, new astronomies can be opened now. The fields of X-ray and gamma-ray astronomy were built over decades, with the number of observed sources increasing by orders of magnitude.</a:t>
            </a:r>
            <a:endParaRPr/>
          </a:p>
        </p:txBody>
      </p:sp>
      <p:pic>
        <p:nvPicPr>
          <p:cNvPr id="303" name="Google Shape;303;p40"/>
          <p:cNvPicPr preferRelativeResize="0"/>
          <p:nvPr/>
        </p:nvPicPr>
        <p:blipFill>
          <a:blip r:embed="rId3">
            <a:alphaModFix/>
          </a:blip>
          <a:stretch>
            <a:fillRect/>
          </a:stretch>
        </p:blipFill>
        <p:spPr>
          <a:xfrm>
            <a:off x="3279200" y="1710775"/>
            <a:ext cx="5915250" cy="3462300"/>
          </a:xfrm>
          <a:prstGeom prst="rect">
            <a:avLst/>
          </a:prstGeom>
          <a:noFill/>
          <a:ln>
            <a:noFill/>
          </a:ln>
        </p:spPr>
      </p:pic>
      <p:sp>
        <p:nvSpPr>
          <p:cNvPr id="304" name="Google Shape;304;p40"/>
          <p:cNvSpPr txBox="1"/>
          <p:nvPr/>
        </p:nvSpPr>
        <p:spPr>
          <a:xfrm>
            <a:off x="0" y="4340275"/>
            <a:ext cx="3279300" cy="785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GB" sz="1300">
                <a:solidFill>
                  <a:schemeClr val="dk1"/>
                </a:solidFill>
              </a:rPr>
              <a:t>Pathways to Discovery in Astronomy and</a:t>
            </a:r>
            <a:endParaRPr sz="1300">
              <a:solidFill>
                <a:schemeClr val="dk1"/>
              </a:solidFill>
            </a:endParaRPr>
          </a:p>
          <a:p>
            <a:pPr indent="0" lvl="0" marL="0" rtl="0" algn="r">
              <a:spcBef>
                <a:spcPts val="0"/>
              </a:spcBef>
              <a:spcAft>
                <a:spcPts val="0"/>
              </a:spcAft>
              <a:buNone/>
            </a:pPr>
            <a:r>
              <a:rPr lang="en-GB" sz="1300">
                <a:solidFill>
                  <a:schemeClr val="dk1"/>
                </a:solidFill>
              </a:rPr>
              <a:t>Astrophysics for the 2020s (2021)</a:t>
            </a:r>
            <a:endParaRPr sz="1300">
              <a:solidFill>
                <a:schemeClr val="dk1"/>
              </a:solidFill>
            </a:endParaRPr>
          </a:p>
          <a:p>
            <a:pPr indent="0" lvl="0" marL="0" rtl="0" algn="r">
              <a:spcBef>
                <a:spcPts val="0"/>
              </a:spcBef>
              <a:spcAft>
                <a:spcPts val="0"/>
              </a:spcAft>
              <a:buNone/>
            </a:pPr>
            <a:r>
              <a:rPr lang="en-GB" sz="1300">
                <a:solidFill>
                  <a:schemeClr val="dk1"/>
                </a:solidFill>
              </a:rPr>
              <a:t>DOI 10.17226/26141</a:t>
            </a:r>
            <a:endParaRPr sz="1300">
              <a:solidFill>
                <a:schemeClr val="dk1"/>
              </a:solidFill>
            </a:endParaRPr>
          </a:p>
        </p:txBody>
      </p:sp>
      <p:sp>
        <p:nvSpPr>
          <p:cNvPr id="305" name="Google Shape;305;p40"/>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06" name="Google Shape;306;p40"/>
          <p:cNvSpPr txBox="1"/>
          <p:nvPr/>
        </p:nvSpPr>
        <p:spPr>
          <a:xfrm>
            <a:off x="78275" y="2068575"/>
            <a:ext cx="2985600" cy="1417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GB" sz="1800"/>
              <a:t>GW astronomy has just started and holds the promise of a </a:t>
            </a:r>
            <a:r>
              <a:rPr b="1" lang="en-GB" sz="1800"/>
              <a:t>flourishing</a:t>
            </a:r>
            <a:r>
              <a:rPr b="1" lang="en-GB" sz="1800"/>
              <a:t> growth.</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idx="1" type="body"/>
          </p:nvPr>
        </p:nvSpPr>
        <p:spPr>
          <a:xfrm>
            <a:off x="311700" y="2066875"/>
            <a:ext cx="8520600" cy="641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GB" sz="2500"/>
              <a:t>Thank you !</a:t>
            </a:r>
            <a:endParaRPr sz="2500"/>
          </a:p>
        </p:txBody>
      </p:sp>
      <p:sp>
        <p:nvSpPr>
          <p:cNvPr id="312" name="Google Shape;312;p41"/>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Outline</a:t>
            </a:r>
            <a:endParaRPr/>
          </a:p>
        </p:txBody>
      </p:sp>
      <p:sp>
        <p:nvSpPr>
          <p:cNvPr id="74" name="Google Shape;74;p15"/>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GB" sz="2100"/>
              <a:t>From GW150914 to a full catalog of GW events: highlights</a:t>
            </a:r>
            <a:endParaRPr sz="2100"/>
          </a:p>
          <a:p>
            <a:pPr indent="-361950" lvl="0" marL="457200" rtl="0" algn="l">
              <a:spcBef>
                <a:spcPts val="1000"/>
              </a:spcBef>
              <a:spcAft>
                <a:spcPts val="0"/>
              </a:spcAft>
              <a:buSzPts val="2100"/>
              <a:buChar char="●"/>
            </a:pPr>
            <a:r>
              <a:rPr lang="en-GB" sz="2100"/>
              <a:t>How we can learn more with GWs</a:t>
            </a:r>
            <a:endParaRPr sz="2100"/>
          </a:p>
          <a:p>
            <a:pPr indent="-361950" lvl="0" marL="457200" rtl="0" algn="l">
              <a:spcBef>
                <a:spcPts val="1000"/>
              </a:spcBef>
              <a:spcAft>
                <a:spcPts val="1000"/>
              </a:spcAft>
              <a:buSzPts val="2100"/>
              <a:buChar char="●"/>
            </a:pPr>
            <a:r>
              <a:rPr lang="en-GB" sz="2100"/>
              <a:t>The instruments for the future </a:t>
            </a:r>
            <a:endParaRPr sz="2100"/>
          </a:p>
        </p:txBody>
      </p:sp>
      <p:sp>
        <p:nvSpPr>
          <p:cNvPr id="75" name="Google Shape;75;p15"/>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2"/>
          <p:cNvSpPr txBox="1"/>
          <p:nvPr>
            <p:ph type="title"/>
          </p:nvPr>
        </p:nvSpPr>
        <p:spPr>
          <a:xfrm>
            <a:off x="82575" y="64025"/>
            <a:ext cx="9012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ET project Timeline </a:t>
            </a:r>
            <a:r>
              <a:rPr lang="en-GB"/>
              <a:t>approved</a:t>
            </a:r>
            <a:r>
              <a:rPr lang="en-GB"/>
              <a:t> by ESFRI (2021 roadmap)</a:t>
            </a:r>
            <a:endParaRPr/>
          </a:p>
        </p:txBody>
      </p:sp>
      <p:sp>
        <p:nvSpPr>
          <p:cNvPr id="318" name="Google Shape;318;p42"/>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19" name="Google Shape;319;p42"/>
          <p:cNvPicPr preferRelativeResize="0"/>
          <p:nvPr/>
        </p:nvPicPr>
        <p:blipFill>
          <a:blip r:embed="rId3">
            <a:alphaModFix/>
          </a:blip>
          <a:stretch>
            <a:fillRect/>
          </a:stretch>
        </p:blipFill>
        <p:spPr>
          <a:xfrm>
            <a:off x="787600" y="743200"/>
            <a:ext cx="7262400" cy="4400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3"/>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Opening the low </a:t>
            </a:r>
            <a:r>
              <a:rPr lang="en-GB"/>
              <a:t>frequency</a:t>
            </a:r>
            <a:r>
              <a:rPr lang="en-GB"/>
              <a:t> region</a:t>
            </a:r>
            <a:endParaRPr/>
          </a:p>
        </p:txBody>
      </p:sp>
      <p:sp>
        <p:nvSpPr>
          <p:cNvPr id="325" name="Google Shape;325;p43"/>
          <p:cNvSpPr txBox="1"/>
          <p:nvPr>
            <p:ph idx="1" type="body"/>
          </p:nvPr>
        </p:nvSpPr>
        <p:spPr>
          <a:xfrm>
            <a:off x="2374200" y="542875"/>
            <a:ext cx="6887100" cy="1285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GB"/>
              <a:t>1)How, when and where do the first massive black holes form, grow and assemble, and what is the connection with galaxy formation?</a:t>
            </a:r>
            <a:endParaRPr/>
          </a:p>
          <a:p>
            <a:pPr indent="0" lvl="0" marL="0" rtl="0" algn="l">
              <a:spcBef>
                <a:spcPts val="1200"/>
              </a:spcBef>
              <a:spcAft>
                <a:spcPts val="1200"/>
              </a:spcAft>
              <a:buNone/>
            </a:pPr>
            <a:r>
              <a:rPr lang="en-GB"/>
              <a:t>(2)What is the nature of gravity near the horizons of black holes and on cosmological scales?</a:t>
            </a:r>
            <a:endParaRPr/>
          </a:p>
        </p:txBody>
      </p:sp>
      <p:sp>
        <p:nvSpPr>
          <p:cNvPr id="326" name="Google Shape;326;p43"/>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27" name="Google Shape;327;p43"/>
          <p:cNvPicPr preferRelativeResize="0"/>
          <p:nvPr/>
        </p:nvPicPr>
        <p:blipFill>
          <a:blip r:embed="rId3">
            <a:alphaModFix/>
          </a:blip>
          <a:stretch>
            <a:fillRect/>
          </a:stretch>
        </p:blipFill>
        <p:spPr>
          <a:xfrm>
            <a:off x="12851" y="1828075"/>
            <a:ext cx="5189875" cy="3315425"/>
          </a:xfrm>
          <a:prstGeom prst="rect">
            <a:avLst/>
          </a:prstGeom>
          <a:noFill/>
          <a:ln>
            <a:noFill/>
          </a:ln>
        </p:spPr>
      </p:pic>
      <p:sp>
        <p:nvSpPr>
          <p:cNvPr id="328" name="Google Shape;328;p43"/>
          <p:cNvSpPr txBox="1"/>
          <p:nvPr/>
        </p:nvSpPr>
        <p:spPr>
          <a:xfrm>
            <a:off x="0" y="80505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GB" sz="1800">
                <a:solidFill>
                  <a:srgbClr val="0B5394"/>
                </a:solidFill>
              </a:rPr>
              <a:t>Two key questions:</a:t>
            </a:r>
            <a:endParaRPr/>
          </a:p>
        </p:txBody>
      </p:sp>
      <p:sp>
        <p:nvSpPr>
          <p:cNvPr id="329" name="Google Shape;329;p43"/>
          <p:cNvSpPr txBox="1"/>
          <p:nvPr/>
        </p:nvSpPr>
        <p:spPr>
          <a:xfrm>
            <a:off x="5270650" y="1786150"/>
            <a:ext cx="3242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7"/>
                </a:solidFill>
              </a:rPr>
              <a:t>Laser Interferometry used to detect minute distance variations between free flying Test Masses</a:t>
            </a:r>
            <a:endParaRPr>
              <a:solidFill>
                <a:srgbClr val="1C4587"/>
              </a:solidFill>
            </a:endParaRPr>
          </a:p>
        </p:txBody>
      </p:sp>
      <p:sp>
        <p:nvSpPr>
          <p:cNvPr id="330" name="Google Shape;330;p43"/>
          <p:cNvSpPr txBox="1"/>
          <p:nvPr/>
        </p:nvSpPr>
        <p:spPr>
          <a:xfrm>
            <a:off x="5190300" y="3785000"/>
            <a:ext cx="3953700" cy="1174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C4587"/>
              </a:buClr>
              <a:buSzPts val="1400"/>
              <a:buFont typeface="Times New Roman"/>
              <a:buChar char="●"/>
            </a:pPr>
            <a:r>
              <a:rPr lang="en-GB">
                <a:solidFill>
                  <a:srgbClr val="1C4587"/>
                </a:solidFill>
                <a:latin typeface="Times New Roman"/>
                <a:ea typeface="Times New Roman"/>
                <a:cs typeface="Times New Roman"/>
                <a:sym typeface="Times New Roman"/>
              </a:rPr>
              <a:t>scan the entire sky by orbiting behind the Earth, obtaining both polarisations of the GW </a:t>
            </a:r>
            <a:endParaRPr>
              <a:solidFill>
                <a:srgbClr val="1C4587"/>
              </a:solidFill>
              <a:latin typeface="Times New Roman"/>
              <a:ea typeface="Times New Roman"/>
              <a:cs typeface="Times New Roman"/>
              <a:sym typeface="Times New Roman"/>
            </a:endParaRPr>
          </a:p>
          <a:p>
            <a:pPr indent="-317500" lvl="0" marL="457200" rtl="0" algn="l">
              <a:spcBef>
                <a:spcPts val="1000"/>
              </a:spcBef>
              <a:spcAft>
                <a:spcPts val="1000"/>
              </a:spcAft>
              <a:buClr>
                <a:srgbClr val="1C4587"/>
              </a:buClr>
              <a:buSzPts val="1400"/>
              <a:buFont typeface="Times New Roman"/>
              <a:buChar char="●"/>
            </a:pPr>
            <a:r>
              <a:rPr lang="en-GB">
                <a:solidFill>
                  <a:srgbClr val="1C4587"/>
                </a:solidFill>
                <a:latin typeface="Times New Roman"/>
                <a:ea typeface="Times New Roman"/>
                <a:cs typeface="Times New Roman"/>
                <a:sym typeface="Times New Roman"/>
              </a:rPr>
              <a:t>measure source parameters in the band 10</a:t>
            </a:r>
            <a:r>
              <a:rPr baseline="30000" lang="en-GB">
                <a:solidFill>
                  <a:srgbClr val="1C4587"/>
                </a:solidFill>
                <a:latin typeface="Times New Roman"/>
                <a:ea typeface="Times New Roman"/>
                <a:cs typeface="Times New Roman"/>
                <a:sym typeface="Times New Roman"/>
              </a:rPr>
              <a:t>−4</a:t>
            </a:r>
            <a:r>
              <a:rPr lang="en-GB">
                <a:solidFill>
                  <a:srgbClr val="1C4587"/>
                </a:solidFill>
                <a:latin typeface="Times New Roman"/>
                <a:ea typeface="Times New Roman"/>
                <a:cs typeface="Times New Roman"/>
                <a:sym typeface="Times New Roman"/>
              </a:rPr>
              <a:t> Hz - 10</a:t>
            </a:r>
            <a:r>
              <a:rPr baseline="30000" lang="en-GB">
                <a:solidFill>
                  <a:srgbClr val="1C4587"/>
                </a:solidFill>
                <a:latin typeface="Times New Roman"/>
                <a:ea typeface="Times New Roman"/>
                <a:cs typeface="Times New Roman"/>
                <a:sym typeface="Times New Roman"/>
              </a:rPr>
              <a:t>−1</a:t>
            </a:r>
            <a:r>
              <a:rPr lang="en-GB">
                <a:solidFill>
                  <a:srgbClr val="1C4587"/>
                </a:solidFill>
                <a:latin typeface="Times New Roman"/>
                <a:ea typeface="Times New Roman"/>
                <a:cs typeface="Times New Roman"/>
                <a:sym typeface="Times New Roman"/>
              </a:rPr>
              <a:t> Hz</a:t>
            </a:r>
            <a:endParaRPr>
              <a:solidFill>
                <a:srgbClr val="1C4587"/>
              </a:solidFill>
            </a:endParaRPr>
          </a:p>
        </p:txBody>
      </p:sp>
      <p:sp>
        <p:nvSpPr>
          <p:cNvPr id="331" name="Google Shape;331;p43"/>
          <p:cNvSpPr txBox="1"/>
          <p:nvPr/>
        </p:nvSpPr>
        <p:spPr>
          <a:xfrm>
            <a:off x="5346850" y="2575075"/>
            <a:ext cx="3745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1C4587"/>
                </a:solidFill>
              </a:rPr>
              <a:t>Launch:     2037</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rPr lang="en-GB">
                <a:solidFill>
                  <a:srgbClr val="1C4587"/>
                </a:solidFill>
              </a:rPr>
              <a:t>Lifetime: 4 years, with possible 6-year extension</a:t>
            </a:r>
            <a:endParaRPr>
              <a:solidFill>
                <a:srgbClr val="1C458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4"/>
          <p:cNvSpPr txBox="1"/>
          <p:nvPr/>
        </p:nvSpPr>
        <p:spPr>
          <a:xfrm>
            <a:off x="4986000" y="1593025"/>
            <a:ext cx="3846300" cy="290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t>The Gravitational Universe o</a:t>
            </a:r>
            <a:r>
              <a:rPr lang="en-GB" sz="1500"/>
              <a:t>bjectives:</a:t>
            </a:r>
            <a:endParaRPr sz="1500"/>
          </a:p>
          <a:p>
            <a:pPr indent="-323850" lvl="0" marL="457200" rtl="0" algn="l">
              <a:spcBef>
                <a:spcPts val="1000"/>
              </a:spcBef>
              <a:spcAft>
                <a:spcPts val="0"/>
              </a:spcAft>
              <a:buSzPts val="1500"/>
              <a:buChar char="●"/>
            </a:pPr>
            <a:r>
              <a:rPr lang="en-GB" sz="1500"/>
              <a:t>Trace the formation, growth, and merger history of massive black holes</a:t>
            </a:r>
            <a:endParaRPr sz="1500"/>
          </a:p>
          <a:p>
            <a:pPr indent="-323850" lvl="0" marL="457200" rtl="0" algn="l">
              <a:spcBef>
                <a:spcPts val="1000"/>
              </a:spcBef>
              <a:spcAft>
                <a:spcPts val="0"/>
              </a:spcAft>
              <a:buSzPts val="1500"/>
              <a:buChar char="●"/>
            </a:pPr>
            <a:r>
              <a:rPr lang="en-GB" sz="1500"/>
              <a:t>Explore stellar populations and dynamics in galactic nuclei</a:t>
            </a:r>
            <a:endParaRPr sz="1500"/>
          </a:p>
          <a:p>
            <a:pPr indent="-323850" lvl="0" marL="457200" rtl="0" algn="l">
              <a:spcBef>
                <a:spcPts val="1000"/>
              </a:spcBef>
              <a:spcAft>
                <a:spcPts val="0"/>
              </a:spcAft>
              <a:buSzPts val="1500"/>
              <a:buChar char="●"/>
            </a:pPr>
            <a:r>
              <a:rPr lang="en-GB" sz="1500"/>
              <a:t>Test GR with observations </a:t>
            </a:r>
            <a:endParaRPr sz="1500"/>
          </a:p>
          <a:p>
            <a:pPr indent="-323850" lvl="0" marL="457200" rtl="0" algn="l">
              <a:spcBef>
                <a:spcPts val="1000"/>
              </a:spcBef>
              <a:spcAft>
                <a:spcPts val="0"/>
              </a:spcAft>
              <a:buSzPts val="1500"/>
              <a:buChar char="●"/>
            </a:pPr>
            <a:r>
              <a:rPr lang="en-GB" sz="1500"/>
              <a:t>Probe new physics and cosmology</a:t>
            </a:r>
            <a:endParaRPr sz="1500"/>
          </a:p>
          <a:p>
            <a:pPr indent="-323850" lvl="0" marL="457200" rtl="0" algn="l">
              <a:spcBef>
                <a:spcPts val="1000"/>
              </a:spcBef>
              <a:spcAft>
                <a:spcPts val="1000"/>
              </a:spcAft>
              <a:buSzPts val="1500"/>
              <a:buChar char="●"/>
            </a:pPr>
            <a:r>
              <a:rPr lang="en-GB" sz="1500"/>
              <a:t>Survey compact stellar-mass binaries and study the structure of the Galaxy</a:t>
            </a:r>
            <a:endParaRPr sz="1500"/>
          </a:p>
        </p:txBody>
      </p:sp>
      <p:sp>
        <p:nvSpPr>
          <p:cNvPr id="337" name="Google Shape;337;p44"/>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LISA science</a:t>
            </a:r>
            <a:endParaRPr/>
          </a:p>
        </p:txBody>
      </p:sp>
      <p:sp>
        <p:nvSpPr>
          <p:cNvPr id="338" name="Google Shape;338;p44"/>
          <p:cNvSpPr txBox="1"/>
          <p:nvPr>
            <p:ph idx="1" type="body"/>
          </p:nvPr>
        </p:nvSpPr>
        <p:spPr>
          <a:xfrm>
            <a:off x="235500" y="542875"/>
            <a:ext cx="8520600" cy="789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 The majority of individual LISA sources will be binary systems covering a wide range of masses, mass ratios, and physical states</a:t>
            </a:r>
            <a:endParaRPr/>
          </a:p>
        </p:txBody>
      </p:sp>
      <p:sp>
        <p:nvSpPr>
          <p:cNvPr id="339" name="Google Shape;339;p44"/>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40" name="Google Shape;340;p44"/>
          <p:cNvPicPr preferRelativeResize="0"/>
          <p:nvPr/>
        </p:nvPicPr>
        <p:blipFill rotWithShape="1">
          <a:blip r:embed="rId3">
            <a:alphaModFix/>
          </a:blip>
          <a:srcRect b="54348" l="0" r="0" t="0"/>
          <a:stretch/>
        </p:blipFill>
        <p:spPr>
          <a:xfrm>
            <a:off x="0" y="1270525"/>
            <a:ext cx="4742525" cy="3621299"/>
          </a:xfrm>
          <a:prstGeom prst="rect">
            <a:avLst/>
          </a:prstGeom>
          <a:noFill/>
          <a:ln>
            <a:noFill/>
          </a:ln>
        </p:spPr>
      </p:pic>
      <p:sp>
        <p:nvSpPr>
          <p:cNvPr id="341" name="Google Shape;341;p44"/>
          <p:cNvSpPr txBox="1"/>
          <p:nvPr/>
        </p:nvSpPr>
        <p:spPr>
          <a:xfrm>
            <a:off x="3886200" y="47974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LISA L3 proposal document (2017)</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sp>
        <p:nvSpPr>
          <p:cNvPr id="346" name="Google Shape;346;p45"/>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solidFill>
                  <a:schemeClr val="dk1"/>
                </a:solidFill>
              </a:rPr>
              <a:t>Advanced Virgo Phase I</a:t>
            </a:r>
            <a:endParaRPr>
              <a:solidFill>
                <a:schemeClr val="dk1"/>
              </a:solidFill>
            </a:endParaRPr>
          </a:p>
        </p:txBody>
      </p:sp>
      <p:pic>
        <p:nvPicPr>
          <p:cNvPr id="347" name="Google Shape;347;p45"/>
          <p:cNvPicPr preferRelativeResize="0"/>
          <p:nvPr/>
        </p:nvPicPr>
        <p:blipFill>
          <a:blip r:embed="rId3">
            <a:alphaModFix/>
          </a:blip>
          <a:stretch>
            <a:fillRect/>
          </a:stretch>
        </p:blipFill>
        <p:spPr>
          <a:xfrm>
            <a:off x="722675" y="787050"/>
            <a:ext cx="7839708" cy="4125775"/>
          </a:xfrm>
          <a:prstGeom prst="rect">
            <a:avLst/>
          </a:prstGeom>
          <a:noFill/>
          <a:ln>
            <a:noFill/>
          </a:ln>
        </p:spPr>
      </p:pic>
      <p:sp>
        <p:nvSpPr>
          <p:cNvPr id="348" name="Google Shape;348;p45"/>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6"/>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Advanced Virgo Phase II</a:t>
            </a:r>
            <a:endParaRPr/>
          </a:p>
        </p:txBody>
      </p:sp>
      <p:sp>
        <p:nvSpPr>
          <p:cNvPr id="354" name="Google Shape;354;p46"/>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5" name="Google Shape;355;p46"/>
          <p:cNvPicPr preferRelativeResize="0"/>
          <p:nvPr/>
        </p:nvPicPr>
        <p:blipFill>
          <a:blip r:embed="rId3">
            <a:alphaModFix/>
          </a:blip>
          <a:stretch>
            <a:fillRect/>
          </a:stretch>
        </p:blipFill>
        <p:spPr>
          <a:xfrm>
            <a:off x="0" y="806709"/>
            <a:ext cx="9144000" cy="4292082"/>
          </a:xfrm>
          <a:prstGeom prst="rect">
            <a:avLst/>
          </a:prstGeom>
          <a:noFill/>
          <a:ln>
            <a:noFill/>
          </a:ln>
        </p:spPr>
      </p:pic>
      <p:sp>
        <p:nvSpPr>
          <p:cNvPr id="356" name="Google Shape;356;p46"/>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7"/>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62" name="Google Shape;362;p47"/>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63" name="Google Shape;363;p47"/>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64" name="Google Shape;364;p47"/>
          <p:cNvPicPr preferRelativeResize="0"/>
          <p:nvPr/>
        </p:nvPicPr>
        <p:blipFill>
          <a:blip r:embed="rId3">
            <a:alphaModFix/>
          </a:blip>
          <a:stretch>
            <a:fillRect/>
          </a:stretch>
        </p:blipFill>
        <p:spPr>
          <a:xfrm>
            <a:off x="1872100" y="78575"/>
            <a:ext cx="5237326" cy="4988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8"/>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70" name="Google Shape;370;p48"/>
          <p:cNvSpPr txBox="1"/>
          <p:nvPr>
            <p:ph idx="1" type="body"/>
          </p:nvPr>
        </p:nvSpPr>
        <p:spPr>
          <a:xfrm>
            <a:off x="0" y="542875"/>
            <a:ext cx="4434300" cy="31071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GB"/>
              <a:t>The locus of constant time delay (with associated timing uncertainty) between two detectors forms an annulus on the sky concentric about the baseline between the two sites (labeled by the two detectors).</a:t>
            </a:r>
            <a:endParaRPr/>
          </a:p>
          <a:p>
            <a:pPr indent="0" lvl="0" marL="0" rtl="0" algn="l">
              <a:spcBef>
                <a:spcPts val="1200"/>
              </a:spcBef>
              <a:spcAft>
                <a:spcPts val="0"/>
              </a:spcAft>
              <a:buNone/>
            </a:pPr>
            <a:r>
              <a:rPr lang="en-GB"/>
              <a:t>Here the HK and LV combinations are omitted for clarity.</a:t>
            </a:r>
            <a:endParaRPr/>
          </a:p>
          <a:p>
            <a:pPr indent="0" lvl="0" marL="0" rtl="0" algn="l">
              <a:spcBef>
                <a:spcPts val="1200"/>
              </a:spcBef>
              <a:spcAft>
                <a:spcPts val="1200"/>
              </a:spcAft>
              <a:buNone/>
            </a:pPr>
            <a:r>
              <a:rPr lang="en-GB"/>
              <a:t>Degeneracy along the rings can be reduced by using variability of antenna pattern</a:t>
            </a:r>
            <a:endParaRPr/>
          </a:p>
        </p:txBody>
      </p:sp>
      <p:sp>
        <p:nvSpPr>
          <p:cNvPr id="371" name="Google Shape;371;p48"/>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72" name="Google Shape;372;p48"/>
          <p:cNvPicPr preferRelativeResize="0"/>
          <p:nvPr/>
        </p:nvPicPr>
        <p:blipFill>
          <a:blip r:embed="rId3">
            <a:alphaModFix/>
          </a:blip>
          <a:stretch>
            <a:fillRect/>
          </a:stretch>
        </p:blipFill>
        <p:spPr>
          <a:xfrm>
            <a:off x="2446688" y="542875"/>
            <a:ext cx="6715125" cy="4591050"/>
          </a:xfrm>
          <a:prstGeom prst="rect">
            <a:avLst/>
          </a:prstGeom>
          <a:noFill/>
          <a:ln>
            <a:noFill/>
          </a:ln>
        </p:spPr>
      </p:pic>
      <p:sp>
        <p:nvSpPr>
          <p:cNvPr id="373" name="Google Shape;373;p48"/>
          <p:cNvSpPr txBox="1"/>
          <p:nvPr/>
        </p:nvSpPr>
        <p:spPr>
          <a:xfrm>
            <a:off x="16450" y="3702625"/>
            <a:ext cx="22569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GB" sz="1800">
                <a:solidFill>
                  <a:srgbClr val="0B5394"/>
                </a:solidFill>
              </a:rPr>
              <a:t>For four or more detectors there is a unique intersection region, S.</a:t>
            </a:r>
            <a:endParaRPr/>
          </a:p>
        </p:txBody>
      </p:sp>
      <p:sp>
        <p:nvSpPr>
          <p:cNvPr id="374" name="Google Shape;374;p48"/>
          <p:cNvSpPr txBox="1"/>
          <p:nvPr/>
        </p:nvSpPr>
        <p:spPr>
          <a:xfrm>
            <a:off x="5068525" y="47361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3 detector case: 2 regions 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9"/>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80" name="Google Shape;380;p49"/>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81" name="Google Shape;381;p49"/>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382" name="Google Shape;382;p49"/>
          <p:cNvPicPr preferRelativeResize="0"/>
          <p:nvPr/>
        </p:nvPicPr>
        <p:blipFill>
          <a:blip r:embed="rId3">
            <a:alphaModFix/>
          </a:blip>
          <a:stretch>
            <a:fillRect/>
          </a:stretch>
        </p:blipFill>
        <p:spPr>
          <a:xfrm>
            <a:off x="100322" y="0"/>
            <a:ext cx="8943358"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0"/>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88" name="Google Shape;388;p50"/>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Timeline di sviluppo (da NSF) con anche altri segnali</a:t>
            </a:r>
            <a:endParaRPr/>
          </a:p>
          <a:p>
            <a:pPr indent="0" lvl="0" marL="0" rtl="0" algn="l">
              <a:spcBef>
                <a:spcPts val="1200"/>
              </a:spcBef>
              <a:spcAft>
                <a:spcPts val="0"/>
              </a:spcAft>
              <a:buNone/>
            </a:pPr>
            <a:r>
              <a:rPr lang="en-GB"/>
              <a:t>Slide di BNS segnale nel tempo</a:t>
            </a:r>
            <a:endParaRPr/>
          </a:p>
          <a:p>
            <a:pPr indent="0" lvl="0" marL="0" rtl="0" algn="l">
              <a:spcBef>
                <a:spcPts val="1200"/>
              </a:spcBef>
              <a:spcAft>
                <a:spcPts val="0"/>
              </a:spcAft>
              <a:buNone/>
            </a:pPr>
            <a:r>
              <a:rPr lang="en-GB"/>
              <a:t>Accenno a lisa</a:t>
            </a:r>
            <a:endParaRPr/>
          </a:p>
          <a:p>
            <a:pPr indent="0" lvl="0" marL="0" rtl="0" algn="l">
              <a:spcBef>
                <a:spcPts val="1200"/>
              </a:spcBef>
              <a:spcAft>
                <a:spcPts val="1200"/>
              </a:spcAft>
              <a:buNone/>
            </a:pPr>
            <a:r>
              <a:rPr lang="en-GB"/>
              <a:t>Segnali lisa -&gt; terra</a:t>
            </a:r>
            <a:endParaRPr/>
          </a:p>
        </p:txBody>
      </p:sp>
      <p:sp>
        <p:nvSpPr>
          <p:cNvPr id="389" name="Google Shape;389;p50"/>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idx="1" type="body"/>
          </p:nvPr>
        </p:nvSpPr>
        <p:spPr>
          <a:xfrm>
            <a:off x="311700" y="771475"/>
            <a:ext cx="5514000" cy="12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The first direct observation of a </a:t>
            </a:r>
            <a:r>
              <a:rPr lang="en-GB"/>
              <a:t>Gravitational Wave</a:t>
            </a:r>
            <a:endParaRPr/>
          </a:p>
          <a:p>
            <a:pPr indent="0" lvl="0" marL="0" rtl="0" algn="l">
              <a:spcBef>
                <a:spcPts val="1200"/>
              </a:spcBef>
              <a:spcAft>
                <a:spcPts val="1200"/>
              </a:spcAft>
              <a:buNone/>
            </a:pPr>
            <a:r>
              <a:rPr lang="en-GB"/>
              <a:t>The coalescence of a binary system of  black holes, 1.3 billion years ago</a:t>
            </a:r>
            <a:endParaRPr/>
          </a:p>
        </p:txBody>
      </p:sp>
      <p:sp>
        <p:nvSpPr>
          <p:cNvPr id="81" name="Google Shape;81;p16"/>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GW150914</a:t>
            </a:r>
            <a:endParaRPr/>
          </a:p>
        </p:txBody>
      </p:sp>
      <p:pic>
        <p:nvPicPr>
          <p:cNvPr id="82" name="Google Shape;82;p16"/>
          <p:cNvPicPr preferRelativeResize="0"/>
          <p:nvPr/>
        </p:nvPicPr>
        <p:blipFill>
          <a:blip r:embed="rId3">
            <a:alphaModFix/>
          </a:blip>
          <a:stretch>
            <a:fillRect/>
          </a:stretch>
        </p:blipFill>
        <p:spPr>
          <a:xfrm>
            <a:off x="5881550" y="1295400"/>
            <a:ext cx="3262450" cy="3454740"/>
          </a:xfrm>
          <a:prstGeom prst="rect">
            <a:avLst/>
          </a:prstGeom>
          <a:noFill/>
          <a:ln>
            <a:noFill/>
          </a:ln>
        </p:spPr>
      </p:pic>
      <p:sp>
        <p:nvSpPr>
          <p:cNvPr id="83" name="Google Shape;83;p16"/>
          <p:cNvSpPr txBox="1"/>
          <p:nvPr/>
        </p:nvSpPr>
        <p:spPr>
          <a:xfrm>
            <a:off x="6764825" y="47476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200"/>
              </a:spcAft>
              <a:buNone/>
            </a:pPr>
            <a:r>
              <a:rPr b="1" lang="en-GB" sz="1000">
                <a:solidFill>
                  <a:schemeClr val="dk1"/>
                </a:solidFill>
              </a:rPr>
              <a:t>Phys. Rev. Lett. 116, 061102</a:t>
            </a:r>
            <a:endParaRPr b="1" sz="1000">
              <a:solidFill>
                <a:schemeClr val="dk1"/>
              </a:solidFill>
            </a:endParaRPr>
          </a:p>
        </p:txBody>
      </p:sp>
      <p:sp>
        <p:nvSpPr>
          <p:cNvPr id="84" name="Google Shape;84;p16"/>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85" name="Google Shape;85;p16"/>
          <p:cNvPicPr preferRelativeResize="0"/>
          <p:nvPr/>
        </p:nvPicPr>
        <p:blipFill>
          <a:blip r:embed="rId4">
            <a:alphaModFix/>
          </a:blip>
          <a:stretch>
            <a:fillRect/>
          </a:stretch>
        </p:blipFill>
        <p:spPr>
          <a:xfrm>
            <a:off x="159301" y="2353504"/>
            <a:ext cx="3560926" cy="2666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GWTC-3 : 3rd catalog of GW observations! 90 events</a:t>
            </a:r>
            <a:endParaRPr/>
          </a:p>
        </p:txBody>
      </p:sp>
      <p:pic>
        <p:nvPicPr>
          <p:cNvPr id="91" name="Google Shape;91;p17"/>
          <p:cNvPicPr preferRelativeResize="0"/>
          <p:nvPr/>
        </p:nvPicPr>
        <p:blipFill>
          <a:blip r:embed="rId3">
            <a:alphaModFix/>
          </a:blip>
          <a:stretch>
            <a:fillRect/>
          </a:stretch>
        </p:blipFill>
        <p:spPr>
          <a:xfrm>
            <a:off x="0" y="796750"/>
            <a:ext cx="9151072" cy="4346750"/>
          </a:xfrm>
          <a:prstGeom prst="rect">
            <a:avLst/>
          </a:prstGeom>
          <a:noFill/>
          <a:ln>
            <a:noFill/>
          </a:ln>
        </p:spPr>
      </p:pic>
      <p:sp>
        <p:nvSpPr>
          <p:cNvPr id="92" name="Google Shape;92;p17"/>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93" name="Google Shape;93;p17"/>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GW150914</a:t>
            </a:r>
            <a:endParaRPr/>
          </a:p>
        </p:txBody>
      </p:sp>
      <p:pic>
        <p:nvPicPr>
          <p:cNvPr id="99" name="Google Shape;99;p18"/>
          <p:cNvPicPr preferRelativeResize="0"/>
          <p:nvPr/>
        </p:nvPicPr>
        <p:blipFill>
          <a:blip r:embed="rId3">
            <a:alphaModFix/>
          </a:blip>
          <a:stretch>
            <a:fillRect/>
          </a:stretch>
        </p:blipFill>
        <p:spPr>
          <a:xfrm>
            <a:off x="0" y="1246325"/>
            <a:ext cx="6120000" cy="3896434"/>
          </a:xfrm>
          <a:prstGeom prst="rect">
            <a:avLst/>
          </a:prstGeom>
          <a:noFill/>
          <a:ln>
            <a:noFill/>
          </a:ln>
        </p:spPr>
      </p:pic>
      <p:sp>
        <p:nvSpPr>
          <p:cNvPr id="100" name="Google Shape;100;p18"/>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101" name="Google Shape;101;p18"/>
          <p:cNvSpPr txBox="1"/>
          <p:nvPr>
            <p:ph idx="1" type="body"/>
          </p:nvPr>
        </p:nvSpPr>
        <p:spPr>
          <a:xfrm>
            <a:off x="6120000" y="691950"/>
            <a:ext cx="3024000" cy="41496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GB"/>
              <a:t>confirms a key prediction of Einstein's theory of general relativity</a:t>
            </a:r>
            <a:endParaRPr/>
          </a:p>
          <a:p>
            <a:pPr indent="-334327" lvl="0" marL="457200" rtl="0" algn="l">
              <a:spcBef>
                <a:spcPts val="1000"/>
              </a:spcBef>
              <a:spcAft>
                <a:spcPts val="0"/>
              </a:spcAft>
              <a:buSzPct val="100000"/>
              <a:buChar char="●"/>
            </a:pPr>
            <a:r>
              <a:rPr lang="en-GB"/>
              <a:t>demonstrates the existence of stellar-mass black holes more massive than ≃25M</a:t>
            </a:r>
            <a:r>
              <a:rPr baseline="-25000" lang="en-GB"/>
              <a:t>⊙</a:t>
            </a:r>
            <a:endParaRPr baseline="-25000"/>
          </a:p>
          <a:p>
            <a:pPr indent="-334327" lvl="0" marL="457200" rtl="0" algn="l">
              <a:spcBef>
                <a:spcPts val="1000"/>
              </a:spcBef>
              <a:spcAft>
                <a:spcPts val="0"/>
              </a:spcAft>
              <a:buSzPct val="100000"/>
              <a:buChar char="●"/>
            </a:pPr>
            <a:r>
              <a:rPr lang="en-GB"/>
              <a:t>establishes that binary black holes can form in nature</a:t>
            </a:r>
            <a:endParaRPr/>
          </a:p>
          <a:p>
            <a:pPr indent="-334327" lvl="0" marL="457200" rtl="0" algn="l">
              <a:spcBef>
                <a:spcPts val="1000"/>
              </a:spcBef>
              <a:spcAft>
                <a:spcPts val="1000"/>
              </a:spcAft>
              <a:buSzPct val="100000"/>
              <a:buChar char="●"/>
            </a:pPr>
            <a:r>
              <a:rPr lang="en-GB"/>
              <a:t>provides the first direct evidence that black holes merge within a Hubble time.</a:t>
            </a:r>
            <a:endParaRPr/>
          </a:p>
        </p:txBody>
      </p:sp>
      <p:sp>
        <p:nvSpPr>
          <p:cNvPr id="102" name="Google Shape;102;p18"/>
          <p:cNvSpPr txBox="1"/>
          <p:nvPr/>
        </p:nvSpPr>
        <p:spPr>
          <a:xfrm>
            <a:off x="76200" y="609600"/>
            <a:ext cx="612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rgbClr val="0C343D"/>
                </a:solidFill>
              </a:rPr>
              <a:t>A Binary Black-Hole merger</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GW170817 </a:t>
            </a:r>
            <a:endParaRPr/>
          </a:p>
        </p:txBody>
      </p:sp>
      <p:pic>
        <p:nvPicPr>
          <p:cNvPr id="108" name="Google Shape;108;p19"/>
          <p:cNvPicPr preferRelativeResize="0"/>
          <p:nvPr/>
        </p:nvPicPr>
        <p:blipFill>
          <a:blip r:embed="rId3">
            <a:alphaModFix/>
          </a:blip>
          <a:stretch>
            <a:fillRect/>
          </a:stretch>
        </p:blipFill>
        <p:spPr>
          <a:xfrm>
            <a:off x="6502" y="1333500"/>
            <a:ext cx="6120001" cy="3810000"/>
          </a:xfrm>
          <a:prstGeom prst="rect">
            <a:avLst/>
          </a:prstGeom>
          <a:noFill/>
          <a:ln>
            <a:noFill/>
          </a:ln>
        </p:spPr>
      </p:pic>
      <p:sp>
        <p:nvSpPr>
          <p:cNvPr id="109" name="Google Shape;109;p19"/>
          <p:cNvSpPr txBox="1"/>
          <p:nvPr/>
        </p:nvSpPr>
        <p:spPr>
          <a:xfrm>
            <a:off x="5979975" y="668625"/>
            <a:ext cx="30762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2"/>
              </a:buClr>
              <a:buSzPts val="1400"/>
              <a:buChar char="●"/>
            </a:pPr>
            <a:r>
              <a:t/>
            </a:r>
            <a:endParaRPr>
              <a:solidFill>
                <a:schemeClr val="lt2"/>
              </a:solidFill>
            </a:endParaRPr>
          </a:p>
        </p:txBody>
      </p:sp>
      <p:sp>
        <p:nvSpPr>
          <p:cNvPr id="110" name="Google Shape;110;p19"/>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111" name="Google Shape;111;p19"/>
          <p:cNvSpPr txBox="1"/>
          <p:nvPr>
            <p:ph idx="1" type="body"/>
          </p:nvPr>
        </p:nvSpPr>
        <p:spPr>
          <a:xfrm>
            <a:off x="5979975" y="140225"/>
            <a:ext cx="3164100" cy="4916700"/>
          </a:xfrm>
          <a:prstGeom prst="rect">
            <a:avLst/>
          </a:prstGeom>
        </p:spPr>
        <p:txBody>
          <a:bodyPr anchorCtr="0" anchor="t" bIns="91425" lIns="91425" spcFirstLastPara="1" rIns="91425" wrap="square" tIns="91425">
            <a:noAutofit/>
          </a:bodyPr>
          <a:lstStyle/>
          <a:p>
            <a:pPr indent="-314325" lvl="0" marL="457200" rtl="0" algn="l">
              <a:lnSpc>
                <a:spcPct val="95000"/>
              </a:lnSpc>
              <a:spcBef>
                <a:spcPts val="0"/>
              </a:spcBef>
              <a:spcAft>
                <a:spcPts val="0"/>
              </a:spcAft>
              <a:buSzPts val="1350"/>
              <a:buChar char="●"/>
            </a:pPr>
            <a:r>
              <a:rPr lang="en-GB" sz="1350"/>
              <a:t>Localisation capabilities of a GW source (28 deg</a:t>
            </a:r>
            <a:r>
              <a:rPr baseline="30000" lang="en-GB" sz="1350"/>
              <a:t>2</a:t>
            </a:r>
            <a:r>
              <a:rPr lang="en-GB" sz="1350"/>
              <a:t>)</a:t>
            </a:r>
            <a:endParaRPr sz="1350"/>
          </a:p>
          <a:p>
            <a:pPr indent="-314325" lvl="0" marL="457200" rtl="0" algn="l">
              <a:lnSpc>
                <a:spcPct val="95000"/>
              </a:lnSpc>
              <a:spcBef>
                <a:spcPts val="1000"/>
              </a:spcBef>
              <a:spcAft>
                <a:spcPts val="0"/>
              </a:spcAft>
              <a:buSzPts val="1350"/>
              <a:buChar char="●"/>
            </a:pPr>
            <a:r>
              <a:rPr lang="en-GB" sz="1350"/>
              <a:t>First cosmic event viewed in both GW and light.</a:t>
            </a:r>
            <a:endParaRPr sz="1350"/>
          </a:p>
          <a:p>
            <a:pPr indent="-314325" lvl="0" marL="457200" rtl="0" algn="l">
              <a:lnSpc>
                <a:spcPct val="95000"/>
              </a:lnSpc>
              <a:spcBef>
                <a:spcPts val="1000"/>
              </a:spcBef>
              <a:spcAft>
                <a:spcPts val="0"/>
              </a:spcAft>
              <a:buSzPts val="1350"/>
              <a:buChar char="●"/>
            </a:pPr>
            <a:r>
              <a:rPr lang="en-GB" sz="1350"/>
              <a:t>First direct evidence that at least a fraction of sGRB have BNS system as progenitor</a:t>
            </a:r>
            <a:endParaRPr sz="1350"/>
          </a:p>
          <a:p>
            <a:pPr indent="-314325" lvl="0" marL="457200" rtl="0" algn="l">
              <a:lnSpc>
                <a:spcPct val="95000"/>
              </a:lnSpc>
              <a:spcBef>
                <a:spcPts val="1000"/>
              </a:spcBef>
              <a:spcAft>
                <a:spcPts val="0"/>
              </a:spcAft>
              <a:buSzPts val="1350"/>
              <a:buChar char="●"/>
            </a:pPr>
            <a:r>
              <a:rPr lang="en-GB" sz="1350"/>
              <a:t>Led to largest astronomical observation campaign</a:t>
            </a:r>
            <a:endParaRPr sz="1350"/>
          </a:p>
          <a:p>
            <a:pPr indent="-314325" lvl="0" marL="457200" rtl="0" algn="l">
              <a:lnSpc>
                <a:spcPct val="95000"/>
              </a:lnSpc>
              <a:spcBef>
                <a:spcPts val="1000"/>
              </a:spcBef>
              <a:spcAft>
                <a:spcPts val="0"/>
              </a:spcAft>
              <a:buSzPts val="1350"/>
              <a:buChar char="●"/>
            </a:pPr>
            <a:r>
              <a:rPr lang="en-GB" sz="1350"/>
              <a:t>Binary neutron star mergers produce kilonova explosions that generate heavy elements</a:t>
            </a:r>
            <a:endParaRPr sz="1350"/>
          </a:p>
          <a:p>
            <a:pPr indent="-314325" lvl="0" marL="457200" rtl="0" algn="l">
              <a:lnSpc>
                <a:spcPct val="95000"/>
              </a:lnSpc>
              <a:spcBef>
                <a:spcPts val="1000"/>
              </a:spcBef>
              <a:spcAft>
                <a:spcPts val="0"/>
              </a:spcAft>
              <a:buSzPts val="1350"/>
              <a:buChar char="●"/>
            </a:pPr>
            <a:r>
              <a:rPr lang="en-GB" sz="1350"/>
              <a:t>Constraining EOS of NS</a:t>
            </a:r>
            <a:endParaRPr sz="1350"/>
          </a:p>
          <a:p>
            <a:pPr indent="-314325" lvl="0" marL="457200" rtl="0" algn="l">
              <a:lnSpc>
                <a:spcPct val="95000"/>
              </a:lnSpc>
              <a:spcBef>
                <a:spcPts val="1000"/>
              </a:spcBef>
              <a:spcAft>
                <a:spcPts val="0"/>
              </a:spcAft>
              <a:buSzPts val="1350"/>
              <a:buChar char="●"/>
            </a:pPr>
            <a:r>
              <a:rPr lang="en-GB" sz="1350"/>
              <a:t>Measurement of the GW propagation speed</a:t>
            </a:r>
            <a:endParaRPr sz="1350"/>
          </a:p>
          <a:p>
            <a:pPr indent="-314325" lvl="0" marL="457200" rtl="0" algn="l">
              <a:lnSpc>
                <a:spcPct val="95000"/>
              </a:lnSpc>
              <a:spcBef>
                <a:spcPts val="1000"/>
              </a:spcBef>
              <a:spcAft>
                <a:spcPts val="0"/>
              </a:spcAft>
              <a:buSzPts val="1350"/>
              <a:buChar char="●"/>
            </a:pPr>
            <a:r>
              <a:rPr lang="en-GB" sz="1350"/>
              <a:t>Test of GR</a:t>
            </a:r>
            <a:endParaRPr sz="1350"/>
          </a:p>
          <a:p>
            <a:pPr indent="-314325" lvl="0" marL="457200" rtl="0" algn="l">
              <a:lnSpc>
                <a:spcPct val="95000"/>
              </a:lnSpc>
              <a:spcBef>
                <a:spcPts val="1000"/>
              </a:spcBef>
              <a:spcAft>
                <a:spcPts val="0"/>
              </a:spcAft>
              <a:buSzPts val="1350"/>
              <a:buChar char="●"/>
            </a:pPr>
            <a:r>
              <a:rPr lang="en-GB" sz="1350"/>
              <a:t>Alternative measurement of H_0</a:t>
            </a:r>
            <a:endParaRPr sz="1350"/>
          </a:p>
          <a:p>
            <a:pPr indent="-314325" lvl="0" marL="457200" rtl="0" algn="l">
              <a:lnSpc>
                <a:spcPct val="95000"/>
              </a:lnSpc>
              <a:spcBef>
                <a:spcPts val="1000"/>
              </a:spcBef>
              <a:spcAft>
                <a:spcPts val="1000"/>
              </a:spcAft>
              <a:buSzPts val="1350"/>
              <a:buChar char="●"/>
            </a:pPr>
            <a:r>
              <a:rPr lang="en-GB" sz="1350"/>
              <a:t>..</a:t>
            </a:r>
            <a:endParaRPr sz="1350"/>
          </a:p>
        </p:txBody>
      </p:sp>
      <p:sp>
        <p:nvSpPr>
          <p:cNvPr id="112" name="Google Shape;112;p19"/>
          <p:cNvSpPr txBox="1"/>
          <p:nvPr/>
        </p:nvSpPr>
        <p:spPr>
          <a:xfrm>
            <a:off x="76200" y="609600"/>
            <a:ext cx="612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rgbClr val="0C343D"/>
                </a:solidFill>
              </a:rPr>
              <a:t>A Binary Neutron Star merger</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ph idx="1" type="body"/>
          </p:nvPr>
        </p:nvSpPr>
        <p:spPr>
          <a:xfrm>
            <a:off x="6053350" y="923875"/>
            <a:ext cx="2761800" cy="40638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317182" lvl="0" marL="457200" rtl="0" algn="l">
              <a:spcBef>
                <a:spcPts val="1200"/>
              </a:spcBef>
              <a:spcAft>
                <a:spcPts val="0"/>
              </a:spcAft>
              <a:buSzPct val="100000"/>
              <a:buChar char="●"/>
            </a:pPr>
            <a:r>
              <a:rPr lang="en-GB"/>
              <a:t>Finally found the missing type of binary! In fact NSBH were predicted to exist, but convincing observational evidence was missing</a:t>
            </a:r>
            <a:endParaRPr/>
          </a:p>
          <a:p>
            <a:pPr indent="-317182" lvl="0" marL="457200" rtl="0" algn="l">
              <a:spcBef>
                <a:spcPts val="1000"/>
              </a:spcBef>
              <a:spcAft>
                <a:spcPts val="0"/>
              </a:spcAft>
              <a:buSzPct val="100000"/>
              <a:buChar char="●"/>
            </a:pPr>
            <a:r>
              <a:rPr lang="en-GB"/>
              <a:t>Consistent with any plausible  formation channels </a:t>
            </a:r>
            <a:endParaRPr/>
          </a:p>
          <a:p>
            <a:pPr indent="-317182" lvl="0" marL="457200" rtl="0" algn="l">
              <a:spcBef>
                <a:spcPts val="1000"/>
              </a:spcBef>
              <a:spcAft>
                <a:spcPts val="1000"/>
              </a:spcAft>
              <a:buSzPct val="100000"/>
              <a:buChar char="●"/>
            </a:pPr>
            <a:r>
              <a:rPr lang="en-GB"/>
              <a:t>first direct measurements of the NSBH merger rate</a:t>
            </a:r>
            <a:endParaRPr/>
          </a:p>
        </p:txBody>
      </p:sp>
      <p:sp>
        <p:nvSpPr>
          <p:cNvPr id="118" name="Google Shape;118;p20"/>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GW200115_042309</a:t>
            </a:r>
            <a:endParaRPr/>
          </a:p>
        </p:txBody>
      </p:sp>
      <p:pic>
        <p:nvPicPr>
          <p:cNvPr id="119" name="Google Shape;119;p20"/>
          <p:cNvPicPr preferRelativeResize="0"/>
          <p:nvPr/>
        </p:nvPicPr>
        <p:blipFill>
          <a:blip r:embed="rId3">
            <a:alphaModFix/>
          </a:blip>
          <a:stretch>
            <a:fillRect/>
          </a:stretch>
        </p:blipFill>
        <p:spPr>
          <a:xfrm>
            <a:off x="1" y="1268950"/>
            <a:ext cx="6119999" cy="3874550"/>
          </a:xfrm>
          <a:prstGeom prst="rect">
            <a:avLst/>
          </a:prstGeom>
          <a:noFill/>
          <a:ln>
            <a:noFill/>
          </a:ln>
        </p:spPr>
      </p:pic>
      <p:sp>
        <p:nvSpPr>
          <p:cNvPr id="120" name="Google Shape;120;p20"/>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121" name="Google Shape;121;p20"/>
          <p:cNvSpPr txBox="1"/>
          <p:nvPr/>
        </p:nvSpPr>
        <p:spPr>
          <a:xfrm>
            <a:off x="313075" y="654750"/>
            <a:ext cx="75810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GB" sz="2500">
                <a:solidFill>
                  <a:schemeClr val="lt1"/>
                </a:solidFill>
              </a:rPr>
              <a:t>First confirmed detection of NSBH merger</a:t>
            </a:r>
            <a:endParaRPr b="1" sz="25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GW190814</a:t>
            </a:r>
            <a:endParaRPr/>
          </a:p>
        </p:txBody>
      </p:sp>
      <p:sp>
        <p:nvSpPr>
          <p:cNvPr id="127" name="Google Shape;127;p21"/>
          <p:cNvSpPr txBox="1"/>
          <p:nvPr>
            <p:ph idx="1" type="body"/>
          </p:nvPr>
        </p:nvSpPr>
        <p:spPr>
          <a:xfrm>
            <a:off x="5948575" y="81300"/>
            <a:ext cx="3195300" cy="4917000"/>
          </a:xfrm>
          <a:prstGeom prst="rect">
            <a:avLst/>
          </a:prstGeom>
        </p:spPr>
        <p:txBody>
          <a:bodyPr anchorCtr="0" anchor="t" bIns="91425" lIns="91425" spcFirstLastPara="1" rIns="91425" wrap="square" tIns="91425">
            <a:noAutofit/>
          </a:bodyPr>
          <a:lstStyle/>
          <a:p>
            <a:pPr indent="-316865" lvl="0" marL="457200" rtl="0" algn="l">
              <a:spcBef>
                <a:spcPts val="0"/>
              </a:spcBef>
              <a:spcAft>
                <a:spcPts val="0"/>
              </a:spcAft>
              <a:buSzPts val="1390"/>
              <a:buChar char="●"/>
            </a:pPr>
            <a:r>
              <a:rPr lang="en-GB" sz="1390"/>
              <a:t>Best localised source (22 deg</a:t>
            </a:r>
            <a:r>
              <a:rPr baseline="30000" lang="en-GB" sz="1390"/>
              <a:t>2</a:t>
            </a:r>
            <a:r>
              <a:rPr lang="en-GB" sz="1390"/>
              <a:t> )</a:t>
            </a:r>
            <a:endParaRPr sz="1390"/>
          </a:p>
          <a:p>
            <a:pPr indent="-316865" lvl="0" marL="457200" rtl="0" algn="l">
              <a:spcBef>
                <a:spcPts val="1000"/>
              </a:spcBef>
              <a:spcAft>
                <a:spcPts val="0"/>
              </a:spcAft>
              <a:buSzPts val="1390"/>
              <a:buChar char="●"/>
            </a:pPr>
            <a:r>
              <a:rPr lang="en-GB" sz="1390"/>
              <a:t>Mass asymmetric GW event:</a:t>
            </a:r>
            <a:endParaRPr sz="1390"/>
          </a:p>
          <a:p>
            <a:pPr indent="-316865" lvl="1" marL="914400" rtl="0" algn="l">
              <a:spcBef>
                <a:spcPts val="0"/>
              </a:spcBef>
              <a:spcAft>
                <a:spcPts val="0"/>
              </a:spcAft>
              <a:buSzPts val="1390"/>
              <a:buChar char="○"/>
            </a:pPr>
            <a:r>
              <a:rPr lang="en-GB" sz="1390"/>
              <a:t>Primary is a BH; </a:t>
            </a:r>
            <a:endParaRPr sz="1390"/>
          </a:p>
          <a:p>
            <a:pPr indent="-316865" lvl="1" marL="914400" rtl="0" algn="l">
              <a:spcBef>
                <a:spcPts val="0"/>
              </a:spcBef>
              <a:spcAft>
                <a:spcPts val="0"/>
              </a:spcAft>
              <a:buSzPts val="1390"/>
              <a:buChar char="○"/>
            </a:pPr>
            <a:r>
              <a:rPr lang="en-GB" sz="1390"/>
              <a:t>secondary is in the lower mass gap: massive NS or very small BH?</a:t>
            </a:r>
            <a:endParaRPr sz="1390"/>
          </a:p>
          <a:p>
            <a:pPr indent="-316865" lvl="0" marL="457200" rtl="0" algn="l">
              <a:spcBef>
                <a:spcPts val="1000"/>
              </a:spcBef>
              <a:spcAft>
                <a:spcPts val="0"/>
              </a:spcAft>
              <a:buSzPts val="1390"/>
              <a:buChar char="●"/>
            </a:pPr>
            <a:r>
              <a:rPr lang="en-GB" sz="1390"/>
              <a:t>Compact objects exist with masses between 2-5 Msun</a:t>
            </a:r>
            <a:endParaRPr sz="1390"/>
          </a:p>
          <a:p>
            <a:pPr indent="-316865" lvl="0" marL="457200" rtl="0" algn="l">
              <a:spcBef>
                <a:spcPts val="1000"/>
              </a:spcBef>
              <a:spcAft>
                <a:spcPts val="0"/>
              </a:spcAft>
              <a:buSzPts val="1390"/>
              <a:buChar char="●"/>
            </a:pPr>
            <a:r>
              <a:rPr lang="en-GB" sz="1390"/>
              <a:t>Strongest evidence for higher-multipoles of Gravitational radiation</a:t>
            </a:r>
            <a:endParaRPr sz="1390"/>
          </a:p>
          <a:p>
            <a:pPr indent="-316865" lvl="0" marL="457200" rtl="0" algn="l">
              <a:spcBef>
                <a:spcPts val="1000"/>
              </a:spcBef>
              <a:spcAft>
                <a:spcPts val="0"/>
              </a:spcAft>
              <a:buSzPts val="1390"/>
              <a:buChar char="●"/>
            </a:pPr>
            <a:r>
              <a:rPr lang="en-GB" sz="1390"/>
              <a:t>Test of GR on strongly asymmetric mass distribution</a:t>
            </a:r>
            <a:endParaRPr sz="1390"/>
          </a:p>
          <a:p>
            <a:pPr indent="-316865" lvl="0" marL="457200" rtl="0" algn="l">
              <a:spcBef>
                <a:spcPts val="1000"/>
              </a:spcBef>
              <a:spcAft>
                <a:spcPts val="1000"/>
              </a:spcAft>
              <a:buSzPts val="1390"/>
              <a:buChar char="●"/>
            </a:pPr>
            <a:r>
              <a:rPr lang="en-GB" sz="1390"/>
              <a:t>So good localization allows H_0 measurement only with GW signal (+ galaxies catalogues): best dark siren to date</a:t>
            </a:r>
            <a:endParaRPr sz="1390"/>
          </a:p>
        </p:txBody>
      </p:sp>
      <p:pic>
        <p:nvPicPr>
          <p:cNvPr id="128" name="Google Shape;128;p21"/>
          <p:cNvPicPr preferRelativeResize="0"/>
          <p:nvPr/>
        </p:nvPicPr>
        <p:blipFill>
          <a:blip r:embed="rId3">
            <a:alphaModFix/>
          </a:blip>
          <a:stretch>
            <a:fillRect/>
          </a:stretch>
        </p:blipFill>
        <p:spPr>
          <a:xfrm>
            <a:off x="-1" y="1263325"/>
            <a:ext cx="6120000" cy="3908108"/>
          </a:xfrm>
          <a:prstGeom prst="rect">
            <a:avLst/>
          </a:prstGeom>
          <a:noFill/>
          <a:ln>
            <a:noFill/>
          </a:ln>
        </p:spPr>
      </p:pic>
      <p:sp>
        <p:nvSpPr>
          <p:cNvPr id="129" name="Google Shape;129;p21"/>
          <p:cNvSpPr txBox="1"/>
          <p:nvPr>
            <p:ph idx="12" type="sldNum"/>
          </p:nvPr>
        </p:nvSpPr>
        <p:spPr>
          <a:xfrm>
            <a:off x="8472458" y="47394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130" name="Google Shape;130;p21"/>
          <p:cNvSpPr txBox="1"/>
          <p:nvPr/>
        </p:nvSpPr>
        <p:spPr>
          <a:xfrm>
            <a:off x="28575" y="556175"/>
            <a:ext cx="7990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t>The most mass asymmetric GW event</a:t>
            </a:r>
            <a:endParaRPr b="1" sz="25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