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29" r:id="rId4"/>
  </p:sldMasterIdLst>
  <p:notesMasterIdLst>
    <p:notesMasterId r:id="rId38"/>
  </p:notesMasterIdLst>
  <p:handoutMasterIdLst>
    <p:handoutMasterId r:id="rId39"/>
  </p:handoutMasterIdLst>
  <p:sldIdLst>
    <p:sldId id="266" r:id="rId5"/>
    <p:sldId id="270" r:id="rId6"/>
    <p:sldId id="271" r:id="rId7"/>
    <p:sldId id="272" r:id="rId8"/>
    <p:sldId id="282" r:id="rId9"/>
    <p:sldId id="273" r:id="rId10"/>
    <p:sldId id="274" r:id="rId11"/>
    <p:sldId id="275" r:id="rId12"/>
    <p:sldId id="283" r:id="rId13"/>
    <p:sldId id="280" r:id="rId14"/>
    <p:sldId id="297" r:id="rId15"/>
    <p:sldId id="284" r:id="rId16"/>
    <p:sldId id="281" r:id="rId17"/>
    <p:sldId id="285" r:id="rId18"/>
    <p:sldId id="277" r:id="rId19"/>
    <p:sldId id="278" r:id="rId20"/>
    <p:sldId id="279" r:id="rId21"/>
    <p:sldId id="276" r:id="rId22"/>
    <p:sldId id="291" r:id="rId23"/>
    <p:sldId id="286" r:id="rId24"/>
    <p:sldId id="287" r:id="rId25"/>
    <p:sldId id="292" r:id="rId26"/>
    <p:sldId id="289" r:id="rId27"/>
    <p:sldId id="293" r:id="rId28"/>
    <p:sldId id="288" r:id="rId29"/>
    <p:sldId id="294" r:id="rId30"/>
    <p:sldId id="290" r:id="rId31"/>
    <p:sldId id="295" r:id="rId32"/>
    <p:sldId id="298" r:id="rId33"/>
    <p:sldId id="299" r:id="rId34"/>
    <p:sldId id="300" r:id="rId35"/>
    <p:sldId id="301" r:id="rId36"/>
    <p:sldId id="302" r:id="rId3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6033AE0-8427-472A-AFF3-27C1EDD9B72E}" type="datetime1">
              <a:rPr lang="fr-FR" smtClean="0"/>
              <a:t>05/12/2022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1FAA5-2D2D-4352-A7F5-5423D6686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045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863EA6-D081-4356-9DFD-3C4B8B6B6DA2}" type="datetime1">
              <a:rPr lang="fr-FR" noProof="0" smtClean="0"/>
              <a:t>05/12/2022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D4AFE6-52F8-436F-9DAC-607E2BE5A99D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35631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068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84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rtl="0"/>
            <a:fld id="{C9FEA24E-6120-4CE1-B9C7-E121AF9564A8}" type="datetime1">
              <a:rPr lang="fr-FR" noProof="0" smtClean="0"/>
              <a:t>05/12/2022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7913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3A74D3-A21A-43B4-9294-4D77D93FE5E9}" type="datetime1">
              <a:rPr lang="fr-FR" noProof="0" smtClean="0"/>
              <a:t>05/12/2022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361208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3A74D3-A21A-43B4-9294-4D77D93FE5E9}" type="datetime1">
              <a:rPr lang="fr-FR" noProof="0" smtClean="0"/>
              <a:t>05/12/2022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488047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3A74D3-A21A-43B4-9294-4D77D93FE5E9}" type="datetime1">
              <a:rPr lang="fr-FR" noProof="0" smtClean="0"/>
              <a:t>05/12/2022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52885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3A74D3-A21A-43B4-9294-4D77D93FE5E9}" type="datetime1">
              <a:rPr lang="fr-FR" noProof="0" smtClean="0"/>
              <a:t>05/12/2022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759197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3A74D3-A21A-43B4-9294-4D77D93FE5E9}" type="datetime1">
              <a:rPr lang="fr-FR" noProof="0" smtClean="0"/>
              <a:t>05/12/2022</a:t>
            </a:fld>
            <a:endParaRPr lang="fr-F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778546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3A74D3-A21A-43B4-9294-4D77D93FE5E9}" type="datetime1">
              <a:rPr lang="fr-FR" noProof="0" smtClean="0"/>
              <a:t>05/12/2022</a:t>
            </a:fld>
            <a:endParaRPr lang="fr-F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576873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3D1730-94C1-43FF-BCA8-E7E8723A4F10}" type="datetime1">
              <a:rPr lang="fr-FR" noProof="0" smtClean="0"/>
              <a:t>05/12/2022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77066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4F5A45-8FAC-49E2-803F-AF457203919F}" type="datetime1">
              <a:rPr lang="fr-FR" noProof="0" smtClean="0"/>
              <a:t>05/12/2022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noProof="0" smtClean="0"/>
              <a:pPr rtl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6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CB0FD6-96E6-464D-B2E5-E13F36A80DC5}" type="datetime1">
              <a:rPr lang="fr-FR" noProof="0" smtClean="0"/>
              <a:t>05/12/2022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7331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3A74D3-A21A-43B4-9294-4D77D93FE5E9}" type="datetime1">
              <a:rPr lang="fr-FR" noProof="0" smtClean="0"/>
              <a:t>05/12/2022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650895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D8F572-1885-4A48-AE60-454D8B0EF7F4}" type="datetime1">
              <a:rPr lang="fr-FR" noProof="0" smtClean="0"/>
              <a:t>05/12/2022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9659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434916F-5D20-4670-9B96-5B10E6ED4373}" type="datetime1">
              <a:rPr lang="fr-FR" noProof="0" smtClean="0"/>
              <a:t>05/12/2022</a:t>
            </a:fld>
            <a:endParaRPr lang="fr-F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4834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3A74D3-A21A-43B4-9294-4D77D93FE5E9}" type="datetime1">
              <a:rPr lang="fr-FR" noProof="0" smtClean="0"/>
              <a:t>05/12/2022</a:t>
            </a:fld>
            <a:endParaRPr lang="fr-F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3746746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8118554-E169-463E-9B9A-9929EFD4883E}" type="datetime1">
              <a:rPr lang="fr-FR" noProof="0" smtClean="0"/>
              <a:t>05/12/2022</a:t>
            </a:fld>
            <a:endParaRPr lang="fr-F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3569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0FA95ED-FAC3-474E-B5A1-B70D6DE2753A}" type="datetime1">
              <a:rPr lang="fr-FR" noProof="0" smtClean="0"/>
              <a:t>05/12/2022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6834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BA21D2-234F-4075-931F-DA23D972A4DA}" type="datetime1">
              <a:rPr lang="fr-FR" noProof="0" smtClean="0"/>
              <a:t>05/12/2022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7275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93A74D3-A21A-43B4-9294-4D77D93FE5E9}" type="datetime1">
              <a:rPr lang="fr-FR" noProof="0" smtClean="0"/>
              <a:t>05/12/2022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94026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p3-git.irmp.ucl.ac.be/cp3-support/helpdesk/issues/new?issuable_template=computer_request" TargetMode="External"/><Relationship Id="rId2" Type="http://schemas.openxmlformats.org/officeDocument/2006/relationships/hyperlink" Target="https://cp3-git.irmp.ucl.ac.be/cp3-support/helpdesk/-/issues/new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p3-git.irmp.ucl.ac.be/cp3-support/helpdesk/issues/new?issuable_template=computer_request" TargetMode="External"/><Relationship Id="rId2" Type="http://schemas.openxmlformats.org/officeDocument/2006/relationships/hyperlink" Target="https://cp3-git.irmp.ucl.ac.be/cp3-support/helpdesk/-/issues/new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6945" y="508333"/>
            <a:ext cx="8791575" cy="1547800"/>
          </a:xfrm>
        </p:spPr>
        <p:txBody>
          <a:bodyPr rtlCol="0">
            <a:normAutofit/>
          </a:bodyPr>
          <a:lstStyle/>
          <a:p>
            <a:r>
              <a:rPr lang="fr-FR" b="1" dirty="0">
                <a:latin typeface="Arial Narrow" panose="020B0606020202030204" pitchFamily="34" charset="0"/>
              </a:rPr>
              <a:t>Les notes de frais </a:t>
            </a:r>
            <a:br>
              <a:rPr lang="fr-FR" b="1" dirty="0">
                <a:latin typeface="Arial Narrow" panose="020B0606020202030204" pitchFamily="34" charset="0"/>
              </a:rPr>
            </a:br>
            <a:r>
              <a:rPr lang="fr-FR" b="1" dirty="0">
                <a:latin typeface="Arial Narrow" panose="020B0606020202030204" pitchFamily="34" charset="0"/>
              </a:rPr>
              <a:t>The </a:t>
            </a:r>
            <a:r>
              <a:rPr lang="fr-FR" b="1" dirty="0" err="1">
                <a:latin typeface="Arial Narrow" panose="020B0606020202030204" pitchFamily="34" charset="0"/>
              </a:rPr>
              <a:t>expense</a:t>
            </a:r>
            <a:r>
              <a:rPr lang="fr-FR" b="1" dirty="0">
                <a:latin typeface="Arial Narrow" panose="020B0606020202030204" pitchFamily="34" charset="0"/>
              </a:rPr>
              <a:t> notes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5477522"/>
            <a:ext cx="8791575" cy="719092"/>
          </a:xfrm>
        </p:spPr>
        <p:txBody>
          <a:bodyPr rtlCol="0">
            <a:normAutofit/>
          </a:bodyPr>
          <a:lstStyle/>
          <a:p>
            <a:pPr rtl="0"/>
            <a:r>
              <a:rPr lang="fr-FR" dirty="0">
                <a:solidFill>
                  <a:schemeClr val="tx1"/>
                </a:solidFill>
                <a:latin typeface="Arial Narrow" panose="020B0606020202030204" pitchFamily="34" charset="0"/>
              </a:rPr>
              <a:t>S. Landrain 12-2022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CDF0F2-4DA2-493D-A8C1-F1683FEBE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300" y="2633182"/>
            <a:ext cx="4613945" cy="33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731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D6E6F077-165B-4A11-896A-E2A2F09BA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</a:t>
            </a:r>
            <a:r>
              <a:rPr lang="fr-FR" dirty="0">
                <a:latin typeface="Arial Narrow" panose="020B0606020202030204" pitchFamily="34" charset="0"/>
              </a:rPr>
              <a:t>Les Per Diem</a:t>
            </a:r>
            <a:br>
              <a:rPr lang="fr-BE" dirty="0">
                <a:latin typeface="Arial Narrow" panose="020B0606020202030204" pitchFamily="34" charset="0"/>
              </a:rPr>
            </a:br>
            <a:endParaRPr lang="fr-BE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D8B68127-99EB-44C2-8475-9701F37F29E0}"/>
              </a:ext>
            </a:extLst>
          </p:cNvPr>
          <p:cNvSpPr txBox="1">
            <a:spLocks/>
          </p:cNvSpPr>
          <p:nvPr/>
        </p:nvSpPr>
        <p:spPr>
          <a:xfrm>
            <a:off x="1006852" y="573383"/>
            <a:ext cx="8534400" cy="6543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BE" dirty="0">
              <a:latin typeface="Arial Narrow" panose="020B0606020202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D0474C0-AA6B-43E7-A71F-1AA099BC001E}"/>
              </a:ext>
            </a:extLst>
          </p:cNvPr>
          <p:cNvSpPr txBox="1"/>
          <p:nvPr/>
        </p:nvSpPr>
        <p:spPr>
          <a:xfrm>
            <a:off x="822121" y="132546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70000"/>
            </a:pPr>
            <a:endParaRPr lang="fr-FR" b="1" i="1" dirty="0">
              <a:latin typeface="Arial Narrow" panose="020B0606020202030204" pitchFamily="34" charset="0"/>
            </a:endParaRPr>
          </a:p>
          <a:p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0B5ED5-00F9-4715-873C-2D6377AE6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053" y="873535"/>
            <a:ext cx="536494" cy="798645"/>
          </a:xfrm>
          <a:prstGeom prst="rect">
            <a:avLst/>
          </a:prstGeo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C2829E4-103E-437C-BD04-2962FC35F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CEDE223-22F4-4B40-B429-0093C832E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090" y="1592534"/>
            <a:ext cx="5795619" cy="48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3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D6E6F077-165B-4A11-896A-E2A2F09BA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</a:t>
            </a:r>
            <a:r>
              <a:rPr lang="fr-FR" dirty="0">
                <a:latin typeface="Arial Narrow" panose="020B0606020202030204" pitchFamily="34" charset="0"/>
              </a:rPr>
              <a:t>Les Per Diem</a:t>
            </a:r>
            <a:br>
              <a:rPr lang="fr-BE" dirty="0">
                <a:latin typeface="Arial Narrow" panose="020B0606020202030204" pitchFamily="34" charset="0"/>
              </a:rPr>
            </a:br>
            <a:endParaRPr lang="fr-BE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0D7AF8F-003F-4260-B4CE-D24917D3C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44715"/>
            <a:ext cx="9905999" cy="4509856"/>
          </a:xfrm>
        </p:spPr>
        <p:txBody>
          <a:bodyPr>
            <a:normAutofit fontScale="92500" lnSpcReduction="20000"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Par défaut, le montant est limité à </a:t>
            </a:r>
            <a:r>
              <a:rPr lang="fr-FR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50 euros </a:t>
            </a:r>
            <a:r>
              <a:rPr lang="fr-FR" b="1" i="1" dirty="0">
                <a:latin typeface="Arial Narrow" panose="020B0606020202030204" pitchFamily="34" charset="0"/>
              </a:rPr>
              <a:t>par jours sauf pour les imputations </a:t>
            </a:r>
          </a:p>
          <a:p>
            <a:pPr lvl="2">
              <a:buSzPct val="70000"/>
            </a:pPr>
            <a:r>
              <a:rPr lang="fr-FR" b="1" i="1" dirty="0">
                <a:latin typeface="Arial Narrow" panose="020B0606020202030204" pitchFamily="34" charset="0"/>
              </a:rPr>
              <a:t>sur un crédit de fonctionnement FNRS (comptes commençant par A1)</a:t>
            </a:r>
          </a:p>
          <a:p>
            <a:pPr lvl="2">
              <a:buSzPct val="70000"/>
            </a:pPr>
            <a:r>
              <a:rPr lang="fr-FR" b="1" i="1" dirty="0">
                <a:latin typeface="Arial Narrow" panose="020B0606020202030204" pitchFamily="34" charset="0"/>
              </a:rPr>
              <a:t>Qui sera de </a:t>
            </a:r>
            <a:r>
              <a:rPr lang="fr-FR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30 euros </a:t>
            </a:r>
            <a:r>
              <a:rPr lang="fr-FR" b="1" i="1" dirty="0">
                <a:latin typeface="Arial Narrow" panose="020B0606020202030204" pitchFamily="34" charset="0"/>
              </a:rPr>
              <a:t>par jour si un logement est également remboursé </a:t>
            </a:r>
          </a:p>
          <a:p>
            <a:pPr lvl="2">
              <a:buSzPct val="70000"/>
            </a:pPr>
            <a:r>
              <a:rPr lang="fr-FR" b="1" i="1" dirty="0">
                <a:latin typeface="Arial Narrow" panose="020B0606020202030204" pitchFamily="34" charset="0"/>
              </a:rPr>
              <a:t>ou de </a:t>
            </a:r>
            <a:r>
              <a:rPr lang="fr-FR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50 euros </a:t>
            </a:r>
            <a:r>
              <a:rPr lang="fr-FR" b="1" i="1" dirty="0">
                <a:latin typeface="Arial Narrow" panose="020B0606020202030204" pitchFamily="34" charset="0"/>
              </a:rPr>
              <a:t>par jours si pas de logement.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L’objet</a:t>
            </a:r>
            <a:r>
              <a:rPr lang="fr-FR" b="1" i="1" dirty="0">
                <a:latin typeface="Arial Narrow" panose="020B0606020202030204" pitchFamily="34" charset="0"/>
              </a:rPr>
              <a:t> doit, ici aussi,  mentionner </a:t>
            </a:r>
            <a:r>
              <a:rPr lang="fr-FR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le lieu et les dates </a:t>
            </a:r>
            <a:r>
              <a:rPr lang="fr-FR" b="1" i="1" dirty="0">
                <a:latin typeface="Arial Narrow" panose="020B0606020202030204" pitchFamily="34" charset="0"/>
              </a:rPr>
              <a:t>début-fin de votre mission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Cocher</a:t>
            </a:r>
            <a:r>
              <a:rPr lang="fr-FR" b="1" i="1" dirty="0">
                <a:latin typeface="Arial Narrow" panose="020B0606020202030204" pitchFamily="34" charset="0"/>
              </a:rPr>
              <a:t> la case « Indemnité fixée par la source »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Compléter</a:t>
            </a:r>
            <a:r>
              <a:rPr lang="fr-FR" b="1" i="1" dirty="0">
                <a:latin typeface="Arial Narrow" panose="020B0606020202030204" pitchFamily="34" charset="0"/>
              </a:rPr>
              <a:t> le montant : 50 ou 30 euros</a:t>
            </a:r>
          </a:p>
          <a:p>
            <a:pPr lvl="3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Si crédit FNRS et possibilité d’un autre financement, ajouter une deuxième ligne à 20 euros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La description</a:t>
            </a:r>
            <a:r>
              <a:rPr lang="fr-FR" b="1" i="1" dirty="0">
                <a:latin typeface="Arial Narrow" panose="020B0606020202030204" pitchFamily="34" charset="0"/>
              </a:rPr>
              <a:t> doit comprendre 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Dates pour per diem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Le nombre de jours </a:t>
            </a:r>
          </a:p>
          <a:p>
            <a:endParaRPr lang="fr-BE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D8B68127-99EB-44C2-8475-9701F37F29E0}"/>
              </a:ext>
            </a:extLst>
          </p:cNvPr>
          <p:cNvSpPr txBox="1">
            <a:spLocks/>
          </p:cNvSpPr>
          <p:nvPr/>
        </p:nvSpPr>
        <p:spPr>
          <a:xfrm>
            <a:off x="1006852" y="573383"/>
            <a:ext cx="8534400" cy="6543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BE" dirty="0">
              <a:latin typeface="Arial Narrow" panose="020B0606020202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D0474C0-AA6B-43E7-A71F-1AA099BC001E}"/>
              </a:ext>
            </a:extLst>
          </p:cNvPr>
          <p:cNvSpPr txBox="1"/>
          <p:nvPr/>
        </p:nvSpPr>
        <p:spPr>
          <a:xfrm>
            <a:off x="822121" y="132546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70000"/>
            </a:pPr>
            <a:endParaRPr lang="fr-FR" b="1" i="1" dirty="0">
              <a:latin typeface="Arial Narrow" panose="020B0606020202030204" pitchFamily="34" charset="0"/>
            </a:endParaRPr>
          </a:p>
          <a:p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0B5ED5-00F9-4715-873C-2D6377AE6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053" y="873535"/>
            <a:ext cx="536494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16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E44EB59-300B-4DDC-8A9C-7C6E2428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</a:t>
            </a:r>
            <a:r>
              <a:rPr lang="fr-FR" dirty="0">
                <a:latin typeface="Arial Narrow" panose="020B0606020202030204" pitchFamily="34" charset="0"/>
              </a:rPr>
              <a:t>the Per Diem</a:t>
            </a:r>
            <a:br>
              <a:rPr lang="fr-BE" dirty="0">
                <a:latin typeface="Arial Narrow" panose="020B0606020202030204" pitchFamily="34" charset="0"/>
              </a:rPr>
            </a:br>
            <a:endParaRPr lang="fr-BE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2A649E7-358E-4011-AA7E-08FEB4D68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00326"/>
            <a:ext cx="9905999" cy="4616389"/>
          </a:xfrm>
        </p:spPr>
        <p:txBody>
          <a:bodyPr>
            <a:normAutofit fontScale="85000" lnSpcReduction="20000"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dirty="0">
                <a:latin typeface="Arial Narrow" panose="020B0606020202030204" pitchFamily="34" charset="0"/>
              </a:rPr>
              <a:t>By default, the amount is limited to </a:t>
            </a:r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50 euros </a:t>
            </a:r>
            <a:r>
              <a:rPr lang="en-US" b="1" i="1" dirty="0">
                <a:latin typeface="Arial Narrow" panose="020B0606020202030204" pitchFamily="34" charset="0"/>
              </a:rPr>
              <a:t>per day except for charges 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to an FNRS operating appropriation (accounts beginning with A1)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Which will be </a:t>
            </a:r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30 euros </a:t>
            </a:r>
            <a:r>
              <a:rPr lang="en-US" b="1" i="1" dirty="0">
                <a:latin typeface="Arial Narrow" panose="020B0606020202030204" pitchFamily="34" charset="0"/>
              </a:rPr>
              <a:t>per day if an accommodation is also reimbursed 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or </a:t>
            </a:r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50 euros </a:t>
            </a:r>
            <a:r>
              <a:rPr lang="en-US" b="1" i="1" dirty="0">
                <a:latin typeface="Arial Narrow" panose="020B0606020202030204" pitchFamily="34" charset="0"/>
              </a:rPr>
              <a:t>per day if no accommodation is provided.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The subject</a:t>
            </a:r>
            <a:r>
              <a:rPr lang="en-US" b="1" i="1" dirty="0">
                <a:latin typeface="Arial Narrow" panose="020B0606020202030204" pitchFamily="34" charset="0"/>
              </a:rPr>
              <a:t> must, again, mention </a:t>
            </a:r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the place and the beginning and end dates </a:t>
            </a:r>
            <a:r>
              <a:rPr lang="en-US" b="1" i="1" dirty="0">
                <a:latin typeface="Arial Narrow" panose="020B0606020202030204" pitchFamily="34" charset="0"/>
              </a:rPr>
              <a:t>of your mission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Check</a:t>
            </a:r>
            <a:r>
              <a:rPr lang="en-US" b="1" i="1" dirty="0">
                <a:latin typeface="Arial Narrow" panose="020B0606020202030204" pitchFamily="34" charset="0"/>
              </a:rPr>
              <a:t> the box "Indemnity fixed by the source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Fill in</a:t>
            </a:r>
            <a:r>
              <a:rPr lang="en-US" b="1" i="1" dirty="0">
                <a:latin typeface="Arial Narrow" panose="020B0606020202030204" pitchFamily="34" charset="0"/>
              </a:rPr>
              <a:t> the amount: 50 or 30 euros</a:t>
            </a:r>
          </a:p>
          <a:p>
            <a:pPr lvl="2">
              <a:buSzPct val="70000"/>
              <a:buFont typeface="Century Gothic" panose="020B0502020202020204" pitchFamily="34" charset="0"/>
              <a:buChar char="►"/>
            </a:pPr>
            <a:r>
              <a:rPr lang="en-US" b="1" i="1" dirty="0">
                <a:latin typeface="Arial Narrow" panose="020B0606020202030204" pitchFamily="34" charset="0"/>
              </a:rPr>
              <a:t>If FNRS credit and possibility of other funding, add a second line at 20 euros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The description</a:t>
            </a:r>
            <a:r>
              <a:rPr lang="en-US" b="1" i="1" dirty="0">
                <a:latin typeface="Arial Narrow" panose="020B0606020202030204" pitchFamily="34" charset="0"/>
              </a:rPr>
              <a:t> must include 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Dates for per diem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The number of days</a:t>
            </a:r>
          </a:p>
          <a:p>
            <a:endParaRPr lang="fr-BE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111986D-B876-4D77-8082-13117312E72B}"/>
              </a:ext>
            </a:extLst>
          </p:cNvPr>
          <p:cNvSpPr txBox="1">
            <a:spLocks/>
          </p:cNvSpPr>
          <p:nvPr/>
        </p:nvSpPr>
        <p:spPr>
          <a:xfrm>
            <a:off x="684212" y="159392"/>
            <a:ext cx="8534400" cy="6543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BE" dirty="0">
              <a:latin typeface="Arial Narrow" panose="020B0606020202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B95948D-4639-4021-B53A-6D6490265BD5}"/>
              </a:ext>
            </a:extLst>
          </p:cNvPr>
          <p:cNvSpPr txBox="1"/>
          <p:nvPr/>
        </p:nvSpPr>
        <p:spPr>
          <a:xfrm>
            <a:off x="822121" y="132546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70000"/>
            </a:pPr>
            <a:endParaRPr lang="fr-FR" b="1" i="1" dirty="0">
              <a:latin typeface="Arial Narrow" panose="020B0606020202030204" pitchFamily="34" charset="0"/>
            </a:endParaRPr>
          </a:p>
          <a:p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292DEB-716B-408D-BCAB-156581C87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07" y="849981"/>
            <a:ext cx="536494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91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9A28D1EF-E53B-4B74-B1E2-7D5CEAD3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6612"/>
          </a:xfrm>
        </p:spPr>
        <p:txBody>
          <a:bodyPr/>
          <a:lstStyle/>
          <a:p>
            <a:r>
              <a:rPr lang="fr-FR" dirty="0"/>
              <a:t>	</a:t>
            </a:r>
            <a:r>
              <a:rPr lang="fr-FR" dirty="0">
                <a:latin typeface="Arial Narrow" panose="020B0606020202030204" pitchFamily="34" charset="0"/>
              </a:rPr>
              <a:t>Les annexes</a:t>
            </a:r>
            <a:br>
              <a:rPr lang="fr-BE" dirty="0">
                <a:latin typeface="Arial Narrow" panose="020B0606020202030204" pitchFamily="34" charset="0"/>
              </a:rPr>
            </a:br>
            <a:endParaRPr lang="fr-BE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F56113B1-08B7-4CE6-8CE9-222BF1D6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91448"/>
            <a:ext cx="9905999" cy="4811697"/>
          </a:xfrm>
        </p:spPr>
        <p:txBody>
          <a:bodyPr>
            <a:normAutofit fontScale="85000" lnSpcReduction="20000"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A chaque dépense doit correspondre un justificatif.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Tous les justificatifs seront, si possible, concaténés dans un seul fichier </a:t>
            </a:r>
            <a:r>
              <a:rPr lang="fr-FR" b="1" i="1" dirty="0" err="1">
                <a:latin typeface="Arial Narrow" panose="020B0606020202030204" pitchFamily="34" charset="0"/>
              </a:rPr>
              <a:t>pdf</a:t>
            </a:r>
            <a:r>
              <a:rPr lang="fr-FR" b="1" i="1" dirty="0">
                <a:latin typeface="Arial Narrow" panose="020B0606020202030204" pitchFamily="34" charset="0"/>
              </a:rPr>
              <a:t> de préférence.</a:t>
            </a:r>
            <a:br>
              <a:rPr lang="fr-FR" b="1" i="1" dirty="0">
                <a:latin typeface="Arial Narrow" panose="020B0606020202030204" pitchFamily="34" charset="0"/>
              </a:rPr>
            </a:br>
            <a:r>
              <a:rPr lang="fr-FR" b="1" i="1" dirty="0">
                <a:latin typeface="Arial Narrow" panose="020B0606020202030204" pitchFamily="34" charset="0"/>
              </a:rPr>
              <a:t>	Il est néanmoins possible d’ajouter jusqu’à 20 fichiers </a:t>
            </a:r>
            <a:r>
              <a:rPr lang="fr-FR" b="1" i="1" dirty="0" err="1">
                <a:latin typeface="Arial Narrow" panose="020B0606020202030204" pitchFamily="34" charset="0"/>
              </a:rPr>
              <a:t>pdf</a:t>
            </a:r>
            <a:r>
              <a:rPr lang="fr-FR" b="1" i="1" dirty="0">
                <a:latin typeface="Arial Narrow" panose="020B0606020202030204" pitchFamily="34" charset="0"/>
              </a:rPr>
              <a:t> ou jpg.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Tous les justificatifs doivent être à </a:t>
            </a:r>
            <a:r>
              <a:rPr lang="fr-FR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votre nom et à votre adresse personnelle</a:t>
            </a:r>
            <a:r>
              <a:rPr lang="fr-FR" b="1" i="1" dirty="0">
                <a:latin typeface="Arial Narrow" panose="020B0606020202030204" pitchFamily="34" charset="0"/>
              </a:rPr>
              <a:t>.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Nous ne pouvons pas rembourser via une note de frais une dépense effectuée au nom de l’Université !!!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Si vous êtes </a:t>
            </a:r>
            <a:r>
              <a:rPr lang="fr-FR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aspirant FRIA ou FNRS</a:t>
            </a:r>
            <a:r>
              <a:rPr lang="fr-FR" b="1" i="1" dirty="0">
                <a:latin typeface="Arial Narrow" panose="020B0606020202030204" pitchFamily="34" charset="0"/>
              </a:rPr>
              <a:t>, ajouter votre autorisation de voyage aux annexes.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Dans tous les cas, si vous avez un certificat ou une preuve de participation, ajoutez-le.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Cliquez </a:t>
            </a:r>
            <a:r>
              <a:rPr lang="fr-FR" b="1" i="1" dirty="0">
                <a:latin typeface="Arial Narrow" panose="020B0606020202030204" pitchFamily="34" charset="0"/>
              </a:rPr>
              <a:t>sur le         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Sélectionnez </a:t>
            </a:r>
            <a:r>
              <a:rPr lang="fr-FR" b="1" i="1" dirty="0">
                <a:latin typeface="Arial Narrow" panose="020B0606020202030204" pitchFamily="34" charset="0"/>
              </a:rPr>
              <a:t>l’annexe et faites la glisser ou utilisez le + pour rechercher/ajouter le fichier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Chargez</a:t>
            </a:r>
            <a:r>
              <a:rPr lang="fr-FR" b="1" i="1" dirty="0">
                <a:latin typeface="Arial Narrow" panose="020B0606020202030204" pitchFamily="34" charset="0"/>
              </a:rPr>
              <a:t> le(s) fichier(s) en cliquant sur « Charger le(s) fichier(s) ». </a:t>
            </a:r>
          </a:p>
          <a:p>
            <a:pPr lvl="2">
              <a:buSzPct val="70000"/>
            </a:pPr>
            <a:r>
              <a:rPr lang="fr-FR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ATTENTION ! </a:t>
            </a:r>
            <a:r>
              <a:rPr lang="fr-FR" b="1" i="1" dirty="0">
                <a:latin typeface="Arial Narrow" panose="020B0606020202030204" pitchFamily="34" charset="0"/>
              </a:rPr>
              <a:t>Si vous ne le faites pas, ils ne seront pas intégrés à la note de frais. 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Vérifiez</a:t>
            </a:r>
            <a:r>
              <a:rPr lang="fr-FR" b="1" i="1" dirty="0">
                <a:latin typeface="Arial Narrow" panose="020B0606020202030204" pitchFamily="34" charset="0"/>
              </a:rPr>
              <a:t> que vos annexes sont bien lisibles !</a:t>
            </a:r>
          </a:p>
          <a:p>
            <a:endParaRPr lang="fr-BE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61FB1083-6F27-472C-A2A0-2AC87824C687}"/>
              </a:ext>
            </a:extLst>
          </p:cNvPr>
          <p:cNvSpPr txBox="1">
            <a:spLocks/>
          </p:cNvSpPr>
          <p:nvPr/>
        </p:nvSpPr>
        <p:spPr>
          <a:xfrm>
            <a:off x="684212" y="159392"/>
            <a:ext cx="8534400" cy="6543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BE" dirty="0">
              <a:latin typeface="Arial Narrow" panose="020B0606020202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59C16E-7561-43AC-8748-D16ABA00D827}"/>
              </a:ext>
            </a:extLst>
          </p:cNvPr>
          <p:cNvSpPr txBox="1"/>
          <p:nvPr/>
        </p:nvSpPr>
        <p:spPr>
          <a:xfrm>
            <a:off x="822121" y="132546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70000"/>
            </a:pPr>
            <a:endParaRPr lang="fr-FR" b="1" i="1" dirty="0">
              <a:latin typeface="Arial Narrow" panose="020B0606020202030204" pitchFamily="34" charset="0"/>
            </a:endParaRPr>
          </a:p>
          <a:p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18900E-34B4-4B71-853C-FB4DFD6BC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315" y="873535"/>
            <a:ext cx="536494" cy="7986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27ADD50-BEA9-4FAC-982F-64BE18D41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953" y="4239258"/>
            <a:ext cx="200053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1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61C54-B4ED-463B-A016-2C29F66C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Narrow" panose="020B0606020202030204" pitchFamily="34" charset="0"/>
              </a:rPr>
              <a:t>	The annexes</a:t>
            </a:r>
            <a:br>
              <a:rPr lang="fr-BE" dirty="0">
                <a:latin typeface="Arial Narrow" panose="020B0606020202030204" pitchFamily="34" charset="0"/>
              </a:rPr>
            </a:br>
            <a:endParaRPr lang="fr-BE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A90DE45-B32D-46B9-B63D-5679C8736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26958"/>
            <a:ext cx="9905999" cy="4873841"/>
          </a:xfrm>
        </p:spPr>
        <p:txBody>
          <a:bodyPr>
            <a:normAutofit fontScale="77500" lnSpcReduction="20000"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dirty="0">
                <a:latin typeface="Arial Narrow" panose="020B0606020202030204" pitchFamily="34" charset="0"/>
              </a:rPr>
              <a:t>Each expense must have a corresponding receipt.		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If possible, all the receipts should be concatenated in a single pdf file.	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It is nevertheless possible to add up to 20 pdf or jpg files.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dirty="0">
                <a:latin typeface="Arial Narrow" panose="020B0606020202030204" pitchFamily="34" charset="0"/>
              </a:rPr>
              <a:t>All receipts must be in your name and at your home address.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en-US" b="1" i="1" dirty="0">
                <a:latin typeface="Arial Narrow" panose="020B0606020202030204" pitchFamily="34" charset="0"/>
              </a:rPr>
              <a:t>We cannot reimburse via an expense note for an expense incurred on behalf of the University!!!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dirty="0">
                <a:latin typeface="Arial Narrow" panose="020B0606020202030204" pitchFamily="34" charset="0"/>
              </a:rPr>
              <a:t>If you are a </a:t>
            </a:r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FRIA or FNRS candidate</a:t>
            </a:r>
            <a:r>
              <a:rPr lang="en-US" b="1" i="1" dirty="0">
                <a:latin typeface="Arial Narrow" panose="020B0606020202030204" pitchFamily="34" charset="0"/>
              </a:rPr>
              <a:t>, add your travel authorization to the </a:t>
            </a:r>
            <a:r>
              <a:rPr lang="fr-FR" b="1" i="1" dirty="0">
                <a:latin typeface="Arial Narrow" panose="020B0606020202030204" pitchFamily="34" charset="0"/>
              </a:rPr>
              <a:t>annexes.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dirty="0">
                <a:latin typeface="Arial Narrow" panose="020B0606020202030204" pitchFamily="34" charset="0"/>
              </a:rPr>
              <a:t>In any case, if you have a certificate of participation, add it.</a:t>
            </a:r>
            <a:endParaRPr lang="fr-FR" b="1" i="1" dirty="0">
              <a:latin typeface="Arial Narrow" panose="020B0606020202030204" pitchFamily="34" charset="0"/>
            </a:endParaRP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Clic</a:t>
            </a:r>
            <a:r>
              <a:rPr lang="fr-FR" b="1" i="1" dirty="0">
                <a:latin typeface="Arial Narrow" panose="020B0606020202030204" pitchFamily="34" charset="0"/>
              </a:rPr>
              <a:t> on 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Select</a:t>
            </a:r>
            <a:r>
              <a:rPr lang="en-US" b="1" i="1" dirty="0">
                <a:latin typeface="Arial Narrow" panose="020B0606020202030204" pitchFamily="34" charset="0"/>
              </a:rPr>
              <a:t> the attachment and drag it or use the + to search/add the file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Upload</a:t>
            </a:r>
            <a:r>
              <a:rPr lang="en-US" b="1" i="1" dirty="0">
                <a:latin typeface="Arial Narrow" panose="020B0606020202030204" pitchFamily="34" charset="0"/>
              </a:rPr>
              <a:t> the file(s) by clicking on "Upload File(s)". 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</a:t>
            </a:r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WARNING</a:t>
            </a:r>
            <a:r>
              <a:rPr lang="en-US" b="1" i="1" dirty="0">
                <a:latin typeface="Arial Narrow" panose="020B0606020202030204" pitchFamily="34" charset="0"/>
              </a:rPr>
              <a:t>: If you do not do this, they will not be integrated into the expense report. 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Make sure</a:t>
            </a:r>
            <a:r>
              <a:rPr lang="en-US" b="1" i="1" dirty="0">
                <a:latin typeface="Arial Narrow" panose="020B0606020202030204" pitchFamily="34" charset="0"/>
              </a:rPr>
              <a:t> that your attachments are legible!</a:t>
            </a:r>
            <a:endParaRPr lang="fr-FR" b="1" i="1" dirty="0">
              <a:latin typeface="Arial Narrow" panose="020B0606020202030204" pitchFamily="34" charset="0"/>
            </a:endParaRPr>
          </a:p>
          <a:p>
            <a:endParaRPr lang="fr-BE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1FC1794D-D2F5-44AE-BA55-C1289FD0C47C}"/>
              </a:ext>
            </a:extLst>
          </p:cNvPr>
          <p:cNvSpPr txBox="1">
            <a:spLocks/>
          </p:cNvSpPr>
          <p:nvPr/>
        </p:nvSpPr>
        <p:spPr>
          <a:xfrm>
            <a:off x="684212" y="159392"/>
            <a:ext cx="8534400" cy="6543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BE" dirty="0">
              <a:latin typeface="Arial Narrow" panose="020B0606020202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5497F5-3EC7-46CF-B20C-E433D9558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78" y="813732"/>
            <a:ext cx="536494" cy="7986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89C7492-F54E-400E-99DF-37C1481A6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270" y="4434567"/>
            <a:ext cx="200053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92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F75EB6-9A0E-4C00-B6ED-D4E75CDE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76170"/>
            <a:ext cx="8534400" cy="662729"/>
          </a:xfrm>
        </p:spPr>
        <p:txBody>
          <a:bodyPr>
            <a:norm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Recherche</a:t>
            </a:r>
            <a:r>
              <a:rPr lang="fr-FR" dirty="0"/>
              <a:t> </a:t>
            </a: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AAC7B3F-9CAE-440B-B245-2F11C10C49B8}"/>
              </a:ext>
            </a:extLst>
          </p:cNvPr>
          <p:cNvSpPr txBox="1"/>
          <p:nvPr/>
        </p:nvSpPr>
        <p:spPr>
          <a:xfrm>
            <a:off x="746620" y="1182848"/>
            <a:ext cx="7969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dirty="0">
                <a:latin typeface="Arial Narrow" panose="020B0606020202030204" pitchFamily="34" charset="0"/>
              </a:rPr>
              <a:t>Vous pouvez retrouver les notes de frais que vous avez déjà soumises</a:t>
            </a:r>
          </a:p>
          <a:p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2D60B01-DD20-4C89-A246-9B56D777D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18" y="2053747"/>
            <a:ext cx="5084273" cy="440787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4CD7FDC-AE74-4E38-8FC9-665B4E88B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387" y="2053746"/>
            <a:ext cx="5095547" cy="44078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807A1E3-4E13-4EBB-8A4E-0B1237D30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11" y="269643"/>
            <a:ext cx="628309" cy="92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51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28BFB-C212-4F90-89A1-CCD6C5407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17446"/>
            <a:ext cx="8534400" cy="721453"/>
          </a:xfrm>
        </p:spPr>
        <p:txBody>
          <a:bodyPr>
            <a:norm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Recherche</a:t>
            </a:r>
            <a:endParaRPr lang="fr-BE" dirty="0">
              <a:latin typeface="Arial Narrow" panose="020B0606020202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4A0E0B-DFCF-4117-9D76-55701C546E3E}"/>
              </a:ext>
            </a:extLst>
          </p:cNvPr>
          <p:cNvSpPr txBox="1"/>
          <p:nvPr/>
        </p:nvSpPr>
        <p:spPr>
          <a:xfrm>
            <a:off x="796954" y="10150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>
                <a:latin typeface="Arial Narrow" panose="020B0606020202030204" pitchFamily="34" charset="0"/>
              </a:rPr>
              <a:t>Vous pouvez voir à quelle étape se trouve votre note de frais</a:t>
            </a:r>
            <a:endParaRPr lang="fr-FR" b="1" dirty="0">
              <a:latin typeface="Arial Narrow" panose="020B0606020202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3D2F7EC-E592-47D3-AAB7-F5D3BADA2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989" y="1015068"/>
            <a:ext cx="1772467" cy="538153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066BE66-C324-48D5-B9BB-A30E0682A0D9}"/>
              </a:ext>
            </a:extLst>
          </p:cNvPr>
          <p:cNvSpPr txBox="1"/>
          <p:nvPr/>
        </p:nvSpPr>
        <p:spPr>
          <a:xfrm>
            <a:off x="1560691" y="2274838"/>
            <a:ext cx="5561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u="sng" dirty="0">
                <a:latin typeface="Arial Narrow" panose="020B0606020202030204" pitchFamily="34" charset="0"/>
              </a:rPr>
              <a:t>Payé</a:t>
            </a:r>
            <a:r>
              <a:rPr lang="fr-FR" dirty="0">
                <a:latin typeface="Arial Narrow" panose="020B0606020202030204" pitchFamily="34" charset="0"/>
              </a:rPr>
              <a:t> : Le paiement a été effectué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		</a:t>
            </a:r>
            <a:r>
              <a:rPr lang="fr-FR" dirty="0" err="1">
                <a:latin typeface="Arial Narrow" panose="020B0606020202030204" pitchFamily="34" charset="0"/>
              </a:rPr>
              <a:t>Payment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is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done</a:t>
            </a:r>
            <a:endParaRPr lang="fr-FR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u="sng" dirty="0">
                <a:latin typeface="Arial Narrow" panose="020B0606020202030204" pitchFamily="34" charset="0"/>
              </a:rPr>
              <a:t>Comptabilisé</a:t>
            </a:r>
            <a:r>
              <a:rPr lang="fr-FR" dirty="0">
                <a:latin typeface="Arial Narrow" panose="020B0606020202030204" pitchFamily="34" charset="0"/>
              </a:rPr>
              <a:t> : Doit encore être traité par la CLC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			 </a:t>
            </a:r>
            <a:r>
              <a:rPr lang="en-US" dirty="0">
                <a:latin typeface="Arial Narrow" panose="020B0606020202030204" pitchFamily="34" charset="0"/>
              </a:rPr>
              <a:t>Still to be processed by the CLC</a:t>
            </a:r>
            <a:endParaRPr lang="fr-FR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u="sng" dirty="0">
                <a:latin typeface="Arial Narrow" panose="020B0606020202030204" pitchFamily="34" charset="0"/>
              </a:rPr>
              <a:t>A imputer</a:t>
            </a:r>
            <a:r>
              <a:rPr lang="fr-FR" dirty="0">
                <a:latin typeface="Arial Narrow" panose="020B0606020202030204" pitchFamily="34" charset="0"/>
              </a:rPr>
              <a:t> : Doit encore être traité par la CLC</a:t>
            </a:r>
          </a:p>
          <a:p>
            <a:pPr lvl="3"/>
            <a:r>
              <a:rPr lang="en-US" dirty="0">
                <a:latin typeface="Arial Narrow" panose="020B0606020202030204" pitchFamily="34" charset="0"/>
              </a:rPr>
              <a:t>Still to be processed by the CLC</a:t>
            </a:r>
            <a:endParaRPr lang="fr-FR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u="sng" dirty="0">
                <a:latin typeface="Arial Narrow" panose="020B0606020202030204" pitchFamily="34" charset="0"/>
              </a:rPr>
              <a:t>A approuver</a:t>
            </a:r>
            <a:r>
              <a:rPr lang="fr-FR" dirty="0">
                <a:latin typeface="Arial Narrow" panose="020B0606020202030204" pitchFamily="34" charset="0"/>
              </a:rPr>
              <a:t> : Doit encore être approuvé par l’approbateur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			 </a:t>
            </a:r>
            <a:r>
              <a:rPr lang="en-US" dirty="0">
                <a:latin typeface="Arial Narrow" panose="020B0606020202030204" pitchFamily="34" charset="0"/>
              </a:rPr>
              <a:t>Still to be approved by the approver</a:t>
            </a:r>
            <a:endParaRPr lang="fr-FR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u="sng" dirty="0">
                <a:latin typeface="Arial Narrow" panose="020B0606020202030204" pitchFamily="34" charset="0"/>
              </a:rPr>
              <a:t>Refusée</a:t>
            </a:r>
            <a:r>
              <a:rPr lang="fr-FR" dirty="0">
                <a:latin typeface="Arial Narrow" panose="020B0606020202030204" pitchFamily="34" charset="0"/>
              </a:rPr>
              <a:t> : Vous devez sans doute y faire des modifications et  	la resoumettre.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		     </a:t>
            </a:r>
            <a:r>
              <a:rPr lang="en-US" dirty="0">
                <a:latin typeface="Arial Narrow" panose="020B0606020202030204" pitchFamily="34" charset="0"/>
              </a:rPr>
              <a:t>You probably need to make some changes and resubmit it.</a:t>
            </a:r>
            <a:endParaRPr lang="fr-FR" dirty="0">
              <a:latin typeface="Arial Narrow" panose="020B0606020202030204" pitchFamily="34" charset="0"/>
            </a:endParaRPr>
          </a:p>
          <a:p>
            <a:endParaRPr lang="fr-FR" dirty="0">
              <a:latin typeface="Arial Narrow" panose="020B0606020202030204" pitchFamily="34" charset="0"/>
            </a:endParaRPr>
          </a:p>
          <a:p>
            <a:endParaRPr lang="fr-BE" dirty="0">
              <a:latin typeface="Arial Narrow" panose="020B0606020202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2009E82-F670-4CE8-BC7B-F812118A1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" y="279158"/>
            <a:ext cx="627942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5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6C24A5-D56D-4F3E-8864-1382E37B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	Recherche</a:t>
            </a:r>
            <a:endParaRPr lang="fr-BE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6FF1EA4-CD58-4DEA-8428-22391D92C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Attention </a:t>
            </a:r>
          </a:p>
          <a:p>
            <a:endParaRPr lang="fr-FR" dirty="0">
              <a:latin typeface="Arial Narrow" panose="020B0606020202030204" pitchFamily="34" charset="0"/>
            </a:endParaRPr>
          </a:p>
          <a:p>
            <a:r>
              <a:rPr lang="fr-FR" dirty="0">
                <a:latin typeface="Arial Narrow" panose="020B0606020202030204" pitchFamily="34" charset="0"/>
              </a:rPr>
              <a:t>Pour les titulaires, si vous effectuez la recherche en ayant cliqué sur « Note de frais - Créer » vous n’aurez que les informations concernant vos notes de frais.</a:t>
            </a:r>
          </a:p>
          <a:p>
            <a:endParaRPr lang="fr-FR" dirty="0">
              <a:latin typeface="Arial Narrow" panose="020B0606020202030204" pitchFamily="34" charset="0"/>
            </a:endParaRPr>
          </a:p>
          <a:p>
            <a:r>
              <a:rPr lang="fr-FR" dirty="0">
                <a:latin typeface="Arial Narrow" panose="020B0606020202030204" pitchFamily="34" charset="0"/>
              </a:rPr>
              <a:t>Si vous effectuez la recherche via « Note de frais – Approuver » vous aurez les informations sur toutes les notes de frais que vous avez traitées.</a:t>
            </a:r>
            <a:endParaRPr lang="fr-BE" dirty="0">
              <a:latin typeface="Arial Narrow" panose="020B0606020202030204" pitchFamily="34" charset="0"/>
            </a:endParaRPr>
          </a:p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A3FF08-4D17-4AB6-9CDD-9593E13BC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697" y="1142117"/>
            <a:ext cx="627942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92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9693D1-497C-4B04-8401-CC600E459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Divers</a:t>
            </a:r>
            <a:endParaRPr lang="fr-BE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A7C969C-9E09-4B87-8EB3-5D83C775E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Possibilité d’imputations multiples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Dans ce cas, précisez-le dans le mail qui sera envoyé à l’approbateur.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Ex : </a:t>
            </a:r>
            <a:r>
              <a:rPr lang="fr-FR" b="1" i="1" dirty="0" err="1">
                <a:latin typeface="Arial Narrow" panose="020B0606020202030204" pitchFamily="34" charset="0"/>
              </a:rPr>
              <a:t>Hotel</a:t>
            </a:r>
            <a:r>
              <a:rPr lang="fr-FR" b="1" i="1" dirty="0">
                <a:latin typeface="Arial Narrow" panose="020B0606020202030204" pitchFamily="34" charset="0"/>
              </a:rPr>
              <a:t> et/ou voyage sur FNRS et Per diem sur projet XXX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1 mission = 1 note de frais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Pas de remboursement à priori sauf pour les inscriptions aux conférences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Toute note de frais doit être encodée dans les 3 mois.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Fin d’année les encoder au plus vite avant le 31-12</a:t>
            </a:r>
          </a:p>
          <a:p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5CD1FED-98C6-4919-8E50-3D7DBEE971B3}"/>
              </a:ext>
            </a:extLst>
          </p:cNvPr>
          <p:cNvSpPr txBox="1"/>
          <p:nvPr/>
        </p:nvSpPr>
        <p:spPr>
          <a:xfrm>
            <a:off x="1157681" y="1375794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endParaRPr lang="fr-FR" b="1" i="1" dirty="0">
              <a:latin typeface="Arial Narrow" panose="020B0606020202030204" pitchFamily="34" charset="0"/>
            </a:endParaRPr>
          </a:p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E855DDB-3481-4B8A-8A6D-585302484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302" y="1066799"/>
            <a:ext cx="505823" cy="425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9843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835A6E-DFB5-4C37-A256-0BC0B45C5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Miscellaneous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1C3BD8-99B8-4B17-BF62-F8CD96C99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 err="1">
                <a:latin typeface="Arial Narrow" panose="020B0606020202030204" pitchFamily="34" charset="0"/>
              </a:rPr>
              <a:t>Possibility</a:t>
            </a:r>
            <a:r>
              <a:rPr lang="fr-FR" b="1" i="1" dirty="0">
                <a:latin typeface="Arial Narrow" panose="020B0606020202030204" pitchFamily="34" charset="0"/>
              </a:rPr>
              <a:t> of multiple charges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en-US" b="1" i="1" dirty="0">
                <a:latin typeface="Arial Narrow" panose="020B0606020202030204" pitchFamily="34" charset="0"/>
              </a:rPr>
              <a:t>In this case, specify it in the email that will be sent to the approver.</a:t>
            </a:r>
            <a:endParaRPr lang="fr-FR" b="1" i="1" dirty="0">
              <a:latin typeface="Arial Narrow" panose="020B0606020202030204" pitchFamily="34" charset="0"/>
            </a:endParaRP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Ex : </a:t>
            </a:r>
            <a:r>
              <a:rPr lang="en-US" b="1" i="1" dirty="0">
                <a:latin typeface="Arial Narrow" panose="020B0606020202030204" pitchFamily="34" charset="0"/>
              </a:rPr>
              <a:t>Hotel and/or travel on FNRS and Per diem on XXX project</a:t>
            </a:r>
            <a:endParaRPr lang="fr-FR" b="1" i="1" dirty="0">
              <a:latin typeface="Arial Narrow" panose="020B0606020202030204" pitchFamily="34" charset="0"/>
            </a:endParaRP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1 mission = 1 </a:t>
            </a:r>
            <a:r>
              <a:rPr lang="fr-FR" b="1" i="1" dirty="0" err="1">
                <a:latin typeface="Arial Narrow" panose="020B0606020202030204" pitchFamily="34" charset="0"/>
              </a:rPr>
              <a:t>expense</a:t>
            </a:r>
            <a:r>
              <a:rPr lang="fr-FR" b="1" i="1" dirty="0">
                <a:latin typeface="Arial Narrow" panose="020B0606020202030204" pitchFamily="34" charset="0"/>
              </a:rPr>
              <a:t> note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No </a:t>
            </a:r>
            <a:r>
              <a:rPr lang="fr-FR" b="1" i="1" dirty="0" err="1">
                <a:latin typeface="Arial Narrow" panose="020B0606020202030204" pitchFamily="34" charset="0"/>
              </a:rPr>
              <a:t>pre-reimbursement</a:t>
            </a:r>
            <a:r>
              <a:rPr lang="fr-FR" b="1" i="1" dirty="0">
                <a:latin typeface="Arial Narrow" panose="020B0606020202030204" pitchFamily="34" charset="0"/>
              </a:rPr>
              <a:t> </a:t>
            </a:r>
            <a:r>
              <a:rPr lang="fr-FR" b="1" i="1" dirty="0" err="1">
                <a:latin typeface="Arial Narrow" panose="020B0606020202030204" pitchFamily="34" charset="0"/>
              </a:rPr>
              <a:t>except</a:t>
            </a:r>
            <a:r>
              <a:rPr lang="fr-FR" b="1" i="1" dirty="0">
                <a:latin typeface="Arial Narrow" panose="020B0606020202030204" pitchFamily="34" charset="0"/>
              </a:rPr>
              <a:t> for </a:t>
            </a:r>
            <a:r>
              <a:rPr lang="fr-FR" b="1" i="1" dirty="0" err="1">
                <a:latin typeface="Arial Narrow" panose="020B0606020202030204" pitchFamily="34" charset="0"/>
              </a:rPr>
              <a:t>conference</a:t>
            </a:r>
            <a:r>
              <a:rPr lang="fr-FR" b="1" i="1" dirty="0">
                <a:latin typeface="Arial Narrow" panose="020B0606020202030204" pitchFamily="34" charset="0"/>
              </a:rPr>
              <a:t> registrations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dirty="0">
                <a:latin typeface="Arial Narrow" panose="020B0606020202030204" pitchFamily="34" charset="0"/>
              </a:rPr>
              <a:t>All expense reports must be encoded within 3 months.</a:t>
            </a:r>
            <a:endParaRPr lang="fr-FR" b="1" i="1" dirty="0">
              <a:latin typeface="Arial Narrow" panose="020B0606020202030204" pitchFamily="34" charset="0"/>
            </a:endParaRP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en-US" b="1" i="1" dirty="0">
                <a:latin typeface="Arial Narrow" panose="020B0606020202030204" pitchFamily="34" charset="0"/>
              </a:rPr>
              <a:t>At the end of the year, encode them as soon as possible before 31-12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7242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72" y="685799"/>
            <a:ext cx="8740440" cy="5907947"/>
          </a:xfrm>
        </p:spPr>
        <p:txBody>
          <a:bodyPr rtlCol="0">
            <a:normAutofit fontScale="40000" lnSpcReduction="20000"/>
          </a:bodyPr>
          <a:lstStyle/>
          <a:p>
            <a:pPr rtl="0">
              <a:buSzPct val="70000"/>
              <a:buFont typeface="Century Gothic" panose="020B0502020202020204" pitchFamily="34" charset="0"/>
              <a:buChar char="►"/>
            </a:pPr>
            <a:r>
              <a:rPr lang="fr-FR" sz="34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Les informations générales</a:t>
            </a:r>
            <a:br>
              <a:rPr lang="fr-FR" sz="3400" b="1" i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fr-FR" sz="34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General informations</a:t>
            </a:r>
          </a:p>
          <a:p>
            <a:pPr rtl="0">
              <a:buSzPct val="70000"/>
              <a:buFont typeface="Century Gothic" panose="020B0502020202020204" pitchFamily="34" charset="0"/>
              <a:buChar char="►"/>
            </a:pPr>
            <a:endParaRPr lang="fr-FR" sz="34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rtl="0">
              <a:buSzPct val="70000"/>
              <a:buFont typeface="Century Gothic" panose="020B0502020202020204" pitchFamily="34" charset="0"/>
              <a:buChar char="►"/>
            </a:pPr>
            <a:r>
              <a:rPr lang="fr-FR" sz="34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Les dépenses et les per diem</a:t>
            </a:r>
            <a:br>
              <a:rPr lang="fr-FR" sz="3400" b="1" i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fr-FR" sz="34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Expenses</a:t>
            </a:r>
            <a:r>
              <a:rPr lang="fr-FR" sz="34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 and per diem</a:t>
            </a:r>
          </a:p>
          <a:p>
            <a:pPr rtl="0">
              <a:buSzPct val="70000"/>
              <a:buFont typeface="Century Gothic" panose="020B0502020202020204" pitchFamily="34" charset="0"/>
              <a:buChar char="►"/>
            </a:pPr>
            <a:endParaRPr lang="fr-FR" sz="34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rtl="0">
              <a:buSzPct val="70000"/>
              <a:buFont typeface="Century Gothic" panose="020B0502020202020204" pitchFamily="34" charset="0"/>
              <a:buChar char="►"/>
            </a:pPr>
            <a:endParaRPr lang="fr-FR" sz="34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rtl="0">
              <a:buSzPct val="70000"/>
              <a:buFont typeface="Century Gothic" panose="020B0502020202020204" pitchFamily="34" charset="0"/>
              <a:buChar char="►"/>
            </a:pPr>
            <a:r>
              <a:rPr lang="fr-FR" sz="34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Les annexes</a:t>
            </a:r>
            <a:br>
              <a:rPr lang="fr-FR" sz="3400" b="1" i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fr-FR" sz="3400" b="1" i="1" dirty="0">
                <a:latin typeface="Arial Narrow" panose="020B0606020202030204" pitchFamily="34" charset="0"/>
              </a:rPr>
              <a:t>The a</a:t>
            </a:r>
            <a:r>
              <a:rPr lang="fr-FR" sz="34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nnexes</a:t>
            </a:r>
          </a:p>
          <a:p>
            <a:pPr rtl="0">
              <a:buSzPct val="70000"/>
              <a:buFont typeface="Century Gothic" panose="020B0502020202020204" pitchFamily="34" charset="0"/>
              <a:buChar char="►"/>
            </a:pPr>
            <a:endParaRPr lang="fr-FR" sz="34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rtl="0">
              <a:buSzPct val="70000"/>
              <a:buFont typeface="Century Gothic" panose="020B0502020202020204" pitchFamily="34" charset="0"/>
              <a:buChar char="►"/>
            </a:pPr>
            <a:endParaRPr lang="fr-FR" sz="34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rtl="0">
              <a:buSzPct val="70000"/>
              <a:buFont typeface="Century Gothic" panose="020B0502020202020204" pitchFamily="34" charset="0"/>
              <a:buChar char="►"/>
            </a:pPr>
            <a:r>
              <a:rPr lang="fr-FR" sz="34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Recherche</a:t>
            </a:r>
            <a:br>
              <a:rPr lang="fr-FR" sz="3400" b="1" i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fr-FR" sz="34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Search</a:t>
            </a:r>
            <a:endParaRPr lang="fr-FR" sz="34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rtl="0">
              <a:buSzPct val="70000"/>
              <a:buFont typeface="Century Gothic" panose="020B0502020202020204" pitchFamily="34" charset="0"/>
              <a:buChar char="►"/>
            </a:pPr>
            <a:endParaRPr lang="fr-FR" sz="34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rtl="0">
              <a:buSzPct val="70000"/>
              <a:buFont typeface="Century Gothic" panose="020B0502020202020204" pitchFamily="34" charset="0"/>
              <a:buChar char="►"/>
            </a:pPr>
            <a:endParaRPr lang="fr-FR" sz="34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rtl="0">
              <a:buSzPct val="70000"/>
              <a:buFont typeface="Century Gothic" panose="020B0502020202020204" pitchFamily="34" charset="0"/>
              <a:buChar char="►"/>
            </a:pPr>
            <a:r>
              <a:rPr lang="fr-FR" sz="34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Divers</a:t>
            </a:r>
            <a:br>
              <a:rPr lang="fr-FR" sz="3400" b="1" i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fr-FR" sz="34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Micelaneous</a:t>
            </a:r>
            <a:br>
              <a:rPr lang="fr-FR" b="1" i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br>
              <a:rPr lang="fr-FR" b="1" i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fr-FR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rtl="0">
              <a:buSzPct val="70000"/>
              <a:buNone/>
            </a:pPr>
            <a:endParaRPr lang="fr-FR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rtl="0">
              <a:buSzPct val="70000"/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2D51771-7594-4850-84E4-BBA3A2479567}"/>
              </a:ext>
            </a:extLst>
          </p:cNvPr>
          <p:cNvSpPr txBox="1"/>
          <p:nvPr/>
        </p:nvSpPr>
        <p:spPr>
          <a:xfrm>
            <a:off x="5008228" y="1996580"/>
            <a:ext cx="1862355" cy="92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8" name="Picture 2" descr="Résultat de recherche d'images pour &quot;informations generales&quot;">
            <a:extLst>
              <a:ext uri="{FF2B5EF4-FFF2-40B4-BE49-F238E27FC236}">
                <a16:creationId xmlns:a16="http://schemas.microsoft.com/office/drawing/2014/main" id="{1D4FD14B-474B-47B2-8644-79257267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547" y="308528"/>
            <a:ext cx="781050" cy="95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D74A897-39F3-4B48-BE5C-A132F23B3FE9}"/>
              </a:ext>
            </a:extLst>
          </p:cNvPr>
          <p:cNvSpPr txBox="1"/>
          <p:nvPr/>
        </p:nvSpPr>
        <p:spPr>
          <a:xfrm>
            <a:off x="7082582" y="3497860"/>
            <a:ext cx="150144" cy="28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1028" name="Picture 4" descr="Résultat de recherche d'images pour &quot;depenses&quot;">
            <a:extLst>
              <a:ext uri="{FF2B5EF4-FFF2-40B4-BE49-F238E27FC236}">
                <a16:creationId xmlns:a16="http://schemas.microsoft.com/office/drawing/2014/main" id="{3AEBA0FE-9501-4B50-B3B3-776CFCDEE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753" y="1064680"/>
            <a:ext cx="1867301" cy="1393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4EAF7A6-5A0D-4DCB-9336-07D02C372896}"/>
              </a:ext>
            </a:extLst>
          </p:cNvPr>
          <p:cNvSpPr txBox="1"/>
          <p:nvPr/>
        </p:nvSpPr>
        <p:spPr>
          <a:xfrm>
            <a:off x="2910980" y="42301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FC28747-6851-4899-A1C8-7CA760062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300" y="2460426"/>
            <a:ext cx="2636044" cy="1318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9E309A4-4812-4F29-BB76-5067BB2C7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753" y="3837188"/>
            <a:ext cx="2486025" cy="183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E54B47B-C1BE-40A2-80DC-C4632E6AD4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3764" y="4993352"/>
            <a:ext cx="1622615" cy="1364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1588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49861A-5A43-4B9A-9C83-770822325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557" y="225260"/>
            <a:ext cx="8534400" cy="1515456"/>
          </a:xfrm>
        </p:spPr>
        <p:txBody>
          <a:bodyPr/>
          <a:lstStyle/>
          <a:p>
            <a:r>
              <a:rPr lang="fr-FR" b="1" dirty="0">
                <a:latin typeface="Arial Narrow" panose="020B0606020202030204" pitchFamily="34" charset="0"/>
              </a:rPr>
              <a:t>Règles en matière de dépenses.</a:t>
            </a:r>
            <a:br>
              <a:rPr lang="fr-FR" b="1" dirty="0">
                <a:latin typeface="Arial Narrow" panose="020B0606020202030204" pitchFamily="34" charset="0"/>
              </a:rPr>
            </a:br>
            <a:r>
              <a:rPr lang="fr-FR" b="1" dirty="0">
                <a:latin typeface="Arial Narrow" panose="020B0606020202030204" pitchFamily="34" charset="0"/>
              </a:rPr>
              <a:t>EXPENSE </a:t>
            </a:r>
            <a:r>
              <a:rPr lang="fr-FR" b="1" dirty="0" err="1">
                <a:latin typeface="Arial Narrow" panose="020B0606020202030204" pitchFamily="34" charset="0"/>
              </a:rPr>
              <a:t>rules</a:t>
            </a:r>
            <a:endParaRPr lang="fr-BE" b="1" dirty="0">
              <a:latin typeface="Arial Narrow" panose="020B0606020202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291646-15B9-4A57-AA70-F82B9E210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683" y="2028650"/>
            <a:ext cx="2857500" cy="23812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BB5ECFA-1F62-4659-B070-6C382B8B8233}"/>
              </a:ext>
            </a:extLst>
          </p:cNvPr>
          <p:cNvSpPr txBox="1"/>
          <p:nvPr/>
        </p:nvSpPr>
        <p:spPr>
          <a:xfrm>
            <a:off x="1082180" y="5142451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S. Landrain 05-2022</a:t>
            </a:r>
            <a:endParaRPr lang="fr-B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46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675D9A-7702-401C-B7CB-D961316C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Narrow" panose="020B0606020202030204" pitchFamily="34" charset="0"/>
              </a:rPr>
              <a:t>La loi</a:t>
            </a:r>
            <a:endParaRPr lang="fr-BE" dirty="0">
              <a:latin typeface="Arial Narrow" panose="020B060602020203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5F329B-A749-45EA-AF88-DE92F34C0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Arial Narrow" panose="020B0606020202030204" pitchFamily="34" charset="0"/>
              </a:rPr>
              <a:t>Argent public → Règlementations → Marchés publics</a:t>
            </a:r>
          </a:p>
          <a:p>
            <a:r>
              <a:rPr lang="fr-FR" dirty="0">
                <a:latin typeface="Arial Narrow" panose="020B0606020202030204" pitchFamily="34" charset="0"/>
              </a:rPr>
              <a:t>A partir du premier cent → 3 offres</a:t>
            </a:r>
          </a:p>
          <a:p>
            <a:r>
              <a:rPr lang="fr-FR" dirty="0">
                <a:latin typeface="Arial Narrow" panose="020B0606020202030204" pitchFamily="34" charset="0"/>
              </a:rPr>
              <a:t>Concernant certaines fournitures, obligation de passer par certains fournisseurs si il y a eu un marché public effectué par l’UCL</a:t>
            </a:r>
          </a:p>
          <a:p>
            <a:pPr lvl="2"/>
            <a:r>
              <a:rPr lang="fr-FR" dirty="0">
                <a:latin typeface="Arial Narrow" panose="020B0606020202030204" pitchFamily="34" charset="0"/>
              </a:rPr>
              <a:t>Ex :       Fournitures de bureau → Lyreco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	Pc portables → Dell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	Matériel Apple → </a:t>
            </a:r>
            <a:r>
              <a:rPr lang="fr-BE" dirty="0">
                <a:latin typeface="Arial Narrow" panose="020B0606020202030204" pitchFamily="34" charset="0"/>
              </a:rPr>
              <a:t>Lab9 Pro N.V.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18158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C5F9E9-1B4C-4778-9164-05C66E67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the </a:t>
            </a:r>
            <a:r>
              <a:rPr lang="fr-BE" dirty="0" err="1"/>
              <a:t>law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A97BA-B5A8-4D84-BDE9-C51F591D9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Public Money → Regulations → Public Procurement</a:t>
            </a:r>
          </a:p>
          <a:p>
            <a:r>
              <a:rPr lang="en-US" dirty="0">
                <a:latin typeface="Arial Narrow" panose="020B0606020202030204" pitchFamily="34" charset="0"/>
              </a:rPr>
              <a:t>From the first cent → 3 offers</a:t>
            </a:r>
          </a:p>
          <a:p>
            <a:r>
              <a:rPr lang="en-US" dirty="0">
                <a:latin typeface="Arial Narrow" panose="020B0606020202030204" pitchFamily="34" charset="0"/>
              </a:rPr>
              <a:t>Regarding some supplies, obligation to go through certain suppliers if there was a public contract made by UCL</a:t>
            </a:r>
          </a:p>
          <a:p>
            <a:pPr lvl="2"/>
            <a:r>
              <a:rPr lang="fr-FR" dirty="0">
                <a:latin typeface="Arial Narrow" panose="020B0606020202030204" pitchFamily="34" charset="0"/>
              </a:rPr>
              <a:t>Ex :       Office supplies → Lyreco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	Laptops → Dell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	</a:t>
            </a:r>
            <a:r>
              <a:rPr lang="en-US" dirty="0">
                <a:latin typeface="Arial Narrow" panose="020B0606020202030204" pitchFamily="34" charset="0"/>
              </a:rPr>
              <a:t>Apple equipment → Lab9 Pro N.V.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54320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6438D-0176-4D37-96EB-03476B575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Narrow" panose="020B0606020202030204" pitchFamily="34" charset="0"/>
              </a:rPr>
              <a:t>Achats → Marché</a:t>
            </a:r>
            <a:endParaRPr lang="fr-BE" dirty="0"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88FBA4-EED0-4001-B89F-B247BA6D9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Arial Narrow" panose="020B0606020202030204" pitchFamily="34" charset="0"/>
              </a:rPr>
              <a:t>Se renseigner si il y a un marché existant.</a:t>
            </a:r>
          </a:p>
          <a:p>
            <a:r>
              <a:rPr lang="fr-FR" dirty="0">
                <a:latin typeface="Arial Narrow" panose="020B0606020202030204" pitchFamily="34" charset="0"/>
              </a:rPr>
              <a:t>Ne rien dépenser si vous n’êtes pas sûrs de la procédure.</a:t>
            </a:r>
          </a:p>
          <a:p>
            <a:r>
              <a:rPr lang="fr-FR" dirty="0">
                <a:latin typeface="Arial Narrow" panose="020B0606020202030204" pitchFamily="34" charset="0"/>
              </a:rPr>
              <a:t>Toujours commencer par rédiger le cahier des charges et me contacter.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Ne pas contacter de fournisseur avant de m’en parler !</a:t>
            </a:r>
            <a:endParaRPr lang="fr-B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534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8F56A-2941-4004-8FDD-F6FCE240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Purchasing</a:t>
            </a:r>
            <a:r>
              <a:rPr lang="fr-BE" dirty="0"/>
              <a:t> → </a:t>
            </a:r>
            <a:r>
              <a:rPr lang="en-US" dirty="0">
                <a:latin typeface="Arial Narrow" panose="020B0606020202030204" pitchFamily="34" charset="0"/>
              </a:rPr>
              <a:t>Public Procurement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2D2F8E-2C51-4C18-B22E-A065E4622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Find out if there is an existing public procurement.</a:t>
            </a:r>
            <a:endParaRPr lang="fr-F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Do not spend anything if you are not sure of the procedure.</a:t>
            </a:r>
            <a:endParaRPr lang="fr-F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Always start by writing the specifications and contact me. Do not contact a supplier before talking to me!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05051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20C0AD-8BF0-46EE-8C92-54159A45E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Narrow" panose="020B0606020202030204" pitchFamily="34" charset="0"/>
              </a:rPr>
              <a:t>Voyages</a:t>
            </a:r>
            <a:endParaRPr lang="fr-BE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FB56BA6-6CD8-49A8-91DD-55D4F79C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40023"/>
            <a:ext cx="9905999" cy="4051178"/>
          </a:xfrm>
        </p:spPr>
        <p:txBody>
          <a:bodyPr>
            <a:normAutofit fontScale="92500"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Avant de demander le paiement d’une inscription, l’achat d’un billet d’avion, le remboursement de frais de voyage … vous devez enregistrer votre demande de voyage dans l’intranet CP3 : « </a:t>
            </a:r>
            <a:r>
              <a:rPr lang="fr-FR" dirty="0" err="1">
                <a:latin typeface="Arial Narrow" panose="020B0606020202030204" pitchFamily="34" charset="0"/>
              </a:rPr>
              <a:t>Prepare</a:t>
            </a:r>
            <a:r>
              <a:rPr lang="fr-FR" dirty="0">
                <a:latin typeface="Arial Narrow" panose="020B0606020202030204" pitchFamily="34" charset="0"/>
              </a:rPr>
              <a:t> a trip »→ Carinne ou moi, connaitrons le compte d’imputation</a:t>
            </a:r>
          </a:p>
          <a:p>
            <a:r>
              <a:rPr lang="fr-FR" dirty="0">
                <a:latin typeface="Arial Narrow" panose="020B0606020202030204" pitchFamily="34" charset="0"/>
              </a:rPr>
              <a:t>Demander l’autorisation au FNRS – FRIA le cas échéant</a:t>
            </a:r>
          </a:p>
          <a:p>
            <a:r>
              <a:rPr lang="fr-FR" dirty="0">
                <a:latin typeface="Arial Narrow" panose="020B0606020202030204" pitchFamily="34" charset="0"/>
              </a:rPr>
              <a:t>Compléter vos données de profil sur Carlson Wagon Lit (CWT)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	Voir infos wiki Trave guide-CP3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	Attention ! Utiliser l’adresse mail </a:t>
            </a:r>
            <a:r>
              <a:rPr lang="fr-FR" dirty="0" err="1">
                <a:latin typeface="Arial Narrow" panose="020B0606020202030204" pitchFamily="34" charset="0"/>
              </a:rPr>
              <a:t>Uclouvain</a:t>
            </a:r>
            <a:r>
              <a:rPr lang="fr-FR" dirty="0">
                <a:latin typeface="Arial Narrow" panose="020B0606020202030204" pitchFamily="34" charset="0"/>
              </a:rPr>
              <a:t> !!!</a:t>
            </a:r>
          </a:p>
          <a:p>
            <a:r>
              <a:rPr lang="fr-FR" dirty="0">
                <a:latin typeface="Arial Narrow" panose="020B0606020202030204" pitchFamily="34" charset="0"/>
              </a:rPr>
              <a:t>Si le billet d’avion n’est pas acheté chez CWL, avoir 3 offres (dont 1 de chez CWT)</a:t>
            </a:r>
          </a:p>
          <a:p>
            <a:endParaRPr lang="fr-B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971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FFC208-98B4-400F-8276-0AC15788E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Travel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4AB92E-E196-4EC8-A680-7958BD065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Before requesting payment for a registration, the purchase of a plane ticket, the reimbursement of travel expenses ... you must register your travel request in the CP3 intranet: "Prepare a trip"→ Carinne or I will know the account to be charged</a:t>
            </a:r>
          </a:p>
          <a:p>
            <a:r>
              <a:rPr lang="en-US" dirty="0">
                <a:latin typeface="Arial Narrow" panose="020B0606020202030204" pitchFamily="34" charset="0"/>
              </a:rPr>
              <a:t>Request authorization from the FNRS - FRIA if applicable</a:t>
            </a:r>
          </a:p>
          <a:p>
            <a:r>
              <a:rPr lang="en-US" dirty="0">
                <a:latin typeface="Arial Narrow" panose="020B0606020202030204" pitchFamily="34" charset="0"/>
              </a:rPr>
              <a:t>Complete your profile data on Carlson Wagon Lit (CWT)</a:t>
            </a:r>
          </a:p>
          <a:p>
            <a:pPr marL="0" indent="0">
              <a:buNone/>
            </a:pPr>
            <a:r>
              <a:rPr lang="fr-FR" dirty="0">
                <a:latin typeface="Arial Narrow" panose="020B0606020202030204" pitchFamily="34" charset="0"/>
              </a:rPr>
              <a:t>	</a:t>
            </a:r>
            <a:r>
              <a:rPr lang="en-US" dirty="0">
                <a:latin typeface="Arial Narrow" panose="020B0606020202030204" pitchFamily="34" charset="0"/>
              </a:rPr>
              <a:t>See info wiki </a:t>
            </a:r>
            <a:r>
              <a:rPr lang="en-US" dirty="0" err="1">
                <a:latin typeface="Arial Narrow" panose="020B0606020202030204" pitchFamily="34" charset="0"/>
              </a:rPr>
              <a:t>Trave</a:t>
            </a:r>
            <a:r>
              <a:rPr lang="en-US" dirty="0">
                <a:latin typeface="Arial Narrow" panose="020B0606020202030204" pitchFamily="34" charset="0"/>
              </a:rPr>
              <a:t> guide-CP3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	</a:t>
            </a:r>
            <a:r>
              <a:rPr lang="en-US" dirty="0">
                <a:latin typeface="Arial Narrow" panose="020B0606020202030204" pitchFamily="34" charset="0"/>
              </a:rPr>
              <a:t>Attention ! Use the </a:t>
            </a:r>
            <a:r>
              <a:rPr lang="en-US" dirty="0" err="1">
                <a:latin typeface="Arial Narrow" panose="020B0606020202030204" pitchFamily="34" charset="0"/>
              </a:rPr>
              <a:t>Uclouvain</a:t>
            </a:r>
            <a:r>
              <a:rPr lang="en-US" dirty="0">
                <a:latin typeface="Arial Narrow" panose="020B0606020202030204" pitchFamily="34" charset="0"/>
              </a:rPr>
              <a:t> email address </a:t>
            </a:r>
            <a:r>
              <a:rPr lang="fr-FR" dirty="0">
                <a:latin typeface="Arial Narrow" panose="020B0606020202030204" pitchFamily="34" charset="0"/>
              </a:rPr>
              <a:t>!!!</a:t>
            </a:r>
          </a:p>
          <a:p>
            <a:r>
              <a:rPr lang="en-US" dirty="0">
                <a:latin typeface="Arial Narrow" panose="020B0606020202030204" pitchFamily="34" charset="0"/>
              </a:rPr>
              <a:t>If the plane ticket is not purchased at CWL, have 3 offers (including 1 from CWT)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60296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6A538D-2FFE-4263-9461-DF3F0F5B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Achats informatiques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7FBFA-0654-412D-A0D1-FF525BA7C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Dans tous les cas, utiliser le système de ticket CP3</a:t>
            </a:r>
          </a:p>
          <a:p>
            <a:pPr lvl="1"/>
            <a:r>
              <a:rPr lang="fr-FR" dirty="0">
                <a:latin typeface="Arial Narrow" panose="020B0606020202030204" pitchFamily="34" charset="0"/>
              </a:rPr>
              <a:t>Petit matériel : </a:t>
            </a:r>
            <a:r>
              <a:rPr lang="fr-BE" u="sng" dirty="0">
                <a:latin typeface="Arial Narrow" panose="020B0606020202030204" pitchFamily="34" charset="0"/>
                <a:hlinkClick r:id="rId2"/>
              </a:rPr>
              <a:t>https://cp3-git.irmp.ucl.ac.be/cp3-support/helpdesk/-/issues/new</a:t>
            </a:r>
            <a:endParaRPr lang="fr-BE" u="sng" dirty="0">
              <a:latin typeface="Arial Narrow" panose="020B0606020202030204" pitchFamily="34" charset="0"/>
            </a:endParaRPr>
          </a:p>
          <a:p>
            <a:pPr lvl="1"/>
            <a:r>
              <a:rPr lang="fr-FR" dirty="0">
                <a:latin typeface="Arial Narrow" panose="020B0606020202030204" pitchFamily="34" charset="0"/>
              </a:rPr>
              <a:t>Achat PC : </a:t>
            </a:r>
            <a:r>
              <a:rPr lang="fr-BE" u="sng" dirty="0">
                <a:latin typeface="Arial Narrow" panose="020B0606020202030204" pitchFamily="34" charset="0"/>
                <a:hlinkClick r:id="rId3"/>
              </a:rPr>
              <a:t>https://cp3-git.irmp.ucl.ac.be/cp3-support/helpdesk/issues/new?issuable_template=computer_request</a:t>
            </a:r>
            <a:endParaRPr lang="fr-FR" dirty="0">
              <a:latin typeface="Arial Narrow" panose="020B0606020202030204" pitchFamily="34" charset="0"/>
            </a:endParaRPr>
          </a:p>
          <a:p>
            <a:r>
              <a:rPr lang="fr-FR" dirty="0">
                <a:latin typeface="Arial Narrow" panose="020B0606020202030204" pitchFamily="34" charset="0"/>
              </a:rPr>
              <a:t>Pour les boursiers FNRS et FRIA, veuillez le mentionner dans votre demande</a:t>
            </a:r>
          </a:p>
          <a:p>
            <a:r>
              <a:rPr lang="fr-FR" dirty="0">
                <a:latin typeface="Arial Narrow" panose="020B0606020202030204" pitchFamily="34" charset="0"/>
              </a:rPr>
              <a:t>L’approbation préalable de votre responsable est obligatoire pour toute dépense !</a:t>
            </a:r>
          </a:p>
          <a:p>
            <a:pPr lvl="1"/>
            <a:r>
              <a:rPr lang="fr-FR" dirty="0">
                <a:latin typeface="Arial Narrow" panose="020B0606020202030204" pitchFamily="34" charset="0"/>
              </a:rPr>
              <a:t>Pour l’achat d’un ordinateur, n’oubliez pas de remplir correctement le document.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Il est important de mentionner un n° de compte et non pas son nom (A7.31500.043 et non CMS)</a:t>
            </a:r>
          </a:p>
          <a:p>
            <a:pPr lvl="2"/>
            <a:r>
              <a:rPr lang="fr-FR" dirty="0">
                <a:latin typeface="Arial Narrow" panose="020B0606020202030204" pitchFamily="34" charset="0"/>
              </a:rPr>
              <a:t>Plus les informations sont complètes et correctes, plus vite le matériel demandé sera disponible.</a:t>
            </a:r>
          </a:p>
        </p:txBody>
      </p:sp>
    </p:spTree>
    <p:extLst>
      <p:ext uri="{BB962C8B-B14F-4D97-AF65-F5344CB8AC3E}">
        <p14:creationId xmlns:p14="http://schemas.microsoft.com/office/powerpoint/2010/main" val="2755698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5996D-F135-489B-A6E7-FE042ABFC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Computer </a:t>
            </a:r>
            <a:r>
              <a:rPr lang="fr-BE" dirty="0" err="1"/>
              <a:t>purchases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376F12-9F4A-4917-A242-247F22A0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In all cases, use the CP3 ticket system</a:t>
            </a:r>
            <a:endParaRPr lang="fr-FR" dirty="0">
              <a:latin typeface="Arial Narrow" panose="020B0606020202030204" pitchFamily="34" charset="0"/>
            </a:endParaRPr>
          </a:p>
          <a:p>
            <a:pPr lvl="1"/>
            <a:r>
              <a:rPr lang="fr-FR" dirty="0">
                <a:latin typeface="Arial Narrow" panose="020B0606020202030204" pitchFamily="34" charset="0"/>
              </a:rPr>
              <a:t>Small </a:t>
            </a:r>
            <a:r>
              <a:rPr lang="fr-FR" dirty="0" err="1">
                <a:latin typeface="Arial Narrow" panose="020B0606020202030204" pitchFamily="34" charset="0"/>
              </a:rPr>
              <a:t>equipment</a:t>
            </a:r>
            <a:r>
              <a:rPr lang="fr-FR" dirty="0">
                <a:latin typeface="Arial Narrow" panose="020B0606020202030204" pitchFamily="34" charset="0"/>
              </a:rPr>
              <a:t> : </a:t>
            </a:r>
            <a:r>
              <a:rPr lang="fr-BE" u="sng" dirty="0">
                <a:latin typeface="Arial Narrow" panose="020B0606020202030204" pitchFamily="34" charset="0"/>
                <a:hlinkClick r:id="rId2"/>
              </a:rPr>
              <a:t>https://cp3-git.irmp.ucl.ac.be/cp3-support/helpdesk/-/issues/new</a:t>
            </a:r>
            <a:endParaRPr lang="fr-BE" u="sng" dirty="0">
              <a:latin typeface="Arial Narrow" panose="020B0606020202030204" pitchFamily="34" charset="0"/>
            </a:endParaRPr>
          </a:p>
          <a:p>
            <a:pPr lvl="1"/>
            <a:r>
              <a:rPr lang="fr-FR" dirty="0">
                <a:latin typeface="Arial Narrow" panose="020B0606020202030204" pitchFamily="34" charset="0"/>
              </a:rPr>
              <a:t>PC </a:t>
            </a:r>
            <a:r>
              <a:rPr lang="fr-FR" dirty="0" err="1">
                <a:latin typeface="Arial Narrow" panose="020B0606020202030204" pitchFamily="34" charset="0"/>
              </a:rPr>
              <a:t>purchase</a:t>
            </a:r>
            <a:r>
              <a:rPr lang="fr-FR" dirty="0">
                <a:latin typeface="Arial Narrow" panose="020B0606020202030204" pitchFamily="34" charset="0"/>
              </a:rPr>
              <a:t> : </a:t>
            </a:r>
            <a:r>
              <a:rPr lang="fr-BE" u="sng" dirty="0">
                <a:latin typeface="Arial Narrow" panose="020B0606020202030204" pitchFamily="34" charset="0"/>
                <a:hlinkClick r:id="rId3"/>
              </a:rPr>
              <a:t>https://cp3-git.irmp.ucl.ac.be/cp3-support/helpdesk/issues/new?issuable_template=computer_request</a:t>
            </a:r>
            <a:endParaRPr lang="fr-F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For FNRS and FRIA grant holders, please mention it in your application</a:t>
            </a:r>
          </a:p>
          <a:p>
            <a:r>
              <a:rPr lang="en-US" dirty="0">
                <a:latin typeface="Arial Narrow" panose="020B0606020202030204" pitchFamily="34" charset="0"/>
              </a:rPr>
              <a:t>Prior approval from your supervisor is required for all expenses!</a:t>
            </a:r>
            <a:endParaRPr lang="fr-FR" dirty="0">
              <a:latin typeface="Arial Narrow" panose="020B0606020202030204" pitchFamily="34" charset="0"/>
            </a:endParaRP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For the purchase of a computer, do not forget to fill in the document correctly</a:t>
            </a:r>
            <a:r>
              <a:rPr lang="fr-FR" dirty="0">
                <a:latin typeface="Arial Narrow" panose="020B0606020202030204" pitchFamily="34" charset="0"/>
              </a:rPr>
              <a:t>.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It is important to mention an account number and not its name (A7.31500.043 and not CMS)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The more complete and correct the information is, the faster the requested equipment will be available.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25940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5996D-F135-489B-A6E7-FE042ABF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9905999" cy="448281"/>
          </a:xfrm>
        </p:spPr>
        <p:txBody>
          <a:bodyPr>
            <a:normAutofit fontScale="90000"/>
          </a:bodyPr>
          <a:lstStyle/>
          <a:p>
            <a:r>
              <a:rPr lang="fr-BE" dirty="0"/>
              <a:t>Computer </a:t>
            </a:r>
            <a:r>
              <a:rPr lang="fr-BE" dirty="0" err="1"/>
              <a:t>purchases</a:t>
            </a:r>
            <a:endParaRPr lang="fr-BE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0ABA0B0-872A-42D1-B059-2041CCBF8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C8C668B-440A-4C0D-98A9-3478A7B6C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146" y="1419159"/>
            <a:ext cx="9164329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3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E5BE3DE-BDDB-4869-8F5D-5A1ADA3E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0668"/>
            <a:ext cx="9905998" cy="920264"/>
          </a:xfrm>
        </p:spPr>
        <p:txBody>
          <a:bodyPr>
            <a:normAutofit/>
          </a:bodyPr>
          <a:lstStyle/>
          <a:p>
            <a:r>
              <a:rPr lang="fr-FR" dirty="0"/>
              <a:t>	</a:t>
            </a:r>
            <a:r>
              <a:rPr lang="fr-FR" dirty="0">
                <a:latin typeface="Arial Narrow" panose="020B0606020202030204" pitchFamily="34" charset="0"/>
              </a:rPr>
              <a:t>Informations générales - </a:t>
            </a:r>
            <a:endParaRPr lang="fr-BE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9F1771D-1341-4C4A-8119-E081D173C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74" y="872314"/>
            <a:ext cx="10679185" cy="54686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9CEE565-4A15-4D61-96B0-47F63FE3C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037" y="180567"/>
            <a:ext cx="503543" cy="119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58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5996D-F135-489B-A6E7-FE042ABF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9905999" cy="448281"/>
          </a:xfrm>
        </p:spPr>
        <p:txBody>
          <a:bodyPr>
            <a:normAutofit fontScale="90000"/>
          </a:bodyPr>
          <a:lstStyle/>
          <a:p>
            <a:r>
              <a:rPr lang="fr-BE" dirty="0"/>
              <a:t>Computer </a:t>
            </a:r>
            <a:r>
              <a:rPr lang="fr-BE" dirty="0" err="1"/>
              <a:t>purchases</a:t>
            </a:r>
            <a:endParaRPr lang="fr-BE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F6E6239-ED74-46F5-B397-842033E0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7643" y="1066799"/>
            <a:ext cx="5898926" cy="56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42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5996D-F135-489B-A6E7-FE042ABF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9905999" cy="448281"/>
          </a:xfrm>
        </p:spPr>
        <p:txBody>
          <a:bodyPr>
            <a:normAutofit fontScale="90000"/>
          </a:bodyPr>
          <a:lstStyle/>
          <a:p>
            <a:r>
              <a:rPr lang="fr-BE" dirty="0"/>
              <a:t>Computer </a:t>
            </a:r>
            <a:r>
              <a:rPr lang="fr-BE" dirty="0" err="1"/>
              <a:t>purchases</a:t>
            </a:r>
            <a:endParaRPr lang="fr-BE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F74C2B5-4E6E-4D02-8BF6-04ACF159B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6272" y="1066799"/>
            <a:ext cx="6045200" cy="568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07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5996D-F135-489B-A6E7-FE042ABF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9905999" cy="448281"/>
          </a:xfrm>
        </p:spPr>
        <p:txBody>
          <a:bodyPr>
            <a:normAutofit fontScale="90000"/>
          </a:bodyPr>
          <a:lstStyle/>
          <a:p>
            <a:r>
              <a:rPr lang="fr-BE" dirty="0"/>
              <a:t>Computer </a:t>
            </a:r>
            <a:r>
              <a:rPr lang="fr-BE" dirty="0" err="1"/>
              <a:t>purchases</a:t>
            </a:r>
            <a:endParaRPr lang="fr-B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0144E51-D864-48CC-98EF-1D139C12A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556" y="1422400"/>
            <a:ext cx="951985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17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5996D-F135-489B-A6E7-FE042ABF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9905999" cy="448281"/>
          </a:xfrm>
        </p:spPr>
        <p:txBody>
          <a:bodyPr>
            <a:normAutofit fontScale="90000"/>
          </a:bodyPr>
          <a:lstStyle/>
          <a:p>
            <a:r>
              <a:rPr lang="fr-BE" dirty="0"/>
              <a:t>Computer </a:t>
            </a:r>
            <a:r>
              <a:rPr lang="fr-BE" dirty="0" err="1"/>
              <a:t>purchases</a:t>
            </a:r>
            <a:endParaRPr lang="fr-BE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6F9719-BE09-4886-8ED4-EFD7A9269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01800"/>
            <a:ext cx="9905999" cy="4089401"/>
          </a:xfrm>
        </p:spPr>
        <p:txBody>
          <a:bodyPr/>
          <a:lstStyle/>
          <a:p>
            <a:r>
              <a:rPr lang="fr-FR" dirty="0"/>
              <a:t>Vous recevrez via mail l’avis d’absence à imprimer, faire signer par le promoteur et apposer votre signature.</a:t>
            </a:r>
          </a:p>
          <a:p>
            <a:r>
              <a:rPr lang="fr-FR" dirty="0"/>
              <a:t>Le donner à Carinne Mertens qui en assurera l’envoi au service des assurances.</a:t>
            </a:r>
          </a:p>
          <a:p>
            <a:r>
              <a:rPr lang="fr-FR" dirty="0"/>
              <a:t>Attention, si vous êtes aspirant FNRS, vous ne devez pas utiliser ce document mais bien enregistrer votre déplacement sur le portail du FNRS.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6299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EA7FC6-0999-4897-B17E-1444DBB0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55241"/>
          </a:xfrm>
        </p:spPr>
        <p:txBody>
          <a:bodyPr/>
          <a:lstStyle/>
          <a:p>
            <a:r>
              <a:rPr lang="fr-FR" dirty="0">
                <a:latin typeface="Arial Narrow" panose="020B0606020202030204" pitchFamily="34" charset="0"/>
              </a:rPr>
              <a:t>	Informations générales</a:t>
            </a:r>
            <a:endParaRPr lang="fr-BE" dirty="0"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D39041-031E-43C5-B0A3-25D438CAD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57778"/>
            <a:ext cx="9905999" cy="4481703"/>
          </a:xfrm>
        </p:spPr>
        <p:txBody>
          <a:bodyPr>
            <a:normAutofit fontScale="85000" lnSpcReduction="10000"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L’objet</a:t>
            </a:r>
            <a:r>
              <a:rPr lang="fr-FR" b="1" i="1" dirty="0">
                <a:latin typeface="Arial Narrow" panose="020B0606020202030204" pitchFamily="34" charset="0"/>
              </a:rPr>
              <a:t> doit mentionner le lieu et les dates début-fin de votre mission (Paris 03/06-02/07/22)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La description</a:t>
            </a:r>
            <a:r>
              <a:rPr lang="fr-FR" b="1" i="1" dirty="0">
                <a:latin typeface="Arial Narrow" panose="020B0606020202030204" pitchFamily="34" charset="0"/>
              </a:rPr>
              <a:t> mentionne les raisons de votre déplacements. Evitez de mentionner la source de 	financement.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L’approbateur</a:t>
            </a:r>
            <a:r>
              <a:rPr lang="fr-FR" b="1" i="1" dirty="0">
                <a:latin typeface="Arial Narrow" panose="020B0606020202030204" pitchFamily="34" charset="0"/>
              </a:rPr>
              <a:t> est votre promoteur sauf exception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Toujours mentionner un </a:t>
            </a:r>
            <a:r>
              <a:rPr lang="fr-FR" b="1" i="1" u="sng" dirty="0">
                <a:latin typeface="Arial Narrow" panose="020B0606020202030204" pitchFamily="34" charset="0"/>
              </a:rPr>
              <a:t>gestionnaire de compte</a:t>
            </a:r>
            <a:r>
              <a:rPr lang="fr-FR" b="1" i="1" dirty="0">
                <a:latin typeface="Arial Narrow" panose="020B0606020202030204" pitchFamily="34" charset="0"/>
              </a:rPr>
              <a:t> ( Stéphanie Landrain)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L’imputation</a:t>
            </a:r>
            <a:r>
              <a:rPr lang="fr-FR" b="1" i="1" dirty="0">
                <a:latin typeface="Arial Narrow" panose="020B0606020202030204" pitchFamily="34" charset="0"/>
              </a:rPr>
              <a:t> ne peut être complétée que par le titulaire du compte ou le gestionnaire comptable</a:t>
            </a:r>
          </a:p>
          <a:p>
            <a:pPr>
              <a:buSzPct val="70000"/>
            </a:pPr>
            <a:r>
              <a:rPr lang="fr-FR" b="1" i="1" dirty="0">
                <a:latin typeface="Arial Narrow" panose="020B0606020202030204" pitchFamily="34" charset="0"/>
              </a:rPr>
              <a:t>	Ne pas en faire mention dans la description mais au besoin le mentionner </a:t>
            </a:r>
          </a:p>
          <a:p>
            <a:pPr>
              <a:buSzPct val="70000"/>
            </a:pPr>
            <a:r>
              <a:rPr lang="fr-FR" b="1" i="1" dirty="0">
                <a:latin typeface="Arial Narrow" panose="020B0606020202030204" pitchFamily="34" charset="0"/>
              </a:rPr>
              <a:t>	dans le mail qui sera envoyé à l’approbateur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Cliquez</a:t>
            </a:r>
            <a:r>
              <a:rPr lang="fr-FR" b="1" i="1" dirty="0">
                <a:latin typeface="Arial Narrow" panose="020B0606020202030204" pitchFamily="34" charset="0"/>
              </a:rPr>
              <a:t> sur « Ajouter une dépense » </a:t>
            </a:r>
          </a:p>
          <a:p>
            <a:endParaRPr lang="fr-B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C47DC0-45AC-46A3-A1BF-94EAD0FEBE2C}"/>
              </a:ext>
            </a:extLst>
          </p:cNvPr>
          <p:cNvSpPr/>
          <p:nvPr/>
        </p:nvSpPr>
        <p:spPr>
          <a:xfrm>
            <a:off x="788565" y="1266738"/>
            <a:ext cx="9446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0000"/>
            </a:pPr>
            <a:endParaRPr lang="fr-FR" b="1" i="1" dirty="0">
              <a:latin typeface="Arial Narrow" panose="020B0606020202030204" pitchFamily="34" charset="0"/>
            </a:endParaRPr>
          </a:p>
          <a:p>
            <a:pPr lvl="1">
              <a:buSzPct val="70000"/>
            </a:pPr>
            <a:endParaRPr lang="fr-FR" b="1" i="1" dirty="0">
              <a:latin typeface="Arial Narrow" panose="020B0606020202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6BF40DE-E93D-48BC-B9C4-95D7810F6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318" y="724246"/>
            <a:ext cx="506012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3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E8EC63F-BAB3-477B-9C68-7E1048A4C111}"/>
              </a:ext>
            </a:extLst>
          </p:cNvPr>
          <p:cNvSpPr txBox="1">
            <a:spLocks/>
          </p:cNvSpPr>
          <p:nvPr/>
        </p:nvSpPr>
        <p:spPr>
          <a:xfrm>
            <a:off x="684212" y="218114"/>
            <a:ext cx="8534400" cy="8724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BE" dirty="0">
              <a:latin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27CFE0-9B9F-4349-AEBA-B2E151967A3C}"/>
              </a:ext>
            </a:extLst>
          </p:cNvPr>
          <p:cNvSpPr/>
          <p:nvPr/>
        </p:nvSpPr>
        <p:spPr>
          <a:xfrm>
            <a:off x="788565" y="1266738"/>
            <a:ext cx="9446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0000"/>
            </a:pPr>
            <a:endParaRPr lang="fr-FR" b="1" i="1" dirty="0">
              <a:latin typeface="Arial Narrow" panose="020B0606020202030204" pitchFamily="34" charset="0"/>
            </a:endParaRPr>
          </a:p>
          <a:p>
            <a:pPr lvl="1">
              <a:buSzPct val="70000"/>
            </a:pPr>
            <a:endParaRPr lang="fr-FR" b="1" i="1" dirty="0">
              <a:latin typeface="Arial Narrow" panose="020B0606020202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22EFFF6-65EB-4184-8D15-B332A716A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19" y="664367"/>
            <a:ext cx="506012" cy="1188823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1C5DCB7E-703F-428D-B1DF-A19608EF0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fr-FR" dirty="0"/>
              <a:t>	</a:t>
            </a:r>
            <a:r>
              <a:rPr lang="fr-FR" dirty="0">
                <a:latin typeface="Arial Narrow" panose="020B0606020202030204" pitchFamily="34" charset="0"/>
              </a:rPr>
              <a:t>General information</a:t>
            </a:r>
            <a:br>
              <a:rPr lang="fr-BE" dirty="0">
                <a:latin typeface="Arial Narrow" panose="020B0606020202030204" pitchFamily="34" charset="0"/>
              </a:rPr>
            </a:br>
            <a:endParaRPr lang="fr-BE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FAC1B0CF-ED02-42BB-B2CA-F231FCFFD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90972"/>
            <a:ext cx="9905999" cy="4492577"/>
          </a:xfrm>
        </p:spPr>
        <p:txBody>
          <a:bodyPr>
            <a:normAutofit fontScale="85000" lnSpcReduction="10000"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The object </a:t>
            </a:r>
            <a:r>
              <a:rPr lang="en-US" b="1" i="1" dirty="0">
                <a:latin typeface="Arial Narrow" panose="020B0606020202030204" pitchFamily="34" charset="0"/>
              </a:rPr>
              <a:t>must mention the place and the beginning and end dates of your mission </a:t>
            </a:r>
          </a:p>
          <a:p>
            <a:pPr marL="914400" lvl="2" indent="0">
              <a:buSzPct val="70000"/>
              <a:buNone/>
            </a:pPr>
            <a:r>
              <a:rPr lang="fr-FR" b="1" i="1" dirty="0">
                <a:latin typeface="Arial Narrow" panose="020B0606020202030204" pitchFamily="34" charset="0"/>
              </a:rPr>
              <a:t>(Paris 03/06-02/07/22)</a:t>
            </a:r>
            <a:endParaRPr lang="en-US" b="1" i="1" dirty="0">
              <a:latin typeface="Arial Narrow" panose="020B0606020202030204" pitchFamily="34" charset="0"/>
            </a:endParaRP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The description </a:t>
            </a:r>
            <a:r>
              <a:rPr lang="en-US" b="1" i="1" dirty="0">
                <a:latin typeface="Arial Narrow" panose="020B0606020202030204" pitchFamily="34" charset="0"/>
              </a:rPr>
              <a:t>should mention the reasons for your travel. </a:t>
            </a:r>
          </a:p>
          <a:p>
            <a:pPr lvl="2"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Avoid mentioning the source of funding.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The approver </a:t>
            </a:r>
            <a:r>
              <a:rPr lang="en-US" b="1" i="1" dirty="0">
                <a:latin typeface="Arial Narrow" panose="020B0606020202030204" pitchFamily="34" charset="0"/>
              </a:rPr>
              <a:t>is your promoter, with some exceptions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Always mention an </a:t>
            </a:r>
            <a:r>
              <a:rPr lang="fr-FR" b="1" i="1" dirty="0" err="1">
                <a:latin typeface="Arial Narrow" panose="020B0606020202030204" pitchFamily="34" charset="0"/>
              </a:rPr>
              <a:t>account</a:t>
            </a:r>
            <a:r>
              <a:rPr lang="fr-FR" b="1" i="1" dirty="0">
                <a:latin typeface="Arial Narrow" panose="020B0606020202030204" pitchFamily="34" charset="0"/>
              </a:rPr>
              <a:t> manager ( Stéphanie Landrain)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The account </a:t>
            </a:r>
            <a:r>
              <a:rPr lang="en-US" b="1" i="1" dirty="0">
                <a:latin typeface="Arial Narrow" panose="020B0606020202030204" pitchFamily="34" charset="0"/>
              </a:rPr>
              <a:t>can only be completed by the account holder or the accounting manager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Do not mention it in the description but if necessary mention it in the email 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in the email that will be sent to the approver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Click </a:t>
            </a:r>
            <a:r>
              <a:rPr lang="en-US" b="1" i="1" dirty="0">
                <a:latin typeface="Arial Narrow" panose="020B0606020202030204" pitchFamily="34" charset="0"/>
              </a:rPr>
              <a:t>on "Add an expense”</a:t>
            </a:r>
            <a:r>
              <a:rPr lang="fr-FR" b="1" i="1" dirty="0">
                <a:latin typeface="Arial Narrow" panose="020B0606020202030204" pitchFamily="34" charset="0"/>
              </a:rPr>
              <a:t>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9118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CE8929-61CE-4AAC-880B-7B575AFD3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91953"/>
          </a:xfrm>
        </p:spPr>
        <p:txBody>
          <a:bodyPr>
            <a:norm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	Les dépenses</a:t>
            </a:r>
            <a:endParaRPr lang="fr-BE" dirty="0">
              <a:latin typeface="Arial Narrow" panose="020B0606020202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FE69F53-C265-44DF-BA7D-4342BC39F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650" y="904502"/>
            <a:ext cx="6409189" cy="55158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4EDF26C-4D04-426B-8EEB-1BF6209C7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208" y="297002"/>
            <a:ext cx="539739" cy="79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0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37F857-E408-4325-8098-0933A498E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2144"/>
            <a:ext cx="9905998" cy="997812"/>
          </a:xfrm>
        </p:spPr>
        <p:txBody>
          <a:bodyPr/>
          <a:lstStyle/>
          <a:p>
            <a:r>
              <a:rPr lang="fr-FR" dirty="0"/>
              <a:t>	Les dépenses</a:t>
            </a:r>
            <a:endParaRPr lang="fr-BE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C828E86-5925-4CD3-A32E-C305D301E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CC4759-D09D-44C1-9391-90F32C66A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77" y="956344"/>
            <a:ext cx="2865537" cy="548220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D7A3A90-3133-4EC2-BA0D-7A9F6DED7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661" y="746619"/>
            <a:ext cx="2833929" cy="59016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63C1D2D-D104-4CE4-846C-C40B871D6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002" y="268154"/>
            <a:ext cx="536494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7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ACA5C-7348-4328-95BF-EE81F9F8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13064"/>
            <a:ext cx="9905998" cy="1884024"/>
          </a:xfrm>
        </p:spPr>
        <p:txBody>
          <a:bodyPr/>
          <a:lstStyle/>
          <a:p>
            <a:r>
              <a:rPr lang="fr-FR" dirty="0"/>
              <a:t>	Les dépenses</a:t>
            </a:r>
            <a:endParaRPr lang="fr-BE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9BF0F15-73E0-42A8-A564-6E3C82014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69002"/>
            <a:ext cx="9905999" cy="4570480"/>
          </a:xfrm>
        </p:spPr>
        <p:txBody>
          <a:bodyPr>
            <a:normAutofit fontScale="85000" lnSpcReduction="20000"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Nature de la dépense</a:t>
            </a:r>
            <a:r>
              <a:rPr lang="fr-FR" b="1" i="1" dirty="0">
                <a:latin typeface="Arial Narrow" panose="020B0606020202030204" pitchFamily="34" charset="0"/>
              </a:rPr>
              <a:t> : Eviter l’utilisation du « Divers » si possible. Approfondir la recherche.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Ex : taxi, parking  → Autres </a:t>
            </a:r>
            <a:r>
              <a:rPr lang="fr-FR" b="1" i="1" dirty="0" err="1">
                <a:latin typeface="Arial Narrow" panose="020B0606020202030204" pitchFamily="34" charset="0"/>
              </a:rPr>
              <a:t>fr.</a:t>
            </a:r>
            <a:r>
              <a:rPr lang="fr-FR" b="1" i="1" dirty="0">
                <a:latin typeface="Arial Narrow" panose="020B0606020202030204" pitchFamily="34" charset="0"/>
              </a:rPr>
              <a:t> déplacement (hors forfait km)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Inscription conférence → Inscription perfectionnement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L’objet</a:t>
            </a:r>
            <a:r>
              <a:rPr lang="fr-FR" b="1" i="1" dirty="0">
                <a:latin typeface="Arial Narrow" panose="020B0606020202030204" pitchFamily="34" charset="0"/>
              </a:rPr>
              <a:t> doit, ici aussi,  mentionner </a:t>
            </a:r>
            <a:r>
              <a:rPr lang="fr-FR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le lieu et les dates </a:t>
            </a:r>
            <a:r>
              <a:rPr lang="fr-FR" b="1" i="1" dirty="0">
                <a:latin typeface="Arial Narrow" panose="020B0606020202030204" pitchFamily="34" charset="0"/>
              </a:rPr>
              <a:t>début-fin de votre mission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La description</a:t>
            </a:r>
            <a:r>
              <a:rPr lang="fr-FR" b="1" i="1" dirty="0">
                <a:latin typeface="Arial Narrow" panose="020B0606020202030204" pitchFamily="34" charset="0"/>
              </a:rPr>
              <a:t> permet de donner des informations complémentaires sur la dépense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Dates pour per diem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Explication si facture partielle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Justification si taxi au lieu de transport en commun …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Toute explication utile à comprendre la nécessité de la dépense et sa légitimité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L’imputation</a:t>
            </a:r>
            <a:r>
              <a:rPr lang="fr-FR" b="1" i="1" dirty="0">
                <a:latin typeface="Arial Narrow" panose="020B0606020202030204" pitchFamily="34" charset="0"/>
              </a:rPr>
              <a:t> ne peut être complétée que par le titulaire du compte ou le gestionnaire comptable</a:t>
            </a:r>
          </a:p>
          <a:p>
            <a:pPr>
              <a:buSzPct val="70000"/>
            </a:pPr>
            <a:r>
              <a:rPr lang="fr-FR" b="1" i="1" dirty="0">
                <a:latin typeface="Arial Narrow" panose="020B0606020202030204" pitchFamily="34" charset="0"/>
              </a:rPr>
              <a:t>	Ne pas en faire mention dans la description mais au besoin le mentionner </a:t>
            </a:r>
          </a:p>
          <a:p>
            <a:pPr>
              <a:buSzPct val="70000"/>
            </a:pPr>
            <a:r>
              <a:rPr lang="fr-FR" b="1" i="1" dirty="0">
                <a:latin typeface="Arial Narrow" panose="020B0606020202030204" pitchFamily="34" charset="0"/>
              </a:rPr>
              <a:t>	dans le mail qui sera envoyé à l’approbateur</a:t>
            </a:r>
          </a:p>
          <a:p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185FF02-1911-4535-8A50-DCA2544A44CA}"/>
              </a:ext>
            </a:extLst>
          </p:cNvPr>
          <p:cNvSpPr txBox="1"/>
          <p:nvPr/>
        </p:nvSpPr>
        <p:spPr>
          <a:xfrm>
            <a:off x="822121" y="132546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70000"/>
            </a:pPr>
            <a:endParaRPr lang="fr-FR" b="1" i="1" dirty="0">
              <a:latin typeface="Arial Narrow" panose="020B0606020202030204" pitchFamily="34" charset="0"/>
            </a:endParaRPr>
          </a:p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F7C5FB-EF15-48D1-B39B-9870CFB40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16" y="870357"/>
            <a:ext cx="536494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8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CBFEEBE4-1114-4F4C-9FDF-AAE73204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</a:t>
            </a:r>
            <a:r>
              <a:rPr lang="fr-FR" dirty="0">
                <a:latin typeface="Arial Narrow" panose="020B0606020202030204" pitchFamily="34" charset="0"/>
              </a:rPr>
              <a:t>The </a:t>
            </a:r>
            <a:r>
              <a:rPr lang="fr-FR" dirty="0" err="1">
                <a:latin typeface="Arial Narrow" panose="020B0606020202030204" pitchFamily="34" charset="0"/>
              </a:rPr>
              <a:t>expenses</a:t>
            </a:r>
            <a:br>
              <a:rPr lang="fr-BE" dirty="0">
                <a:latin typeface="Arial Narrow" panose="020B0606020202030204" pitchFamily="34" charset="0"/>
              </a:rPr>
            </a:br>
            <a:endParaRPr lang="fr-BE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BA94D53-B71A-45CD-9E4F-EF736A93E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47060"/>
            <a:ext cx="9905999" cy="4597208"/>
          </a:xfrm>
        </p:spPr>
        <p:txBody>
          <a:bodyPr>
            <a:normAutofit fontScale="70000" lnSpcReduction="20000"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Nature of expense</a:t>
            </a:r>
            <a:r>
              <a:rPr lang="en-US" b="1" i="1" dirty="0">
                <a:latin typeface="Arial Narrow" panose="020B0606020202030204" pitchFamily="34" charset="0"/>
              </a:rPr>
              <a:t>: Avoid using "Miscellaneous" if possible. Do a more detailed search.</a:t>
            </a:r>
          </a:p>
          <a:p>
            <a:pPr lvl="1"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E.g.: cab, parking → Other travel expenses (excluding fixed km)</a:t>
            </a:r>
          </a:p>
          <a:p>
            <a:pPr lvl="1"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Conference registration → Advanced training registration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The object</a:t>
            </a:r>
            <a:r>
              <a:rPr lang="en-US" b="1" i="1" dirty="0">
                <a:latin typeface="Arial Narrow" panose="020B0606020202030204" pitchFamily="34" charset="0"/>
              </a:rPr>
              <a:t> must also mention the </a:t>
            </a:r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place and the start and end dates </a:t>
            </a:r>
            <a:r>
              <a:rPr lang="en-US" b="1" i="1" dirty="0">
                <a:latin typeface="Arial Narrow" panose="020B0606020202030204" pitchFamily="34" charset="0"/>
              </a:rPr>
              <a:t>of your mission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The description</a:t>
            </a:r>
            <a:r>
              <a:rPr lang="en-US" b="1" i="1" dirty="0">
                <a:latin typeface="Arial Narrow" panose="020B0606020202030204" pitchFamily="34" charset="0"/>
              </a:rPr>
              <a:t> allows you to give additional information on the expense</a:t>
            </a:r>
          </a:p>
          <a:p>
            <a:pPr lvl="1"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Dates for per diem</a:t>
            </a:r>
          </a:p>
          <a:p>
            <a:pPr lvl="1"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Explanation if partial invoice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Justification if cab instead of public transport ...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Any explanation useful to understand the necessity of the expense and its legitimacy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The charge</a:t>
            </a:r>
            <a:r>
              <a:rPr lang="en-US" b="1" i="1" dirty="0">
                <a:latin typeface="Arial Narrow" panose="020B0606020202030204" pitchFamily="34" charset="0"/>
              </a:rPr>
              <a:t> can only be completed by the account holder or the accounting manager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Do not mention it in the description, but if necessary mention it in the email 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in the email that will be sent to the approver</a:t>
            </a:r>
            <a:endParaRPr lang="fr-FR" b="1" i="1" dirty="0">
              <a:latin typeface="Arial Narrow" panose="020B0606020202030204" pitchFamily="34" charset="0"/>
            </a:endParaRPr>
          </a:p>
          <a:p>
            <a:endParaRPr lang="fr-BE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B1B1766-5687-41B0-8F6D-B7DF53C88DD5}"/>
              </a:ext>
            </a:extLst>
          </p:cNvPr>
          <p:cNvSpPr txBox="1">
            <a:spLocks/>
          </p:cNvSpPr>
          <p:nvPr/>
        </p:nvSpPr>
        <p:spPr>
          <a:xfrm>
            <a:off x="684212" y="159392"/>
            <a:ext cx="8534400" cy="6543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BE" dirty="0">
              <a:latin typeface="Arial Narrow" panose="020B0606020202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C41BD8-76D6-4729-8749-A0A21C0C8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053" y="813732"/>
            <a:ext cx="536494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24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0B8EF33-82AA-4779-AFAA-C56669D00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FDEB4C-941C-4EBE-9462-062D8A0ADE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B414F3-C833-4395-8C69-0E806C518171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0</TotalTime>
  <Words>2288</Words>
  <Application>Microsoft Office PowerPoint</Application>
  <PresentationFormat>Grand écran</PresentationFormat>
  <Paragraphs>201</Paragraphs>
  <Slides>33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</vt:lpstr>
      <vt:lpstr>Arial Narrow</vt:lpstr>
      <vt:lpstr>Calibri</vt:lpstr>
      <vt:lpstr>Century Gothic</vt:lpstr>
      <vt:lpstr>Trebuchet MS</vt:lpstr>
      <vt:lpstr>Tw Cen MT</vt:lpstr>
      <vt:lpstr>Wingdings</vt:lpstr>
      <vt:lpstr>Circuit</vt:lpstr>
      <vt:lpstr>Les notes de frais  The expense notes</vt:lpstr>
      <vt:lpstr>Présentation PowerPoint</vt:lpstr>
      <vt:lpstr> Informations générales - </vt:lpstr>
      <vt:lpstr> Informations générales</vt:lpstr>
      <vt:lpstr> General information </vt:lpstr>
      <vt:lpstr> Les dépenses</vt:lpstr>
      <vt:lpstr> Les dépenses</vt:lpstr>
      <vt:lpstr> Les dépenses</vt:lpstr>
      <vt:lpstr> The expenses </vt:lpstr>
      <vt:lpstr> Les Per Diem </vt:lpstr>
      <vt:lpstr> Les Per Diem </vt:lpstr>
      <vt:lpstr> the Per Diem </vt:lpstr>
      <vt:lpstr> Les annexes </vt:lpstr>
      <vt:lpstr> The annexes </vt:lpstr>
      <vt:lpstr>Recherche </vt:lpstr>
      <vt:lpstr>Recherche</vt:lpstr>
      <vt:lpstr> Recherche</vt:lpstr>
      <vt:lpstr>Divers</vt:lpstr>
      <vt:lpstr>Miscellaneous</vt:lpstr>
      <vt:lpstr>Règles en matière de dépenses. EXPENSE rules</vt:lpstr>
      <vt:lpstr>La loi</vt:lpstr>
      <vt:lpstr>the law</vt:lpstr>
      <vt:lpstr>Achats → Marché</vt:lpstr>
      <vt:lpstr>Purchasing → Public Procurement</vt:lpstr>
      <vt:lpstr>Voyages</vt:lpstr>
      <vt:lpstr>Travel</vt:lpstr>
      <vt:lpstr>Achats informatiques</vt:lpstr>
      <vt:lpstr>Computer purchases</vt:lpstr>
      <vt:lpstr>Computer purchases</vt:lpstr>
      <vt:lpstr>Computer purchases</vt:lpstr>
      <vt:lpstr>Computer purchases</vt:lpstr>
      <vt:lpstr>Computer purchases</vt:lpstr>
      <vt:lpstr>Computer purchases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2020-02-18T08:53:33Z</dcterms:created>
  <dcterms:modified xsi:type="dcterms:W3CDTF">2022-12-05T15:15:07Z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