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9" r:id="rId1"/>
    <p:sldMasterId id="2147483688" r:id="rId2"/>
    <p:sldMasterId id="2147483663" r:id="rId3"/>
    <p:sldMasterId id="2147483675" r:id="rId4"/>
  </p:sldMasterIdLst>
  <p:notesMasterIdLst>
    <p:notesMasterId r:id="rId68"/>
  </p:notesMasterIdLst>
  <p:sldIdLst>
    <p:sldId id="256" r:id="rId5"/>
    <p:sldId id="453" r:id="rId6"/>
    <p:sldId id="454" r:id="rId7"/>
    <p:sldId id="455" r:id="rId8"/>
    <p:sldId id="392" r:id="rId9"/>
    <p:sldId id="412" r:id="rId10"/>
    <p:sldId id="428" r:id="rId11"/>
    <p:sldId id="395" r:id="rId12"/>
    <p:sldId id="396" r:id="rId13"/>
    <p:sldId id="398" r:id="rId14"/>
    <p:sldId id="397" r:id="rId15"/>
    <p:sldId id="429" r:id="rId16"/>
    <p:sldId id="430" r:id="rId17"/>
    <p:sldId id="399" r:id="rId18"/>
    <p:sldId id="400" r:id="rId19"/>
    <p:sldId id="437" r:id="rId20"/>
    <p:sldId id="442" r:id="rId21"/>
    <p:sldId id="426" r:id="rId22"/>
    <p:sldId id="402" r:id="rId23"/>
    <p:sldId id="427" r:id="rId24"/>
    <p:sldId id="443" r:id="rId25"/>
    <p:sldId id="407" r:id="rId26"/>
    <p:sldId id="445" r:id="rId27"/>
    <p:sldId id="446" r:id="rId28"/>
    <p:sldId id="447" r:id="rId29"/>
    <p:sldId id="448" r:id="rId30"/>
    <p:sldId id="456" r:id="rId31"/>
    <p:sldId id="433" r:id="rId32"/>
    <p:sldId id="434" r:id="rId33"/>
    <p:sldId id="435" r:id="rId34"/>
    <p:sldId id="436" r:id="rId35"/>
    <p:sldId id="408" r:id="rId36"/>
    <p:sldId id="416" r:id="rId37"/>
    <p:sldId id="404" r:id="rId38"/>
    <p:sldId id="405" r:id="rId39"/>
    <p:sldId id="374" r:id="rId40"/>
    <p:sldId id="379" r:id="rId41"/>
    <p:sldId id="375" r:id="rId42"/>
    <p:sldId id="417" r:id="rId43"/>
    <p:sldId id="369" r:id="rId44"/>
    <p:sldId id="377" r:id="rId45"/>
    <p:sldId id="380" r:id="rId46"/>
    <p:sldId id="383" r:id="rId47"/>
    <p:sldId id="431" r:id="rId48"/>
    <p:sldId id="438" r:id="rId49"/>
    <p:sldId id="439" r:id="rId50"/>
    <p:sldId id="424" r:id="rId51"/>
    <p:sldId id="385" r:id="rId52"/>
    <p:sldId id="393" r:id="rId53"/>
    <p:sldId id="421" r:id="rId54"/>
    <p:sldId id="422" r:id="rId55"/>
    <p:sldId id="423" r:id="rId56"/>
    <p:sldId id="425" r:id="rId57"/>
    <p:sldId id="410" r:id="rId58"/>
    <p:sldId id="413" r:id="rId59"/>
    <p:sldId id="401" r:id="rId60"/>
    <p:sldId id="406" r:id="rId61"/>
    <p:sldId id="381" r:id="rId62"/>
    <p:sldId id="444" r:id="rId63"/>
    <p:sldId id="449" r:id="rId64"/>
    <p:sldId id="450" r:id="rId65"/>
    <p:sldId id="451" r:id="rId66"/>
    <p:sldId id="452" r:id="rId6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CC"/>
    <a:srgbClr val="FF0000"/>
    <a:srgbClr val="006699"/>
    <a:srgbClr val="CC0099"/>
    <a:srgbClr val="FF99FF"/>
    <a:srgbClr val="DDDDDD"/>
    <a:srgbClr val="D9D9D9"/>
    <a:srgbClr val="CC3300"/>
    <a:srgbClr val="93A9DB"/>
    <a:srgbClr val="F1E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77" autoAdjust="0"/>
    <p:restoredTop sz="94712" autoAdjust="0"/>
  </p:normalViewPr>
  <p:slideViewPr>
    <p:cSldViewPr>
      <p:cViewPr varScale="1">
        <p:scale>
          <a:sx n="115" d="100"/>
          <a:sy n="115" d="100"/>
        </p:scale>
        <p:origin x="1512" y="200"/>
      </p:cViewPr>
      <p:guideLst>
        <p:guide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Relationship Id="rId2" Type="http://schemas.openxmlformats.org/officeDocument/2006/relationships/image" Target="../media/image117.wmf"/><Relationship Id="rId3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D9B3975-A707-439F-AB5C-DBC042F8A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61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EF1E4-6FCB-4C7A-A186-1893AB114A7E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B3975-A707-439F-AB5C-DBC042F8AB1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B3975-A707-439F-AB5C-DBC042F8AB1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1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3BA9E4-E069-4179-A028-BD58E112D728}" type="slidenum">
              <a:rPr lang="en-GB"/>
              <a:pPr/>
              <a:t>32</a:t>
            </a:fld>
            <a:endParaRPr lang="en-GB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0" Type="http://schemas.openxmlformats.org/officeDocument/2006/relationships/image" Target="../media/image1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hispanic_hm_p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2819400"/>
            <a:ext cx="7772400" cy="2057400"/>
          </a:xfrm>
          <a:prstGeom prst="rect">
            <a:avLst/>
          </a:prstGeom>
        </p:spPr>
        <p:txBody>
          <a:bodyPr/>
          <a:lstStyle>
            <a:lvl1pPr algn="ctr">
              <a:defRPr smtClean="0"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GB" dirty="0" smtClean="0"/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810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 smtClean="0"/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pic>
        <p:nvPicPr>
          <p:cNvPr id="8" name="Picture 4" descr="HRBanner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29198"/>
            <a:ext cx="9144000" cy="192880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/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676400" y="5619902"/>
            <a:ext cx="176213" cy="17235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866900" y="5656188"/>
            <a:ext cx="528638" cy="14060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2" name="Picture 21" descr="0504028_01-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0966" y="5500702"/>
            <a:ext cx="1253034" cy="629329"/>
          </a:xfrm>
          <a:prstGeom prst="rect">
            <a:avLst/>
          </a:prstGeom>
          <a:noFill/>
        </p:spPr>
      </p:pic>
      <p:pic>
        <p:nvPicPr>
          <p:cNvPr id="25" name="Picture 24" descr="icon-bul-pho-2007-0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84" y="5487090"/>
            <a:ext cx="935156" cy="642942"/>
          </a:xfrm>
          <a:prstGeom prst="rect">
            <a:avLst/>
          </a:prstGeom>
          <a:noFill/>
        </p:spPr>
      </p:pic>
      <p:pic>
        <p:nvPicPr>
          <p:cNvPr id="26" name="Picture 25" descr="icon-bul-pho-2007-0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3762" y="5500703"/>
            <a:ext cx="741374" cy="629329"/>
          </a:xfrm>
          <a:prstGeom prst="rect">
            <a:avLst/>
          </a:prstGeom>
          <a:noFill/>
        </p:spPr>
      </p:pic>
      <p:pic>
        <p:nvPicPr>
          <p:cNvPr id="27" name="Picture 26" descr="0711005_01-I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8750" y="5500702"/>
            <a:ext cx="880142" cy="629330"/>
          </a:xfrm>
          <a:prstGeom prst="rect">
            <a:avLst/>
          </a:prstGeom>
          <a:noFill/>
        </p:spPr>
      </p:pic>
      <p:pic>
        <p:nvPicPr>
          <p:cNvPr id="28" name="Picture 27" descr="0706038_02-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93312" y="5487090"/>
            <a:ext cx="1015392" cy="642942"/>
          </a:xfrm>
          <a:prstGeom prst="rect">
            <a:avLst/>
          </a:prstGeom>
          <a:noFill/>
        </p:spPr>
      </p:pic>
      <p:pic>
        <p:nvPicPr>
          <p:cNvPr id="29" name="Picture 28" descr="0602001_0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42867" y="5500702"/>
            <a:ext cx="981589" cy="629329"/>
          </a:xfrm>
          <a:prstGeom prst="rect">
            <a:avLst/>
          </a:prstGeom>
          <a:noFill/>
        </p:spPr>
      </p:pic>
      <p:pic>
        <p:nvPicPr>
          <p:cNvPr id="31" name="Picture 32" descr="IMG_3385_sm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5427" y="5500702"/>
            <a:ext cx="881053" cy="629329"/>
          </a:xfrm>
          <a:prstGeom prst="rect">
            <a:avLst/>
          </a:prstGeom>
          <a:noFill/>
        </p:spPr>
      </p:pic>
      <p:pic>
        <p:nvPicPr>
          <p:cNvPr id="32" name="Picture 30" descr="0702022_01-Ic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440" y="5487090"/>
            <a:ext cx="1012625" cy="642942"/>
          </a:xfrm>
          <a:prstGeom prst="rect">
            <a:avLst/>
          </a:prstGeom>
          <a:noFill/>
        </p:spPr>
      </p:pic>
      <p:pic>
        <p:nvPicPr>
          <p:cNvPr id="24" name="Picture 23" descr="ImageLef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71502" y="5487090"/>
            <a:ext cx="801834" cy="642942"/>
          </a:xfrm>
          <a:prstGeom prst="rect">
            <a:avLst/>
          </a:prstGeom>
          <a:noFill/>
        </p:spPr>
      </p:pic>
      <p:pic>
        <p:nvPicPr>
          <p:cNvPr id="30" name="Picture 31" descr="0610037_03-Ic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98154" y="5487090"/>
            <a:ext cx="1014002" cy="642942"/>
          </a:xfrm>
          <a:prstGeom prst="rect">
            <a:avLst/>
          </a:prstGeom>
          <a:noFill/>
        </p:spPr>
      </p:pic>
      <p:pic>
        <p:nvPicPr>
          <p:cNvPr id="36" name="Picture 35" descr="jpeg_getim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42844" y="4926116"/>
            <a:ext cx="571504" cy="559177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714347" y="4929198"/>
            <a:ext cx="152551" cy="533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9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096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781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F9376-DE7A-43CF-935A-8668F2784B02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29E00-17A3-45F8-B432-ADDAC38F8D4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867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528BA-D4B1-44C6-AA76-F99BD5DECB3F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60F59-5055-492C-B542-AC9E5BD1A30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781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2296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57600"/>
            <a:ext cx="82296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B7B09-53A0-4ACB-A4B7-7D5E0800D0BB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63D4C-5DB3-4A57-A63B-52F9D4303AA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781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40386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E150E-7DE7-457F-BE71-29F965D3B65D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A725C-FA2A-43F0-9D0D-7A2926B9326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678180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C8208-827A-4E93-AABE-ACAE6041D037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03D68-8149-4F6E-9820-A9960F6D8EB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BEC2F-2295-49FC-A6AC-FFDBC71675FC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96B65-B1A8-4CEE-B471-CA91E0C0B32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781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0B1BE-29E2-4815-BD3C-681EC3CBBEEA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6911B-1BFE-4563-9250-ECC6E78E0D0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7F13C-394A-4A9A-B30C-3752ADF37C75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1C79F-51F9-46D3-945A-5ACE4177C37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781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F1212-FC4F-4A6C-A52A-B26CBE93CE87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B0F7B-61FD-43A8-A26E-5CD4B2E441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3D78C-527B-4613-A62E-D19BFA7F900F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532AD-4C8F-4B12-953D-2952C2B8D5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F54E7-5638-48B9-99B3-75A4DDF203B7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18369-37FA-4DBB-A232-4801F8ECDCA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68BEC-52F7-4334-84CB-6A55C0E0299F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8DD8C-D862-476C-ADE1-4B06AA01BC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ispanic_hm_pg2_V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Times New Roman" pitchFamily="18" charset="0"/>
              </a:defRPr>
            </a:lvl1pPr>
          </a:lstStyle>
          <a:p>
            <a:fld id="{D41F8ED0-325E-4347-9DB4-BAAD8BDF3AB4}" type="datetimeFigureOut">
              <a:rPr lang="en-GB"/>
              <a:pPr/>
              <a:t>11/03/2022</a:t>
            </a:fld>
            <a:endParaRPr lang="en-GB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>
                <a:latin typeface="Times New Roman" pitchFamily="18" charset="0"/>
              </a:defRPr>
            </a:lvl1pPr>
          </a:lstStyle>
          <a:p>
            <a:fld id="{1C5B927A-D19F-4AF4-A392-C9DEF0110C00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678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18" name="Rectangle 117"/>
          <p:cNvSpPr/>
          <p:nvPr userDrawn="1"/>
        </p:nvSpPr>
        <p:spPr>
          <a:xfrm>
            <a:off x="-1" y="0"/>
            <a:ext cx="9120249" cy="1128156"/>
          </a:xfrm>
          <a:prstGeom prst="rect">
            <a:avLst/>
          </a:prstGeom>
          <a:gradFill>
            <a:gsLst>
              <a:gs pos="0">
                <a:srgbClr val="CCCCFF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9" name="Picture 6" descr="lhcpict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15272" y="1"/>
            <a:ext cx="1428728" cy="110254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FB7EC-7EAD-4159-8D55-12121BC41063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6C4F-1DA6-47FD-93F1-F7ED97DB2AC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AB6DE-F329-4CD6-9652-B2985A0BC48D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DCEF-245E-4B0E-81EC-B95F483532C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D40A7-23A5-4B1E-A3D9-6DFB88558998}" type="datetimeFigureOut">
              <a:rPr lang="en-US" smtClean="0"/>
              <a:pPr/>
              <a:t>3/11/22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FCA02-841C-4B1E-8BA5-2EAC528496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3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58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9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0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6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3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hyperlink" Target="http://www.google.co.uk/url?sa=i&amp;rct=j&amp;q=&amp;esrc=s&amp;frm=1&amp;source=images&amp;cd=&amp;cad=rja&amp;docid=il77rVmwL50G3M&amp;tbnid=C9WNdcT1tq71-M:&amp;ved=0CAUQjRw&amp;url=http://blog.vixra.org/2010/08/&amp;ei=9MLLUuORB8HYswbsh4C4Bg&amp;bvm=bv.58187178,d.d2k&amp;psig=AFQjCNH-5CnUtY2PZSY9TpWOvbXcDnaRIg&amp;ust=1389171659097963" TargetMode="External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93.wmf"/><Relationship Id="rId6" Type="http://schemas.openxmlformats.org/officeDocument/2006/relationships/image" Target="../media/image9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wmf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logbook.cern.ch/eLogbook/attach_viewer.jsp?attach_id=102538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53.png"/><Relationship Id="rId5" Type="http://schemas.openxmlformats.org/officeDocument/2006/relationships/image" Target="../media/image31.w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logbook.cern.ch/eLogbook/attach_viewer.jsp?attach_id=102557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0.png"/><Relationship Id="rId3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1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16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17.w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11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730.png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jpeg"/><Relationship Id="rId3" Type="http://schemas.openxmlformats.org/officeDocument/2006/relationships/image" Target="../media/image9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microsoft.com/office/2007/relationships/hdphoto" Target="../media/hdphoto1.wdp"/><Relationship Id="rId7" Type="http://schemas.openxmlformats.org/officeDocument/2006/relationships/image" Target="../media/image41.png"/><Relationship Id="rId8" Type="http://schemas.microsoft.com/office/2007/relationships/hdphoto" Target="../media/hdphoto2.wdp"/><Relationship Id="rId9" Type="http://schemas.openxmlformats.org/officeDocument/2006/relationships/hyperlink" Target="http://www.google.co.uk/url?sa=i&amp;rct=j&amp;q=&amp;esrc=s&amp;frm=1&amp;source=images&amp;cd=&amp;cad=rja&amp;docid=9Ppzwq4dQhpqPM&amp;tbnid=w6oDN9POZhN0QM:&amp;ved=0CAUQjRw&amp;url=http://cds.cern.ch/record/39110&amp;ei=9e-yUo6tGYeP0AWfnYHADQ&amp;bvm=bv.58187178,d.bGQ&amp;psig=AFQjCNGxhe5YtClbSz78XswbfgUpC96xIg&amp;ust=1387544910757551" TargetMode="External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819400"/>
            <a:ext cx="8892480" cy="2057400"/>
          </a:xfrm>
        </p:spPr>
        <p:txBody>
          <a:bodyPr/>
          <a:lstStyle/>
          <a:p>
            <a:pPr algn="l" eaLnBrk="1" hangingPunct="1"/>
            <a:r>
              <a:rPr lang="en-GB" dirty="0" smtClean="0"/>
              <a:t>Colliders and The Large Hadron Collider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</a:t>
            </a:r>
            <a:r>
              <a:rPr lang="en-GB" sz="3200" dirty="0" smtClean="0"/>
              <a:t>I.   LHC layout</a:t>
            </a:r>
            <a:br>
              <a:rPr lang="en-GB" sz="3200" dirty="0" smtClean="0"/>
            </a:br>
            <a:r>
              <a:rPr lang="en-GB" sz="3200" dirty="0" smtClean="0"/>
              <a:t>	II.  LHC Operational cycle</a:t>
            </a:r>
            <a:br>
              <a:rPr lang="en-GB" sz="3200" dirty="0" smtClean="0"/>
            </a:br>
            <a:r>
              <a:rPr lang="en-GB" sz="3200" dirty="0" smtClean="0"/>
              <a:t>	III. Beam measurements</a:t>
            </a:r>
            <a:endParaRPr lang="en-GB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1600" dirty="0" smtClean="0"/>
              <a:t>[R. Alemany]</a:t>
            </a:r>
            <a:endParaRPr lang="en-GB" sz="1600" dirty="0"/>
          </a:p>
          <a:p>
            <a:pPr eaLnBrk="1" hangingPunct="1">
              <a:lnSpc>
                <a:spcPct val="80000"/>
              </a:lnSpc>
            </a:pPr>
            <a:r>
              <a:rPr lang="en-GB" sz="1600" dirty="0" smtClean="0"/>
              <a:t>[CERN BE/OP]</a:t>
            </a:r>
            <a:endParaRPr lang="en-GB" sz="1600" dirty="0"/>
          </a:p>
          <a:p>
            <a:pPr>
              <a:lnSpc>
                <a:spcPct val="80000"/>
              </a:lnSpc>
            </a:pPr>
            <a:r>
              <a:rPr lang="en-GB" sz="1600" dirty="0" smtClean="0"/>
              <a:t>Lectures </a:t>
            </a:r>
            <a:r>
              <a:rPr lang="en-GB" sz="1600" dirty="0" err="1" smtClean="0"/>
              <a:t>UCLouvain</a:t>
            </a:r>
            <a:r>
              <a:rPr lang="en-GB" sz="1600" dirty="0" smtClean="0"/>
              <a:t> (</a:t>
            </a:r>
            <a:r>
              <a:rPr lang="en-GB" sz="1600" dirty="0" smtClean="0"/>
              <a:t>30</a:t>
            </a:r>
            <a:r>
              <a:rPr lang="en-GB" sz="1600" dirty="0" smtClean="0"/>
              <a:t>.03.2022)</a:t>
            </a:r>
            <a:endParaRPr lang="en-GB" sz="1600" dirty="0"/>
          </a:p>
          <a:p>
            <a:pPr eaLnBrk="1" hangingPunct="1">
              <a:lnSpc>
                <a:spcPct val="80000"/>
              </a:lnSpc>
            </a:pPr>
            <a:endParaRPr lang="en-GB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machine: 	main </a:t>
            </a:r>
            <a:r>
              <a:rPr lang="en-GB" dirty="0" err="1" smtClean="0"/>
              <a:t>quadrupoles</a:t>
            </a:r>
            <a:endParaRPr lang="en-GB" dirty="0"/>
          </a:p>
        </p:txBody>
      </p:sp>
      <p:pic>
        <p:nvPicPr>
          <p:cNvPr id="7" name="Content Placeholder 6" descr="quadrupo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1412776"/>
            <a:ext cx="6404084" cy="4729170"/>
          </a:xfrm>
        </p:spPr>
      </p:pic>
      <p:sp>
        <p:nvSpPr>
          <p:cNvPr id="8" name="TextBox 7"/>
          <p:cNvSpPr txBox="1"/>
          <p:nvPr/>
        </p:nvSpPr>
        <p:spPr>
          <a:xfrm>
            <a:off x="6110156" y="4698924"/>
            <a:ext cx="30338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Integrated gradient = 690 T</a:t>
            </a:r>
          </a:p>
          <a:p>
            <a:r>
              <a:rPr lang="en-GB" dirty="0" smtClean="0"/>
              <a:t>Nominal gradient = 223 T/m</a:t>
            </a:r>
          </a:p>
          <a:p>
            <a:r>
              <a:rPr lang="en-GB" dirty="0" err="1" smtClean="0"/>
              <a:t>I</a:t>
            </a:r>
            <a:r>
              <a:rPr lang="en-GB" sz="1400" dirty="0" err="1" smtClean="0"/>
              <a:t>nominal</a:t>
            </a:r>
            <a:r>
              <a:rPr lang="en-GB" dirty="0" smtClean="0"/>
              <a:t> = 11.87 kA</a:t>
            </a:r>
          </a:p>
          <a:p>
            <a:r>
              <a:rPr lang="en-GB" dirty="0" smtClean="0"/>
              <a:t>L=3.1 m</a:t>
            </a:r>
          </a:p>
          <a:p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571736" y="3341602"/>
            <a:ext cx="71438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142446" y="3340808"/>
            <a:ext cx="71438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28926" y="3555916"/>
            <a:ext cx="57150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2563" y="3555916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194 mm (cold)</a:t>
            </a:r>
            <a:endParaRPr lang="en-GB" sz="1200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3214678" y="3270164"/>
            <a:ext cx="571504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3214679" y="3378178"/>
            <a:ext cx="571504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3643306" y="3341602"/>
            <a:ext cx="142876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92048" y="3198726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56 mm (warm)</a:t>
            </a:r>
            <a:endParaRPr lang="en-GB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51422"/>
            <a:ext cx="2873840" cy="73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714744" y="162709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55 per sector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machine: 		main dipoles </a:t>
            </a:r>
            <a:r>
              <a:rPr lang="en-GB" dirty="0" smtClean="0">
                <a:sym typeface="Wingdings" panose="05000000000000000000" pitchFamily="2" charset="2"/>
              </a:rPr>
              <a:t>Field 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magnetic field of the main dipoles:</a:t>
            </a:r>
            <a:r>
              <a:rPr lang="en-GB" sz="2000" dirty="0" smtClean="0"/>
              <a:t> </a:t>
            </a:r>
          </a:p>
          <a:p>
            <a:pPr>
              <a:buNone/>
            </a:pPr>
            <a:r>
              <a:rPr lang="en-GB" sz="2000" dirty="0"/>
              <a:t>T</a:t>
            </a:r>
            <a:r>
              <a:rPr lang="en-GB" sz="2000" dirty="0" smtClean="0"/>
              <a:t>he </a:t>
            </a:r>
            <a:r>
              <a:rPr lang="en-GB" sz="2000" b="1" dirty="0" smtClean="0">
                <a:solidFill>
                  <a:srgbClr val="C00000"/>
                </a:solidFill>
              </a:rPr>
              <a:t>stability</a:t>
            </a:r>
            <a:r>
              <a:rPr lang="en-GB" sz="2000" dirty="0" smtClean="0"/>
              <a:t> of the geometry of the superconducting </a:t>
            </a:r>
          </a:p>
          <a:p>
            <a:pPr>
              <a:buNone/>
            </a:pPr>
            <a:r>
              <a:rPr lang="en-GB" sz="2000" dirty="0" smtClean="0"/>
              <a:t>coils is essential to the field quality. </a:t>
            </a:r>
          </a:p>
          <a:p>
            <a:pPr>
              <a:buNone/>
            </a:pPr>
            <a:r>
              <a:rPr lang="en-GB" sz="2000" b="1" u="sng" dirty="0" smtClean="0">
                <a:solidFill>
                  <a:srgbClr val="002060"/>
                </a:solidFill>
              </a:rPr>
              <a:t>Mechanical stress </a:t>
            </a:r>
            <a:r>
              <a:rPr lang="en-GB" sz="2000" dirty="0" smtClean="0"/>
              <a:t>during coil assembly</a:t>
            </a:r>
          </a:p>
          <a:p>
            <a:pPr>
              <a:buNone/>
            </a:pPr>
            <a:r>
              <a:rPr lang="en-GB" sz="2000" b="1" u="sng" dirty="0" smtClean="0">
                <a:solidFill>
                  <a:srgbClr val="002060"/>
                </a:solidFill>
              </a:rPr>
              <a:t>Thermal stresses</a:t>
            </a:r>
            <a:r>
              <a:rPr lang="en-GB" sz="2000" u="sng" dirty="0" smtClean="0"/>
              <a:t> </a:t>
            </a:r>
            <a:r>
              <a:rPr lang="en-GB" sz="2000" dirty="0" smtClean="0"/>
              <a:t>during cool-down</a:t>
            </a:r>
          </a:p>
          <a:p>
            <a:pPr>
              <a:buNone/>
            </a:pPr>
            <a:r>
              <a:rPr lang="en-GB" sz="2000" b="1" u="sng" dirty="0">
                <a:solidFill>
                  <a:srgbClr val="002060"/>
                </a:solidFill>
              </a:rPr>
              <a:t>E</a:t>
            </a:r>
            <a:r>
              <a:rPr lang="en-GB" sz="2000" b="1" u="sng" dirty="0" smtClean="0">
                <a:solidFill>
                  <a:srgbClr val="002060"/>
                </a:solidFill>
              </a:rPr>
              <a:t>lectromagnetic stresses</a:t>
            </a:r>
            <a:r>
              <a:rPr lang="en-GB" sz="2000" b="1" dirty="0" smtClean="0">
                <a:solidFill>
                  <a:srgbClr val="002060"/>
                </a:solidFill>
              </a:rPr>
              <a:t> </a:t>
            </a:r>
            <a:r>
              <a:rPr lang="en-GB" sz="2000" dirty="0" smtClean="0"/>
              <a:t>during operation</a:t>
            </a:r>
            <a:endParaRPr lang="en-GB" sz="2000" dirty="0"/>
          </a:p>
          <a:p>
            <a:pPr>
              <a:buNone/>
            </a:pPr>
            <a:r>
              <a:rPr lang="en-GB" sz="2000" dirty="0" smtClean="0"/>
              <a:t>Additional sources of field errors are the </a:t>
            </a:r>
            <a:r>
              <a:rPr lang="en-GB" sz="2000" b="1" u="sng" dirty="0" smtClean="0">
                <a:solidFill>
                  <a:srgbClr val="002060"/>
                </a:solidFill>
              </a:rPr>
              <a:t>dimensional tolerances</a:t>
            </a:r>
            <a:r>
              <a:rPr lang="en-GB" sz="2000" b="1" dirty="0" smtClean="0">
                <a:solidFill>
                  <a:srgbClr val="002060"/>
                </a:solidFill>
              </a:rPr>
              <a:t> </a:t>
            </a:r>
            <a:r>
              <a:rPr lang="en-GB" sz="2000" dirty="0" smtClean="0"/>
              <a:t>of the magnet components and of the manufacturing and assembling tooling.</a:t>
            </a:r>
          </a:p>
          <a:p>
            <a:pPr>
              <a:buNone/>
            </a:pPr>
            <a:endParaRPr lang="en-GB" sz="2000" b="1" u="sng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GB" sz="2000" b="1" u="sng" dirty="0" smtClean="0">
                <a:solidFill>
                  <a:srgbClr val="C00000"/>
                </a:solidFill>
              </a:rPr>
              <a:t>The relative variations of the integrated field and of the field shape imperfections must not exceed ~ 10 </a:t>
            </a:r>
            <a:r>
              <a:rPr lang="en-GB" sz="2000" b="1" u="sng" baseline="30000" dirty="0" smtClean="0">
                <a:solidFill>
                  <a:srgbClr val="C00000"/>
                </a:solidFill>
              </a:rPr>
              <a:t>-4</a:t>
            </a:r>
            <a:r>
              <a:rPr lang="en-GB" sz="2000" b="1" u="sng" dirty="0" smtClean="0">
                <a:solidFill>
                  <a:srgbClr val="C00000"/>
                </a:solidFill>
              </a:rPr>
              <a:t> and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280" y="5033552"/>
            <a:ext cx="1860105" cy="18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Brace 7"/>
          <p:cNvSpPr/>
          <p:nvPr/>
        </p:nvSpPr>
        <p:spPr>
          <a:xfrm>
            <a:off x="5280648" y="2514600"/>
            <a:ext cx="155448" cy="914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241665" y="2648634"/>
            <a:ext cx="3218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= </a:t>
            </a:r>
            <a:r>
              <a:rPr lang="en-GB" b="1" u="sng" dirty="0" smtClean="0">
                <a:solidFill>
                  <a:srgbClr val="002060"/>
                </a:solidFill>
              </a:rPr>
              <a:t>sources </a:t>
            </a:r>
            <a:r>
              <a:rPr lang="en-GB" b="1" u="sng" dirty="0">
                <a:solidFill>
                  <a:srgbClr val="002060"/>
                </a:solidFill>
              </a:rPr>
              <a:t>of deformations</a:t>
            </a:r>
            <a:r>
              <a:rPr lang="en-GB" b="1" dirty="0">
                <a:solidFill>
                  <a:srgbClr val="002060"/>
                </a:solidFill>
              </a:rPr>
              <a:t> </a:t>
            </a:r>
            <a:r>
              <a:rPr lang="en-GB" dirty="0"/>
              <a:t>of the coil geometry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99710" y="253564"/>
            <a:ext cx="2352675" cy="2490824"/>
            <a:chOff x="6599710" y="253564"/>
            <a:chExt cx="2352675" cy="2490824"/>
          </a:xfrm>
        </p:grpSpPr>
        <p:pic>
          <p:nvPicPr>
            <p:cNvPr id="165889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51" b="99020" l="405" r="98785">
                          <a14:foregroundMark x1="29555" y1="45098" x2="29555" y2="45098"/>
                          <a14:foregroundMark x1="31579" y1="30882" x2="29150" y2="47059"/>
                          <a14:foregroundMark x1="24696" y1="39706" x2="40891" y2="33333"/>
                          <a14:foregroundMark x1="24696" y1="37745" x2="20648" y2="52941"/>
                          <a14:foregroundMark x1="34008" y1="34314" x2="31579" y2="51961"/>
                          <a14:foregroundMark x1="46964" y1="36765" x2="59919" y2="36765"/>
                          <a14:foregroundMark x1="44130" y1="44118" x2="57490" y2="44118"/>
                          <a14:foregroundMark x1="43725" y1="50000" x2="57895" y2="52941"/>
                          <a14:foregroundMark x1="41700" y1="56863" x2="54656" y2="56863"/>
                          <a14:foregroundMark x1="27530" y1="52451" x2="48988" y2="51961"/>
                          <a14:foregroundMark x1="85830" y1="11765" x2="88259" y2="14216"/>
                          <a14:foregroundMark x1="88259" y1="15686" x2="89879" y2="17157"/>
                          <a14:foregroundMark x1="90283" y1="20098" x2="91093" y2="22059"/>
                          <a14:foregroundMark x1="90688" y1="5882" x2="90688" y2="5882"/>
                          <a14:foregroundMark x1="92713" y1="9314" x2="92713" y2="9314"/>
                          <a14:foregroundMark x1="94332" y1="14706" x2="94332" y2="14706"/>
                          <a14:foregroundMark x1="94332" y1="19608" x2="94332" y2="196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710" y="801288"/>
              <a:ext cx="2352675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loud Callout 10"/>
            <p:cNvSpPr/>
            <p:nvPr/>
          </p:nvSpPr>
          <p:spPr>
            <a:xfrm>
              <a:off x="7794414" y="253564"/>
              <a:ext cx="914400" cy="612648"/>
            </a:xfrm>
            <a:prstGeom prst="cloudCallou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56313" y="375222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Comic Sans MS" panose="030F0702030302020204" pitchFamily="66" charset="0"/>
                </a:rPr>
                <a:t>tough</a:t>
              </a:r>
              <a:endParaRPr lang="en-GB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10030" y="4869160"/>
            <a:ext cx="4724370" cy="1344357"/>
            <a:chOff x="2610030" y="4869160"/>
            <a:chExt cx="4724370" cy="1344357"/>
          </a:xfrm>
        </p:grpSpPr>
        <p:sp>
          <p:nvSpPr>
            <p:cNvPr id="5" name="TextBox 4"/>
            <p:cNvSpPr txBox="1"/>
            <p:nvPr/>
          </p:nvSpPr>
          <p:spPr>
            <a:xfrm rot="20501474">
              <a:off x="2610030" y="5751852"/>
              <a:ext cx="47243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bg2"/>
                  </a:solidFill>
                </a:rPr>
                <a:t>Reference: LHC Project Report 501</a:t>
              </a:r>
            </a:p>
            <a:p>
              <a:r>
                <a:rPr lang="en-GB" sz="1200" b="1" dirty="0" smtClean="0">
                  <a:solidFill>
                    <a:schemeClr val="bg2"/>
                  </a:solidFill>
                </a:rPr>
                <a:t>“Field Quality Specification for the LHC Main Dipole Magnets”</a:t>
              </a:r>
              <a:endParaRPr lang="en-GB" sz="1200" b="1" dirty="0">
                <a:solidFill>
                  <a:schemeClr val="bg2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572000" y="4869160"/>
              <a:ext cx="1008112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5580112" y="5373216"/>
              <a:ext cx="504056" cy="288032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machine: 		main </a:t>
            </a:r>
            <a:r>
              <a:rPr lang="en-GB" dirty="0" smtClean="0"/>
              <a:t>dipoles</a:t>
            </a:r>
            <a:r>
              <a:rPr lang="en-GB" dirty="0">
                <a:sym typeface="Wingdings" panose="05000000000000000000" pitchFamily="2" charset="2"/>
              </a:rPr>
              <a:t> Field 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561728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rgbClr val="002060"/>
                </a:solidFill>
              </a:rPr>
              <a:t>Why the tolerances are so tight?</a:t>
            </a:r>
          </a:p>
          <a:p>
            <a:pPr>
              <a:buNone/>
            </a:pPr>
            <a:r>
              <a:rPr lang="en-GB" dirty="0" smtClean="0">
                <a:sym typeface="Wingdings" panose="05000000000000000000" pitchFamily="2" charset="2"/>
              </a:rPr>
              <a:t> Because the </a:t>
            </a: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field quality determines how long the particles can circulate</a:t>
            </a:r>
            <a:r>
              <a:rPr lang="en-GB" dirty="0" smtClean="0">
                <a:sym typeface="Wingdings" panose="05000000000000000000" pitchFamily="2" charset="2"/>
              </a:rPr>
              <a:t> in the accelerator</a:t>
            </a:r>
            <a:endParaRPr lang="en-GB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7200" y="5764874"/>
            <a:ext cx="8229600" cy="94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GB" kern="0" dirty="0" smtClean="0">
                <a:solidFill>
                  <a:srgbClr val="002060"/>
                </a:solidFill>
              </a:rPr>
              <a:t>Up to which order do we care?</a:t>
            </a:r>
          </a:p>
          <a:p>
            <a:pPr>
              <a:buFontTx/>
              <a:buNone/>
            </a:pPr>
            <a:r>
              <a:rPr lang="en-GB" kern="0" dirty="0" smtClean="0">
                <a:sym typeface="Wingdings" panose="05000000000000000000" pitchFamily="2" charset="2"/>
              </a:rPr>
              <a:t> Up to n = 7 at least</a:t>
            </a:r>
            <a:endParaRPr lang="en-GB" kern="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508104" y="6021288"/>
            <a:ext cx="2233382" cy="646331"/>
            <a:chOff x="5508104" y="6021288"/>
            <a:chExt cx="2233382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6372200" y="6021288"/>
              <a:ext cx="1369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 smtClean="0"/>
                <a:t>~ 10</a:t>
              </a:r>
              <a:r>
                <a:rPr lang="en-GB" sz="3600" baseline="30000" dirty="0" smtClean="0"/>
                <a:t>-4</a:t>
              </a:r>
              <a:endParaRPr lang="en-GB" sz="3600" baseline="30000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5508104" y="6110979"/>
              <a:ext cx="655242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708920"/>
            <a:ext cx="76073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machine: 		main dipoles</a:t>
            </a:r>
            <a:r>
              <a:rPr lang="en-GB" dirty="0">
                <a:sym typeface="Wingdings" panose="05000000000000000000" pitchFamily="2" charset="2"/>
              </a:rPr>
              <a:t> Field quality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136550"/>
              </p:ext>
            </p:extLst>
          </p:nvPr>
        </p:nvGraphicFramePr>
        <p:xfrm>
          <a:off x="467544" y="1260270"/>
          <a:ext cx="8424936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4824536"/>
                <a:gridCol w="280831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Error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Side effects if error is &gt; few 10</a:t>
                      </a:r>
                      <a:r>
                        <a:rPr lang="en-GB" baseline="30000" dirty="0" smtClean="0"/>
                        <a:t>-4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Corrected with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a1</a:t>
                      </a:r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 smtClean="0"/>
                        <a:t>Closed orbit perturbations</a:t>
                      </a:r>
                      <a:r>
                        <a:rPr lang="en-GB" baseline="0" dirty="0" smtClean="0"/>
                        <a:t> and thus feed-down contributions from higher order multiple errors</a:t>
                      </a:r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 smtClean="0"/>
                        <a:t>Dipole correctors (MCB)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b1</a:t>
                      </a:r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Linear coupling and vertical</a:t>
                      </a:r>
                      <a:r>
                        <a:rPr lang="en-GB" baseline="0" dirty="0" smtClean="0"/>
                        <a:t> dispersion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Skew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quadrupoles</a:t>
                      </a:r>
                      <a:r>
                        <a:rPr lang="en-GB" baseline="0" dirty="0" smtClean="0"/>
                        <a:t> (MQS)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Tune change, 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β</a:t>
                      </a:r>
                      <a:r>
                        <a:rPr lang="en-GB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smtClean="0">
                          <a:latin typeface="+mn-lt"/>
                          <a:cs typeface="Times New Roman"/>
                        </a:rPr>
                        <a:t>and</a:t>
                      </a:r>
                      <a:r>
                        <a:rPr lang="en-GB" baseline="0" dirty="0" smtClean="0">
                          <a:latin typeface="+mn-lt"/>
                          <a:cs typeface="Times New Roman"/>
                        </a:rPr>
                        <a:t> dispersion beating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Trim </a:t>
                      </a:r>
                      <a:r>
                        <a:rPr lang="en-GB" baseline="0" dirty="0" err="1" smtClean="0"/>
                        <a:t>quadrupoles</a:t>
                      </a:r>
                      <a:r>
                        <a:rPr lang="en-GB" baseline="0" dirty="0" smtClean="0"/>
                        <a:t> (MQT)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Chromatic coupling and</a:t>
                      </a:r>
                      <a:r>
                        <a:rPr lang="en-GB" baseline="0" dirty="0" smtClean="0"/>
                        <a:t> Q’’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Skew </a:t>
                      </a:r>
                      <a:r>
                        <a:rPr lang="en-GB" dirty="0" err="1" smtClean="0"/>
                        <a:t>sextupoles</a:t>
                      </a:r>
                      <a:r>
                        <a:rPr lang="en-GB" dirty="0" smtClean="0"/>
                        <a:t> (MSS)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b2 feed-down</a:t>
                      </a:r>
                      <a:r>
                        <a:rPr lang="en-GB" baseline="0" dirty="0" smtClean="0"/>
                        <a:t> at injection (persistent current effect) and off-momentum 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β</a:t>
                      </a:r>
                      <a:r>
                        <a:rPr lang="en-GB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GB" baseline="0" dirty="0" smtClean="0"/>
                        <a:t>beat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Sextupole</a:t>
                      </a:r>
                      <a:r>
                        <a:rPr lang="en-GB" dirty="0" smtClean="0"/>
                        <a:t> (MCS)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Dynamic aperture</a:t>
                      </a:r>
                      <a:r>
                        <a:rPr lang="en-GB" baseline="0" dirty="0" smtClean="0"/>
                        <a:t> (DA) at injection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DA and Q’’ at injection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Octupole</a:t>
                      </a:r>
                      <a:r>
                        <a:rPr lang="en-GB" baseline="0" dirty="0" smtClean="0"/>
                        <a:t> (MCO)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DA for off-momentum particles at injection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DA and Q’’’ at injection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Decapole</a:t>
                      </a:r>
                      <a:r>
                        <a:rPr lang="en-GB" dirty="0" smtClean="0"/>
                        <a:t> (MCD)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a6 to b7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DA at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67544" y="1628800"/>
            <a:ext cx="8424936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7544" y="2348880"/>
            <a:ext cx="8424936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67544" y="3068960"/>
            <a:ext cx="8424936" cy="108012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67544" y="4149080"/>
            <a:ext cx="8424936" cy="208823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57" y="5529774"/>
            <a:ext cx="1414935" cy="132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58055"/>
            <a:ext cx="1436563" cy="129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32859" y="556949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 smtClean="0"/>
              <a:t>Sextupole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6550223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 smtClean="0"/>
              <a:t>Sextupole+octupole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6758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machine: 	dipole corrector magnets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82716" y="1214422"/>
            <a:ext cx="6746870" cy="2094071"/>
            <a:chOff x="1571604" y="2000240"/>
            <a:chExt cx="6746870" cy="209407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71604" y="2000240"/>
              <a:ext cx="6746870" cy="20812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7500958" y="3848090"/>
              <a:ext cx="740908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dirty="0"/>
                <a:t>LHC TDR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7356" y="23574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73276" y="22024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2088" y="235743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87986" y="22024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</a:t>
              </a:r>
              <a:endParaRPr lang="en-GB" dirty="0"/>
            </a:p>
          </p:txBody>
        </p:sp>
        <p:sp>
          <p:nvSpPr>
            <p:cNvPr id="10" name="Left Brace 9"/>
            <p:cNvSpPr/>
            <p:nvPr/>
          </p:nvSpPr>
          <p:spPr>
            <a:xfrm rot="5400000">
              <a:off x="3490948" y="1366782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Left Brace 10"/>
            <p:cNvSpPr/>
            <p:nvPr/>
          </p:nvSpPr>
          <p:spPr>
            <a:xfrm rot="5400000">
              <a:off x="6705658" y="1366781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29000"/>
            <a:ext cx="20478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14282" y="3071810"/>
            <a:ext cx="69762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MCS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42876" y="5857892"/>
            <a:ext cx="2428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Nominal main field strength = 1630 T/m</a:t>
            </a:r>
            <a:r>
              <a:rPr lang="en-GB" sz="1600" baseline="30000" dirty="0" smtClean="0"/>
              <a:t>2</a:t>
            </a:r>
          </a:p>
          <a:p>
            <a:r>
              <a:rPr lang="en-GB" sz="1600" dirty="0" err="1" smtClean="0"/>
              <a:t>Inominal</a:t>
            </a:r>
            <a:r>
              <a:rPr lang="en-GB" sz="1600" dirty="0" smtClean="0"/>
              <a:t> = 550 A, 1.9 K, L=15.5 cm, ~10 kg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750067" y="3679033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1536679" y="3678239"/>
            <a:ext cx="35719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28662" y="3571876"/>
            <a:ext cx="785818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7224" y="32861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5.8 cm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429500" y="5522898"/>
            <a:ext cx="2428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MCD:</a:t>
            </a:r>
          </a:p>
          <a:p>
            <a:r>
              <a:rPr lang="en-GB" sz="1600" dirty="0" smtClean="0"/>
              <a:t>Nominal main field strength ~ 120 T/m</a:t>
            </a:r>
            <a:r>
              <a:rPr lang="en-GB" sz="1600" baseline="30000" dirty="0" smtClean="0"/>
              <a:t>4</a:t>
            </a:r>
          </a:p>
          <a:p>
            <a:r>
              <a:rPr lang="en-GB" sz="1600" dirty="0" err="1" smtClean="0"/>
              <a:t>Inominal</a:t>
            </a:r>
            <a:r>
              <a:rPr lang="en-GB" sz="1600" dirty="0" smtClean="0"/>
              <a:t> = 550 A, 1.9 K, L=11 cm, ~6 kg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6766" y="5534773"/>
            <a:ext cx="2428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MCO:</a:t>
            </a:r>
          </a:p>
          <a:p>
            <a:r>
              <a:rPr lang="en-GB" sz="1600" dirty="0" smtClean="0"/>
              <a:t>Nominal main field strength = 8200 T/m</a:t>
            </a:r>
            <a:r>
              <a:rPr lang="en-GB" sz="1600" baseline="30000" dirty="0" smtClean="0"/>
              <a:t>3</a:t>
            </a:r>
          </a:p>
          <a:p>
            <a:r>
              <a:rPr lang="en-GB" sz="1600" dirty="0" err="1" smtClean="0"/>
              <a:t>Inominal</a:t>
            </a:r>
            <a:r>
              <a:rPr lang="en-GB" sz="1600" dirty="0" smtClean="0"/>
              <a:t> = 100 A, 1.9 K, L=11 cm, ~6 kg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429000"/>
            <a:ext cx="30099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0148" y="3429000"/>
            <a:ext cx="2927097" cy="216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Straight Arrow Connector 30"/>
          <p:cNvCxnSpPr/>
          <p:nvPr/>
        </p:nvCxnSpPr>
        <p:spPr>
          <a:xfrm>
            <a:off x="2071670" y="4143380"/>
            <a:ext cx="1071570" cy="3571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29256" y="3143248"/>
            <a:ext cx="88998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MCDO</a:t>
            </a:r>
            <a:endParaRPr lang="en-GB" dirty="0"/>
          </a:p>
        </p:txBody>
      </p:sp>
      <p:sp>
        <p:nvSpPr>
          <p:cNvPr id="34" name="Rounded Rectangle 33"/>
          <p:cNvSpPr/>
          <p:nvPr/>
        </p:nvSpPr>
        <p:spPr>
          <a:xfrm>
            <a:off x="5956300" y="1928802"/>
            <a:ext cx="973154" cy="857256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186634" cy="1066800"/>
          </a:xfrm>
        </p:spPr>
        <p:txBody>
          <a:bodyPr/>
          <a:lstStyle/>
          <a:p>
            <a:r>
              <a:rPr lang="en-GB" dirty="0" smtClean="0"/>
              <a:t>I. Basic layout of the machine: 	</a:t>
            </a:r>
            <a:r>
              <a:rPr lang="en-GB" dirty="0" err="1" smtClean="0"/>
              <a:t>quadrupole</a:t>
            </a:r>
            <a:r>
              <a:rPr lang="en-GB" dirty="0" smtClean="0"/>
              <a:t> corrector magnets</a:t>
            </a:r>
            <a:endParaRPr lang="en-GB" dirty="0"/>
          </a:p>
        </p:txBody>
      </p:sp>
      <p:grpSp>
        <p:nvGrpSpPr>
          <p:cNvPr id="3" name="Group 11"/>
          <p:cNvGrpSpPr/>
          <p:nvPr/>
        </p:nvGrpSpPr>
        <p:grpSpPr>
          <a:xfrm>
            <a:off x="1182716" y="1214422"/>
            <a:ext cx="6746870" cy="2094071"/>
            <a:chOff x="1571604" y="2000240"/>
            <a:chExt cx="6746870" cy="209407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71604" y="2000240"/>
              <a:ext cx="6746870" cy="20812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7500958" y="3848090"/>
              <a:ext cx="740908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dirty="0"/>
                <a:t>LHC TDR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7356" y="23574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73276" y="22024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2088" y="235743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87986" y="22024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</a:t>
              </a:r>
              <a:endParaRPr lang="en-GB" dirty="0"/>
            </a:p>
          </p:txBody>
        </p:sp>
        <p:sp>
          <p:nvSpPr>
            <p:cNvPr id="10" name="Left Brace 9"/>
            <p:cNvSpPr/>
            <p:nvPr/>
          </p:nvSpPr>
          <p:spPr>
            <a:xfrm rot="5400000">
              <a:off x="3490948" y="1366782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Left Brace 10"/>
            <p:cNvSpPr/>
            <p:nvPr/>
          </p:nvSpPr>
          <p:spPr>
            <a:xfrm rot="5400000">
              <a:off x="6705658" y="1366781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215206" y="328612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MQT/MQS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949365" y="4857998"/>
            <a:ext cx="2428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MQT/MQS:</a:t>
            </a:r>
          </a:p>
          <a:p>
            <a:r>
              <a:rPr lang="en-GB" sz="1600" dirty="0" smtClean="0"/>
              <a:t>Nominal main field strength = 123 T/m</a:t>
            </a:r>
          </a:p>
          <a:p>
            <a:r>
              <a:rPr lang="en-GB" sz="1600" dirty="0" err="1" smtClean="0"/>
              <a:t>I</a:t>
            </a:r>
            <a:r>
              <a:rPr lang="en-GB" sz="1200" dirty="0" err="1" smtClean="0"/>
              <a:t>nominal</a:t>
            </a:r>
            <a:r>
              <a:rPr lang="en-GB" sz="1600" dirty="0" smtClean="0"/>
              <a:t> = 550 A, 1.9 K L=38 cm, ~250 kg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43438" y="5606023"/>
            <a:ext cx="2428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MO:</a:t>
            </a:r>
          </a:p>
          <a:p>
            <a:r>
              <a:rPr lang="en-GB" sz="1600" dirty="0" smtClean="0"/>
              <a:t>Nominal main field strength = 63100 T/m</a:t>
            </a:r>
            <a:r>
              <a:rPr lang="en-GB" sz="1600" baseline="30000" dirty="0" smtClean="0"/>
              <a:t>3</a:t>
            </a:r>
          </a:p>
          <a:p>
            <a:r>
              <a:rPr lang="en-GB" sz="1600" dirty="0" err="1" smtClean="0"/>
              <a:t>I</a:t>
            </a:r>
            <a:r>
              <a:rPr lang="en-GB" sz="1200" dirty="0" err="1" smtClean="0"/>
              <a:t>nominal</a:t>
            </a:r>
            <a:r>
              <a:rPr lang="en-GB" sz="1600" dirty="0" smtClean="0"/>
              <a:t> = 550 A, 1.9 K L=38 cm, ~8 kg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0993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42844" y="3131106"/>
            <a:ext cx="851515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MSCB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500330" y="5606023"/>
            <a:ext cx="2428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>
                    <a:lumMod val="85000"/>
                  </a:schemeClr>
                </a:solidFill>
              </a:rPr>
              <a:t>MCBM (dipole):</a:t>
            </a:r>
          </a:p>
          <a:p>
            <a:r>
              <a:rPr lang="en-GB" sz="1600" dirty="0" smtClean="0"/>
              <a:t>Nominal main field strength = 2.93 T</a:t>
            </a:r>
          </a:p>
          <a:p>
            <a:r>
              <a:rPr lang="en-GB" sz="1600" dirty="0" err="1" smtClean="0"/>
              <a:t>I</a:t>
            </a:r>
            <a:r>
              <a:rPr lang="en-GB" sz="1200" dirty="0" err="1" smtClean="0"/>
              <a:t>nominal</a:t>
            </a:r>
            <a:r>
              <a:rPr lang="en-GB" sz="1600" dirty="0" smtClean="0"/>
              <a:t> = 55 A, 1.9 K, L=78.5 cm, ~143 kg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32" y="5606023"/>
            <a:ext cx="2428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>
                    <a:lumMod val="85000"/>
                  </a:schemeClr>
                </a:solidFill>
              </a:rPr>
              <a:t>MSM (</a:t>
            </a:r>
            <a:r>
              <a:rPr lang="en-GB" sz="1600" b="1" dirty="0" err="1" smtClean="0">
                <a:solidFill>
                  <a:schemeClr val="bg1">
                    <a:lumMod val="85000"/>
                  </a:schemeClr>
                </a:solidFill>
              </a:rPr>
              <a:t>sextupole</a:t>
            </a:r>
            <a:r>
              <a:rPr lang="en-GB" sz="1600" b="1" dirty="0" smtClean="0">
                <a:solidFill>
                  <a:schemeClr val="bg1">
                    <a:lumMod val="85000"/>
                  </a:schemeClr>
                </a:solidFill>
              </a:rPr>
              <a:t>):</a:t>
            </a:r>
          </a:p>
          <a:p>
            <a:r>
              <a:rPr lang="en-GB" sz="1600" dirty="0" smtClean="0"/>
              <a:t>Nominal main field strength = 4430 T/m</a:t>
            </a:r>
            <a:r>
              <a:rPr lang="en-GB" sz="1600" baseline="30000" dirty="0" smtClean="0"/>
              <a:t>2</a:t>
            </a:r>
          </a:p>
          <a:p>
            <a:r>
              <a:rPr lang="en-GB" sz="1600" dirty="0" err="1" smtClean="0"/>
              <a:t>I</a:t>
            </a:r>
            <a:r>
              <a:rPr lang="en-GB" sz="1200" dirty="0" err="1" smtClean="0"/>
              <a:t>nominal</a:t>
            </a:r>
            <a:r>
              <a:rPr lang="en-GB" sz="1600" dirty="0" smtClean="0"/>
              <a:t> = 550 A, 1.9 K, L=45.5 cm, ~83 kg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6200000" flipV="1">
            <a:off x="1535885" y="5536421"/>
            <a:ext cx="428628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2214546" y="4929198"/>
            <a:ext cx="1143008" cy="4286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29394" y="3374409"/>
            <a:ext cx="642942" cy="214314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Content Placeholder 37" descr="octupole-M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14810" y="3912219"/>
            <a:ext cx="2717242" cy="2000264"/>
          </a:xfrm>
        </p:spPr>
      </p:pic>
      <p:sp>
        <p:nvSpPr>
          <p:cNvPr id="22" name="TextBox 21"/>
          <p:cNvSpPr txBox="1"/>
          <p:nvPr/>
        </p:nvSpPr>
        <p:spPr>
          <a:xfrm>
            <a:off x="4214810" y="39290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 rot="19805018">
            <a:off x="-69761" y="391310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Chromaticity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9805018">
            <a:off x="1543224" y="323076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Orbit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/>
          <p:cNvCxnSpPr>
            <a:stCxn id="39" idx="2"/>
          </p:cNvCxnSpPr>
          <p:nvPr/>
        </p:nvCxnSpPr>
        <p:spPr>
          <a:xfrm rot="16200000" flipH="1">
            <a:off x="574365" y="4503462"/>
            <a:ext cx="742801" cy="25154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0" idx="2"/>
          </p:cNvCxnSpPr>
          <p:nvPr/>
        </p:nvCxnSpPr>
        <p:spPr>
          <a:xfrm rot="16200000" flipH="1">
            <a:off x="1932170" y="3646690"/>
            <a:ext cx="567892" cy="4254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572000" y="3559734"/>
            <a:ext cx="19030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Landau damping</a:t>
            </a:r>
            <a:endParaRPr lang="en-GB" dirty="0"/>
          </a:p>
        </p:txBody>
      </p:sp>
      <p:sp>
        <p:nvSpPr>
          <p:cNvPr id="34" name="Rounded Rectangle 33"/>
          <p:cNvSpPr/>
          <p:nvPr/>
        </p:nvSpPr>
        <p:spPr>
          <a:xfrm>
            <a:off x="4598978" y="1928802"/>
            <a:ext cx="473088" cy="928694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069167" y="3657669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MQT</a:t>
            </a:r>
            <a:r>
              <a:rPr lang="en-GB" dirty="0"/>
              <a:t>: Trim </a:t>
            </a:r>
            <a:r>
              <a:rPr lang="en-GB" dirty="0" err="1"/>
              <a:t>quadrupole</a:t>
            </a:r>
            <a:endParaRPr lang="en-GB" dirty="0"/>
          </a:p>
          <a:p>
            <a:r>
              <a:rPr lang="en-GB" b="1" dirty="0"/>
              <a:t>MQS</a:t>
            </a:r>
            <a:r>
              <a:rPr lang="en-GB" dirty="0"/>
              <a:t>: Skew trim </a:t>
            </a:r>
            <a:r>
              <a:rPr lang="en-GB" dirty="0" err="1"/>
              <a:t>quadrupole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4"/>
            <a:ext cx="7931224" cy="1066800"/>
          </a:xfrm>
        </p:spPr>
        <p:txBody>
          <a:bodyPr/>
          <a:lstStyle/>
          <a:p>
            <a:r>
              <a:rPr lang="en-GB" dirty="0"/>
              <a:t>I. Basic layout of the machine: 	</a:t>
            </a:r>
            <a:r>
              <a:rPr lang="en-GB" dirty="0" err="1"/>
              <a:t>quadrupole</a:t>
            </a:r>
            <a:r>
              <a:rPr lang="en-GB" dirty="0"/>
              <a:t> corrector magnets</a:t>
            </a:r>
          </a:p>
        </p:txBody>
      </p:sp>
      <p:grpSp>
        <p:nvGrpSpPr>
          <p:cNvPr id="5" name="Group 40"/>
          <p:cNvGrpSpPr/>
          <p:nvPr/>
        </p:nvGrpSpPr>
        <p:grpSpPr>
          <a:xfrm>
            <a:off x="323528" y="1247579"/>
            <a:ext cx="8444235" cy="3390063"/>
            <a:chOff x="323528" y="357166"/>
            <a:chExt cx="8444235" cy="3390063"/>
          </a:xfrm>
        </p:grpSpPr>
        <p:grpSp>
          <p:nvGrpSpPr>
            <p:cNvPr id="6" name="Group 35"/>
            <p:cNvGrpSpPr/>
            <p:nvPr/>
          </p:nvGrpSpPr>
          <p:grpSpPr>
            <a:xfrm>
              <a:off x="376238" y="357166"/>
              <a:ext cx="8391525" cy="3357586"/>
              <a:chOff x="376238" y="357166"/>
              <a:chExt cx="8391525" cy="335758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76238" y="1209677"/>
                <a:ext cx="8391525" cy="2505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19213" y="357166"/>
                <a:ext cx="6505575" cy="857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323528" y="3501008"/>
              <a:ext cx="1728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(Courtesy of B. Holzer)</a:t>
              </a:r>
              <a:endParaRPr lang="en-GB" sz="10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383309"/>
            <a:ext cx="2520280" cy="123401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6964" y="4929918"/>
            <a:ext cx="8957176" cy="1163378"/>
            <a:chOff x="166964" y="4689262"/>
            <a:chExt cx="8957176" cy="1163378"/>
          </a:xfrm>
        </p:grpSpPr>
        <p:grpSp>
          <p:nvGrpSpPr>
            <p:cNvPr id="22" name="Group 21"/>
            <p:cNvGrpSpPr/>
            <p:nvPr/>
          </p:nvGrpSpPr>
          <p:grpSpPr>
            <a:xfrm>
              <a:off x="166964" y="4689262"/>
              <a:ext cx="4608512" cy="1163378"/>
              <a:chOff x="1182716" y="1214422"/>
              <a:chExt cx="6746870" cy="2094071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1182716" y="1214422"/>
                <a:ext cx="6746870" cy="2094071"/>
                <a:chOff x="1571604" y="2000240"/>
                <a:chExt cx="6746870" cy="2094071"/>
              </a:xfrm>
            </p:grpSpPr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571604" y="2000240"/>
                  <a:ext cx="6746870" cy="2081213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</p:pic>
            <p:sp>
              <p:nvSpPr>
                <p:cNvPr id="13" name="Rectangle 20"/>
                <p:cNvSpPr>
                  <a:spLocks noChangeArrowheads="1"/>
                </p:cNvSpPr>
                <p:nvPr/>
              </p:nvSpPr>
              <p:spPr bwMode="auto">
                <a:xfrm>
                  <a:off x="7500958" y="3848090"/>
                  <a:ext cx="740908" cy="24622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/>
                    <a:t>LHC TDR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830314" y="2207808"/>
                  <a:ext cx="325730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F</a:t>
                  </a:r>
                  <a:endParaRPr lang="en-GB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392147" y="2002915"/>
                  <a:ext cx="312906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o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978002" y="2191183"/>
                  <a:ext cx="351378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D</a:t>
                  </a:r>
                  <a:endParaRPr lang="en-GB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633900" y="2019540"/>
                  <a:ext cx="312906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o</a:t>
                  </a:r>
                  <a:endParaRPr lang="en-GB" dirty="0"/>
                </a:p>
              </p:txBody>
            </p:sp>
            <p:sp>
              <p:nvSpPr>
                <p:cNvPr id="18" name="Left Brace 17"/>
                <p:cNvSpPr/>
                <p:nvPr/>
              </p:nvSpPr>
              <p:spPr>
                <a:xfrm rot="5400000">
                  <a:off x="3490948" y="1366782"/>
                  <a:ext cx="233278" cy="2500329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Left Brace 18"/>
                <p:cNvSpPr/>
                <p:nvPr/>
              </p:nvSpPr>
              <p:spPr>
                <a:xfrm rot="5400000">
                  <a:off x="6705658" y="1366781"/>
                  <a:ext cx="233278" cy="2500329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" name="Rounded Rectangle 20"/>
              <p:cNvSpPr/>
              <p:nvPr/>
            </p:nvSpPr>
            <p:spPr>
              <a:xfrm>
                <a:off x="4598978" y="1928802"/>
                <a:ext cx="473088" cy="92869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892943" y="4804578"/>
              <a:ext cx="4231197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Why the orbit and </a:t>
              </a:r>
              <a:r>
                <a:rPr lang="en-GB" dirty="0" err="1" smtClean="0"/>
                <a:t>sextupole</a:t>
              </a:r>
              <a:r>
                <a:rPr lang="en-GB" dirty="0" smtClean="0"/>
                <a:t> correctors are placed close to a </a:t>
              </a:r>
              <a:r>
                <a:rPr lang="en-GB" dirty="0" err="1" smtClean="0"/>
                <a:t>quadrupole</a:t>
              </a:r>
              <a:r>
                <a:rPr lang="en-GB" dirty="0" smtClean="0"/>
                <a:t>?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622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87208" cy="1066800"/>
          </a:xfrm>
        </p:spPr>
        <p:txBody>
          <a:bodyPr/>
          <a:lstStyle/>
          <a:p>
            <a:r>
              <a:rPr lang="en-GB" dirty="0"/>
              <a:t>I. Basic layout of the machine: 	</a:t>
            </a:r>
            <a:r>
              <a:rPr lang="en-GB" dirty="0" err="1"/>
              <a:t>quadrupole</a:t>
            </a:r>
            <a:r>
              <a:rPr lang="en-GB" dirty="0"/>
              <a:t> corrector magnets</a:t>
            </a:r>
          </a:p>
        </p:txBody>
      </p:sp>
      <p:pic>
        <p:nvPicPr>
          <p:cNvPr id="3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3"/>
            <a:ext cx="5832648" cy="314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71800" y="3113413"/>
            <a:ext cx="144016" cy="2160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120018" y="332463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QF</a:t>
            </a:r>
            <a:endParaRPr lang="en-GB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881654" y="1375408"/>
            <a:ext cx="0" cy="15121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874564" y="3592620"/>
            <a:ext cx="0" cy="2934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14959" y="1820332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en-GB" dirty="0" smtClean="0">
                <a:latin typeface="Times New Roman"/>
                <a:cs typeface="Times New Roman"/>
              </a:rPr>
              <a:t> (m)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859508" y="371435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D (m)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30997" y="1482142"/>
            <a:ext cx="4745459" cy="1657085"/>
            <a:chOff x="3930997" y="1482142"/>
            <a:chExt cx="4745459" cy="165708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4704837"/>
                </p:ext>
              </p:extLst>
            </p:nvPr>
          </p:nvGraphicFramePr>
          <p:xfrm>
            <a:off x="3930997" y="1541388"/>
            <a:ext cx="4114800" cy="881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55" name="Equation" r:id="rId4" imgW="3162300" imgH="635000" progId="Equation.3">
                    <p:embed/>
                  </p:oleObj>
                </mc:Choice>
                <mc:Fallback>
                  <p:oleObj name="Equation" r:id="rId4" imgW="3162300" imgH="63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0997" y="1541388"/>
                          <a:ext cx="4114800" cy="881062"/>
                        </a:xfrm>
                        <a:prstGeom prst="rect">
                          <a:avLst/>
                        </a:prstGeom>
                        <a:solidFill>
                          <a:srgbClr val="FCF6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/>
            <p:cNvSpPr/>
            <p:nvPr/>
          </p:nvSpPr>
          <p:spPr>
            <a:xfrm>
              <a:off x="5724128" y="1510808"/>
              <a:ext cx="488665" cy="6426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36296" y="2492896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2"/>
                  </a:solidFill>
                </a:rPr>
                <a:t>Magnet strength</a:t>
              </a:r>
              <a:endParaRPr lang="en-GB" b="1" dirty="0">
                <a:solidFill>
                  <a:schemeClr val="bg2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436096" y="1482142"/>
              <a:ext cx="288032" cy="80874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5724128" y="2153457"/>
              <a:ext cx="1584176" cy="483455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987824" y="2930467"/>
            <a:ext cx="5844831" cy="3770178"/>
            <a:chOff x="2987824" y="2930467"/>
            <a:chExt cx="5844831" cy="3770178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7084305"/>
                </p:ext>
              </p:extLst>
            </p:nvPr>
          </p:nvGraphicFramePr>
          <p:xfrm>
            <a:off x="3148248" y="4342189"/>
            <a:ext cx="3146425" cy="693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56" name="Equation" r:id="rId6" imgW="1688760" imgH="393480" progId="Equation.3">
                    <p:embed/>
                  </p:oleObj>
                </mc:Choice>
                <mc:Fallback>
                  <p:oleObj name="Equation" r:id="rId6" imgW="16887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8248" y="4342189"/>
                          <a:ext cx="3146425" cy="693738"/>
                        </a:xfrm>
                        <a:prstGeom prst="rect">
                          <a:avLst/>
                        </a:prstGeom>
                        <a:solidFill>
                          <a:srgbClr val="FCF6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8764714"/>
                </p:ext>
              </p:extLst>
            </p:nvPr>
          </p:nvGraphicFramePr>
          <p:xfrm>
            <a:off x="3059832" y="5105484"/>
            <a:ext cx="3406775" cy="73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57" name="Equation" r:id="rId8" imgW="1828800" imgH="419040" progId="Equation.3">
                    <p:embed/>
                  </p:oleObj>
                </mc:Choice>
                <mc:Fallback>
                  <p:oleObj name="Equation" r:id="rId8" imgW="182880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832" y="5105484"/>
                          <a:ext cx="3406775" cy="738188"/>
                        </a:xfrm>
                        <a:prstGeom prst="rect">
                          <a:avLst/>
                        </a:prstGeom>
                        <a:solidFill>
                          <a:srgbClr val="FCF6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7170169"/>
                </p:ext>
              </p:extLst>
            </p:nvPr>
          </p:nvGraphicFramePr>
          <p:xfrm>
            <a:off x="2987824" y="5913229"/>
            <a:ext cx="3643312" cy="73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58" name="Equation" r:id="rId10" imgW="1955520" imgH="419040" progId="Equation.3">
                    <p:embed/>
                  </p:oleObj>
                </mc:Choice>
                <mc:Fallback>
                  <p:oleObj name="Equation" r:id="rId10" imgW="1955520" imgH="41904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7824" y="5913229"/>
                          <a:ext cx="3643312" cy="738188"/>
                        </a:xfrm>
                        <a:prstGeom prst="rect">
                          <a:avLst/>
                        </a:prstGeom>
                        <a:solidFill>
                          <a:srgbClr val="FCF6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7"/>
            <p:cNvSpPr/>
            <p:nvPr/>
          </p:nvSpPr>
          <p:spPr>
            <a:xfrm>
              <a:off x="5652849" y="5157192"/>
              <a:ext cx="576064" cy="6426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4" name="Oval 23"/>
            <p:cNvSpPr/>
            <p:nvPr/>
          </p:nvSpPr>
          <p:spPr>
            <a:xfrm>
              <a:off x="5893684" y="5952240"/>
              <a:ext cx="766548" cy="6426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0" name="Oval 9"/>
            <p:cNvSpPr/>
            <p:nvPr/>
          </p:nvSpPr>
          <p:spPr>
            <a:xfrm>
              <a:off x="4197927" y="5074143"/>
              <a:ext cx="518089" cy="80874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1" name="Oval 10"/>
            <p:cNvSpPr/>
            <p:nvPr/>
          </p:nvSpPr>
          <p:spPr>
            <a:xfrm>
              <a:off x="4247964" y="5891900"/>
              <a:ext cx="604592" cy="80874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5" name="Oval 24"/>
            <p:cNvSpPr/>
            <p:nvPr/>
          </p:nvSpPr>
          <p:spPr>
            <a:xfrm>
              <a:off x="5076785" y="5157191"/>
              <a:ext cx="576064" cy="6426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6" name="Oval 25"/>
            <p:cNvSpPr/>
            <p:nvPr/>
          </p:nvSpPr>
          <p:spPr>
            <a:xfrm>
              <a:off x="5228776" y="5952240"/>
              <a:ext cx="664907" cy="6426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10800000" flipV="1">
              <a:off x="4572000" y="2930467"/>
              <a:ext cx="2880320" cy="2226725"/>
            </a:xfrm>
            <a:prstGeom prst="bentConnector3">
              <a:avLst>
                <a:gd name="adj1" fmla="val -145"/>
              </a:avLst>
            </a:prstGeom>
            <a:ln w="28575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H="1" flipV="1">
              <a:off x="4848574" y="2992892"/>
              <a:ext cx="2728439" cy="3083252"/>
            </a:xfrm>
            <a:prstGeom prst="bentConnector2">
              <a:avLst/>
            </a:prstGeom>
            <a:ln w="28575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227455" y="4504798"/>
              <a:ext cx="26052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(Natural chromaticity term)</a:t>
              </a:r>
              <a:endParaRPr lang="en-GB" sz="1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-36512" y="5107742"/>
            <a:ext cx="2958044" cy="1487145"/>
            <a:chOff x="-36512" y="5107742"/>
            <a:chExt cx="2958044" cy="1487145"/>
          </a:xfrm>
        </p:grpSpPr>
        <p:sp>
          <p:nvSpPr>
            <p:cNvPr id="41" name="TextBox 40"/>
            <p:cNvSpPr txBox="1"/>
            <p:nvPr/>
          </p:nvSpPr>
          <p:spPr>
            <a:xfrm>
              <a:off x="-36512" y="5670668"/>
              <a:ext cx="2855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Chromaticity correction terms</a:t>
              </a:r>
              <a:endParaRPr lang="en-GB" sz="1600" dirty="0"/>
            </a:p>
          </p:txBody>
        </p:sp>
        <p:sp>
          <p:nvSpPr>
            <p:cNvPr id="42" name="Left Brace 41"/>
            <p:cNvSpPr/>
            <p:nvPr/>
          </p:nvSpPr>
          <p:spPr>
            <a:xfrm>
              <a:off x="2766084" y="5107742"/>
              <a:ext cx="155448" cy="1487145"/>
            </a:xfrm>
            <a:prstGeom prst="leftBrac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81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</a:t>
            </a:r>
            <a:endParaRPr lang="en-GB" dirty="0"/>
          </a:p>
        </p:txBody>
      </p:sp>
      <p:pic>
        <p:nvPicPr>
          <p:cNvPr id="7" name="Content Placeholder 6" descr="atlas-logo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6662" y="2628900"/>
            <a:ext cx="1590675" cy="1905000"/>
          </a:xfrm>
        </p:spPr>
      </p:pic>
      <p:pic>
        <p:nvPicPr>
          <p:cNvPr id="4" name="Picture 5" descr="0107014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879" y="1214422"/>
            <a:ext cx="7521897" cy="5643578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spect="1"/>
          </p:cNvSpPr>
          <p:nvPr/>
        </p:nvSpPr>
        <p:spPr>
          <a:xfrm rot="1134924">
            <a:off x="5705024" y="3935534"/>
            <a:ext cx="2007870" cy="123063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58"/>
          <p:cNvGrpSpPr/>
          <p:nvPr/>
        </p:nvGrpSpPr>
        <p:grpSpPr>
          <a:xfrm>
            <a:off x="4643438" y="2643182"/>
            <a:ext cx="4500562" cy="3643338"/>
            <a:chOff x="4643438" y="2643182"/>
            <a:chExt cx="4500562" cy="3643338"/>
          </a:xfrm>
        </p:grpSpPr>
        <p:pic>
          <p:nvPicPr>
            <p:cNvPr id="9" name="Picture 8" descr="lhcblog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438" y="2643182"/>
              <a:ext cx="1285875" cy="885825"/>
            </a:xfrm>
            <a:prstGeom prst="rect">
              <a:avLst/>
            </a:prstGeom>
          </p:spPr>
        </p:pic>
        <p:pic>
          <p:nvPicPr>
            <p:cNvPr id="10" name="Picture 9" descr="alice-logo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9554" y="5072074"/>
              <a:ext cx="1214446" cy="121444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929322" y="4429132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SPS (~7 km)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4714884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LHC (27 km)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6" name="Group 53"/>
          <p:cNvGrpSpPr/>
          <p:nvPr/>
        </p:nvGrpSpPr>
        <p:grpSpPr>
          <a:xfrm>
            <a:off x="71406" y="2643182"/>
            <a:ext cx="8072494" cy="2670189"/>
            <a:chOff x="71406" y="2643182"/>
            <a:chExt cx="8072494" cy="2670189"/>
          </a:xfrm>
        </p:grpSpPr>
        <p:pic>
          <p:nvPicPr>
            <p:cNvPr id="12" name="Picture 11" descr="atlas-logo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4248" y="2643182"/>
              <a:ext cx="1009652" cy="1209164"/>
            </a:xfrm>
            <a:prstGeom prst="rect">
              <a:avLst/>
            </a:prstGeom>
          </p:spPr>
        </p:pic>
        <p:pic>
          <p:nvPicPr>
            <p:cNvPr id="15" name="Picture 14" descr="CMS-Colo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406" y="4572008"/>
              <a:ext cx="804863" cy="741363"/>
            </a:xfrm>
            <a:prstGeom prst="rect">
              <a:avLst/>
            </a:prstGeom>
            <a:noFill/>
          </p:spPr>
        </p:pic>
      </p:grpSp>
      <p:sp>
        <p:nvSpPr>
          <p:cNvPr id="16" name="Explosion 1 15"/>
          <p:cNvSpPr/>
          <p:nvPr/>
        </p:nvSpPr>
        <p:spPr>
          <a:xfrm>
            <a:off x="928662" y="4714884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xplosion 1 16"/>
          <p:cNvSpPr/>
          <p:nvPr/>
        </p:nvSpPr>
        <p:spPr>
          <a:xfrm>
            <a:off x="7643834" y="4714884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xplosion 1 17"/>
          <p:cNvSpPr/>
          <p:nvPr/>
        </p:nvSpPr>
        <p:spPr>
          <a:xfrm>
            <a:off x="6715140" y="3786190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xplosion 1 18"/>
          <p:cNvSpPr/>
          <p:nvPr/>
        </p:nvSpPr>
        <p:spPr>
          <a:xfrm>
            <a:off x="5000628" y="3429000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3643306" y="364331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2143108" y="392906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5580554"/>
            <a:ext cx="1984357" cy="127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33"/>
          <p:cNvSpPr/>
          <p:nvPr/>
        </p:nvSpPr>
        <p:spPr>
          <a:xfrm>
            <a:off x="2643174" y="607220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 34"/>
          <p:cNvSpPr/>
          <p:nvPr/>
        </p:nvSpPr>
        <p:spPr>
          <a:xfrm>
            <a:off x="6786578" y="600076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/>
          <p:cNvSpPr txBox="1"/>
          <p:nvPr/>
        </p:nvSpPr>
        <p:spPr>
          <a:xfrm>
            <a:off x="2428860" y="6286520"/>
            <a:ext cx="5437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IR4</a:t>
            </a:r>
            <a:endParaRPr lang="en-GB" b="1" dirty="0"/>
          </a:p>
        </p:txBody>
      </p:sp>
      <p:grpSp>
        <p:nvGrpSpPr>
          <p:cNvPr id="25" name="Group 57"/>
          <p:cNvGrpSpPr/>
          <p:nvPr/>
        </p:nvGrpSpPr>
        <p:grpSpPr>
          <a:xfrm>
            <a:off x="1117514" y="4468741"/>
            <a:ext cx="343364" cy="952468"/>
            <a:chOff x="1117514" y="4468741"/>
            <a:chExt cx="343364" cy="952468"/>
          </a:xfrm>
        </p:grpSpPr>
        <p:sp>
          <p:nvSpPr>
            <p:cNvPr id="42" name="Flowchart: Direct Access Storage 41"/>
            <p:cNvSpPr/>
            <p:nvPr/>
          </p:nvSpPr>
          <p:spPr>
            <a:xfrm rot="18580157">
              <a:off x="1179693" y="4490757"/>
              <a:ext cx="262995" cy="218963"/>
            </a:xfrm>
            <a:prstGeom prst="flowChartMagneticDrum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Flowchart: Direct Access Storage 42"/>
            <p:cNvSpPr/>
            <p:nvPr/>
          </p:nvSpPr>
          <p:spPr>
            <a:xfrm rot="2380157">
              <a:off x="1182586" y="5202246"/>
              <a:ext cx="262995" cy="218963"/>
            </a:xfrm>
            <a:prstGeom prst="flowChartMagneticDrum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TextBox 50"/>
            <p:cNvSpPr txBox="1"/>
            <p:nvPr/>
          </p:nvSpPr>
          <p:spPr>
            <a:xfrm rot="18944816">
              <a:off x="1117514" y="4471936"/>
              <a:ext cx="343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IT</a:t>
              </a:r>
              <a:endParaRPr lang="en-GB" sz="1400" b="1" dirty="0"/>
            </a:p>
          </p:txBody>
        </p:sp>
      </p:grpSp>
      <p:sp>
        <p:nvSpPr>
          <p:cNvPr id="44" name="Flowchart: Direct Access Storage 43"/>
          <p:cNvSpPr/>
          <p:nvPr/>
        </p:nvSpPr>
        <p:spPr>
          <a:xfrm rot="720000">
            <a:off x="2944651" y="6173453"/>
            <a:ext cx="380350" cy="191238"/>
          </a:xfrm>
          <a:prstGeom prst="flowChartMagneticDru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Flowchart: Direct Access Storage 44"/>
          <p:cNvSpPr/>
          <p:nvPr/>
        </p:nvSpPr>
        <p:spPr>
          <a:xfrm rot="480000">
            <a:off x="3431222" y="6253896"/>
            <a:ext cx="380914" cy="209630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Flowchart: Direct Access Storage 45"/>
          <p:cNvSpPr/>
          <p:nvPr/>
        </p:nvSpPr>
        <p:spPr>
          <a:xfrm>
            <a:off x="3990408" y="6286520"/>
            <a:ext cx="1510286" cy="192085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ARC</a:t>
            </a:r>
            <a:endParaRPr lang="en-GB" dirty="0"/>
          </a:p>
        </p:txBody>
      </p:sp>
      <p:sp>
        <p:nvSpPr>
          <p:cNvPr id="48" name="Flowchart: Direct Access Storage 47"/>
          <p:cNvSpPr/>
          <p:nvPr/>
        </p:nvSpPr>
        <p:spPr>
          <a:xfrm rot="20880000">
            <a:off x="6218924" y="6115647"/>
            <a:ext cx="364265" cy="214708"/>
          </a:xfrm>
          <a:prstGeom prst="flowChartMagneticDru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 rot="20693915">
            <a:off x="6175890" y="606779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MS</a:t>
            </a:r>
            <a:endParaRPr lang="en-GB" sz="1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34634" y="6166251"/>
            <a:ext cx="434734" cy="307777"/>
            <a:chOff x="5634634" y="6166251"/>
            <a:chExt cx="434734" cy="307777"/>
          </a:xfrm>
        </p:grpSpPr>
        <p:sp>
          <p:nvSpPr>
            <p:cNvPr id="47" name="Flowchart: Direct Access Storage 46"/>
            <p:cNvSpPr/>
            <p:nvPr/>
          </p:nvSpPr>
          <p:spPr>
            <a:xfrm rot="20880000">
              <a:off x="5665255" y="6208066"/>
              <a:ext cx="397376" cy="207670"/>
            </a:xfrm>
            <a:prstGeom prst="flowChartMagneticDru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TextBox 52"/>
            <p:cNvSpPr txBox="1"/>
            <p:nvPr/>
          </p:nvSpPr>
          <p:spPr>
            <a:xfrm rot="20693915">
              <a:off x="5634634" y="6166251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D</a:t>
              </a:r>
              <a:r>
                <a:rPr lang="en-GB" sz="1400" b="1" dirty="0" smtClean="0"/>
                <a:t>S</a:t>
              </a:r>
              <a:endParaRPr lang="en-GB" sz="1400" b="1" dirty="0"/>
            </a:p>
          </p:txBody>
        </p:sp>
      </p:grpSp>
      <p:sp>
        <p:nvSpPr>
          <p:cNvPr id="55" name="Left Brace 54"/>
          <p:cNvSpPr/>
          <p:nvPr/>
        </p:nvSpPr>
        <p:spPr>
          <a:xfrm rot="5400000">
            <a:off x="4654581" y="3868771"/>
            <a:ext cx="263466" cy="4000528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>
            <a:off x="4214810" y="535782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Sector 34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99766" y="2520302"/>
            <a:ext cx="2740585" cy="1480049"/>
            <a:chOff x="99766" y="2520302"/>
            <a:chExt cx="2740585" cy="1480049"/>
          </a:xfrm>
        </p:grpSpPr>
        <p:grpSp>
          <p:nvGrpSpPr>
            <p:cNvPr id="8" name="Group 27"/>
            <p:cNvGrpSpPr>
              <a:grpSpLocks/>
            </p:cNvGrpSpPr>
            <p:nvPr/>
          </p:nvGrpSpPr>
          <p:grpSpPr bwMode="auto">
            <a:xfrm rot="19857724">
              <a:off x="671358" y="2732723"/>
              <a:ext cx="2168993" cy="1267628"/>
              <a:chOff x="432" y="2377"/>
              <a:chExt cx="2642" cy="1892"/>
            </a:xfrm>
          </p:grpSpPr>
          <p:pic>
            <p:nvPicPr>
              <p:cNvPr id="24" name="Picture 28" descr="dumpsyste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32" y="2377"/>
                <a:ext cx="2642" cy="1892"/>
              </a:xfrm>
              <a:prstGeom prst="rect">
                <a:avLst/>
              </a:prstGeom>
              <a:noFill/>
            </p:spPr>
          </p:pic>
          <p:sp>
            <p:nvSpPr>
              <p:cNvPr id="28" name="Line 32"/>
              <p:cNvSpPr>
                <a:spLocks noChangeShapeType="1"/>
              </p:cNvSpPr>
              <p:nvPr/>
            </p:nvSpPr>
            <p:spPr bwMode="auto">
              <a:xfrm flipV="1">
                <a:off x="1392" y="3600"/>
                <a:ext cx="240" cy="14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 flipV="1">
                <a:off x="2112" y="3936"/>
                <a:ext cx="288" cy="14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0" name="Line 34"/>
              <p:cNvSpPr>
                <a:spLocks noChangeShapeType="1"/>
              </p:cNvSpPr>
              <p:nvPr/>
            </p:nvSpPr>
            <p:spPr bwMode="auto">
              <a:xfrm flipH="1">
                <a:off x="1104" y="2640"/>
                <a:ext cx="96" cy="48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2" name="Line 36"/>
              <p:cNvSpPr>
                <a:spLocks noChangeShapeType="1"/>
              </p:cNvSpPr>
              <p:nvPr/>
            </p:nvSpPr>
            <p:spPr bwMode="auto">
              <a:xfrm flipH="1">
                <a:off x="1489" y="3072"/>
                <a:ext cx="143" cy="73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9841828">
              <a:off x="99766" y="2520302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Beam Dump System</a:t>
              </a:r>
              <a:endParaRPr lang="en-GB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857488" y="2071678"/>
            <a:ext cx="5357850" cy="4786322"/>
            <a:chOff x="2857488" y="2071678"/>
            <a:chExt cx="5357850" cy="4786322"/>
          </a:xfrm>
        </p:grpSpPr>
        <p:grpSp>
          <p:nvGrpSpPr>
            <p:cNvPr id="11" name="Group 59"/>
            <p:cNvGrpSpPr/>
            <p:nvPr/>
          </p:nvGrpSpPr>
          <p:grpSpPr>
            <a:xfrm>
              <a:off x="3286116" y="2928934"/>
              <a:ext cx="4452953" cy="3929066"/>
              <a:chOff x="3286116" y="2928934"/>
              <a:chExt cx="4452953" cy="3929066"/>
            </a:xfrm>
          </p:grpSpPr>
          <p:pic>
            <p:nvPicPr>
              <p:cNvPr id="20" name="Picture 32" descr="IMG_3385_smal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86116" y="2928934"/>
                <a:ext cx="881053" cy="629329"/>
              </a:xfrm>
              <a:prstGeom prst="rect">
                <a:avLst/>
              </a:prstGeom>
              <a:noFill/>
            </p:spPr>
          </p:pic>
          <p:pic>
            <p:nvPicPr>
              <p:cNvPr id="36" name="Picture 32" descr="IMG_3385_smal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858016" y="6228671"/>
                <a:ext cx="881053" cy="629329"/>
              </a:xfrm>
              <a:prstGeom prst="rect">
                <a:avLst/>
              </a:prstGeom>
              <a:noFill/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2857488" y="2071678"/>
              <a:ext cx="1785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/>
                <a:t>Betatron</a:t>
              </a:r>
              <a:r>
                <a:rPr lang="en-GB" b="1" dirty="0" smtClean="0"/>
                <a:t> cleaning collimators</a:t>
              </a:r>
              <a:endParaRPr lang="en-GB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29388" y="5429264"/>
              <a:ext cx="1785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Momentum cleaning collimators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715140" y="385762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IP1</a:t>
            </a:r>
            <a:endParaRPr lang="en-GB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612985" y="47863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IP2</a:t>
            </a:r>
            <a:endParaRPr lang="en-GB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6429388" y="6488668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IR3</a:t>
            </a:r>
            <a:endParaRPr lang="en-GB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928662" y="47863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IP5</a:t>
            </a:r>
            <a:endParaRPr lang="en-GB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285984" y="4071942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IR6</a:t>
            </a:r>
            <a:endParaRPr lang="en-GB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500430" y="3786190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IR7</a:t>
            </a:r>
            <a:endParaRPr lang="en-GB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4929190" y="350043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IP8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097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machine: 	Dispersion suppression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778" y="3150078"/>
            <a:ext cx="8929718" cy="1009252"/>
          </a:xfrm>
        </p:spPr>
        <p:txBody>
          <a:bodyPr/>
          <a:lstStyle/>
          <a:p>
            <a:pPr algn="just"/>
            <a:r>
              <a:rPr lang="en-GB" sz="1800" b="1" dirty="0" smtClean="0">
                <a:solidFill>
                  <a:srgbClr val="C00000"/>
                </a:solidFill>
              </a:rPr>
              <a:t>Cancels the horizontal dispersion </a:t>
            </a:r>
            <a:r>
              <a:rPr lang="en-GB" sz="1800" dirty="0" smtClean="0"/>
              <a:t>generated on one side by the arc dipoles and on the other by the separation/recombination dipoles and the crossing angle bumps</a:t>
            </a:r>
          </a:p>
          <a:p>
            <a:pPr algn="just"/>
            <a:r>
              <a:rPr lang="en-GB" sz="1800" dirty="0" smtClean="0"/>
              <a:t>Helps in </a:t>
            </a:r>
            <a:r>
              <a:rPr lang="en-GB" sz="1800" b="1" dirty="0" smtClean="0">
                <a:solidFill>
                  <a:srgbClr val="C00000"/>
                </a:solidFill>
              </a:rPr>
              <a:t>matching</a:t>
            </a:r>
            <a:r>
              <a:rPr lang="en-GB" sz="1800" dirty="0" smtClean="0"/>
              <a:t> the insertion optics to the periodic solution of the arc</a:t>
            </a:r>
          </a:p>
          <a:p>
            <a:pPr algn="just"/>
            <a:r>
              <a:rPr lang="en-GB" sz="1800" dirty="0"/>
              <a:t>If only dipoles are used they cannot fully cancel the dispersion, just by a factor 2.5. Therefore </a:t>
            </a:r>
            <a:r>
              <a:rPr lang="en-GB" sz="1800" b="1" dirty="0">
                <a:solidFill>
                  <a:srgbClr val="C00000"/>
                </a:solidFill>
              </a:rPr>
              <a:t>individual powered </a:t>
            </a:r>
            <a:r>
              <a:rPr lang="en-GB" sz="1800" b="1" dirty="0" err="1">
                <a:solidFill>
                  <a:srgbClr val="C00000"/>
                </a:solidFill>
              </a:rPr>
              <a:t>quadrupoles</a:t>
            </a:r>
            <a:r>
              <a:rPr lang="en-GB" sz="1800" b="1" dirty="0">
                <a:solidFill>
                  <a:srgbClr val="C00000"/>
                </a:solidFill>
              </a:rPr>
              <a:t> are required </a:t>
            </a:r>
            <a:r>
              <a:rPr lang="en-GB" sz="1800" dirty="0"/>
              <a:t>(Q8-Q11 with I ~ 6000 A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4282" y="1202281"/>
            <a:ext cx="8550301" cy="1866680"/>
            <a:chOff x="214282" y="1202280"/>
            <a:chExt cx="8550301" cy="2479117"/>
          </a:xfrm>
        </p:grpSpPr>
        <p:pic>
          <p:nvPicPr>
            <p:cNvPr id="9523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85838" y="1214422"/>
              <a:ext cx="7172325" cy="246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1428728" y="1535893"/>
              <a:ext cx="6035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Q11</a:t>
              </a:r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43240" y="1535893"/>
              <a:ext cx="6206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Q10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86314" y="1535893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Q9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198" y="1535893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Q8</a:t>
              </a:r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82641" y="2244562"/>
              <a:ext cx="118753" cy="65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29039" y="2244562"/>
              <a:ext cx="94223" cy="65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18693" y="2244562"/>
              <a:ext cx="62065" cy="65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37436" y="2244562"/>
              <a:ext cx="118753" cy="65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54257" y="2244562"/>
              <a:ext cx="118753" cy="65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08823" y="2244562"/>
              <a:ext cx="60762" cy="659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11008" y="2247784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80347" y="2226883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70996" y="2226697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717075" y="2238387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407451" y="2431977"/>
              <a:ext cx="10031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MBARC</a:t>
              </a:r>
              <a:endParaRPr lang="en-GB" sz="12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55453" y="2241236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04694" y="2248469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74660" y="2229547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18939" y="2248469"/>
              <a:ext cx="433480" cy="659275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357290" y="1357298"/>
              <a:ext cx="6286544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357686" y="1202280"/>
              <a:ext cx="505267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DS</a:t>
              </a:r>
              <a:endParaRPr lang="en-GB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>
              <a:off x="7643834" y="1357298"/>
              <a:ext cx="50006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8143900" y="1202280"/>
              <a:ext cx="62068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LSS</a:t>
              </a:r>
              <a:endParaRPr lang="en-GB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10800000" flipH="1">
              <a:off x="808045" y="1369440"/>
              <a:ext cx="50006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14282" y="1214422"/>
              <a:ext cx="671979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ARC</a:t>
              </a:r>
              <a:endParaRPr lang="en-GB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85918" y="2248469"/>
              <a:ext cx="433480" cy="65927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1551920" y="2409184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B050"/>
                  </a:solidFill>
                </a:rPr>
                <a:t>empty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53058" y="2907197"/>
            <a:ext cx="39432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None/>
            </a:pPr>
            <a:r>
              <a:rPr lang="en-GB" sz="1000" dirty="0"/>
              <a:t>The </a:t>
            </a:r>
            <a:r>
              <a:rPr lang="en-GB" sz="1000" dirty="0" smtClean="0"/>
              <a:t>schema applies </a:t>
            </a:r>
            <a:r>
              <a:rPr lang="en-GB" sz="1000" dirty="0"/>
              <a:t>to all DS except the ones in IR3 and </a:t>
            </a:r>
            <a:r>
              <a:rPr lang="en-GB" sz="1000" dirty="0" smtClean="0"/>
              <a:t>IR7</a:t>
            </a:r>
            <a:endParaRPr lang="en-GB" sz="1000" dirty="0"/>
          </a:p>
        </p:txBody>
      </p:sp>
      <p:grpSp>
        <p:nvGrpSpPr>
          <p:cNvPr id="95234" name="Group 95233"/>
          <p:cNvGrpSpPr/>
          <p:nvPr/>
        </p:nvGrpSpPr>
        <p:grpSpPr>
          <a:xfrm>
            <a:off x="395536" y="4797153"/>
            <a:ext cx="6005858" cy="1959392"/>
            <a:chOff x="395536" y="4797153"/>
            <a:chExt cx="6005858" cy="1959392"/>
          </a:xfrm>
        </p:grpSpPr>
        <p:grpSp>
          <p:nvGrpSpPr>
            <p:cNvPr id="19" name="Group 18"/>
            <p:cNvGrpSpPr/>
            <p:nvPr/>
          </p:nvGrpSpPr>
          <p:grpSpPr>
            <a:xfrm>
              <a:off x="395536" y="4797153"/>
              <a:ext cx="6005858" cy="1959392"/>
              <a:chOff x="729883" y="4797153"/>
              <a:chExt cx="6005858" cy="1959392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r="22248"/>
              <a:stretch/>
            </p:blipFill>
            <p:spPr bwMode="auto">
              <a:xfrm>
                <a:off x="729883" y="4797153"/>
                <a:ext cx="6005858" cy="1959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729883" y="6381328"/>
                <a:ext cx="17281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/>
                  <a:t>(Courtesy of B. Holzer)</a:t>
                </a:r>
                <a:endParaRPr lang="en-GB" sz="1000" dirty="0"/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2418072" y="5661248"/>
              <a:ext cx="338981" cy="28803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84592" y="5157192"/>
              <a:ext cx="1177873" cy="8640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653135"/>
            <a:ext cx="2771800" cy="201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colliders?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95" y="2806014"/>
            <a:ext cx="7289800" cy="939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377" y="5250704"/>
            <a:ext cx="3263900" cy="838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483" y="3820753"/>
            <a:ext cx="4936791" cy="7982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5621" y="1319393"/>
            <a:ext cx="875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</a:t>
            </a:r>
            <a:r>
              <a:rPr lang="en-US" dirty="0" err="1" smtClean="0"/>
              <a:t>centre</a:t>
            </a:r>
            <a:r>
              <a:rPr lang="en-US" dirty="0" smtClean="0"/>
              <a:t> of mass energy </a:t>
            </a:r>
            <a:r>
              <a:rPr lang="en-US" dirty="0" smtClean="0">
                <a:sym typeface="Wingdings"/>
              </a:rPr>
              <a:t> the interesting energy because it is the only one available for the collision products  when two particles of masses m1 and m2 collide?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22040" y="1981828"/>
            <a:ext cx="1794519" cy="707238"/>
            <a:chOff x="2218917" y="1400117"/>
            <a:chExt cx="1794519" cy="7072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4238" y="1753736"/>
              <a:ext cx="1245705" cy="3536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18917" y="1400117"/>
              <a:ext cx="1794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Four-momentum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83968" y="1844824"/>
            <a:ext cx="3137360" cy="950852"/>
            <a:chOff x="4283968" y="1278826"/>
            <a:chExt cx="3137360" cy="9508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3353" y="1594469"/>
              <a:ext cx="2463373" cy="6352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83968" y="1278826"/>
              <a:ext cx="3137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Square of the four-momentum: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73595" y="3745814"/>
            <a:ext cx="3349343" cy="1296548"/>
            <a:chOff x="773595" y="3745814"/>
            <a:chExt cx="3349343" cy="1296548"/>
          </a:xfrm>
        </p:grpSpPr>
        <p:sp>
          <p:nvSpPr>
            <p:cNvPr id="13" name="TextBox 12"/>
            <p:cNvSpPr txBox="1"/>
            <p:nvPr/>
          </p:nvSpPr>
          <p:spPr>
            <a:xfrm>
              <a:off x="773595" y="4002005"/>
              <a:ext cx="891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CASE 1: 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121327" y="4200181"/>
              <a:ext cx="14187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661653" y="3745814"/>
              <a:ext cx="135117" cy="92721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iley Face 15"/>
            <p:cNvSpPr/>
            <p:nvPr/>
          </p:nvSpPr>
          <p:spPr>
            <a:xfrm>
              <a:off x="1991989" y="4085346"/>
              <a:ext cx="258676" cy="2296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64622" y="4398357"/>
              <a:ext cx="9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(m1,p1)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2306" y="4673030"/>
              <a:ext cx="800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(m2,0)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73595" y="5537668"/>
            <a:ext cx="4782337" cy="699644"/>
            <a:chOff x="773595" y="5537668"/>
            <a:chExt cx="4782337" cy="699644"/>
          </a:xfrm>
        </p:grpSpPr>
        <p:sp>
          <p:nvSpPr>
            <p:cNvPr id="19" name="TextBox 18"/>
            <p:cNvSpPr txBox="1"/>
            <p:nvPr/>
          </p:nvSpPr>
          <p:spPr>
            <a:xfrm>
              <a:off x="773595" y="5537668"/>
              <a:ext cx="891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CASE 2: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273727" y="5669804"/>
              <a:ext cx="14187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miley Face 20"/>
            <p:cNvSpPr/>
            <p:nvPr/>
          </p:nvSpPr>
          <p:spPr>
            <a:xfrm>
              <a:off x="2144389" y="5554969"/>
              <a:ext cx="258676" cy="2296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17022" y="5867980"/>
              <a:ext cx="9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(m1,p1)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540049" y="5669804"/>
              <a:ext cx="141872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miley Face 23"/>
            <p:cNvSpPr/>
            <p:nvPr/>
          </p:nvSpPr>
          <p:spPr>
            <a:xfrm>
              <a:off x="4890720" y="5554969"/>
              <a:ext cx="258676" cy="229670"/>
            </a:xfrm>
            <a:prstGeom prst="smileyFac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63353" y="5867980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(m2,-p1)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691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69078" r="9385"/>
          <a:stretch/>
        </p:blipFill>
        <p:spPr bwMode="auto">
          <a:xfrm>
            <a:off x="35496" y="1196752"/>
            <a:ext cx="6584672" cy="18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037033" y="3040763"/>
            <a:ext cx="1368152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017353" y="296310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Direction IP5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46728" y="1783359"/>
            <a:ext cx="14502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    Dispersion (m)</a:t>
            </a:r>
            <a:endParaRPr lang="en-GB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6878" y="197962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2 m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13092"/>
            <a:ext cx="6781800" cy="1066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9pPr>
          </a:lstStyle>
          <a:p>
            <a:r>
              <a:rPr lang="en-GB" kern="0" dirty="0" smtClean="0"/>
              <a:t>I. Basic layout of the machine: 	Dispersion suppression</a:t>
            </a:r>
            <a:endParaRPr lang="en-GB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1267607" y="6309320"/>
            <a:ext cx="660376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Why do we suppress dispersion before reaching the IP?</a:t>
            </a:r>
          </a:p>
        </p:txBody>
      </p:sp>
      <p:cxnSp>
        <p:nvCxnSpPr>
          <p:cNvPr id="14" name="Straight Arrow Connector 13"/>
          <p:cNvCxnSpPr>
            <a:endCxn id="166914" idx="3"/>
          </p:cNvCxnSpPr>
          <p:nvPr/>
        </p:nvCxnSpPr>
        <p:spPr>
          <a:xfrm>
            <a:off x="1688128" y="2126584"/>
            <a:ext cx="4932040" cy="1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33617" y="1871461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DISPERSION SUPPRESION</a:t>
            </a:r>
            <a:endParaRPr lang="en-GB" dirty="0"/>
          </a:p>
        </p:txBody>
      </p:sp>
      <p:grpSp>
        <p:nvGrpSpPr>
          <p:cNvPr id="30" name="Group 29"/>
          <p:cNvGrpSpPr/>
          <p:nvPr/>
        </p:nvGrpSpPr>
        <p:grpSpPr>
          <a:xfrm>
            <a:off x="316878" y="1831356"/>
            <a:ext cx="1496594" cy="369332"/>
            <a:chOff x="915166" y="1052736"/>
            <a:chExt cx="1496594" cy="369332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915166" y="1190087"/>
              <a:ext cx="1496594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329073" y="105273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ARC</a:t>
              </a:r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70746" y="2126586"/>
            <a:ext cx="1739315" cy="863933"/>
            <a:chOff x="3731649" y="3169862"/>
            <a:chExt cx="1739315" cy="863933"/>
          </a:xfrm>
        </p:grpSpPr>
        <p:sp>
          <p:nvSpPr>
            <p:cNvPr id="18" name="Oval 17"/>
            <p:cNvSpPr/>
            <p:nvPr/>
          </p:nvSpPr>
          <p:spPr>
            <a:xfrm>
              <a:off x="4220734" y="3169862"/>
              <a:ext cx="432049" cy="407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 rot="20963303">
              <a:off x="3731649" y="3695241"/>
              <a:ext cx="1739315" cy="338554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B</a:t>
              </a:r>
              <a:r>
                <a:rPr lang="en-GB" sz="1600" dirty="0" smtClean="0"/>
                <a:t>eam size here? </a:t>
              </a:r>
              <a:endParaRPr lang="en-GB" sz="16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01252" y="5576019"/>
            <a:ext cx="531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When you design your beam pipe you have to take into account the contribution of D(s)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88528" y="216429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0 m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6923" name="Rectangle 166922"/>
          <p:cNvSpPr/>
          <p:nvPr/>
        </p:nvSpPr>
        <p:spPr>
          <a:xfrm>
            <a:off x="6684476" y="1484784"/>
            <a:ext cx="2459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D(s) is </a:t>
            </a:r>
            <a:r>
              <a:rPr lang="en-GB" b="1" dirty="0">
                <a:solidFill>
                  <a:srgbClr val="C00000"/>
                </a:solidFill>
              </a:rPr>
              <a:t>created by the dipole magnets </a:t>
            </a:r>
            <a:r>
              <a:rPr lang="en-GB" dirty="0"/>
              <a:t>and afterwards </a:t>
            </a:r>
            <a:r>
              <a:rPr lang="en-GB" b="1" dirty="0">
                <a:solidFill>
                  <a:srgbClr val="C00000"/>
                </a:solidFill>
              </a:rPr>
              <a:t>focused by the </a:t>
            </a:r>
            <a:r>
              <a:rPr lang="en-GB" b="1" dirty="0" err="1">
                <a:solidFill>
                  <a:srgbClr val="C00000"/>
                </a:solidFill>
              </a:rPr>
              <a:t>quadrupoles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1560" y="3563724"/>
            <a:ext cx="7810500" cy="2134383"/>
            <a:chOff x="611560" y="3563724"/>
            <a:chExt cx="7810500" cy="21343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6116"/>
            <a:stretch/>
          </p:blipFill>
          <p:spPr>
            <a:xfrm>
              <a:off x="611560" y="3635374"/>
              <a:ext cx="7810500" cy="20627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71600" y="3563724"/>
              <a:ext cx="6019597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The inhomogeneous solution </a:t>
              </a:r>
              <a:r>
                <a:rPr lang="en-GB" b="1" dirty="0" smtClean="0">
                  <a:solidFill>
                    <a:srgbClr val="C00000"/>
                  </a:solidFill>
                </a:rPr>
                <a:t>changes the beam size </a:t>
              </a:r>
              <a:r>
                <a:rPr lang="en-GB" dirty="0" smtClean="0"/>
                <a:t>…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317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</a:t>
            </a:r>
            <a:endParaRPr lang="en-GB" dirty="0"/>
          </a:p>
        </p:txBody>
      </p:sp>
      <p:pic>
        <p:nvPicPr>
          <p:cNvPr id="7" name="Content Placeholder 6" descr="atlas-logo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6662" y="2628900"/>
            <a:ext cx="1590675" cy="1905000"/>
          </a:xfrm>
        </p:spPr>
      </p:pic>
      <p:pic>
        <p:nvPicPr>
          <p:cNvPr id="4" name="Picture 5" descr="0107014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879" y="1214422"/>
            <a:ext cx="7521897" cy="5643578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spect="1"/>
          </p:cNvSpPr>
          <p:nvPr/>
        </p:nvSpPr>
        <p:spPr>
          <a:xfrm rot="1134924">
            <a:off x="5705024" y="3935534"/>
            <a:ext cx="2007870" cy="123063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58"/>
          <p:cNvGrpSpPr/>
          <p:nvPr/>
        </p:nvGrpSpPr>
        <p:grpSpPr>
          <a:xfrm>
            <a:off x="4643438" y="2643182"/>
            <a:ext cx="4500562" cy="3643338"/>
            <a:chOff x="4643438" y="2643182"/>
            <a:chExt cx="4500562" cy="3643338"/>
          </a:xfrm>
        </p:grpSpPr>
        <p:pic>
          <p:nvPicPr>
            <p:cNvPr id="9" name="Picture 8" descr="lhcblog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438" y="2643182"/>
              <a:ext cx="1285875" cy="885825"/>
            </a:xfrm>
            <a:prstGeom prst="rect">
              <a:avLst/>
            </a:prstGeom>
          </p:spPr>
        </p:pic>
        <p:pic>
          <p:nvPicPr>
            <p:cNvPr id="10" name="Picture 9" descr="alice-logo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9554" y="5072074"/>
              <a:ext cx="1214446" cy="121444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929322" y="4429132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SPS (~7 km)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4714884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LHC (27 km)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6" name="Group 53"/>
          <p:cNvGrpSpPr/>
          <p:nvPr/>
        </p:nvGrpSpPr>
        <p:grpSpPr>
          <a:xfrm>
            <a:off x="71406" y="2643182"/>
            <a:ext cx="8072494" cy="2670189"/>
            <a:chOff x="71406" y="2643182"/>
            <a:chExt cx="8072494" cy="2670189"/>
          </a:xfrm>
        </p:grpSpPr>
        <p:pic>
          <p:nvPicPr>
            <p:cNvPr id="12" name="Picture 11" descr="atlas-logo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4248" y="2643182"/>
              <a:ext cx="1009652" cy="1209164"/>
            </a:xfrm>
            <a:prstGeom prst="rect">
              <a:avLst/>
            </a:prstGeom>
          </p:spPr>
        </p:pic>
        <p:pic>
          <p:nvPicPr>
            <p:cNvPr id="15" name="Picture 14" descr="CMS-Colo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406" y="4572008"/>
              <a:ext cx="804863" cy="741363"/>
            </a:xfrm>
            <a:prstGeom prst="rect">
              <a:avLst/>
            </a:prstGeom>
            <a:noFill/>
          </p:spPr>
        </p:pic>
      </p:grpSp>
      <p:sp>
        <p:nvSpPr>
          <p:cNvPr id="16" name="Explosion 1 15"/>
          <p:cNvSpPr/>
          <p:nvPr/>
        </p:nvSpPr>
        <p:spPr>
          <a:xfrm>
            <a:off x="928662" y="4714884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xplosion 1 16"/>
          <p:cNvSpPr/>
          <p:nvPr/>
        </p:nvSpPr>
        <p:spPr>
          <a:xfrm>
            <a:off x="7643834" y="4714884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xplosion 1 17"/>
          <p:cNvSpPr/>
          <p:nvPr/>
        </p:nvSpPr>
        <p:spPr>
          <a:xfrm>
            <a:off x="6715140" y="3786190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xplosion 1 18"/>
          <p:cNvSpPr/>
          <p:nvPr/>
        </p:nvSpPr>
        <p:spPr>
          <a:xfrm>
            <a:off x="5000628" y="3429000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3643306" y="364331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2143108" y="392906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5580554"/>
            <a:ext cx="1984357" cy="127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33"/>
          <p:cNvSpPr/>
          <p:nvPr/>
        </p:nvSpPr>
        <p:spPr>
          <a:xfrm>
            <a:off x="2643174" y="607220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 34"/>
          <p:cNvSpPr/>
          <p:nvPr/>
        </p:nvSpPr>
        <p:spPr>
          <a:xfrm>
            <a:off x="6786578" y="600076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/>
          <p:cNvSpPr txBox="1"/>
          <p:nvPr/>
        </p:nvSpPr>
        <p:spPr>
          <a:xfrm>
            <a:off x="2428860" y="6286520"/>
            <a:ext cx="5437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IR4</a:t>
            </a:r>
            <a:endParaRPr lang="en-GB" b="1" dirty="0"/>
          </a:p>
        </p:txBody>
      </p:sp>
      <p:grpSp>
        <p:nvGrpSpPr>
          <p:cNvPr id="25" name="Group 57"/>
          <p:cNvGrpSpPr/>
          <p:nvPr/>
        </p:nvGrpSpPr>
        <p:grpSpPr>
          <a:xfrm>
            <a:off x="1117514" y="4468741"/>
            <a:ext cx="343364" cy="952468"/>
            <a:chOff x="1117514" y="4468741"/>
            <a:chExt cx="343364" cy="952468"/>
          </a:xfrm>
        </p:grpSpPr>
        <p:sp>
          <p:nvSpPr>
            <p:cNvPr id="42" name="Flowchart: Direct Access Storage 41"/>
            <p:cNvSpPr/>
            <p:nvPr/>
          </p:nvSpPr>
          <p:spPr>
            <a:xfrm rot="18580157">
              <a:off x="1179693" y="4490757"/>
              <a:ext cx="262995" cy="218963"/>
            </a:xfrm>
            <a:prstGeom prst="flowChartMagneticDrum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Flowchart: Direct Access Storage 42"/>
            <p:cNvSpPr/>
            <p:nvPr/>
          </p:nvSpPr>
          <p:spPr>
            <a:xfrm rot="2380157">
              <a:off x="1182586" y="5202246"/>
              <a:ext cx="262995" cy="218963"/>
            </a:xfrm>
            <a:prstGeom prst="flowChartMagneticDrum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TextBox 50"/>
            <p:cNvSpPr txBox="1"/>
            <p:nvPr/>
          </p:nvSpPr>
          <p:spPr>
            <a:xfrm rot="18944816">
              <a:off x="1117514" y="4471936"/>
              <a:ext cx="343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IT</a:t>
              </a:r>
              <a:endParaRPr lang="en-GB" sz="1400" b="1" dirty="0"/>
            </a:p>
          </p:txBody>
        </p:sp>
      </p:grpSp>
      <p:sp>
        <p:nvSpPr>
          <p:cNvPr id="44" name="Flowchart: Direct Access Storage 43"/>
          <p:cNvSpPr/>
          <p:nvPr/>
        </p:nvSpPr>
        <p:spPr>
          <a:xfrm rot="720000">
            <a:off x="2944651" y="6173453"/>
            <a:ext cx="380350" cy="191238"/>
          </a:xfrm>
          <a:prstGeom prst="flowChartMagneticDru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Flowchart: Direct Access Storage 44"/>
          <p:cNvSpPr/>
          <p:nvPr/>
        </p:nvSpPr>
        <p:spPr>
          <a:xfrm rot="480000">
            <a:off x="3431222" y="6253896"/>
            <a:ext cx="380914" cy="209630"/>
          </a:xfrm>
          <a:prstGeom prst="flowChartMagneticDru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Flowchart: Direct Access Storage 45"/>
          <p:cNvSpPr/>
          <p:nvPr/>
        </p:nvSpPr>
        <p:spPr>
          <a:xfrm>
            <a:off x="3990408" y="6286520"/>
            <a:ext cx="1510286" cy="192085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ARC</a:t>
            </a:r>
            <a:endParaRPr lang="en-GB" dirty="0"/>
          </a:p>
        </p:txBody>
      </p:sp>
      <p:sp>
        <p:nvSpPr>
          <p:cNvPr id="48" name="Flowchart: Direct Access Storage 47"/>
          <p:cNvSpPr/>
          <p:nvPr/>
        </p:nvSpPr>
        <p:spPr>
          <a:xfrm rot="20880000">
            <a:off x="6218924" y="6115647"/>
            <a:ext cx="364265" cy="214708"/>
          </a:xfrm>
          <a:prstGeom prst="flowChartMagneticDru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 rot="20693915">
            <a:off x="6175890" y="606779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MS</a:t>
            </a:r>
            <a:endParaRPr lang="en-GB" sz="1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34634" y="6166251"/>
            <a:ext cx="434734" cy="307777"/>
            <a:chOff x="5634634" y="6166251"/>
            <a:chExt cx="434734" cy="307777"/>
          </a:xfrm>
        </p:grpSpPr>
        <p:sp>
          <p:nvSpPr>
            <p:cNvPr id="47" name="Flowchart: Direct Access Storage 46"/>
            <p:cNvSpPr/>
            <p:nvPr/>
          </p:nvSpPr>
          <p:spPr>
            <a:xfrm rot="20880000">
              <a:off x="5665255" y="6208066"/>
              <a:ext cx="397376" cy="207670"/>
            </a:xfrm>
            <a:prstGeom prst="flowChartMagneticDru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TextBox 52"/>
            <p:cNvSpPr txBox="1"/>
            <p:nvPr/>
          </p:nvSpPr>
          <p:spPr>
            <a:xfrm rot="20693915">
              <a:off x="5634634" y="6166251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D</a:t>
              </a:r>
              <a:r>
                <a:rPr lang="en-GB" sz="1400" b="1" dirty="0" smtClean="0"/>
                <a:t>S</a:t>
              </a:r>
              <a:endParaRPr lang="en-GB" sz="1400" b="1" dirty="0"/>
            </a:p>
          </p:txBody>
        </p:sp>
      </p:grpSp>
      <p:sp>
        <p:nvSpPr>
          <p:cNvPr id="55" name="Left Brace 54"/>
          <p:cNvSpPr/>
          <p:nvPr/>
        </p:nvSpPr>
        <p:spPr>
          <a:xfrm rot="5400000">
            <a:off x="4654581" y="3868771"/>
            <a:ext cx="263466" cy="4000528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>
            <a:off x="4214810" y="535782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Sector 34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99766" y="2520302"/>
            <a:ext cx="2740585" cy="1480049"/>
            <a:chOff x="99766" y="2520302"/>
            <a:chExt cx="2740585" cy="1480049"/>
          </a:xfrm>
        </p:grpSpPr>
        <p:grpSp>
          <p:nvGrpSpPr>
            <p:cNvPr id="8" name="Group 27"/>
            <p:cNvGrpSpPr>
              <a:grpSpLocks/>
            </p:cNvGrpSpPr>
            <p:nvPr/>
          </p:nvGrpSpPr>
          <p:grpSpPr bwMode="auto">
            <a:xfrm rot="19857724">
              <a:off x="671358" y="2732723"/>
              <a:ext cx="2168993" cy="1267628"/>
              <a:chOff x="432" y="2377"/>
              <a:chExt cx="2642" cy="1892"/>
            </a:xfrm>
          </p:grpSpPr>
          <p:pic>
            <p:nvPicPr>
              <p:cNvPr id="24" name="Picture 28" descr="dumpsyste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32" y="2377"/>
                <a:ext cx="2642" cy="1892"/>
              </a:xfrm>
              <a:prstGeom prst="rect">
                <a:avLst/>
              </a:prstGeom>
              <a:noFill/>
            </p:spPr>
          </p:pic>
          <p:sp>
            <p:nvSpPr>
              <p:cNvPr id="28" name="Line 32"/>
              <p:cNvSpPr>
                <a:spLocks noChangeShapeType="1"/>
              </p:cNvSpPr>
              <p:nvPr/>
            </p:nvSpPr>
            <p:spPr bwMode="auto">
              <a:xfrm flipV="1">
                <a:off x="1392" y="3600"/>
                <a:ext cx="240" cy="14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 flipV="1">
                <a:off x="2112" y="3936"/>
                <a:ext cx="288" cy="14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0" name="Line 34"/>
              <p:cNvSpPr>
                <a:spLocks noChangeShapeType="1"/>
              </p:cNvSpPr>
              <p:nvPr/>
            </p:nvSpPr>
            <p:spPr bwMode="auto">
              <a:xfrm flipH="1">
                <a:off x="1104" y="2640"/>
                <a:ext cx="96" cy="48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2" name="Line 36"/>
              <p:cNvSpPr>
                <a:spLocks noChangeShapeType="1"/>
              </p:cNvSpPr>
              <p:nvPr/>
            </p:nvSpPr>
            <p:spPr bwMode="auto">
              <a:xfrm flipH="1">
                <a:off x="1489" y="3072"/>
                <a:ext cx="143" cy="73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9841828">
              <a:off x="99766" y="2520302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Beam Dump System</a:t>
              </a:r>
              <a:endParaRPr lang="en-GB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857488" y="2071678"/>
            <a:ext cx="5357850" cy="4786322"/>
            <a:chOff x="2857488" y="2071678"/>
            <a:chExt cx="5357850" cy="4786322"/>
          </a:xfrm>
        </p:grpSpPr>
        <p:grpSp>
          <p:nvGrpSpPr>
            <p:cNvPr id="11" name="Group 59"/>
            <p:cNvGrpSpPr/>
            <p:nvPr/>
          </p:nvGrpSpPr>
          <p:grpSpPr>
            <a:xfrm>
              <a:off x="3286116" y="2928934"/>
              <a:ext cx="4452953" cy="3929066"/>
              <a:chOff x="3286116" y="2928934"/>
              <a:chExt cx="4452953" cy="3929066"/>
            </a:xfrm>
          </p:grpSpPr>
          <p:pic>
            <p:nvPicPr>
              <p:cNvPr id="20" name="Picture 32" descr="IMG_3385_smal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86116" y="2928934"/>
                <a:ext cx="881053" cy="629329"/>
              </a:xfrm>
              <a:prstGeom prst="rect">
                <a:avLst/>
              </a:prstGeom>
              <a:noFill/>
            </p:spPr>
          </p:pic>
          <p:pic>
            <p:nvPicPr>
              <p:cNvPr id="36" name="Picture 32" descr="IMG_3385_smal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858016" y="6228671"/>
                <a:ext cx="881053" cy="629329"/>
              </a:xfrm>
              <a:prstGeom prst="rect">
                <a:avLst/>
              </a:prstGeom>
              <a:noFill/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2857488" y="2071678"/>
              <a:ext cx="1785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/>
                <a:t>Betatron</a:t>
              </a:r>
              <a:r>
                <a:rPr lang="en-GB" b="1" dirty="0" smtClean="0"/>
                <a:t> cleaning collimators</a:t>
              </a:r>
              <a:endParaRPr lang="en-GB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29388" y="5429264"/>
              <a:ext cx="1785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Momentum cleaning collimators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715140" y="385762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IP1</a:t>
            </a:r>
            <a:endParaRPr lang="en-GB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612985" y="47863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IP2</a:t>
            </a:r>
            <a:endParaRPr lang="en-GB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6429388" y="6488668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IR3</a:t>
            </a:r>
            <a:endParaRPr lang="en-GB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928662" y="47863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IP5</a:t>
            </a:r>
            <a:endParaRPr lang="en-GB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285984" y="4071942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IR6</a:t>
            </a:r>
            <a:endParaRPr lang="en-GB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500430" y="3786190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IR7</a:t>
            </a:r>
            <a:endParaRPr lang="en-GB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4929190" y="350043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IP8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718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5"/>
          <p:cNvGrpSpPr/>
          <p:nvPr/>
        </p:nvGrpSpPr>
        <p:grpSpPr>
          <a:xfrm>
            <a:off x="2193925" y="1603375"/>
            <a:ext cx="6921500" cy="5195888"/>
            <a:chOff x="2193925" y="1603375"/>
            <a:chExt cx="6921500" cy="5195888"/>
          </a:xfrm>
        </p:grpSpPr>
        <p:pic>
          <p:nvPicPr>
            <p:cNvPr id="21" name="Picture 10" descr="innerTriple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93925" y="1603375"/>
              <a:ext cx="6921500" cy="519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TextBox 72"/>
            <p:cNvSpPr txBox="1"/>
            <p:nvPr/>
          </p:nvSpPr>
          <p:spPr>
            <a:xfrm>
              <a:off x="5357818" y="3857628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Q2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643306" y="4786322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Q1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786710" y="4000504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Q3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</a:t>
            </a:r>
            <a:r>
              <a:rPr lang="en-GB" dirty="0" smtClean="0"/>
              <a:t>Basic </a:t>
            </a:r>
            <a:r>
              <a:rPr lang="en-GB" dirty="0"/>
              <a:t>layout of the machine: </a:t>
            </a:r>
            <a:r>
              <a:rPr lang="en-GB" dirty="0" smtClean="0"/>
              <a:t>		Luminosity insertions</a:t>
            </a:r>
            <a:endParaRPr lang="en-GB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14422"/>
            <a:ext cx="71247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17634" y="1928802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IP1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419363" y="1871330"/>
            <a:ext cx="53232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TAS*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57507" y="1643050"/>
            <a:ext cx="10999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Q1  Q2  Q3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857488" y="1643050"/>
            <a:ext cx="588623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D1</a:t>
            </a:r>
          </a:p>
          <a:p>
            <a:r>
              <a:rPr lang="en-GB" sz="900" dirty="0" smtClean="0"/>
              <a:t>(1.38 T)</a:t>
            </a:r>
            <a:endParaRPr lang="en-GB" sz="9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368891" y="1741058"/>
            <a:ext cx="5403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TAN*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714876" y="1643050"/>
            <a:ext cx="928694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D2   Q4</a:t>
            </a:r>
          </a:p>
          <a:p>
            <a:r>
              <a:rPr lang="en-GB" sz="900" dirty="0" smtClean="0"/>
              <a:t>(3.8 T)</a:t>
            </a:r>
            <a:endParaRPr lang="en-GB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5786446" y="1643050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Q5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34502" y="1643050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Q6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429520" y="1571612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Q7</a:t>
            </a:r>
            <a:endParaRPr lang="en-GB" sz="1400" dirty="0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 rot="16200000">
            <a:off x="4878942" y="2859250"/>
            <a:ext cx="510076" cy="26161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100">
                <a:latin typeface="Tahoma" pitchFamily="34" charset="0"/>
              </a:rPr>
              <a:t>4.5 K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7358082" y="2714620"/>
            <a:ext cx="535724" cy="276999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>
                <a:latin typeface="Tahoma" pitchFamily="34" charset="0"/>
              </a:rPr>
              <a:t>1.9 K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714612" y="2714620"/>
            <a:ext cx="650875" cy="276999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latin typeface="Tahoma" pitchFamily="34" charset="0"/>
              </a:rPr>
              <a:t>Warm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2914664" y="1142984"/>
            <a:ext cx="2371716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ahoma" pitchFamily="34" charset="0"/>
              </a:rPr>
              <a:t>Separation/ Recombination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5500694" y="1156492"/>
            <a:ext cx="2300294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ahoma" pitchFamily="34" charset="0"/>
              </a:rPr>
              <a:t>Matching </a:t>
            </a:r>
            <a:r>
              <a:rPr lang="en-US" sz="1400" dirty="0" err="1" smtClean="0">
                <a:latin typeface="Tahoma" pitchFamily="34" charset="0"/>
              </a:rPr>
              <a:t>Quadrupoles</a:t>
            </a:r>
            <a:endParaRPr lang="en-US" sz="1400" dirty="0">
              <a:latin typeface="Tahoma" pitchFamily="34" charset="0"/>
            </a:endParaRP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1785918" y="1142984"/>
            <a:ext cx="1171548" cy="3077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ahoma" pitchFamily="34" charset="0"/>
              </a:rPr>
              <a:t>Inner Triplet</a:t>
            </a: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2000232" y="2714620"/>
            <a:ext cx="535723" cy="276999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Tahoma" pitchFamily="34" charset="0"/>
              </a:rPr>
              <a:t>1.9 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7224" y="1214422"/>
            <a:ext cx="8985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ATLAS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R1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3" name="Left Brace 22"/>
          <p:cNvSpPr/>
          <p:nvPr/>
        </p:nvSpPr>
        <p:spPr>
          <a:xfrm rot="5400000">
            <a:off x="2207250" y="1065876"/>
            <a:ext cx="215939" cy="94165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Left Brace 23"/>
          <p:cNvSpPr/>
          <p:nvPr/>
        </p:nvSpPr>
        <p:spPr>
          <a:xfrm rot="5400000">
            <a:off x="3929057" y="428604"/>
            <a:ext cx="285752" cy="228601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Left Brace 24"/>
          <p:cNvSpPr/>
          <p:nvPr/>
        </p:nvSpPr>
        <p:spPr>
          <a:xfrm rot="5400000">
            <a:off x="6393669" y="321447"/>
            <a:ext cx="285752" cy="250033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42844" y="6038182"/>
            <a:ext cx="2000264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* Protect Inner Triplet (TAS) and D2 (TAN) from particles coming from the IP</a:t>
            </a:r>
            <a:endParaRPr lang="en-GB" sz="1100" dirty="0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 rot="16200000">
            <a:off x="5683808" y="2859251"/>
            <a:ext cx="510076" cy="26161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100">
                <a:latin typeface="Tahoma" pitchFamily="34" charset="0"/>
              </a:rPr>
              <a:t>4.5 K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 rot="16200000">
            <a:off x="6398188" y="2859251"/>
            <a:ext cx="510076" cy="26161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100">
                <a:latin typeface="Tahoma" pitchFamily="34" charset="0"/>
              </a:rPr>
              <a:t>4.5 K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000100" y="2357430"/>
            <a:ext cx="214314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143240" y="2307265"/>
            <a:ext cx="1609513" cy="501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43240" y="2357430"/>
            <a:ext cx="1609513" cy="501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754416" y="2307257"/>
            <a:ext cx="314327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704798" y="2417127"/>
            <a:ext cx="314327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4750595" y="2178835"/>
            <a:ext cx="214314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V="1">
            <a:off x="4751389" y="2535231"/>
            <a:ext cx="214314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00562" y="2571744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188 mm</a:t>
            </a:r>
            <a:endParaRPr lang="en-GB" sz="1400" dirty="0"/>
          </a:p>
        </p:txBody>
      </p:sp>
      <p:sp>
        <p:nvSpPr>
          <p:cNvPr id="43" name="Rectangle 42"/>
          <p:cNvSpPr/>
          <p:nvPr/>
        </p:nvSpPr>
        <p:spPr>
          <a:xfrm>
            <a:off x="4786314" y="2357430"/>
            <a:ext cx="45719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4714876" y="2357430"/>
            <a:ext cx="45719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Arrow Connector 45"/>
          <p:cNvCxnSpPr>
            <a:endCxn id="44" idx="0"/>
          </p:cNvCxnSpPr>
          <p:nvPr/>
        </p:nvCxnSpPr>
        <p:spPr>
          <a:xfrm>
            <a:off x="4071934" y="2000240"/>
            <a:ext cx="665802" cy="3571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00430" y="1571612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Tertiary collimators</a:t>
            </a:r>
            <a:endParaRPr lang="en-GB" sz="1400" dirty="0"/>
          </a:p>
        </p:txBody>
      </p:sp>
      <p:grpSp>
        <p:nvGrpSpPr>
          <p:cNvPr id="4" name="Group 87"/>
          <p:cNvGrpSpPr/>
          <p:nvPr/>
        </p:nvGrpSpPr>
        <p:grpSpPr>
          <a:xfrm>
            <a:off x="-32" y="3143248"/>
            <a:ext cx="3752850" cy="2991643"/>
            <a:chOff x="-32" y="3143248"/>
            <a:chExt cx="3752850" cy="2991643"/>
          </a:xfrm>
        </p:grpSpPr>
        <p:grpSp>
          <p:nvGrpSpPr>
            <p:cNvPr id="29" name="Group 86"/>
            <p:cNvGrpSpPr/>
            <p:nvPr/>
          </p:nvGrpSpPr>
          <p:grpSpPr>
            <a:xfrm>
              <a:off x="-32" y="3143248"/>
              <a:ext cx="3752850" cy="2781302"/>
              <a:chOff x="-32" y="3143248"/>
              <a:chExt cx="3752850" cy="2781302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309518" y="3143248"/>
                <a:ext cx="8803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6.45 kA</a:t>
                </a:r>
                <a:endParaRPr lang="en-GB" sz="1600" dirty="0"/>
              </a:p>
            </p:txBody>
          </p:sp>
          <p:pic>
            <p:nvPicPr>
              <p:cNvPr id="92161" name="Picture 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32" y="3429000"/>
                <a:ext cx="3752850" cy="2495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166774" y="3143248"/>
                <a:ext cx="9941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10.63 kA</a:t>
                </a:r>
                <a:endParaRPr lang="en-GB" sz="1600" dirty="0"/>
              </a:p>
            </p:txBody>
          </p:sp>
          <p:cxnSp>
            <p:nvCxnSpPr>
              <p:cNvPr id="61" name="Straight Arrow Connector 60"/>
              <p:cNvCxnSpPr>
                <a:stCxn id="58" idx="2"/>
              </p:cNvCxnSpPr>
              <p:nvPr/>
            </p:nvCxnSpPr>
            <p:spPr>
              <a:xfrm rot="16200000" flipH="1">
                <a:off x="596107" y="3635397"/>
                <a:ext cx="438511" cy="1313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>
                <a:stCxn id="58" idx="2"/>
              </p:cNvCxnSpPr>
              <p:nvPr/>
            </p:nvCxnSpPr>
            <p:spPr>
              <a:xfrm rot="16200000" flipH="1">
                <a:off x="1024735" y="3206769"/>
                <a:ext cx="438513" cy="9885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>
                <a:stCxn id="59" idx="2"/>
              </p:cNvCxnSpPr>
              <p:nvPr/>
            </p:nvCxnSpPr>
            <p:spPr>
              <a:xfrm rot="5400000">
                <a:off x="1374659" y="3559669"/>
                <a:ext cx="367075" cy="2113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809584" y="5491949"/>
                <a:ext cx="428628" cy="357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095468" y="5491949"/>
                <a:ext cx="357190" cy="357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666972" y="5491949"/>
                <a:ext cx="357190" cy="357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38146" y="5488560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23.85</a:t>
              </a:r>
            </a:p>
            <a:p>
              <a:r>
                <a:rPr lang="en-GB" sz="1200" dirty="0" smtClean="0"/>
                <a:t>18.95</a:t>
              </a:r>
            </a:p>
            <a:p>
              <a:endParaRPr lang="en-GB" sz="12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595534" y="542051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22.5</a:t>
              </a:r>
            </a:p>
            <a:p>
              <a:r>
                <a:rPr lang="en-GB" sz="1200" dirty="0" smtClean="0"/>
                <a:t>17.6</a:t>
              </a:r>
            </a:p>
            <a:p>
              <a:endParaRPr lang="en-GB" sz="12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24030" y="5420511"/>
              <a:ext cx="571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29.0</a:t>
              </a:r>
            </a:p>
            <a:p>
              <a:r>
                <a:rPr lang="en-GB" sz="1200" dirty="0" smtClean="0"/>
                <a:t>24.0</a:t>
              </a:r>
            </a:p>
            <a:p>
              <a:endParaRPr lang="en-GB" sz="1200" dirty="0"/>
            </a:p>
          </p:txBody>
        </p:sp>
      </p:grpSp>
      <p:grpSp>
        <p:nvGrpSpPr>
          <p:cNvPr id="31" name="Group 69"/>
          <p:cNvGrpSpPr/>
          <p:nvPr/>
        </p:nvGrpSpPr>
        <p:grpSpPr>
          <a:xfrm>
            <a:off x="2024030" y="5374344"/>
            <a:ext cx="7224258" cy="617671"/>
            <a:chOff x="2071670" y="5454535"/>
            <a:chExt cx="7224258" cy="617671"/>
          </a:xfrm>
        </p:grpSpPr>
        <p:sp>
          <p:nvSpPr>
            <p:cNvPr id="66" name="Oval 65"/>
            <p:cNvSpPr/>
            <p:nvPr/>
          </p:nvSpPr>
          <p:spPr>
            <a:xfrm>
              <a:off x="2071670" y="5500702"/>
              <a:ext cx="428628" cy="57150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Arrow Connector 67"/>
            <p:cNvCxnSpPr>
              <a:stCxn id="66" idx="4"/>
            </p:cNvCxnSpPr>
            <p:nvPr/>
          </p:nvCxnSpPr>
          <p:spPr>
            <a:xfrm flipV="1">
              <a:off x="2285984" y="5750737"/>
              <a:ext cx="1999999" cy="3214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3754663" y="5454535"/>
              <a:ext cx="5541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</a:rPr>
                <a:t>To provide sufficient aperture for the </a:t>
              </a:r>
              <a:r>
                <a:rPr lang="en-GB" dirty="0" err="1" smtClean="0">
                  <a:solidFill>
                    <a:schemeClr val="bg1"/>
                  </a:solidFill>
                </a:rPr>
                <a:t>Xangle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064" name="Group 85"/>
          <p:cNvGrpSpPr/>
          <p:nvPr/>
        </p:nvGrpSpPr>
        <p:grpSpPr>
          <a:xfrm>
            <a:off x="714348" y="5423924"/>
            <a:ext cx="8227940" cy="1134852"/>
            <a:chOff x="714348" y="5423924"/>
            <a:chExt cx="8227940" cy="1134852"/>
          </a:xfrm>
        </p:grpSpPr>
        <p:grpSp>
          <p:nvGrpSpPr>
            <p:cNvPr id="88065" name="Group 83"/>
            <p:cNvGrpSpPr/>
            <p:nvPr/>
          </p:nvGrpSpPr>
          <p:grpSpPr>
            <a:xfrm>
              <a:off x="714348" y="5423924"/>
              <a:ext cx="1561668" cy="811687"/>
              <a:chOff x="714348" y="5423924"/>
              <a:chExt cx="1561668" cy="811687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714348" y="5423924"/>
                <a:ext cx="1214446" cy="5715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1" name="Straight Arrow Connector 80"/>
              <p:cNvCxnSpPr>
                <a:stCxn id="78" idx="5"/>
                <a:endCxn id="85" idx="1"/>
              </p:cNvCxnSpPr>
              <p:nvPr/>
            </p:nvCxnSpPr>
            <p:spPr>
              <a:xfrm>
                <a:off x="1750943" y="5911733"/>
                <a:ext cx="525073" cy="32387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2276016" y="5912445"/>
              <a:ext cx="6666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The mechanical aperture of the inner triplets limits the maximum </a:t>
              </a:r>
              <a:r>
                <a:rPr lang="en-GB" dirty="0" smtClean="0">
                  <a:solidFill>
                    <a:schemeClr val="bg1"/>
                  </a:solidFill>
                  <a:sym typeface="Symbol"/>
                </a:rPr>
                <a:t>* @IPs  and the maximum </a:t>
              </a:r>
              <a:r>
                <a:rPr lang="en-GB" dirty="0" err="1" smtClean="0">
                  <a:solidFill>
                    <a:schemeClr val="bg1"/>
                  </a:solidFill>
                  <a:sym typeface="Symbol"/>
                </a:rPr>
                <a:t>Xangle</a:t>
              </a:r>
              <a:r>
                <a:rPr lang="en-GB" dirty="0" smtClean="0">
                  <a:solidFill>
                    <a:schemeClr val="bg1"/>
                  </a:solidFill>
                  <a:sym typeface="Symbol"/>
                </a:rPr>
                <a:t> </a:t>
              </a:r>
              <a:r>
                <a:rPr lang="en-GB" dirty="0" smtClean="0">
                  <a:solidFill>
                    <a:schemeClr val="bg1"/>
                  </a:solidFill>
                  <a:sym typeface="Wingdings" pitchFamily="2" charset="2"/>
                </a:rPr>
                <a:t> limit peak </a:t>
              </a:r>
              <a:r>
                <a:rPr lang="en-GB" dirty="0" err="1" smtClean="0">
                  <a:solidFill>
                    <a:schemeClr val="bg1"/>
                  </a:solidFill>
                  <a:sym typeface="Wingdings" pitchFamily="2" charset="2"/>
                </a:rPr>
                <a:t>lumi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8069" name="Straight Arrow Connector 88068"/>
          <p:cNvCxnSpPr/>
          <p:nvPr/>
        </p:nvCxnSpPr>
        <p:spPr>
          <a:xfrm>
            <a:off x="7897688" y="1428736"/>
            <a:ext cx="70676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0" name="TextBox 88069"/>
          <p:cNvSpPr txBox="1"/>
          <p:nvPr/>
        </p:nvSpPr>
        <p:spPr>
          <a:xfrm>
            <a:off x="7977226" y="112474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DS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rot="10800000">
            <a:off x="5072512" y="4438248"/>
            <a:ext cx="91678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2037427" y="5136085"/>
            <a:ext cx="934984" cy="139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43808" y="260648"/>
            <a:ext cx="5153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figures of merit in a collider: energy and luminosity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340768"/>
            <a:ext cx="717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Luminosity = number of interactions per unit of time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035" y="1853532"/>
            <a:ext cx="1524000" cy="110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420888"/>
            <a:ext cx="1346200" cy="54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4008" y="177281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 at the given energy of the interested physics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779912" y="2060848"/>
            <a:ext cx="894018" cy="340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8" idx="1"/>
          </p:cNvCxnSpPr>
          <p:nvPr/>
        </p:nvCxnSpPr>
        <p:spPr>
          <a:xfrm>
            <a:off x="3326875" y="2545491"/>
            <a:ext cx="1389141" cy="148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be 11"/>
          <p:cNvSpPr/>
          <p:nvPr/>
        </p:nvSpPr>
        <p:spPr>
          <a:xfrm>
            <a:off x="2037427" y="3726453"/>
            <a:ext cx="1216152" cy="1216152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6526" y="4912767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1409453" y="4492951"/>
            <a:ext cx="934984" cy="139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1710418" y="4269633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9054224" flipV="1">
            <a:off x="1821715" y="3781273"/>
            <a:ext cx="479795" cy="95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054224">
            <a:off x="1873219" y="3541786"/>
            <a:ext cx="3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846067" y="5136085"/>
            <a:ext cx="934984" cy="139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846067" y="3726453"/>
            <a:ext cx="1216152" cy="1216152"/>
          </a:xfrm>
          <a:prstGeom prst="cube">
            <a:avLst/>
          </a:prstGeom>
          <a:solidFill>
            <a:srgbClr val="93A9D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25166" y="4912767"/>
            <a:ext cx="23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5218093" y="4492951"/>
            <a:ext cx="934984" cy="139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5519058" y="4269633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19054224" flipV="1">
            <a:off x="5607837" y="3781273"/>
            <a:ext cx="479795" cy="95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9054224">
            <a:off x="5659341" y="3541786"/>
            <a:ext cx="3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107032" y="4438248"/>
            <a:ext cx="9167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128" y="5233784"/>
            <a:ext cx="1892300" cy="1092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45428" y="6325984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874726" y="5471048"/>
            <a:ext cx="378853" cy="75366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8" idx="4"/>
            <a:endCxn id="27" idx="1"/>
          </p:cNvCxnSpPr>
          <p:nvPr/>
        </p:nvCxnSpPr>
        <p:spPr>
          <a:xfrm>
            <a:off x="3064153" y="6224712"/>
            <a:ext cx="381275" cy="285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46932" y="639184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i="1" dirty="0" smtClean="0"/>
              <a:t>I</a:t>
            </a:r>
            <a:r>
              <a:rPr lang="en-US" dirty="0" smtClean="0"/>
              <a:t> = q/t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1996" y="5156498"/>
            <a:ext cx="482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particles of the first beam in the cube: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5672279"/>
            <a:ext cx="1231900" cy="10541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48995" y="5233784"/>
            <a:ext cx="411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orange beam is crossed by n2 particles per unit of time: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7940" y="6108105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I/s=intensity per 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5574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060848"/>
            <a:ext cx="3098800" cy="106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663" y="1412776"/>
            <a:ext cx="8977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number of events per unit of time for two beams of 1 cm2 is: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38" t="8050" r="28988" b="48249"/>
          <a:stretch/>
        </p:blipFill>
        <p:spPr>
          <a:xfrm>
            <a:off x="3347864" y="3573016"/>
            <a:ext cx="2059443" cy="949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3140968"/>
            <a:ext cx="563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 for beams of a general area s = </a:t>
            </a:r>
            <a:r>
              <a:rPr lang="en-US" sz="2400" dirty="0" err="1" smtClean="0"/>
              <a:t>wh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4744810"/>
            <a:ext cx="752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we replace q = 1.6e-19 coulomb and c = 3e10 cm/s: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8229"/>
          <a:stretch/>
        </p:blipFill>
        <p:spPr>
          <a:xfrm>
            <a:off x="2339752" y="5402174"/>
            <a:ext cx="4826000" cy="9071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39866" y="5402174"/>
            <a:ext cx="1283858" cy="907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232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for bunched beams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2904"/>
          <a:stretch/>
        </p:blipFill>
        <p:spPr>
          <a:xfrm>
            <a:off x="6614607" y="5922849"/>
            <a:ext cx="3377158" cy="962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4607" y="5596127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5" y="1196752"/>
            <a:ext cx="3901473" cy="2062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530" y="1582203"/>
            <a:ext cx="5493470" cy="881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907" y="3916908"/>
            <a:ext cx="4584700" cy="1384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258772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two bunches colliding HEAD ON with Gaussian beam density distribution and equal beam sizes: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7074" y="5445564"/>
            <a:ext cx="3616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Ni: number of particles in one bunch</a:t>
            </a:r>
          </a:p>
          <a:p>
            <a:r>
              <a:rPr lang="en-US" dirty="0" smtClean="0"/>
              <a:t>f: revolution frequency</a:t>
            </a:r>
          </a:p>
          <a:p>
            <a:r>
              <a:rPr lang="en-US" dirty="0" err="1" smtClean="0"/>
              <a:t>Nb</a:t>
            </a:r>
            <a:r>
              <a:rPr lang="en-US" dirty="0" smtClean="0"/>
              <a:t>: number of bunches in one beam</a:t>
            </a:r>
          </a:p>
          <a:p>
            <a:r>
              <a:rPr lang="en-US" dirty="0" smtClean="0"/>
              <a:t>sigma: beam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for bunched beams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100"/>
            <a:ext cx="9144000" cy="3217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5048" y="1381719"/>
            <a:ext cx="11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11 January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JUAS 2019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C149-C4AE-46F7-9107-89353D12E7BA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4" y="692556"/>
            <a:ext cx="3856484" cy="330555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11960" y="3040955"/>
            <a:ext cx="4553396" cy="3083761"/>
            <a:chOff x="-53403" y="2505479"/>
            <a:chExt cx="4553396" cy="3083761"/>
          </a:xfrm>
        </p:grpSpPr>
        <p:pic>
          <p:nvPicPr>
            <p:cNvPr id="5" name="Content Placeholder 9"/>
            <p:cNvPicPr>
              <a:picLocks noChangeAspect="1"/>
            </p:cNvPicPr>
            <p:nvPr/>
          </p:nvPicPr>
          <p:blipFill rotWithShape="1">
            <a:blip r:embed="rId3"/>
            <a:srcRect t="43668" r="50000" b="12233"/>
            <a:stretch/>
          </p:blipFill>
          <p:spPr>
            <a:xfrm>
              <a:off x="251521" y="2780928"/>
              <a:ext cx="4248472" cy="2808312"/>
            </a:xfrm>
            <a:prstGeom prst="rect">
              <a:avLst/>
            </a:prstGeom>
          </p:spPr>
        </p:pic>
        <p:sp>
          <p:nvSpPr>
            <p:cNvPr id="7" name="5-Point Star 6"/>
            <p:cNvSpPr/>
            <p:nvPr/>
          </p:nvSpPr>
          <p:spPr>
            <a:xfrm>
              <a:off x="3563888" y="2564904"/>
              <a:ext cx="288032" cy="288032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53403" y="2505479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65 fb-1</a:t>
              </a:r>
              <a:endParaRPr lang="es-E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8648" y="250547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2018</a:t>
              </a:r>
              <a:endParaRPr lang="es-E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9512" y="24099"/>
            <a:ext cx="563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LHC Integrated performance</a:t>
            </a:r>
            <a:endParaRPr lang="es-ES" sz="3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148064" y="2852936"/>
            <a:ext cx="0" cy="3024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2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machine: 			Luminosity insertions</a:t>
            </a:r>
          </a:p>
        </p:txBody>
      </p:sp>
      <p:sp>
        <p:nvSpPr>
          <p:cNvPr id="26" name="Oval 25"/>
          <p:cNvSpPr/>
          <p:nvPr/>
        </p:nvSpPr>
        <p:spPr>
          <a:xfrm>
            <a:off x="437851" y="1660158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8100392" y="1558611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9" t="39837" r="26562" b="11179"/>
          <a:stretch/>
        </p:blipFill>
        <p:spPr bwMode="auto">
          <a:xfrm>
            <a:off x="2915816" y="3789040"/>
            <a:ext cx="3306665" cy="29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814932" y="1270579"/>
            <a:ext cx="5700320" cy="1164169"/>
            <a:chOff x="1814932" y="1270579"/>
            <a:chExt cx="5700320" cy="1164169"/>
          </a:xfrm>
        </p:grpSpPr>
        <p:sp>
          <p:nvSpPr>
            <p:cNvPr id="24" name="TextBox 23"/>
            <p:cNvSpPr txBox="1"/>
            <p:nvPr/>
          </p:nvSpPr>
          <p:spPr>
            <a:xfrm>
              <a:off x="4343486" y="202019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IP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341785" y="1788495"/>
              <a:ext cx="413896" cy="646253"/>
              <a:chOff x="6341785" y="1657034"/>
              <a:chExt cx="413896" cy="646253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101356" y="1270579"/>
              <a:ext cx="413896" cy="646253"/>
              <a:chOff x="7101356" y="1270579"/>
              <a:chExt cx="413896" cy="64625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900303" y="1788495"/>
              <a:ext cx="941201" cy="646253"/>
              <a:chOff x="4900303" y="1774826"/>
              <a:chExt cx="941201" cy="64625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900303" y="1923770"/>
                <a:ext cx="423514" cy="254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275856" y="1788495"/>
              <a:ext cx="941201" cy="646253"/>
              <a:chOff x="4900303" y="1774826"/>
              <a:chExt cx="941201" cy="64625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00303" y="1923770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467493" y="1788495"/>
              <a:ext cx="413896" cy="646253"/>
              <a:chOff x="6341785" y="1657034"/>
              <a:chExt cx="413896" cy="646253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814932" y="1270579"/>
              <a:ext cx="413896" cy="646253"/>
              <a:chOff x="7101356" y="1270579"/>
              <a:chExt cx="413896" cy="64625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539552" y="1268760"/>
            <a:ext cx="8064896" cy="3456384"/>
            <a:chOff x="539552" y="1268760"/>
            <a:chExt cx="8064896" cy="3456384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683568" y="1340768"/>
              <a:ext cx="1728192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411760" y="249289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876256" y="1268760"/>
              <a:ext cx="1368152" cy="122413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827584" y="3573016"/>
              <a:ext cx="1584176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11760" y="357301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876256" y="3573016"/>
              <a:ext cx="1440160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39552" y="2204864"/>
              <a:ext cx="1440160" cy="8640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39552" y="3068960"/>
              <a:ext cx="1440160" cy="10801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7308304" y="1880828"/>
              <a:ext cx="1296144" cy="111612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308304" y="2996952"/>
              <a:ext cx="1224136" cy="100811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28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0414E-6 L 0.21024 0.17881 L 0.43542 0.1802 L 0.68906 0.1802 L 0.84254 0.35901 " pathEditMode="relative" rAng="0" ptsTypes="FFFFF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18" y="179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17095E-6 L -0.14844 0.19802 L -0.6283 0.19663 L -0.82326 0.39718 " pathEditMode="relative" ptsTypes="AAAA">
                                      <p:cBhvr>
                                        <p:cTn id="8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machine: 			Luminosity insertions</a:t>
            </a:r>
          </a:p>
        </p:txBody>
      </p:sp>
      <p:sp>
        <p:nvSpPr>
          <p:cNvPr id="26" name="Oval 25"/>
          <p:cNvSpPr/>
          <p:nvPr/>
        </p:nvSpPr>
        <p:spPr>
          <a:xfrm>
            <a:off x="251520" y="2041660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0295" y="2237252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904775" y="2446632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32470" y="2655921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565348" y="2870514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 flipH="1">
            <a:off x="8678336" y="1903120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 flipH="1">
            <a:off x="8358797" y="2117184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 flipH="1">
            <a:off x="8015845" y="2363508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 flipH="1">
            <a:off x="7697386" y="2628213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 flipH="1">
            <a:off x="7373744" y="2916694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xplosion 2 11"/>
          <p:cNvSpPr/>
          <p:nvPr/>
        </p:nvSpPr>
        <p:spPr>
          <a:xfrm>
            <a:off x="4280622" y="3220478"/>
            <a:ext cx="631360" cy="5741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Explosion 2 38"/>
          <p:cNvSpPr/>
          <p:nvPr/>
        </p:nvSpPr>
        <p:spPr>
          <a:xfrm>
            <a:off x="4733245" y="3204576"/>
            <a:ext cx="631360" cy="5741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Explosion 2 39"/>
          <p:cNvSpPr/>
          <p:nvPr/>
        </p:nvSpPr>
        <p:spPr>
          <a:xfrm>
            <a:off x="5167745" y="3212527"/>
            <a:ext cx="631360" cy="5741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Explosion 2 40"/>
          <p:cNvSpPr/>
          <p:nvPr/>
        </p:nvSpPr>
        <p:spPr>
          <a:xfrm>
            <a:off x="3820116" y="3212527"/>
            <a:ext cx="631360" cy="5741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Explosion 2 41"/>
          <p:cNvSpPr/>
          <p:nvPr/>
        </p:nvSpPr>
        <p:spPr>
          <a:xfrm>
            <a:off x="3356264" y="3228429"/>
            <a:ext cx="631360" cy="5741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/>
          <p:cNvSpPr txBox="1"/>
          <p:nvPr/>
        </p:nvSpPr>
        <p:spPr>
          <a:xfrm>
            <a:off x="1571691" y="4869160"/>
            <a:ext cx="6259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With nominal LHC parameters:</a:t>
            </a:r>
          </a:p>
          <a:p>
            <a:pPr algn="ctr"/>
            <a:r>
              <a:rPr lang="en-GB" dirty="0" smtClean="0"/>
              <a:t>2808 bunches separated 25 ns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We can have up to </a:t>
            </a:r>
            <a:r>
              <a:rPr lang="en-GB" b="1" dirty="0" smtClean="0">
                <a:solidFill>
                  <a:srgbClr val="C00000"/>
                </a:solidFill>
              </a:rPr>
              <a:t>30 parasitic interactions </a:t>
            </a:r>
            <a:r>
              <a:rPr lang="en-GB" dirty="0" smtClean="0"/>
              <a:t>around the IP</a:t>
            </a:r>
            <a:endParaRPr lang="en-GB" dirty="0"/>
          </a:p>
        </p:txBody>
      </p:sp>
      <p:grpSp>
        <p:nvGrpSpPr>
          <p:cNvPr id="74" name="Group 73"/>
          <p:cNvGrpSpPr/>
          <p:nvPr/>
        </p:nvGrpSpPr>
        <p:grpSpPr>
          <a:xfrm>
            <a:off x="1814932" y="1846643"/>
            <a:ext cx="5700320" cy="1164169"/>
            <a:chOff x="1814932" y="1270579"/>
            <a:chExt cx="5700320" cy="1164169"/>
          </a:xfrm>
        </p:grpSpPr>
        <p:sp>
          <p:nvSpPr>
            <p:cNvPr id="75" name="TextBox 74"/>
            <p:cNvSpPr txBox="1"/>
            <p:nvPr/>
          </p:nvSpPr>
          <p:spPr>
            <a:xfrm>
              <a:off x="4343486" y="202019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IP</a:t>
              </a:r>
              <a:endParaRPr lang="en-GB" dirty="0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6341785" y="1788495"/>
              <a:ext cx="413896" cy="646253"/>
              <a:chOff x="6341785" y="1657034"/>
              <a:chExt cx="413896" cy="646253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7101356" y="1270579"/>
              <a:ext cx="413896" cy="646253"/>
              <a:chOff x="7101356" y="1270579"/>
              <a:chExt cx="413896" cy="646253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900303" y="1788495"/>
              <a:ext cx="941201" cy="646253"/>
              <a:chOff x="4900303" y="1774826"/>
              <a:chExt cx="941201" cy="646253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900303" y="1923770"/>
                <a:ext cx="423514" cy="254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3275856" y="1788495"/>
              <a:ext cx="941201" cy="646253"/>
              <a:chOff x="4900303" y="1774826"/>
              <a:chExt cx="941201" cy="646253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900303" y="1923770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467493" y="1788495"/>
              <a:ext cx="413896" cy="646253"/>
              <a:chOff x="6341785" y="1657034"/>
              <a:chExt cx="413896" cy="646253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1814932" y="1270579"/>
              <a:ext cx="413896" cy="646253"/>
              <a:chOff x="7101356" y="1270579"/>
              <a:chExt cx="413896" cy="646253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539552" y="1844824"/>
            <a:ext cx="8064896" cy="3456384"/>
            <a:chOff x="539552" y="1268760"/>
            <a:chExt cx="8064896" cy="3456384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683568" y="1340768"/>
              <a:ext cx="1728192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11760" y="249289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6876256" y="1268760"/>
              <a:ext cx="1368152" cy="122413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827584" y="3573016"/>
              <a:ext cx="1584176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11760" y="357301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876256" y="3573016"/>
              <a:ext cx="1440160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39552" y="2204864"/>
              <a:ext cx="1440160" cy="8640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539552" y="3068960"/>
              <a:ext cx="1440160" cy="10801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7308304" y="1880828"/>
              <a:ext cx="1296144" cy="111612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7308304" y="2996952"/>
              <a:ext cx="1224136" cy="100811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18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046 L 0.09809 0.08119 L 0.40816 0.07726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40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69 L 0.13333 0.11242 L 0.39896 0.10849 " pathEditMode="relative" rAng="0" ptsTypes="AAA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55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23 L 0.16927 0.14157 L 0.38438 0.14018 " pathEditMode="relative" rAng="0" ptsTypes="AAA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4" y="70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L 0.20711 0.1721 L 0.36632 0.17071 " pathEditMode="relative" rAng="0" ptsTypes="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86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4.40898E-6 L 0.24062 0.20055 L 0.35573 0.20055 " pathEditMode="relative" ptsTypes="AAA">
                                      <p:cBhvr>
                                        <p:cTn id="1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209 L -0.0816 0.06778 L -0.42205 0.07171 " pathEditMode="relative" rAng="0" ptsTypes="AAA">
                                      <p:cBhvr>
                                        <p:cTn id="1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6" y="34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023 L -0.11841 0.10988 L -0.41198 0.11381 " pathEditMode="relative" rAng="0" ptsTypes="AAA">
                                      <p:cBhvr>
                                        <p:cTn id="1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56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4 L -0.15087 0.14689 L -0.3934 0.15106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75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-0.18837 0.18297 L -0.38142 0.18575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9" y="92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7777E-7 L -0.22639 0.21536 L -0.36979 0.21929 " pathEditMode="relative" rAng="0" ptsTypes="AAA">
                                      <p:cBhvr>
                                        <p:cTn id="24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10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animBg="1"/>
      <p:bldP spid="18" grpId="0" animBg="1"/>
      <p:bldP spid="20" grpId="0" animBg="1"/>
      <p:bldP spid="2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2" grpId="0" animBg="1"/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colliders?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75" y="1278415"/>
            <a:ext cx="4936791" cy="7982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1303" y="1482213"/>
            <a:ext cx="89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1: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20486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get a </a:t>
            </a:r>
            <a:r>
              <a:rPr lang="en-US" dirty="0" err="1" smtClean="0"/>
              <a:t>Ecm</a:t>
            </a:r>
            <a:r>
              <a:rPr lang="en-US" dirty="0" smtClean="0"/>
              <a:t> = 630 </a:t>
            </a:r>
            <a:r>
              <a:rPr lang="en-US" dirty="0" err="1" smtClean="0"/>
              <a:t>GeV</a:t>
            </a:r>
            <a:r>
              <a:rPr lang="en-US" dirty="0" smtClean="0"/>
              <a:t> to do a </a:t>
            </a:r>
            <a:r>
              <a:rPr lang="en-US" dirty="0" err="1" smtClean="0"/>
              <a:t>SppS</a:t>
            </a:r>
            <a:r>
              <a:rPr lang="en-US" dirty="0" smtClean="0"/>
              <a:t> collider (SPS in the 80’s discovered the weak neutral currents with this collider), what should be the value of E1,lab?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58979" y="2852936"/>
            <a:ext cx="17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E1,lab ~ 212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28498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get a </a:t>
            </a:r>
            <a:r>
              <a:rPr lang="en-US" dirty="0" err="1" smtClean="0"/>
              <a:t>Ecm</a:t>
            </a:r>
            <a:r>
              <a:rPr lang="en-US" dirty="0" smtClean="0"/>
              <a:t> = 14 </a:t>
            </a:r>
            <a:r>
              <a:rPr lang="en-US" dirty="0" err="1" smtClean="0"/>
              <a:t>TeV</a:t>
            </a:r>
            <a:r>
              <a:rPr lang="en-US" dirty="0" smtClean="0"/>
              <a:t> to do an LHC collider (LHC discovered the Higgs in 2012) what should be the value of E1,lab?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5856" y="3861048"/>
            <a:ext cx="174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E1,lab ~ 100 </a:t>
            </a:r>
            <a:r>
              <a:rPr lang="en-US" dirty="0" err="1"/>
              <a:t>P</a:t>
            </a:r>
            <a:r>
              <a:rPr lang="en-US" dirty="0" err="1" smtClean="0"/>
              <a:t>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4581128"/>
            <a:ext cx="313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colliders would not have been invented we would not have discovered yet many particles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211872"/>
            <a:ext cx="4966903" cy="26735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44922" y="6205323"/>
            <a:ext cx="1513303" cy="6800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24328" y="429309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machine: 			Luminosity insertions</a:t>
            </a:r>
          </a:p>
        </p:txBody>
      </p:sp>
      <p:sp>
        <p:nvSpPr>
          <p:cNvPr id="26" name="Oval 25"/>
          <p:cNvSpPr/>
          <p:nvPr/>
        </p:nvSpPr>
        <p:spPr>
          <a:xfrm>
            <a:off x="251520" y="2041660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0295" y="2237252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904775" y="2446632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32470" y="2655921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565348" y="2870514"/>
            <a:ext cx="288032" cy="256674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 flipH="1">
            <a:off x="8733752" y="2041660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 flipH="1">
            <a:off x="8404977" y="2237252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 flipH="1">
            <a:off x="8080497" y="2446632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 flipH="1">
            <a:off x="7752802" y="2655921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 flipH="1">
            <a:off x="7419924" y="2870514"/>
            <a:ext cx="288032" cy="2566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1814932" y="1846643"/>
            <a:ext cx="5700320" cy="1164169"/>
            <a:chOff x="1814932" y="1270579"/>
            <a:chExt cx="5700320" cy="1164169"/>
          </a:xfrm>
        </p:grpSpPr>
        <p:sp>
          <p:nvSpPr>
            <p:cNvPr id="27" name="TextBox 26"/>
            <p:cNvSpPr txBox="1"/>
            <p:nvPr/>
          </p:nvSpPr>
          <p:spPr>
            <a:xfrm>
              <a:off x="4343486" y="202019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IP</a:t>
              </a:r>
              <a:endParaRPr lang="en-GB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341785" y="1788495"/>
              <a:ext cx="413896" cy="646253"/>
              <a:chOff x="6341785" y="1657034"/>
              <a:chExt cx="413896" cy="646253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101356" y="1270579"/>
              <a:ext cx="413896" cy="646253"/>
              <a:chOff x="7101356" y="1270579"/>
              <a:chExt cx="413896" cy="64625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900303" y="1788495"/>
              <a:ext cx="941201" cy="646253"/>
              <a:chOff x="4900303" y="1774826"/>
              <a:chExt cx="941201" cy="646253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900303" y="1923770"/>
                <a:ext cx="423514" cy="254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275856" y="1788495"/>
              <a:ext cx="941201" cy="646253"/>
              <a:chOff x="4900303" y="1774826"/>
              <a:chExt cx="941201" cy="646253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900303" y="1923770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467493" y="1788495"/>
              <a:ext cx="413896" cy="646253"/>
              <a:chOff x="6341785" y="1657034"/>
              <a:chExt cx="413896" cy="64625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814932" y="1270579"/>
              <a:ext cx="413896" cy="646253"/>
              <a:chOff x="7101356" y="1270579"/>
              <a:chExt cx="413896" cy="646253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539552" y="1916832"/>
            <a:ext cx="8194200" cy="3384376"/>
            <a:chOff x="539552" y="1340768"/>
            <a:chExt cx="8194200" cy="3384376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3568" y="1340768"/>
              <a:ext cx="1728192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411760" y="249289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6876256" y="1340768"/>
              <a:ext cx="1440160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827584" y="3573016"/>
              <a:ext cx="1584176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411760" y="357301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876256" y="3573016"/>
              <a:ext cx="1440160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39552" y="2204864"/>
              <a:ext cx="1440160" cy="8640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39552" y="3068960"/>
              <a:ext cx="1440160" cy="10801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7308304" y="1998905"/>
              <a:ext cx="1425448" cy="99804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308304" y="2996952"/>
              <a:ext cx="1224136" cy="100811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337072" y="4869160"/>
            <a:ext cx="7464092" cy="1872208"/>
            <a:chOff x="1337072" y="4869160"/>
            <a:chExt cx="7464092" cy="18722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52" y="5255468"/>
              <a:ext cx="2082800" cy="14859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7072" y="5229200"/>
              <a:ext cx="4584700" cy="1384300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5796136" y="5229200"/>
              <a:ext cx="2016224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16016" y="4869160"/>
              <a:ext cx="4085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Crossing angle reduces the luminosity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69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046 L 0.09809 0.08125 L 0.16979 0.03449 L 0.41041 0.10995 " pathEditMode="relative" rAng="0" ptsTypes="AAAA"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5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69 L 0.13333 0.11245 L 0.20695 0.06432 L 0.39913 0.12633 " pathEditMode="relative" rAng="0" ptsTypes="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62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23 L 0.16927 0.1416 L 0.24427 0.09486 L 0.38438 0.14021 " pathEditMode="relative" rAng="0" ptsTypes="AAAA">
                                      <p:cBhvr>
                                        <p:cTn id="10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4" y="705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L 0.20711 0.17191 L 0.27968 0.12448 L 0.36562 0.15317 " pathEditMode="relative" rAng="0" ptsTypes="AAAA">
                                      <p:cBhvr>
                                        <p:cTn id="1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9" y="86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1.24479E-6 L 0.24062 0.20037 L 0.31753 0.15224 L 0.35608 0.16682 " pathEditMode="relative" rAng="0" ptsTypes="AAAA">
                                      <p:cBhvr>
                                        <p:cTn id="14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10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208 L -0.08159 0.07843 L -0.14791 0.03054 L -0.43142 0.10735 " pathEditMode="relative" rAng="0" ptsTypes="AAAA">
                                      <p:cBhvr>
                                        <p:cTn id="16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52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23 L -0.1184 0.1099 L -0.18507 0.06108 L -0.42066 0.12564 " pathEditMode="relative" rAng="0" ptsTypes="AAAA">
                                      <p:cBhvr>
                                        <p:cTn id="18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76" y="62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-0.15313 0.13906 L -0.22153 0.09162 L -0.40208 0.13929 " pathEditMode="relative" rAng="0" ptsTypes="AAAA">
                                      <p:cBhvr>
                                        <p:cTn id="20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69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-0.18872 0.17121 L -0.25764 0.12124 L -0.38959 0.15733 " pathEditMode="relative" rAng="0" ptsTypes="AAAA">
                                      <p:cBhvr>
                                        <p:cTn id="22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66" y="85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4479E-6 L -0.22448 0.19921 L -0.29236 0.149 L -0.37812 0.1726 " pathEditMode="relative" rAng="0" ptsTypes="AAAA">
                                      <p:cBhvr>
                                        <p:cTn id="2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9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animBg="1"/>
      <p:bldP spid="18" grpId="0" animBg="1"/>
      <p:bldP spid="20" grpId="0" animBg="1"/>
      <p:bldP spid="2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machine: 			Luminosity insertions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74729" y="2965716"/>
            <a:ext cx="1601860" cy="1085528"/>
            <a:chOff x="251520" y="2041660"/>
            <a:chExt cx="1601860" cy="1085528"/>
          </a:xfrm>
        </p:grpSpPr>
        <p:sp>
          <p:nvSpPr>
            <p:cNvPr id="26" name="Oval 25"/>
            <p:cNvSpPr/>
            <p:nvPr/>
          </p:nvSpPr>
          <p:spPr>
            <a:xfrm>
              <a:off x="251520" y="2041660"/>
              <a:ext cx="288032" cy="25667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580295" y="2237252"/>
              <a:ext cx="288032" cy="25667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904775" y="2446632"/>
              <a:ext cx="288032" cy="25667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232470" y="2655921"/>
              <a:ext cx="288032" cy="25667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1565348" y="2870514"/>
              <a:ext cx="288032" cy="25667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71070" y="2964437"/>
            <a:ext cx="1601860" cy="1085528"/>
            <a:chOff x="7419924" y="2041660"/>
            <a:chExt cx="1601860" cy="1085528"/>
          </a:xfrm>
        </p:grpSpPr>
        <p:sp>
          <p:nvSpPr>
            <p:cNvPr id="34" name="Oval 33"/>
            <p:cNvSpPr/>
            <p:nvPr/>
          </p:nvSpPr>
          <p:spPr>
            <a:xfrm flipH="1">
              <a:off x="8733752" y="2041660"/>
              <a:ext cx="288032" cy="256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 flipH="1">
              <a:off x="8404977" y="2237252"/>
              <a:ext cx="288032" cy="256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 flipH="1">
              <a:off x="8080497" y="2446632"/>
              <a:ext cx="288032" cy="256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7752802" y="2655921"/>
              <a:ext cx="288032" cy="256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 flipH="1">
              <a:off x="7419924" y="2870514"/>
              <a:ext cx="288032" cy="256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045280" y="3221111"/>
            <a:ext cx="2313454" cy="1288519"/>
            <a:chOff x="4045280" y="3221111"/>
            <a:chExt cx="2313454" cy="1288519"/>
          </a:xfrm>
        </p:grpSpPr>
        <p:cxnSp>
          <p:nvCxnSpPr>
            <p:cNvPr id="14" name="Straight Arrow Connector 13"/>
            <p:cNvCxnSpPr>
              <a:stCxn id="34" idx="4"/>
              <a:endCxn id="22" idx="0"/>
            </p:cNvCxnSpPr>
            <p:nvPr/>
          </p:nvCxnSpPr>
          <p:spPr>
            <a:xfrm>
              <a:off x="5228914" y="3221111"/>
              <a:ext cx="3659" cy="573459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045280" y="4140298"/>
              <a:ext cx="231345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+mn-lt"/>
                </a:rPr>
                <a:t>Beam-beam separation</a:t>
              </a:r>
              <a:endParaRPr lang="en-GB" dirty="0">
                <a:latin typeface="+mn-lt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47664" y="4658225"/>
            <a:ext cx="406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Beam-beam separation = f(</a:t>
            </a:r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GB" dirty="0" smtClean="0">
                <a:latin typeface="+mn-lt"/>
              </a:rPr>
              <a:t>)</a:t>
            </a:r>
          </a:p>
          <a:p>
            <a:r>
              <a:rPr lang="en-GB" dirty="0" smtClean="0">
                <a:latin typeface="+mn-lt"/>
              </a:rPr>
              <a:t>Aperture limitation = f(</a:t>
            </a:r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GB" dirty="0" smtClean="0">
                <a:latin typeface="+mn-lt"/>
              </a:rPr>
              <a:t>, beam pipe size)</a:t>
            </a:r>
            <a:endParaRPr lang="en-GB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3608" y="5631210"/>
            <a:ext cx="6473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+mn-lt"/>
                <a:cs typeface="Times New Roman"/>
              </a:rPr>
              <a:t>β</a:t>
            </a:r>
            <a:r>
              <a:rPr lang="en-GB" dirty="0" smtClean="0">
                <a:latin typeface="+mn-lt"/>
                <a:cs typeface="Times New Roman"/>
              </a:rPr>
              <a:t> is very small at the IP, but very big at the Inner triplets </a:t>
            </a:r>
            <a:r>
              <a:rPr lang="en-GB" dirty="0" smtClean="0">
                <a:latin typeface="+mn-lt"/>
                <a:cs typeface="Times New Roman"/>
                <a:sym typeface="Wingdings" panose="05000000000000000000" pitchFamily="2" charset="2"/>
              </a:rPr>
              <a:t></a:t>
            </a:r>
          </a:p>
          <a:p>
            <a:endParaRPr lang="en-GB" dirty="0" smtClean="0">
              <a:latin typeface="+mn-lt"/>
              <a:cs typeface="Times New Roman"/>
            </a:endParaRPr>
          </a:p>
          <a:p>
            <a:r>
              <a:rPr lang="en-GB" dirty="0" smtClean="0">
                <a:latin typeface="+mn-lt"/>
                <a:cs typeface="Times New Roman"/>
              </a:rPr>
              <a:t>Therefore, the </a:t>
            </a:r>
            <a:r>
              <a:rPr lang="en-GB" dirty="0" err="1" smtClean="0">
                <a:latin typeface="+mn-lt"/>
                <a:cs typeface="Times New Roman"/>
              </a:rPr>
              <a:t>quadrupoles</a:t>
            </a:r>
            <a:r>
              <a:rPr lang="en-GB" dirty="0" smtClean="0">
                <a:latin typeface="+mn-lt"/>
                <a:cs typeface="Times New Roman"/>
              </a:rPr>
              <a:t> around the IP have such a big apertures</a:t>
            </a:r>
            <a:endParaRPr lang="en-GB" dirty="0">
              <a:latin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814932" y="1756224"/>
            <a:ext cx="5700320" cy="1164169"/>
            <a:chOff x="1814932" y="1270579"/>
            <a:chExt cx="5700320" cy="1164169"/>
          </a:xfrm>
        </p:grpSpPr>
        <p:sp>
          <p:nvSpPr>
            <p:cNvPr id="43" name="TextBox 42"/>
            <p:cNvSpPr txBox="1"/>
            <p:nvPr/>
          </p:nvSpPr>
          <p:spPr>
            <a:xfrm>
              <a:off x="4343486" y="1997959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IP</a:t>
              </a:r>
              <a:endParaRPr lang="en-GB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341785" y="1788495"/>
              <a:ext cx="413896" cy="646253"/>
              <a:chOff x="6341785" y="1657034"/>
              <a:chExt cx="413896" cy="646253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7101356" y="1270579"/>
              <a:ext cx="413896" cy="646253"/>
              <a:chOff x="7101356" y="1270579"/>
              <a:chExt cx="413896" cy="64625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900303" y="1788495"/>
              <a:ext cx="941201" cy="646253"/>
              <a:chOff x="4900303" y="1774826"/>
              <a:chExt cx="941201" cy="646253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900303" y="1923770"/>
                <a:ext cx="423514" cy="254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275856" y="1788495"/>
              <a:ext cx="941201" cy="646253"/>
              <a:chOff x="4900303" y="1774826"/>
              <a:chExt cx="941201" cy="646253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5508104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257079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5004048" y="1774826"/>
                <a:ext cx="216024" cy="6462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900303" y="1923770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Q3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53334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417990" y="1916832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Q1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467493" y="1788495"/>
              <a:ext cx="413896" cy="646253"/>
              <a:chOff x="6341785" y="1657034"/>
              <a:chExt cx="413896" cy="64625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440721" y="1657034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41785" y="1787309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D1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814932" y="1270579"/>
              <a:ext cx="413896" cy="646253"/>
              <a:chOff x="7101356" y="1270579"/>
              <a:chExt cx="413896" cy="646253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7200292" y="1270579"/>
                <a:ext cx="216024" cy="646253"/>
              </a:xfrm>
              <a:prstGeom prst="rect">
                <a:avLst/>
              </a:prstGeom>
              <a:solidFill>
                <a:srgbClr val="006699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101356" y="1439816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D2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539552" y="1826413"/>
            <a:ext cx="8194200" cy="3384376"/>
            <a:chOff x="539552" y="1340768"/>
            <a:chExt cx="8194200" cy="3384376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683568" y="1340768"/>
              <a:ext cx="1728192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411760" y="249289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6876256" y="1340768"/>
              <a:ext cx="1440160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827584" y="3573016"/>
              <a:ext cx="1584176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411760" y="3573016"/>
              <a:ext cx="4464496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876256" y="3573016"/>
              <a:ext cx="1440160" cy="115212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39552" y="2204864"/>
              <a:ext cx="1440160" cy="8640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539552" y="3068960"/>
              <a:ext cx="1440160" cy="10801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308304" y="1998905"/>
              <a:ext cx="1425448" cy="99804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308304" y="2996952"/>
              <a:ext cx="1224136" cy="100811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4899695" y="1844824"/>
            <a:ext cx="2044149" cy="1461869"/>
            <a:chOff x="4899695" y="1844824"/>
            <a:chExt cx="2044149" cy="1461869"/>
          </a:xfrm>
        </p:grpSpPr>
        <p:sp>
          <p:nvSpPr>
            <p:cNvPr id="27" name="TextBox 26"/>
            <p:cNvSpPr txBox="1"/>
            <p:nvPr/>
          </p:nvSpPr>
          <p:spPr>
            <a:xfrm>
              <a:off x="4899695" y="1844824"/>
              <a:ext cx="2044149" cy="369332"/>
            </a:xfrm>
            <a:prstGeom prst="rect">
              <a:avLst/>
            </a:prstGeom>
            <a:noFill/>
            <a:ln>
              <a:solidFill>
                <a:srgbClr val="CC00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+mn-lt"/>
                </a:rPr>
                <a:t>Aperture limitation</a:t>
              </a:r>
              <a:endParaRPr lang="en-GB" dirty="0">
                <a:latin typeface="+mn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899695" y="2646204"/>
              <a:ext cx="680417" cy="660489"/>
            </a:xfrm>
            <a:prstGeom prst="ellipse">
              <a:avLst/>
            </a:prstGeom>
            <a:no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81471" y="2947128"/>
            <a:ext cx="4399677" cy="1139627"/>
            <a:chOff x="4481471" y="2947128"/>
            <a:chExt cx="4399677" cy="1139627"/>
          </a:xfrm>
        </p:grpSpPr>
        <p:sp>
          <p:nvSpPr>
            <p:cNvPr id="9" name="Arc 8"/>
            <p:cNvSpPr/>
            <p:nvPr/>
          </p:nvSpPr>
          <p:spPr>
            <a:xfrm rot="2861214">
              <a:off x="4486030" y="2942569"/>
              <a:ext cx="1139627" cy="1148746"/>
            </a:xfrm>
            <a:prstGeom prst="arc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4168" y="3275688"/>
              <a:ext cx="3016980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+mn-lt"/>
                </a:rPr>
                <a:t>Crossing angle (e.g. 285 µrad )</a:t>
              </a:r>
              <a:endParaRPr lang="en-GB" dirty="0">
                <a:latin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43" t="8665" r="20438" b="17391"/>
          <a:stretch/>
        </p:blipFill>
        <p:spPr>
          <a:xfrm>
            <a:off x="6804248" y="5445223"/>
            <a:ext cx="1944216" cy="816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043" y="4509120"/>
            <a:ext cx="157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 slide </a:t>
            </a:r>
            <a:fld id="{1659E3CB-BBCD-4D6C-B2F4-D2C49553D5BC}" type="slidenum">
              <a:rPr lang="en-GB"/>
              <a:pPr/>
              <a:t>32</a:t>
            </a:fld>
            <a:endParaRPr lang="en-GB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</a:t>
            </a:r>
            <a:r>
              <a:rPr lang="en-GB" dirty="0" smtClean="0"/>
              <a:t>Basic </a:t>
            </a:r>
            <a:r>
              <a:rPr lang="en-GB" dirty="0"/>
              <a:t>layout of the machine: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High luminosity insertions</a:t>
            </a:r>
            <a:endParaRPr lang="en-GB" dirty="0"/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59875" cy="5300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24200" y="990600"/>
            <a:ext cx="2111375" cy="1066800"/>
            <a:chOff x="1968" y="624"/>
            <a:chExt cx="1330" cy="672"/>
          </a:xfrm>
        </p:grpSpPr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1968" y="624"/>
              <a:ext cx="1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ATLAS</a:t>
              </a:r>
            </a:p>
          </p:txBody>
        </p:sp>
        <p:sp>
          <p:nvSpPr>
            <p:cNvPr id="161803" name="Line 11"/>
            <p:cNvSpPr>
              <a:spLocks noChangeShapeType="1"/>
            </p:cNvSpPr>
            <p:nvPr/>
          </p:nvSpPr>
          <p:spPr bwMode="auto">
            <a:xfrm>
              <a:off x="2400" y="912"/>
              <a:ext cx="144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1600200"/>
            <a:ext cx="3635375" cy="990600"/>
            <a:chOff x="0" y="1008"/>
            <a:chExt cx="2290" cy="624"/>
          </a:xfrm>
        </p:grpSpPr>
        <p:sp>
          <p:nvSpPr>
            <p:cNvPr id="161804" name="Text Box 12"/>
            <p:cNvSpPr txBox="1">
              <a:spLocks noChangeArrowheads="1"/>
            </p:cNvSpPr>
            <p:nvPr/>
          </p:nvSpPr>
          <p:spPr bwMode="auto">
            <a:xfrm>
              <a:off x="0" y="1008"/>
              <a:ext cx="2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five-storey building</a:t>
              </a:r>
            </a:p>
          </p:txBody>
        </p:sp>
        <p:sp>
          <p:nvSpPr>
            <p:cNvPr id="161805" name="Line 13"/>
            <p:cNvSpPr>
              <a:spLocks noChangeShapeType="1"/>
            </p:cNvSpPr>
            <p:nvPr/>
          </p:nvSpPr>
          <p:spPr bwMode="auto">
            <a:xfrm>
              <a:off x="960" y="1248"/>
              <a:ext cx="144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115050" y="1143000"/>
            <a:ext cx="2998788" cy="5181600"/>
            <a:chOff x="3852" y="720"/>
            <a:chExt cx="1889" cy="3264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3852" y="2064"/>
              <a:ext cx="1889" cy="1920"/>
              <a:chOff x="3852" y="1584"/>
              <a:chExt cx="1889" cy="1920"/>
            </a:xfrm>
          </p:grpSpPr>
          <p:sp>
            <p:nvSpPr>
              <p:cNvPr id="161798" name="Rectangle 6"/>
              <p:cNvSpPr>
                <a:spLocks noChangeArrowheads="1"/>
              </p:cNvSpPr>
              <p:nvPr/>
            </p:nvSpPr>
            <p:spPr bwMode="auto">
              <a:xfrm>
                <a:off x="4176" y="1920"/>
                <a:ext cx="1248" cy="1152"/>
              </a:xfrm>
              <a:prstGeom prst="rect">
                <a:avLst/>
              </a:prstGeom>
              <a:solidFill>
                <a:srgbClr val="C0B3C7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161797" name="Picture 5" descr="Crossnc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852" y="1584"/>
                <a:ext cx="1889" cy="1920"/>
              </a:xfrm>
              <a:prstGeom prst="rect">
                <a:avLst/>
              </a:prstGeom>
              <a:noFill/>
            </p:spPr>
          </p:pic>
        </p:grpSp>
        <p:sp>
          <p:nvSpPr>
            <p:cNvPr id="161806" name="Text Box 14"/>
            <p:cNvSpPr txBox="1">
              <a:spLocks noChangeArrowheads="1"/>
            </p:cNvSpPr>
            <p:nvPr/>
          </p:nvSpPr>
          <p:spPr bwMode="auto">
            <a:xfrm>
              <a:off x="4286" y="720"/>
              <a:ext cx="1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CMS</a:t>
              </a:r>
            </a:p>
          </p:txBody>
        </p:sp>
        <p:sp>
          <p:nvSpPr>
            <p:cNvPr id="161807" name="Line 15"/>
            <p:cNvSpPr>
              <a:spLocks noChangeShapeType="1"/>
            </p:cNvSpPr>
            <p:nvPr/>
          </p:nvSpPr>
          <p:spPr bwMode="auto">
            <a:xfrm>
              <a:off x="4608" y="1056"/>
              <a:ext cx="48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9552" y="1124744"/>
            <a:ext cx="8280920" cy="4968552"/>
            <a:chOff x="750770" y="1484784"/>
            <a:chExt cx="7171739" cy="41581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" t="14005" r="4136" b="2308"/>
            <a:stretch/>
          </p:blipFill>
          <p:spPr>
            <a:xfrm>
              <a:off x="750770" y="1700808"/>
              <a:ext cx="7161195" cy="394209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09741" y="1484784"/>
              <a:ext cx="691276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993065" y="5085184"/>
            <a:ext cx="65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324ED3"/>
                </a:solidFill>
              </a:rPr>
              <a:t>RB.A12</a:t>
            </a:r>
          </a:p>
          <a:p>
            <a:r>
              <a:rPr lang="en-GB" sz="1200" b="1" dirty="0" smtClean="0">
                <a:solidFill>
                  <a:srgbClr val="C00000"/>
                </a:solidFill>
              </a:rPr>
              <a:t>RQ6.L1</a:t>
            </a:r>
            <a:endParaRPr lang="fr-FR" sz="1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02396" y="3250067"/>
            <a:ext cx="893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Current (A)</a:t>
            </a:r>
            <a:endParaRPr lang="fr-FR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18411" y="6103274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Time</a:t>
            </a:r>
            <a:endParaRPr lang="fr-FR" sz="1200" b="1" dirty="0"/>
          </a:p>
        </p:txBody>
      </p:sp>
      <p:sp>
        <p:nvSpPr>
          <p:cNvPr id="9" name="Rectangle 8"/>
          <p:cNvSpPr/>
          <p:nvPr/>
        </p:nvSpPr>
        <p:spPr>
          <a:xfrm>
            <a:off x="1403648" y="1296829"/>
            <a:ext cx="823446" cy="5083444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983180" y="1296829"/>
            <a:ext cx="436692" cy="5083444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419872" y="1296829"/>
            <a:ext cx="1254052" cy="5083444"/>
          </a:xfrm>
          <a:prstGeom prst="rect">
            <a:avLst/>
          </a:prstGeom>
          <a:solidFill>
            <a:srgbClr val="3540D3">
              <a:alpha val="60000"/>
            </a:srgbClr>
          </a:solidFill>
          <a:ln>
            <a:solidFill>
              <a:srgbClr val="354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682508" y="1296829"/>
            <a:ext cx="393548" cy="5083444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076056" y="1296829"/>
            <a:ext cx="196774" cy="5083444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276581" y="1296829"/>
            <a:ext cx="98387" cy="508344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371231" y="1296829"/>
            <a:ext cx="280889" cy="5083444"/>
          </a:xfrm>
          <a:prstGeom prst="rect">
            <a:avLst/>
          </a:prstGeom>
          <a:solidFill>
            <a:schemeClr val="accent3">
              <a:lumMod val="50000"/>
              <a:alpha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659263" y="1296829"/>
            <a:ext cx="280889" cy="5083444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940152" y="1296829"/>
            <a:ext cx="2868145" cy="5083444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084237" y="3460337"/>
            <a:ext cx="144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RAMPDOWN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251431" y="3612736"/>
            <a:ext cx="189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INJECTION PROBE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012850" y="3613561"/>
            <a:ext cx="202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INJECTION PHYSICS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4047858" y="3610707"/>
            <a:ext cx="168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PREPARE RAMP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799024" y="3583811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RAMP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851120" y="2688296"/>
            <a:ext cx="89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FLATOP</a:t>
            </a:r>
            <a:endParaRPr lang="fr-FR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4995645" y="3548422"/>
            <a:ext cx="1049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SQUEEZE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326607" y="3552877"/>
            <a:ext cx="91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ADJUST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0232" y="3630080"/>
            <a:ext cx="179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STABLE BEAMS…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6761" y="1296829"/>
            <a:ext cx="756419" cy="5083444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2190231" y="3460379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SETUP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23528" y="76200"/>
            <a:ext cx="6781800" cy="1066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9pPr>
          </a:lstStyle>
          <a:p>
            <a:r>
              <a:rPr lang="en-US" dirty="0" smtClean="0"/>
              <a:t>II. LHC Operational cycle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403648" y="1187460"/>
            <a:ext cx="4536504" cy="369332"/>
            <a:chOff x="1403648" y="1187460"/>
            <a:chExt cx="4536504" cy="36933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1403648" y="1484784"/>
              <a:ext cx="4536504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843808" y="1187460"/>
              <a:ext cx="1153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2 hours</a:t>
              </a:r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948264" y="4149080"/>
            <a:ext cx="166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to 15 hours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148257" y="1835138"/>
            <a:ext cx="912429" cy="821519"/>
            <a:chOff x="2148257" y="1835138"/>
            <a:chExt cx="912429" cy="821519"/>
          </a:xfrm>
        </p:grpSpPr>
        <p:pic>
          <p:nvPicPr>
            <p:cNvPr id="1638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622" y="1835138"/>
              <a:ext cx="774824" cy="51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148257" y="2348880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/>
                <a:t>Exp</a:t>
              </a:r>
              <a:r>
                <a:rPr lang="en-GB" sz="1400" dirty="0" smtClean="0"/>
                <a:t>-LHC</a:t>
              </a:r>
              <a:endParaRPr lang="en-GB" sz="1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188714" y="0"/>
            <a:ext cx="3901042" cy="1369367"/>
            <a:chOff x="5188714" y="0"/>
            <a:chExt cx="3901042" cy="1369367"/>
          </a:xfrm>
        </p:grpSpPr>
        <p:grpSp>
          <p:nvGrpSpPr>
            <p:cNvPr id="36" name="Group 35"/>
            <p:cNvGrpSpPr/>
            <p:nvPr/>
          </p:nvGrpSpPr>
          <p:grpSpPr>
            <a:xfrm>
              <a:off x="5188714" y="0"/>
              <a:ext cx="3901042" cy="1369367"/>
              <a:chOff x="5111070" y="619473"/>
              <a:chExt cx="3901042" cy="1369367"/>
            </a:xfrm>
          </p:grpSpPr>
          <p:pic>
            <p:nvPicPr>
              <p:cNvPr id="163844" name="Picture 4" descr="http://vixra.files.wordpress.com/2010/08/lhc3.jpg">
                <a:hlinkClick r:id="rId4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6" t="47737" r="88691" b="26312"/>
              <a:stretch/>
            </p:blipFill>
            <p:spPr bwMode="auto">
              <a:xfrm>
                <a:off x="5111070" y="619473"/>
                <a:ext cx="548193" cy="1369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http://vixra.files.wordpress.com/2010/08/lhc3.jpg">
                <a:hlinkClick r:id="rId4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3" t="47737" r="3646" b="26312"/>
              <a:stretch/>
            </p:blipFill>
            <p:spPr bwMode="auto">
              <a:xfrm>
                <a:off x="5652120" y="619473"/>
                <a:ext cx="3359992" cy="13693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Oval 36"/>
            <p:cNvSpPr/>
            <p:nvPr/>
          </p:nvSpPr>
          <p:spPr>
            <a:xfrm>
              <a:off x="5659263" y="0"/>
              <a:ext cx="1289001" cy="112474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569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</a:t>
            </a:r>
            <a:r>
              <a:rPr lang="en-US" dirty="0"/>
              <a:t>LHC Operational </a:t>
            </a:r>
            <a:r>
              <a:rPr lang="en-US" dirty="0" smtClean="0"/>
              <a:t>cycle:</a:t>
            </a:r>
            <a:r>
              <a:rPr lang="en-US" dirty="0"/>
              <a:t/>
            </a:r>
            <a:br>
              <a:rPr lang="en-US" dirty="0"/>
            </a:br>
            <a:r>
              <a:rPr lang="en-GB" dirty="0"/>
              <a:t>	</a:t>
            </a:r>
            <a:r>
              <a:rPr lang="en-GB" dirty="0" smtClean="0"/>
              <a:t>Squeeze </a:t>
            </a:r>
            <a:r>
              <a:rPr lang="en-GB" dirty="0" smtClean="0">
                <a:sym typeface="Wingdings"/>
              </a:rPr>
              <a:t> reduce β*</a:t>
            </a:r>
            <a:endParaRPr lang="en-GB" dirty="0"/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105139" y="3902449"/>
            <a:ext cx="9145016" cy="29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FontTx/>
              <a:buChar char="•"/>
            </a:pPr>
            <a:r>
              <a:rPr lang="en-GB" sz="2200" dirty="0" smtClean="0"/>
              <a:t>So even tough we squeeze our N</a:t>
            </a:r>
            <a:r>
              <a:rPr lang="en-GB" sz="1400" dirty="0" smtClean="0"/>
              <a:t>1,2</a:t>
            </a:r>
            <a:r>
              <a:rPr lang="en-GB" sz="2200" dirty="0" smtClean="0"/>
              <a:t>=</a:t>
            </a:r>
            <a:r>
              <a:rPr lang="en-GB" sz="2200" dirty="0" smtClean="0">
                <a:solidFill>
                  <a:srgbClr val="C00000"/>
                </a:solidFill>
              </a:rPr>
              <a:t>100,000 million protons per bunch </a:t>
            </a:r>
            <a:r>
              <a:rPr lang="en-GB" sz="2200" dirty="0" smtClean="0"/>
              <a:t>down to 16 microns (</a:t>
            </a:r>
            <a:r>
              <a:rPr lang="en-GB" sz="2200" dirty="0" smtClean="0">
                <a:solidFill>
                  <a:srgbClr val="C00000"/>
                </a:solidFill>
              </a:rPr>
              <a:t>1/5 the width of a human hair</a:t>
            </a:r>
            <a:r>
              <a:rPr lang="en-GB" sz="2200" dirty="0" smtClean="0"/>
              <a:t>) </a:t>
            </a:r>
            <a:r>
              <a:rPr lang="en-GB" sz="2200" b="1" dirty="0" smtClean="0"/>
              <a:t>at the interaction point</a:t>
            </a:r>
            <a:r>
              <a:rPr lang="en-GB" sz="2200" dirty="0" smtClean="0"/>
              <a:t>. We get </a:t>
            </a:r>
            <a:r>
              <a:rPr lang="en-GB" sz="2200" b="1" dirty="0" smtClean="0">
                <a:solidFill>
                  <a:srgbClr val="C00000"/>
                </a:solidFill>
              </a:rPr>
              <a:t>only around 20 collisions per crossing </a:t>
            </a:r>
            <a:r>
              <a:rPr lang="en-GB" sz="2200" dirty="0" smtClean="0"/>
              <a:t>with nominal beam currents. </a:t>
            </a:r>
          </a:p>
          <a:p>
            <a:pPr>
              <a:buFontTx/>
              <a:buChar char="•"/>
            </a:pPr>
            <a:r>
              <a:rPr lang="en-GB" sz="2200" dirty="0" smtClean="0"/>
              <a:t> The bunches cross (every 25 ns) so often we end up with around </a:t>
            </a:r>
            <a:r>
              <a:rPr lang="en-GB" sz="2200" b="1" dirty="0" smtClean="0">
                <a:solidFill>
                  <a:srgbClr val="C00000"/>
                </a:solidFill>
              </a:rPr>
              <a:t>600 million collisions per second</a:t>
            </a:r>
            <a:r>
              <a:rPr lang="en-GB" sz="2200" dirty="0" smtClean="0"/>
              <a:t> - at the start of a fill with nominal current. </a:t>
            </a:r>
          </a:p>
          <a:p>
            <a:pPr>
              <a:buFontTx/>
              <a:buChar char="•"/>
            </a:pPr>
            <a:r>
              <a:rPr lang="en-GB" sz="2200" dirty="0" smtClean="0"/>
              <a:t> Most protons miss each other and carry on around the ring. The beams are kept circulating for hours </a:t>
            </a:r>
            <a:r>
              <a:rPr lang="en-GB" sz="2200" dirty="0" smtClean="0">
                <a:sym typeface="Wingdings" pitchFamily="2" charset="2"/>
              </a:rPr>
              <a:t> 10 hours</a:t>
            </a:r>
            <a:endParaRPr lang="en-GB" sz="2200" dirty="0"/>
          </a:p>
        </p:txBody>
      </p:sp>
      <p:grpSp>
        <p:nvGrpSpPr>
          <p:cNvPr id="3" name="Group 6"/>
          <p:cNvGrpSpPr/>
          <p:nvPr/>
        </p:nvGrpSpPr>
        <p:grpSpPr>
          <a:xfrm>
            <a:off x="107504" y="1196752"/>
            <a:ext cx="9036496" cy="2376264"/>
            <a:chOff x="251520" y="1124868"/>
            <a:chExt cx="8892480" cy="2254699"/>
          </a:xfrm>
        </p:grpSpPr>
        <p:pic>
          <p:nvPicPr>
            <p:cNvPr id="4" name="Picture 2" descr="\\cern.ch\dfs\Users\r\ralemany\Documents\MyDocs\AB\ForPublicVisits\2-beams-IP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520" y="1124868"/>
              <a:ext cx="4497308" cy="2254699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4748828" y="1214422"/>
              <a:ext cx="4395172" cy="1609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C00000"/>
                  </a:solidFill>
                </a:rPr>
                <a:t>Squeeze the </a:t>
              </a:r>
              <a:r>
                <a:rPr lang="fr-FR" sz="2400" b="1" dirty="0" err="1" smtClean="0">
                  <a:solidFill>
                    <a:srgbClr val="C00000"/>
                  </a:solidFill>
                </a:rPr>
                <a:t>beam</a:t>
              </a:r>
              <a:r>
                <a:rPr lang="fr-FR" sz="2400" b="1" dirty="0" smtClean="0">
                  <a:solidFill>
                    <a:srgbClr val="C00000"/>
                  </a:solidFill>
                </a:rPr>
                <a:t> size down as </a:t>
              </a:r>
              <a:r>
                <a:rPr lang="fr-FR" sz="2400" b="1" dirty="0" err="1" smtClean="0">
                  <a:solidFill>
                    <a:srgbClr val="C00000"/>
                  </a:solidFill>
                </a:rPr>
                <a:t>much</a:t>
              </a:r>
              <a:r>
                <a:rPr lang="fr-FR" sz="2400" b="1" dirty="0" smtClean="0">
                  <a:solidFill>
                    <a:srgbClr val="C00000"/>
                  </a:solidFill>
                </a:rPr>
                <a:t> as possible at the collision point to </a:t>
              </a:r>
              <a:r>
                <a:rPr lang="fr-FR" sz="2400" b="1" dirty="0" err="1" smtClean="0">
                  <a:solidFill>
                    <a:srgbClr val="C00000"/>
                  </a:solidFill>
                </a:rPr>
                <a:t>increase</a:t>
              </a:r>
              <a:r>
                <a:rPr lang="fr-FR" sz="2400" b="1" dirty="0" smtClean="0">
                  <a:solidFill>
                    <a:srgbClr val="C00000"/>
                  </a:solidFill>
                </a:rPr>
                <a:t> the chances of a collision</a:t>
              </a:r>
              <a:endParaRPr lang="en-GB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673146"/>
              </p:ext>
            </p:extLst>
          </p:nvPr>
        </p:nvGraphicFramePr>
        <p:xfrm>
          <a:off x="5183084" y="2987190"/>
          <a:ext cx="2364892" cy="897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7" name="Equation" r:id="rId4" imgW="1028520" imgH="393480" progId="Equation.3">
                  <p:embed/>
                </p:oleObj>
              </mc:Choice>
              <mc:Fallback>
                <p:oleObj name="Equation" r:id="rId4" imgW="1028520" imgH="393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084" y="2987190"/>
                        <a:ext cx="2364892" cy="8974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6621800" y="3482536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928304" y="3698560"/>
            <a:ext cx="576064" cy="904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100" y="3068960"/>
            <a:ext cx="1485900" cy="93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7146929" cy="1066800"/>
          </a:xfrm>
        </p:spPr>
        <p:txBody>
          <a:bodyPr/>
          <a:lstStyle/>
          <a:p>
            <a:r>
              <a:rPr lang="en-US" dirty="0" smtClean="0"/>
              <a:t>II. </a:t>
            </a:r>
            <a:r>
              <a:rPr lang="en-US" dirty="0"/>
              <a:t>LHC Operational cycle:</a:t>
            </a:r>
            <a:br>
              <a:rPr lang="en-US" dirty="0"/>
            </a:br>
            <a:r>
              <a:rPr lang="en-GB" dirty="0"/>
              <a:t>	Squeeze </a:t>
            </a:r>
            <a:r>
              <a:rPr lang="en-GB" dirty="0">
                <a:sym typeface="Wingdings"/>
              </a:rPr>
              <a:t> reduce β</a:t>
            </a:r>
            <a:r>
              <a:rPr lang="en-GB" dirty="0" smtClean="0">
                <a:sym typeface="Wingdings"/>
              </a:rPr>
              <a:t>* (</a:t>
            </a:r>
            <a:r>
              <a:rPr lang="el-GR" dirty="0" smtClean="0">
                <a:latin typeface="Times New Roman"/>
                <a:cs typeface="Times New Roman"/>
                <a:sym typeface="Wingdings"/>
              </a:rPr>
              <a:t>β</a:t>
            </a:r>
            <a:r>
              <a:rPr lang="en-GB" dirty="0" smtClean="0">
                <a:latin typeface="Times New Roman"/>
                <a:cs typeface="Times New Roman"/>
                <a:sym typeface="Wingdings"/>
              </a:rPr>
              <a:t> @IP)</a:t>
            </a:r>
            <a:endParaRPr lang="en-GB" dirty="0"/>
          </a:p>
        </p:txBody>
      </p:sp>
      <p:pic>
        <p:nvPicPr>
          <p:cNvPr id="4" name="Content Placeholder 3" descr="beta-luminosity.jpe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6128" t="15044" r="8778" b="12382"/>
          <a:stretch/>
        </p:blipFill>
        <p:spPr>
          <a:xfrm rot="5400000">
            <a:off x="5145971" y="976987"/>
            <a:ext cx="3061606" cy="4187045"/>
          </a:xfrm>
        </p:spPr>
      </p:pic>
      <p:sp>
        <p:nvSpPr>
          <p:cNvPr id="158733" name="TextBox 158732"/>
          <p:cNvSpPr txBox="1"/>
          <p:nvPr/>
        </p:nvSpPr>
        <p:spPr>
          <a:xfrm>
            <a:off x="21082" y="5679625"/>
            <a:ext cx="1313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Remember:</a:t>
            </a:r>
            <a:r>
              <a:rPr lang="en-GB" sz="1400" dirty="0" smtClean="0"/>
              <a:t> there is no D(s) here</a:t>
            </a:r>
            <a:endParaRPr lang="en-GB" sz="1400" dirty="0"/>
          </a:p>
        </p:txBody>
      </p:sp>
      <p:grpSp>
        <p:nvGrpSpPr>
          <p:cNvPr id="158737" name="Group 158736"/>
          <p:cNvGrpSpPr/>
          <p:nvPr/>
        </p:nvGrpSpPr>
        <p:grpSpPr>
          <a:xfrm>
            <a:off x="1608240" y="4768926"/>
            <a:ext cx="2111294" cy="925013"/>
            <a:chOff x="1484081" y="1800529"/>
            <a:chExt cx="2111294" cy="925013"/>
          </a:xfrm>
        </p:grpSpPr>
        <p:sp>
          <p:nvSpPr>
            <p:cNvPr id="158732" name="TextBox 158731"/>
            <p:cNvSpPr txBox="1"/>
            <p:nvPr/>
          </p:nvSpPr>
          <p:spPr>
            <a:xfrm>
              <a:off x="1498326" y="1802212"/>
              <a:ext cx="209704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β</a:t>
              </a:r>
              <a:r>
                <a:rPr lang="en-GB" b="1" dirty="0" smtClean="0">
                  <a:solidFill>
                    <a:srgbClr val="C00000"/>
                  </a:solidFill>
                  <a:latin typeface="Times New Roman"/>
                  <a:cs typeface="Times New Roman"/>
                </a:rPr>
                <a:t>=4500 m</a:t>
              </a:r>
            </a:p>
            <a:p>
              <a:r>
                <a:rPr lang="en-GB" dirty="0" smtClean="0">
                  <a:sym typeface="Symbol"/>
                </a:rPr>
                <a:t></a:t>
              </a:r>
              <a:r>
                <a:rPr lang="en-GB" dirty="0">
                  <a:sym typeface="Symbol"/>
                </a:rPr>
                <a:t>(@450 </a:t>
              </a:r>
              <a:r>
                <a:rPr lang="en-GB" dirty="0" err="1">
                  <a:sym typeface="Symbol"/>
                </a:rPr>
                <a:t>GeV</a:t>
              </a:r>
              <a:r>
                <a:rPr lang="en-GB" dirty="0">
                  <a:sym typeface="Symbol"/>
                </a:rPr>
                <a:t>)~</a:t>
              </a:r>
              <a:r>
                <a:rPr lang="en-GB" dirty="0" smtClean="0">
                  <a:sym typeface="Symbol"/>
                </a:rPr>
                <a:t>480</a:t>
              </a:r>
            </a:p>
            <a:p>
              <a:r>
                <a:rPr lang="en-GB" dirty="0" err="1" smtClean="0">
                  <a:latin typeface="Arial"/>
                  <a:cs typeface="Arial"/>
                  <a:sym typeface="Symbol"/>
                </a:rPr>
                <a:t>ε</a:t>
              </a:r>
              <a:r>
                <a:rPr lang="en-GB" sz="1400" dirty="0" err="1" smtClean="0">
                  <a:latin typeface="Arial"/>
                  <a:cs typeface="Arial"/>
                  <a:sym typeface="Symbol"/>
                </a:rPr>
                <a:t>n</a:t>
              </a:r>
              <a:r>
                <a:rPr lang="en-GB" dirty="0" smtClean="0">
                  <a:latin typeface="Arial"/>
                  <a:cs typeface="Arial"/>
                  <a:sym typeface="Symbol"/>
                </a:rPr>
                <a:t>=3.5 µm rad</a:t>
              </a:r>
              <a:r>
                <a:rPr lang="en-GB" dirty="0" smtClean="0">
                  <a:sym typeface="Symbol"/>
                </a:rPr>
                <a:t> </a:t>
              </a:r>
              <a:endParaRPr lang="en-GB" dirty="0"/>
            </a:p>
          </p:txBody>
        </p:sp>
        <p:sp>
          <p:nvSpPr>
            <p:cNvPr id="158734" name="Left Brace 158733"/>
            <p:cNvSpPr/>
            <p:nvPr/>
          </p:nvSpPr>
          <p:spPr>
            <a:xfrm>
              <a:off x="1484081" y="1800529"/>
              <a:ext cx="155448" cy="914400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8735" name="TextBox 158734"/>
          <p:cNvSpPr txBox="1"/>
          <p:nvPr/>
        </p:nvSpPr>
        <p:spPr>
          <a:xfrm>
            <a:off x="1705337" y="5858671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GB" dirty="0" smtClean="0">
                <a:latin typeface="Arial"/>
                <a:cs typeface="Arial"/>
              </a:rPr>
              <a:t> ~ </a:t>
            </a:r>
            <a:r>
              <a:rPr lang="en-GB" b="1" dirty="0" smtClean="0">
                <a:solidFill>
                  <a:srgbClr val="C00000"/>
                </a:solidFill>
                <a:latin typeface="Arial"/>
                <a:cs typeface="Arial"/>
              </a:rPr>
              <a:t>6 mm !!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933" y="3698986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IR2</a:t>
            </a:r>
            <a:endParaRPr lang="en-GB" sz="1400" b="1" dirty="0"/>
          </a:p>
        </p:txBody>
      </p:sp>
      <p:grpSp>
        <p:nvGrpSpPr>
          <p:cNvPr id="3" name="Group 14"/>
          <p:cNvGrpSpPr/>
          <p:nvPr/>
        </p:nvGrpSpPr>
        <p:grpSpPr>
          <a:xfrm>
            <a:off x="5348496" y="1977856"/>
            <a:ext cx="3176846" cy="2028909"/>
            <a:chOff x="2599501" y="2571744"/>
            <a:chExt cx="4445064" cy="2863234"/>
          </a:xfrm>
        </p:grpSpPr>
        <p:sp>
          <p:nvSpPr>
            <p:cNvPr id="6" name="TextBox 5"/>
            <p:cNvSpPr txBox="1"/>
            <p:nvPr/>
          </p:nvSpPr>
          <p:spPr>
            <a:xfrm>
              <a:off x="2599501" y="257174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IR1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41019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IR3</a:t>
              </a:r>
              <a:endParaRPr lang="en-GB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28262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IR4</a:t>
              </a:r>
              <a:endParaRPr lang="en-GB" sz="1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98922" y="260002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IR5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14941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IR6</a:t>
              </a:r>
              <a:endParaRPr lang="en-GB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55598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IR7</a:t>
              </a:r>
              <a:endParaRPr lang="en-GB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2839" y="5000637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IR8</a:t>
              </a:r>
              <a:endParaRPr lang="en-GB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00826" y="257174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IR1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99992" y="1196817"/>
            <a:ext cx="4303454" cy="338554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Beta function at top energy and after squeeze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63801" y="1822805"/>
            <a:ext cx="241195" cy="33725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6627488" y="1534113"/>
            <a:ext cx="691057" cy="261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6699"/>
                </a:solidFill>
              </a:rPr>
              <a:t>4500 m</a:t>
            </a:r>
            <a:endParaRPr lang="en-GB" b="1" dirty="0">
              <a:solidFill>
                <a:srgbClr val="006699"/>
              </a:solidFill>
            </a:endParaRPr>
          </a:p>
        </p:txBody>
      </p:sp>
      <p:grpSp>
        <p:nvGrpSpPr>
          <p:cNvPr id="158741" name="Group 158740"/>
          <p:cNvGrpSpPr/>
          <p:nvPr/>
        </p:nvGrpSpPr>
        <p:grpSpPr>
          <a:xfrm>
            <a:off x="148862" y="1195694"/>
            <a:ext cx="3827368" cy="3172326"/>
            <a:chOff x="1" y="3685674"/>
            <a:chExt cx="3827368" cy="3172326"/>
          </a:xfrm>
        </p:grpSpPr>
        <p:pic>
          <p:nvPicPr>
            <p:cNvPr id="1587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" y="4071942"/>
              <a:ext cx="3684562" cy="278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700339" y="3685674"/>
              <a:ext cx="2710999" cy="369332"/>
            </a:xfrm>
            <a:prstGeom prst="rect">
              <a:avLst/>
            </a:prstGeom>
            <a:solidFill>
              <a:srgbClr val="006699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Beta function at </a:t>
              </a:r>
              <a:r>
                <a:rPr lang="en-GB" dirty="0" smtClean="0">
                  <a:solidFill>
                    <a:schemeClr val="bg1"/>
                  </a:solidFill>
                </a:rPr>
                <a:t>Injection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201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IR1</a:t>
              </a:r>
              <a:endParaRPr lang="en-GB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4298" y="523146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IR5</a:t>
              </a:r>
              <a:endParaRPr lang="en-GB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3855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IR1</a:t>
              </a:r>
              <a:endParaRPr lang="en-GB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66760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IR3</a:t>
              </a:r>
              <a:endParaRPr lang="en-GB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87291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IR4</a:t>
              </a:r>
              <a:endParaRPr lang="en-GB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48286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IR6</a:t>
              </a:r>
              <a:endParaRPr lang="en-GB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87232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IR7</a:t>
              </a:r>
              <a:endParaRPr lang="en-GB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87824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IR8</a:t>
              </a:r>
              <a:endParaRPr lang="en-GB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8885" y="62234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IR2</a:t>
              </a:r>
              <a:endParaRPr lang="en-GB" sz="1200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010805" y="5185302"/>
              <a:ext cx="337481" cy="47594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31847" y="4903460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6699"/>
                  </a:solidFill>
                </a:rPr>
                <a:t>250 m</a:t>
              </a:r>
              <a:endParaRPr lang="en-GB" b="1" dirty="0">
                <a:solidFill>
                  <a:srgbClr val="006699"/>
                </a:solidFill>
              </a:endParaRPr>
            </a:p>
          </p:txBody>
        </p:sp>
        <p:sp>
          <p:nvSpPr>
            <p:cNvPr id="158720" name="TextBox 158719"/>
            <p:cNvSpPr txBox="1"/>
            <p:nvPr/>
          </p:nvSpPr>
          <p:spPr>
            <a:xfrm>
              <a:off x="2705613" y="443711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B050"/>
                  </a:solidFill>
                </a:rPr>
                <a:t>180 m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cxnSp>
          <p:nvCxnSpPr>
            <p:cNvPr id="158723" name="Straight Arrow Connector 158722"/>
            <p:cNvCxnSpPr/>
            <p:nvPr/>
          </p:nvCxnSpPr>
          <p:spPr>
            <a:xfrm flipH="1">
              <a:off x="3105172" y="4806444"/>
              <a:ext cx="13374" cy="86638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657236" y="31224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180 m</a:t>
            </a:r>
            <a:endParaRPr lang="en-GB" b="1" dirty="0">
              <a:solidFill>
                <a:srgbClr val="00B05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7990078" y="3449293"/>
            <a:ext cx="5575" cy="60572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729" name="Straight Arrow Connector 158728"/>
          <p:cNvCxnSpPr/>
          <p:nvPr/>
        </p:nvCxnSpPr>
        <p:spPr>
          <a:xfrm flipV="1">
            <a:off x="6833206" y="4100604"/>
            <a:ext cx="151193" cy="267416"/>
          </a:xfrm>
          <a:prstGeom prst="straightConnector1">
            <a:avLst/>
          </a:prstGeom>
          <a:ln w="28575">
            <a:solidFill>
              <a:srgbClr val="0066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31" name="Rectangle 158730"/>
          <p:cNvSpPr/>
          <p:nvPr/>
        </p:nvSpPr>
        <p:spPr>
          <a:xfrm>
            <a:off x="5380395" y="4349280"/>
            <a:ext cx="1582738" cy="132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736" name="TextBox 158735"/>
          <p:cNvSpPr txBox="1"/>
          <p:nvPr/>
        </p:nvSpPr>
        <p:spPr>
          <a:xfrm>
            <a:off x="6878801" y="6074280"/>
            <a:ext cx="172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@ 7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</a:p>
          <a:p>
            <a:pPr algn="ctr"/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GB" sz="1100" dirty="0" smtClean="0">
                <a:latin typeface="Arial"/>
                <a:cs typeface="Arial"/>
              </a:rPr>
              <a:t>IT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~ </a:t>
            </a:r>
            <a:r>
              <a:rPr lang="en-GB" b="1" dirty="0" smtClean="0">
                <a:solidFill>
                  <a:srgbClr val="C00000"/>
                </a:solidFill>
                <a:latin typeface="Arial"/>
                <a:cs typeface="Arial"/>
              </a:rPr>
              <a:t>1.2 mm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729818" y="4118106"/>
            <a:ext cx="1582738" cy="16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727" name="TextBox 158726"/>
          <p:cNvSpPr txBox="1"/>
          <p:nvPr/>
        </p:nvSpPr>
        <p:spPr>
          <a:xfrm>
            <a:off x="5160579" y="4299680"/>
            <a:ext cx="16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6699"/>
                </a:solidFill>
              </a:rPr>
              <a:t>@IP </a:t>
            </a:r>
            <a:r>
              <a:rPr lang="el-GR" b="1" dirty="0" smtClean="0">
                <a:solidFill>
                  <a:srgbClr val="006699"/>
                </a:solidFill>
                <a:latin typeface="Times New Roman"/>
                <a:cs typeface="Times New Roman"/>
              </a:rPr>
              <a:t>β</a:t>
            </a:r>
            <a:r>
              <a:rPr lang="en-GB" b="1" dirty="0" smtClean="0">
                <a:solidFill>
                  <a:srgbClr val="006699"/>
                </a:solidFill>
                <a:latin typeface="Times New Roman"/>
                <a:cs typeface="Times New Roman"/>
              </a:rPr>
              <a:t>*=</a:t>
            </a:r>
            <a:r>
              <a:rPr lang="en-GB" b="1" dirty="0" smtClean="0">
                <a:solidFill>
                  <a:srgbClr val="006699"/>
                </a:solidFill>
              </a:rPr>
              <a:t>0.5 m</a:t>
            </a:r>
            <a:endParaRPr lang="en-GB" b="1" dirty="0">
              <a:solidFill>
                <a:srgbClr val="006699"/>
              </a:solidFill>
            </a:endParaRPr>
          </a:p>
        </p:txBody>
      </p:sp>
      <p:sp>
        <p:nvSpPr>
          <p:cNvPr id="158738" name="TextBox 158737"/>
          <p:cNvSpPr txBox="1"/>
          <p:nvPr/>
        </p:nvSpPr>
        <p:spPr>
          <a:xfrm>
            <a:off x="6649022" y="4663962"/>
            <a:ext cx="18957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R</a:t>
            </a:r>
            <a:r>
              <a:rPr lang="en-GB" sz="1100" dirty="0" smtClean="0"/>
              <a:t>beampipe</a:t>
            </a:r>
            <a:r>
              <a:rPr lang="en-GB" sz="1400" dirty="0" smtClean="0"/>
              <a:t>~29/24 mm</a:t>
            </a:r>
          </a:p>
          <a:p>
            <a:pPr algn="ctr"/>
            <a:r>
              <a:rPr lang="en-GB" sz="1400" dirty="0" smtClean="0"/>
              <a:t>we could only accommodate ~ 4 times the beam size and </a:t>
            </a:r>
            <a:r>
              <a:rPr lang="en-GB" sz="1400" b="1" dirty="0" smtClean="0">
                <a:solidFill>
                  <a:srgbClr val="C00000"/>
                </a:solidFill>
              </a:rPr>
              <a:t>we need at least 7</a:t>
            </a:r>
            <a:r>
              <a:rPr lang="el-GR" sz="1400" b="1" dirty="0" smtClean="0">
                <a:solidFill>
                  <a:srgbClr val="C00000"/>
                </a:solidFill>
                <a:latin typeface="Arial"/>
                <a:cs typeface="Arial"/>
              </a:rPr>
              <a:t>σ</a:t>
            </a:r>
            <a:r>
              <a:rPr lang="en-GB" sz="1400" b="1" dirty="0" smtClean="0">
                <a:solidFill>
                  <a:srgbClr val="C00000"/>
                </a:solidFill>
                <a:latin typeface="Arial"/>
                <a:cs typeface="Arial"/>
              </a:rPr>
              <a:t> clearance</a:t>
            </a:r>
            <a:endParaRPr lang="en-GB" sz="1400" b="1" dirty="0">
              <a:solidFill>
                <a:srgbClr val="C00000"/>
              </a:solidFill>
            </a:endParaRPr>
          </a:p>
        </p:txBody>
      </p:sp>
      <p:grpSp>
        <p:nvGrpSpPr>
          <p:cNvPr id="158745" name="Group 158744"/>
          <p:cNvGrpSpPr/>
          <p:nvPr/>
        </p:nvGrpSpPr>
        <p:grpSpPr>
          <a:xfrm>
            <a:off x="3717681" y="4669011"/>
            <a:ext cx="2618766" cy="2413809"/>
            <a:chOff x="3717681" y="4669011"/>
            <a:chExt cx="2618766" cy="2413809"/>
          </a:xfrm>
        </p:grpSpPr>
        <p:pic>
          <p:nvPicPr>
            <p:cNvPr id="59" name="Content Placeholder 3" descr="beta-luminosity-IR5.jpeg"/>
            <p:cNvPicPr>
              <a:picLocks noChangeAspect="1"/>
            </p:cNvPicPr>
            <p:nvPr/>
          </p:nvPicPr>
          <p:blipFill rotWithShape="1">
            <a:blip r:embed="rId4" cstate="print"/>
            <a:srcRect l="-57" t="18357" r="8952" b="11795"/>
            <a:stretch/>
          </p:blipFill>
          <p:spPr bwMode="auto">
            <a:xfrm rot="5400000">
              <a:off x="3820159" y="4566533"/>
              <a:ext cx="2413809" cy="2618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8743" name="Oval 158742"/>
            <p:cNvSpPr/>
            <p:nvPr/>
          </p:nvSpPr>
          <p:spPr>
            <a:xfrm>
              <a:off x="5076057" y="4669012"/>
              <a:ext cx="216024" cy="92022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744" name="TextBox 158743"/>
            <p:cNvSpPr txBox="1"/>
            <p:nvPr/>
          </p:nvSpPr>
          <p:spPr>
            <a:xfrm rot="19611846">
              <a:off x="4291685" y="5351892"/>
              <a:ext cx="933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Inner Triplets</a:t>
              </a:r>
              <a:endParaRPr lang="en-GB" sz="1400" dirty="0"/>
            </a:p>
          </p:txBody>
        </p:sp>
      </p:grpSp>
      <p:sp>
        <p:nvSpPr>
          <p:cNvPr id="158726" name="TextBox 158725"/>
          <p:cNvSpPr txBox="1"/>
          <p:nvPr/>
        </p:nvSpPr>
        <p:spPr>
          <a:xfrm>
            <a:off x="-25077" y="4382452"/>
            <a:ext cx="505214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Why we cannot have </a:t>
            </a:r>
            <a:r>
              <a:rPr lang="el-GR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β</a:t>
            </a:r>
            <a:r>
              <a:rPr lang="en-GB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*= </a:t>
            </a:r>
            <a:r>
              <a:rPr lang="en-GB" b="1" dirty="0" smtClean="0">
                <a:solidFill>
                  <a:srgbClr val="002060"/>
                </a:solidFill>
              </a:rPr>
              <a:t>0.5 m at injection?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1" y="2564904"/>
            <a:ext cx="1656185" cy="6651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15" y="4797152"/>
            <a:ext cx="1755195" cy="936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3" grpId="0"/>
      <p:bldP spid="158735" grpId="0"/>
      <p:bldP spid="158736" grpId="0"/>
      <p:bldP spid="158738" grpId="0"/>
      <p:bldP spid="1587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1414"/>
            <a:ext cx="7696200" cy="1066800"/>
          </a:xfrm>
        </p:spPr>
        <p:txBody>
          <a:bodyPr/>
          <a:lstStyle/>
          <a:p>
            <a:pPr lvl="0"/>
            <a:r>
              <a:rPr lang="en-US" dirty="0" smtClean="0"/>
              <a:t>II. Beam measurements:</a:t>
            </a:r>
            <a:br>
              <a:rPr lang="en-US" dirty="0" smtClean="0"/>
            </a:br>
            <a:r>
              <a:rPr lang="en-US" dirty="0" smtClean="0"/>
              <a:t>	Beam trajectory</a:t>
            </a:r>
            <a:endParaRPr lang="en-GB" dirty="0"/>
          </a:p>
        </p:txBody>
      </p:sp>
      <p:pic>
        <p:nvPicPr>
          <p:cNvPr id="4" name="Picture 8" descr="attach_reader?attach_id=1025388&amp;height=15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9144000" cy="3657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-252536" y="4881934"/>
            <a:ext cx="2357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Each point is a BPM (Beam Position Measurement)</a:t>
            </a:r>
            <a:endParaRPr lang="en-GB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115616" y="4214818"/>
            <a:ext cx="1098930" cy="7048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224"/>
          <p:cNvGrpSpPr>
            <a:grpSpLocks/>
          </p:cNvGrpSpPr>
          <p:nvPr/>
        </p:nvGrpSpPr>
        <p:grpSpPr bwMode="auto">
          <a:xfrm>
            <a:off x="3792569" y="3513161"/>
            <a:ext cx="3817938" cy="3371851"/>
            <a:chOff x="3403" y="1872"/>
            <a:chExt cx="2405" cy="2124"/>
          </a:xfrm>
        </p:grpSpPr>
        <p:grpSp>
          <p:nvGrpSpPr>
            <p:cNvPr id="16" name="Group 222"/>
            <p:cNvGrpSpPr>
              <a:grpSpLocks/>
            </p:cNvGrpSpPr>
            <p:nvPr/>
          </p:nvGrpSpPr>
          <p:grpSpPr bwMode="auto">
            <a:xfrm>
              <a:off x="3403" y="1872"/>
              <a:ext cx="2405" cy="2124"/>
              <a:chOff x="1492" y="2270"/>
              <a:chExt cx="2401" cy="2110"/>
            </a:xfrm>
          </p:grpSpPr>
          <p:pic>
            <p:nvPicPr>
              <p:cNvPr id="18" name="Picture 2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92" y="2270"/>
                <a:ext cx="2351" cy="203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 Box 221"/>
              <p:cNvSpPr txBox="1">
                <a:spLocks noChangeArrowheads="1"/>
              </p:cNvSpPr>
              <p:nvPr/>
            </p:nvSpPr>
            <p:spPr bwMode="auto">
              <a:xfrm>
                <a:off x="2565" y="4094"/>
                <a:ext cx="1328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009900"/>
                    </a:solidFill>
                  </a:rPr>
                  <a:t>49 mm aperture</a:t>
                </a:r>
              </a:p>
            </p:txBody>
          </p:sp>
        </p:grpSp>
        <p:sp>
          <p:nvSpPr>
            <p:cNvPr id="17" name="Text Box 223"/>
            <p:cNvSpPr txBox="1">
              <a:spLocks noChangeArrowheads="1"/>
            </p:cNvSpPr>
            <p:nvPr/>
          </p:nvSpPr>
          <p:spPr bwMode="auto">
            <a:xfrm>
              <a:off x="4646" y="3456"/>
              <a:ext cx="1082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chemeClr val="bg1"/>
                  </a:solidFill>
                </a:rPr>
                <a:t>ARC BPMs</a:t>
              </a:r>
            </a:p>
          </p:txBody>
        </p:sp>
      </p:grpSp>
      <p:grpSp>
        <p:nvGrpSpPr>
          <p:cNvPr id="20" name="Group 234"/>
          <p:cNvGrpSpPr>
            <a:grpSpLocks/>
          </p:cNvGrpSpPr>
          <p:nvPr/>
        </p:nvGrpSpPr>
        <p:grpSpPr bwMode="auto">
          <a:xfrm>
            <a:off x="4643469" y="3513161"/>
            <a:ext cx="4429125" cy="2974975"/>
            <a:chOff x="2970" y="2064"/>
            <a:chExt cx="2790" cy="1874"/>
          </a:xfrm>
        </p:grpSpPr>
        <p:pic>
          <p:nvPicPr>
            <p:cNvPr id="21" name="Picture 225" descr="P101039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42" y="2064"/>
              <a:ext cx="2318" cy="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Line 226"/>
            <p:cNvSpPr>
              <a:spLocks noChangeShapeType="1"/>
            </p:cNvSpPr>
            <p:nvPr/>
          </p:nvSpPr>
          <p:spPr bwMode="auto">
            <a:xfrm flipV="1">
              <a:off x="3240" y="3205"/>
              <a:ext cx="898" cy="24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27"/>
            <p:cNvSpPr>
              <a:spLocks noChangeShapeType="1"/>
            </p:cNvSpPr>
            <p:nvPr/>
          </p:nvSpPr>
          <p:spPr bwMode="auto">
            <a:xfrm flipV="1">
              <a:off x="3285" y="2800"/>
              <a:ext cx="809" cy="2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228"/>
            <p:cNvSpPr>
              <a:spLocks noChangeShapeType="1"/>
            </p:cNvSpPr>
            <p:nvPr/>
          </p:nvSpPr>
          <p:spPr bwMode="auto">
            <a:xfrm flipV="1">
              <a:off x="3690" y="2995"/>
              <a:ext cx="592" cy="18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229"/>
            <p:cNvSpPr>
              <a:spLocks noChangeShapeType="1"/>
            </p:cNvSpPr>
            <p:nvPr/>
          </p:nvSpPr>
          <p:spPr bwMode="auto">
            <a:xfrm flipH="1">
              <a:off x="4430" y="2547"/>
              <a:ext cx="154" cy="42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230"/>
            <p:cNvSpPr>
              <a:spLocks noChangeShapeType="1"/>
            </p:cNvSpPr>
            <p:nvPr/>
          </p:nvSpPr>
          <p:spPr bwMode="auto">
            <a:xfrm>
              <a:off x="4703" y="2540"/>
              <a:ext cx="72" cy="41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231"/>
            <p:cNvSpPr>
              <a:spLocks noChangeShapeType="1"/>
            </p:cNvSpPr>
            <p:nvPr/>
          </p:nvSpPr>
          <p:spPr bwMode="auto">
            <a:xfrm>
              <a:off x="4631" y="2547"/>
              <a:ext cx="16" cy="665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232"/>
            <p:cNvSpPr>
              <a:spLocks noChangeShapeType="1"/>
            </p:cNvSpPr>
            <p:nvPr/>
          </p:nvSpPr>
          <p:spPr bwMode="auto">
            <a:xfrm>
              <a:off x="4655" y="2547"/>
              <a:ext cx="22" cy="257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233"/>
            <p:cNvSpPr>
              <a:spLocks noChangeShapeType="1"/>
            </p:cNvSpPr>
            <p:nvPr/>
          </p:nvSpPr>
          <p:spPr bwMode="auto">
            <a:xfrm flipV="1">
              <a:off x="2970" y="2992"/>
              <a:ext cx="902" cy="14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86578" y="1942597"/>
            <a:ext cx="2339102" cy="1355669"/>
            <a:chOff x="6786578" y="1942597"/>
            <a:chExt cx="2339102" cy="1355669"/>
          </a:xfrm>
        </p:grpSpPr>
        <p:sp>
          <p:nvSpPr>
            <p:cNvPr id="11" name="Freeform 10"/>
            <p:cNvSpPr/>
            <p:nvPr/>
          </p:nvSpPr>
          <p:spPr>
            <a:xfrm>
              <a:off x="8325134" y="1942597"/>
              <a:ext cx="668741" cy="700585"/>
            </a:xfrm>
            <a:custGeom>
              <a:avLst/>
              <a:gdLst>
                <a:gd name="connsiteX0" fmla="*/ 668741 w 668741"/>
                <a:gd name="connsiteY0" fmla="*/ 441277 h 700585"/>
                <a:gd name="connsiteX1" fmla="*/ 559559 w 668741"/>
                <a:gd name="connsiteY1" fmla="*/ 141026 h 700585"/>
                <a:gd name="connsiteX2" fmla="*/ 504967 w 668741"/>
                <a:gd name="connsiteY2" fmla="*/ 618698 h 700585"/>
                <a:gd name="connsiteX3" fmla="*/ 423081 w 668741"/>
                <a:gd name="connsiteY3" fmla="*/ 127379 h 700585"/>
                <a:gd name="connsiteX4" fmla="*/ 368490 w 668741"/>
                <a:gd name="connsiteY4" fmla="*/ 659641 h 700585"/>
                <a:gd name="connsiteX5" fmla="*/ 327547 w 668741"/>
                <a:gd name="connsiteY5" fmla="*/ 4549 h 700585"/>
                <a:gd name="connsiteX6" fmla="*/ 259308 w 668741"/>
                <a:gd name="connsiteY6" fmla="*/ 686937 h 700585"/>
                <a:gd name="connsiteX7" fmla="*/ 191069 w 668741"/>
                <a:gd name="connsiteY7" fmla="*/ 86435 h 700585"/>
                <a:gd name="connsiteX8" fmla="*/ 122830 w 668741"/>
                <a:gd name="connsiteY8" fmla="*/ 673289 h 700585"/>
                <a:gd name="connsiteX9" fmla="*/ 81887 w 668741"/>
                <a:gd name="connsiteY9" fmla="*/ 154674 h 700585"/>
                <a:gd name="connsiteX10" fmla="*/ 0 w 668741"/>
                <a:gd name="connsiteY10" fmla="*/ 564107 h 700585"/>
                <a:gd name="connsiteX11" fmla="*/ 0 w 668741"/>
                <a:gd name="connsiteY11" fmla="*/ 564107 h 70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741" h="700585">
                  <a:moveTo>
                    <a:pt x="668741" y="441277"/>
                  </a:moveTo>
                  <a:cubicBezTo>
                    <a:pt x="627798" y="276366"/>
                    <a:pt x="586855" y="111456"/>
                    <a:pt x="559559" y="141026"/>
                  </a:cubicBezTo>
                  <a:cubicBezTo>
                    <a:pt x="532263" y="170596"/>
                    <a:pt x="527713" y="620972"/>
                    <a:pt x="504967" y="618698"/>
                  </a:cubicBezTo>
                  <a:cubicBezTo>
                    <a:pt x="482221" y="616424"/>
                    <a:pt x="445827" y="120555"/>
                    <a:pt x="423081" y="127379"/>
                  </a:cubicBezTo>
                  <a:cubicBezTo>
                    <a:pt x="400335" y="134203"/>
                    <a:pt x="384412" y="680113"/>
                    <a:pt x="368490" y="659641"/>
                  </a:cubicBezTo>
                  <a:cubicBezTo>
                    <a:pt x="352568" y="639169"/>
                    <a:pt x="345744" y="0"/>
                    <a:pt x="327547" y="4549"/>
                  </a:cubicBezTo>
                  <a:cubicBezTo>
                    <a:pt x="309350" y="9098"/>
                    <a:pt x="282054" y="673289"/>
                    <a:pt x="259308" y="686937"/>
                  </a:cubicBezTo>
                  <a:cubicBezTo>
                    <a:pt x="236562" y="700585"/>
                    <a:pt x="213815" y="88710"/>
                    <a:pt x="191069" y="86435"/>
                  </a:cubicBezTo>
                  <a:cubicBezTo>
                    <a:pt x="168323" y="84160"/>
                    <a:pt x="141027" y="661916"/>
                    <a:pt x="122830" y="673289"/>
                  </a:cubicBezTo>
                  <a:cubicBezTo>
                    <a:pt x="104633" y="684662"/>
                    <a:pt x="102359" y="172871"/>
                    <a:pt x="81887" y="154674"/>
                  </a:cubicBezTo>
                  <a:cubicBezTo>
                    <a:pt x="61415" y="136477"/>
                    <a:pt x="0" y="564107"/>
                    <a:pt x="0" y="564107"/>
                  </a:cubicBezTo>
                  <a:lnTo>
                    <a:pt x="0" y="564107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86578" y="2928934"/>
              <a:ext cx="2339102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FF0000"/>
                  </a:solidFill>
                </a:rPr>
                <a:t>Betatron</a:t>
              </a:r>
              <a:r>
                <a:rPr lang="en-GB" b="1" dirty="0" smtClean="0">
                  <a:solidFill>
                    <a:srgbClr val="FF0000"/>
                  </a:solidFill>
                </a:rPr>
                <a:t> oscillation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635632" y="5000636"/>
            <a:ext cx="2000264" cy="1798092"/>
            <a:chOff x="1500166" y="5000636"/>
            <a:chExt cx="2000264" cy="1798092"/>
          </a:xfrm>
        </p:grpSpPr>
        <p:grpSp>
          <p:nvGrpSpPr>
            <p:cNvPr id="32" name="Group 27"/>
            <p:cNvGrpSpPr>
              <a:grpSpLocks/>
            </p:cNvGrpSpPr>
            <p:nvPr/>
          </p:nvGrpSpPr>
          <p:grpSpPr bwMode="auto">
            <a:xfrm>
              <a:off x="1500166" y="5000636"/>
              <a:ext cx="1985962" cy="1211262"/>
              <a:chOff x="3547" y="862"/>
              <a:chExt cx="1251" cy="763"/>
            </a:xfrm>
          </p:grpSpPr>
          <p:sp>
            <p:nvSpPr>
              <p:cNvPr id="33" name="Oval 28"/>
              <p:cNvSpPr>
                <a:spLocks noChangeArrowheads="1"/>
              </p:cNvSpPr>
              <p:nvPr/>
            </p:nvSpPr>
            <p:spPr bwMode="auto">
              <a:xfrm>
                <a:off x="3792" y="862"/>
                <a:ext cx="758" cy="75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35" name="Line 30"/>
              <p:cNvSpPr>
                <a:spLocks noChangeShapeType="1"/>
              </p:cNvSpPr>
              <p:nvPr/>
            </p:nvSpPr>
            <p:spPr bwMode="auto">
              <a:xfrm>
                <a:off x="4167" y="883"/>
                <a:ext cx="0" cy="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" name="Line 31"/>
              <p:cNvSpPr>
                <a:spLocks noChangeShapeType="1"/>
              </p:cNvSpPr>
              <p:nvPr/>
            </p:nvSpPr>
            <p:spPr bwMode="auto">
              <a:xfrm rot="-5400000">
                <a:off x="4176" y="859"/>
                <a:ext cx="0" cy="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" name="Arc 32"/>
              <p:cNvSpPr>
                <a:spLocks/>
              </p:cNvSpPr>
              <p:nvPr/>
            </p:nvSpPr>
            <p:spPr bwMode="auto">
              <a:xfrm rot="-18798918">
                <a:off x="4317" y="1103"/>
                <a:ext cx="284" cy="282"/>
              </a:xfrm>
              <a:custGeom>
                <a:avLst/>
                <a:gdLst>
                  <a:gd name="G0" fmla="+- 0 0 0"/>
                  <a:gd name="G1" fmla="+- 20849 0 0"/>
                  <a:gd name="G2" fmla="+- 21600 0 0"/>
                  <a:gd name="T0" fmla="*/ 5646 w 20622"/>
                  <a:gd name="T1" fmla="*/ 0 h 20849"/>
                  <a:gd name="T2" fmla="*/ 20622 w 20622"/>
                  <a:gd name="T3" fmla="*/ 14423 h 20849"/>
                  <a:gd name="T4" fmla="*/ 0 w 20622"/>
                  <a:gd name="T5" fmla="*/ 20849 h 20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622" h="20849" fill="none" extrusionOk="0">
                    <a:moveTo>
                      <a:pt x="5646" y="-1"/>
                    </a:moveTo>
                    <a:cubicBezTo>
                      <a:pt x="12775" y="1930"/>
                      <a:pt x="18424" y="7370"/>
                      <a:pt x="20621" y="14423"/>
                    </a:cubicBezTo>
                  </a:path>
                  <a:path w="20622" h="20849" stroke="0" extrusionOk="0">
                    <a:moveTo>
                      <a:pt x="5646" y="-1"/>
                    </a:moveTo>
                    <a:cubicBezTo>
                      <a:pt x="12775" y="1930"/>
                      <a:pt x="18424" y="7370"/>
                      <a:pt x="20621" y="14423"/>
                    </a:cubicBezTo>
                    <a:lnTo>
                      <a:pt x="0" y="20849"/>
                    </a:lnTo>
                    <a:close/>
                  </a:path>
                </a:pathLst>
              </a:cu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" name="Arc 33"/>
              <p:cNvSpPr>
                <a:spLocks/>
              </p:cNvSpPr>
              <p:nvPr/>
            </p:nvSpPr>
            <p:spPr bwMode="auto">
              <a:xfrm rot="18798918" flipH="1">
                <a:off x="3742" y="1090"/>
                <a:ext cx="284" cy="282"/>
              </a:xfrm>
              <a:custGeom>
                <a:avLst/>
                <a:gdLst>
                  <a:gd name="G0" fmla="+- 0 0 0"/>
                  <a:gd name="G1" fmla="+- 20849 0 0"/>
                  <a:gd name="G2" fmla="+- 21600 0 0"/>
                  <a:gd name="T0" fmla="*/ 5646 w 20622"/>
                  <a:gd name="T1" fmla="*/ 0 h 20849"/>
                  <a:gd name="T2" fmla="*/ 20622 w 20622"/>
                  <a:gd name="T3" fmla="*/ 14423 h 20849"/>
                  <a:gd name="T4" fmla="*/ 0 w 20622"/>
                  <a:gd name="T5" fmla="*/ 20849 h 20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622" h="20849" fill="none" extrusionOk="0">
                    <a:moveTo>
                      <a:pt x="5646" y="-1"/>
                    </a:moveTo>
                    <a:cubicBezTo>
                      <a:pt x="12775" y="1930"/>
                      <a:pt x="18424" y="7370"/>
                      <a:pt x="20621" y="14423"/>
                    </a:cubicBezTo>
                  </a:path>
                  <a:path w="20622" h="20849" stroke="0" extrusionOk="0">
                    <a:moveTo>
                      <a:pt x="5646" y="-1"/>
                    </a:moveTo>
                    <a:cubicBezTo>
                      <a:pt x="12775" y="1930"/>
                      <a:pt x="18424" y="7370"/>
                      <a:pt x="20621" y="14423"/>
                    </a:cubicBezTo>
                    <a:lnTo>
                      <a:pt x="0" y="20849"/>
                    </a:lnTo>
                    <a:close/>
                  </a:path>
                </a:pathLst>
              </a:cu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" name="Text Box 34"/>
              <p:cNvSpPr txBox="1">
                <a:spLocks noChangeArrowheads="1"/>
              </p:cNvSpPr>
              <p:nvPr/>
            </p:nvSpPr>
            <p:spPr bwMode="auto">
              <a:xfrm>
                <a:off x="3547" y="1073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chemeClr val="bg2"/>
                    </a:solidFill>
                  </a:rPr>
                  <a:t>A</a:t>
                </a:r>
              </a:p>
            </p:txBody>
          </p:sp>
          <p:sp>
            <p:nvSpPr>
              <p:cNvPr id="40" name="Text Box 35"/>
              <p:cNvSpPr txBox="1">
                <a:spLocks noChangeArrowheads="1"/>
              </p:cNvSpPr>
              <p:nvPr/>
            </p:nvSpPr>
            <p:spPr bwMode="auto">
              <a:xfrm>
                <a:off x="4554" y="1082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chemeClr val="bg2"/>
                    </a:solidFill>
                  </a:rPr>
                  <a:t>B</a:t>
                </a: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2000232" y="5500702"/>
              <a:ext cx="357190" cy="14287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57356" y="557214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beam</a:t>
              </a:r>
              <a:endParaRPr lang="en-GB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702572" y="5572140"/>
              <a:ext cx="154784" cy="785818"/>
              <a:chOff x="1702572" y="5572140"/>
              <a:chExt cx="154784" cy="785818"/>
            </a:xfrm>
          </p:grpSpPr>
          <p:cxnSp>
            <p:nvCxnSpPr>
              <p:cNvPr id="48" name="Straight Connector 47"/>
              <p:cNvCxnSpPr>
                <a:endCxn id="39" idx="2"/>
              </p:cNvCxnSpPr>
              <p:nvPr/>
            </p:nvCxnSpPr>
            <p:spPr>
              <a:xfrm rot="5400000">
                <a:off x="1669635" y="5605077"/>
                <a:ext cx="220658" cy="1547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39" idx="2"/>
              </p:cNvCxnSpPr>
              <p:nvPr/>
            </p:nvCxnSpPr>
            <p:spPr>
              <a:xfrm rot="16200000" flipH="1">
                <a:off x="1425946" y="6069424"/>
                <a:ext cx="565160" cy="119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/>
            <p:cNvSpPr txBox="1"/>
            <p:nvPr/>
          </p:nvSpPr>
          <p:spPr>
            <a:xfrm>
              <a:off x="1571604" y="642939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</a:t>
              </a:r>
              <a:r>
                <a:rPr lang="en-GB" sz="1200" dirty="0" smtClean="0"/>
                <a:t>A</a:t>
              </a:r>
              <a:endParaRPr lang="en-GB" dirty="0"/>
            </a:p>
          </p:txBody>
        </p:sp>
        <p:grpSp>
          <p:nvGrpSpPr>
            <p:cNvPr id="53" name="Group 52"/>
            <p:cNvGrpSpPr/>
            <p:nvPr/>
          </p:nvGrpSpPr>
          <p:grpSpPr>
            <a:xfrm flipH="1">
              <a:off x="3131332" y="5572140"/>
              <a:ext cx="154784" cy="785818"/>
              <a:chOff x="1702572" y="5572140"/>
              <a:chExt cx="154784" cy="78581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5400000">
                <a:off x="1669635" y="5605077"/>
                <a:ext cx="220658" cy="1547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 flipH="1">
                <a:off x="1425946" y="6069424"/>
                <a:ext cx="565160" cy="119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TextBox 55"/>
            <p:cNvSpPr txBox="1"/>
            <p:nvPr/>
          </p:nvSpPr>
          <p:spPr>
            <a:xfrm>
              <a:off x="3072108" y="6429396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</a:t>
              </a:r>
              <a:r>
                <a:rPr lang="en-GB" sz="1200" dirty="0" smtClean="0"/>
                <a:t>B</a:t>
              </a:r>
              <a:endParaRPr lang="en-GB" dirty="0"/>
            </a:p>
          </p:txBody>
        </p:sp>
      </p:grpSp>
      <p:sp>
        <p:nvSpPr>
          <p:cNvPr id="3" name="TextBox 2"/>
          <p:cNvSpPr txBox="1"/>
          <p:nvPr/>
        </p:nvSpPr>
        <p:spPr>
          <a:xfrm rot="20831197">
            <a:off x="3841300" y="569483"/>
            <a:ext cx="5032148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If you count the number of </a:t>
            </a:r>
            <a:r>
              <a:rPr lang="en-GB" dirty="0" err="1" smtClean="0"/>
              <a:t>betatron</a:t>
            </a:r>
            <a:r>
              <a:rPr lang="en-GB" dirty="0" smtClean="0"/>
              <a:t> oscillations,</a:t>
            </a:r>
          </a:p>
          <a:p>
            <a:pPr algn="ctr"/>
            <a:r>
              <a:rPr lang="en-GB" dirty="0" smtClean="0"/>
              <a:t>which beam parameter do you get?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Beam measurements:</a:t>
            </a:r>
            <a:br>
              <a:rPr lang="en-US" dirty="0"/>
            </a:br>
            <a:r>
              <a:rPr lang="en-US" dirty="0"/>
              <a:t>	Beam </a:t>
            </a:r>
            <a:r>
              <a:rPr lang="en-US" dirty="0" smtClean="0"/>
              <a:t>trajectory correction</a:t>
            </a:r>
            <a:endParaRPr lang="en-GB" dirty="0"/>
          </a:p>
        </p:txBody>
      </p:sp>
      <p:pic>
        <p:nvPicPr>
          <p:cNvPr id="3" name="Picture 6" descr="attach_reader?attach_id=1025570&amp;height=15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752"/>
            <a:ext cx="9144000" cy="3659188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-69761" y="4065984"/>
            <a:ext cx="4260761" cy="2819400"/>
            <a:chOff x="-69761" y="3129880"/>
            <a:chExt cx="4260761" cy="2819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129880"/>
              <a:ext cx="41910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142844" y="3131106"/>
              <a:ext cx="851515" cy="3693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MSCB</a:t>
              </a:r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29394" y="3374409"/>
              <a:ext cx="642942" cy="21431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 rot="19805018">
              <a:off x="-69761" y="3913109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Chromaticity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805018">
              <a:off x="1543224" y="3230762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Orbit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2"/>
            </p:cNvCxnSpPr>
            <p:nvPr/>
          </p:nvCxnSpPr>
          <p:spPr>
            <a:xfrm rot="16200000" flipH="1">
              <a:off x="574365" y="4503462"/>
              <a:ext cx="742801" cy="2515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 rot="16200000" flipH="1">
              <a:off x="1932170" y="3646690"/>
              <a:ext cx="567892" cy="4254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89374" y="5559998"/>
              <a:ext cx="20954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85000"/>
                    </a:schemeClr>
                  </a:solidFill>
                </a:rPr>
                <a:t>MSM (</a:t>
              </a:r>
              <a:r>
                <a:rPr lang="en-GB" b="1" dirty="0" err="1">
                  <a:solidFill>
                    <a:schemeClr val="bg1">
                      <a:lumMod val="85000"/>
                    </a:schemeClr>
                  </a:solidFill>
                </a:rPr>
                <a:t>sextupole</a:t>
              </a:r>
              <a:r>
                <a:rPr lang="en-GB" b="1" dirty="0" smtClean="0">
                  <a:solidFill>
                    <a:schemeClr val="bg1">
                      <a:lumMod val="85000"/>
                    </a:schemeClr>
                  </a:solidFill>
                </a:rPr>
                <a:t>)</a:t>
              </a:r>
              <a:endParaRPr lang="en-GB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14123" y="5571481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85000"/>
                    </a:schemeClr>
                  </a:solidFill>
                </a:rPr>
                <a:t>MCBM (dipole</a:t>
              </a:r>
              <a:r>
                <a:rPr lang="en-GB" b="1" dirty="0" smtClean="0">
                  <a:solidFill>
                    <a:schemeClr val="bg1">
                      <a:lumMod val="85000"/>
                    </a:schemeClr>
                  </a:solidFill>
                </a:rPr>
                <a:t>)</a:t>
              </a:r>
              <a:endParaRPr lang="en-GB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55976" y="4855940"/>
            <a:ext cx="4608512" cy="1906349"/>
            <a:chOff x="166964" y="4689262"/>
            <a:chExt cx="4608512" cy="1906349"/>
          </a:xfrm>
        </p:grpSpPr>
        <p:grpSp>
          <p:nvGrpSpPr>
            <p:cNvPr id="17" name="Group 16"/>
            <p:cNvGrpSpPr/>
            <p:nvPr/>
          </p:nvGrpSpPr>
          <p:grpSpPr>
            <a:xfrm>
              <a:off x="166964" y="4689262"/>
              <a:ext cx="4608512" cy="1163378"/>
              <a:chOff x="1182716" y="1214422"/>
              <a:chExt cx="6746870" cy="2094071"/>
            </a:xfrm>
          </p:grpSpPr>
          <p:grpSp>
            <p:nvGrpSpPr>
              <p:cNvPr id="19" name="Group 11"/>
              <p:cNvGrpSpPr/>
              <p:nvPr/>
            </p:nvGrpSpPr>
            <p:grpSpPr>
              <a:xfrm>
                <a:off x="1182716" y="1214422"/>
                <a:ext cx="6746870" cy="2094071"/>
                <a:chOff x="1571604" y="2000240"/>
                <a:chExt cx="6746870" cy="2094071"/>
              </a:xfrm>
            </p:grpSpPr>
            <p:pic>
              <p:nvPicPr>
                <p:cNvPr id="21" name="Picture 20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571604" y="2000240"/>
                  <a:ext cx="6746870" cy="2081213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</p:pic>
            <p:sp>
              <p:nvSpPr>
                <p:cNvPr id="22" name="Rectangle 20"/>
                <p:cNvSpPr>
                  <a:spLocks noChangeArrowheads="1"/>
                </p:cNvSpPr>
                <p:nvPr/>
              </p:nvSpPr>
              <p:spPr bwMode="auto">
                <a:xfrm>
                  <a:off x="7500958" y="3848090"/>
                  <a:ext cx="740908" cy="24622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000" dirty="0"/>
                    <a:t>LHC TDR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830314" y="2207808"/>
                  <a:ext cx="325730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F</a:t>
                  </a:r>
                  <a:endParaRPr lang="en-GB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392147" y="2002915"/>
                  <a:ext cx="312906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o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978002" y="2191183"/>
                  <a:ext cx="351378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D</a:t>
                  </a:r>
                  <a:endParaRPr lang="en-GB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633900" y="2019540"/>
                  <a:ext cx="312906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o</a:t>
                  </a:r>
                  <a:endParaRPr lang="en-GB" dirty="0"/>
                </a:p>
              </p:txBody>
            </p:sp>
            <p:sp>
              <p:nvSpPr>
                <p:cNvPr id="27" name="Left Brace 26"/>
                <p:cNvSpPr/>
                <p:nvPr/>
              </p:nvSpPr>
              <p:spPr>
                <a:xfrm rot="5400000">
                  <a:off x="3490948" y="1366782"/>
                  <a:ext cx="233278" cy="2500329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Left Brace 27"/>
                <p:cNvSpPr/>
                <p:nvPr/>
              </p:nvSpPr>
              <p:spPr>
                <a:xfrm rot="5400000">
                  <a:off x="6705658" y="1366781"/>
                  <a:ext cx="233278" cy="2500329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>
              <a:xfrm>
                <a:off x="4598978" y="1928802"/>
                <a:ext cx="473088" cy="92869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76238" y="5949280"/>
              <a:ext cx="4231197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Why the orbit and </a:t>
              </a:r>
              <a:r>
                <a:rPr lang="en-GB" dirty="0" err="1" smtClean="0"/>
                <a:t>sextupole</a:t>
              </a:r>
              <a:r>
                <a:rPr lang="en-GB" dirty="0" smtClean="0"/>
                <a:t> correctors are placed close to a </a:t>
              </a:r>
              <a:r>
                <a:rPr lang="en-GB" dirty="0" err="1" smtClean="0"/>
                <a:t>quadrupole</a:t>
              </a:r>
              <a:r>
                <a:rPr lang="en-GB" dirty="0" smtClean="0"/>
                <a:t>?</a:t>
              </a:r>
              <a:endParaRPr lang="en-GB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634442" cy="1066800"/>
          </a:xfrm>
        </p:spPr>
        <p:txBody>
          <a:bodyPr/>
          <a:lstStyle/>
          <a:p>
            <a:r>
              <a:rPr lang="en-US" dirty="0" smtClean="0"/>
              <a:t>II. Beam profile measurements:</a:t>
            </a:r>
            <a:br>
              <a:rPr lang="en-US" dirty="0" smtClean="0"/>
            </a:br>
            <a:r>
              <a:rPr lang="en-US" dirty="0" smtClean="0"/>
              <a:t>Beam 1 on TDI screen –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turns</a:t>
            </a:r>
            <a:endParaRPr lang="en-GB" dirty="0"/>
          </a:p>
        </p:txBody>
      </p:sp>
      <p:pic>
        <p:nvPicPr>
          <p:cNvPr id="3" name="Picture 5" descr="first-tur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6286512" cy="4434205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1285852" y="4572008"/>
            <a:ext cx="7772400" cy="2209792"/>
            <a:chOff x="1285852" y="4572008"/>
            <a:chExt cx="7772400" cy="2209792"/>
          </a:xfrm>
        </p:grpSpPr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1285852" y="4799013"/>
              <a:ext cx="7772400" cy="1982787"/>
              <a:chOff x="576" y="2284"/>
              <a:chExt cx="4896" cy="1249"/>
            </a:xfrm>
          </p:grpSpPr>
          <p:pic>
            <p:nvPicPr>
              <p:cNvPr id="11" name="Picture 2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76" y="2284"/>
                <a:ext cx="4896" cy="12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</p:pic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 rot="-5400000">
                <a:off x="4656" y="2544"/>
                <a:ext cx="480" cy="19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FR" sz="1400">
                    <a:solidFill>
                      <a:schemeClr val="bg1"/>
                    </a:solidFill>
                    <a:latin typeface="Tahoma" pitchFamily="34" charset="0"/>
                  </a:rPr>
                  <a:t>ALICE</a:t>
                </a: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4643438" y="4572008"/>
              <a:ext cx="1571636" cy="13573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724400" y="1428736"/>
            <a:ext cx="4419600" cy="3286148"/>
            <a:chOff x="4724400" y="1428736"/>
            <a:chExt cx="4419600" cy="3286148"/>
          </a:xfrm>
        </p:grpSpPr>
        <p:pic>
          <p:nvPicPr>
            <p:cNvPr id="16486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400" y="1428736"/>
              <a:ext cx="4419600" cy="322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000628" y="4345552"/>
              <a:ext cx="3005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Scintillator</a:t>
              </a:r>
              <a:r>
                <a:rPr lang="en-GB" dirty="0" smtClean="0"/>
                <a:t> screen for LBDS</a:t>
              </a:r>
              <a:endParaRPr lang="en-GB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76200"/>
            <a:ext cx="7686700" cy="1066800"/>
          </a:xfrm>
        </p:spPr>
        <p:txBody>
          <a:bodyPr/>
          <a:lstStyle/>
          <a:p>
            <a:r>
              <a:rPr lang="en-US" dirty="0" smtClean="0"/>
              <a:t>II. </a:t>
            </a:r>
            <a:r>
              <a:rPr lang="en-US" dirty="0"/>
              <a:t>Beam profile measurements:</a:t>
            </a:r>
            <a:br>
              <a:rPr lang="en-US" dirty="0"/>
            </a:br>
            <a:r>
              <a:rPr lang="en-GB" dirty="0" err="1" smtClean="0"/>
              <a:t>Emittance</a:t>
            </a:r>
            <a:r>
              <a:rPr lang="en-GB" dirty="0" smtClean="0"/>
              <a:t> measurement - Wire scanner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75656" y="1088774"/>
                <a:ext cx="5965709" cy="704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Emittance is the figure of merit for profile measurements. </a:t>
                </a:r>
              </a:p>
              <a:p>
                <a:pPr algn="ctr"/>
                <a:r>
                  <a:rPr lang="en-GB" dirty="0" smtClean="0"/>
                  <a:t>But it is a derived quantity from the beam size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𝜎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latin typeface="Cambria Math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𝛽𝜀</m:t>
                        </m:r>
                      </m:e>
                    </m:rad>
                  </m:oMath>
                </a14:m>
                <a:r>
                  <a:rPr lang="en-GB" dirty="0" smtClean="0">
                    <a:latin typeface="Arial"/>
                    <a:cs typeface="Arial"/>
                  </a:rPr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088774"/>
                <a:ext cx="5965709" cy="704745"/>
              </a:xfrm>
              <a:prstGeom prst="rect">
                <a:avLst/>
              </a:prstGeom>
              <a:blipFill rotWithShape="1">
                <a:blip r:embed="rId2"/>
                <a:stretch>
                  <a:fillRect l="-715" t="-4348" r="-1328" b="-11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59632" y="1793519"/>
            <a:ext cx="7699305" cy="5064481"/>
            <a:chOff x="1259632" y="1793519"/>
            <a:chExt cx="7699305" cy="506448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793519"/>
              <a:ext cx="7699305" cy="5064481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2578328" y="5373216"/>
              <a:ext cx="14401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78328" y="4005064"/>
              <a:ext cx="0" cy="244066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63076" y="4932505"/>
              <a:ext cx="4940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smtClean="0">
                  <a:sym typeface="Symbol"/>
                </a:rPr>
                <a:t></a:t>
              </a:r>
              <a:endParaRPr lang="en-GB" sz="4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65402" y="5111606"/>
              <a:ext cx="1888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ym typeface="Wingdings" panose="05000000000000000000" pitchFamily="2" charset="2"/>
                </a:rPr>
                <a:t> </a:t>
              </a:r>
              <a:r>
                <a:rPr lang="en-GB" sz="2800" dirty="0" smtClean="0">
                  <a:sym typeface="Symbol"/>
                </a:rPr>
                <a:t> = </a:t>
              </a:r>
              <a:r>
                <a:rPr lang="en-GB" sz="2800" baseline="30000" dirty="0" smtClean="0">
                  <a:sym typeface="Symbol"/>
                </a:rPr>
                <a:t>2</a:t>
              </a:r>
              <a:r>
                <a:rPr lang="en-GB" sz="2800" dirty="0" smtClean="0">
                  <a:sym typeface="Symbol"/>
                </a:rPr>
                <a:t>/</a:t>
              </a:r>
              <a:r>
                <a:rPr lang="el-GR" sz="2800" dirty="0" smtClean="0">
                  <a:sym typeface="Symbol"/>
                </a:rPr>
                <a:t>β</a:t>
              </a:r>
              <a:endParaRPr lang="en-GB" sz="28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V="1">
              <a:off x="4625432" y="5838502"/>
              <a:ext cx="857256" cy="357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557497" y="6304002"/>
              <a:ext cx="2993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Which we measured before</a:t>
              </a:r>
              <a:endParaRPr lang="en-GB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006" y="1793519"/>
            <a:ext cx="5535069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Where would you install a wire scanner in LHC to get the beam size and then the </a:t>
            </a:r>
            <a:r>
              <a:rPr lang="en-GB" sz="1600" dirty="0" err="1" smtClean="0"/>
              <a:t>emittance</a:t>
            </a:r>
            <a:r>
              <a:rPr lang="en-GB" sz="1600" dirty="0" smtClean="0"/>
              <a:t>?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444208" y="6553981"/>
            <a:ext cx="1808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 of A. Guerrero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071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colliders?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825229"/>
            <a:ext cx="748544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point of view of the energy, a collider is very very interesting</a:t>
            </a:r>
          </a:p>
          <a:p>
            <a:r>
              <a:rPr lang="en-US" dirty="0" smtClean="0"/>
              <a:t>However it has some disadvantages: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beam is several orders of magnitude less dense than a fixed target </a:t>
            </a:r>
            <a:r>
              <a:rPr lang="en-US" dirty="0" smtClean="0">
                <a:sym typeface="Wingdings"/>
              </a:rPr>
              <a:t> less number of interactions per second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ym typeface="Wingdings"/>
              </a:rPr>
              <a:t>How do we overcome this issue?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4800" y="3579556"/>
            <a:ext cx="616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collide for many hours </a:t>
            </a:r>
            <a:r>
              <a:rPr lang="en-US" dirty="0" smtClean="0">
                <a:sym typeface="Wingdings"/>
              </a:rPr>
              <a:t> e.g. LHC collisions ~ 12 – 15 hours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4365104"/>
            <a:ext cx="794484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The collision products go out in all directions </a:t>
            </a:r>
            <a:r>
              <a:rPr lang="en-US" dirty="0" smtClean="0">
                <a:sym typeface="Wingdings"/>
              </a:rPr>
              <a:t> experiment has to cover all the space around the beam pipe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Experiments located around the beam pipe are difficult to take in/out to install a new experiment.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Fixed target experiments are more flexible, e.g. SPS north area: tens of experiments per year.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14"/>
            <a:ext cx="5715000" cy="1066800"/>
          </a:xfrm>
        </p:spPr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I. </a:t>
            </a:r>
            <a:r>
              <a:rPr lang="en-US" dirty="0"/>
              <a:t>Beam measurements: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GB" dirty="0" smtClean="0"/>
              <a:t>Aperture scan </a:t>
            </a:r>
            <a:endParaRPr lang="en-GB" dirty="0"/>
          </a:p>
        </p:txBody>
      </p:sp>
      <p:pic>
        <p:nvPicPr>
          <p:cNvPr id="11" name="Picture 5" descr="ds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7572428" cy="5404604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456816" y="4293096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3636836" y="4077072"/>
            <a:ext cx="431108" cy="360040"/>
            <a:chOff x="3636836" y="4077072"/>
            <a:chExt cx="431108" cy="36004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636836" y="4077072"/>
              <a:ext cx="180020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3636836" y="4229472"/>
              <a:ext cx="332420" cy="2076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3636836" y="4333292"/>
              <a:ext cx="431108" cy="76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3636836" y="4131038"/>
              <a:ext cx="332420" cy="30607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4211960" y="3933056"/>
            <a:ext cx="1152128" cy="296416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BLM*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0" y="658711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*Beam Loss Monitor = Ionization chamber</a:t>
            </a:r>
            <a:endParaRPr lang="en-GB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https://ab-dep-op-elogbook.web.cern.ch/ab-dep-op-elogbook/elogbook/attach.php?attachId=1054267&amp;type=png&amp;fname=200911212018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" y="1194457"/>
            <a:ext cx="9121665" cy="439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90" y="142852"/>
            <a:ext cx="8715404" cy="1066800"/>
          </a:xfrm>
        </p:spPr>
        <p:txBody>
          <a:bodyPr/>
          <a:lstStyle/>
          <a:p>
            <a:r>
              <a:rPr lang="en-GB" sz="3200" dirty="0"/>
              <a:t>II. </a:t>
            </a:r>
            <a:r>
              <a:rPr lang="en-US" sz="3200" dirty="0"/>
              <a:t>Beam measurements:</a:t>
            </a:r>
            <a:br>
              <a:rPr lang="en-US" sz="3200" dirty="0"/>
            </a:br>
            <a:r>
              <a:rPr lang="en-US" sz="3200" dirty="0" smtClean="0"/>
              <a:t>	Dispersion measurement</a:t>
            </a:r>
            <a:endParaRPr lang="en-GB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223253"/>
              </p:ext>
            </p:extLst>
          </p:nvPr>
        </p:nvGraphicFramePr>
        <p:xfrm>
          <a:off x="5135339" y="5721469"/>
          <a:ext cx="18129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91" name="Equation" r:id="rId4" imgW="927000" imgH="419040" progId="Equation.3">
                  <p:embed/>
                </p:oleObj>
              </mc:Choice>
              <mc:Fallback>
                <p:oleObj name="Equation" r:id="rId4" imgW="92700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339" y="5721469"/>
                        <a:ext cx="181292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040066" y="5702413"/>
            <a:ext cx="2000264" cy="857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54"/>
          <p:cNvGrpSpPr/>
          <p:nvPr/>
        </p:nvGrpSpPr>
        <p:grpSpPr>
          <a:xfrm>
            <a:off x="3131840" y="5514117"/>
            <a:ext cx="1200790" cy="1302567"/>
            <a:chOff x="2690608" y="5190946"/>
            <a:chExt cx="1371600" cy="1447986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861418" y="5361756"/>
              <a:ext cx="1029980" cy="102998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353549" y="5853887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690608" y="5190946"/>
              <a:ext cx="1371600" cy="1371600"/>
            </a:xfrm>
            <a:prstGeom prst="ellips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148770" y="6210304"/>
              <a:ext cx="500066" cy="428628"/>
            </a:xfrm>
            <a:prstGeom prst="roundRect">
              <a:avLst/>
            </a:prstGeom>
            <a:solidFill>
              <a:schemeClr val="accent3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RF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043608" y="3819484"/>
            <a:ext cx="5904656" cy="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771800" y="2571744"/>
            <a:ext cx="3213684" cy="785248"/>
            <a:chOff x="5004048" y="2571744"/>
            <a:chExt cx="3213684" cy="785248"/>
          </a:xfrm>
        </p:grpSpPr>
        <p:grpSp>
          <p:nvGrpSpPr>
            <p:cNvPr id="9" name="Group 8"/>
            <p:cNvGrpSpPr/>
            <p:nvPr/>
          </p:nvGrpSpPr>
          <p:grpSpPr>
            <a:xfrm>
              <a:off x="5004048" y="2571744"/>
              <a:ext cx="903779" cy="785248"/>
              <a:chOff x="5004048" y="2571744"/>
              <a:chExt cx="903779" cy="785248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364088" y="2815706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2"/>
                    </a:solidFill>
                  </a:rPr>
                  <a:t>IR3</a:t>
                </a:r>
                <a:endParaRPr lang="en-GB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004048" y="2571744"/>
                <a:ext cx="903779" cy="7852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913476" y="2654000"/>
              <a:ext cx="2304256" cy="52322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2"/>
                  </a:solidFill>
                </a:rPr>
                <a:t>OFF-MOMENTUM particles cleaning system</a:t>
              </a:r>
              <a:endParaRPr lang="en-GB" sz="1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18486" y="1658032"/>
            <a:ext cx="311975" cy="2058577"/>
            <a:chOff x="-9250" y="1658032"/>
            <a:chExt cx="311975" cy="2058577"/>
          </a:xfrm>
        </p:grpSpPr>
        <p:sp>
          <p:nvSpPr>
            <p:cNvPr id="14" name="Rectangle 13"/>
            <p:cNvSpPr/>
            <p:nvPr/>
          </p:nvSpPr>
          <p:spPr>
            <a:xfrm rot="16200000">
              <a:off x="-736351" y="2560734"/>
              <a:ext cx="179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-900039" y="2548821"/>
              <a:ext cx="20585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Horizontal Dispersion (m)</a:t>
              </a:r>
              <a:endParaRPr lang="en-GB" sz="12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3865" y="3675957"/>
            <a:ext cx="311974" cy="1851341"/>
            <a:chOff x="-9249" y="1761650"/>
            <a:chExt cx="311974" cy="1851341"/>
          </a:xfrm>
        </p:grpSpPr>
        <p:sp>
          <p:nvSpPr>
            <p:cNvPr id="27" name="Rectangle 26"/>
            <p:cNvSpPr/>
            <p:nvPr/>
          </p:nvSpPr>
          <p:spPr>
            <a:xfrm rot="16200000">
              <a:off x="-736351" y="2560734"/>
              <a:ext cx="179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-796420" y="2548821"/>
              <a:ext cx="18513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Vertical Dispersion (m)</a:t>
              </a:r>
              <a:endParaRPr lang="en-GB" sz="12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9552" y="270475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D(s) = 0 m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5576" y="2420888"/>
            <a:ext cx="504056" cy="2664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3879273" y="6262255"/>
            <a:ext cx="2660072" cy="487568"/>
          </a:xfrm>
          <a:custGeom>
            <a:avLst/>
            <a:gdLst>
              <a:gd name="connsiteX0" fmla="*/ 0 w 2660072"/>
              <a:gd name="connsiteY0" fmla="*/ 387927 h 487568"/>
              <a:gd name="connsiteX1" fmla="*/ 1616363 w 2660072"/>
              <a:gd name="connsiteY1" fmla="*/ 461818 h 487568"/>
              <a:gd name="connsiteX2" fmla="*/ 2660072 w 2660072"/>
              <a:gd name="connsiteY2" fmla="*/ 0 h 487568"/>
              <a:gd name="connsiteX3" fmla="*/ 2660072 w 2660072"/>
              <a:gd name="connsiteY3" fmla="*/ 0 h 48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72" h="487568">
                <a:moveTo>
                  <a:pt x="0" y="387927"/>
                </a:moveTo>
                <a:cubicBezTo>
                  <a:pt x="586509" y="457200"/>
                  <a:pt x="1173018" y="526473"/>
                  <a:pt x="1616363" y="461818"/>
                </a:cubicBezTo>
                <a:cubicBezTo>
                  <a:pt x="2059708" y="397164"/>
                  <a:pt x="2660072" y="0"/>
                  <a:pt x="2660072" y="0"/>
                </a:cubicBezTo>
                <a:lnTo>
                  <a:pt x="2660072" y="0"/>
                </a:ln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6184"/>
            <a:ext cx="7696200" cy="1066800"/>
          </a:xfrm>
        </p:spPr>
        <p:txBody>
          <a:bodyPr/>
          <a:lstStyle/>
          <a:p>
            <a:r>
              <a:rPr lang="en-GB" dirty="0"/>
              <a:t>II. </a:t>
            </a:r>
            <a:r>
              <a:rPr lang="en-US" dirty="0"/>
              <a:t>Beam measurements: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GB" dirty="0" smtClean="0"/>
              <a:t>Beta measurement</a:t>
            </a:r>
            <a:endParaRPr lang="en-GB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2"/>
            <a:ext cx="7429552" cy="55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37505" y="6357958"/>
            <a:ext cx="2327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 of B. Holzer (lectures)</a:t>
            </a:r>
            <a:endParaRPr lang="en-GB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63661" y="1380673"/>
            <a:ext cx="4280339" cy="752183"/>
            <a:chOff x="4863661" y="1380673"/>
            <a:chExt cx="4280339" cy="752183"/>
          </a:xfrm>
        </p:grpSpPr>
        <p:sp>
          <p:nvSpPr>
            <p:cNvPr id="3" name="TextBox 2"/>
            <p:cNvSpPr txBox="1"/>
            <p:nvPr/>
          </p:nvSpPr>
          <p:spPr>
            <a:xfrm>
              <a:off x="4863661" y="1380673"/>
              <a:ext cx="4280339" cy="36933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r>
                <a:rPr lang="en-GB" baseline="30000" dirty="0" smtClean="0"/>
                <a:t>st</a:t>
              </a:r>
              <a:r>
                <a:rPr lang="en-GB" dirty="0" smtClean="0"/>
                <a:t> Change </a:t>
              </a:r>
              <a:r>
                <a:rPr lang="en-GB" dirty="0" err="1" smtClean="0"/>
                <a:t>quadrupole</a:t>
              </a:r>
              <a:r>
                <a:rPr lang="en-GB" dirty="0" smtClean="0"/>
                <a:t> strength in steps</a:t>
              </a:r>
              <a:endParaRPr lang="en-GB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6804248" y="1750005"/>
              <a:ext cx="72008" cy="3828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427984" y="2564904"/>
            <a:ext cx="2021772" cy="702755"/>
            <a:chOff x="4427984" y="2564904"/>
            <a:chExt cx="2021772" cy="702755"/>
          </a:xfrm>
        </p:grpSpPr>
        <p:sp>
          <p:nvSpPr>
            <p:cNvPr id="6" name="TextBox 5"/>
            <p:cNvSpPr txBox="1"/>
            <p:nvPr/>
          </p:nvSpPr>
          <p:spPr>
            <a:xfrm>
              <a:off x="4427984" y="2898327"/>
              <a:ext cx="2021772" cy="36933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</a:t>
              </a:r>
              <a:r>
                <a:rPr lang="en-GB" baseline="30000" dirty="0" smtClean="0"/>
                <a:t>nd</a:t>
              </a:r>
              <a:r>
                <a:rPr lang="en-GB" dirty="0" smtClean="0"/>
                <a:t> Measure Tune</a:t>
              </a:r>
              <a:endParaRPr lang="en-GB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004048" y="2564904"/>
              <a:ext cx="72008" cy="3334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372568" y="3955950"/>
            <a:ext cx="402712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Plot Tune vs </a:t>
            </a:r>
            <a:r>
              <a:rPr lang="en-GB" dirty="0" err="1" smtClean="0"/>
              <a:t>Quadrupole</a:t>
            </a:r>
            <a:r>
              <a:rPr lang="en-GB" dirty="0" smtClean="0"/>
              <a:t> strength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863661" y="1941430"/>
            <a:ext cx="2804683" cy="83949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351626" y="5994980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kL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59650" y="5063299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Qx,Qy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43890" cy="1066800"/>
          </a:xfrm>
        </p:spPr>
        <p:txBody>
          <a:bodyPr/>
          <a:lstStyle/>
          <a:p>
            <a:r>
              <a:rPr lang="en-GB" dirty="0"/>
              <a:t>II. </a:t>
            </a:r>
            <a:r>
              <a:rPr lang="en-US" dirty="0"/>
              <a:t>Beam measurements:</a:t>
            </a:r>
            <a:br>
              <a:rPr lang="en-US" dirty="0"/>
            </a:br>
            <a:r>
              <a:rPr lang="en-GB" dirty="0"/>
              <a:t>	</a:t>
            </a:r>
            <a:r>
              <a:rPr lang="en-GB" dirty="0" smtClean="0"/>
              <a:t>Fast BCT </a:t>
            </a:r>
            <a:r>
              <a:rPr lang="en-GB" sz="2000" dirty="0" smtClean="0"/>
              <a:t>(Beam Current Transformer)</a:t>
            </a:r>
            <a:endParaRPr lang="en-GB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6073138" y="1194172"/>
            <a:ext cx="3070312" cy="2090325"/>
            <a:chOff x="6073138" y="1194172"/>
            <a:chExt cx="3070312" cy="2090325"/>
          </a:xfrm>
        </p:grpSpPr>
        <p:grpSp>
          <p:nvGrpSpPr>
            <p:cNvPr id="4" name="Group 3"/>
            <p:cNvGrpSpPr/>
            <p:nvPr/>
          </p:nvGrpSpPr>
          <p:grpSpPr>
            <a:xfrm>
              <a:off x="6073138" y="1194172"/>
              <a:ext cx="3070312" cy="2090325"/>
              <a:chOff x="6073138" y="1194172"/>
              <a:chExt cx="3070312" cy="2090325"/>
            </a:xfrm>
          </p:grpSpPr>
          <p:grpSp>
            <p:nvGrpSpPr>
              <p:cNvPr id="10" name="Group 242"/>
              <p:cNvGrpSpPr>
                <a:grpSpLocks/>
              </p:cNvGrpSpPr>
              <p:nvPr/>
            </p:nvGrpSpPr>
            <p:grpSpPr bwMode="auto">
              <a:xfrm>
                <a:off x="6274754" y="1194172"/>
                <a:ext cx="2868696" cy="2090325"/>
                <a:chOff x="2906" y="2504"/>
                <a:chExt cx="1895" cy="1400"/>
              </a:xfrm>
            </p:grpSpPr>
            <p:pic>
              <p:nvPicPr>
                <p:cNvPr id="11" name="Picture 237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906" y="2504"/>
                  <a:ext cx="1866" cy="140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sp>
              <p:nvSpPr>
                <p:cNvPr id="12" name="Text Box 241"/>
                <p:cNvSpPr txBox="1">
                  <a:spLocks noChangeArrowheads="1"/>
                </p:cNvSpPr>
                <p:nvPr/>
              </p:nvSpPr>
              <p:spPr bwMode="auto">
                <a:xfrm>
                  <a:off x="4269" y="2954"/>
                  <a:ext cx="532" cy="25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2000" dirty="0">
                      <a:latin typeface="Tahoma" pitchFamily="34" charset="0"/>
                    </a:rPr>
                    <a:t>FBCT</a:t>
                  </a:r>
                  <a:r>
                    <a:rPr lang="fr-FR" sz="2000" dirty="0">
                      <a:solidFill>
                        <a:schemeClr val="bg1"/>
                      </a:solidFill>
                      <a:latin typeface="Tahoma" pitchFamily="34" charset="0"/>
                    </a:rPr>
                    <a:t> </a:t>
                  </a: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 rot="20288414">
                <a:off x="6073138" y="1898846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beam</a:t>
                </a:r>
                <a:endParaRPr lang="en-GB" dirty="0"/>
              </a:p>
            </p:txBody>
          </p:sp>
        </p:grpSp>
        <p:cxnSp>
          <p:nvCxnSpPr>
            <p:cNvPr id="15" name="Straight Arrow Connector 14"/>
            <p:cNvCxnSpPr>
              <a:stCxn id="11" idx="1"/>
            </p:cNvCxnSpPr>
            <p:nvPr/>
          </p:nvCxnSpPr>
          <p:spPr>
            <a:xfrm flipV="1">
              <a:off x="6274754" y="1988840"/>
              <a:ext cx="601502" cy="2504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 t="57436" r="14052" b="10723"/>
          <a:stretch/>
        </p:blipFill>
        <p:spPr bwMode="auto">
          <a:xfrm>
            <a:off x="0" y="1196752"/>
            <a:ext cx="4465358" cy="17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06144" y="2970272"/>
            <a:ext cx="5666056" cy="3887728"/>
            <a:chOff x="26459" y="2970272"/>
            <a:chExt cx="5666056" cy="3887728"/>
          </a:xfrm>
        </p:grpSpPr>
        <p:sp>
          <p:nvSpPr>
            <p:cNvPr id="13" name="TextBox 12"/>
            <p:cNvSpPr txBox="1"/>
            <p:nvPr/>
          </p:nvSpPr>
          <p:spPr>
            <a:xfrm rot="16200000">
              <a:off x="734266" y="5123594"/>
              <a:ext cx="1043876" cy="369332"/>
            </a:xfrm>
            <a:prstGeom prst="rect">
              <a:avLst/>
            </a:prstGeom>
            <a:solidFill>
              <a:srgbClr val="DDDDDD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Intensity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00166" y="4572008"/>
              <a:ext cx="917239" cy="369332"/>
            </a:xfrm>
            <a:prstGeom prst="rect">
              <a:avLst/>
            </a:prstGeom>
            <a:solidFill>
              <a:srgbClr val="DDDDDD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~ 3 10</a:t>
              </a:r>
              <a:r>
                <a:rPr lang="en-GB" baseline="30000" dirty="0" smtClean="0"/>
                <a:t>9</a:t>
              </a:r>
              <a:endParaRPr lang="en-GB" baseline="300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9" y="2970272"/>
              <a:ext cx="5666056" cy="38877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3568" y="3957130"/>
              <a:ext cx="34869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Each point is a bunch</a:t>
              </a:r>
            </a:p>
            <a:p>
              <a:r>
                <a:rPr lang="en-GB" dirty="0" smtClean="0"/>
                <a:t>Total number of bunches = 1380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98564" y="391492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B1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98564" y="5645532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B2</a:t>
              </a:r>
              <a:endParaRPr lang="en-GB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 slides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7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4" y="2888455"/>
            <a:ext cx="32004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43224"/>
            <a:ext cx="3048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56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382644"/>
              </p:ext>
            </p:extLst>
          </p:nvPr>
        </p:nvGraphicFramePr>
        <p:xfrm>
          <a:off x="1848883" y="2229579"/>
          <a:ext cx="4591050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33" name="Equation" r:id="rId5" imgW="2755800" imgH="393480" progId="Equation.3">
                  <p:embed/>
                </p:oleObj>
              </mc:Choice>
              <mc:Fallback>
                <p:oleObj name="Equation" r:id="rId5" imgW="2755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8883" y="2229579"/>
                        <a:ext cx="4591050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7" name="Text Box 5"/>
          <p:cNvSpPr txBox="1">
            <a:spLocks noChangeArrowheads="1"/>
          </p:cNvSpPr>
          <p:nvPr/>
        </p:nvSpPr>
        <p:spPr bwMode="auto">
          <a:xfrm>
            <a:off x="1019865" y="1223962"/>
            <a:ext cx="6400800" cy="923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altLang="en-US" sz="1800" b="0" i="0">
                <a:solidFill>
                  <a:srgbClr val="0000FF"/>
                </a:solidFill>
                <a:latin typeface="+mn-lt"/>
              </a:rPr>
              <a:t>production rate</a:t>
            </a:r>
            <a:r>
              <a:rPr lang="de-DE" altLang="en-US" sz="1800" b="0" i="0">
                <a:latin typeface="+mn-lt"/>
              </a:rPr>
              <a:t> </a:t>
            </a:r>
            <a:r>
              <a:rPr lang="de-DE" altLang="en-US" sz="1800" b="0" i="0">
                <a:solidFill>
                  <a:srgbClr val="0000FF"/>
                </a:solidFill>
                <a:latin typeface="+mn-lt"/>
              </a:rPr>
              <a:t>of</a:t>
            </a:r>
            <a:r>
              <a:rPr lang="de-DE" altLang="en-US" sz="1800" b="0" i="0">
                <a:latin typeface="+mn-lt"/>
              </a:rPr>
              <a:t> </a:t>
            </a:r>
            <a:r>
              <a:rPr lang="de-DE" altLang="en-US" sz="1800" b="0" i="0">
                <a:solidFill>
                  <a:srgbClr val="0000FF"/>
                </a:solidFill>
                <a:latin typeface="+mn-lt"/>
              </a:rPr>
              <a:t>events </a:t>
            </a:r>
            <a:r>
              <a:rPr lang="de-DE" altLang="en-US" sz="1800" b="0" i="0">
                <a:latin typeface="+mn-lt"/>
              </a:rPr>
              <a:t>is </a:t>
            </a:r>
            <a:r>
              <a:rPr lang="de-DE" altLang="en-US" sz="1800" b="0" i="0">
                <a:solidFill>
                  <a:srgbClr val="0000FF"/>
                </a:solidFill>
                <a:latin typeface="+mn-lt"/>
              </a:rPr>
              <a:t>determined by</a:t>
            </a:r>
            <a:r>
              <a:rPr lang="de-DE" altLang="en-US" sz="1800" b="0" i="0">
                <a:latin typeface="+mn-lt"/>
              </a:rPr>
              <a:t> the </a:t>
            </a:r>
            <a:r>
              <a:rPr lang="de-DE" altLang="en-US" sz="1800" b="0" i="0">
                <a:solidFill>
                  <a:srgbClr val="0000FF"/>
                </a:solidFill>
                <a:latin typeface="+mn-lt"/>
              </a:rPr>
              <a:t>cross section </a:t>
            </a:r>
            <a:r>
              <a:rPr lang="el-GR" altLang="en-US" sz="1800" b="0" i="0">
                <a:solidFill>
                  <a:srgbClr val="0000FF"/>
                </a:solidFill>
                <a:latin typeface="+mn-lt"/>
              </a:rPr>
              <a:t>Σ</a:t>
            </a:r>
            <a:r>
              <a:rPr lang="en-US" altLang="en-US" sz="1800" b="0" i="0" baseline="-25000">
                <a:solidFill>
                  <a:srgbClr val="0000FF"/>
                </a:solidFill>
                <a:latin typeface="+mn-lt"/>
              </a:rPr>
              <a:t>react</a:t>
            </a:r>
          </a:p>
          <a:p>
            <a:pPr eaLnBrk="1" hangingPunct="1"/>
            <a:r>
              <a:rPr lang="en-US" altLang="en-US" sz="1800" b="0" i="0">
                <a:latin typeface="+mn-lt"/>
              </a:rPr>
              <a:t>and a parameter L that is given by the design of the accelerator:</a:t>
            </a:r>
          </a:p>
          <a:p>
            <a:pPr eaLnBrk="1" hangingPunct="1"/>
            <a:r>
              <a:rPr lang="en-US" altLang="en-US" sz="1800" b="0" i="0">
                <a:solidFill>
                  <a:srgbClr val="FF0000"/>
                </a:solidFill>
                <a:latin typeface="+mn-lt"/>
              </a:rPr>
              <a:t>… the luminosity</a:t>
            </a:r>
            <a:r>
              <a:rPr lang="de-DE" altLang="en-US" sz="1800" b="0" i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cxnSp>
        <p:nvCxnSpPr>
          <p:cNvPr id="66568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4254625" y="3933823"/>
            <a:ext cx="2438400" cy="31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569" name="Straight Connector 11"/>
          <p:cNvCxnSpPr>
            <a:cxnSpLocks noChangeShapeType="1"/>
          </p:cNvCxnSpPr>
          <p:nvPr/>
        </p:nvCxnSpPr>
        <p:spPr bwMode="auto">
          <a:xfrm rot="10800000">
            <a:off x="4788024" y="3627436"/>
            <a:ext cx="3276600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665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3794"/>
              </p:ext>
            </p:extLst>
          </p:nvPr>
        </p:nvGraphicFramePr>
        <p:xfrm>
          <a:off x="6989887" y="3451224"/>
          <a:ext cx="1150937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34" name="Equation" r:id="rId7" imgW="698500" imgH="177800" progId="Equation.3">
                  <p:embed/>
                </p:oleObj>
              </mc:Choice>
              <mc:Fallback>
                <p:oleObj name="Equation" r:id="rId7" imgW="698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9887" y="3451224"/>
                        <a:ext cx="1150937" cy="293687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829554"/>
              </p:ext>
            </p:extLst>
          </p:nvPr>
        </p:nvGraphicFramePr>
        <p:xfrm>
          <a:off x="1259632" y="5558074"/>
          <a:ext cx="124777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35" name="Equation" r:id="rId9" imgW="901700" imgH="254000" progId="Equation.3">
                  <p:embed/>
                </p:oleObj>
              </mc:Choice>
              <mc:Fallback>
                <p:oleObj name="Equation" r:id="rId9" imgW="901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5558074"/>
                        <a:ext cx="1247775" cy="35083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1" name="TextBox 22"/>
          <p:cNvSpPr txBox="1">
            <a:spLocks noChangeArrowheads="1"/>
          </p:cNvSpPr>
          <p:nvPr/>
        </p:nvSpPr>
        <p:spPr bwMode="auto">
          <a:xfrm>
            <a:off x="3525044" y="3055142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/>
              <a:t>remember: </a:t>
            </a:r>
          </a:p>
          <a:p>
            <a:pPr eaLnBrk="1" hangingPunct="1"/>
            <a:r>
              <a:rPr lang="en-US" altLang="en-US" sz="1400" b="0"/>
              <a:t>1b=10</a:t>
            </a:r>
            <a:r>
              <a:rPr lang="en-US" altLang="en-US" sz="1400" b="0" baseline="30000"/>
              <a:t>-24 </a:t>
            </a:r>
            <a:r>
              <a:rPr lang="en-US" altLang="en-US" sz="1400" b="0"/>
              <a:t>cm</a:t>
            </a:r>
            <a:r>
              <a:rPr lang="en-US" altLang="en-US" sz="1400" b="0" baseline="30000"/>
              <a:t>2</a:t>
            </a:r>
            <a:endParaRPr lang="en-US" altLang="en-US" sz="1400" b="0"/>
          </a:p>
        </p:txBody>
      </p:sp>
      <p:sp>
        <p:nvSpPr>
          <p:cNvPr id="66572" name="TextBox 14"/>
          <p:cNvSpPr txBox="1">
            <a:spLocks noChangeArrowheads="1"/>
          </p:cNvSpPr>
          <p:nvPr/>
        </p:nvSpPr>
        <p:spPr bwMode="auto">
          <a:xfrm>
            <a:off x="745693" y="6106391"/>
            <a:ext cx="7482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37931725" indent="-37474525"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eaLnBrk="0" hangingPunct="0"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latin typeface="+mn-lt"/>
              </a:rPr>
              <a:t>Official number: </a:t>
            </a:r>
            <a:r>
              <a:rPr lang="en-US" altLang="en-US" sz="2000" dirty="0">
                <a:solidFill>
                  <a:srgbClr val="FF0000"/>
                </a:solidFill>
                <a:latin typeface="+mn-lt"/>
              </a:rPr>
              <a:t>1400 clearly identified Higgs particles “on-tape”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350" y="5188742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Integrated luminosity during RUN I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388093" y="6489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41/42</a:t>
            </a:r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76200"/>
            <a:ext cx="8043890" cy="1066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9pPr>
          </a:lstStyle>
          <a:p>
            <a:r>
              <a:rPr lang="en-GB" kern="0" dirty="0" smtClean="0"/>
              <a:t>High Light of the LHC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10378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85805" y="1357313"/>
            <a:ext cx="7612058" cy="4862489"/>
            <a:chOff x="685800" y="1357313"/>
            <a:chExt cx="7611533" cy="4862547"/>
          </a:xfrm>
        </p:grpSpPr>
        <p:pic>
          <p:nvPicPr>
            <p:cNvPr id="67588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357313"/>
              <a:ext cx="7611533" cy="428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89" name="TextBox 26"/>
            <p:cNvSpPr txBox="1">
              <a:spLocks noChangeArrowheads="1"/>
            </p:cNvSpPr>
            <p:nvPr/>
          </p:nvSpPr>
          <p:spPr bwMode="auto">
            <a:xfrm>
              <a:off x="1297847" y="5819745"/>
              <a:ext cx="6673547" cy="400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eaLnBrk="0" hangingPunct="0"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eaLnBrk="0" hangingPunct="0"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eaLnBrk="0" hangingPunct="0"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rgbClr val="0000FF"/>
                  </a:solidFill>
                  <a:latin typeface="+mn-lt"/>
                </a:rPr>
                <a:t>ATLAS event display: Higgs =&gt; two electrons &amp; two </a:t>
              </a:r>
              <a:r>
                <a:rPr lang="en-US" altLang="en-US" sz="2000" dirty="0" err="1">
                  <a:solidFill>
                    <a:srgbClr val="0000FF"/>
                  </a:solidFill>
                  <a:latin typeface="+mn-lt"/>
                </a:rPr>
                <a:t>muons</a:t>
              </a:r>
              <a:endParaRPr lang="en-US" altLang="en-US" sz="200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388093" y="6489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42/42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76200"/>
            <a:ext cx="8043890" cy="1066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Gill Sans MT" pitchFamily="34" charset="0"/>
              </a:defRPr>
            </a:lvl9pPr>
          </a:lstStyle>
          <a:p>
            <a:r>
              <a:rPr lang="en-GB" kern="0" dirty="0" smtClean="0"/>
              <a:t>High Light of the HEP year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27344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machine:</a:t>
            </a:r>
            <a:br>
              <a:rPr lang="en-GB" dirty="0"/>
            </a:br>
            <a:r>
              <a:rPr lang="en-GB" dirty="0"/>
              <a:t>Superconducting magnets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56928"/>
            <a:ext cx="8229600" cy="396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 Superfluid helium</a:t>
            </a:r>
            <a:r>
              <a:rPr lang="en-GB" dirty="0"/>
              <a:t> </a:t>
            </a:r>
            <a:r>
              <a:rPr lang="en-GB" dirty="0" smtClean="0">
                <a:sym typeface="Wingdings" panose="05000000000000000000" pitchFamily="2" charset="2"/>
              </a:rPr>
              <a:t> Why is it so great?!!</a:t>
            </a:r>
            <a:endParaRPr lang="en-GB" dirty="0" smtClean="0">
              <a:latin typeface="+mn-lt"/>
            </a:endParaRPr>
          </a:p>
          <a:p>
            <a:pPr lvl="1">
              <a:buFont typeface="Arial" pitchFamily="34" charset="0"/>
              <a:buChar char="•"/>
            </a:pPr>
            <a:r>
              <a:rPr lang="en-GB" dirty="0">
                <a:latin typeface="+mn-lt"/>
              </a:rPr>
              <a:t> </a:t>
            </a:r>
            <a:r>
              <a:rPr lang="en-GB" b="1" dirty="0" smtClean="0">
                <a:solidFill>
                  <a:srgbClr val="C00000"/>
                </a:solidFill>
                <a:latin typeface="+mn-lt"/>
              </a:rPr>
              <a:t>very high thermal conductivity</a:t>
            </a:r>
            <a:r>
              <a:rPr lang="en-GB" dirty="0" smtClean="0">
                <a:latin typeface="+mn-lt"/>
                <a:sym typeface="Wingdings" panose="05000000000000000000" pitchFamily="2" charset="2"/>
              </a:rPr>
              <a:t> </a:t>
            </a:r>
            <a:r>
              <a:rPr lang="en-US" dirty="0" smtClean="0">
                <a:latin typeface="+mn-lt"/>
              </a:rPr>
              <a:t>is </a:t>
            </a:r>
            <a:r>
              <a:rPr lang="en-US" dirty="0">
                <a:latin typeface="+mn-lt"/>
              </a:rPr>
              <a:t>able to conduct away heat a thousand times better than a metallic conductor like </a:t>
            </a:r>
            <a:r>
              <a:rPr lang="en-US" dirty="0" smtClean="0">
                <a:latin typeface="+mn-lt"/>
              </a:rPr>
              <a:t>copper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 </a:t>
            </a:r>
            <a:r>
              <a:rPr lang="en-GB" b="1" dirty="0" smtClean="0">
                <a:solidFill>
                  <a:srgbClr val="C00000"/>
                </a:solidFill>
                <a:latin typeface="+mn-lt"/>
              </a:rPr>
              <a:t>very low viscosity coefficient </a:t>
            </a:r>
            <a:r>
              <a:rPr lang="en-GB" dirty="0" smtClean="0">
                <a:latin typeface="+mn-lt"/>
                <a:sym typeface="Wingdings" panose="05000000000000000000" pitchFamily="2" charset="2"/>
              </a:rPr>
              <a:t> </a:t>
            </a:r>
            <a:r>
              <a:rPr lang="en-US" dirty="0">
                <a:latin typeface="+mn-lt"/>
              </a:rPr>
              <a:t>can penetrate tiny cracks, deep inside the magnet coils to absorb any generated </a:t>
            </a:r>
            <a:r>
              <a:rPr lang="en-US" dirty="0" smtClean="0">
                <a:latin typeface="+mn-lt"/>
              </a:rPr>
              <a:t>heat</a:t>
            </a:r>
            <a:endParaRPr lang="en-GB" dirty="0">
              <a:latin typeface="+mn-lt"/>
            </a:endParaRPr>
          </a:p>
          <a:p>
            <a:pPr lvl="1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 </a:t>
            </a:r>
            <a:r>
              <a:rPr lang="en-GB" b="1" dirty="0" smtClean="0">
                <a:solidFill>
                  <a:srgbClr val="C00000"/>
                </a:solidFill>
                <a:latin typeface="+mn-lt"/>
              </a:rPr>
              <a:t>very high heat capacity </a:t>
            </a:r>
            <a:r>
              <a:rPr lang="en-GB" dirty="0" smtClean="0">
                <a:latin typeface="+mn-lt"/>
                <a:sym typeface="Wingdings" panose="05000000000000000000" pitchFamily="2" charset="2"/>
              </a:rPr>
              <a:t> </a:t>
            </a:r>
            <a:r>
              <a:rPr lang="en-US" dirty="0">
                <a:latin typeface="+mn-lt"/>
              </a:rPr>
              <a:t>prevents  small transient temperature fluctuations</a:t>
            </a:r>
            <a:endParaRPr lang="en-GB" dirty="0">
              <a:latin typeface="+mn-lt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80728"/>
            <a:ext cx="1259582" cy="125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501122" cy="1066800"/>
          </a:xfrm>
        </p:spPr>
        <p:txBody>
          <a:bodyPr/>
          <a:lstStyle/>
          <a:p>
            <a:r>
              <a:rPr lang="en-US" dirty="0" smtClean="0"/>
              <a:t>XIV. Beam captured – mountain range display</a:t>
            </a:r>
            <a:endParaRPr lang="en-GB" dirty="0"/>
          </a:p>
        </p:txBody>
      </p:sp>
      <p:pic>
        <p:nvPicPr>
          <p:cNvPr id="3" name="Picture 5" descr="mountain-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4043363" cy="512132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72132" y="2857496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Now RF ON</a:t>
            </a:r>
            <a:endParaRPr lang="en-GB" sz="4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71802" y="5840464"/>
            <a:ext cx="428628" cy="158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71736" y="6143644"/>
            <a:ext cx="3624710" cy="369332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Bunch length ~ 1.5 ns </a:t>
            </a:r>
            <a:r>
              <a:rPr lang="en-GB" dirty="0" smtClean="0">
                <a:sym typeface="Wingdings" pitchFamily="2" charset="2"/>
              </a:rPr>
              <a:t> ~ 45 cm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-750131" y="4036223"/>
            <a:ext cx="378621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221978" y="2483105"/>
            <a:ext cx="14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Turn number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parameters (nominal)</a:t>
            </a:r>
            <a:endParaRPr lang="en-GB" dirty="0"/>
          </a:p>
        </p:txBody>
      </p:sp>
      <p:graphicFrame>
        <p:nvGraphicFramePr>
          <p:cNvPr id="59" name="Content Placeholder 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388584"/>
              </p:ext>
            </p:extLst>
          </p:nvPr>
        </p:nvGraphicFramePr>
        <p:xfrm>
          <a:off x="0" y="1219200"/>
          <a:ext cx="9144000" cy="6150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8072"/>
                <a:gridCol w="895128"/>
                <a:gridCol w="1377122"/>
                <a:gridCol w="1211839"/>
                <a:gridCol w="121183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Injection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Collision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Proton</a:t>
                      </a:r>
                      <a:r>
                        <a:rPr lang="en-GB" baseline="0" dirty="0" smtClean="0"/>
                        <a:t> 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GeV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Particles</a:t>
                      </a:r>
                      <a:r>
                        <a:rPr lang="en-GB" baseline="0" dirty="0" smtClean="0"/>
                        <a:t>/bunch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1.15 x 10</a:t>
                      </a:r>
                      <a:r>
                        <a:rPr lang="en-GB" baseline="30000" dirty="0" smtClean="0"/>
                        <a:t>11</a:t>
                      </a:r>
                      <a:endParaRPr lang="en-GB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1.6</a:t>
                      </a:r>
                      <a:r>
                        <a:rPr lang="en-GB" dirty="0" smtClean="0"/>
                        <a:t> x 10</a:t>
                      </a:r>
                      <a:r>
                        <a:rPr lang="en-GB" baseline="30000" dirty="0" smtClean="0"/>
                        <a:t>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Num. bunches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2808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1380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Longitudinal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emittance</a:t>
                      </a:r>
                      <a:r>
                        <a:rPr lang="en-GB" baseline="0" dirty="0" smtClean="0"/>
                        <a:t> (4</a:t>
                      </a:r>
                      <a:r>
                        <a:rPr lang="en-GB" baseline="0" dirty="0" smtClean="0">
                          <a:sym typeface="Symbol"/>
                        </a:rPr>
                        <a:t></a:t>
                      </a:r>
                      <a:r>
                        <a:rPr lang="en-GB" baseline="0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eVs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Transverse normalized </a:t>
                      </a:r>
                      <a:r>
                        <a:rPr lang="en-GB" dirty="0" err="1" smtClean="0"/>
                        <a:t>emittance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µm </a:t>
                      </a:r>
                      <a:r>
                        <a:rPr lang="en-GB" dirty="0" err="1" smtClean="0"/>
                        <a:t>rad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Beam current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0.582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Stored energy/beam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MJ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362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GB" b="1" dirty="0" smtClean="0"/>
                        <a:t>Peak luminosity related data</a:t>
                      </a: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RMS bunch 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11.24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7.55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RMS beam</a:t>
                      </a:r>
                      <a:r>
                        <a:rPr lang="en-GB" baseline="0" dirty="0" smtClean="0"/>
                        <a:t> size @IP1 &amp; IP5 </a:t>
                      </a:r>
                      <a:r>
                        <a:rPr lang="en-GB" baseline="0" dirty="0" smtClean="0">
                          <a:sym typeface="Wingdings" pitchFamily="2" charset="2"/>
                        </a:rPr>
                        <a:t> </a:t>
                      </a:r>
                      <a:r>
                        <a:rPr lang="en-GB" baseline="0" dirty="0" smtClean="0">
                          <a:sym typeface="Symbol"/>
                        </a:rPr>
                        <a:t></a:t>
                      </a:r>
                      <a:r>
                        <a:rPr lang="en-GB" sz="1400" baseline="0" dirty="0" err="1" smtClean="0">
                          <a:sym typeface="Symbol"/>
                        </a:rPr>
                        <a:t>x,y</a:t>
                      </a:r>
                      <a:r>
                        <a:rPr lang="en-GB" baseline="0" dirty="0" smtClean="0">
                          <a:sym typeface="Symbol"/>
                        </a:rPr>
                        <a:t> = 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µm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375.2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RMS beam size @IP2 &amp; IP8 </a:t>
                      </a:r>
                      <a:r>
                        <a:rPr lang="en-GB" baseline="0" dirty="0" smtClean="0">
                          <a:sym typeface="Wingdings" pitchFamily="2" charset="2"/>
                        </a:rPr>
                        <a:t> </a:t>
                      </a:r>
                      <a:r>
                        <a:rPr lang="en-GB" baseline="0" dirty="0" smtClean="0">
                          <a:sym typeface="Symbol"/>
                        </a:rPr>
                        <a:t></a:t>
                      </a:r>
                      <a:r>
                        <a:rPr lang="en-GB" sz="1400" baseline="0" dirty="0" err="1" smtClean="0">
                          <a:sym typeface="Symbol"/>
                        </a:rPr>
                        <a:t>x,y</a:t>
                      </a:r>
                      <a:r>
                        <a:rPr lang="en-GB" baseline="0" dirty="0" smtClean="0">
                          <a:sym typeface="Symbol"/>
                        </a:rPr>
                        <a:t> = 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µm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279.6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70.9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Geometric</a:t>
                      </a:r>
                      <a:r>
                        <a:rPr lang="en-GB" baseline="0" dirty="0" smtClean="0"/>
                        <a:t> luminosity reduction factor (F)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0.836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Instantaneous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lumi</a:t>
                      </a:r>
                      <a:r>
                        <a:rPr lang="en-GB" baseline="0" dirty="0" smtClean="0"/>
                        <a:t> @IP1 &amp; IP5 (IP2</a:t>
                      </a:r>
                      <a:r>
                        <a:rPr lang="en-GB" sz="1200" baseline="0" dirty="0" smtClean="0"/>
                        <a:t>Pb-Pb</a:t>
                      </a:r>
                      <a:r>
                        <a:rPr lang="en-GB" baseline="0" dirty="0" smtClean="0"/>
                        <a:t>, IP8)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10</a:t>
                      </a:r>
                      <a:r>
                        <a:rPr lang="en-GB" sz="1600" baseline="30000" dirty="0" smtClean="0"/>
                        <a:t>34</a:t>
                      </a:r>
                      <a:r>
                        <a:rPr lang="en-GB" sz="1600" baseline="0" dirty="0" smtClean="0"/>
                        <a:t>(10</a:t>
                      </a:r>
                      <a:r>
                        <a:rPr lang="en-GB" sz="1600" baseline="30000" dirty="0" smtClean="0"/>
                        <a:t>27</a:t>
                      </a:r>
                      <a:r>
                        <a:rPr lang="en-GB" sz="1600" baseline="0" dirty="0" smtClean="0"/>
                        <a:t> , 10</a:t>
                      </a:r>
                      <a:r>
                        <a:rPr lang="en-GB" sz="1600" baseline="30000" dirty="0" smtClean="0"/>
                        <a:t>32</a:t>
                      </a:r>
                      <a:r>
                        <a:rPr lang="en-GB" sz="1600" baseline="0" dirty="0" smtClean="0"/>
                        <a:t>)</a:t>
                      </a:r>
                      <a:endParaRPr lang="en-GB" sz="1600" dirty="0" smtClean="0"/>
                    </a:p>
                    <a:p>
                      <a:endParaRPr lang="en-GB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7 10</a:t>
                      </a:r>
                      <a:r>
                        <a:rPr lang="en-GB" sz="1800" baseline="30000" dirty="0" smtClean="0"/>
                        <a:t>33</a:t>
                      </a:r>
                      <a:endParaRPr lang="en-GB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Instantaneous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lumi</a:t>
                      </a:r>
                      <a:r>
                        <a:rPr lang="en-GB" baseline="0" dirty="0" smtClean="0"/>
                        <a:t>/bunch crossing @IP1 &amp; IP5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3.56 x 10</a:t>
                      </a:r>
                      <a:r>
                        <a:rPr lang="en-GB" baseline="30000" dirty="0" smtClean="0"/>
                        <a:t>30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aseline="30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64"/>
          <p:cNvGrpSpPr/>
          <p:nvPr/>
        </p:nvGrpSpPr>
        <p:grpSpPr>
          <a:xfrm>
            <a:off x="500034" y="4282867"/>
            <a:ext cx="3929090" cy="1003521"/>
            <a:chOff x="500034" y="4282867"/>
            <a:chExt cx="3929090" cy="1003521"/>
          </a:xfrm>
        </p:grpSpPr>
        <p:sp>
          <p:nvSpPr>
            <p:cNvPr id="60" name="TextBox 59"/>
            <p:cNvSpPr txBox="1"/>
            <p:nvPr/>
          </p:nvSpPr>
          <p:spPr>
            <a:xfrm>
              <a:off x="2285984" y="4282867"/>
              <a:ext cx="1651414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>
                <a:buFont typeface="Symbol" pitchFamily="18" charset="2"/>
                <a:buChar char="b"/>
              </a:pPr>
              <a:r>
                <a:rPr lang="en-GB" dirty="0" smtClean="0">
                  <a:sym typeface="Symbol"/>
                </a:rPr>
                <a:t>* = 0.55 m</a:t>
              </a:r>
            </a:p>
            <a:p>
              <a:r>
                <a:rPr lang="en-GB" dirty="0" smtClean="0">
                  <a:sym typeface="Symbol"/>
                </a:rPr>
                <a:t> = 0.5 nm </a:t>
              </a:r>
              <a:r>
                <a:rPr lang="en-GB" dirty="0" err="1" smtClean="0">
                  <a:sym typeface="Symbol"/>
                </a:rPr>
                <a:t>rad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00034" y="4929198"/>
              <a:ext cx="3929090" cy="3571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500034" y="5286388"/>
            <a:ext cx="3929090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668344" y="4797152"/>
            <a:ext cx="150056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Symbol" pitchFamily="18" charset="2"/>
              <a:buChar char="b"/>
            </a:pPr>
            <a:r>
              <a:rPr lang="en-GB" dirty="0" smtClean="0">
                <a:sym typeface="Symbol"/>
              </a:rPr>
              <a:t>* = 0.6 m</a:t>
            </a:r>
          </a:p>
          <a:p>
            <a:r>
              <a:rPr lang="en-GB" dirty="0" smtClean="0">
                <a:sym typeface="Symbol"/>
              </a:rPr>
              <a:t>n = 2.5  </a:t>
            </a:r>
            <a:r>
              <a:rPr lang="en-GB" dirty="0" smtClean="0"/>
              <a:t>µm</a:t>
            </a:r>
            <a:r>
              <a:rPr lang="en-GB" dirty="0"/>
              <a:t> </a:t>
            </a:r>
            <a:r>
              <a:rPr lang="en-GB" dirty="0" smtClean="0"/>
              <a:t>rad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</a:t>
            </a:r>
            <a:endParaRPr lang="en-GB" dirty="0"/>
          </a:p>
        </p:txBody>
      </p:sp>
      <p:pic>
        <p:nvPicPr>
          <p:cNvPr id="7" name="Content Placeholder 6" descr="atlas-logo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6662" y="2628900"/>
            <a:ext cx="1590675" cy="1905000"/>
          </a:xfrm>
        </p:spPr>
      </p:pic>
      <p:pic>
        <p:nvPicPr>
          <p:cNvPr id="4" name="Picture 5" descr="0107014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879" y="1214422"/>
            <a:ext cx="7521897" cy="5643578"/>
          </a:xfrm>
          <a:prstGeom prst="rect">
            <a:avLst/>
          </a:prstGeom>
          <a:noFill/>
        </p:spPr>
      </p:pic>
      <p:sp>
        <p:nvSpPr>
          <p:cNvPr id="5" name="Oval 4"/>
          <p:cNvSpPr>
            <a:spLocks noChangeAspect="1"/>
          </p:cNvSpPr>
          <p:nvPr/>
        </p:nvSpPr>
        <p:spPr>
          <a:xfrm rot="1134924">
            <a:off x="5705024" y="3935534"/>
            <a:ext cx="2007870" cy="123063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58"/>
          <p:cNvGrpSpPr/>
          <p:nvPr/>
        </p:nvGrpSpPr>
        <p:grpSpPr>
          <a:xfrm>
            <a:off x="4643438" y="2643182"/>
            <a:ext cx="4500562" cy="3643338"/>
            <a:chOff x="4643438" y="2643182"/>
            <a:chExt cx="4500562" cy="3643338"/>
          </a:xfrm>
        </p:grpSpPr>
        <p:pic>
          <p:nvPicPr>
            <p:cNvPr id="9" name="Picture 8" descr="lhcblog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438" y="2643182"/>
              <a:ext cx="1285875" cy="885825"/>
            </a:xfrm>
            <a:prstGeom prst="rect">
              <a:avLst/>
            </a:prstGeom>
          </p:spPr>
        </p:pic>
        <p:pic>
          <p:nvPicPr>
            <p:cNvPr id="10" name="Picture 9" descr="alice-logo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9554" y="5072074"/>
              <a:ext cx="1214446" cy="121444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929322" y="4429132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SPS (~7 km)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430" y="4714884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LHC (27 km)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6" name="Group 53"/>
          <p:cNvGrpSpPr/>
          <p:nvPr/>
        </p:nvGrpSpPr>
        <p:grpSpPr>
          <a:xfrm>
            <a:off x="71406" y="2643182"/>
            <a:ext cx="8072494" cy="2670189"/>
            <a:chOff x="71406" y="2643182"/>
            <a:chExt cx="8072494" cy="2670189"/>
          </a:xfrm>
        </p:grpSpPr>
        <p:pic>
          <p:nvPicPr>
            <p:cNvPr id="12" name="Picture 11" descr="atlas-logo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4248" y="2643182"/>
              <a:ext cx="1009652" cy="1209164"/>
            </a:xfrm>
            <a:prstGeom prst="rect">
              <a:avLst/>
            </a:prstGeom>
          </p:spPr>
        </p:pic>
        <p:pic>
          <p:nvPicPr>
            <p:cNvPr id="15" name="Picture 14" descr="CMS-Colo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406" y="4572008"/>
              <a:ext cx="804863" cy="741363"/>
            </a:xfrm>
            <a:prstGeom prst="rect">
              <a:avLst/>
            </a:prstGeom>
            <a:noFill/>
          </p:spPr>
        </p:pic>
      </p:grpSp>
      <p:sp>
        <p:nvSpPr>
          <p:cNvPr id="16" name="Explosion 1 15"/>
          <p:cNvSpPr/>
          <p:nvPr/>
        </p:nvSpPr>
        <p:spPr>
          <a:xfrm>
            <a:off x="928662" y="4714884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xplosion 1 16"/>
          <p:cNvSpPr/>
          <p:nvPr/>
        </p:nvSpPr>
        <p:spPr>
          <a:xfrm>
            <a:off x="7643834" y="4714884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xplosion 1 17"/>
          <p:cNvSpPr/>
          <p:nvPr/>
        </p:nvSpPr>
        <p:spPr>
          <a:xfrm>
            <a:off x="6715140" y="3786190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xplosion 1 18"/>
          <p:cNvSpPr/>
          <p:nvPr/>
        </p:nvSpPr>
        <p:spPr>
          <a:xfrm>
            <a:off x="5000628" y="3429000"/>
            <a:ext cx="500066" cy="50006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3643306" y="364331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2143108" y="392906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5580554"/>
            <a:ext cx="1984357" cy="127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33"/>
          <p:cNvSpPr/>
          <p:nvPr/>
        </p:nvSpPr>
        <p:spPr>
          <a:xfrm>
            <a:off x="2643174" y="6072206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 34"/>
          <p:cNvSpPr/>
          <p:nvPr/>
        </p:nvSpPr>
        <p:spPr>
          <a:xfrm>
            <a:off x="6786578" y="600076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/>
          <p:cNvSpPr txBox="1"/>
          <p:nvPr/>
        </p:nvSpPr>
        <p:spPr>
          <a:xfrm>
            <a:off x="2428860" y="6286520"/>
            <a:ext cx="5437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IR4</a:t>
            </a:r>
            <a:endParaRPr lang="en-GB" b="1" dirty="0"/>
          </a:p>
        </p:txBody>
      </p:sp>
      <p:grpSp>
        <p:nvGrpSpPr>
          <p:cNvPr id="68" name="Group 67"/>
          <p:cNvGrpSpPr/>
          <p:nvPr/>
        </p:nvGrpSpPr>
        <p:grpSpPr>
          <a:xfrm>
            <a:off x="1117514" y="4468741"/>
            <a:ext cx="5669064" cy="2009864"/>
            <a:chOff x="1117514" y="4468741"/>
            <a:chExt cx="5669064" cy="2009864"/>
          </a:xfrm>
        </p:grpSpPr>
        <p:grpSp>
          <p:nvGrpSpPr>
            <p:cNvPr id="25" name="Group 57"/>
            <p:cNvGrpSpPr/>
            <p:nvPr/>
          </p:nvGrpSpPr>
          <p:grpSpPr>
            <a:xfrm>
              <a:off x="1117514" y="4468741"/>
              <a:ext cx="343364" cy="952468"/>
              <a:chOff x="1117514" y="4468741"/>
              <a:chExt cx="343364" cy="952468"/>
            </a:xfrm>
          </p:grpSpPr>
          <p:sp>
            <p:nvSpPr>
              <p:cNvPr id="42" name="Flowchart: Direct Access Storage 41"/>
              <p:cNvSpPr/>
              <p:nvPr/>
            </p:nvSpPr>
            <p:spPr>
              <a:xfrm rot="18580157">
                <a:off x="1179693" y="4490757"/>
                <a:ext cx="262995" cy="218963"/>
              </a:xfrm>
              <a:prstGeom prst="flowChartMagneticDrum">
                <a:avLst/>
              </a:prstGeom>
              <a:solidFill>
                <a:srgbClr val="66FF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3" name="Flowchart: Direct Access Storage 42"/>
              <p:cNvSpPr/>
              <p:nvPr/>
            </p:nvSpPr>
            <p:spPr>
              <a:xfrm rot="2380157">
                <a:off x="1182586" y="5202246"/>
                <a:ext cx="262995" cy="218963"/>
              </a:xfrm>
              <a:prstGeom prst="flowChartMagneticDrum">
                <a:avLst/>
              </a:prstGeom>
              <a:solidFill>
                <a:srgbClr val="66FF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8944816">
                <a:off x="1117514" y="4471936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/>
                  <a:t>IT</a:t>
                </a:r>
                <a:endParaRPr lang="en-GB" sz="1400" b="1" dirty="0"/>
              </a:p>
            </p:txBody>
          </p:sp>
        </p:grpSp>
        <p:grpSp>
          <p:nvGrpSpPr>
            <p:cNvPr id="26" name="Group 56"/>
            <p:cNvGrpSpPr/>
            <p:nvPr/>
          </p:nvGrpSpPr>
          <p:grpSpPr>
            <a:xfrm>
              <a:off x="2786050" y="5357826"/>
              <a:ext cx="4000528" cy="1120779"/>
              <a:chOff x="2786050" y="5357826"/>
              <a:chExt cx="4000528" cy="1120779"/>
            </a:xfrm>
          </p:grpSpPr>
          <p:sp>
            <p:nvSpPr>
              <p:cNvPr id="44" name="Flowchart: Direct Access Storage 43"/>
              <p:cNvSpPr/>
              <p:nvPr/>
            </p:nvSpPr>
            <p:spPr>
              <a:xfrm rot="720000">
                <a:off x="2944651" y="6173453"/>
                <a:ext cx="380350" cy="191238"/>
              </a:xfrm>
              <a:prstGeom prst="flowChartMagneticDrum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Flowchart: Direct Access Storage 44"/>
              <p:cNvSpPr/>
              <p:nvPr/>
            </p:nvSpPr>
            <p:spPr>
              <a:xfrm rot="480000">
                <a:off x="3431222" y="6253896"/>
                <a:ext cx="380914" cy="209630"/>
              </a:xfrm>
              <a:prstGeom prst="flowChartMagneticDrum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Flowchart: Direct Access Storage 45"/>
              <p:cNvSpPr/>
              <p:nvPr/>
            </p:nvSpPr>
            <p:spPr>
              <a:xfrm>
                <a:off x="3990408" y="6286520"/>
                <a:ext cx="1510286" cy="192085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ARC</a:t>
                </a:r>
                <a:endParaRPr lang="en-GB" dirty="0"/>
              </a:p>
            </p:txBody>
          </p:sp>
          <p:sp>
            <p:nvSpPr>
              <p:cNvPr id="47" name="Flowchart: Direct Access Storage 46"/>
              <p:cNvSpPr/>
              <p:nvPr/>
            </p:nvSpPr>
            <p:spPr>
              <a:xfrm rot="-720000">
                <a:off x="5665255" y="6208066"/>
                <a:ext cx="397376" cy="207670"/>
              </a:xfrm>
              <a:prstGeom prst="flowChartMagneticDrum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Flowchart: Direct Access Storage 47"/>
              <p:cNvSpPr/>
              <p:nvPr/>
            </p:nvSpPr>
            <p:spPr>
              <a:xfrm rot="-720000">
                <a:off x="6218924" y="6115647"/>
                <a:ext cx="364265" cy="214708"/>
              </a:xfrm>
              <a:prstGeom prst="flowChartMagneticDrum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20693915">
                <a:off x="6175890" y="6067797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/>
                  <a:t>MS</a:t>
                </a:r>
                <a:endParaRPr lang="en-GB" sz="14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20693915">
                <a:off x="5634634" y="6167284"/>
                <a:ext cx="4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D</a:t>
                </a:r>
                <a:r>
                  <a:rPr lang="en-GB" sz="1400" b="1" dirty="0" smtClean="0"/>
                  <a:t>S</a:t>
                </a:r>
                <a:endParaRPr lang="en-GB" sz="1400" b="1" dirty="0"/>
              </a:p>
            </p:txBody>
          </p:sp>
          <p:sp>
            <p:nvSpPr>
              <p:cNvPr id="55" name="Left Brace 54"/>
              <p:cNvSpPr/>
              <p:nvPr/>
            </p:nvSpPr>
            <p:spPr>
              <a:xfrm rot="5400000">
                <a:off x="4654581" y="3868771"/>
                <a:ext cx="263466" cy="4000528"/>
              </a:xfrm>
              <a:prstGeom prst="leftBrac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214810" y="5357826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</a:rPr>
                  <a:t>Sector 34</a:t>
                </a:r>
                <a:endParaRPr lang="en-GB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99766" y="2520302"/>
            <a:ext cx="2740585" cy="1480049"/>
            <a:chOff x="99766" y="2520302"/>
            <a:chExt cx="2740585" cy="1480049"/>
          </a:xfrm>
        </p:grpSpPr>
        <p:grpSp>
          <p:nvGrpSpPr>
            <p:cNvPr id="8" name="Group 27"/>
            <p:cNvGrpSpPr>
              <a:grpSpLocks/>
            </p:cNvGrpSpPr>
            <p:nvPr/>
          </p:nvGrpSpPr>
          <p:grpSpPr bwMode="auto">
            <a:xfrm rot="19857724">
              <a:off x="671358" y="2732723"/>
              <a:ext cx="2168993" cy="1267628"/>
              <a:chOff x="432" y="2377"/>
              <a:chExt cx="2642" cy="1892"/>
            </a:xfrm>
          </p:grpSpPr>
          <p:pic>
            <p:nvPicPr>
              <p:cNvPr id="24" name="Picture 28" descr="dumpsyste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32" y="2377"/>
                <a:ext cx="2642" cy="1892"/>
              </a:xfrm>
              <a:prstGeom prst="rect">
                <a:avLst/>
              </a:prstGeom>
              <a:noFill/>
            </p:spPr>
          </p:pic>
          <p:sp>
            <p:nvSpPr>
              <p:cNvPr id="28" name="Line 32"/>
              <p:cNvSpPr>
                <a:spLocks noChangeShapeType="1"/>
              </p:cNvSpPr>
              <p:nvPr/>
            </p:nvSpPr>
            <p:spPr bwMode="auto">
              <a:xfrm flipV="1">
                <a:off x="1392" y="3600"/>
                <a:ext cx="240" cy="14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9" name="Line 33"/>
              <p:cNvSpPr>
                <a:spLocks noChangeShapeType="1"/>
              </p:cNvSpPr>
              <p:nvPr/>
            </p:nvSpPr>
            <p:spPr bwMode="auto">
              <a:xfrm flipV="1">
                <a:off x="2112" y="3936"/>
                <a:ext cx="288" cy="144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0" name="Line 34"/>
              <p:cNvSpPr>
                <a:spLocks noChangeShapeType="1"/>
              </p:cNvSpPr>
              <p:nvPr/>
            </p:nvSpPr>
            <p:spPr bwMode="auto">
              <a:xfrm flipH="1">
                <a:off x="1104" y="2640"/>
                <a:ext cx="96" cy="48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2" name="Line 36"/>
              <p:cNvSpPr>
                <a:spLocks noChangeShapeType="1"/>
              </p:cNvSpPr>
              <p:nvPr/>
            </p:nvSpPr>
            <p:spPr bwMode="auto">
              <a:xfrm flipH="1">
                <a:off x="1489" y="3072"/>
                <a:ext cx="143" cy="73"/>
              </a:xfrm>
              <a:prstGeom prst="line">
                <a:avLst/>
              </a:prstGeom>
              <a:noFill/>
              <a:ln w="12700" cap="sq">
                <a:solidFill>
                  <a:schemeClr val="bg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 rot="19841828">
              <a:off x="99766" y="2520302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Beam Dump System</a:t>
              </a:r>
              <a:endParaRPr lang="en-GB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857488" y="2071678"/>
            <a:ext cx="5357850" cy="4786322"/>
            <a:chOff x="2857488" y="2071678"/>
            <a:chExt cx="5357850" cy="4786322"/>
          </a:xfrm>
        </p:grpSpPr>
        <p:grpSp>
          <p:nvGrpSpPr>
            <p:cNvPr id="11" name="Group 59"/>
            <p:cNvGrpSpPr/>
            <p:nvPr/>
          </p:nvGrpSpPr>
          <p:grpSpPr>
            <a:xfrm>
              <a:off x="3286116" y="2928934"/>
              <a:ext cx="4452953" cy="3929066"/>
              <a:chOff x="3286116" y="2928934"/>
              <a:chExt cx="4452953" cy="3929066"/>
            </a:xfrm>
          </p:grpSpPr>
          <p:pic>
            <p:nvPicPr>
              <p:cNvPr id="20" name="Picture 32" descr="IMG_3385_smal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86116" y="2928934"/>
                <a:ext cx="881053" cy="629329"/>
              </a:xfrm>
              <a:prstGeom prst="rect">
                <a:avLst/>
              </a:prstGeom>
              <a:noFill/>
            </p:spPr>
          </p:pic>
          <p:pic>
            <p:nvPicPr>
              <p:cNvPr id="36" name="Picture 32" descr="IMG_3385_smal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858016" y="6228671"/>
                <a:ext cx="881053" cy="629329"/>
              </a:xfrm>
              <a:prstGeom prst="rect">
                <a:avLst/>
              </a:prstGeom>
              <a:noFill/>
            </p:spPr>
          </p:pic>
        </p:grpSp>
        <p:sp>
          <p:nvSpPr>
            <p:cNvPr id="57" name="TextBox 56"/>
            <p:cNvSpPr txBox="1"/>
            <p:nvPr/>
          </p:nvSpPr>
          <p:spPr>
            <a:xfrm>
              <a:off x="2857488" y="2071678"/>
              <a:ext cx="1785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/>
                <a:t>Betatron</a:t>
              </a:r>
              <a:r>
                <a:rPr lang="en-GB" b="1" dirty="0" smtClean="0"/>
                <a:t> cleaning collimators</a:t>
              </a:r>
              <a:endParaRPr lang="en-GB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29388" y="5429264"/>
              <a:ext cx="1785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</a:rPr>
                <a:t>Momentum cleaning collimators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715140" y="385762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IP1</a:t>
            </a:r>
            <a:endParaRPr lang="en-GB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612985" y="47863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IP2</a:t>
            </a:r>
            <a:endParaRPr lang="en-GB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6429388" y="6488668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IR3</a:t>
            </a:r>
            <a:endParaRPr lang="en-GB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928662" y="47863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IP5</a:t>
            </a:r>
            <a:endParaRPr lang="en-GB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285984" y="4071942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IR6</a:t>
            </a:r>
            <a:endParaRPr lang="en-GB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500430" y="3786190"/>
            <a:ext cx="543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IR7</a:t>
            </a:r>
            <a:endParaRPr lang="en-GB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4929190" y="350043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IP8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pPb</a:t>
            </a:r>
            <a:r>
              <a:rPr lang="en-US" dirty="0" smtClean="0"/>
              <a:t> physics during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196753"/>
            <a:ext cx="8250351" cy="5661248"/>
          </a:xfrm>
          <a:prstGeom prst="rect">
            <a:avLst/>
          </a:prstGeom>
        </p:spPr>
      </p:pic>
      <p:sp>
        <p:nvSpPr>
          <p:cNvPr id="4" name="Up-Down Arrow 3"/>
          <p:cNvSpPr/>
          <p:nvPr/>
        </p:nvSpPr>
        <p:spPr>
          <a:xfrm>
            <a:off x="2195736" y="2636912"/>
            <a:ext cx="216024" cy="288032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1760" y="3429000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5 kHz difference at injection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65" y="2852936"/>
            <a:ext cx="4626055" cy="371703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020272" y="1484784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24329" y="3284984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+ 250 </a:t>
            </a:r>
            <a:r>
              <a:rPr lang="en-US" dirty="0" err="1" smtClean="0"/>
              <a:t>μm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34290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p+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452320" y="328498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52320" y="5517232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 250 </a:t>
            </a:r>
            <a:r>
              <a:rPr lang="en-US" dirty="0" err="1" smtClean="0"/>
              <a:t>μm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860031" y="5661248"/>
            <a:ext cx="98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Pb</a:t>
            </a:r>
            <a:r>
              <a:rPr lang="en-US" baseline="30000" dirty="0" smtClean="0"/>
              <a:t>82+</a:t>
            </a:r>
            <a:r>
              <a:rPr lang="en-US" baseline="-25000" dirty="0" smtClean="0"/>
              <a:t>208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4867881" y="1556792"/>
            <a:ext cx="222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momentum orbit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79365" y="1577382"/>
            <a:ext cx="222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 momentum orbit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7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ws-injo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ws-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9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72386" cy="1066800"/>
          </a:xfrm>
        </p:spPr>
        <p:txBody>
          <a:bodyPr/>
          <a:lstStyle/>
          <a:p>
            <a:r>
              <a:rPr lang="en-GB" dirty="0" smtClean="0"/>
              <a:t>I. Basic layout of the machine: 		main </a:t>
            </a:r>
            <a:r>
              <a:rPr lang="en-GB" dirty="0" err="1" smtClean="0"/>
              <a:t>cryodipoles</a:t>
            </a:r>
            <a:r>
              <a:rPr lang="en-GB" dirty="0" smtClean="0"/>
              <a:t> </a:t>
            </a:r>
            <a:r>
              <a:rPr lang="en-GB" sz="2800" dirty="0" smtClean="0"/>
              <a:t>(two dipoles in one)</a:t>
            </a:r>
            <a:endParaRPr lang="en-GB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1219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geometry of the main dipoles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5634" y="1295400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(Total of 1232 </a:t>
            </a:r>
            <a:r>
              <a:rPr lang="en-GB" dirty="0" err="1" smtClean="0"/>
              <a:t>cryodipoles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2" name="Content Placeholder 4" descr="dipo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2856" y="1934166"/>
            <a:ext cx="4759324" cy="3724268"/>
          </a:xfrm>
        </p:spPr>
      </p:pic>
      <p:grpSp>
        <p:nvGrpSpPr>
          <p:cNvPr id="4" name="Group 59"/>
          <p:cNvGrpSpPr/>
          <p:nvPr/>
        </p:nvGrpSpPr>
        <p:grpSpPr>
          <a:xfrm>
            <a:off x="4857752" y="1714488"/>
            <a:ext cx="4558736" cy="5143536"/>
            <a:chOff x="4857752" y="1714488"/>
            <a:chExt cx="4558736" cy="5143536"/>
          </a:xfrm>
        </p:grpSpPr>
        <p:grpSp>
          <p:nvGrpSpPr>
            <p:cNvPr id="5" name="Group 86"/>
            <p:cNvGrpSpPr/>
            <p:nvPr/>
          </p:nvGrpSpPr>
          <p:grpSpPr>
            <a:xfrm>
              <a:off x="6786579" y="2379308"/>
              <a:ext cx="2629909" cy="3264270"/>
              <a:chOff x="6643702" y="1500174"/>
              <a:chExt cx="2629909" cy="3264270"/>
            </a:xfrm>
          </p:grpSpPr>
          <p:sp>
            <p:nvSpPr>
              <p:cNvPr id="28" name="Arc 27"/>
              <p:cNvSpPr/>
              <p:nvPr/>
            </p:nvSpPr>
            <p:spPr>
              <a:xfrm rot="19018407">
                <a:off x="6871313" y="2522184"/>
                <a:ext cx="2402298" cy="2242260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Arc 28"/>
              <p:cNvSpPr/>
              <p:nvPr/>
            </p:nvSpPr>
            <p:spPr>
              <a:xfrm rot="19018407">
                <a:off x="6871313" y="2097453"/>
                <a:ext cx="2402298" cy="2242260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" name="Group 85"/>
              <p:cNvGrpSpPr/>
              <p:nvPr/>
            </p:nvGrpSpPr>
            <p:grpSpPr>
              <a:xfrm>
                <a:off x="6643702" y="1500174"/>
                <a:ext cx="2357422" cy="3094988"/>
                <a:chOff x="6643702" y="1500174"/>
                <a:chExt cx="2357422" cy="3094988"/>
              </a:xfrm>
            </p:grpSpPr>
            <p:grpSp>
              <p:nvGrpSpPr>
                <p:cNvPr id="7" name="Group 23"/>
                <p:cNvGrpSpPr/>
                <p:nvPr/>
              </p:nvGrpSpPr>
              <p:grpSpPr>
                <a:xfrm>
                  <a:off x="7429520" y="2714620"/>
                  <a:ext cx="1428760" cy="1428760"/>
                  <a:chOff x="7429520" y="2714620"/>
                  <a:chExt cx="1428760" cy="1428760"/>
                </a:xfrm>
              </p:grpSpPr>
              <p:cxnSp>
                <p:nvCxnSpPr>
                  <p:cNvPr id="19" name="Straight Connector 18"/>
                  <p:cNvCxnSpPr/>
                  <p:nvPr/>
                </p:nvCxnSpPr>
                <p:spPr>
                  <a:xfrm rot="16200000" flipH="1">
                    <a:off x="7072330" y="3071810"/>
                    <a:ext cx="1428760" cy="71438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rot="5400000" flipH="1" flipV="1">
                    <a:off x="7786710" y="3071810"/>
                    <a:ext cx="1428760" cy="71438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Group 24"/>
                <p:cNvGrpSpPr/>
                <p:nvPr/>
              </p:nvGrpSpPr>
              <p:grpSpPr>
                <a:xfrm>
                  <a:off x="7429520" y="2214554"/>
                  <a:ext cx="1428760" cy="1428760"/>
                  <a:chOff x="7429520" y="2714620"/>
                  <a:chExt cx="1428760" cy="1428760"/>
                </a:xfrm>
              </p:grpSpPr>
              <p:cxnSp>
                <p:nvCxnSpPr>
                  <p:cNvPr id="26" name="Straight Connector 25"/>
                  <p:cNvCxnSpPr/>
                  <p:nvPr/>
                </p:nvCxnSpPr>
                <p:spPr>
                  <a:xfrm rot="16200000" flipH="1">
                    <a:off x="7072330" y="3071810"/>
                    <a:ext cx="1428760" cy="71438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 rot="5400000" flipH="1" flipV="1">
                    <a:off x="7786710" y="3071810"/>
                    <a:ext cx="1428760" cy="71438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7500958" y="2285992"/>
                  <a:ext cx="1357322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7500958" y="2285992"/>
                  <a:ext cx="1357322" cy="158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/>
                <p:cNvSpPr txBox="1"/>
                <p:nvPr/>
              </p:nvSpPr>
              <p:spPr>
                <a:xfrm>
                  <a:off x="7072330" y="1500174"/>
                  <a:ext cx="192879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Length of the bend part =14.3 m</a:t>
                  </a:r>
                  <a:endParaRPr lang="en-GB" sz="1400" dirty="0"/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rot="5400000">
                  <a:off x="7894660" y="3892553"/>
                  <a:ext cx="500066" cy="158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6643702" y="4071942"/>
                  <a:ext cx="23574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Distance between apertures = 194.5 mm</a:t>
                  </a:r>
                  <a:endParaRPr lang="en-GB" sz="1400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856428" y="3211297"/>
                  <a:ext cx="117371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400" dirty="0" smtClean="0"/>
                    <a:t>ρ = 2.8 km </a:t>
                  </a:r>
                </a:p>
                <a:p>
                  <a:pPr algn="ctr"/>
                  <a:r>
                    <a:rPr lang="en-GB" sz="1400" dirty="0" smtClean="0"/>
                    <a:t>(R = 4.3 km)</a:t>
                  </a:r>
                  <a:endParaRPr lang="en-GB" sz="1400" dirty="0"/>
                </a:p>
              </p:txBody>
            </p:sp>
          </p:grpSp>
        </p:grpSp>
        <p:sp>
          <p:nvSpPr>
            <p:cNvPr id="39" name="TextBox 38"/>
            <p:cNvSpPr txBox="1"/>
            <p:nvPr/>
          </p:nvSpPr>
          <p:spPr>
            <a:xfrm>
              <a:off x="4857752" y="5657695"/>
              <a:ext cx="43576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The active part of the cold mass is bent in the horizontal plane with an angle of 5.09 </a:t>
              </a:r>
              <a:r>
                <a:rPr lang="en-GB" dirty="0" err="1" smtClean="0"/>
                <a:t>mrad</a:t>
              </a:r>
              <a:r>
                <a:rPr lang="en-GB" dirty="0" smtClean="0"/>
                <a:t> with ρ = 2.8 km. The shape of the two beam channels is identical.</a:t>
              </a:r>
              <a:endParaRPr lang="en-GB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86644" y="1714488"/>
              <a:ext cx="1643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 smtClean="0"/>
                <a:t>HORIZONTAL PLANE</a:t>
              </a:r>
              <a:endParaRPr lang="en-GB" i="1" dirty="0"/>
            </a:p>
          </p:txBody>
        </p:sp>
      </p:grpSp>
      <p:grpSp>
        <p:nvGrpSpPr>
          <p:cNvPr id="11" name="Group 61"/>
          <p:cNvGrpSpPr/>
          <p:nvPr/>
        </p:nvGrpSpPr>
        <p:grpSpPr>
          <a:xfrm>
            <a:off x="0" y="1714488"/>
            <a:ext cx="3505169" cy="4833966"/>
            <a:chOff x="0" y="1714488"/>
            <a:chExt cx="3505169" cy="4833966"/>
          </a:xfrm>
        </p:grpSpPr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5786454"/>
              <a:ext cx="336232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8" name="TextBox 87"/>
            <p:cNvSpPr txBox="1"/>
            <p:nvPr/>
          </p:nvSpPr>
          <p:spPr>
            <a:xfrm>
              <a:off x="0" y="2571744"/>
              <a:ext cx="207170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The theoretical shape of the beam channels is a straight line, while the natural shape has ~ 0.3 mm deflection between two supports at 5.4 m distance</a:t>
              </a:r>
              <a:endParaRPr lang="en-GB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85720" y="1714488"/>
              <a:ext cx="1643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 smtClean="0"/>
                <a:t>VERTICAL PLANE</a:t>
              </a:r>
              <a:endParaRPr lang="en-GB" i="1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872762" y="4760214"/>
            <a:ext cx="221951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 ~ 15 m</a:t>
            </a:r>
          </a:p>
          <a:p>
            <a:r>
              <a:rPr lang="en-GB" dirty="0" smtClean="0"/>
              <a:t>8.3 T, 11.87 kA</a:t>
            </a:r>
          </a:p>
          <a:p>
            <a:r>
              <a:rPr lang="en-GB" dirty="0" smtClean="0"/>
              <a:t>T = 1.9 K, ~27.5 ton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4901596" y="4077072"/>
            <a:ext cx="3126788" cy="1336979"/>
            <a:chOff x="4901596" y="4077072"/>
            <a:chExt cx="3126788" cy="1336979"/>
          </a:xfrm>
        </p:grpSpPr>
        <p:sp>
          <p:nvSpPr>
            <p:cNvPr id="12" name="Oval 11"/>
            <p:cNvSpPr/>
            <p:nvPr/>
          </p:nvSpPr>
          <p:spPr>
            <a:xfrm>
              <a:off x="4901596" y="5054011"/>
              <a:ext cx="648072" cy="360040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020272" y="4077072"/>
              <a:ext cx="1008112" cy="360040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83968" y="60932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237762">
            <a:off x="3985511" y="5011847"/>
            <a:ext cx="5291044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the maximum energy a proton can reach?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20237762">
            <a:off x="3803970" y="5509269"/>
            <a:ext cx="569556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the maximum energy a 208Pb82+ can reach?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355160" cy="1066800"/>
          </a:xfrm>
        </p:spPr>
        <p:txBody>
          <a:bodyPr/>
          <a:lstStyle/>
          <a:p>
            <a:r>
              <a:rPr lang="en-GB" dirty="0"/>
              <a:t>II. The experiments: 			Low luminosity </a:t>
            </a:r>
            <a:r>
              <a:rPr lang="en-GB" dirty="0" smtClean="0"/>
              <a:t>insertions: </a:t>
            </a:r>
            <a:r>
              <a:rPr lang="en-GB" dirty="0" err="1" smtClean="0"/>
              <a:t>LHCb</a:t>
            </a:r>
            <a:endParaRPr lang="en-GB" dirty="0"/>
          </a:p>
        </p:txBody>
      </p:sp>
      <p:grpSp>
        <p:nvGrpSpPr>
          <p:cNvPr id="3" name="Group 5"/>
          <p:cNvGrpSpPr/>
          <p:nvPr/>
        </p:nvGrpSpPr>
        <p:grpSpPr>
          <a:xfrm>
            <a:off x="-1960487" y="1285850"/>
            <a:ext cx="13319097" cy="1915178"/>
            <a:chOff x="-1960487" y="2428868"/>
            <a:chExt cx="13319097" cy="1915178"/>
          </a:xfrm>
        </p:grpSpPr>
        <p:pic>
          <p:nvPicPr>
            <p:cNvPr id="18534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19627" y="2428868"/>
              <a:ext cx="7238983" cy="1882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534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960487" y="2486658"/>
              <a:ext cx="7032553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8" name="Straight Arrow Connector 7"/>
          <p:cNvCxnSpPr/>
          <p:nvPr/>
        </p:nvCxnSpPr>
        <p:spPr>
          <a:xfrm rot="5400000">
            <a:off x="4464843" y="1535883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14744" y="1285860"/>
            <a:ext cx="271099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Centre of the exp cavern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4643438" y="2143106"/>
            <a:ext cx="285752" cy="2143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357562"/>
            <a:ext cx="42386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>
            <a:stCxn id="10" idx="4"/>
          </p:cNvCxnSpPr>
          <p:nvPr/>
        </p:nvCxnSpPr>
        <p:spPr>
          <a:xfrm rot="16200000" flipH="1">
            <a:off x="3750458" y="3393276"/>
            <a:ext cx="2357464" cy="285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4893471" y="2607463"/>
            <a:ext cx="2286016" cy="19288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05175"/>
            <a:ext cx="42767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IV. Momentum and </a:t>
            </a:r>
            <a:r>
              <a:rPr lang="en-GB" dirty="0" err="1" smtClean="0"/>
              <a:t>betatron</a:t>
            </a:r>
            <a:r>
              <a:rPr lang="en-GB" dirty="0" smtClean="0"/>
              <a:t> 	cleaning insertions (IR3, IR7)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14422"/>
            <a:ext cx="6934200" cy="5182592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5" name="Group 19"/>
          <p:cNvGrpSpPr/>
          <p:nvPr/>
        </p:nvGrpSpPr>
        <p:grpSpPr>
          <a:xfrm>
            <a:off x="2786050" y="2213760"/>
            <a:ext cx="5635673" cy="4567462"/>
            <a:chOff x="2786050" y="2213760"/>
            <a:chExt cx="5635673" cy="4567462"/>
          </a:xfrm>
        </p:grpSpPr>
        <p:cxnSp>
          <p:nvCxnSpPr>
            <p:cNvPr id="7" name="Straight Arrow Connector 6"/>
            <p:cNvCxnSpPr/>
            <p:nvPr/>
          </p:nvCxnSpPr>
          <p:spPr>
            <a:xfrm rot="5400000">
              <a:off x="6607189" y="3536157"/>
              <a:ext cx="2215372" cy="79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714478" y="3286124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ym typeface="Symbol"/>
                </a:rPr>
                <a:t>14</a:t>
              </a:r>
              <a:endParaRPr lang="en-GB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4725267" y="3544909"/>
              <a:ext cx="2678874" cy="16576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072198" y="3286124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ym typeface="Symbol"/>
                </a:rPr>
                <a:t>50</a:t>
              </a:r>
              <a:endParaRPr lang="en-GB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>
              <a:off x="2251059" y="3536157"/>
              <a:ext cx="1070776" cy="794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86050" y="3438524"/>
              <a:ext cx="927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ym typeface="Symbol"/>
                </a:rPr>
                <a:t>6(9)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28992" y="5857892"/>
              <a:ext cx="395492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Settings @7TeV and </a:t>
              </a:r>
              <a:r>
                <a:rPr lang="en-GB" dirty="0" smtClean="0">
                  <a:sym typeface="Symbol"/>
                </a:rPr>
                <a:t>*=0.55 m</a:t>
              </a:r>
            </a:p>
            <a:p>
              <a:r>
                <a:rPr lang="en-GB" dirty="0" smtClean="0">
                  <a:sym typeface="Symbol"/>
                </a:rPr>
                <a:t>Beam size () = 300 µm (@arc)</a:t>
              </a:r>
            </a:p>
            <a:p>
              <a:r>
                <a:rPr lang="en-GB" dirty="0" smtClean="0">
                  <a:sym typeface="Symbol"/>
                </a:rPr>
                <a:t>Beam size () = 17 µm (@IR1, IR5)</a:t>
              </a:r>
              <a:endParaRPr lang="en-GB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rot="16200000" flipH="1">
            <a:off x="2893208" y="3536156"/>
            <a:ext cx="1357322" cy="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72662" y="3429000"/>
            <a:ext cx="92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7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6107918" y="3535363"/>
            <a:ext cx="1785949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01686" y="3429000"/>
            <a:ext cx="92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8.5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186634" cy="1066800"/>
          </a:xfrm>
        </p:spPr>
        <p:txBody>
          <a:bodyPr/>
          <a:lstStyle/>
          <a:p>
            <a:r>
              <a:rPr lang="en-GB" dirty="0" smtClean="0"/>
              <a:t>I. Basic layout of the machine: 	</a:t>
            </a:r>
            <a:r>
              <a:rPr lang="en-GB" dirty="0" err="1" smtClean="0"/>
              <a:t>quadrupole</a:t>
            </a:r>
            <a:r>
              <a:rPr lang="en-GB" dirty="0" smtClean="0"/>
              <a:t> corrector magnets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753350" cy="496252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3857620" y="4572008"/>
            <a:ext cx="785818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572396" y="2928934"/>
            <a:ext cx="785818" cy="57150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28926" y="3714752"/>
            <a:ext cx="285752" cy="71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56221" y="3732663"/>
            <a:ext cx="319242" cy="876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60050" y="3766782"/>
            <a:ext cx="342708" cy="1002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61490" y="3807725"/>
            <a:ext cx="368564" cy="98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61490" y="3848669"/>
            <a:ext cx="375388" cy="982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965115" y="3903260"/>
            <a:ext cx="378587" cy="1050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78967" y="3960125"/>
            <a:ext cx="319242" cy="876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</p:cNvCxnSpPr>
          <p:nvPr/>
        </p:nvCxnSpPr>
        <p:spPr>
          <a:xfrm rot="10800000">
            <a:off x="3143240" y="4000504"/>
            <a:ext cx="714380" cy="857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571868" y="2490716"/>
            <a:ext cx="3136007" cy="11525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71868" y="2571744"/>
            <a:ext cx="3136007" cy="11525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571868" y="2643116"/>
            <a:ext cx="3136007" cy="11525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571868" y="2705030"/>
            <a:ext cx="3136007" cy="11525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79133" y="2776468"/>
            <a:ext cx="3136007" cy="11525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500430" y="2419278"/>
            <a:ext cx="3136007" cy="11525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V="1">
            <a:off x="3857620" y="3643314"/>
            <a:ext cx="785818" cy="50006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500562" y="4071942"/>
            <a:ext cx="928694" cy="57150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6793401" y="2180434"/>
            <a:ext cx="1071570" cy="35719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788853" y="2261397"/>
            <a:ext cx="1071570" cy="35719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79754" y="2354239"/>
            <a:ext cx="1149595" cy="40452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7" idx="2"/>
          </p:cNvCxnSpPr>
          <p:nvPr/>
        </p:nvCxnSpPr>
        <p:spPr>
          <a:xfrm rot="10800000">
            <a:off x="7143768" y="2428868"/>
            <a:ext cx="428628" cy="785818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705600" y="2044700"/>
            <a:ext cx="939800" cy="3556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731000" y="2082800"/>
            <a:ext cx="1028700" cy="3683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7023100" y="2032000"/>
            <a:ext cx="393700" cy="1270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6782029" y="2298700"/>
            <a:ext cx="1155471" cy="376373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</a:t>
            </a:r>
            <a:r>
              <a:rPr lang="en-US" dirty="0"/>
              <a:t>LHC Operational cycle:</a:t>
            </a:r>
            <a:br>
              <a:rPr lang="en-US" dirty="0"/>
            </a:br>
            <a:r>
              <a:rPr lang="en-GB" dirty="0"/>
              <a:t>	Squeeze </a:t>
            </a:r>
            <a:r>
              <a:rPr lang="en-GB" dirty="0">
                <a:sym typeface="Wingdings"/>
              </a:rPr>
              <a:t> reduce β*</a:t>
            </a:r>
            <a:endParaRPr lang="en-GB" dirty="0"/>
          </a:p>
        </p:txBody>
      </p:sp>
      <p:pic>
        <p:nvPicPr>
          <p:cNvPr id="4" name="Content Placeholder 3" descr="beta-luminosity-IR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50746" y="36218"/>
            <a:ext cx="5649306" cy="7994258"/>
          </a:xfrm>
        </p:spPr>
      </p:pic>
      <p:sp>
        <p:nvSpPr>
          <p:cNvPr id="5" name="TextBox 4"/>
          <p:cNvSpPr txBox="1"/>
          <p:nvPr/>
        </p:nvSpPr>
        <p:spPr>
          <a:xfrm>
            <a:off x="4500562" y="2214554"/>
            <a:ext cx="15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ATLAS=CMS</a:t>
            </a:r>
            <a:endParaRPr lang="en-GB" b="1" dirty="0"/>
          </a:p>
        </p:txBody>
      </p:sp>
      <p:sp>
        <p:nvSpPr>
          <p:cNvPr id="15" name="Rectangle 14"/>
          <p:cNvSpPr/>
          <p:nvPr/>
        </p:nvSpPr>
        <p:spPr>
          <a:xfrm>
            <a:off x="2714612" y="1928802"/>
            <a:ext cx="4286263" cy="21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3"/>
          <p:cNvGrpSpPr/>
          <p:nvPr/>
        </p:nvGrpSpPr>
        <p:grpSpPr>
          <a:xfrm>
            <a:off x="4786314" y="1142984"/>
            <a:ext cx="2286016" cy="1022638"/>
            <a:chOff x="4786314" y="1142984"/>
            <a:chExt cx="2286016" cy="1022638"/>
          </a:xfrm>
        </p:grpSpPr>
        <p:sp>
          <p:nvSpPr>
            <p:cNvPr id="8" name="TextBox 7"/>
            <p:cNvSpPr txBox="1"/>
            <p:nvPr/>
          </p:nvSpPr>
          <p:spPr>
            <a:xfrm>
              <a:off x="4786314" y="1357298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Q1</a:t>
              </a:r>
              <a:endParaRPr lang="en-GB" sz="8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63856" y="1357298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Q3</a:t>
              </a:r>
              <a:endParaRPr lang="en-GB" sz="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2484" y="1357298"/>
              <a:ext cx="3161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D2</a:t>
              </a:r>
              <a:endParaRPr lang="en-GB" sz="8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72132" y="1357298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Q5</a:t>
              </a:r>
              <a:endParaRPr lang="en-GB" sz="8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57752" y="1857364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Q2</a:t>
              </a:r>
              <a:endParaRPr lang="en-GB" sz="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35294" y="1856234"/>
              <a:ext cx="3161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D1</a:t>
              </a:r>
              <a:endParaRPr lang="en-GB" sz="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00694" y="1856234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Q4</a:t>
              </a:r>
              <a:endParaRPr lang="en-GB" sz="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15008" y="1856234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Q6</a:t>
              </a:r>
              <a:endParaRPr lang="en-GB" sz="8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67408" y="1357298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Q7</a:t>
              </a:r>
              <a:endParaRPr lang="en-GB" sz="8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5958153" y="1857364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2MB</a:t>
              </a:r>
              <a:endParaRPr lang="en-GB" sz="8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72198" y="1357298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Q8</a:t>
              </a:r>
              <a:endParaRPr lang="en-GB" sz="8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6153496" y="1857364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2MB</a:t>
              </a:r>
              <a:endParaRPr lang="en-GB" sz="8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49740" y="1357298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Q9</a:t>
              </a:r>
              <a:endParaRPr lang="en-GB" sz="8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6296372" y="1857364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2MB</a:t>
              </a:r>
              <a:endParaRPr lang="en-GB" sz="8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29388" y="1357298"/>
              <a:ext cx="38023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Q10</a:t>
              </a:r>
              <a:endParaRPr lang="en-GB" sz="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6478320" y="1857364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2MB</a:t>
              </a:r>
              <a:endParaRPr lang="en-GB" sz="8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92098" y="1357298"/>
              <a:ext cx="38023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dirty="0" smtClean="0"/>
                <a:t>Q11</a:t>
              </a:r>
              <a:endParaRPr lang="en-GB" sz="8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929190" y="1355710"/>
              <a:ext cx="21431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9" idx="0"/>
              <a:endCxn id="16" idx="0"/>
            </p:cNvCxnSpPr>
            <p:nvPr/>
          </p:nvCxnSpPr>
          <p:spPr>
            <a:xfrm rot="5400000" flipH="1" flipV="1">
              <a:off x="5576894" y="905522"/>
              <a:ext cx="1588" cy="90355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6" idx="0"/>
              <a:endCxn id="24" idx="0"/>
            </p:cNvCxnSpPr>
            <p:nvPr/>
          </p:nvCxnSpPr>
          <p:spPr>
            <a:xfrm rot="5400000" flipH="1" flipV="1">
              <a:off x="6455442" y="930526"/>
              <a:ext cx="1588" cy="85354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892418" y="1142984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IT</a:t>
              </a:r>
              <a:endParaRPr lang="en-GB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63922" y="1142984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MS</a:t>
              </a:r>
              <a:endParaRPr lang="en-GB" sz="12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45836" y="1142984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DS</a:t>
              </a:r>
              <a:endParaRPr lang="en-GB" sz="1200" b="1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5436096" y="2852936"/>
            <a:ext cx="370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Remember what I said in slide 23 </a:t>
            </a:r>
            <a:r>
              <a:rPr lang="en-GB" dirty="0" smtClean="0">
                <a:sym typeface="Wingdings"/>
              </a:rPr>
              <a:t> </a:t>
            </a:r>
            <a:r>
              <a:rPr lang="en-GB" dirty="0" smtClean="0"/>
              <a:t>The </a:t>
            </a:r>
            <a:r>
              <a:rPr lang="en-GB" dirty="0"/>
              <a:t>mechanical aperture of the inner triplets limits the maximum </a:t>
            </a:r>
            <a:r>
              <a:rPr lang="en-GB" dirty="0">
                <a:sym typeface="Symbol"/>
              </a:rPr>
              <a:t>* @IPs  and the maximum </a:t>
            </a:r>
            <a:r>
              <a:rPr lang="en-GB" dirty="0" err="1">
                <a:sym typeface="Symbol"/>
              </a:rPr>
              <a:t>Xangle</a:t>
            </a:r>
            <a:r>
              <a:rPr lang="en-GB" dirty="0">
                <a:sym typeface="Symbol"/>
              </a:rPr>
              <a:t> </a:t>
            </a:r>
            <a:r>
              <a:rPr lang="en-GB" dirty="0">
                <a:sym typeface="Wingdings" pitchFamily="2" charset="2"/>
              </a:rPr>
              <a:t> limit peak </a:t>
            </a:r>
            <a:r>
              <a:rPr lang="en-GB" dirty="0" smtClean="0">
                <a:sym typeface="Wingdings" pitchFamily="2" charset="2"/>
              </a:rPr>
              <a:t>luminosity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II. </a:t>
            </a:r>
            <a:r>
              <a:rPr lang="en-US" dirty="0"/>
              <a:t>Beam measurements: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GB" dirty="0" smtClean="0"/>
              <a:t>Integer tunes</a:t>
            </a:r>
            <a:endParaRPr lang="en-GB" dirty="0"/>
          </a:p>
        </p:txBody>
      </p:sp>
      <p:pic>
        <p:nvPicPr>
          <p:cNvPr id="3" name="Picture 5" descr="integer-tu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9175"/>
            <a:ext cx="9144000" cy="36544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57620" y="300037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/>
              <a:t>Qx</a:t>
            </a:r>
            <a:r>
              <a:rPr lang="en-GB" sz="3600" dirty="0" smtClean="0"/>
              <a:t> = 64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901691" y="456861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/>
              <a:t>Qy</a:t>
            </a:r>
            <a:r>
              <a:rPr lang="en-GB" sz="3600" dirty="0" smtClean="0"/>
              <a:t> = 59</a:t>
            </a:r>
            <a:endParaRPr lang="en-GB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machine: 	Dispersion suppression</a:t>
            </a:r>
            <a:endParaRPr lang="en-GB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Quadrupole</a:t>
            </a:r>
            <a:r>
              <a:rPr lang="en-GB" dirty="0" smtClean="0"/>
              <a:t> types: MQ, </a:t>
            </a:r>
            <a:r>
              <a:rPr lang="en-GB" b="1" dirty="0" smtClean="0"/>
              <a:t>MQM</a:t>
            </a:r>
            <a:r>
              <a:rPr lang="en-GB" dirty="0" smtClean="0"/>
              <a:t>, MQTL 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2875265" y="4714884"/>
            <a:ext cx="35125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Nominal gradient = 200/160 T/m</a:t>
            </a:r>
          </a:p>
          <a:p>
            <a:r>
              <a:rPr lang="en-GB" dirty="0" err="1" smtClean="0"/>
              <a:t>I</a:t>
            </a:r>
            <a:r>
              <a:rPr lang="en-GB" sz="1400" dirty="0" err="1" smtClean="0"/>
              <a:t>nominal</a:t>
            </a:r>
            <a:r>
              <a:rPr lang="en-GB" dirty="0" smtClean="0"/>
              <a:t> = 5.4/4.3 kA</a:t>
            </a:r>
          </a:p>
          <a:p>
            <a:r>
              <a:rPr lang="en-GB" dirty="0" err="1" smtClean="0"/>
              <a:t>L</a:t>
            </a:r>
            <a:r>
              <a:rPr lang="en-GB" sz="1200" dirty="0" err="1" smtClean="0"/>
              <a:t>mag</a:t>
            </a:r>
            <a:r>
              <a:rPr lang="en-GB" dirty="0" smtClean="0"/>
              <a:t>=2.4/3.4/4.8 m</a:t>
            </a:r>
          </a:p>
          <a:p>
            <a:r>
              <a:rPr lang="en-GB" dirty="0" smtClean="0"/>
              <a:t>T=1.9/4.5 K</a:t>
            </a:r>
          </a:p>
          <a:p>
            <a:r>
              <a:rPr lang="en-GB" dirty="0" smtClean="0"/>
              <a:t>Cold bore       = 53/50 mm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Individual powered apertures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753" y="1857364"/>
            <a:ext cx="28479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1160753" y="185736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MQM</a:t>
            </a:r>
            <a:endParaRPr lang="en-GB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491" y="1857364"/>
            <a:ext cx="38004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2" name="Straight Arrow Connector 41"/>
          <p:cNvCxnSpPr/>
          <p:nvPr/>
        </p:nvCxnSpPr>
        <p:spPr>
          <a:xfrm flipV="1">
            <a:off x="6643702" y="2928934"/>
            <a:ext cx="1785950" cy="164307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72396" y="3643314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5 m</a:t>
            </a:r>
            <a:endParaRPr lang="en-GB" sz="2800" b="1" dirty="0"/>
          </a:p>
        </p:txBody>
      </p:sp>
      <p:grpSp>
        <p:nvGrpSpPr>
          <p:cNvPr id="3" name="Group 49"/>
          <p:cNvGrpSpPr/>
          <p:nvPr/>
        </p:nvGrpSpPr>
        <p:grpSpPr>
          <a:xfrm>
            <a:off x="4071934" y="5895464"/>
            <a:ext cx="214314" cy="214314"/>
            <a:chOff x="7643834" y="5286388"/>
            <a:chExt cx="214314" cy="214314"/>
          </a:xfrm>
        </p:grpSpPr>
        <p:sp>
          <p:nvSpPr>
            <p:cNvPr id="44" name="Oval 43"/>
            <p:cNvSpPr/>
            <p:nvPr/>
          </p:nvSpPr>
          <p:spPr>
            <a:xfrm>
              <a:off x="7643834" y="5286388"/>
              <a:ext cx="214314" cy="21431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5400000" flipH="1" flipV="1">
              <a:off x="7643834" y="5286388"/>
              <a:ext cx="214314" cy="214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388093" y="6489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18/42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9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layout of the machine:</a:t>
            </a:r>
            <a:br>
              <a:rPr lang="en-GB" dirty="0" smtClean="0"/>
            </a:br>
            <a:r>
              <a:rPr lang="en-GB" dirty="0" smtClean="0"/>
              <a:t>		the arc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8" y="1178703"/>
            <a:ext cx="7572396" cy="5679297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3" name="Group 22"/>
          <p:cNvGrpSpPr/>
          <p:nvPr/>
        </p:nvGrpSpPr>
        <p:grpSpPr>
          <a:xfrm>
            <a:off x="0" y="5589240"/>
            <a:ext cx="4355976" cy="1268760"/>
            <a:chOff x="0" y="5929330"/>
            <a:chExt cx="3924300" cy="928670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972175"/>
              <a:ext cx="3924300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1571604" y="5929330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6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72000" y="4057233"/>
            <a:ext cx="3789820" cy="28315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MB</a:t>
            </a:r>
            <a:r>
              <a:rPr lang="en-GB" sz="1600" dirty="0" smtClean="0"/>
              <a:t>: main dipole</a:t>
            </a:r>
          </a:p>
          <a:p>
            <a:r>
              <a:rPr lang="en-GB" sz="1600" b="1" dirty="0" smtClean="0"/>
              <a:t>MQ</a:t>
            </a:r>
            <a:r>
              <a:rPr lang="en-GB" sz="1600" dirty="0" smtClean="0"/>
              <a:t>: main </a:t>
            </a:r>
            <a:r>
              <a:rPr lang="en-GB" sz="1600" dirty="0" err="1" smtClean="0"/>
              <a:t>quadrupole</a:t>
            </a:r>
            <a:endParaRPr lang="en-GB" sz="1600" dirty="0" smtClean="0"/>
          </a:p>
          <a:p>
            <a:r>
              <a:rPr lang="en-GB" sz="1600" b="1" dirty="0" smtClean="0"/>
              <a:t>MQT</a:t>
            </a:r>
            <a:r>
              <a:rPr lang="en-GB" sz="1600" dirty="0" smtClean="0"/>
              <a:t>: Trim </a:t>
            </a:r>
            <a:r>
              <a:rPr lang="en-GB" sz="1600" dirty="0" err="1" smtClean="0"/>
              <a:t>quadrupole</a:t>
            </a:r>
            <a:endParaRPr lang="en-GB" sz="1600" dirty="0" smtClean="0"/>
          </a:p>
          <a:p>
            <a:r>
              <a:rPr lang="en-GB" sz="1600" b="1" dirty="0" smtClean="0"/>
              <a:t>MQS</a:t>
            </a:r>
            <a:r>
              <a:rPr lang="en-GB" sz="1600" dirty="0" smtClean="0"/>
              <a:t>: Skew trim </a:t>
            </a:r>
            <a:r>
              <a:rPr lang="en-GB" sz="1600" dirty="0" err="1" smtClean="0"/>
              <a:t>quadrupole</a:t>
            </a:r>
            <a:endParaRPr lang="en-GB" sz="1600" dirty="0" smtClean="0"/>
          </a:p>
          <a:p>
            <a:r>
              <a:rPr lang="en-GB" sz="1600" b="1" dirty="0" smtClean="0"/>
              <a:t>MO</a:t>
            </a:r>
            <a:r>
              <a:rPr lang="en-GB" sz="1600" dirty="0" smtClean="0"/>
              <a:t>: Lattice </a:t>
            </a:r>
            <a:r>
              <a:rPr lang="en-GB" sz="1600" dirty="0" err="1" smtClean="0"/>
              <a:t>octupole</a:t>
            </a:r>
            <a:r>
              <a:rPr lang="en-GB" sz="1600" dirty="0" smtClean="0"/>
              <a:t> (Landau damping)</a:t>
            </a:r>
          </a:p>
          <a:p>
            <a:r>
              <a:rPr lang="en-GB" sz="1600" b="1" dirty="0" smtClean="0"/>
              <a:t>MSCB</a:t>
            </a:r>
            <a:r>
              <a:rPr lang="en-GB" sz="1600" dirty="0" smtClean="0"/>
              <a:t>: Skew </a:t>
            </a:r>
            <a:r>
              <a:rPr lang="en-GB" sz="1600" dirty="0" err="1" smtClean="0"/>
              <a:t>sextupole</a:t>
            </a:r>
            <a:r>
              <a:rPr lang="en-GB" sz="1600" dirty="0" smtClean="0"/>
              <a:t> +</a:t>
            </a:r>
          </a:p>
          <a:p>
            <a:r>
              <a:rPr lang="en-GB" sz="1600" dirty="0" smtClean="0"/>
              <a:t>Orbit corrector (lattice </a:t>
            </a:r>
            <a:r>
              <a:rPr lang="en-GB" sz="1600" dirty="0" err="1" smtClean="0"/>
              <a:t>chroma+orbit</a:t>
            </a:r>
            <a:r>
              <a:rPr lang="en-GB" sz="1600" dirty="0" smtClean="0"/>
              <a:t>)</a:t>
            </a:r>
          </a:p>
          <a:p>
            <a:r>
              <a:rPr lang="en-GB" sz="1600" b="1" dirty="0" smtClean="0"/>
              <a:t>MCS</a:t>
            </a:r>
            <a:r>
              <a:rPr lang="en-GB" sz="1600" dirty="0" smtClean="0"/>
              <a:t>: Spool piece </a:t>
            </a:r>
            <a:r>
              <a:rPr lang="en-GB" dirty="0" err="1" smtClean="0"/>
              <a:t>sextupole</a:t>
            </a:r>
            <a:endParaRPr lang="en-GB" dirty="0" smtClean="0"/>
          </a:p>
          <a:p>
            <a:r>
              <a:rPr lang="en-GB" sz="1600" b="1" dirty="0" smtClean="0"/>
              <a:t>MCDO</a:t>
            </a:r>
            <a:r>
              <a:rPr lang="en-GB" sz="1600" dirty="0" smtClean="0"/>
              <a:t>: Spool piece </a:t>
            </a:r>
            <a:r>
              <a:rPr lang="en-GB" sz="1600" dirty="0" err="1" smtClean="0"/>
              <a:t>octupole</a:t>
            </a:r>
            <a:r>
              <a:rPr lang="en-GB" sz="1600" dirty="0" smtClean="0"/>
              <a:t> +</a:t>
            </a:r>
          </a:p>
          <a:p>
            <a:r>
              <a:rPr lang="en-GB" sz="1600" dirty="0" err="1" smtClean="0"/>
              <a:t>Decapole</a:t>
            </a:r>
            <a:endParaRPr lang="en-GB" sz="1600" dirty="0" smtClean="0"/>
          </a:p>
          <a:p>
            <a:r>
              <a:rPr lang="en-GB" sz="1600" dirty="0" smtClean="0"/>
              <a:t>BPM: Beam position monitor</a:t>
            </a:r>
            <a:endParaRPr lang="en-GB" sz="1600" dirty="0"/>
          </a:p>
        </p:txBody>
      </p:sp>
      <p:grpSp>
        <p:nvGrpSpPr>
          <p:cNvPr id="5" name="Group 21"/>
          <p:cNvGrpSpPr/>
          <p:nvPr/>
        </p:nvGrpSpPr>
        <p:grpSpPr>
          <a:xfrm>
            <a:off x="1142976" y="1142984"/>
            <a:ext cx="7175498" cy="2951327"/>
            <a:chOff x="1142976" y="1142984"/>
            <a:chExt cx="7175498" cy="2951327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71604" y="2000240"/>
              <a:ext cx="6746870" cy="20812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>
              <a:off x="7500958" y="3848090"/>
              <a:ext cx="740908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dirty="0"/>
                <a:t>LHC TDR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2976" y="1142984"/>
              <a:ext cx="67249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LHC arc cells =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FoDo</a:t>
              </a:r>
              <a:r>
                <a:rPr lang="en-GB" sz="2400" dirty="0" smtClean="0">
                  <a:solidFill>
                    <a:schemeClr val="bg1"/>
                  </a:solidFill>
                </a:rPr>
                <a:t> lattice* with </a:t>
              </a:r>
            </a:p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~ 90º phase advance per cell in the V &amp; H plane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7356" y="23574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73276" y="22024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32088" y="235743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7986" y="22024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</a:t>
              </a:r>
              <a:endParaRPr lang="en-GB" dirty="0"/>
            </a:p>
          </p:txBody>
        </p:sp>
        <p:sp>
          <p:nvSpPr>
            <p:cNvPr id="19" name="Left Brace 18"/>
            <p:cNvSpPr/>
            <p:nvPr/>
          </p:nvSpPr>
          <p:spPr>
            <a:xfrm rot="5400000">
              <a:off x="3490948" y="1366782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Left Brace 19"/>
            <p:cNvSpPr/>
            <p:nvPr/>
          </p:nvSpPr>
          <p:spPr>
            <a:xfrm rot="5400000">
              <a:off x="6705658" y="1366781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31"/>
          <p:cNvGrpSpPr/>
          <p:nvPr/>
        </p:nvGrpSpPr>
        <p:grpSpPr>
          <a:xfrm>
            <a:off x="1073519" y="2643182"/>
            <a:ext cx="4641489" cy="369332"/>
            <a:chOff x="1073519" y="2643182"/>
            <a:chExt cx="4641489" cy="369332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643042" y="2857496"/>
              <a:ext cx="4071966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73519" y="264318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B1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1827542" y="3009896"/>
            <a:ext cx="6387796" cy="585731"/>
            <a:chOff x="1827542" y="3009896"/>
            <a:chExt cx="6387796" cy="585731"/>
          </a:xfrm>
        </p:grpSpPr>
        <p:sp>
          <p:nvSpPr>
            <p:cNvPr id="26" name="TextBox 25"/>
            <p:cNvSpPr txBox="1"/>
            <p:nvPr/>
          </p:nvSpPr>
          <p:spPr>
            <a:xfrm>
              <a:off x="5103526" y="314324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27542" y="3226295"/>
              <a:ext cx="345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  <p:grpSp>
          <p:nvGrpSpPr>
            <p:cNvPr id="10" name="Group 32"/>
            <p:cNvGrpSpPr/>
            <p:nvPr/>
          </p:nvGrpSpPr>
          <p:grpSpPr>
            <a:xfrm>
              <a:off x="4143372" y="3009896"/>
              <a:ext cx="4071966" cy="401065"/>
              <a:chOff x="4143372" y="3009896"/>
              <a:chExt cx="4071966" cy="401065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H="1">
                <a:off x="4143372" y="3009896"/>
                <a:ext cx="4071966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427943" y="3041629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B2</a:t>
                </a:r>
                <a:endParaRPr lang="en-GB" b="1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0438"/>
            <a:ext cx="8715404" cy="231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51304" cy="1066800"/>
          </a:xfrm>
        </p:spPr>
        <p:txBody>
          <a:bodyPr/>
          <a:lstStyle/>
          <a:p>
            <a:r>
              <a:rPr lang="en-GB" dirty="0"/>
              <a:t>I. </a:t>
            </a:r>
            <a:r>
              <a:rPr lang="en-GB" dirty="0" smtClean="0"/>
              <a:t>Basic </a:t>
            </a:r>
            <a:r>
              <a:rPr lang="en-GB" dirty="0"/>
              <a:t>layout of the machine: </a:t>
            </a:r>
            <a:r>
              <a:rPr lang="en-GB" dirty="0" smtClean="0"/>
              <a:t>				Low luminosity insertions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344607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LHCb</a:t>
            </a:r>
            <a:endParaRPr lang="en-GB" i="1" dirty="0"/>
          </a:p>
        </p:txBody>
      </p:sp>
      <p:sp>
        <p:nvSpPr>
          <p:cNvPr id="159749" name="AutoShape 5"/>
          <p:cNvSpPr>
            <a:spLocks noChangeAspect="1" noChangeArrowheads="1" noTextEdit="1"/>
          </p:cNvSpPr>
          <p:nvPr/>
        </p:nvSpPr>
        <p:spPr bwMode="auto">
          <a:xfrm>
            <a:off x="0" y="1285875"/>
            <a:ext cx="8715375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75"/>
            <a:ext cx="87249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6812715" y="4179742"/>
            <a:ext cx="1928826" cy="64294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01024" y="4214818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Q7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15206" y="4214818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Q6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572132" y="4214818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Q5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643438" y="4214818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Q4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214810" y="4214818"/>
            <a:ext cx="4138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D2</a:t>
            </a:r>
            <a:endParaRPr lang="en-GB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000628" y="500063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66CC"/>
                </a:solidFill>
              </a:rPr>
              <a:t>MKI</a:t>
            </a:r>
            <a:endParaRPr lang="en-GB" sz="1400" b="1" dirty="0">
              <a:solidFill>
                <a:srgbClr val="FF66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57290" y="4143380"/>
            <a:ext cx="10999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Q1  Q2  Q3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286644" y="1285860"/>
            <a:ext cx="9268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ALICE</a:t>
            </a:r>
            <a:endParaRPr lang="en-GB" sz="20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1472" y="4357694"/>
            <a:ext cx="45397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</a:rPr>
              <a:t>IP8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5720" y="3600394"/>
            <a:ext cx="8418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i="1" dirty="0" err="1" smtClean="0"/>
              <a:t>LHCb</a:t>
            </a:r>
            <a:endParaRPr lang="en-GB" sz="2000" i="1" dirty="0"/>
          </a:p>
        </p:txBody>
      </p:sp>
      <p:grpSp>
        <p:nvGrpSpPr>
          <p:cNvPr id="4" name="Group 37"/>
          <p:cNvGrpSpPr/>
          <p:nvPr/>
        </p:nvGrpSpPr>
        <p:grpSpPr>
          <a:xfrm>
            <a:off x="6357950" y="4835735"/>
            <a:ext cx="503664" cy="450653"/>
            <a:chOff x="6357950" y="4835735"/>
            <a:chExt cx="503664" cy="450653"/>
          </a:xfrm>
        </p:grpSpPr>
        <p:sp>
          <p:nvSpPr>
            <p:cNvPr id="18" name="TextBox 17"/>
            <p:cNvSpPr txBox="1"/>
            <p:nvPr/>
          </p:nvSpPr>
          <p:spPr>
            <a:xfrm>
              <a:off x="6357950" y="4978611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7030A0"/>
                  </a:solidFill>
                </a:rPr>
                <a:t>MSI</a:t>
              </a:r>
              <a:endParaRPr lang="en-GB" sz="1400" b="1" dirty="0">
                <a:solidFill>
                  <a:srgbClr val="7030A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57950" y="4835735"/>
              <a:ext cx="71438" cy="14287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65107" y="4835735"/>
              <a:ext cx="71438" cy="14287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72264" y="4835735"/>
              <a:ext cx="71438" cy="14287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79421" y="4835735"/>
              <a:ext cx="71438" cy="14287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86578" y="4835735"/>
              <a:ext cx="71438" cy="14287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5091791" y="4834611"/>
            <a:ext cx="392909" cy="142876"/>
            <a:chOff x="6510350" y="6121619"/>
            <a:chExt cx="392909" cy="142876"/>
          </a:xfrm>
          <a:solidFill>
            <a:srgbClr val="FF66CC"/>
          </a:solidFill>
        </p:grpSpPr>
        <p:sp>
          <p:nvSpPr>
            <p:cNvPr id="41" name="Rectangle 40"/>
            <p:cNvSpPr/>
            <p:nvPr/>
          </p:nvSpPr>
          <p:spPr>
            <a:xfrm>
              <a:off x="6510350" y="6121619"/>
              <a:ext cx="71438" cy="142876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617507" y="6121619"/>
              <a:ext cx="71438" cy="142876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24664" y="6121619"/>
              <a:ext cx="71438" cy="142876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31821" y="6121619"/>
              <a:ext cx="71438" cy="142876"/>
            </a:xfrm>
            <a:prstGeom prst="rect">
              <a:avLst/>
            </a:prstGeom>
            <a:grp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3075523" y="4809134"/>
            <a:ext cx="122660" cy="320068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 flipH="1">
            <a:off x="2805729" y="4805472"/>
            <a:ext cx="45719" cy="320068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/>
          <p:cNvSpPr txBox="1"/>
          <p:nvPr/>
        </p:nvSpPr>
        <p:spPr>
          <a:xfrm>
            <a:off x="2928926" y="4357694"/>
            <a:ext cx="4732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TDI</a:t>
            </a:r>
            <a:endParaRPr lang="en-GB" sz="1400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2526901" y="4331091"/>
            <a:ext cx="6832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TCDD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357422" y="4143380"/>
            <a:ext cx="4138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D1</a:t>
            </a:r>
            <a:endParaRPr lang="en-GB" sz="1400" dirty="0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678800" y="4901184"/>
            <a:ext cx="1841994" cy="75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817765" y="4972183"/>
            <a:ext cx="1673768" cy="679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4"/>
          <p:cNvGrpSpPr/>
          <p:nvPr/>
        </p:nvGrpSpPr>
        <p:grpSpPr>
          <a:xfrm>
            <a:off x="5786446" y="4572008"/>
            <a:ext cx="638316" cy="746287"/>
            <a:chOff x="5786446" y="4572008"/>
            <a:chExt cx="638316" cy="746287"/>
          </a:xfrm>
        </p:grpSpPr>
        <p:sp>
          <p:nvSpPr>
            <p:cNvPr id="56" name="TextBox 55"/>
            <p:cNvSpPr txBox="1"/>
            <p:nvPr/>
          </p:nvSpPr>
          <p:spPr>
            <a:xfrm>
              <a:off x="5786446" y="5072074"/>
              <a:ext cx="638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rgbClr val="0070C0"/>
                  </a:solidFill>
                </a:rPr>
                <a:t>Beam 1</a:t>
              </a:r>
              <a:endParaRPr lang="en-GB" sz="1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5995100" y="5039833"/>
              <a:ext cx="285752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5939821" y="4900157"/>
              <a:ext cx="285752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786446" y="4572008"/>
              <a:ext cx="638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rgbClr val="FF0000"/>
                  </a:solidFill>
                </a:rPr>
                <a:t>Beam 2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65"/>
          <p:cNvGrpSpPr/>
          <p:nvPr/>
        </p:nvGrpSpPr>
        <p:grpSpPr>
          <a:xfrm>
            <a:off x="2714612" y="2214554"/>
            <a:ext cx="638316" cy="746287"/>
            <a:chOff x="5786446" y="4572008"/>
            <a:chExt cx="638316" cy="746287"/>
          </a:xfrm>
        </p:grpSpPr>
        <p:sp>
          <p:nvSpPr>
            <p:cNvPr id="67" name="TextBox 66"/>
            <p:cNvSpPr txBox="1"/>
            <p:nvPr/>
          </p:nvSpPr>
          <p:spPr>
            <a:xfrm>
              <a:off x="5786446" y="5072074"/>
              <a:ext cx="638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rgbClr val="FF0000"/>
                  </a:solidFill>
                </a:rPr>
                <a:t>Beam 2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5995100" y="5039833"/>
              <a:ext cx="285752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939821" y="4900157"/>
              <a:ext cx="285752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786446" y="4572008"/>
              <a:ext cx="638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 smtClean="0">
                  <a:solidFill>
                    <a:srgbClr val="0070C0"/>
                  </a:solidFill>
                </a:rPr>
                <a:t>Beam 1</a:t>
              </a:r>
              <a:endParaRPr lang="en-GB" sz="1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00161" y="6207486"/>
            <a:ext cx="734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Extra challenge </a:t>
            </a:r>
            <a:r>
              <a:rPr lang="en-GB" dirty="0" smtClean="0">
                <a:sym typeface="Wingdings" panose="05000000000000000000" pitchFamily="2" charset="2"/>
              </a:rPr>
              <a:t> the lattice has to accommodate the injection region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8388093" y="6489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26/42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machine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5496" y="2636912"/>
            <a:ext cx="2224911" cy="3200502"/>
            <a:chOff x="35496" y="2636912"/>
            <a:chExt cx="2224911" cy="3200502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636912"/>
              <a:ext cx="2157115" cy="3200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 rot="890454">
              <a:off x="801736" y="379185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46.5 mm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477565" y="3808049"/>
              <a:ext cx="268079" cy="10687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628829" y="4029343"/>
              <a:ext cx="268079" cy="10687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08700" y="3918654"/>
              <a:ext cx="1151264" cy="318509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91619" y="5307106"/>
              <a:ext cx="1054752" cy="32974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205390" y="4489727"/>
              <a:ext cx="1055017" cy="3158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1700709" y="4722452"/>
              <a:ext cx="236426" cy="83475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6299111">
              <a:off x="1453414" y="4992511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chemeClr val="bg1"/>
                  </a:solidFill>
                </a:rPr>
                <a:t>36.9 mm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1137498" y="1052736"/>
            <a:ext cx="6746870" cy="2101661"/>
            <a:chOff x="1571604" y="1142984"/>
            <a:chExt cx="6746870" cy="2101661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/>
            <a:srcRect b="29280"/>
            <a:stretch/>
          </p:blipFill>
          <p:spPr bwMode="auto">
            <a:xfrm>
              <a:off x="1571604" y="1772816"/>
              <a:ext cx="6746870" cy="147182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>
              <a:off x="7577566" y="2998424"/>
              <a:ext cx="740908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dirty="0"/>
                <a:t>LHC TDR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92004" y="1142984"/>
              <a:ext cx="56268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LHC arc cells =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FoDo</a:t>
              </a:r>
              <a:r>
                <a:rPr lang="en-GB" sz="2000" dirty="0" smtClean="0">
                  <a:solidFill>
                    <a:schemeClr val="bg1"/>
                  </a:solidFill>
                </a:rPr>
                <a:t> lattice* with </a:t>
              </a:r>
            </a:p>
            <a:p>
              <a:pPr algn="ctr"/>
              <a:r>
                <a:rPr lang="en-GB" sz="2000" dirty="0" smtClean="0">
                  <a:solidFill>
                    <a:schemeClr val="bg1"/>
                  </a:solidFill>
                </a:rPr>
                <a:t>~ 90º phase advance per cell in the V &amp; H plane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57356" y="2134387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73276" y="197936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32088" y="2134387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87986" y="197936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</a:t>
              </a:r>
              <a:endParaRPr lang="en-GB" dirty="0"/>
            </a:p>
          </p:txBody>
        </p:sp>
        <p:sp>
          <p:nvSpPr>
            <p:cNvPr id="13" name="Left Brace 12"/>
            <p:cNvSpPr/>
            <p:nvPr/>
          </p:nvSpPr>
          <p:spPr>
            <a:xfrm rot="5400000">
              <a:off x="3490948" y="1143739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Left Brace 13"/>
            <p:cNvSpPr/>
            <p:nvPr/>
          </p:nvSpPr>
          <p:spPr>
            <a:xfrm rot="5400000">
              <a:off x="6705658" y="1143738"/>
              <a:ext cx="233278" cy="2500329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 rot="21108141">
            <a:off x="1607130" y="2084548"/>
            <a:ext cx="566479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Why ~ 90</a:t>
            </a:r>
            <a:r>
              <a:rPr lang="en-GB" dirty="0" smtClean="0"/>
              <a:t>º </a:t>
            </a:r>
            <a:r>
              <a:rPr lang="en-GB" dirty="0"/>
              <a:t>phase advance per </a:t>
            </a:r>
            <a:r>
              <a:rPr lang="en-GB" dirty="0" smtClean="0"/>
              <a:t>cell is a good number?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405316" y="4572565"/>
            <a:ext cx="1327608" cy="369332"/>
            <a:chOff x="410728" y="4584075"/>
            <a:chExt cx="1327608" cy="369332"/>
          </a:xfrm>
        </p:grpSpPr>
        <p:sp>
          <p:nvSpPr>
            <p:cNvPr id="41" name="Oval 40"/>
            <p:cNvSpPr/>
            <p:nvPr/>
          </p:nvSpPr>
          <p:spPr>
            <a:xfrm rot="20700000">
              <a:off x="1042916" y="4871708"/>
              <a:ext cx="60768" cy="6564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0728" y="4584075"/>
              <a:ext cx="1327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Arial"/>
                  <a:cs typeface="Arial"/>
                </a:rPr>
                <a:t>σ</a:t>
              </a:r>
              <a:r>
                <a:rPr lang="en-GB" baseline="30000" dirty="0" err="1" smtClean="0">
                  <a:latin typeface="Arial"/>
                  <a:cs typeface="Arial"/>
                </a:rPr>
                <a:t>inj</a:t>
              </a:r>
              <a:r>
                <a:rPr lang="el-GR" sz="1200" dirty="0" smtClean="0">
                  <a:latin typeface="Times New Roman"/>
                  <a:cs typeface="Times New Roman"/>
                </a:rPr>
                <a:t>β</a:t>
              </a:r>
              <a:r>
                <a:rPr lang="en-GB" dirty="0" smtClean="0">
                  <a:latin typeface="Times New Roman"/>
                  <a:cs typeface="Times New Roman"/>
                </a:rPr>
                <a:t> </a:t>
              </a:r>
              <a:r>
                <a:rPr lang="en-GB" dirty="0" smtClean="0"/>
                <a:t>~1 mm</a:t>
              </a:r>
              <a:endParaRPr lang="en-GB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91619" y="4913496"/>
            <a:ext cx="784800" cy="440421"/>
            <a:chOff x="891619" y="4913496"/>
            <a:chExt cx="784800" cy="440421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1106518" y="4913496"/>
              <a:ext cx="540783" cy="22156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 rot="1496506">
              <a:off x="961159" y="5046140"/>
              <a:ext cx="7152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7-10</a:t>
              </a:r>
              <a:r>
                <a:rPr lang="el-GR" sz="1400" b="1" dirty="0">
                  <a:solidFill>
                    <a:srgbClr val="FFFF00"/>
                  </a:solidFill>
                  <a:latin typeface="Arial"/>
                  <a:cs typeface="Arial"/>
                </a:rPr>
                <a:t>σ</a:t>
              </a:r>
              <a:r>
                <a:rPr lang="en-GB" sz="1400" b="1" dirty="0">
                  <a:solidFill>
                    <a:srgbClr val="FFFF00"/>
                  </a:solidFill>
                  <a:latin typeface="Arial"/>
                  <a:cs typeface="Arial"/>
                </a:rPr>
                <a:t> 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891619" y="4931194"/>
              <a:ext cx="181681" cy="37591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2175074" y="3212976"/>
            <a:ext cx="586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Which parameter determines the beam size (ignoring D(s))?</a:t>
            </a:r>
            <a:endParaRPr lang="en-GB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47946" y="3768987"/>
            <a:ext cx="648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(In general in proton machines </a:t>
            </a:r>
            <a:r>
              <a:rPr lang="el-GR" dirty="0" smtClean="0">
                <a:latin typeface="+mn-lt"/>
                <a:cs typeface="Arial"/>
              </a:rPr>
              <a:t>ε</a:t>
            </a:r>
            <a:r>
              <a:rPr lang="en-GB" dirty="0" smtClean="0">
                <a:latin typeface="+mn-lt"/>
                <a:cs typeface="Arial"/>
              </a:rPr>
              <a:t>x≈</a:t>
            </a:r>
            <a:r>
              <a:rPr lang="el-GR" dirty="0" smtClean="0">
                <a:latin typeface="+mn-lt"/>
                <a:cs typeface="Arial"/>
              </a:rPr>
              <a:t>ε</a:t>
            </a:r>
            <a:r>
              <a:rPr lang="en-GB" dirty="0" smtClean="0">
                <a:latin typeface="+mn-lt"/>
                <a:cs typeface="Arial"/>
              </a:rPr>
              <a:t>y </a:t>
            </a:r>
            <a:r>
              <a:rPr lang="en-GB" dirty="0" smtClean="0">
                <a:latin typeface="+mn-lt"/>
                <a:cs typeface="Arial"/>
                <a:sym typeface="Wingdings" panose="05000000000000000000" pitchFamily="2" charset="2"/>
              </a:rPr>
              <a:t> beams are round)</a:t>
            </a:r>
            <a:endParaRPr lang="en-GB" dirty="0" smtClean="0">
              <a:latin typeface="+mn-lt"/>
              <a:sym typeface="Wingdings" panose="05000000000000000000" pitchFamily="2" charset="2"/>
            </a:endParaRPr>
          </a:p>
          <a:p>
            <a:endParaRPr lang="en-GB" dirty="0" smtClean="0">
              <a:latin typeface="+mn-lt"/>
              <a:cs typeface="Arial"/>
              <a:sym typeface="Wingdings" panose="05000000000000000000" pitchFamily="2" charset="2"/>
            </a:endParaRPr>
          </a:p>
          <a:p>
            <a:r>
              <a:rPr lang="en-GB" dirty="0" smtClean="0">
                <a:latin typeface="+mn-lt"/>
                <a:cs typeface="Arial"/>
                <a:sym typeface="Wingdings" panose="05000000000000000000" pitchFamily="2" charset="2"/>
              </a:rPr>
              <a:t>In order to get the maximum aperture possible the </a:t>
            </a:r>
            <a:r>
              <a:rPr lang="el-GR" dirty="0" smtClean="0">
                <a:latin typeface="+mn-lt"/>
                <a:cs typeface="Times New Roman"/>
                <a:sym typeface="Wingdings" panose="05000000000000000000" pitchFamily="2" charset="2"/>
              </a:rPr>
              <a:t>β</a:t>
            </a:r>
            <a:r>
              <a:rPr lang="en-GB" dirty="0" smtClean="0">
                <a:latin typeface="+mn-lt"/>
                <a:cs typeface="Times New Roman"/>
                <a:sym typeface="Wingdings" panose="05000000000000000000" pitchFamily="2" charset="2"/>
              </a:rPr>
              <a:t>(s) in both planes have to be minimized:</a:t>
            </a:r>
            <a:endParaRPr lang="en-GB" dirty="0" smtClean="0">
              <a:latin typeface="+mn-lt"/>
              <a:cs typeface="Arial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832520" y="3500890"/>
                <a:ext cx="1975541" cy="396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520" y="3500890"/>
                <a:ext cx="1975541" cy="396775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316" y="5013176"/>
            <a:ext cx="7049204" cy="172819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88093" y="6489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27/42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7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6184"/>
            <a:ext cx="7696200" cy="1066800"/>
          </a:xfrm>
        </p:spPr>
        <p:txBody>
          <a:bodyPr/>
          <a:lstStyle/>
          <a:p>
            <a:r>
              <a:rPr lang="en-GB" dirty="0"/>
              <a:t>II. </a:t>
            </a:r>
            <a:r>
              <a:rPr lang="en-US" dirty="0"/>
              <a:t>Beam measurements: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GB" dirty="0" smtClean="0"/>
              <a:t>Beta measurement </a:t>
            </a:r>
            <a:endParaRPr lang="en-GB" dirty="0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19007" r="5990" b="1766"/>
          <a:stretch/>
        </p:blipFill>
        <p:spPr bwMode="auto">
          <a:xfrm>
            <a:off x="35496" y="1182253"/>
            <a:ext cx="7194861" cy="518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764" y="6363874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Reference: Record </a:t>
            </a:r>
            <a:r>
              <a:rPr lang="en-GB" sz="1200" b="1" dirty="0"/>
              <a:t>low beta beating in the LHC</a:t>
            </a:r>
          </a:p>
          <a:p>
            <a:r>
              <a:rPr lang="en-GB" sz="1200" dirty="0"/>
              <a:t>Tomas, R</a:t>
            </a:r>
            <a:r>
              <a:rPr lang="en-GB" sz="1200" dirty="0" smtClean="0"/>
              <a:t>. et al. </a:t>
            </a:r>
            <a:r>
              <a:rPr lang="en-GB" sz="1200" dirty="0" err="1" smtClean="0"/>
              <a:t>Phy</a:t>
            </a:r>
            <a:r>
              <a:rPr lang="en-GB" sz="1200" dirty="0" smtClean="0"/>
              <a:t>. Rev. Special </a:t>
            </a:r>
            <a:r>
              <a:rPr lang="en-GB" sz="1200" dirty="0"/>
              <a:t>Topics - Accelerators and Beams15(9).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4591" y="1689824"/>
            <a:ext cx="3557128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+mn-lt"/>
              </a:rPr>
              <a:t>Achieved </a:t>
            </a:r>
            <a:r>
              <a:rPr lang="el-GR" b="1" dirty="0" smtClean="0">
                <a:solidFill>
                  <a:schemeClr val="bg1"/>
                </a:solidFill>
                <a:latin typeface="+mn-lt"/>
                <a:cs typeface="Times New Roman"/>
              </a:rPr>
              <a:t>β</a:t>
            </a:r>
            <a:r>
              <a:rPr lang="en-GB" b="1" dirty="0" smtClean="0">
                <a:solidFill>
                  <a:schemeClr val="bg1"/>
                </a:solidFill>
                <a:latin typeface="+mn-lt"/>
                <a:cs typeface="Times New Roman"/>
              </a:rPr>
              <a:t>-beating error 10% !!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 rot="20382587">
            <a:off x="5704533" y="3123066"/>
            <a:ext cx="3384376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Why is so important to have a small uncertainty in the beta function?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388093" y="6489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38/42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0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II. </a:t>
            </a:r>
            <a:r>
              <a:rPr lang="en-US" dirty="0"/>
              <a:t>Beam measurements: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GB" dirty="0" smtClean="0"/>
              <a:t>Non-integer tunes</a:t>
            </a:r>
            <a:endParaRPr lang="en-GB" dirty="0"/>
          </a:p>
        </p:txBody>
      </p:sp>
      <p:grpSp>
        <p:nvGrpSpPr>
          <p:cNvPr id="77" name="Group 76"/>
          <p:cNvGrpSpPr/>
          <p:nvPr/>
        </p:nvGrpSpPr>
        <p:grpSpPr>
          <a:xfrm>
            <a:off x="0" y="3116460"/>
            <a:ext cx="3679825" cy="3357562"/>
            <a:chOff x="0" y="3116460"/>
            <a:chExt cx="3679825" cy="3357562"/>
          </a:xfrm>
        </p:grpSpPr>
        <p:sp>
          <p:nvSpPr>
            <p:cNvPr id="21" name="TextBox 20"/>
            <p:cNvSpPr txBox="1"/>
            <p:nvPr/>
          </p:nvSpPr>
          <p:spPr>
            <a:xfrm>
              <a:off x="357158" y="3116460"/>
              <a:ext cx="2738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BPM pos </a:t>
              </a:r>
              <a:r>
                <a:rPr lang="en-GB" dirty="0" smtClean="0">
                  <a:sym typeface="Wingdings" pitchFamily="2" charset="2"/>
                </a:rPr>
                <a:t> FFT  tune</a:t>
              </a:r>
              <a:endParaRPr lang="en-GB" dirty="0"/>
            </a:p>
          </p:txBody>
        </p:sp>
        <p:grpSp>
          <p:nvGrpSpPr>
            <p:cNvPr id="11" name="Group 234"/>
            <p:cNvGrpSpPr>
              <a:grpSpLocks/>
            </p:cNvGrpSpPr>
            <p:nvPr/>
          </p:nvGrpSpPr>
          <p:grpSpPr bwMode="auto">
            <a:xfrm>
              <a:off x="0" y="3499047"/>
              <a:ext cx="3679825" cy="2974975"/>
              <a:chOff x="3442" y="2064"/>
              <a:chExt cx="2318" cy="1874"/>
            </a:xfrm>
          </p:grpSpPr>
          <p:pic>
            <p:nvPicPr>
              <p:cNvPr id="12" name="Picture 225" descr="P101039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442" y="2064"/>
                <a:ext cx="2318" cy="1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Line 226"/>
              <p:cNvSpPr>
                <a:spLocks noChangeShapeType="1"/>
              </p:cNvSpPr>
              <p:nvPr/>
            </p:nvSpPr>
            <p:spPr bwMode="auto">
              <a:xfrm flipH="1">
                <a:off x="4138" y="2537"/>
                <a:ext cx="75" cy="66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227"/>
              <p:cNvSpPr>
                <a:spLocks noChangeShapeType="1"/>
              </p:cNvSpPr>
              <p:nvPr/>
            </p:nvSpPr>
            <p:spPr bwMode="auto">
              <a:xfrm flipH="1">
                <a:off x="4094" y="2528"/>
                <a:ext cx="91" cy="272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228"/>
              <p:cNvSpPr>
                <a:spLocks noChangeShapeType="1"/>
              </p:cNvSpPr>
              <p:nvPr/>
            </p:nvSpPr>
            <p:spPr bwMode="auto">
              <a:xfrm>
                <a:off x="4248" y="2537"/>
                <a:ext cx="34" cy="45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229"/>
              <p:cNvSpPr>
                <a:spLocks noChangeShapeType="1"/>
              </p:cNvSpPr>
              <p:nvPr/>
            </p:nvSpPr>
            <p:spPr bwMode="auto">
              <a:xfrm flipH="1">
                <a:off x="4430" y="2547"/>
                <a:ext cx="154" cy="429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230"/>
              <p:cNvSpPr>
                <a:spLocks noChangeShapeType="1"/>
              </p:cNvSpPr>
              <p:nvPr/>
            </p:nvSpPr>
            <p:spPr bwMode="auto">
              <a:xfrm>
                <a:off x="4703" y="2540"/>
                <a:ext cx="72" cy="41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231"/>
              <p:cNvSpPr>
                <a:spLocks noChangeShapeType="1"/>
              </p:cNvSpPr>
              <p:nvPr/>
            </p:nvSpPr>
            <p:spPr bwMode="auto">
              <a:xfrm>
                <a:off x="4631" y="2547"/>
                <a:ext cx="16" cy="665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232"/>
              <p:cNvSpPr>
                <a:spLocks noChangeShapeType="1"/>
              </p:cNvSpPr>
              <p:nvPr/>
            </p:nvSpPr>
            <p:spPr bwMode="auto">
              <a:xfrm>
                <a:off x="4655" y="2547"/>
                <a:ext cx="22" cy="25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233"/>
              <p:cNvSpPr>
                <a:spLocks noChangeShapeType="1"/>
              </p:cNvSpPr>
              <p:nvPr/>
            </p:nvSpPr>
            <p:spPr bwMode="auto">
              <a:xfrm flipH="1">
                <a:off x="3872" y="2527"/>
                <a:ext cx="245" cy="465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851920" y="3501008"/>
            <a:ext cx="5292079" cy="2016224"/>
            <a:chOff x="3851920" y="4281438"/>
            <a:chExt cx="5292079" cy="2016224"/>
          </a:xfrm>
        </p:grpSpPr>
        <p:sp>
          <p:nvSpPr>
            <p:cNvPr id="4" name="TextBox 3"/>
            <p:cNvSpPr txBox="1"/>
            <p:nvPr/>
          </p:nvSpPr>
          <p:spPr>
            <a:xfrm>
              <a:off x="6405951" y="5705476"/>
              <a:ext cx="1760418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Q</a:t>
              </a:r>
              <a:r>
                <a:rPr lang="en-GB" sz="1400" dirty="0" err="1" smtClean="0"/>
                <a:t>x</a:t>
              </a:r>
              <a:r>
                <a:rPr lang="en-GB" dirty="0" err="1" smtClean="0"/>
                <a:t>·f</a:t>
              </a:r>
              <a:r>
                <a:rPr lang="en-GB" sz="1400" dirty="0" err="1" smtClean="0"/>
                <a:t>rev</a:t>
              </a:r>
              <a:r>
                <a:rPr lang="en-GB" dirty="0" smtClean="0"/>
                <a:t> = 3 kHz</a:t>
              </a:r>
              <a:endParaRPr lang="en-GB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851920" y="4281438"/>
              <a:ext cx="2160240" cy="2016224"/>
              <a:chOff x="3851920" y="4509120"/>
              <a:chExt cx="2160240" cy="201622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851920" y="4509120"/>
                <a:ext cx="2160240" cy="20162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3929058" y="4627418"/>
                <a:ext cx="2000264" cy="1798092"/>
                <a:chOff x="1500166" y="5000636"/>
                <a:chExt cx="2000264" cy="1798092"/>
              </a:xfrm>
            </p:grpSpPr>
            <p:grpSp>
              <p:nvGrpSpPr>
                <p:cNvPr id="24" name="Group 27"/>
                <p:cNvGrpSpPr>
                  <a:grpSpLocks/>
                </p:cNvGrpSpPr>
                <p:nvPr/>
              </p:nvGrpSpPr>
              <p:grpSpPr bwMode="auto">
                <a:xfrm>
                  <a:off x="1500166" y="5000636"/>
                  <a:ext cx="1985962" cy="1211262"/>
                  <a:chOff x="3547" y="862"/>
                  <a:chExt cx="1251" cy="763"/>
                </a:xfrm>
              </p:grpSpPr>
              <p:sp>
                <p:nvSpPr>
                  <p:cNvPr id="3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862"/>
                    <a:ext cx="758" cy="75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 dirty="0"/>
                  </a:p>
                </p:txBody>
              </p:sp>
              <p:sp>
                <p:nvSpPr>
                  <p:cNvPr id="3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167" y="883"/>
                    <a:ext cx="0" cy="7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7" name="Line 31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4176" y="859"/>
                    <a:ext cx="0" cy="74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32"/>
                  <p:cNvSpPr>
                    <a:spLocks/>
                  </p:cNvSpPr>
                  <p:nvPr/>
                </p:nvSpPr>
                <p:spPr bwMode="auto">
                  <a:xfrm rot="-18798918">
                    <a:off x="4317" y="1103"/>
                    <a:ext cx="284" cy="282"/>
                  </a:xfrm>
                  <a:custGeom>
                    <a:avLst/>
                    <a:gdLst>
                      <a:gd name="G0" fmla="+- 0 0 0"/>
                      <a:gd name="G1" fmla="+- 20849 0 0"/>
                      <a:gd name="G2" fmla="+- 21600 0 0"/>
                      <a:gd name="T0" fmla="*/ 5646 w 20622"/>
                      <a:gd name="T1" fmla="*/ 0 h 20849"/>
                      <a:gd name="T2" fmla="*/ 20622 w 20622"/>
                      <a:gd name="T3" fmla="*/ 14423 h 20849"/>
                      <a:gd name="T4" fmla="*/ 0 w 20622"/>
                      <a:gd name="T5" fmla="*/ 20849 h 208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622" h="20849" fill="none" extrusionOk="0">
                        <a:moveTo>
                          <a:pt x="5646" y="-1"/>
                        </a:moveTo>
                        <a:cubicBezTo>
                          <a:pt x="12775" y="1930"/>
                          <a:pt x="18424" y="7370"/>
                          <a:pt x="20621" y="14423"/>
                        </a:cubicBezTo>
                      </a:path>
                      <a:path w="20622" h="20849" stroke="0" extrusionOk="0">
                        <a:moveTo>
                          <a:pt x="5646" y="-1"/>
                        </a:moveTo>
                        <a:cubicBezTo>
                          <a:pt x="12775" y="1930"/>
                          <a:pt x="18424" y="7370"/>
                          <a:pt x="20621" y="14423"/>
                        </a:cubicBezTo>
                        <a:lnTo>
                          <a:pt x="0" y="20849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9" name="Arc 33"/>
                  <p:cNvSpPr>
                    <a:spLocks/>
                  </p:cNvSpPr>
                  <p:nvPr/>
                </p:nvSpPr>
                <p:spPr bwMode="auto">
                  <a:xfrm rot="18798918" flipH="1">
                    <a:off x="3742" y="1090"/>
                    <a:ext cx="284" cy="282"/>
                  </a:xfrm>
                  <a:custGeom>
                    <a:avLst/>
                    <a:gdLst>
                      <a:gd name="G0" fmla="+- 0 0 0"/>
                      <a:gd name="G1" fmla="+- 20849 0 0"/>
                      <a:gd name="G2" fmla="+- 21600 0 0"/>
                      <a:gd name="T0" fmla="*/ 5646 w 20622"/>
                      <a:gd name="T1" fmla="*/ 0 h 20849"/>
                      <a:gd name="T2" fmla="*/ 20622 w 20622"/>
                      <a:gd name="T3" fmla="*/ 14423 h 20849"/>
                      <a:gd name="T4" fmla="*/ 0 w 20622"/>
                      <a:gd name="T5" fmla="*/ 20849 h 208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622" h="20849" fill="none" extrusionOk="0">
                        <a:moveTo>
                          <a:pt x="5646" y="-1"/>
                        </a:moveTo>
                        <a:cubicBezTo>
                          <a:pt x="12775" y="1930"/>
                          <a:pt x="18424" y="7370"/>
                          <a:pt x="20621" y="14423"/>
                        </a:cubicBezTo>
                      </a:path>
                      <a:path w="20622" h="20849" stroke="0" extrusionOk="0">
                        <a:moveTo>
                          <a:pt x="5646" y="-1"/>
                        </a:moveTo>
                        <a:cubicBezTo>
                          <a:pt x="12775" y="1930"/>
                          <a:pt x="18424" y="7370"/>
                          <a:pt x="20621" y="14423"/>
                        </a:cubicBezTo>
                        <a:lnTo>
                          <a:pt x="0" y="20849"/>
                        </a:lnTo>
                        <a:close/>
                      </a:path>
                    </a:pathLst>
                  </a:custGeom>
                  <a:noFill/>
                  <a:ln w="571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0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47" y="1073"/>
                    <a:ext cx="255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b="1">
                        <a:solidFill>
                          <a:schemeClr val="bg2"/>
                        </a:solidFill>
                      </a:rPr>
                      <a:t>A</a:t>
                    </a:r>
                  </a:p>
                </p:txBody>
              </p:sp>
              <p:sp>
                <p:nvSpPr>
                  <p:cNvPr id="41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54" y="1082"/>
                    <a:ext cx="244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b="1">
                        <a:solidFill>
                          <a:schemeClr val="bg2"/>
                        </a:solidFill>
                      </a:rPr>
                      <a:t>B</a:t>
                    </a:r>
                  </a:p>
                </p:txBody>
              </p:sp>
            </p:grpSp>
            <p:sp>
              <p:nvSpPr>
                <p:cNvPr id="25" name="Oval 24"/>
                <p:cNvSpPr/>
                <p:nvPr/>
              </p:nvSpPr>
              <p:spPr>
                <a:xfrm>
                  <a:off x="2000232" y="5500702"/>
                  <a:ext cx="357190" cy="142876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857356" y="5572140"/>
                  <a:ext cx="7617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beam</a:t>
                  </a:r>
                  <a:endParaRPr lang="en-GB" dirty="0"/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1702572" y="5572140"/>
                  <a:ext cx="154784" cy="785818"/>
                  <a:chOff x="1702572" y="5572140"/>
                  <a:chExt cx="154784" cy="785818"/>
                </a:xfrm>
              </p:grpSpPr>
              <p:cxnSp>
                <p:nvCxnSpPr>
                  <p:cNvPr id="33" name="Straight Connector 32"/>
                  <p:cNvCxnSpPr>
                    <a:endCxn id="40" idx="2"/>
                  </p:cNvCxnSpPr>
                  <p:nvPr/>
                </p:nvCxnSpPr>
                <p:spPr>
                  <a:xfrm rot="5400000">
                    <a:off x="1669635" y="5605077"/>
                    <a:ext cx="220658" cy="1547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40" idx="2"/>
                  </p:cNvCxnSpPr>
                  <p:nvPr/>
                </p:nvCxnSpPr>
                <p:spPr>
                  <a:xfrm rot="16200000" flipH="1">
                    <a:off x="1425946" y="6069424"/>
                    <a:ext cx="565160" cy="119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1571604" y="6429396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T</a:t>
                  </a:r>
                  <a:r>
                    <a:rPr lang="en-GB" sz="1200" dirty="0" smtClean="0"/>
                    <a:t>A</a:t>
                  </a:r>
                  <a:endParaRPr lang="en-GB" dirty="0"/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 flipH="1">
                  <a:off x="3131332" y="5572140"/>
                  <a:ext cx="154784" cy="785818"/>
                  <a:chOff x="1702572" y="5572140"/>
                  <a:chExt cx="154784" cy="785818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 rot="5400000">
                    <a:off x="1669635" y="5605077"/>
                    <a:ext cx="220658" cy="1547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rot="16200000" flipH="1">
                    <a:off x="1425946" y="6069424"/>
                    <a:ext cx="565160" cy="119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3072108" y="6429396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/>
                    <a:t>T</a:t>
                  </a:r>
                  <a:r>
                    <a:rPr lang="en-GB" sz="1200" dirty="0" smtClean="0"/>
                    <a:t>B</a:t>
                  </a:r>
                  <a:endParaRPr lang="en-GB" dirty="0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6128114" y="4283726"/>
              <a:ext cx="3015885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With a frequency of ~3 kHz we measure the same beam position</a:t>
              </a:r>
              <a:endParaRPr lang="en-GB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26882" y="5111944"/>
              <a:ext cx="2067791" cy="572964"/>
            </a:xfrm>
            <a:custGeom>
              <a:avLst/>
              <a:gdLst>
                <a:gd name="connsiteX0" fmla="*/ 2067791 w 2067791"/>
                <a:gd name="connsiteY0" fmla="*/ 0 h 572964"/>
                <a:gd name="connsiteX1" fmla="*/ 1153391 w 2067791"/>
                <a:gd name="connsiteY1" fmla="*/ 571500 h 572964"/>
                <a:gd name="connsiteX2" fmla="*/ 0 w 2067791"/>
                <a:gd name="connsiteY2" fmla="*/ 176646 h 572964"/>
                <a:gd name="connsiteX3" fmla="*/ 0 w 2067791"/>
                <a:gd name="connsiteY3" fmla="*/ 176646 h 57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791" h="572964">
                  <a:moveTo>
                    <a:pt x="2067791" y="0"/>
                  </a:moveTo>
                  <a:cubicBezTo>
                    <a:pt x="1782907" y="271029"/>
                    <a:pt x="1498023" y="542059"/>
                    <a:pt x="1153391" y="571500"/>
                  </a:cubicBezTo>
                  <a:cubicBezTo>
                    <a:pt x="808759" y="600941"/>
                    <a:pt x="0" y="176646"/>
                    <a:pt x="0" y="176646"/>
                  </a:cubicBezTo>
                  <a:lnTo>
                    <a:pt x="0" y="176646"/>
                  </a:ln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92280" y="5224980"/>
              <a:ext cx="484632" cy="4911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71800" y="1468768"/>
            <a:ext cx="2863209" cy="1480240"/>
            <a:chOff x="4131464" y="1556792"/>
            <a:chExt cx="2863209" cy="2128312"/>
          </a:xfrm>
        </p:grpSpPr>
        <p:sp>
          <p:nvSpPr>
            <p:cNvPr id="51" name="Rectangle 50"/>
            <p:cNvSpPr/>
            <p:nvPr/>
          </p:nvSpPr>
          <p:spPr>
            <a:xfrm>
              <a:off x="4131464" y="1556792"/>
              <a:ext cx="2863209" cy="21283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4429124" y="1753031"/>
              <a:ext cx="357190" cy="17474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6405951" y="1730626"/>
              <a:ext cx="357190" cy="17474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147385" y="1726256"/>
              <a:ext cx="980729" cy="1751777"/>
              <a:chOff x="7155758" y="1753031"/>
              <a:chExt cx="980729" cy="1751777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7334596" y="1753031"/>
                <a:ext cx="587201" cy="17474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7155758" y="1753031"/>
                <a:ext cx="421153" cy="1747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659806" y="1757401"/>
                <a:ext cx="476681" cy="1747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338632" y="1753031"/>
              <a:ext cx="269087" cy="1747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604847" y="1741465"/>
              <a:ext cx="269087" cy="1747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Connector 54"/>
            <p:cNvCxnSpPr>
              <a:stCxn id="51" idx="1"/>
            </p:cNvCxnSpPr>
            <p:nvPr/>
          </p:nvCxnSpPr>
          <p:spPr>
            <a:xfrm>
              <a:off x="4131464" y="2620948"/>
              <a:ext cx="2863209" cy="5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60"/>
          <p:cNvSpPr/>
          <p:nvPr/>
        </p:nvSpPr>
        <p:spPr>
          <a:xfrm>
            <a:off x="3258130" y="1781299"/>
            <a:ext cx="1959429" cy="903914"/>
          </a:xfrm>
          <a:custGeom>
            <a:avLst/>
            <a:gdLst>
              <a:gd name="connsiteX0" fmla="*/ 0 w 1959429"/>
              <a:gd name="connsiteY0" fmla="*/ 0 h 903914"/>
              <a:gd name="connsiteX1" fmla="*/ 546265 w 1959429"/>
              <a:gd name="connsiteY1" fmla="*/ 83127 h 903914"/>
              <a:gd name="connsiteX2" fmla="*/ 997527 w 1959429"/>
              <a:gd name="connsiteY2" fmla="*/ 451262 h 903914"/>
              <a:gd name="connsiteX3" fmla="*/ 1448790 w 1959429"/>
              <a:gd name="connsiteY3" fmla="*/ 843148 h 903914"/>
              <a:gd name="connsiteX4" fmla="*/ 1959429 w 1959429"/>
              <a:gd name="connsiteY4" fmla="*/ 902524 h 903914"/>
              <a:gd name="connsiteX5" fmla="*/ 1959429 w 1959429"/>
              <a:gd name="connsiteY5" fmla="*/ 902524 h 9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9429" h="903914">
                <a:moveTo>
                  <a:pt x="0" y="0"/>
                </a:moveTo>
                <a:cubicBezTo>
                  <a:pt x="190005" y="3958"/>
                  <a:pt x="380011" y="7917"/>
                  <a:pt x="546265" y="83127"/>
                </a:cubicBezTo>
                <a:cubicBezTo>
                  <a:pt x="712519" y="158337"/>
                  <a:pt x="847106" y="324592"/>
                  <a:pt x="997527" y="451262"/>
                </a:cubicBezTo>
                <a:cubicBezTo>
                  <a:pt x="1147948" y="577932"/>
                  <a:pt x="1288473" y="767938"/>
                  <a:pt x="1448790" y="843148"/>
                </a:cubicBezTo>
                <a:cubicBezTo>
                  <a:pt x="1609107" y="918358"/>
                  <a:pt x="1959429" y="902524"/>
                  <a:pt x="1959429" y="902524"/>
                </a:cubicBezTo>
                <a:lnTo>
                  <a:pt x="1959429" y="902524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3275856" y="1166922"/>
            <a:ext cx="176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Times New Roman"/>
              </a:rPr>
              <a:t>FODO: </a:t>
            </a:r>
            <a:r>
              <a:rPr lang="el-GR" dirty="0" smtClean="0">
                <a:latin typeface="+mn-lt"/>
                <a:cs typeface="Times New Roman"/>
              </a:rPr>
              <a:t>Ψ</a:t>
            </a:r>
            <a:r>
              <a:rPr lang="en-GB" dirty="0" smtClean="0">
                <a:latin typeface="+mn-lt"/>
                <a:cs typeface="Times New Roman"/>
              </a:rPr>
              <a:t>=</a:t>
            </a:r>
            <a:r>
              <a:rPr lang="en-GB" dirty="0" smtClean="0">
                <a:latin typeface="+mn-lt"/>
              </a:rPr>
              <a:t>180</a:t>
            </a:r>
            <a:r>
              <a:rPr lang="en-GB" baseline="30000" dirty="0" smtClean="0">
                <a:latin typeface="+mn-lt"/>
              </a:rPr>
              <a:t>o</a:t>
            </a:r>
            <a:endParaRPr lang="en-GB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019604" y="294315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BPM</a:t>
            </a:r>
            <a:endParaRPr lang="en-GB" sz="12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3095380" y="202824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F/2</a:t>
            </a:r>
            <a:endParaRPr lang="en-GB" dirty="0"/>
          </a:p>
        </p:txBody>
      </p:sp>
      <p:sp>
        <p:nvSpPr>
          <p:cNvPr id="68" name="TextBox 67"/>
          <p:cNvSpPr txBox="1"/>
          <p:nvPr/>
        </p:nvSpPr>
        <p:spPr>
          <a:xfrm>
            <a:off x="4084470" y="202824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endParaRPr lang="en-GB" dirty="0"/>
          </a:p>
        </p:txBody>
      </p:sp>
      <p:sp>
        <p:nvSpPr>
          <p:cNvPr id="69" name="TextBox 68"/>
          <p:cNvSpPr txBox="1"/>
          <p:nvPr/>
        </p:nvSpPr>
        <p:spPr>
          <a:xfrm>
            <a:off x="4885386" y="202623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F/2</a:t>
            </a:r>
            <a:endParaRPr lang="en-GB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898794" y="1781299"/>
            <a:ext cx="34926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2898794" y="1536254"/>
            <a:ext cx="0" cy="12656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 flipV="1">
            <a:off x="3277566" y="1724558"/>
            <a:ext cx="1959429" cy="903914"/>
          </a:xfrm>
          <a:custGeom>
            <a:avLst/>
            <a:gdLst>
              <a:gd name="connsiteX0" fmla="*/ 0 w 1959429"/>
              <a:gd name="connsiteY0" fmla="*/ 0 h 903914"/>
              <a:gd name="connsiteX1" fmla="*/ 546265 w 1959429"/>
              <a:gd name="connsiteY1" fmla="*/ 83127 h 903914"/>
              <a:gd name="connsiteX2" fmla="*/ 997527 w 1959429"/>
              <a:gd name="connsiteY2" fmla="*/ 451262 h 903914"/>
              <a:gd name="connsiteX3" fmla="*/ 1448790 w 1959429"/>
              <a:gd name="connsiteY3" fmla="*/ 843148 h 903914"/>
              <a:gd name="connsiteX4" fmla="*/ 1959429 w 1959429"/>
              <a:gd name="connsiteY4" fmla="*/ 902524 h 903914"/>
              <a:gd name="connsiteX5" fmla="*/ 1959429 w 1959429"/>
              <a:gd name="connsiteY5" fmla="*/ 902524 h 9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9429" h="903914">
                <a:moveTo>
                  <a:pt x="0" y="0"/>
                </a:moveTo>
                <a:cubicBezTo>
                  <a:pt x="190005" y="3958"/>
                  <a:pt x="380011" y="7917"/>
                  <a:pt x="546265" y="83127"/>
                </a:cubicBezTo>
                <a:cubicBezTo>
                  <a:pt x="712519" y="158337"/>
                  <a:pt x="847106" y="324592"/>
                  <a:pt x="997527" y="451262"/>
                </a:cubicBezTo>
                <a:cubicBezTo>
                  <a:pt x="1147948" y="577932"/>
                  <a:pt x="1288473" y="767938"/>
                  <a:pt x="1448790" y="843148"/>
                </a:cubicBezTo>
                <a:cubicBezTo>
                  <a:pt x="1609107" y="918358"/>
                  <a:pt x="1959429" y="902524"/>
                  <a:pt x="1959429" y="902524"/>
                </a:cubicBezTo>
                <a:lnTo>
                  <a:pt x="1959429" y="902524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5635010" y="1463308"/>
                <a:ext cx="3508990" cy="144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Every 2xT we measure the same position: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𝑄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𝑄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𝑟𝑒𝑣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       →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𝑄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=0.5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010" y="1463308"/>
                <a:ext cx="3508990" cy="1441933"/>
              </a:xfrm>
              <a:prstGeom prst="rect">
                <a:avLst/>
              </a:prstGeom>
              <a:blipFill rotWithShape="1">
                <a:blip r:embed="rId3"/>
                <a:stretch>
                  <a:fillRect l="-1389" t="-2110" b="-2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/>
          <p:cNvGrpSpPr/>
          <p:nvPr/>
        </p:nvGrpSpPr>
        <p:grpSpPr>
          <a:xfrm>
            <a:off x="5148064" y="5664150"/>
            <a:ext cx="2853986" cy="1077218"/>
            <a:chOff x="5148064" y="5664150"/>
            <a:chExt cx="2853986" cy="1077218"/>
          </a:xfrm>
        </p:grpSpPr>
        <p:sp>
          <p:nvSpPr>
            <p:cNvPr id="10" name="TextBox 9"/>
            <p:cNvSpPr txBox="1"/>
            <p:nvPr/>
          </p:nvSpPr>
          <p:spPr>
            <a:xfrm>
              <a:off x="5148064" y="5664150"/>
              <a:ext cx="197361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 err="1" smtClean="0"/>
                <a:t>Qx</a:t>
              </a:r>
              <a:r>
                <a:rPr lang="en-GB" sz="3200" dirty="0" smtClean="0"/>
                <a:t> = .279</a:t>
              </a:r>
            </a:p>
            <a:p>
              <a:r>
                <a:rPr lang="en-GB" sz="3200" dirty="0" err="1" smtClean="0"/>
                <a:t>Qy</a:t>
              </a:r>
              <a:r>
                <a:rPr lang="en-GB" sz="3200" dirty="0" smtClean="0"/>
                <a:t> = .310</a:t>
              </a:r>
              <a:endParaRPr lang="en-GB" sz="3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21681" y="5915855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@LHC</a:t>
              </a:r>
              <a:endParaRPr lang="en-GB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388093" y="648901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39/42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74" grpId="0" animBg="1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I. Basic layout of the </a:t>
            </a:r>
            <a:r>
              <a:rPr lang="en-GB" dirty="0" smtClean="0"/>
              <a:t>machine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3995936" y="1156102"/>
            <a:ext cx="4706102" cy="2023852"/>
            <a:chOff x="3995936" y="1156102"/>
            <a:chExt cx="4706102" cy="2023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572000" y="1844824"/>
                  <a:ext cx="3531288" cy="618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≈ 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26658.9 </m:t>
                            </m:r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den>
                        </m:f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∙66% ≈2780 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1844824"/>
                  <a:ext cx="3531288" cy="61837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/>
            <p:cNvCxnSpPr/>
            <p:nvPr/>
          </p:nvCxnSpPr>
          <p:spPr>
            <a:xfrm flipV="1">
              <a:off x="6588224" y="2346992"/>
              <a:ext cx="0" cy="4618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355976" y="2810622"/>
              <a:ext cx="4346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~ 66% of the lattice elements are dipoles</a:t>
              </a:r>
              <a:endParaRPr lang="en-GB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724128" y="1340768"/>
              <a:ext cx="0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995936" y="1156102"/>
              <a:ext cx="3740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Circumference </a:t>
              </a:r>
              <a:r>
                <a:rPr lang="en-GB" dirty="0" smtClean="0">
                  <a:sym typeface="Wingdings" panose="05000000000000000000" pitchFamily="2" charset="2"/>
                </a:rPr>
                <a:t> </a:t>
              </a:r>
              <a:r>
                <a:rPr lang="en-GB" dirty="0"/>
                <a:t>FIXED!!! by </a:t>
              </a:r>
              <a:r>
                <a:rPr lang="en-GB" dirty="0" smtClean="0"/>
                <a:t>LEP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21077" y="1671626"/>
            <a:ext cx="4923331" cy="985100"/>
            <a:chOff x="3321077" y="1671626"/>
            <a:chExt cx="4923331" cy="985100"/>
          </a:xfrm>
        </p:grpSpPr>
        <p:sp>
          <p:nvSpPr>
            <p:cNvPr id="12" name="TextBox 11"/>
            <p:cNvSpPr txBox="1"/>
            <p:nvPr/>
          </p:nvSpPr>
          <p:spPr>
            <a:xfrm rot="19793131">
              <a:off x="3321077" y="1841263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2"/>
                  </a:solidFill>
                </a:rPr>
                <a:t>FIXED, no choice</a:t>
              </a:r>
              <a:endParaRPr lang="en-GB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572000" y="1671626"/>
              <a:ext cx="3672408" cy="9851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3677" y="3452952"/>
            <a:ext cx="430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 = nucleon momentum </a:t>
            </a:r>
            <a:r>
              <a:rPr lang="en-GB" dirty="0" smtClean="0">
                <a:sym typeface="Wingdings" panose="05000000000000000000" pitchFamily="2" charset="2"/>
              </a:rPr>
              <a:t> defined by the physics case  </a:t>
            </a:r>
            <a:r>
              <a:rPr lang="en-GB" dirty="0" err="1" smtClean="0">
                <a:sym typeface="Wingdings" panose="05000000000000000000" pitchFamily="2" charset="2"/>
              </a:rPr>
              <a:t>TeV</a:t>
            </a:r>
            <a:r>
              <a:rPr lang="en-GB" dirty="0" smtClean="0">
                <a:sym typeface="Wingdings" panose="05000000000000000000" pitchFamily="2" charset="2"/>
              </a:rPr>
              <a:t> range  </a:t>
            </a:r>
            <a:r>
              <a:rPr lang="en-GB" b="1" dirty="0" smtClean="0">
                <a:sym typeface="Wingdings" panose="05000000000000000000" pitchFamily="2" charset="2"/>
              </a:rPr>
              <a:t>7 </a:t>
            </a:r>
            <a:r>
              <a:rPr lang="en-GB" b="1" dirty="0" err="1" smtClean="0">
                <a:sym typeface="Wingdings" panose="05000000000000000000" pitchFamily="2" charset="2"/>
              </a:rPr>
              <a:t>TeV</a:t>
            </a:r>
            <a:endParaRPr lang="en-GB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983098" y="3140968"/>
            <a:ext cx="4163028" cy="3714514"/>
            <a:chOff x="4983098" y="3140968"/>
            <a:chExt cx="4163028" cy="3714514"/>
          </a:xfrm>
        </p:grpSpPr>
        <p:pic>
          <p:nvPicPr>
            <p:cNvPr id="17" name="Picture 16" descr="Dipole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363" y="3140968"/>
              <a:ext cx="4068763" cy="36147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4983098" y="6214132"/>
              <a:ext cx="40671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dirty="0">
                  <a:latin typeface="Arial" charset="0"/>
                </a:rPr>
                <a:t>Field limit for normal conducting magnets due to saturation</a:t>
              </a:r>
              <a:endParaRPr lang="en-US" altLang="en-US" dirty="0">
                <a:latin typeface="Arial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6856" y="5844800"/>
            <a:ext cx="472020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We need SUPERCONDUCTING technology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209581"/>
            <a:ext cx="4108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Golden formula (you should know by heart)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254000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4221088"/>
            <a:ext cx="42799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I. Basic </a:t>
            </a:r>
            <a:r>
              <a:rPr lang="en-GB" dirty="0"/>
              <a:t>layout of the machine:</a:t>
            </a:r>
            <a:br>
              <a:rPr lang="en-GB" dirty="0"/>
            </a:br>
            <a:r>
              <a:rPr lang="en-GB" dirty="0"/>
              <a:t>Superconducting </a:t>
            </a:r>
            <a:r>
              <a:rPr lang="en-GB" dirty="0" smtClean="0"/>
              <a:t>magnets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7244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Superconducting cables of </a:t>
            </a:r>
            <a:r>
              <a:rPr lang="en-GB" dirty="0" err="1" smtClean="0"/>
              <a:t>Nb</a:t>
            </a:r>
            <a:r>
              <a:rPr lang="en-GB" dirty="0" smtClean="0"/>
              <a:t>-Ti</a:t>
            </a:r>
            <a:endParaRPr lang="en-GB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37719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-32" y="4281478"/>
            <a:ext cx="4357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LHC</a:t>
            </a:r>
            <a:r>
              <a:rPr lang="en-GB" dirty="0" smtClean="0"/>
              <a:t> ~ 27 km </a:t>
            </a:r>
            <a:r>
              <a:rPr lang="en-GB" dirty="0" err="1" smtClean="0"/>
              <a:t>circumf</a:t>
            </a:r>
            <a:r>
              <a:rPr lang="en-GB" dirty="0" smtClean="0"/>
              <a:t>. with 20 km of superconducting magnets operating @8.3 T. An equivalent machine with normal conducting magnets would have a circumference of 100 km and would consume 1000 MW of power </a:t>
            </a:r>
            <a:r>
              <a:rPr lang="en-GB" dirty="0" smtClean="0">
                <a:sym typeface="Wingdings" pitchFamily="2" charset="2"/>
              </a:rPr>
              <a:t> we would need a dedicated nuclear power station for such a machine. LHC consumes ~ 10% nuclear power station </a:t>
            </a:r>
            <a:endParaRPr lang="en-GB" dirty="0"/>
          </a:p>
        </p:txBody>
      </p:sp>
      <p:cxnSp>
        <p:nvCxnSpPr>
          <p:cNvPr id="16" name="Straight Arrow Connector 15"/>
          <p:cNvCxnSpPr>
            <a:endCxn id="45058" idx="3"/>
          </p:cNvCxnSpPr>
          <p:nvPr/>
        </p:nvCxnSpPr>
        <p:spPr>
          <a:xfrm>
            <a:off x="1310185" y="2961564"/>
            <a:ext cx="2890311" cy="6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57422" y="300037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 mm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909933" y="1830993"/>
            <a:ext cx="159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6 µm Ni-Ti filaments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955794" y="6087351"/>
            <a:ext cx="380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Total amount of He used @LHC ~500-700 T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98580" y="1787291"/>
            <a:ext cx="6517088" cy="4378013"/>
            <a:chOff x="4198580" y="1787291"/>
            <a:chExt cx="6517088" cy="4378013"/>
          </a:xfrm>
        </p:grpSpPr>
        <p:grpSp>
          <p:nvGrpSpPr>
            <p:cNvPr id="4" name="Group 13"/>
            <p:cNvGrpSpPr>
              <a:grpSpLocks noChangeAspect="1"/>
            </p:cNvGrpSpPr>
            <p:nvPr/>
          </p:nvGrpSpPr>
          <p:grpSpPr bwMode="auto">
            <a:xfrm>
              <a:off x="4198580" y="2423566"/>
              <a:ext cx="6517088" cy="3741738"/>
              <a:chOff x="-437" y="672"/>
              <a:chExt cx="3365" cy="1728"/>
            </a:xfrm>
            <a:noFill/>
          </p:grpSpPr>
          <p:sp>
            <p:nvSpPr>
              <p:cNvPr id="11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96" y="672"/>
                <a:ext cx="2832" cy="17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437" y="672"/>
                <a:ext cx="2562" cy="16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sp>
          <p:nvSpPr>
            <p:cNvPr id="10" name="Oval 18"/>
            <p:cNvSpPr>
              <a:spLocks noChangeAspect="1" noChangeArrowheads="1"/>
            </p:cNvSpPr>
            <p:nvPr/>
          </p:nvSpPr>
          <p:spPr bwMode="auto">
            <a:xfrm>
              <a:off x="8484558" y="3786704"/>
              <a:ext cx="185926" cy="207874"/>
            </a:xfrm>
            <a:prstGeom prst="ellipse">
              <a:avLst/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32040" y="1787291"/>
              <a:ext cx="4067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He gas </a:t>
              </a:r>
              <a:r>
                <a:rPr lang="en-GB" dirty="0" smtClean="0">
                  <a:sym typeface="Wingdings" panose="05000000000000000000" pitchFamily="2" charset="2"/>
                </a:rPr>
                <a:t> liquid @ 4.2 K  superfluid @ 2.17 K</a:t>
              </a:r>
              <a:endParaRPr lang="en-GB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868144" y="2333676"/>
              <a:ext cx="360040" cy="2513918"/>
            </a:xfrm>
            <a:prstGeom prst="straightConnector1">
              <a:avLst/>
            </a:prstGeom>
            <a:ln w="38100">
              <a:solidFill>
                <a:srgbClr val="FF66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348278" y="4806944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latin typeface="Times New Roman"/>
                  <a:cs typeface="Times New Roman"/>
                </a:rPr>
                <a:t>λ</a:t>
              </a:r>
              <a:r>
                <a:rPr lang="en-GB" dirty="0" smtClean="0">
                  <a:latin typeface="Times New Roman"/>
                  <a:cs typeface="Times New Roman"/>
                </a:rPr>
                <a:t> point</a:t>
              </a:r>
              <a:endParaRPr lang="en-GB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6183338" y="4847594"/>
              <a:ext cx="148783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257656" y="2110202"/>
              <a:ext cx="482696" cy="1547556"/>
            </a:xfrm>
            <a:prstGeom prst="straightConnector1">
              <a:avLst/>
            </a:prstGeom>
            <a:ln w="38100">
              <a:solidFill>
                <a:srgbClr val="FF66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72386" cy="1066800"/>
          </a:xfrm>
        </p:spPr>
        <p:txBody>
          <a:bodyPr/>
          <a:lstStyle/>
          <a:p>
            <a:r>
              <a:rPr lang="en-GB" dirty="0" smtClean="0"/>
              <a:t>I. Basic layout of the machine: 		main </a:t>
            </a:r>
            <a:r>
              <a:rPr lang="en-GB" dirty="0" err="1" smtClean="0"/>
              <a:t>cryodipoles</a:t>
            </a:r>
            <a:r>
              <a:rPr lang="en-GB" dirty="0" smtClean="0"/>
              <a:t> </a:t>
            </a:r>
            <a:r>
              <a:rPr lang="en-GB" sz="2800" dirty="0" smtClean="0"/>
              <a:t>(two dipoles in one)</a:t>
            </a:r>
            <a:endParaRPr lang="en-GB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1219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geometry of the main dipoles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5634" y="1295400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(Total of 1232 </a:t>
            </a:r>
            <a:r>
              <a:rPr lang="en-GB" dirty="0" err="1" smtClean="0"/>
              <a:t>cryodipoles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2" name="Content Placeholder 4" descr="dipole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0674"/>
          <a:stretch/>
        </p:blipFill>
        <p:spPr>
          <a:xfrm>
            <a:off x="2236498" y="1735293"/>
            <a:ext cx="4361729" cy="4923314"/>
          </a:xfrm>
        </p:spPr>
      </p:pic>
      <p:sp>
        <p:nvSpPr>
          <p:cNvPr id="46" name="TextBox 45"/>
          <p:cNvSpPr txBox="1"/>
          <p:nvPr/>
        </p:nvSpPr>
        <p:spPr>
          <a:xfrm>
            <a:off x="0" y="4753285"/>
            <a:ext cx="132823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Superconducting coils</a:t>
            </a:r>
            <a:endParaRPr lang="en-GB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5496" y="2276872"/>
            <a:ext cx="2029657" cy="6001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Beam pipe (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Ultrahigh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Torr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like at 1000 km over see level)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77549" y="5943600"/>
            <a:ext cx="221951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 ~ 15 m</a:t>
            </a:r>
          </a:p>
          <a:p>
            <a:r>
              <a:rPr lang="en-GB" dirty="0" smtClean="0"/>
              <a:t>8.3 T, 11.87 kA</a:t>
            </a:r>
          </a:p>
          <a:p>
            <a:r>
              <a:rPr lang="en-GB" dirty="0" smtClean="0"/>
              <a:t>T = 1.9 K, ~27.5 ton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283968" y="60932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44140" y="3756357"/>
            <a:ext cx="913112" cy="193912"/>
            <a:chOff x="4044140" y="3756357"/>
            <a:chExt cx="913112" cy="193912"/>
          </a:xfrm>
        </p:grpSpPr>
        <p:sp>
          <p:nvSpPr>
            <p:cNvPr id="16" name="Oval 15"/>
            <p:cNvSpPr/>
            <p:nvPr/>
          </p:nvSpPr>
          <p:spPr>
            <a:xfrm>
              <a:off x="4044140" y="3756357"/>
              <a:ext cx="204656" cy="1849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4752596" y="3765280"/>
              <a:ext cx="204656" cy="1849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12026" y="3655998"/>
            <a:ext cx="467252" cy="380062"/>
            <a:chOff x="3912026" y="3655998"/>
            <a:chExt cx="467252" cy="380062"/>
          </a:xfrm>
        </p:grpSpPr>
        <p:sp>
          <p:nvSpPr>
            <p:cNvPr id="18" name="Block Arc 17"/>
            <p:cNvSpPr/>
            <p:nvPr/>
          </p:nvSpPr>
          <p:spPr>
            <a:xfrm rot="16200000">
              <a:off x="3936157" y="3722282"/>
              <a:ext cx="339102" cy="264228"/>
            </a:xfrm>
            <a:prstGeom prst="blockArc">
              <a:avLst/>
            </a:prstGeom>
            <a:pattFill prst="dkHorz">
              <a:fgClr>
                <a:srgbClr val="FF99FF"/>
              </a:fgClr>
              <a:bgClr>
                <a:schemeClr val="bg1"/>
              </a:bgClr>
            </a:pattFill>
            <a:ln w="3175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Block Arc 63"/>
            <p:cNvSpPr/>
            <p:nvPr/>
          </p:nvSpPr>
          <p:spPr>
            <a:xfrm rot="16200000">
              <a:off x="3858516" y="3718323"/>
              <a:ext cx="371247" cy="264228"/>
            </a:xfrm>
            <a:prstGeom prst="blockArc">
              <a:avLst/>
            </a:prstGeom>
            <a:pattFill prst="dkHorz">
              <a:fgClr>
                <a:srgbClr val="FF99FF"/>
              </a:fgClr>
              <a:bgClr>
                <a:schemeClr val="bg1"/>
              </a:bgClr>
            </a:pattFill>
            <a:ln w="3175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" name="Block Arc 64"/>
            <p:cNvSpPr/>
            <p:nvPr/>
          </p:nvSpPr>
          <p:spPr>
            <a:xfrm rot="5400000">
              <a:off x="4022713" y="3713467"/>
              <a:ext cx="339102" cy="264228"/>
            </a:xfrm>
            <a:prstGeom prst="blockArc">
              <a:avLst/>
            </a:prstGeom>
            <a:pattFill prst="dkHorz">
              <a:fgClr>
                <a:srgbClr val="FF99FF"/>
              </a:fgClr>
              <a:bgClr>
                <a:schemeClr val="bg1"/>
              </a:bgClr>
            </a:pattFill>
            <a:ln w="3175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7" name="Block Arc 66"/>
            <p:cNvSpPr/>
            <p:nvPr/>
          </p:nvSpPr>
          <p:spPr>
            <a:xfrm rot="5400000">
              <a:off x="4061540" y="3709508"/>
              <a:ext cx="371247" cy="264228"/>
            </a:xfrm>
            <a:prstGeom prst="blockArc">
              <a:avLst/>
            </a:prstGeom>
            <a:pattFill prst="dkHorz">
              <a:fgClr>
                <a:srgbClr val="FF99FF"/>
              </a:fgClr>
              <a:bgClr>
                <a:schemeClr val="bg1"/>
              </a:bgClr>
            </a:pattFill>
            <a:ln w="3175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71" name="Picture 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031610" y="5524123"/>
            <a:ext cx="1643050" cy="102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 descr="magnetic-fie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14950"/>
            <a:ext cx="2340783" cy="1643050"/>
          </a:xfrm>
          <a:prstGeom prst="rect">
            <a:avLst/>
          </a:prstGeom>
        </p:spPr>
      </p:pic>
      <p:sp>
        <p:nvSpPr>
          <p:cNvPr id="74" name="Smiley Face 73"/>
          <p:cNvSpPr/>
          <p:nvPr/>
        </p:nvSpPr>
        <p:spPr>
          <a:xfrm>
            <a:off x="785786" y="6286520"/>
            <a:ext cx="214314" cy="200020"/>
          </a:xfrm>
          <a:prstGeom prst="smileyFace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Smiley Face 75"/>
          <p:cNvSpPr/>
          <p:nvPr/>
        </p:nvSpPr>
        <p:spPr>
          <a:xfrm>
            <a:off x="285720" y="5929330"/>
            <a:ext cx="214314" cy="200020"/>
          </a:xfrm>
          <a:prstGeom prst="smileyFace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Arrow Connector 76"/>
          <p:cNvCxnSpPr/>
          <p:nvPr/>
        </p:nvCxnSpPr>
        <p:spPr>
          <a:xfrm rot="10800000" flipV="1">
            <a:off x="25406" y="6168428"/>
            <a:ext cx="285720" cy="14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055063" y="5500254"/>
            <a:ext cx="285720" cy="14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Down Arrow 81"/>
          <p:cNvSpPr/>
          <p:nvPr/>
        </p:nvSpPr>
        <p:spPr>
          <a:xfrm>
            <a:off x="4752596" y="3713339"/>
            <a:ext cx="214314" cy="310609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Down Arrow 82"/>
          <p:cNvSpPr/>
          <p:nvPr/>
        </p:nvSpPr>
        <p:spPr>
          <a:xfrm rot="10800000">
            <a:off x="4044140" y="3700603"/>
            <a:ext cx="214314" cy="310609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Content Placeholder 4" descr="dipole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65" b="51429" l="23374" r="47764">
                        <a14:backgroundMark x1="28455" y1="39740" x2="29268" y2="41039"/>
                        <a14:backgroundMark x1="30691" y1="41299" x2="31911" y2="42857"/>
                        <a14:backgroundMark x1="31504" y1="42338" x2="32114" y2="42338"/>
                        <a14:backgroundMark x1="31911" y1="43636" x2="30894" y2="44675"/>
                        <a14:backgroundMark x1="28049" y1="39740" x2="27033" y2="42597"/>
                        <a14:backgroundMark x1="26829" y1="42857" x2="27033" y2="44935"/>
                        <a14:backgroundMark x1="27033" y1="45195" x2="28252" y2="46753"/>
                        <a14:backgroundMark x1="30691" y1="44675" x2="31301" y2="46234"/>
                        <a14:backgroundMark x1="31504" y1="46234" x2="32114" y2="45455"/>
                        <a14:backgroundMark x1="32114" y1="46234" x2="32520" y2="46494"/>
                        <a14:backgroundMark x1="32724" y1="46494" x2="32927" y2="45714"/>
                        <a14:backgroundMark x1="33130" y1="45455" x2="33333" y2="44156"/>
                        <a14:backgroundMark x1="33333" y1="43896" x2="33740" y2="42597"/>
                        <a14:backgroundMark x1="33740" y1="42338" x2="33130" y2="40779"/>
                        <a14:backgroundMark x1="32520" y1="40519" x2="32317" y2="39740"/>
                        <a14:backgroundMark x1="39837" y1="40000" x2="39024" y2="42597"/>
                        <a14:backgroundMark x1="38821" y1="42857" x2="39228" y2="44675"/>
                        <a14:backgroundMark x1="39228" y1="44935" x2="39431" y2="46234"/>
                        <a14:backgroundMark x1="40650" y1="40260" x2="41260" y2="41558"/>
                        <a14:backgroundMark x1="41057" y1="42078" x2="42886" y2="42338"/>
                        <a14:backgroundMark x1="42480" y1="40519" x2="42073" y2="41818"/>
                        <a14:backgroundMark x1="43089" y1="40519" x2="42480" y2="42078"/>
                        <a14:backgroundMark x1="43902" y1="41299" x2="43699" y2="42857"/>
                        <a14:backgroundMark x1="44106" y1="43636" x2="43902" y2="44416"/>
                        <a14:backgroundMark x1="42886" y1="44675" x2="42886" y2="44675"/>
                        <a14:backgroundMark x1="43902" y1="45714" x2="43902" y2="45714"/>
                        <a14:backgroundMark x1="44919" y1="45195" x2="44919" y2="45195"/>
                        <a14:backgroundMark x1="44106" y1="40260" x2="44106" y2="40260"/>
                      </a14:backgroundRemoval>
                    </a14:imgEffect>
                  </a14:imgLayer>
                </a14:imgProps>
              </a:ext>
            </a:extLst>
          </a:blip>
          <a:srcRect l="24024" t="34402" r="51951" b="48407"/>
          <a:stretch/>
        </p:blipFill>
        <p:spPr bwMode="auto">
          <a:xfrm>
            <a:off x="3744038" y="3428821"/>
            <a:ext cx="1511537" cy="84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1" name="Group 30"/>
          <p:cNvGrpSpPr/>
          <p:nvPr/>
        </p:nvGrpSpPr>
        <p:grpSpPr>
          <a:xfrm>
            <a:off x="5255575" y="4079845"/>
            <a:ext cx="2141492" cy="651472"/>
            <a:chOff x="5255575" y="4079845"/>
            <a:chExt cx="2141492" cy="651472"/>
          </a:xfrm>
        </p:grpSpPr>
        <p:sp>
          <p:nvSpPr>
            <p:cNvPr id="51" name="TextBox 50"/>
            <p:cNvSpPr txBox="1"/>
            <p:nvPr/>
          </p:nvSpPr>
          <p:spPr>
            <a:xfrm>
              <a:off x="6825564" y="4269652"/>
              <a:ext cx="571503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Iron yoke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5255575" y="4079845"/>
              <a:ext cx="1548673" cy="42063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43" name="Picture 3" descr="C:\Users\ralemany\AppData\Local\Microsoft\Windows\Temporary Internet Files\Content.IE5\8Z7W68WV\MP900431004[1]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5" b="91704" l="11719" r="91875">
                        <a14:foregroundMark x1="34922" y1="73562" x2="28750" y2="75774"/>
                        <a14:foregroundMark x1="28750" y1="75996" x2="23828" y2="74226"/>
                        <a14:foregroundMark x1="23828" y1="74226" x2="20000" y2="77102"/>
                        <a14:foregroundMark x1="25391" y1="85951" x2="36953" y2="89049"/>
                        <a14:foregroundMark x1="36953" y1="88827" x2="50313" y2="89049"/>
                        <a14:foregroundMark x1="51094" y1="88385" x2="69688" y2="89270"/>
                        <a14:foregroundMark x1="69531" y1="89270" x2="72891" y2="82965"/>
                        <a14:foregroundMark x1="72891" y1="82965" x2="77813" y2="82522"/>
                        <a14:foregroundMark x1="17422" y1="79867" x2="11719" y2="80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8896"/>
            <a:ext cx="5508104" cy="3890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2340783" y="2647950"/>
            <a:ext cx="66075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Collars</a:t>
            </a:r>
            <a:endParaRPr lang="en-GB" sz="12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5255575" y="3145533"/>
            <a:ext cx="3622255" cy="881713"/>
            <a:chOff x="5255575" y="3145533"/>
            <a:chExt cx="3622255" cy="881713"/>
          </a:xfrm>
        </p:grpSpPr>
        <p:sp>
          <p:nvSpPr>
            <p:cNvPr id="86" name="TextBox 85"/>
            <p:cNvSpPr txBox="1"/>
            <p:nvPr/>
          </p:nvSpPr>
          <p:spPr>
            <a:xfrm>
              <a:off x="7780541" y="3750247"/>
              <a:ext cx="1097289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He Vessel</a:t>
              </a:r>
              <a:endParaRPr lang="en-GB" sz="12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5255575" y="3145533"/>
              <a:ext cx="2524966" cy="7231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6089430" y="4658614"/>
            <a:ext cx="2917958" cy="799662"/>
            <a:chOff x="6089430" y="4658614"/>
            <a:chExt cx="2917958" cy="799662"/>
          </a:xfrm>
        </p:grpSpPr>
        <p:sp>
          <p:nvSpPr>
            <p:cNvPr id="48" name="TextBox 47"/>
            <p:cNvSpPr txBox="1"/>
            <p:nvPr/>
          </p:nvSpPr>
          <p:spPr>
            <a:xfrm>
              <a:off x="8005668" y="4811945"/>
              <a:ext cx="100172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Vacuum vessel (10</a:t>
              </a:r>
              <a:r>
                <a:rPr lang="en-GB" sz="1200" baseline="30000" dirty="0" smtClean="0"/>
                <a:t>-6</a:t>
              </a:r>
              <a:r>
                <a:rPr lang="en-GB" sz="1200" dirty="0" smtClean="0"/>
                <a:t> mbar)</a:t>
              </a:r>
              <a:endParaRPr lang="en-GB" sz="1200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 flipV="1">
              <a:off x="6089430" y="4658614"/>
              <a:ext cx="1916239" cy="40512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029911" y="3950269"/>
            <a:ext cx="2784067" cy="650390"/>
            <a:chOff x="6029911" y="3950269"/>
            <a:chExt cx="2784067" cy="650390"/>
          </a:xfrm>
        </p:grpSpPr>
        <p:sp>
          <p:nvSpPr>
            <p:cNvPr id="98" name="TextBox 97"/>
            <p:cNvSpPr txBox="1"/>
            <p:nvPr/>
          </p:nvSpPr>
          <p:spPr>
            <a:xfrm>
              <a:off x="7964658" y="4138994"/>
              <a:ext cx="849320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Thermal shield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H="1" flipV="1">
              <a:off x="6029911" y="3950269"/>
              <a:ext cx="1934747" cy="33989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301438" y="1732280"/>
            <a:ext cx="4167196" cy="1413253"/>
            <a:chOff x="301438" y="1732280"/>
            <a:chExt cx="4167196" cy="1413253"/>
          </a:xfrm>
        </p:grpSpPr>
        <p:sp>
          <p:nvSpPr>
            <p:cNvPr id="45" name="TextBox 44"/>
            <p:cNvSpPr txBox="1"/>
            <p:nvPr/>
          </p:nvSpPr>
          <p:spPr>
            <a:xfrm>
              <a:off x="301438" y="1732280"/>
              <a:ext cx="899605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Heat </a:t>
              </a:r>
            </a:p>
            <a:p>
              <a:pPr algn="ctr"/>
              <a:r>
                <a:rPr lang="en-GB" sz="1200" dirty="0" smtClean="0"/>
                <a:t>exchanger</a:t>
              </a:r>
              <a:endParaRPr lang="en-GB" sz="1200" dirty="0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>
              <a:off x="1201043" y="1963112"/>
              <a:ext cx="3267591" cy="118242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AutoShape 5" descr="data:image/jpeg;base64,/9j/4AAQSkZJRgABAQAAAQABAAD/2wCEAAkGBhAQDxIPEA8PDxQUEBQQDw8QDxQUEBUPFBUVFBQQFRQXHCYeFxkjGRUUHy8gIycpLCwsFR4xNTAqNSYrLCkBCQoKDgwOGg8PGiwcHSQsLCksLCosLCkvLCwpLCksLCksKSwsLCwsKSwsKSwqKSwpKSksKiopLCksLCwsLCwsLP/AABEIAREAuAMBIgACEQEDEQH/xAAcAAEAAgMBAQEAAAAAAAAAAAAABQYBBAcDAgj/xABEEAABAwIEAwYCBwQGCwAAAAABAAIDBBEFEiExBkFREyJhcYGRQqEHFDJSYrHBI4LC4RUzNHKS0SQ1Q0RTdJOistLw/8QAGgEBAAMBAQEAAAAAAAAAAAAAAAECAwQFBv/EACwRAAICAgEEAQEIAwEAAAAAAAABAhEDITEEBRJBUTIiYXGRocHR8BQVQhP/2gAMAwEAAhEDEQA/AOHrCysKzAREVQEREAREQBZWF9NF0BOcP0+hf6BfOKP1UtRwdnAB4XUFXuu4qC6NJe9K3VeTWqRoYhdQ2SkSmFsOZWSlaS4KLoItbqxUkOgSJEiWoBqArnTnLF6Kt4ZTXtorVXUZZT5vBakJHPeI5O8VzjH3Xuuh4yQb3XOMfFrqJEIrhREVSAiIgMrCysKzAREVQEREAREQBbuE0+eZo8blaasXCdJdzpDy0CBExiJDW28FVal2qsGMS8lXHi5UMuuD4G6laJq0aeIX1U3hkQuqSZdIl8OGgurJRs2ULRw3cOisdLHtZWiUZZMEZqFZ8f8A7OPJQeD0u3mFJcTSlsVvBWvZNaOaY0NCVzziQq+YxLcFc94icpfJRECiIoICIiAysLKwpfICIigBERAEREBkBXrAKbJTg9dVTKGDPI1o5kLoUjckYHQKQVvGJNVDhb+Ivu4rROyoantANVPYawnwUPSWsrBhbAs2X9E7QMViw5oJCgaGM2VkwanOYK6My54LBstbi9+hHgpXB4CSNNtVA8Xy6uRcl3wc5xh9lQeJHC4V3xo7qgY2+7rK3sy9EUiIpKhERAZKwslYVpcgIiKoCIiALKwshAT3CNLmmzcmj5qz4rJ3Vp8G0WWEyH4j8l9Y3PyU+iVyVirfqV4BekupWY4DcLNs1Ss24GaKfwlhC0KGnB35KwYZALWWXJaRKUTrBWrA91XaWmFwrfhNNYDRaIqkXjCWjJcbqk8Y3LjZXqkhyRX55bqg4/Pdx9VMQ/ZzfGm306KgYz/WWXQsbP2iudYs68hU+yj4NJERWKBERAZKwslYVpcgIiKoCIiAL0iZmcGjmbLzUtw1SdpUsFtAcx9EBfqSDs4Gt6NAVZxqTWytVc7KyypeKSXcki0eTQDVs05Wu0LbpYHa+ywkzoiiUobWVhwuPVQkFI4AC26sWGwkDUKsSsiaoI+8PNXfCoLltuoVMwmO7xe4CvWBjvtHiFd8ExLLWOyxu8ly/HH3c4rpGNzZYT46LmeMPvdX9ma+kpGMPu1y5xWnvnzXQsZfluueVhvI7zUrkq+DwREVigREQAohRS+QERFACIiAyFc+AqLR8xHRo/VUwLp/DdH2VKwHfLmPmdVKB5YzPuqq6F0smVrS4nYAKfxmTdfDa6OhgEgaHSv0Hn+gCyySo1gjfwfgpjbPq5QwfcaRfyzFXv8AoOjogwmha8kZmmW7yR66LjMeJVVTM15L5HBwLGgXAINxZoVwreLMQxWopqUgRSNd2TcgLbuNrucD0AXDllNSXx7OuCTiXHEvpFo6ZrTJh8VrhthAwH5r5ofpKwOchslKISTv2Zb82HRc1+kSnq6ecUlU8P7MZmOa2wcHfF49FX8FjzTMB+8F0QqUfJMxlqVUfo/DsLo5nXppwL2IYTm0891YqHDHRytsBl1JcDcXXBsVpqn62fqZc10EQeS12UhoGvn5KzcKfSzVQBgrmOdG4DLNltp1dbfzRSV0yzi6tHV+Iz+ytdc0xV1joeqv1RXx1cImicHtDbkA7A878wufY3u4dFst7MapUUniDVrnLncxu4+a6FjLu44Lnj9z5q0SkuD5REVigREQBERSwERFACIiA3cJojLMxgGhcL+XNdVEVmWHkAqPwFTl0zjbRoB9Srli+LtpWdo8f3G8yeQChy8VZZK9H3iWF0tNT/WKuXvG+SEb35AdXfILmdZUOqZcwaQ3Zo6NHU9V612IT102Z7i48h8LG9AOi9JI5InCKI30vewLs36LL3b5NdPjgun0WNhp61k9VpGGODTbMA8iwLgNbbrax7GmtxiStw8C8b87LsJY4ZQ15LTrY3d03VSp5Kt2sk79tNRcdOS24Z54iXCZ5JBbqN2nQ7arjnjTk2bxlRpcd49UV1T9anY1hc0MaGXyAN5C5J6n1WeE8Jc+VjrENFjfqd9FqYxBII2vuMj3Fgb0d6q18I192uiygdmHHP8AhFguiP2YJIze22IOLxSzVQdAJu1jMWYus5t76+Wy8KCvrPqb5zEyWnjIjcTpYnYW57q3V+B0L8GlmbLCZTMXbtzg58oZbfbVV2j4nMWFzYb2cbs7nFsubUZt7hcCnTcscdtpP+Tq00oyekanBvHj6SbI7uwud9kE2YT5/D1Cu2OgO/aNOjhcAcjzC47LQEfE0+AKuvCWOGWmdC83dH3Rfm34T+i9NNI438MicZmOR3qqOVcOInWafIlU5XiZSCIiuUCIiAIiIAiIgCyFhfTG3IA5myAuXD9a2iojO5uZ0jjkb1toL+CrmK4xLVSZ5HXPwtGw8AFu49ibSyOnj1bG0BzupHIKHYCLH2VFvZpxomcJicw6NJvpcD4unoAVuwjvHrzPivCXFJmUzG2a1n2WtGhcdy4kDX3WpT4xY6s9Rus5J0aRaJ9i83u3v/JeUFY1w7rr+HNfQjJcB1IC5zWjy4iNm0sXnI4e2v8A5Lf4e7lLPJsSLA+Zv+iieIpc1UW/8OEM9SL/AMfyUvPMYsKDds7jY875QP4itfRRGhhlyxrnd45jof1UvUUjJmtZkDC3RpYBck8j1UfhDdGDoL+pU4yMqqRLZXsU4bmguSHDLu17C1/joVp8O1XZ1TgDo5jgfTVXOXFmtZ2Uz5ix+l3yF8bXjZwzasd5GxVMpKUOxFsTHaPcWNcBvmabWv4q6baZV+j14mkuy48vdVZWbiundCTE4EEFu/S17qsraHBjPkIiK5QIiIAiIgCIiAL6Yba9PzXysoDK2I9XDwH5LxY1SOHU+ZwHUgem5/JUk6NYKzbrKa7GNJd3RoPxG11JcFcLOqa2GF7HZHEl17tBAaTbMNRrbbVeUlVFG6zmvkcPhBDWAcgXak6dLKx4TWtlY5/YGFjbZnxOkexhO2ZzgQPVwXJlk/FpaOqEd3R7ScPU1PLNS2je6OV9zu619ACbHQBRGKl8MkcjQ1zcwDmuYAQCbXDwAdPHZbsmBZn9syQSNJLnWFyBzJcL21yqB4nBJeToAGtYc27ge823ManyIWOK7SbstNeyKqJe1nleNc0tgfC5t8gFauJ2BlLSRHUFua3MlxJb+QVXwynu6Nv3nk+xt+hV8rcIdNWMa2MzMgiDpOYbZgAJbuQHHYLoySUVt0ZwTbVEFhrCDboANvVTkLtOqz9TGYlpY5uhykAEA63ZI0X9w4KFr8ddTyGKSMO0zBzXa5Te1wRvooi7IkjfxemD4y217+46H3VWrZeylpp26EBjj/eY4X/JTtPj8Mr2i7m7ghwtcac+Z3UHxNCW907B78p/C6zh8jf1Wq5M3wTH0qzB88TwftRD5Xt+aoat3HcTx9WL+cII9m/5qorWH0mWT6giItCgREUAIiIAiIgCyAi9I23UMlK2ekEasWBYcXuAa0uOXQAXJJ/kF68I8IS1rxl7kYPflI0Hg0cz+XNdr4Z4ap6YARsF7AOedXOt1P8A8PBed1XVQxLZ6GPC6Od0v0a1M37R7o4W/iN3W8hp81dsF4RbTUU9PHKJnSseQ7+rBeW2DCcx00BvdTeLQmWOWJjgwuaWtdyFxZMMoGwU7IX5XBrQ0k7EgLwM3XvIqrVnfDGoxu9nJ4qXEcJlMgidFcZC57A6Ii4Nsw7vTYqoYq1zjmPMkk+J1K/Soc1rbADLa2XlbooDFeDMPqb9pTiNxH9ZD3D52Hd/7SuzB12Hy8uH/fZjKEmqOU/0JSUvYsq6qaObs2PcyCmbK2HOA9okc6RpLrOBIaDa+99FIy4lU0b5bPjkLrSCQGzZYXNzxvbfUAtc11t+W6uHEP0c09U8TCaYyZGNlawR3lLGhgeC4js3ENF9LX1tyUBxDE0QPifTCGeNsZYL5jHTMywxxmQHvd1oN/M6XXflyY5w3tNmeKE1K46aVlWri6F9g5wJbGTcEXJaCd/O3oojEmSSyGR1zoBca7CwCtdHxgWxPZUsdO7TsnOykAAWDXAixHmD5LzixGllIP1eNpv3gx5geB1FyYnezfJWxzdvRGSGkymTt0Fxa23UHdbE781GM3ed9Ytm8Oz2+Q9lO8T4AGNMzHBzdw7qDbQgbPFxcePMEEwVL32xRW1dVt8rWAtb1XZF6OORZPpdeO0pQGhv7C5A2H2RYey54rh9J2IiWusBYMjaywOl9SfzCp62h9Jjk+oIiK5QIiKAEREARFkIAArBwnw8+sqGxNuB9qR1vssG58zsPNQbI9V2ngjAPqlIHOAEktnv07wHws9AfclcnVZ1hxuTO3pMLyTSLNhlPHCxsMTQ1jG2Fhv4k8/Pmpekfa56BQkBN1JiS0fmvjJ5ZZG5S5PocmFRXiiOxLGezliiAu6VxA8ANSV84vQTTiNjZGta2VskgJIJa3WwW4JY7hz2NcRfK4gXF97Hktd2MxOqXQR3JawPcTsL8lRfMVwWprVEmJrC3QL4dOvAuXlLJYX6LEhY1ZpwUcoq5ZnHuFjWxjNz1JOVS+HRR9q9+QOfI0Me8kkljdQ1QGG4wahhe1paA8tFzvbmtjhOnmYHOnuHPke5oLr2ZewA6BdCc4u7pqi2WFw2e2M8I0E5OaDsyT9uI5T7DQ+xVVxD6M8rXPpphJYXEbxZ5HQEaX8wAr5Um61HEg3BsRtbquvF3LJF1LaOT/GjNa0cVxiSVhdCS9jQ6z4ySBmbtmb1G11H4M7/AEqC+wlL/YD/ACXRPpLwUFjaxgAuSyUAfF8J+RHq1UfhulDqm5GjIZHn5tX0+KalDyXB5GWDi6ILGqoy1ErzzkPtsFor1nddzj1cT7lea7UqRwvkwiIpICIiAIiKAFuYXh7qieKBls0kjI230F3uDQSemq01YeAf9Z0f/Mxn2Nwok6RMVbJvEcAMeJ01NLGG2EecAg5owSeX4WldPnnBNgTa2lxY+wVUx5ubiC5t3aZpH/Tt/EVYg65XzfdJ/YhE+l7XjTlKXx/f2NqB2q3pn6ALQp9XBbkcT5pRGwXJNh5AaleCk26Xs9PIldv1szOxvaFzAQ3K0Bpdmu4DvOA5X008Frx0sbHukawB77B7xuQNgvWke0vGZ9mXs57Rc5eoC0MPkkMYdLfMS4jM3K7JmIZdvI5be6vK2nJv7qKJU/Eke0XwXgixXiZF5Sklr7ZrhpLQNy8fZFvNZJW6L+FbPOQw0sBLG5WMBcQCSTrc7qSwSftWCQAgOaHAOGtjqomekbJGYpb2Is+2hvz+amsKY1rbNBa0Wa0E3NhYBWdVb5KZlUdG1OLFar3i6+6h9ytYNuViZY462eeLUQnppoLgZm3B/Fy+eX2XKsPw98VLV1ViB2XZNJ011Lvm5q6zCcrwHajW49CuefSXjDIadmHRC13Okm2uGmRzmtPie6f3R1X1XapOeHx+HX7nldwgoyv7jl7lhCi+gPDCIiAwiIgCIigBSfDdX2VZTy7Bk8bifAPF/ldRi+mlQ9kp0zsXEbcmMQScpKZ8dx96PNp7NapWmlJPqQq9iNd9Zw6lr2959O9kjwN7CzJh7tB/eU7SyggEWIIDgRzadQfUar5vucLgpfDo+m7VNeco/Kv8iVpjrdYjqi0kguBILczTZwvpcFfAfZh8dFiWSJsLbvvM+XKyPpG1pc6Tx1sPVeJCLb162exKv+vejLCALA2AGmYjYDqfBO25rUxCEyxCEOYGmaOWXM27i2Mlwa08rleqSUaTT37Jim27WjY7RZEbspeAbNIzO5AnYLWatwzudE2EFoaJTMQW94vylrQDyGqiKjuxNOPBC4zVyCSmijdkMktnEi/dFrj5q00mjPIKLjkLXDYG2nXXTTpopEPys+SrOVxSo58qfB5yvXg2YhfMkq8HP0ss0jWMNG1SSl0gtvfS+2y4dxhV9pXVL75gaiSx/CHkD5ALs8VUIo5pzoI4nvJ8Q0kfkuBVDySSdzqfNfWdnx+OK/lnz/eJL/0UV6R4oiwvcPCCIiAIiIAiIgCyFhZUAvP0cY00OfRS95k18gO2e1nM/eb82hWbB2uhc6kedYjeM/fpye48eX2T07q5JBKWuDmkggggg2II1BC6hhGKNxGJjs3Z1cA3FhmH/qemwJN9CuDqsKmmnw+f5O/pczg01yi01Elg0eq1/rTCRmymwLQSASAdwDy2UY7FiWkSRnO0Ftmm2oGxB218fJeGD1hmYHVD4mykZRGAGDs2gBrtD3ieouvnpdvnFNp3+B9HDuWOVJqvxJiLE4XvMcT8zmEiVuUjKBYA3OhuSdui2bqJo8LbTuke0OLpHZnkm4G5s3TbW+q22VS5M2PxlSTXHP6ndgy+Ubbs3mlekocyQxkFrgxryHAgWfcssedwD5LVjn8l7gh7nPzPc5xFy52awAsGt6AdFmvGnfPotJStVx7NPD6Oc1c08osyzWxXc0i+gJaN/hN/NTVRLZoHqtaIEPLHbt3Hja9vPwX3VuVcjbe9evyMYwV637NZ8hWrPNbQLNTPlUXiGLNp4zM/XlFH8T38vTx/kt8GCWWXjE2zZoYIeUjT4lxPVlECXdr352g6CMXLQfHMAf3R1XL6poD3AcnEDyBXRoaZtJHJiFeA+aW/Zwk2JcQC2IW20tcj7LQBubHm0rrknqbr7Hp8axrxXCPieqyvJJyfLPhERdRxmEWUQGEREBlERAEREBkLbw7EJIJGyxuLHNNwR+R6jwWoshVastF0dVwvHoMRZkOWGpyZQeTrc2/eHhuFEcQ0MsYdG5tg5uVjvgLWDN3T4k2VHimLSCCQRqCDqD1Vtwr6QHhvZVcYqo9iTbtLeN9H+uviuSWGnaOqORezWwjG5aaISdpI4F5YyHPaPuBpc51wfvAAC3PXrasK4kZUR53wltjlfldezrXBF7XBF9Li1ud1rQUWG1QIhmY3McxgmJBz2+003DgeWhcD46Lak4dmija2KKHKSTkjeb3+84yWLiR0J25KuSMZKpI0jOUXcWe9ZjUEcZkDy7LYmEgte7vAWBItz5X2W3TPkfG2VhdCXNzx372UOGZtzzIBCrNRh1SHWMExv92MuFv3bhbOHtqYvsRVA/CIn5f8JFl58+jxyWlTPQx9dkj9Wy44bHIG3mlbNK9zpJpGjQve699ABtbklbNqQNSoyCsq7WFOy/3nvDB5kAk+gC0sSqWt/tdZHCOcNPcPPgXayewC5f8AWuc/KUv0OpdxjCKUY7PquxEMfkDTUTfDBHrbxedmjz9ua06js6Qisr5GyzW/YQM2aOkYPzedB+IqHrON44WmOhgbGDvK9oufEN1ufFxPkqhWVr5Xl8j3Pc43c5xJJ9SvawdPHGqiqPH6jqZZXcnZuY/j8tXKZJDt3WMF8jGfdb+p3J1KiCskr5K7kqPPk7CwsopKhFhZQGEREBlERAEREAWQVhFAPq6yHL5ul1Baz1Ei3aTHaiIWjnlYPutkcG/4b2UddLqKJUixR8dVw/3gnzjjP5tX27jyuP8AtwPKKIfwqtXS6jwRbzZL1PElVILPqJiOYzkN9hYKOdKvK6xdPFE+bPouXySl1hWRm2FhEVioRYRAFlYRAEREAWV8ooB9IvlEB9IvlEB9IsIgPpF8ogPpF8pdAfV0Xyl0Js+lhYuiEGUWEQBFhEBlFhEBlFhEAREQBERAEREBlERAYWURAFhEQGVhEQGUREBhERAEREAREQBERAf/2Q==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28575" y="-2438400"/>
            <a:ext cx="3429000" cy="508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1" name="Group 110"/>
          <p:cNvGrpSpPr/>
          <p:nvPr/>
        </p:nvGrpSpPr>
        <p:grpSpPr>
          <a:xfrm>
            <a:off x="-51141" y="2848882"/>
            <a:ext cx="2394639" cy="1751777"/>
            <a:chOff x="-51141" y="2848882"/>
            <a:chExt cx="2394639" cy="1751777"/>
          </a:xfrm>
        </p:grpSpPr>
        <p:pic>
          <p:nvPicPr>
            <p:cNvPr id="163846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22" y="2936018"/>
              <a:ext cx="1121956" cy="166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51141" y="2848882"/>
              <a:ext cx="1379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bg1"/>
                  </a:solidFill>
                </a:rPr>
                <a:t>Beam Screen </a:t>
              </a:r>
            </a:p>
            <a:p>
              <a:pPr algn="ctr"/>
              <a:r>
                <a:rPr lang="en-GB" sz="1200" dirty="0" smtClean="0">
                  <a:solidFill>
                    <a:schemeClr val="bg1"/>
                  </a:solidFill>
                </a:rPr>
                <a:t>(Stainless Steel</a:t>
              </a:r>
            </a:p>
            <a:p>
              <a:pPr algn="ctr"/>
              <a:r>
                <a:rPr lang="en-GB" sz="1200" dirty="0" smtClean="0">
                  <a:solidFill>
                    <a:schemeClr val="bg1"/>
                  </a:solidFill>
                </a:rPr>
                <a:t> + Cu)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176470" y="2919250"/>
              <a:ext cx="116702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bg1"/>
                  </a:solidFill>
                </a:rPr>
                <a:t>Cold bore non-magnetic </a:t>
              </a:r>
              <a:r>
                <a:rPr lang="en-GB" sz="1200" dirty="0">
                  <a:solidFill>
                    <a:schemeClr val="bg1"/>
                  </a:solidFill>
                </a:rPr>
                <a:t>austenitic steel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74507" y="4027246"/>
            <a:ext cx="1921730" cy="369332"/>
            <a:chOff x="674507" y="4027246"/>
            <a:chExt cx="1921730" cy="369332"/>
          </a:xfrm>
        </p:grpSpPr>
        <p:sp>
          <p:nvSpPr>
            <p:cNvPr id="97" name="TextBox 96"/>
            <p:cNvSpPr txBox="1"/>
            <p:nvPr/>
          </p:nvSpPr>
          <p:spPr>
            <a:xfrm>
              <a:off x="1513889" y="4027246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46.5 mm</a:t>
              </a:r>
              <a:endParaRPr lang="en-GB" dirty="0"/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>
              <a:off x="674507" y="4036061"/>
              <a:ext cx="536927" cy="175851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892943" y="3727225"/>
            <a:ext cx="1719863" cy="585002"/>
            <a:chOff x="892943" y="3727225"/>
            <a:chExt cx="1719863" cy="585002"/>
          </a:xfrm>
        </p:grpSpPr>
        <p:cxnSp>
          <p:nvCxnSpPr>
            <p:cNvPr id="106" name="Straight Arrow Connector 105"/>
            <p:cNvCxnSpPr/>
            <p:nvPr/>
          </p:nvCxnSpPr>
          <p:spPr>
            <a:xfrm flipV="1">
              <a:off x="892943" y="3873689"/>
              <a:ext cx="137952" cy="438538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1530458" y="3727225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36.9 mm</a:t>
              </a:r>
              <a:endParaRPr lang="en-GB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125 -0.01249 C 0.01285 0.00162 -0.01267 0.02567 -0.0118 0.02776 L -0.00764 0.03793 C -0.00677 0.04025 0.00851 0.03076 0.02656 0.01596 L 0.10104 -0.04326 C 0.11945 -0.05783 0.1342 -0.07241 0.13351 -0.07403 L 0.12934 -0.08444 C 0.12813 -0.08559 0.04913 -0.02637 0.03125 -0.01249 Z " pathEditMode="relative" rAng="0" ptsTypes="fFfFfFff">
                                      <p:cBhvr>
                                        <p:cTn id="34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01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135 -0.0798 C 0.08663 -0.09252 0.1 -0.1034 0.10556 -0.09877 L 0.11267 -0.08142 C 0.11337 -0.07818 0.10226 -0.06315 0.08351 -0.05042 L 0.01354 0.00903 C -0.00313 0.0236 -0.0191 0.031 -0.02101 0.02684 L -0.0283 0.01134 C -0.02969 0.00787 -0.01649 -0.00647 -0.00052 -0.02082 Z " pathEditMode="relative" rAng="3501749" ptsTypes="fFfFfFff">
                                      <p:cBhvr>
                                        <p:cTn id="36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4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4" grpId="0" animBg="1"/>
      <p:bldP spid="76" grpId="0" animBg="1"/>
      <p:bldP spid="82" grpId="0" animBg="1"/>
      <p:bldP spid="83" grpId="0" animBg="1"/>
      <p:bldP spid="50" grpId="0" animBg="1"/>
    </p:bldLst>
  </p:timing>
</p:sld>
</file>

<file path=ppt/theme/theme1.xml><?xml version="1.0" encoding="utf-8"?>
<a:theme xmlns:a="http://schemas.openxmlformats.org/drawingml/2006/main" name="Hispanic Heritage Month presentation">
  <a:themeElements>
    <a:clrScheme name="AsianPacAmerHerMonth_TP10131490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AsianPacAmerHerMonth_TP1013149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ianPacAmerHerMonth_TP10131490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Hispanic Heritage Month presentation</Template>
  <TotalTime>34769</TotalTime>
  <Words>3535</Words>
  <Application>Microsoft Macintosh PowerPoint</Application>
  <PresentationFormat>On-screen Show (4:3)</PresentationFormat>
  <Paragraphs>780</Paragraphs>
  <Slides>63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Calibri</vt:lpstr>
      <vt:lpstr>Cambria Math</vt:lpstr>
      <vt:lpstr>Comic Sans MS</vt:lpstr>
      <vt:lpstr>Gill Sans MT</vt:lpstr>
      <vt:lpstr>ＭＳ Ｐゴシック</vt:lpstr>
      <vt:lpstr>Symbol</vt:lpstr>
      <vt:lpstr>Tahoma</vt:lpstr>
      <vt:lpstr>Times New Roman</vt:lpstr>
      <vt:lpstr>Wingdings</vt:lpstr>
      <vt:lpstr>Arial</vt:lpstr>
      <vt:lpstr>Hispanic Heritage Month presentation</vt:lpstr>
      <vt:lpstr>2_Custom Design</vt:lpstr>
      <vt:lpstr>Custom Design</vt:lpstr>
      <vt:lpstr>1_Custom Design</vt:lpstr>
      <vt:lpstr>Equation</vt:lpstr>
      <vt:lpstr>Colliders and The Large Hadron Collider  I.   LHC layout  II.  LHC Operational cycle  III. Beam measurements</vt:lpstr>
      <vt:lpstr>Why colliders?</vt:lpstr>
      <vt:lpstr>Why colliders?</vt:lpstr>
      <vt:lpstr>Why colliders?</vt:lpstr>
      <vt:lpstr>I. Basic layout of the machine</vt:lpstr>
      <vt:lpstr>I. Basic layout of the machine:   the arc</vt:lpstr>
      <vt:lpstr>I. Basic layout of the machine</vt:lpstr>
      <vt:lpstr>I. Basic layout of the machine: Superconducting magnets</vt:lpstr>
      <vt:lpstr>I. Basic layout of the machine:   main cryodipoles (two dipoles in one)</vt:lpstr>
      <vt:lpstr>I. Basic layout of the machine:  main quadrupoles</vt:lpstr>
      <vt:lpstr>I. Basic layout of the machine:   main dipoles Field quality</vt:lpstr>
      <vt:lpstr>I. Basic layout of the machine:   main dipoles Field quality</vt:lpstr>
      <vt:lpstr>I. Basic layout of the machine:   main dipoles Field quality</vt:lpstr>
      <vt:lpstr>I. Basic layout of the machine:  dipole corrector magnets</vt:lpstr>
      <vt:lpstr>I. Basic layout of the machine:  quadrupole corrector magnets</vt:lpstr>
      <vt:lpstr>I. Basic layout of the machine:  quadrupole corrector magnets</vt:lpstr>
      <vt:lpstr>I. Basic layout of the machine:  quadrupole corrector magnets</vt:lpstr>
      <vt:lpstr>I. Basic layout of the machine</vt:lpstr>
      <vt:lpstr>I. Basic layout of the machine:  Dispersion suppression</vt:lpstr>
      <vt:lpstr>PowerPoint Presentation</vt:lpstr>
      <vt:lpstr>I. Basic layout of the machine</vt:lpstr>
      <vt:lpstr>I. Basic layout of the machine:   Luminosity insertions</vt:lpstr>
      <vt:lpstr>Luminosity</vt:lpstr>
      <vt:lpstr>Luminosity</vt:lpstr>
      <vt:lpstr>Luminosity for bunched beams</vt:lpstr>
      <vt:lpstr>Luminosity for bunched beams</vt:lpstr>
      <vt:lpstr>PowerPoint Presentation</vt:lpstr>
      <vt:lpstr>I. Basic layout of the machine:    Luminosity insertions</vt:lpstr>
      <vt:lpstr>I. Basic layout of the machine:    Luminosity insertions</vt:lpstr>
      <vt:lpstr>I. Basic layout of the machine:    Luminosity insertions</vt:lpstr>
      <vt:lpstr>I. Basic layout of the machine:    Luminosity insertions</vt:lpstr>
      <vt:lpstr>I. Basic layout of the machine:   High luminosity insertions</vt:lpstr>
      <vt:lpstr>PowerPoint Presentation</vt:lpstr>
      <vt:lpstr>II. LHC Operational cycle:  Squeeze  reduce β*</vt:lpstr>
      <vt:lpstr>II. LHC Operational cycle:  Squeeze  reduce β* (β @IP)</vt:lpstr>
      <vt:lpstr>II. Beam measurements:  Beam trajectory</vt:lpstr>
      <vt:lpstr>II. Beam measurements:  Beam trajectory correction</vt:lpstr>
      <vt:lpstr>II. Beam profile measurements: Beam 1 on TDI screen – 1st and 2nd turns</vt:lpstr>
      <vt:lpstr>II. Beam profile measurements: Emittance measurement - Wire scanner</vt:lpstr>
      <vt:lpstr>II. Beam measurements:  Aperture scan </vt:lpstr>
      <vt:lpstr>II. Beam measurements:  Dispersion measurement</vt:lpstr>
      <vt:lpstr>II. Beam measurements:  Beta measurement</vt:lpstr>
      <vt:lpstr>II. Beam measurements:  Fast BCT (Beam Current Transformer)</vt:lpstr>
      <vt:lpstr>Spare slides</vt:lpstr>
      <vt:lpstr>PowerPoint Presentation</vt:lpstr>
      <vt:lpstr>PowerPoint Presentation</vt:lpstr>
      <vt:lpstr>I. Basic layout of the machine: Superconducting magnets</vt:lpstr>
      <vt:lpstr>XIV. Beam captured – mountain range display</vt:lpstr>
      <vt:lpstr>Beam parameters (nominal)</vt:lpstr>
      <vt:lpstr>pPb physics during 2013</vt:lpstr>
      <vt:lpstr>PowerPoint Presentation</vt:lpstr>
      <vt:lpstr>PowerPoint Presentation</vt:lpstr>
      <vt:lpstr>I. Basic layout of the machine:   main cryodipoles (two dipoles in one)</vt:lpstr>
      <vt:lpstr>II. The experiments:    Low luminosity insertions: LHCb</vt:lpstr>
      <vt:lpstr>IV. Momentum and betatron  cleaning insertions (IR3, IR7)</vt:lpstr>
      <vt:lpstr>I. Basic layout of the machine:  quadrupole corrector magnets</vt:lpstr>
      <vt:lpstr>II. LHC Operational cycle:  Squeeze  reduce β*</vt:lpstr>
      <vt:lpstr>II. Beam measurements:  Integer tunes</vt:lpstr>
      <vt:lpstr>I. Basic layout of the machine:  Dispersion suppression</vt:lpstr>
      <vt:lpstr>I. Basic layout of the machine:     Low luminosity insertions</vt:lpstr>
      <vt:lpstr>I. Basic layout of the machine</vt:lpstr>
      <vt:lpstr>II. Beam measurements:  Beta measurement </vt:lpstr>
      <vt:lpstr>II. Beam measurements:  Non-integer tunes</vt:lpstr>
    </vt:vector>
  </TitlesOfParts>
  <Company>CERN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Hispanic Heritage Month Presentation</dc:title>
  <dc:creator>ralemany</dc:creator>
  <cp:lastModifiedBy>Reyes Alemany Fernandez</cp:lastModifiedBy>
  <cp:revision>556</cp:revision>
  <dcterms:created xsi:type="dcterms:W3CDTF">2008-11-24T09:18:16Z</dcterms:created>
  <dcterms:modified xsi:type="dcterms:W3CDTF">2022-03-11T07:25:01Z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TC102308681033</vt:lpwstr>
  </property>
</Properties>
</file>