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mp4" ContentType="video/mp4"/>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8" r:id="rId2"/>
    <p:sldId id="260" r:id="rId3"/>
    <p:sldId id="261" r:id="rId4"/>
    <p:sldId id="262" r:id="rId5"/>
    <p:sldId id="278" r:id="rId6"/>
    <p:sldId id="263" r:id="rId7"/>
    <p:sldId id="264" r:id="rId8"/>
    <p:sldId id="265" r:id="rId9"/>
    <p:sldId id="266" r:id="rId10"/>
    <p:sldId id="267" r:id="rId11"/>
    <p:sldId id="268" r:id="rId12"/>
    <p:sldId id="269" r:id="rId13"/>
    <p:sldId id="270" r:id="rId14"/>
    <p:sldId id="272" r:id="rId15"/>
    <p:sldId id="273" r:id="rId16"/>
    <p:sldId id="274" r:id="rId17"/>
    <p:sldId id="275" r:id="rId18"/>
    <p:sldId id="276" r:id="rId19"/>
    <p:sldId id="277" r:id="rId20"/>
    <p:sldId id="287" r:id="rId21"/>
    <p:sldId id="282" r:id="rId22"/>
    <p:sldId id="283" r:id="rId23"/>
    <p:sldId id="284" r:id="rId24"/>
    <p:sldId id="285" r:id="rId25"/>
    <p:sldId id="286"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280" r:id="rId45"/>
    <p:sldId id="27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78"/>
    <p:restoredTop sz="94643"/>
  </p:normalViewPr>
  <p:slideViewPr>
    <p:cSldViewPr snapToGrid="0" snapToObjects="1">
      <p:cViewPr>
        <p:scale>
          <a:sx n="120" d="100"/>
          <a:sy n="120" d="100"/>
        </p:scale>
        <p:origin x="376" y="24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DF365-F824-4D43-A9E7-F54F64E122AD}" type="datetimeFigureOut">
              <a:rPr lang="en-US" smtClean="0"/>
              <a:t>3/10/22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D7C21-E893-F24F-B57D-42DAC3EA7360}" type="slidenum">
              <a:rPr lang="en-US" smtClean="0"/>
              <a:t>‹#›</a:t>
            </a:fld>
            <a:endParaRPr lang="en-US"/>
          </a:p>
        </p:txBody>
      </p:sp>
    </p:spTree>
    <p:extLst>
      <p:ext uri="{BB962C8B-B14F-4D97-AF65-F5344CB8AC3E}">
        <p14:creationId xmlns:p14="http://schemas.microsoft.com/office/powerpoint/2010/main" val="56971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C12F02-FE0F-4346-9615-76E8BFEBF95D}"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06121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b="1">
                <a:solidFill>
                  <a:schemeClr val="tx1"/>
                </a:solidFill>
                <a:latin typeface="Comic Sans MS" charset="0"/>
                <a:ea typeface="ＭＳ Ｐゴシック" charset="-128"/>
              </a:defRPr>
            </a:lvl1pPr>
            <a:lvl2pPr marL="742950" indent="-285750" defTabSz="912813">
              <a:defRPr b="1">
                <a:solidFill>
                  <a:schemeClr val="tx1"/>
                </a:solidFill>
                <a:latin typeface="Comic Sans MS" charset="0"/>
                <a:ea typeface="ＭＳ Ｐゴシック" charset="-128"/>
              </a:defRPr>
            </a:lvl2pPr>
            <a:lvl3pPr marL="1143000" indent="-228600" defTabSz="912813">
              <a:defRPr b="1">
                <a:solidFill>
                  <a:schemeClr val="tx1"/>
                </a:solidFill>
                <a:latin typeface="Comic Sans MS" charset="0"/>
                <a:ea typeface="ＭＳ Ｐゴシック" charset="-128"/>
              </a:defRPr>
            </a:lvl3pPr>
            <a:lvl4pPr marL="1600200" indent="-228600" defTabSz="912813">
              <a:defRPr b="1">
                <a:solidFill>
                  <a:schemeClr val="tx1"/>
                </a:solidFill>
                <a:latin typeface="Comic Sans MS" charset="0"/>
                <a:ea typeface="ＭＳ Ｐゴシック" charset="-128"/>
              </a:defRPr>
            </a:lvl4pPr>
            <a:lvl5pPr marL="2057400" indent="-228600" defTabSz="912813">
              <a:defRPr b="1">
                <a:solidFill>
                  <a:schemeClr val="tx1"/>
                </a:solidFill>
                <a:latin typeface="Comic Sans MS" charset="0"/>
                <a:ea typeface="ＭＳ Ｐゴシック" charset="-128"/>
              </a:defRPr>
            </a:lvl5pPr>
            <a:lvl6pPr marL="2514600" indent="-228600" defTabSz="912813" eaLnBrk="0" fontAlgn="base" hangingPunct="0">
              <a:spcBef>
                <a:spcPct val="0"/>
              </a:spcBef>
              <a:spcAft>
                <a:spcPct val="0"/>
              </a:spcAft>
              <a:defRPr b="1">
                <a:solidFill>
                  <a:schemeClr val="tx1"/>
                </a:solidFill>
                <a:latin typeface="Comic Sans MS" charset="0"/>
                <a:ea typeface="ＭＳ Ｐゴシック" charset="-128"/>
              </a:defRPr>
            </a:lvl6pPr>
            <a:lvl7pPr marL="2971800" indent="-228600" defTabSz="912813" eaLnBrk="0" fontAlgn="base" hangingPunct="0">
              <a:spcBef>
                <a:spcPct val="0"/>
              </a:spcBef>
              <a:spcAft>
                <a:spcPct val="0"/>
              </a:spcAft>
              <a:defRPr b="1">
                <a:solidFill>
                  <a:schemeClr val="tx1"/>
                </a:solidFill>
                <a:latin typeface="Comic Sans MS" charset="0"/>
                <a:ea typeface="ＭＳ Ｐゴシック" charset="-128"/>
              </a:defRPr>
            </a:lvl7pPr>
            <a:lvl8pPr marL="3429000" indent="-228600" defTabSz="912813" eaLnBrk="0" fontAlgn="base" hangingPunct="0">
              <a:spcBef>
                <a:spcPct val="0"/>
              </a:spcBef>
              <a:spcAft>
                <a:spcPct val="0"/>
              </a:spcAft>
              <a:defRPr b="1">
                <a:solidFill>
                  <a:schemeClr val="tx1"/>
                </a:solidFill>
                <a:latin typeface="Comic Sans MS" charset="0"/>
                <a:ea typeface="ＭＳ Ｐゴシック" charset="-128"/>
              </a:defRPr>
            </a:lvl8pPr>
            <a:lvl9pPr marL="3886200" indent="-228600" defTabSz="912813" eaLnBrk="0" fontAlgn="base" hangingPunct="0">
              <a:spcBef>
                <a:spcPct val="0"/>
              </a:spcBef>
              <a:spcAft>
                <a:spcPct val="0"/>
              </a:spcAft>
              <a:defRPr b="1">
                <a:solidFill>
                  <a:schemeClr val="tx1"/>
                </a:solidFill>
                <a:latin typeface="Comic Sans MS" charset="0"/>
                <a:ea typeface="ＭＳ Ｐゴシック" charset="-128"/>
              </a:defRPr>
            </a:lvl9pPr>
          </a:lstStyle>
          <a:p>
            <a:fld id="{45A67B4E-8E87-3B4B-B1AB-873A30087CB0}" type="slidenum">
              <a:rPr lang="fr-FR" altLang="en-US" b="0">
                <a:latin typeface="Times New Roman" charset="0"/>
              </a:rPr>
              <a:pPr/>
              <a:t>22</a:t>
            </a:fld>
            <a:endParaRPr lang="fr-FR" altLang="en-US" b="0">
              <a:latin typeface="Times New Roman"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92292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4494633-67A9-4E43-ACD1-7A0FAA47A108}" type="slidenum">
              <a:rPr lang="en-US" smtClean="0"/>
              <a:pPr>
                <a:defRPr/>
              </a:pPr>
              <a:t>24</a:t>
            </a:fld>
            <a:endParaRPr lang="en-US"/>
          </a:p>
        </p:txBody>
      </p:sp>
    </p:spTree>
    <p:extLst>
      <p:ext uri="{BB962C8B-B14F-4D97-AF65-F5344CB8AC3E}">
        <p14:creationId xmlns:p14="http://schemas.microsoft.com/office/powerpoint/2010/main" val="159671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4494633-67A9-4E43-ACD1-7A0FAA47A108}" type="slidenum">
              <a:rPr lang="en-US" smtClean="0"/>
              <a:pPr>
                <a:defRPr/>
              </a:pPr>
              <a:t>25</a:t>
            </a:fld>
            <a:endParaRPr lang="en-US"/>
          </a:p>
        </p:txBody>
      </p:sp>
    </p:spTree>
    <p:extLst>
      <p:ext uri="{BB962C8B-B14F-4D97-AF65-F5344CB8AC3E}">
        <p14:creationId xmlns:p14="http://schemas.microsoft.com/office/powerpoint/2010/main" val="204626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8258A-6442-9E41-9043-703D20A6DCDB}" type="slidenum">
              <a:rPr lang="en-US" smtClean="0"/>
              <a:t>28</a:t>
            </a:fld>
            <a:endParaRPr lang="en-US"/>
          </a:p>
        </p:txBody>
      </p:sp>
    </p:spTree>
    <p:extLst>
      <p:ext uri="{BB962C8B-B14F-4D97-AF65-F5344CB8AC3E}">
        <p14:creationId xmlns:p14="http://schemas.microsoft.com/office/powerpoint/2010/main" val="1818434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768952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318537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27.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30.png"/><Relationship Id="rId8" Type="http://schemas.openxmlformats.org/officeDocument/2006/relationships/image" Target="../media/image145.png"/><Relationship Id="rId9"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2" Type="http://schemas.openxmlformats.org/officeDocument/2006/relationships/image" Target="../media/image156.png"/><Relationship Id="rId13" Type="http://schemas.openxmlformats.org/officeDocument/2006/relationships/image" Target="../media/image51.png"/><Relationship Id="rId14" Type="http://schemas.openxmlformats.org/officeDocument/2006/relationships/image" Target="../media/image158.png"/><Relationship Id="rId15" Type="http://schemas.openxmlformats.org/officeDocument/2006/relationships/image" Target="../media/image52.png"/><Relationship Id="rId16" Type="http://schemas.openxmlformats.org/officeDocument/2006/relationships/image" Target="../media/image160.png"/><Relationship Id="rId17" Type="http://schemas.openxmlformats.org/officeDocument/2006/relationships/image" Target="../media/image161.png"/><Relationship Id="rId1" Type="http://schemas.openxmlformats.org/officeDocument/2006/relationships/slideLayout" Target="../slideLayouts/slideLayout7.xml"/><Relationship Id="rId2" Type="http://schemas.openxmlformats.org/officeDocument/2006/relationships/image" Target="../media/image147.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25.png"/><Relationship Id="rId6" Type="http://schemas.openxmlformats.org/officeDocument/2006/relationships/image" Target="../media/image49.png"/><Relationship Id="rId7" Type="http://schemas.openxmlformats.org/officeDocument/2006/relationships/image" Target="../media/image41.pn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40.png"/><Relationship Id="rId9" Type="http://schemas.openxmlformats.org/officeDocument/2006/relationships/image" Target="../media/image551.png"/><Relationship Id="rId10" Type="http://schemas.openxmlformats.org/officeDocument/2006/relationships/image" Target="../media/image560.png"/><Relationship Id="rId11" Type="http://schemas.openxmlformats.org/officeDocument/2006/relationships/image" Target="../media/image570.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13.xml.rels><?xml version="1.0" encoding="UTF-8" standalone="yes"?>
<Relationships xmlns="http://schemas.openxmlformats.org/package/2006/relationships"><Relationship Id="rId11" Type="http://schemas.openxmlformats.org/officeDocument/2006/relationships/image" Target="../media/image180.png"/><Relationship Id="rId12" Type="http://schemas.openxmlformats.org/officeDocument/2006/relationships/image" Target="../media/image127.png"/><Relationship Id="rId13" Type="http://schemas.openxmlformats.org/officeDocument/2006/relationships/image" Target="../media/image130.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7" Type="http://schemas.openxmlformats.org/officeDocument/2006/relationships/image" Target="../media/image184.png"/><Relationship Id="rId18"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176.png"/><Relationship Id="rId8" Type="http://schemas.openxmlformats.org/officeDocument/2006/relationships/image" Target="../media/image177.png"/><Relationship Id="rId9" Type="http://schemas.openxmlformats.org/officeDocument/2006/relationships/image" Target="../media/image178.png"/><Relationship Id="rId10" Type="http://schemas.openxmlformats.org/officeDocument/2006/relationships/image" Target="../media/image179.png"/></Relationships>
</file>

<file path=ppt/slides/_rels/slide14.xml.rels><?xml version="1.0" encoding="UTF-8" standalone="yes"?>
<Relationships xmlns="http://schemas.openxmlformats.org/package/2006/relationships"><Relationship Id="rId11" Type="http://schemas.openxmlformats.org/officeDocument/2006/relationships/image" Target="../media/image193.png"/><Relationship Id="rId12"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186.png"/><Relationship Id="rId5" Type="http://schemas.openxmlformats.org/officeDocument/2006/relationships/image" Target="../media/image187.png"/><Relationship Id="rId6" Type="http://schemas.openxmlformats.org/officeDocument/2006/relationships/image" Target="../media/image188.png"/><Relationship Id="rId7" Type="http://schemas.openxmlformats.org/officeDocument/2006/relationships/image" Target="../media/image69.png"/><Relationship Id="rId8" Type="http://schemas.openxmlformats.org/officeDocument/2006/relationships/image" Target="../media/image71.png"/><Relationship Id="rId9" Type="http://schemas.openxmlformats.org/officeDocument/2006/relationships/image" Target="../media/image191.png"/><Relationship Id="rId10"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70.png"/><Relationship Id="rId6" Type="http://schemas.openxmlformats.org/officeDocument/2006/relationships/image" Target="../media/image199.png"/><Relationship Id="rId7" Type="http://schemas.openxmlformats.org/officeDocument/2006/relationships/image" Target="../media/image200.png"/><Relationship Id="rId8" Type="http://schemas.openxmlformats.org/officeDocument/2006/relationships/image" Target="../media/image201.png"/><Relationship Id="rId9" Type="http://schemas.openxmlformats.org/officeDocument/2006/relationships/image" Target="../media/image202.png"/><Relationship Id="rId10"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195.png"/></Relationships>
</file>

<file path=ppt/slides/_rels/slide16.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68.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s>
</file>

<file path=ppt/slides/_rels/slide17.xml.rels><?xml version="1.0" encoding="UTF-8" standalone="yes"?>
<Relationships xmlns="http://schemas.openxmlformats.org/package/2006/relationships"><Relationship Id="rId11" Type="http://schemas.openxmlformats.org/officeDocument/2006/relationships/image" Target="../media/image790.png"/><Relationship Id="rId12" Type="http://schemas.openxmlformats.org/officeDocument/2006/relationships/image" Target="../media/image89.png"/><Relationship Id="rId13" Type="http://schemas.openxmlformats.org/officeDocument/2006/relationships/image" Target="../media/image220.png"/><Relationship Id="rId14" Type="http://schemas.openxmlformats.org/officeDocument/2006/relationships/image" Target="../media/image90.png"/><Relationship Id="rId15" Type="http://schemas.openxmlformats.org/officeDocument/2006/relationships/image" Target="../media/image222.png"/><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image" Target="../media/image210.png"/><Relationship Id="rId4" Type="http://schemas.openxmlformats.org/officeDocument/2006/relationships/image" Target="../media/image211.png"/><Relationship Id="rId5" Type="http://schemas.openxmlformats.org/officeDocument/2006/relationships/image" Target="../media/image212.png"/><Relationship Id="rId6" Type="http://schemas.openxmlformats.org/officeDocument/2006/relationships/image" Target="../media/image770.png"/><Relationship Id="rId7" Type="http://schemas.openxmlformats.org/officeDocument/2006/relationships/image" Target="../media/image88.png"/><Relationship Id="rId8" Type="http://schemas.openxmlformats.org/officeDocument/2006/relationships/image" Target="../media/image215.png"/><Relationship Id="rId9" Type="http://schemas.openxmlformats.org/officeDocument/2006/relationships/image" Target="../media/image216.png"/><Relationship Id="rId10" Type="http://schemas.openxmlformats.org/officeDocument/2006/relationships/image" Target="../media/image217.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image" Target="../media/image230.png"/><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6" Type="http://schemas.openxmlformats.org/officeDocument/2006/relationships/image" Target="../media/image108.png"/><Relationship Id="rId17" Type="http://schemas.openxmlformats.org/officeDocument/2006/relationships/image" Target="../media/image104.png"/><Relationship Id="rId18" Type="http://schemas.openxmlformats.org/officeDocument/2006/relationships/image" Target="../media/image105.png"/><Relationship Id="rId19" Type="http://schemas.openxmlformats.org/officeDocument/2006/relationships/image" Target="../media/image106.png"/><Relationship Id="rId20" Type="http://schemas.openxmlformats.org/officeDocument/2006/relationships/image" Target="../media/image107.png"/><Relationship Id="rId21" Type="http://schemas.openxmlformats.org/officeDocument/2006/relationships/image" Target="../media/image109.png"/><Relationship Id="rId1" Type="http://schemas.openxmlformats.org/officeDocument/2006/relationships/slideLayout" Target="../slideLayouts/slideLayout18.xml"/><Relationship Id="rId2" Type="http://schemas.openxmlformats.org/officeDocument/2006/relationships/image" Target="../media/image96.gif"/><Relationship Id="rId3" Type="http://schemas.openxmlformats.org/officeDocument/2006/relationships/image" Target="../media/image97.gif"/><Relationship Id="rId4" Type="http://schemas.openxmlformats.org/officeDocument/2006/relationships/image" Target="../media/image98.gif"/><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jpeg"/><Relationship Id="rId6" Type="http://schemas.openxmlformats.org/officeDocument/2006/relationships/image" Target="../media/image118.png"/><Relationship Id="rId7"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510.png"/><Relationship Id="rId4" Type="http://schemas.openxmlformats.org/officeDocument/2006/relationships/image" Target="../media/image98.gif"/><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9" Type="http://schemas.openxmlformats.org/officeDocument/2006/relationships/image" Target="../media/image124.png"/><Relationship Id="rId10" Type="http://schemas.openxmlformats.org/officeDocument/2006/relationships/image" Target="../media/image125.png"/><Relationship Id="rId11" Type="http://schemas.openxmlformats.org/officeDocument/2006/relationships/image" Target="../media/image126.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98.gif"/><Relationship Id="rId5" Type="http://schemas.openxmlformats.org/officeDocument/2006/relationships/image" Target="../media/image129.png"/><Relationship Id="rId6" Type="http://schemas.openxmlformats.org/officeDocument/2006/relationships/image" Target="../media/image131.png"/><Relationship Id="rId7" Type="http://schemas.openxmlformats.org/officeDocument/2006/relationships/image" Target="../media/image124.png"/><Relationship Id="rId8" Type="http://schemas.openxmlformats.org/officeDocument/2006/relationships/image" Target="../media/image125.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5.png"/><Relationship Id="rId3" Type="http://schemas.openxmlformats.org/officeDocument/2006/relationships/image" Target="../media/image1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 Id="rId3" Type="http://schemas.openxmlformats.org/officeDocument/2006/relationships/image" Target="../media/image1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9.gif"/><Relationship Id="rId3" Type="http://schemas.openxmlformats.org/officeDocument/2006/relationships/image" Target="../media/image760.png"/></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4.png"/><Relationship Id="rId1" Type="http://schemas.openxmlformats.org/officeDocument/2006/relationships/slideLayout" Target="../slideLayouts/slideLayout18.xml"/><Relationship Id="rId2" Type="http://schemas.openxmlformats.org/officeDocument/2006/relationships/image" Target="../media/image1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image" Target="../media/image148.png"/><Relationship Id="rId5" Type="http://schemas.openxmlformats.org/officeDocument/2006/relationships/image" Target="../media/image149.png"/><Relationship Id="rId1" Type="http://schemas.microsoft.com/office/2007/relationships/media" Target="../media/media1.mp4"/><Relationship Id="rId2" Type="http://schemas.openxmlformats.org/officeDocument/2006/relationships/video" Target="../media/media1.mp4"/></Relationships>
</file>

<file path=ppt/slides/_rels/slide34.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4.png"/><Relationship Id="rId1" Type="http://schemas.openxmlformats.org/officeDocument/2006/relationships/slideLayout" Target="../slideLayouts/slideLayout18.xml"/><Relationship Id="rId2" Type="http://schemas.openxmlformats.org/officeDocument/2006/relationships/image" Target="../media/image150.png"/></Relationships>
</file>

<file path=ppt/slides/_rels/slide35.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550.png"/><Relationship Id="rId1" Type="http://schemas.openxmlformats.org/officeDocument/2006/relationships/slideLayout" Target="../slideLayouts/slideLayout18.xml"/><Relationship Id="rId2" Type="http://schemas.openxmlformats.org/officeDocument/2006/relationships/image" Target="../media/image155.png"/></Relationships>
</file>

<file path=ppt/slides/_rels/slide36.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700.png"/><Relationship Id="rId5" Type="http://schemas.openxmlformats.org/officeDocument/2006/relationships/image" Target="../media/image163.png"/><Relationship Id="rId6" Type="http://schemas.openxmlformats.org/officeDocument/2006/relationships/image" Target="../media/image164.png"/><Relationship Id="rId7" Type="http://schemas.openxmlformats.org/officeDocument/2006/relationships/image" Target="../media/image730.png"/><Relationship Id="rId8" Type="http://schemas.openxmlformats.org/officeDocument/2006/relationships/image" Target="../media/image740.png"/><Relationship Id="rId9" Type="http://schemas.openxmlformats.org/officeDocument/2006/relationships/image" Target="../media/image165.png"/><Relationship Id="rId1" Type="http://schemas.openxmlformats.org/officeDocument/2006/relationships/slideLayout" Target="../slideLayouts/slideLayout18.xml"/><Relationship Id="rId2" Type="http://schemas.openxmlformats.org/officeDocument/2006/relationships/image" Target="../media/image159.png"/></Relationships>
</file>

<file path=ppt/slides/_rels/slide37.xml.rels><?xml version="1.0" encoding="UTF-8" standalone="yes"?>
<Relationships xmlns="http://schemas.openxmlformats.org/package/2006/relationships"><Relationship Id="rId3" Type="http://schemas.openxmlformats.org/officeDocument/2006/relationships/image" Target="../media/image167.gif"/><Relationship Id="rId4" Type="http://schemas.openxmlformats.org/officeDocument/2006/relationships/image" Target="../media/image168.gif"/><Relationship Id="rId1" Type="http://schemas.openxmlformats.org/officeDocument/2006/relationships/slideLayout" Target="../slideLayouts/slideLayout18.xml"/><Relationship Id="rId2" Type="http://schemas.openxmlformats.org/officeDocument/2006/relationships/image" Target="../media/image1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9.png"/><Relationship Id="rId3" Type="http://schemas.openxmlformats.org/officeDocument/2006/relationships/image" Target="../media/image170.png"/></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830.png"/><Relationship Id="rId5" Type="http://schemas.openxmlformats.org/officeDocument/2006/relationships/image" Target="../media/image840.png"/><Relationship Id="rId1" Type="http://schemas.openxmlformats.org/officeDocument/2006/relationships/slideLayout" Target="../slideLayouts/slideLayout18.xml"/><Relationship Id="rId2" Type="http://schemas.openxmlformats.org/officeDocument/2006/relationships/image" Target="../media/image17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880.png"/><Relationship Id="rId5" Type="http://schemas.openxmlformats.org/officeDocument/2006/relationships/image" Target="../media/image175.png"/><Relationship Id="rId1" Type="http://schemas.openxmlformats.org/officeDocument/2006/relationships/slideLayout" Target="../slideLayouts/slideLayout18.xml"/><Relationship Id="rId2" Type="http://schemas.openxmlformats.org/officeDocument/2006/relationships/image" Target="../media/image173.gif"/></Relationships>
</file>

<file path=ppt/slides/_rels/slide41.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930.png"/><Relationship Id="rId1" Type="http://schemas.openxmlformats.org/officeDocument/2006/relationships/slideLayout" Target="../slideLayouts/slideLayout18.xml"/><Relationship Id="rId2" Type="http://schemas.openxmlformats.org/officeDocument/2006/relationships/image" Target="../media/image181.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4.wmf"/><Relationship Id="rId5" Type="http://schemas.openxmlformats.org/officeDocument/2006/relationships/image" Target="../media/image185.png"/><Relationship Id="rId6" Type="http://schemas.openxmlformats.org/officeDocument/2006/relationships/image" Target="../media/image189.png"/><Relationship Id="rId7" Type="http://schemas.openxmlformats.org/officeDocument/2006/relationships/image" Target="../media/image190.png"/><Relationship Id="rId8" Type="http://schemas.openxmlformats.org/officeDocument/2006/relationships/image" Target="../media/image192.png"/><Relationship Id="rId9" Type="http://schemas.openxmlformats.org/officeDocument/2006/relationships/image" Target="../media/image194.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95.wmf"/><Relationship Id="rId5" Type="http://schemas.openxmlformats.org/officeDocument/2006/relationships/image" Target="../media/image198.png"/><Relationship Id="rId6" Type="http://schemas.openxmlformats.org/officeDocument/2006/relationships/image" Target="../media/image203.png"/><Relationship Id="rId7" Type="http://schemas.openxmlformats.org/officeDocument/2006/relationships/image" Target="../media/image204.png"/><Relationship Id="rId8" Type="http://schemas.openxmlformats.org/officeDocument/2006/relationships/image" Target="../media/image205.png"/><Relationship Id="rId9" Type="http://schemas.openxmlformats.org/officeDocument/2006/relationships/image" Target="../media/image206.png"/><Relationship Id="rId10" Type="http://schemas.openxmlformats.org/officeDocument/2006/relationships/image" Target="../media/image207.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3.png"/><Relationship Id="rId5" Type="http://schemas.openxmlformats.org/officeDocument/2006/relationships/image" Target="../media/image214.png"/><Relationship Id="rId1" Type="http://schemas.openxmlformats.org/officeDocument/2006/relationships/slideLayout" Target="../slideLayouts/slideLayout7.xml"/><Relationship Id="rId2" Type="http://schemas.openxmlformats.org/officeDocument/2006/relationships/image" Target="../media/image2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24.png"/><Relationship Id="rId9" Type="http://schemas.openxmlformats.org/officeDocument/2006/relationships/image" Target="../media/image31.png"/><Relationship Id="rId10"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30.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smtClean="0"/>
              <a:t>Introduction to longitudinal beam </a:t>
            </a:r>
            <a:r>
              <a:rPr lang="en-GB" sz="4800" dirty="0" smtClean="0"/>
              <a:t>dynamics II</a:t>
            </a:r>
            <a:endParaRPr lang="en-GB" sz="4800" dirty="0"/>
          </a:p>
        </p:txBody>
      </p:sp>
      <p:sp>
        <p:nvSpPr>
          <p:cNvPr id="4" name="Date Placeholder 3"/>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43100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552" y="683207"/>
            <a:ext cx="4200144" cy="24384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rot="16200000">
                <a:off x="2887896" y="1129851"/>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2" name="Rectangle 1"/>
              <p:cNvSpPr>
                <a:spLocks noRot="1" noChangeAspect="1" noMove="1" noResize="1" noEditPoints="1" noAdjustHandles="1" noChangeArrowheads="1" noChangeShapeType="1" noTextEdit="1"/>
              </p:cNvSpPr>
              <p:nvPr/>
            </p:nvSpPr>
            <p:spPr>
              <a:xfrm rot="16200000">
                <a:off x="2887896" y="1129851"/>
                <a:ext cx="1456232" cy="461665"/>
              </a:xfrm>
              <a:prstGeom prst="rect">
                <a:avLst/>
              </a:prstGeom>
              <a:blipFill rotWithShape="0">
                <a:blip r:embed="rId3"/>
                <a:stretch>
                  <a:fillRect l="-9211" t="-5439" r="-30263" b="-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431278" y="2952809"/>
                <a:ext cx="4685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𝜑</m:t>
                      </m:r>
                    </m:oMath>
                  </m:oMathPara>
                </a14:m>
                <a:endParaRPr lang="en-GB" sz="2400" dirty="0"/>
              </a:p>
            </p:txBody>
          </p:sp>
        </mc:Choice>
        <mc:Fallback xmlns="">
          <p:sp>
            <p:nvSpPr>
              <p:cNvPr id="4" name="Rectangle 3"/>
              <p:cNvSpPr>
                <a:spLocks noRot="1" noChangeAspect="1" noMove="1" noResize="1" noEditPoints="1" noAdjustHandles="1" noChangeArrowheads="1" noChangeShapeType="1" noTextEdit="1"/>
              </p:cNvSpPr>
              <p:nvPr/>
            </p:nvSpPr>
            <p:spPr>
              <a:xfrm>
                <a:off x="7431278" y="2952809"/>
                <a:ext cx="468590" cy="461665"/>
              </a:xfrm>
              <a:prstGeom prst="rect">
                <a:avLst/>
              </a:prstGeom>
              <a:blipFill rotWithShape="0">
                <a:blip r:embed="rId4"/>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rot="16200000">
                <a:off x="5308387" y="1245529"/>
                <a:ext cx="100399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𝜋</m:t>
                      </m:r>
                    </m:oMath>
                  </m:oMathPara>
                </a14:m>
                <a:endParaRPr lang="en-GB" sz="2000" dirty="0"/>
              </a:p>
            </p:txBody>
          </p:sp>
        </mc:Choice>
        <mc:Fallback xmlns="">
          <p:sp>
            <p:nvSpPr>
              <p:cNvPr id="5" name="Rectangle 4"/>
              <p:cNvSpPr>
                <a:spLocks noRot="1" noChangeAspect="1" noMove="1" noResize="1" noEditPoints="1" noAdjustHandles="1" noChangeArrowheads="1" noChangeShapeType="1" noTextEdit="1"/>
              </p:cNvSpPr>
              <p:nvPr/>
            </p:nvSpPr>
            <p:spPr>
              <a:xfrm rot="16200000">
                <a:off x="5308387" y="1245529"/>
                <a:ext cx="1003993" cy="400110"/>
              </a:xfrm>
              <a:prstGeom prst="rect">
                <a:avLst/>
              </a:prstGeom>
              <a:blipFill>
                <a:blip r:embed="rId5"/>
                <a:stretch>
                  <a:fillRect r="-7576"/>
                </a:stretch>
              </a:blipFill>
            </p:spPr>
            <p:txBody>
              <a:bodyPr/>
              <a:lstStyle/>
              <a:p>
                <a:r>
                  <a:rPr lang="en-GB">
                    <a:noFill/>
                  </a:rPr>
                  <a:t> </a:t>
                </a:r>
              </a:p>
            </p:txBody>
          </p:sp>
        </mc:Fallback>
      </mc:AlternateContent>
      <p:sp>
        <p:nvSpPr>
          <p:cNvPr id="6" name="Freeform 5"/>
          <p:cNvSpPr/>
          <p:nvPr/>
        </p:nvSpPr>
        <p:spPr>
          <a:xfrm>
            <a:off x="6023630" y="1873812"/>
            <a:ext cx="318977" cy="701749"/>
          </a:xfrm>
          <a:custGeom>
            <a:avLst/>
            <a:gdLst>
              <a:gd name="connsiteX0" fmla="*/ 318977 w 318977"/>
              <a:gd name="connsiteY0" fmla="*/ 0 h 701749"/>
              <a:gd name="connsiteX1" fmla="*/ 116958 w 318977"/>
              <a:gd name="connsiteY1" fmla="*/ 574158 h 701749"/>
              <a:gd name="connsiteX2" fmla="*/ 0 w 318977"/>
              <a:gd name="connsiteY2" fmla="*/ 701749 h 701749"/>
            </a:gdLst>
            <a:ahLst/>
            <a:cxnLst>
              <a:cxn ang="0">
                <a:pos x="connsiteX0" y="connsiteY0"/>
              </a:cxn>
              <a:cxn ang="0">
                <a:pos x="connsiteX1" y="connsiteY1"/>
              </a:cxn>
              <a:cxn ang="0">
                <a:pos x="connsiteX2" y="connsiteY2"/>
              </a:cxn>
            </a:cxnLst>
            <a:rect l="l" t="t" r="r" b="b"/>
            <a:pathLst>
              <a:path w="318977" h="701749">
                <a:moveTo>
                  <a:pt x="318977" y="0"/>
                </a:moveTo>
                <a:cubicBezTo>
                  <a:pt x="244549" y="228600"/>
                  <a:pt x="170121" y="457200"/>
                  <a:pt x="116958" y="574158"/>
                </a:cubicBezTo>
                <a:cubicBezTo>
                  <a:pt x="63795" y="691116"/>
                  <a:pt x="31897" y="696432"/>
                  <a:pt x="0" y="701749"/>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flipH="1">
            <a:off x="5610329" y="1873812"/>
            <a:ext cx="318977" cy="701749"/>
          </a:xfrm>
          <a:custGeom>
            <a:avLst/>
            <a:gdLst>
              <a:gd name="connsiteX0" fmla="*/ 318977 w 318977"/>
              <a:gd name="connsiteY0" fmla="*/ 0 h 701749"/>
              <a:gd name="connsiteX1" fmla="*/ 116958 w 318977"/>
              <a:gd name="connsiteY1" fmla="*/ 574158 h 701749"/>
              <a:gd name="connsiteX2" fmla="*/ 0 w 318977"/>
              <a:gd name="connsiteY2" fmla="*/ 701749 h 701749"/>
            </a:gdLst>
            <a:ahLst/>
            <a:cxnLst>
              <a:cxn ang="0">
                <a:pos x="connsiteX0" y="connsiteY0"/>
              </a:cxn>
              <a:cxn ang="0">
                <a:pos x="connsiteX1" y="connsiteY1"/>
              </a:cxn>
              <a:cxn ang="0">
                <a:pos x="connsiteX2" y="connsiteY2"/>
              </a:cxn>
            </a:cxnLst>
            <a:rect l="l" t="t" r="r" b="b"/>
            <a:pathLst>
              <a:path w="318977" h="701749">
                <a:moveTo>
                  <a:pt x="318977" y="0"/>
                </a:moveTo>
                <a:cubicBezTo>
                  <a:pt x="244549" y="228600"/>
                  <a:pt x="170121" y="457200"/>
                  <a:pt x="116958" y="574158"/>
                </a:cubicBezTo>
                <a:cubicBezTo>
                  <a:pt x="63795" y="691116"/>
                  <a:pt x="31897" y="696432"/>
                  <a:pt x="0" y="701749"/>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47769" y="313875"/>
            <a:ext cx="11187180" cy="369332"/>
          </a:xfrm>
          <a:prstGeom prst="rect">
            <a:avLst/>
          </a:prstGeom>
          <a:noFill/>
        </p:spPr>
        <p:txBody>
          <a:bodyPr wrap="square" rtlCol="0">
            <a:spAutoFit/>
          </a:bodyPr>
          <a:lstStyle/>
          <a:p>
            <a:r>
              <a:rPr lang="en-GB" dirty="0" smtClean="0"/>
              <a:t>Let’s now </a:t>
            </a:r>
            <a:r>
              <a:rPr lang="en-GB" b="1" dirty="0" smtClean="0">
                <a:solidFill>
                  <a:srgbClr val="FFC000"/>
                </a:solidFill>
              </a:rPr>
              <a:t>calculate the trajectories in phase space </a:t>
            </a:r>
            <a:r>
              <a:rPr lang="en-GB" dirty="0" smtClean="0"/>
              <a:t>that correspond to the plotted potential below:</a:t>
            </a:r>
            <a:endParaRPr lang="en-GB" dirty="0"/>
          </a:p>
        </p:txBody>
      </p:sp>
      <p:sp>
        <p:nvSpPr>
          <p:cNvPr id="11" name="TextBox 10"/>
          <p:cNvSpPr txBox="1"/>
          <p:nvPr/>
        </p:nvSpPr>
        <p:spPr>
          <a:xfrm>
            <a:off x="623296" y="3381987"/>
            <a:ext cx="8372548" cy="923330"/>
          </a:xfrm>
          <a:prstGeom prst="rect">
            <a:avLst/>
          </a:prstGeom>
          <a:noFill/>
        </p:spPr>
        <p:txBody>
          <a:bodyPr wrap="none" rtlCol="0">
            <a:spAutoFit/>
          </a:bodyPr>
          <a:lstStyle/>
          <a:p>
            <a:r>
              <a:rPr lang="en-GB" dirty="0" smtClean="0"/>
              <a:t>First let’s calculate the Hamiltonian or total energy of the system, </a:t>
            </a:r>
            <a:r>
              <a:rPr lang="en-GB" b="1" dirty="0" smtClean="0">
                <a:solidFill>
                  <a:srgbClr val="FFC000"/>
                </a:solidFill>
              </a:rPr>
              <a:t>which is a constant</a:t>
            </a:r>
            <a:r>
              <a:rPr lang="en-GB" dirty="0" smtClean="0"/>
              <a:t>:</a:t>
            </a:r>
          </a:p>
          <a:p>
            <a:endParaRPr lang="en-GB" dirty="0"/>
          </a:p>
          <a:p>
            <a:endParaRPr lang="en-GB" dirty="0" smtClean="0"/>
          </a:p>
        </p:txBody>
      </p:sp>
      <mc:AlternateContent xmlns:mc="http://schemas.openxmlformats.org/markup-compatibility/2006" xmlns:a14="http://schemas.microsoft.com/office/drawing/2010/main">
        <mc:Choice Requires="a14">
          <p:sp>
            <p:nvSpPr>
              <p:cNvPr id="14" name="Rectangle 13"/>
              <p:cNvSpPr/>
              <p:nvPr/>
            </p:nvSpPr>
            <p:spPr>
              <a:xfrm>
                <a:off x="153205" y="1526922"/>
                <a:ext cx="3231974" cy="693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i="1">
                          <a:latin typeface="Cambria Math" panose="02040503050406030204" pitchFamily="18" charset="0"/>
                          <a:ea typeface="Cambria Math" panose="02040503050406030204" pitchFamily="18" charset="0"/>
                        </a:rPr>
                        <m:t>=</m:t>
                      </m:r>
                      <m:f>
                        <m:fPr>
                          <m:ctrlPr>
                            <a:rPr lang="en-US" i="1">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ctrlPr>
                            <a:rPr lang="en-US" i="1">
                              <a:latin typeface="Cambria Math" charset="0"/>
                              <a:ea typeface="Cambria Math" panose="02040503050406030204" pitchFamily="18" charset="0"/>
                            </a:rPr>
                          </m:ctrlPr>
                        </m:dPr>
                        <m:e>
                          <m:func>
                            <m:funcPr>
                              <m:ctrlPr>
                                <a:rPr lang="en-US" i="1">
                                  <a:latin typeface="Cambria Math" charset="0"/>
                                  <a:ea typeface="Cambria Math" panose="02040503050406030204" pitchFamily="18" charset="0"/>
                                </a:rPr>
                              </m:ctrlPr>
                            </m:funcPr>
                            <m:fName>
                              <m:r>
                                <a:rPr lang="en-US">
                                  <a:latin typeface="Cambria Math" panose="02040503050406030204" pitchFamily="18" charset="0"/>
                                  <a:ea typeface="Cambria Math" panose="02040503050406030204" pitchFamily="18" charset="0"/>
                                </a:rPr>
                                <m:t>1+</m:t>
                              </m:r>
                              <m:r>
                                <m:rPr>
                                  <m:sty m:val="p"/>
                                </m:rPr>
                                <a:rPr lang="en-US">
                                  <a:latin typeface="Cambria Math" panose="02040503050406030204" pitchFamily="18" charset="0"/>
                                  <a:ea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𝜑</m:t>
                              </m:r>
                            </m:e>
                          </m:func>
                        </m:e>
                      </m:d>
                    </m:oMath>
                  </m:oMathPara>
                </a14:m>
                <a:endParaRPr lang="en-GB" dirty="0"/>
              </a:p>
            </p:txBody>
          </p:sp>
        </mc:Choice>
        <mc:Fallback xmlns="">
          <p:sp>
            <p:nvSpPr>
              <p:cNvPr id="14" name="Rectangle 13"/>
              <p:cNvSpPr>
                <a:spLocks noRot="1" noChangeAspect="1" noMove="1" noResize="1" noEditPoints="1" noAdjustHandles="1" noChangeArrowheads="1" noChangeShapeType="1" noTextEdit="1"/>
              </p:cNvSpPr>
              <p:nvPr/>
            </p:nvSpPr>
            <p:spPr>
              <a:xfrm>
                <a:off x="153205" y="1526922"/>
                <a:ext cx="3231974" cy="693780"/>
              </a:xfrm>
              <a:prstGeom prst="rect">
                <a:avLst/>
              </a:prstGeom>
              <a:blipFill>
                <a:blip r:embed="rId6"/>
                <a:stretch>
                  <a:fillRect/>
                </a:stretch>
              </a:blipFill>
            </p:spPr>
            <p:txBody>
              <a:bodyPr/>
              <a:lstStyle/>
              <a:p>
                <a:r>
                  <a:rPr lang="en-GB">
                    <a:noFill/>
                  </a:rPr>
                  <a:t> </a:t>
                </a:r>
              </a:p>
            </p:txBody>
          </p:sp>
        </mc:Fallback>
      </mc:AlternateContent>
      <p:sp>
        <p:nvSpPr>
          <p:cNvPr id="15" name="Rectangle 14"/>
          <p:cNvSpPr/>
          <p:nvPr/>
        </p:nvSpPr>
        <p:spPr>
          <a:xfrm>
            <a:off x="7969786" y="1510459"/>
            <a:ext cx="3803353" cy="923330"/>
          </a:xfrm>
          <a:prstGeom prst="rect">
            <a:avLst/>
          </a:prstGeom>
        </p:spPr>
        <p:txBody>
          <a:bodyPr wrap="square">
            <a:spAutoFit/>
          </a:bodyPr>
          <a:lstStyle/>
          <a:p>
            <a:r>
              <a:rPr lang="en-GB" dirty="0"/>
              <a:t># case 1: SPS protons above transition, no </a:t>
            </a:r>
            <a:r>
              <a:rPr lang="en-GB" dirty="0" smtClean="0"/>
              <a:t>acceleration, q </a:t>
            </a:r>
            <a:r>
              <a:rPr lang="en-GB" dirty="0"/>
              <a:t>= </a:t>
            </a:r>
            <a:r>
              <a:rPr lang="en-GB" dirty="0" smtClean="0"/>
              <a:t>1, V</a:t>
            </a:r>
            <a:r>
              <a:rPr lang="en-GB" baseline="-25000" dirty="0" smtClean="0"/>
              <a:t>max</a:t>
            </a:r>
            <a:r>
              <a:rPr lang="en-GB" dirty="0" smtClean="0"/>
              <a:t> </a:t>
            </a:r>
            <a:r>
              <a:rPr lang="en-GB" dirty="0"/>
              <a:t>= </a:t>
            </a:r>
            <a:r>
              <a:rPr lang="en-GB" dirty="0" smtClean="0"/>
              <a:t>4.5e6 V, single RF system</a:t>
            </a:r>
            <a:endParaRPr lang="en-GB" dirty="0"/>
          </a:p>
        </p:txBody>
      </p:sp>
      <mc:AlternateContent xmlns:mc="http://schemas.openxmlformats.org/markup-compatibility/2006">
        <mc:Choice xmlns:a14="http://schemas.microsoft.com/office/drawing/2010/main" Requires="a14">
          <p:sp>
            <p:nvSpPr>
              <p:cNvPr id="18" name="TextBox 17"/>
              <p:cNvSpPr txBox="1"/>
              <p:nvPr/>
            </p:nvSpPr>
            <p:spPr>
              <a:xfrm>
                <a:off x="502410" y="4646655"/>
                <a:ext cx="11187180" cy="646331"/>
              </a:xfrm>
              <a:prstGeom prst="rect">
                <a:avLst/>
              </a:prstGeom>
              <a:noFill/>
            </p:spPr>
            <p:txBody>
              <a:bodyPr wrap="square" rtlCol="0">
                <a:spAutoFit/>
              </a:bodyPr>
              <a:lstStyle/>
              <a:p>
                <a:r>
                  <a:rPr lang="en-GB" dirty="0" smtClean="0"/>
                  <a:t>The simplest thing to do is to calculate the total energy when the kinetic energy is </a:t>
                </a:r>
                <a:r>
                  <a:rPr lang="en-GB" dirty="0" smtClean="0">
                    <a:latin typeface="Arial" charset="0"/>
                    <a:ea typeface="Arial" charset="0"/>
                    <a:cs typeface="Arial" charset="0"/>
                  </a:rPr>
                  <a:t>0</a:t>
                </a:r>
                <a:r>
                  <a:rPr lang="en-GB" dirty="0" smtClean="0"/>
                  <a:t>, i.e. w=</a:t>
                </a:r>
                <a:r>
                  <a:rPr lang="en-GB" dirty="0" smtClean="0">
                    <a:latin typeface="Arial" charset="0"/>
                    <a:ea typeface="Arial" charset="0"/>
                    <a:cs typeface="Arial" charset="0"/>
                  </a:rPr>
                  <a:t>0</a:t>
                </a:r>
                <a:r>
                  <a:rPr lang="en-GB" dirty="0" smtClean="0"/>
                  <a:t>, and the potential energy is maximum. The potential energy is maximum when </a:t>
                </a:r>
                <a14:m>
                  <m:oMath xmlns:m="http://schemas.openxmlformats.org/officeDocument/2006/math">
                    <m:r>
                      <a:rPr lang="en-US" i="1">
                        <a:latin typeface="Cambria Math" panose="02040503050406030204" pitchFamily="18" charset="0"/>
                        <a:ea typeface="Cambria Math" panose="02040503050406030204" pitchFamily="18" charset="0"/>
                      </a:rPr>
                      <m:t>𝜑</m:t>
                    </m:r>
                    <m:r>
                      <a:rPr lang="en-US" b="0" i="0" smtClean="0">
                        <a:latin typeface="Cambria Math" panose="02040503050406030204" pitchFamily="18" charset="0"/>
                        <a:ea typeface="Cambria Math" panose="02040503050406030204" pitchFamily="18" charset="0"/>
                      </a:rPr>
                      <m:t>=0</m:t>
                    </m:r>
                  </m:oMath>
                </a14:m>
                <a:r>
                  <a:rPr lang="en-GB" dirty="0" smtClean="0"/>
                  <a:t>.</a:t>
                </a:r>
                <a:endParaRPr lang="en-GB" dirty="0"/>
              </a:p>
            </p:txBody>
          </p:sp>
        </mc:Choice>
        <mc:Fallback>
          <p:sp>
            <p:nvSpPr>
              <p:cNvPr id="18" name="TextBox 17"/>
              <p:cNvSpPr txBox="1">
                <a:spLocks noRot="1" noChangeAspect="1" noMove="1" noResize="1" noEditPoints="1" noAdjustHandles="1" noChangeArrowheads="1" noChangeShapeType="1" noTextEdit="1"/>
              </p:cNvSpPr>
              <p:nvPr/>
            </p:nvSpPr>
            <p:spPr>
              <a:xfrm>
                <a:off x="502410" y="4646655"/>
                <a:ext cx="11187180" cy="646331"/>
              </a:xfrm>
              <a:prstGeom prst="rect">
                <a:avLst/>
              </a:prstGeom>
              <a:blipFill rotWithShape="0">
                <a:blip r:embed="rId7"/>
                <a:stretch>
                  <a:fillRect l="-436" t="-6604" b="-15094"/>
                </a:stretch>
              </a:blipFill>
            </p:spPr>
            <p:txBody>
              <a:bodyPr/>
              <a:lstStyle/>
              <a:p>
                <a:r>
                  <a:rPr lang="en-US">
                    <a:noFill/>
                  </a:rPr>
                  <a:t> </a:t>
                </a:r>
              </a:p>
            </p:txBody>
          </p:sp>
        </mc:Fallback>
      </mc:AlternateContent>
      <p:sp>
        <p:nvSpPr>
          <p:cNvPr id="19" name="Oval 18"/>
          <p:cNvSpPr/>
          <p:nvPr/>
        </p:nvSpPr>
        <p:spPr>
          <a:xfrm>
            <a:off x="4754880" y="632567"/>
            <a:ext cx="522514" cy="2489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p:cNvCxnSpPr/>
          <p:nvPr/>
        </p:nvCxnSpPr>
        <p:spPr>
          <a:xfrm flipH="1" flipV="1">
            <a:off x="5094514" y="3225499"/>
            <a:ext cx="1509486" cy="1776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57646" y="5912757"/>
            <a:ext cx="3950184" cy="369332"/>
          </a:xfrm>
          <a:prstGeom prst="rect">
            <a:avLst/>
          </a:prstGeom>
          <a:noFill/>
        </p:spPr>
        <p:txBody>
          <a:bodyPr wrap="none" rtlCol="0">
            <a:spAutoFit/>
          </a:bodyPr>
          <a:lstStyle/>
          <a:p>
            <a:r>
              <a:rPr lang="en-GB" dirty="0" smtClean="0"/>
              <a:t>We put Eq. 54 in Eq. 53 and solve for w: </a:t>
            </a:r>
            <a:endParaRPr lang="en-GB" dirty="0"/>
          </a:p>
        </p:txBody>
      </p:sp>
      <mc:AlternateContent xmlns:mc="http://schemas.openxmlformats.org/markup-compatibility/2006" xmlns:a14="http://schemas.microsoft.com/office/drawing/2010/main">
        <mc:Choice Requires="a14">
          <p:graphicFrame>
            <p:nvGraphicFramePr>
              <p:cNvPr id="25" name="Table 24"/>
              <p:cNvGraphicFramePr>
                <a:graphicFrameLocks noGrp="1"/>
              </p:cNvGraphicFramePr>
              <p:nvPr>
                <p:extLst/>
              </p:nvPr>
            </p:nvGraphicFramePr>
            <p:xfrm>
              <a:off x="530806" y="3843696"/>
              <a:ext cx="10796999" cy="688912"/>
            </p:xfrm>
            <a:graphic>
              <a:graphicData uri="http://schemas.openxmlformats.org/drawingml/2006/table">
                <a:tbl>
                  <a:tblPr firstRow="1" bandRow="1">
                    <a:tableStyleId>{2D5ABB26-0587-4C30-8999-92F81FD0307C}</a:tableStyleId>
                  </a:tblPr>
                  <a:tblGrid>
                    <a:gridCol w="9594511">
                      <a:extLst>
                        <a:ext uri="{9D8B030D-6E8A-4147-A177-3AD203B41FA5}">
                          <a16:colId xmlns="" xmlns:a16="http://schemas.microsoft.com/office/drawing/2014/main" val="2435879438"/>
                        </a:ext>
                      </a:extLst>
                    </a:gridCol>
                    <a:gridCol w="1202488">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b="0" i="1" smtClean="0">
                                    <a:latin typeface="Cambria Math" panose="02040503050406030204" pitchFamily="18" charset="0"/>
                                  </a:rPr>
                                  <m:t>𝐻𝑎𝑚𝑖𝑙𝑡𝑜𝑛𝑖𝑎𝑛</m:t>
                                </m:r>
                                <m:r>
                                  <a:rPr lang="en-US" b="0" i="1" smtClean="0">
                                    <a:latin typeface="Cambria Math" panose="02040503050406030204" pitchFamily="18" charset="0"/>
                                  </a:rPr>
                                  <m:t>=</m:t>
                                </m:r>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𝐸𝑛𝑒𝑟𝑔𝑦</m:t>
                                </m:r>
                                <m:r>
                                  <a:rPr lang="en-US" b="0" i="1" smtClean="0">
                                    <a:latin typeface="Cambria Math" panose="02040503050406030204" pitchFamily="18" charset="0"/>
                                  </a:rPr>
                                  <m:t>=</m:t>
                                </m:r>
                                <m:r>
                                  <a:rPr lang="en-US" b="0" i="1" smtClean="0">
                                    <a:latin typeface="Cambria Math" panose="02040503050406030204" pitchFamily="18" charset="0"/>
                                  </a:rPr>
                                  <m:t>𝐾𝑖𝑛𝑒𝑡𝑖𝑐</m:t>
                                </m:r>
                                <m:r>
                                  <a:rPr lang="en-US" b="0" i="1" smtClean="0">
                                    <a:latin typeface="Cambria Math" panose="02040503050406030204" pitchFamily="18" charset="0"/>
                                  </a:rPr>
                                  <m:t> </m:t>
                                </m:r>
                                <m:r>
                                  <a:rPr lang="en-US" b="0" i="1" smtClean="0">
                                    <a:latin typeface="Cambria Math" panose="02040503050406030204" pitchFamily="18" charset="0"/>
                                  </a:rPr>
                                  <m:t>𝑒𝑛𝑒𝑟𝑔𝑦</m:t>
                                </m:r>
                                <m:r>
                                  <a:rPr lang="en-US" b="0" i="1" smtClean="0">
                                    <a:latin typeface="Cambria Math" panose="02040503050406030204" pitchFamily="18" charset="0"/>
                                  </a:rPr>
                                  <m:t>+ </m:t>
                                </m:r>
                                <m:r>
                                  <a:rPr lang="en-US" i="1">
                                    <a:latin typeface="Cambria Math" panose="02040503050406030204" pitchFamily="18" charset="0"/>
                                  </a:rPr>
                                  <m:t>𝑈</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f>
                                      <m:fPr>
                                        <m:ctrlPr>
                                          <a:rPr lang="en-US" i="1">
                                            <a:latin typeface="Cambria Math"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den>
                                    </m:f>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𝑤</m:t>
                                        </m:r>
                                      </m:e>
                                      <m:sup>
                                        <m:r>
                                          <a:rPr lang="en-US" i="1">
                                            <a:latin typeface="Cambria Math" panose="02040503050406030204" pitchFamily="18" charset="0"/>
                                            <a:ea typeface="Cambria Math" panose="02040503050406030204" pitchFamily="18" charset="0"/>
                                          </a:rPr>
                                          <m:t>2</m:t>
                                        </m:r>
                                      </m:sup>
                                    </m:sSup>
                                  </m:e>
                                  <m:sub/>
                                </m:sSub>
                                <m:r>
                                  <a:rPr lang="en-US" b="0" i="1" smtClean="0">
                                    <a:latin typeface="Cambria Math" panose="02040503050406030204" pitchFamily="18" charset="0"/>
                                    <a:ea typeface="Cambria Math" panose="02040503050406030204" pitchFamily="18" charset="0"/>
                                  </a:rPr>
                                  <m:t>+</m:t>
                                </m:r>
                                <m:f>
                                  <m:fPr>
                                    <m:ctrlPr>
                                      <a:rPr lang="en-US" i="1">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ctrlPr>
                                      <a:rPr lang="en-US" i="1">
                                        <a:latin typeface="Cambria Math" charset="0"/>
                                        <a:ea typeface="Cambria Math" panose="02040503050406030204" pitchFamily="18" charset="0"/>
                                      </a:rPr>
                                    </m:ctrlPr>
                                  </m:dPr>
                                  <m:e>
                                    <m:func>
                                      <m:funcPr>
                                        <m:ctrlPr>
                                          <a:rPr lang="en-US" i="1">
                                            <a:latin typeface="Cambria Math" charset="0"/>
                                            <a:ea typeface="Cambria Math" panose="02040503050406030204" pitchFamily="18" charset="0"/>
                                          </a:rPr>
                                        </m:ctrlPr>
                                      </m:funcPr>
                                      <m:fName>
                                        <m:r>
                                          <a:rPr lang="en-US">
                                            <a:latin typeface="Cambria Math" panose="02040503050406030204" pitchFamily="18" charset="0"/>
                                            <a:ea typeface="Cambria Math" panose="02040503050406030204" pitchFamily="18" charset="0"/>
                                          </a:rPr>
                                          <m:t>1+</m:t>
                                        </m:r>
                                        <m:r>
                                          <m:rPr>
                                            <m:sty m:val="p"/>
                                          </m:rPr>
                                          <a:rPr lang="en-US">
                                            <a:latin typeface="Cambria Math" panose="02040503050406030204" pitchFamily="18" charset="0"/>
                                            <a:ea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𝜑</m:t>
                                        </m:r>
                                      </m:e>
                                    </m:func>
                                  </m:e>
                                </m:d>
                              </m:oMath>
                            </m:oMathPara>
                          </a14:m>
                          <a:endParaRPr lang="en-US" b="0" dirty="0" smtClean="0">
                            <a:solidFill>
                              <a:srgbClr val="FF0000"/>
                            </a:solidFill>
                          </a:endParaRPr>
                        </a:p>
                      </a:txBody>
                      <a:tcPr>
                        <a:noFill/>
                      </a:tcPr>
                    </a:tc>
                    <a:tc>
                      <a:txBody>
                        <a:bodyPr/>
                        <a:lstStyle/>
                        <a:p>
                          <a:pPr algn="r"/>
                          <a:r>
                            <a:rPr lang="en-GB" dirty="0" smtClean="0"/>
                            <a:t>Eq. 53 </a:t>
                          </a:r>
                          <a:endParaRPr lang="en-GB"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25" name="Table 24"/>
              <p:cNvGraphicFramePr>
                <a:graphicFrameLocks noGrp="1"/>
              </p:cNvGraphicFramePr>
              <p:nvPr>
                <p:extLst>
                  <p:ext uri="{D42A27DB-BD31-4B8C-83A1-F6EECF244321}">
                    <p14:modId xmlns:p14="http://schemas.microsoft.com/office/powerpoint/2010/main" val="3437025842"/>
                  </p:ext>
                </p:extLst>
              </p:nvPr>
            </p:nvGraphicFramePr>
            <p:xfrm>
              <a:off x="530806" y="3843696"/>
              <a:ext cx="10796999" cy="688912"/>
            </p:xfrm>
            <a:graphic>
              <a:graphicData uri="http://schemas.openxmlformats.org/drawingml/2006/table">
                <a:tbl>
                  <a:tblPr firstRow="1" bandRow="1">
                    <a:tableStyleId>{2D5ABB26-0587-4C30-8999-92F81FD0307C}</a:tableStyleId>
                  </a:tblPr>
                  <a:tblGrid>
                    <a:gridCol w="9594511">
                      <a:extLst>
                        <a:ext uri="{9D8B030D-6E8A-4147-A177-3AD203B41FA5}">
                          <a16:colId xmlns:a16="http://schemas.microsoft.com/office/drawing/2014/main" val="2435879438"/>
                        </a:ext>
                      </a:extLst>
                    </a:gridCol>
                    <a:gridCol w="1202488">
                      <a:extLst>
                        <a:ext uri="{9D8B030D-6E8A-4147-A177-3AD203B41FA5}">
                          <a16:colId xmlns:a16="http://schemas.microsoft.com/office/drawing/2014/main" val="3489280894"/>
                        </a:ext>
                      </a:extLst>
                    </a:gridCol>
                  </a:tblGrid>
                  <a:tr h="688912">
                    <a:tc>
                      <a:txBody>
                        <a:bodyPr/>
                        <a:lstStyle/>
                        <a:p>
                          <a:endParaRPr lang="es-ES"/>
                        </a:p>
                      </a:txBody>
                      <a:tcPr>
                        <a:blipFill>
                          <a:blip r:embed="rId8"/>
                          <a:stretch>
                            <a:fillRect r="-12508"/>
                          </a:stretch>
                        </a:blipFill>
                      </a:tcPr>
                    </a:tc>
                    <a:tc>
                      <a:txBody>
                        <a:bodyPr/>
                        <a:lstStyle/>
                        <a:p>
                          <a:pPr algn="r"/>
                          <a:r>
                            <a:rPr lang="en-GB" dirty="0" smtClean="0"/>
                            <a:t>Eq. </a:t>
                          </a:r>
                          <a:r>
                            <a:rPr lang="en-GB" dirty="0" smtClean="0"/>
                            <a:t>53 </a:t>
                          </a:r>
                          <a:endParaRPr lang="en-GB" dirty="0"/>
                        </a:p>
                      </a:txBody>
                      <a:tcPr anchor="ctr"/>
                    </a:tc>
                    <a:extLst>
                      <a:ext uri="{0D108BD9-81ED-4DB2-BD59-A6C34878D82A}">
                        <a16:rowId xmlns:a16="http://schemas.microsoft.com/office/drawing/2014/main" val="2992407173"/>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6" name="Table 25"/>
              <p:cNvGraphicFramePr>
                <a:graphicFrameLocks noGrp="1"/>
              </p:cNvGraphicFramePr>
              <p:nvPr>
                <p:extLst>
                  <p:ext uri="{D42A27DB-BD31-4B8C-83A1-F6EECF244321}">
                    <p14:modId xmlns:p14="http://schemas.microsoft.com/office/powerpoint/2010/main" val="1973556148"/>
                  </p:ext>
                </p:extLst>
              </p:nvPr>
            </p:nvGraphicFramePr>
            <p:xfrm>
              <a:off x="530805" y="5272731"/>
              <a:ext cx="10796999" cy="687070"/>
            </p:xfrm>
            <a:graphic>
              <a:graphicData uri="http://schemas.openxmlformats.org/drawingml/2006/table">
                <a:tbl>
                  <a:tblPr firstRow="1" bandRow="1">
                    <a:tableStyleId>{2D5ABB26-0587-4C30-8999-92F81FD0307C}</a:tableStyleId>
                  </a:tblPr>
                  <a:tblGrid>
                    <a:gridCol w="9594511">
                      <a:extLst>
                        <a:ext uri="{9D8B030D-6E8A-4147-A177-3AD203B41FA5}">
                          <a16:colId xmlns="" xmlns:a16="http://schemas.microsoft.com/office/drawing/2014/main" val="2435879438"/>
                        </a:ext>
                      </a:extLst>
                    </a:gridCol>
                    <a:gridCol w="1202488">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b="0" i="1" smtClean="0">
                                    <a:latin typeface="Cambria Math" panose="02040503050406030204" pitchFamily="18" charset="0"/>
                                  </a:rPr>
                                  <m:t>𝐻𝑎𝑚𝑖𝑙𝑡𝑜𝑛𝑖𝑎𝑛</m:t>
                                </m:r>
                                <m:r>
                                  <a:rPr lang="en-US" b="0" i="1" smtClean="0">
                                    <a:latin typeface="Cambria Math" panose="02040503050406030204" pitchFamily="18" charset="0"/>
                                  </a:rPr>
                                  <m:t>=</m:t>
                                </m:r>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𝐸𝑛𝑒𝑟𝑔𝑦</m:t>
                                </m:r>
                                <m:r>
                                  <a:rPr lang="en-US" b="0" i="1" smtClean="0">
                                    <a:latin typeface="Cambria Math" panose="02040503050406030204" pitchFamily="18" charset="0"/>
                                  </a:rPr>
                                  <m:t>=0+ </m:t>
                                </m:r>
                                <m:r>
                                  <a:rPr lang="en-US" i="1">
                                    <a:latin typeface="Cambria Math" panose="02040503050406030204" pitchFamily="18" charset="0"/>
                                  </a:rPr>
                                  <m:t>𝑈</m:t>
                                </m:r>
                                <m:d>
                                  <m:dPr>
                                    <m:ctrlPr>
                                      <a:rPr lang="en-US" i="1">
                                        <a:latin typeface="Cambria Math" charset="0"/>
                                      </a:rPr>
                                    </m:ctrlPr>
                                  </m:dPr>
                                  <m:e>
                                    <m:r>
                                      <a:rPr lang="en-US" b="0" i="1" smtClean="0">
                                        <a:latin typeface="Cambria Math" panose="02040503050406030204" pitchFamily="18" charset="0"/>
                                      </a:rPr>
                                      <m:t>0</m:t>
                                    </m:r>
                                  </m:e>
                                </m:d>
                                <m:r>
                                  <a:rPr lang="en-US" i="1">
                                    <a:latin typeface="Cambria Math" panose="02040503050406030204" pitchFamily="18" charset="0"/>
                                    <a:ea typeface="Cambria Math" panose="02040503050406030204" pitchFamily="18" charset="0"/>
                                  </a:rPr>
                                  <m:t>=</m:t>
                                </m:r>
                                <m:f>
                                  <m:fPr>
                                    <m:ctrlPr>
                                      <a:rPr lang="en-US" i="1">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oMath>
                            </m:oMathPara>
                          </a14:m>
                          <a:endParaRPr lang="en-GB" dirty="0"/>
                        </a:p>
                      </a:txBody>
                      <a:tcPr>
                        <a:noFill/>
                      </a:tcPr>
                    </a:tc>
                    <a:tc>
                      <a:txBody>
                        <a:bodyPr/>
                        <a:lstStyle/>
                        <a:p>
                          <a:pPr algn="r"/>
                          <a:r>
                            <a:rPr lang="en-GB" dirty="0" smtClean="0"/>
                            <a:t>Eq. 54 </a:t>
                          </a:r>
                          <a:endParaRPr lang="en-GB"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26" name="Table 25"/>
              <p:cNvGraphicFramePr>
                <a:graphicFrameLocks noGrp="1"/>
              </p:cNvGraphicFramePr>
              <p:nvPr>
                <p:extLst>
                  <p:ext uri="{D42A27DB-BD31-4B8C-83A1-F6EECF244321}">
                    <p14:modId xmlns:p14="http://schemas.microsoft.com/office/powerpoint/2010/main" val="1973556148"/>
                  </p:ext>
                </p:extLst>
              </p:nvPr>
            </p:nvGraphicFramePr>
            <p:xfrm>
              <a:off x="530805" y="5272731"/>
              <a:ext cx="10796999" cy="687070"/>
            </p:xfrm>
            <a:graphic>
              <a:graphicData uri="http://schemas.openxmlformats.org/drawingml/2006/table">
                <a:tbl>
                  <a:tblPr firstRow="1" bandRow="1">
                    <a:tableStyleId>{2D5ABB26-0587-4C30-8999-92F81FD0307C}</a:tableStyleId>
                  </a:tblPr>
                  <a:tblGrid>
                    <a:gridCol w="9594511">
                      <a:extLst>
                        <a:ext uri="{9D8B030D-6E8A-4147-A177-3AD203B41FA5}">
                          <a16:colId xmlns="" xmlns:a16="http://schemas.microsoft.com/office/drawing/2014/main" xmlns:a14="http://schemas.microsoft.com/office/drawing/2010/main" val="2435879438"/>
                        </a:ext>
                      </a:extLst>
                    </a:gridCol>
                    <a:gridCol w="1202488">
                      <a:extLst>
                        <a:ext uri="{9D8B030D-6E8A-4147-A177-3AD203B41FA5}">
                          <a16:colId xmlns="" xmlns:a16="http://schemas.microsoft.com/office/drawing/2014/main" xmlns:a14="http://schemas.microsoft.com/office/drawing/2010/main" val="3489280894"/>
                        </a:ext>
                      </a:extLst>
                    </a:gridCol>
                  </a:tblGrid>
                  <a:tr h="687070">
                    <a:tc>
                      <a:txBody>
                        <a:bodyPr/>
                        <a:lstStyle/>
                        <a:p>
                          <a:endParaRPr lang="en-US"/>
                        </a:p>
                      </a:txBody>
                      <a:tcPr>
                        <a:blipFill rotWithShape="0">
                          <a:blip r:embed="rId9"/>
                          <a:stretch>
                            <a:fillRect r="-12508"/>
                          </a:stretch>
                        </a:blipFill>
                      </a:tcPr>
                    </a:tc>
                    <a:tc>
                      <a:txBody>
                        <a:bodyPr/>
                        <a:lstStyle/>
                        <a:p>
                          <a:pPr algn="r"/>
                          <a:r>
                            <a:rPr lang="en-GB" dirty="0" smtClean="0"/>
                            <a:t>Eq. 54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4266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282612" y="251411"/>
              <a:ext cx="10796999" cy="688912"/>
            </p:xfrm>
            <a:graphic>
              <a:graphicData uri="http://schemas.openxmlformats.org/drawingml/2006/table">
                <a:tbl>
                  <a:tblPr firstRow="1" bandRow="1">
                    <a:tableStyleId>{2D5ABB26-0587-4C30-8999-92F81FD0307C}</a:tableStyleId>
                  </a:tblPr>
                  <a:tblGrid>
                    <a:gridCol w="9594511">
                      <a:extLst>
                        <a:ext uri="{9D8B030D-6E8A-4147-A177-3AD203B41FA5}">
                          <a16:colId xmlns="" xmlns:a16="http://schemas.microsoft.com/office/drawing/2014/main" val="2435879438"/>
                        </a:ext>
                      </a:extLst>
                    </a:gridCol>
                    <a:gridCol w="1202488">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b="0" i="1" smtClean="0">
                                    <a:latin typeface="Cambria Math" panose="02040503050406030204" pitchFamily="18" charset="0"/>
                                  </a:rPr>
                                  <m:t>𝐻𝑎𝑚𝑖𝑙𝑡𝑜𝑛𝑖𝑎𝑛</m:t>
                                </m:r>
                                <m:r>
                                  <a:rPr lang="en-US" b="0" i="1" smtClean="0">
                                    <a:latin typeface="Cambria Math" panose="02040503050406030204" pitchFamily="18" charset="0"/>
                                  </a:rPr>
                                  <m:t>=</m:t>
                                </m:r>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𝐸𝑛𝑒𝑟𝑔𝑦</m:t>
                                </m:r>
                                <m:r>
                                  <a:rPr lang="en-US" b="0" i="1" smtClean="0">
                                    <a:latin typeface="Cambria Math" panose="02040503050406030204" pitchFamily="18" charset="0"/>
                                  </a:rPr>
                                  <m:t>=</m:t>
                                </m:r>
                                <m:f>
                                  <m:fPr>
                                    <m:ctrlPr>
                                      <a:rPr lang="en-US" i="1" smtClean="0">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f>
                                      <m:fPr>
                                        <m:ctrlPr>
                                          <a:rPr lang="en-US" i="1">
                                            <a:latin typeface="Cambria Math"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den>
                                    </m:f>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𝑤</m:t>
                                        </m:r>
                                      </m:e>
                                      <m:sup>
                                        <m:r>
                                          <a:rPr lang="en-US" i="1">
                                            <a:latin typeface="Cambria Math" panose="02040503050406030204" pitchFamily="18" charset="0"/>
                                            <a:ea typeface="Cambria Math" panose="02040503050406030204" pitchFamily="18" charset="0"/>
                                          </a:rPr>
                                          <m:t>2</m:t>
                                        </m:r>
                                      </m:sup>
                                    </m:sSup>
                                  </m:e>
                                  <m:sub/>
                                </m:sSub>
                                <m:r>
                                  <a:rPr lang="en-US" b="0" i="1" smtClean="0">
                                    <a:latin typeface="Cambria Math" panose="02040503050406030204" pitchFamily="18" charset="0"/>
                                    <a:ea typeface="Cambria Math" panose="02040503050406030204" pitchFamily="18" charset="0"/>
                                  </a:rPr>
                                  <m:t>+</m:t>
                                </m:r>
                                <m:f>
                                  <m:fPr>
                                    <m:ctrlPr>
                                      <a:rPr lang="en-US" i="1">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ctrlPr>
                                      <a:rPr lang="en-US" i="1">
                                        <a:latin typeface="Cambria Math" charset="0"/>
                                        <a:ea typeface="Cambria Math" panose="02040503050406030204" pitchFamily="18" charset="0"/>
                                      </a:rPr>
                                    </m:ctrlPr>
                                  </m:dPr>
                                  <m:e>
                                    <m:func>
                                      <m:funcPr>
                                        <m:ctrlPr>
                                          <a:rPr lang="en-US" i="1">
                                            <a:latin typeface="Cambria Math" charset="0"/>
                                            <a:ea typeface="Cambria Math" panose="02040503050406030204" pitchFamily="18" charset="0"/>
                                          </a:rPr>
                                        </m:ctrlPr>
                                      </m:funcPr>
                                      <m:fName>
                                        <m:r>
                                          <a:rPr lang="en-US">
                                            <a:latin typeface="Cambria Math" panose="02040503050406030204" pitchFamily="18" charset="0"/>
                                            <a:ea typeface="Cambria Math" panose="02040503050406030204" pitchFamily="18" charset="0"/>
                                          </a:rPr>
                                          <m:t>1+</m:t>
                                        </m:r>
                                        <m:r>
                                          <m:rPr>
                                            <m:sty m:val="p"/>
                                          </m:rPr>
                                          <a:rPr lang="en-US">
                                            <a:latin typeface="Cambria Math" panose="02040503050406030204" pitchFamily="18" charset="0"/>
                                            <a:ea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𝜑</m:t>
                                        </m:r>
                                      </m:e>
                                    </m:func>
                                  </m:e>
                                </m:d>
                              </m:oMath>
                            </m:oMathPara>
                          </a14:m>
                          <a:endParaRPr lang="en-US" b="0" dirty="0" smtClean="0">
                            <a:solidFill>
                              <a:srgbClr val="FF0000"/>
                            </a:solidFill>
                          </a:endParaRPr>
                        </a:p>
                      </a:txBody>
                      <a:tcPr>
                        <a:noFill/>
                      </a:tcPr>
                    </a:tc>
                    <a:tc>
                      <a:txBody>
                        <a:bodyPr/>
                        <a:lstStyle/>
                        <a:p>
                          <a:pPr algn="r"/>
                          <a:r>
                            <a:rPr lang="en-GB" dirty="0" smtClean="0"/>
                            <a:t>Eq. 55 </a:t>
                          </a:r>
                          <a:endParaRPr lang="en-GB"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98371938"/>
                  </p:ext>
                </p:extLst>
              </p:nvPr>
            </p:nvGraphicFramePr>
            <p:xfrm>
              <a:off x="282612" y="251411"/>
              <a:ext cx="10796999" cy="688912"/>
            </p:xfrm>
            <a:graphic>
              <a:graphicData uri="http://schemas.openxmlformats.org/drawingml/2006/table">
                <a:tbl>
                  <a:tblPr firstRow="1" bandRow="1">
                    <a:tableStyleId>{2D5ABB26-0587-4C30-8999-92F81FD0307C}</a:tableStyleId>
                  </a:tblPr>
                  <a:tblGrid>
                    <a:gridCol w="9594511">
                      <a:extLst>
                        <a:ext uri="{9D8B030D-6E8A-4147-A177-3AD203B41FA5}">
                          <a16:colId xmlns:a16="http://schemas.microsoft.com/office/drawing/2014/main" val="2435879438"/>
                        </a:ext>
                      </a:extLst>
                    </a:gridCol>
                    <a:gridCol w="1202488">
                      <a:extLst>
                        <a:ext uri="{9D8B030D-6E8A-4147-A177-3AD203B41FA5}">
                          <a16:colId xmlns:a16="http://schemas.microsoft.com/office/drawing/2014/main" val="3489280894"/>
                        </a:ext>
                      </a:extLst>
                    </a:gridCol>
                  </a:tblGrid>
                  <a:tr h="688912">
                    <a:tc>
                      <a:txBody>
                        <a:bodyPr/>
                        <a:lstStyle/>
                        <a:p>
                          <a:endParaRPr lang="es-ES"/>
                        </a:p>
                      </a:txBody>
                      <a:tcPr>
                        <a:blipFill>
                          <a:blip r:embed="rId2"/>
                          <a:stretch>
                            <a:fillRect r="-12508"/>
                          </a:stretch>
                        </a:blipFill>
                      </a:tcPr>
                    </a:tc>
                    <a:tc>
                      <a:txBody>
                        <a:bodyPr/>
                        <a:lstStyle/>
                        <a:p>
                          <a:pPr algn="r"/>
                          <a:r>
                            <a:rPr lang="en-GB" dirty="0" smtClean="0"/>
                            <a:t>Eq. </a:t>
                          </a:r>
                          <a:r>
                            <a:rPr lang="en-GB" dirty="0" smtClean="0"/>
                            <a:t>55 </a:t>
                          </a:r>
                          <a:endParaRPr lang="en-GB" dirty="0"/>
                        </a:p>
                      </a:txBody>
                      <a:tcPr anchor="ctr"/>
                    </a:tc>
                    <a:extLst>
                      <a:ext uri="{0D108BD9-81ED-4DB2-BD59-A6C34878D82A}">
                        <a16:rowId xmlns:a16="http://schemas.microsoft.com/office/drawing/2014/main" val="2992407173"/>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444374583"/>
                  </p:ext>
                </p:extLst>
              </p:nvPr>
            </p:nvGraphicFramePr>
            <p:xfrm>
              <a:off x="-435402" y="1267598"/>
              <a:ext cx="10796999" cy="901891"/>
            </p:xfrm>
            <a:graphic>
              <a:graphicData uri="http://schemas.openxmlformats.org/drawingml/2006/table">
                <a:tbl>
                  <a:tblPr firstRow="1" bandRow="1">
                    <a:tableStyleId>{2D5ABB26-0587-4C30-8999-92F81FD0307C}</a:tableStyleId>
                  </a:tblPr>
                  <a:tblGrid>
                    <a:gridCol w="9594511">
                      <a:extLst>
                        <a:ext uri="{9D8B030D-6E8A-4147-A177-3AD203B41FA5}">
                          <a16:colId xmlns="" xmlns:a16="http://schemas.microsoft.com/office/drawing/2014/main" val="2435879438"/>
                        </a:ext>
                      </a:extLst>
                    </a:gridCol>
                    <a:gridCol w="1202488">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rad>
                                  <m:radPr>
                                    <m:degHide m:val="on"/>
                                    <m:ctrlPr>
                                      <a:rPr lang="en-US" b="0" i="1" smtClean="0">
                                        <a:latin typeface="Cambria Math" charset="0"/>
                                      </a:rPr>
                                    </m:ctrlPr>
                                  </m:radPr>
                                  <m:deg/>
                                  <m:e>
                                    <m:f>
                                      <m:fPr>
                                        <m:ctrlPr>
                                          <a:rPr lang="en-US" i="1" smtClean="0">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ctrlPr>
                                          <a:rPr lang="en-US" i="1" smtClean="0">
                                            <a:latin typeface="Cambria Math" charset="0"/>
                                            <a:ea typeface="Cambria Math" panose="02040503050406030204" pitchFamily="18" charset="0"/>
                                          </a:rPr>
                                        </m:ctrlPr>
                                      </m:dPr>
                                      <m:e>
                                        <m:func>
                                          <m:funcPr>
                                            <m:ctrlPr>
                                              <a:rPr lang="en-US" i="1" smtClean="0">
                                                <a:latin typeface="Cambria Math" charset="0"/>
                                                <a:ea typeface="Cambria Math" panose="02040503050406030204" pitchFamily="18" charset="0"/>
                                              </a:rPr>
                                            </m:ctrlPr>
                                          </m:funcPr>
                                          <m:fName>
                                            <m:r>
                                              <a:rPr lang="en-US">
                                                <a:latin typeface="Cambria Math" panose="02040503050406030204" pitchFamily="18" charset="0"/>
                                                <a:ea typeface="Cambria Math" panose="02040503050406030204" pitchFamily="18" charset="0"/>
                                              </a:rPr>
                                              <m:t>1</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𝜑</m:t>
                                            </m:r>
                                          </m:e>
                                        </m:func>
                                      </m:e>
                                    </m:d>
                                  </m:e>
                                </m:rad>
                              </m:oMath>
                            </m:oMathPara>
                          </a14:m>
                          <a:endParaRPr lang="en-US" b="0" dirty="0" smtClean="0">
                            <a:solidFill>
                              <a:srgbClr val="FF0000"/>
                            </a:solidFill>
                          </a:endParaRPr>
                        </a:p>
                      </a:txBody>
                      <a:tcPr>
                        <a:noFill/>
                      </a:tcPr>
                    </a:tc>
                    <a:tc>
                      <a:txBody>
                        <a:bodyPr/>
                        <a:lstStyle/>
                        <a:p>
                          <a:pPr algn="r"/>
                          <a:r>
                            <a:rPr lang="en-GB" dirty="0" smtClean="0"/>
                            <a:t>Eq. 56 </a:t>
                          </a:r>
                          <a:endParaRPr lang="en-GB"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444374583"/>
                  </p:ext>
                </p:extLst>
              </p:nvPr>
            </p:nvGraphicFramePr>
            <p:xfrm>
              <a:off x="-435402" y="1267598"/>
              <a:ext cx="10796999" cy="901891"/>
            </p:xfrm>
            <a:graphic>
              <a:graphicData uri="http://schemas.openxmlformats.org/drawingml/2006/table">
                <a:tbl>
                  <a:tblPr firstRow="1" bandRow="1">
                    <a:tableStyleId>{2D5ABB26-0587-4C30-8999-92F81FD0307C}</a:tableStyleId>
                  </a:tblPr>
                  <a:tblGrid>
                    <a:gridCol w="9594511">
                      <a:extLst>
                        <a:ext uri="{9D8B030D-6E8A-4147-A177-3AD203B41FA5}">
                          <a16:colId xmlns="" xmlns:a16="http://schemas.microsoft.com/office/drawing/2014/main" xmlns:a14="http://schemas.microsoft.com/office/drawing/2010/main" val="2435879438"/>
                        </a:ext>
                      </a:extLst>
                    </a:gridCol>
                    <a:gridCol w="1202488">
                      <a:extLst>
                        <a:ext uri="{9D8B030D-6E8A-4147-A177-3AD203B41FA5}">
                          <a16:colId xmlns="" xmlns:a16="http://schemas.microsoft.com/office/drawing/2014/main" xmlns:a14="http://schemas.microsoft.com/office/drawing/2010/main" val="3489280894"/>
                        </a:ext>
                      </a:extLst>
                    </a:gridCol>
                  </a:tblGrid>
                  <a:tr h="901891">
                    <a:tc>
                      <a:txBody>
                        <a:bodyPr/>
                        <a:lstStyle/>
                        <a:p>
                          <a:endParaRPr lang="en-US"/>
                        </a:p>
                      </a:txBody>
                      <a:tcPr>
                        <a:blipFill rotWithShape="0">
                          <a:blip r:embed="rId3"/>
                          <a:stretch>
                            <a:fillRect r="-12508"/>
                          </a:stretch>
                        </a:blipFill>
                      </a:tcPr>
                    </a:tc>
                    <a:tc>
                      <a:txBody>
                        <a:bodyPr/>
                        <a:lstStyle/>
                        <a:p>
                          <a:pPr algn="r"/>
                          <a:r>
                            <a:rPr lang="en-GB" dirty="0" smtClean="0"/>
                            <a:t>Eq. 56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343" y="2651125"/>
            <a:ext cx="3943350" cy="2444023"/>
          </a:xfrm>
          <a:prstGeom prst="rect">
            <a:avLst/>
          </a:prstGeom>
        </p:spPr>
      </p:pic>
      <p:sp>
        <p:nvSpPr>
          <p:cNvPr id="5" name="Down Arrow 4"/>
          <p:cNvSpPr/>
          <p:nvPr/>
        </p:nvSpPr>
        <p:spPr>
          <a:xfrm>
            <a:off x="8010259" y="2090540"/>
            <a:ext cx="484632" cy="455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38" y="2545738"/>
            <a:ext cx="4200144" cy="24384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rot="16200000">
                <a:off x="-308367" y="3013425"/>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7" name="Rectangle 6"/>
              <p:cNvSpPr>
                <a:spLocks noRot="1" noChangeAspect="1" noMove="1" noResize="1" noEditPoints="1" noAdjustHandles="1" noChangeArrowheads="1" noChangeShapeType="1" noTextEdit="1"/>
              </p:cNvSpPr>
              <p:nvPr/>
            </p:nvSpPr>
            <p:spPr>
              <a:xfrm rot="16200000">
                <a:off x="-308367" y="3013425"/>
                <a:ext cx="1456232" cy="461665"/>
              </a:xfrm>
              <a:prstGeom prst="rect">
                <a:avLst/>
              </a:prstGeom>
              <a:blipFill rotWithShape="0">
                <a:blip r:embed="rId6"/>
                <a:stretch>
                  <a:fillRect l="-9211" t="-5439" r="-30263" b="-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410790" y="4811020"/>
                <a:ext cx="4685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𝜑</m:t>
                      </m:r>
                    </m:oMath>
                  </m:oMathPara>
                </a14:m>
                <a:endParaRPr lang="en-GB" sz="2400" dirty="0"/>
              </a:p>
            </p:txBody>
          </p:sp>
        </mc:Choice>
        <mc:Fallback xmlns="">
          <p:sp>
            <p:nvSpPr>
              <p:cNvPr id="8" name="Rectangle 7"/>
              <p:cNvSpPr>
                <a:spLocks noRot="1" noChangeAspect="1" noMove="1" noResize="1" noEditPoints="1" noAdjustHandles="1" noChangeArrowheads="1" noChangeShapeType="1" noTextEdit="1"/>
              </p:cNvSpPr>
              <p:nvPr/>
            </p:nvSpPr>
            <p:spPr>
              <a:xfrm>
                <a:off x="4410790" y="4811020"/>
                <a:ext cx="468590" cy="461665"/>
              </a:xfrm>
              <a:prstGeom prst="rect">
                <a:avLst/>
              </a:prstGeom>
              <a:blipFill rotWithShape="0">
                <a:blip r:embed="rId7"/>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rot="16200000">
                <a:off x="2299373" y="3108060"/>
                <a:ext cx="100399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𝜋</m:t>
                      </m:r>
                    </m:oMath>
                  </m:oMathPara>
                </a14:m>
                <a:endParaRPr lang="en-GB" sz="2000" dirty="0"/>
              </a:p>
            </p:txBody>
          </p:sp>
        </mc:Choice>
        <mc:Fallback xmlns="">
          <p:sp>
            <p:nvSpPr>
              <p:cNvPr id="9" name="Rectangle 8"/>
              <p:cNvSpPr>
                <a:spLocks noRot="1" noChangeAspect="1" noMove="1" noResize="1" noEditPoints="1" noAdjustHandles="1" noChangeArrowheads="1" noChangeShapeType="1" noTextEdit="1"/>
              </p:cNvSpPr>
              <p:nvPr/>
            </p:nvSpPr>
            <p:spPr>
              <a:xfrm rot="16200000">
                <a:off x="2299373" y="3108060"/>
                <a:ext cx="1003993" cy="400110"/>
              </a:xfrm>
              <a:prstGeom prst="rect">
                <a:avLst/>
              </a:prstGeom>
              <a:blipFill>
                <a:blip r:embed="rId8"/>
                <a:stretch>
                  <a:fillRect r="-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47586" y="1346974"/>
                <a:ext cx="3231974" cy="693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i="1">
                          <a:latin typeface="Cambria Math" panose="02040503050406030204" pitchFamily="18" charset="0"/>
                          <a:ea typeface="Cambria Math" panose="02040503050406030204" pitchFamily="18" charset="0"/>
                        </a:rPr>
                        <m:t>=</m:t>
                      </m:r>
                      <m:f>
                        <m:fPr>
                          <m:ctrlPr>
                            <a:rPr lang="en-US" i="1">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ctrlPr>
                            <a:rPr lang="en-US" i="1">
                              <a:latin typeface="Cambria Math" charset="0"/>
                              <a:ea typeface="Cambria Math" panose="02040503050406030204" pitchFamily="18" charset="0"/>
                            </a:rPr>
                          </m:ctrlPr>
                        </m:dPr>
                        <m:e>
                          <m:func>
                            <m:funcPr>
                              <m:ctrlPr>
                                <a:rPr lang="en-US" i="1">
                                  <a:latin typeface="Cambria Math" charset="0"/>
                                  <a:ea typeface="Cambria Math" panose="02040503050406030204" pitchFamily="18" charset="0"/>
                                </a:rPr>
                              </m:ctrlPr>
                            </m:funcPr>
                            <m:fName>
                              <m:r>
                                <a:rPr lang="en-US">
                                  <a:latin typeface="Cambria Math" panose="02040503050406030204" pitchFamily="18" charset="0"/>
                                  <a:ea typeface="Cambria Math" panose="02040503050406030204" pitchFamily="18" charset="0"/>
                                </a:rPr>
                                <m:t>1+</m:t>
                              </m:r>
                              <m:r>
                                <m:rPr>
                                  <m:sty m:val="p"/>
                                </m:rPr>
                                <a:rPr lang="en-US">
                                  <a:latin typeface="Cambria Math" panose="02040503050406030204" pitchFamily="18" charset="0"/>
                                  <a:ea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𝜑</m:t>
                              </m:r>
                            </m:e>
                          </m:func>
                        </m:e>
                      </m:d>
                    </m:oMath>
                  </m:oMathPara>
                </a14:m>
                <a:endParaRPr lang="en-GB" dirty="0"/>
              </a:p>
            </p:txBody>
          </p:sp>
        </mc:Choice>
        <mc:Fallback xmlns="">
          <p:sp>
            <p:nvSpPr>
              <p:cNvPr id="10" name="Rectangle 9"/>
              <p:cNvSpPr>
                <a:spLocks noRot="1" noChangeAspect="1" noMove="1" noResize="1" noEditPoints="1" noAdjustHandles="1" noChangeArrowheads="1" noChangeShapeType="1" noTextEdit="1"/>
              </p:cNvSpPr>
              <p:nvPr/>
            </p:nvSpPr>
            <p:spPr>
              <a:xfrm>
                <a:off x="1147586" y="1346974"/>
                <a:ext cx="3231974" cy="69378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823971" y="4920237"/>
                <a:ext cx="4685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𝜑</m:t>
                      </m:r>
                    </m:oMath>
                  </m:oMathPara>
                </a14:m>
                <a:endParaRPr lang="en-GB" sz="2400" dirty="0"/>
              </a:p>
            </p:txBody>
          </p:sp>
        </mc:Choice>
        <mc:Fallback xmlns="">
          <p:sp>
            <p:nvSpPr>
              <p:cNvPr id="11" name="Rectangle 10"/>
              <p:cNvSpPr>
                <a:spLocks noRot="1" noChangeAspect="1" noMove="1" noResize="1" noEditPoints="1" noAdjustHandles="1" noChangeArrowheads="1" noChangeShapeType="1" noTextEdit="1"/>
              </p:cNvSpPr>
              <p:nvPr/>
            </p:nvSpPr>
            <p:spPr>
              <a:xfrm>
                <a:off x="9823971" y="4920237"/>
                <a:ext cx="468590" cy="461665"/>
              </a:xfrm>
              <a:prstGeom prst="rect">
                <a:avLst/>
              </a:prstGeom>
              <a:blipFill rotWithShape="0">
                <a:blip r:embed="rId7"/>
                <a:stretch>
                  <a:fillRect b="-5263"/>
                </a:stretch>
              </a:blipFill>
            </p:spPr>
            <p:txBody>
              <a:bodyPr/>
              <a:lstStyle/>
              <a:p>
                <a:r>
                  <a:rPr lang="en-US">
                    <a:noFill/>
                  </a:rPr>
                  <a:t> </a:t>
                </a:r>
              </a:p>
            </p:txBody>
          </p:sp>
        </mc:Fallback>
      </mc:AlternateContent>
      <p:sp>
        <p:nvSpPr>
          <p:cNvPr id="13" name="Rectangle 12"/>
          <p:cNvSpPr/>
          <p:nvPr/>
        </p:nvSpPr>
        <p:spPr>
          <a:xfrm>
            <a:off x="6429106" y="2649174"/>
            <a:ext cx="311930" cy="23210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Rectangle 11"/>
              <p:cNvSpPr/>
              <p:nvPr/>
            </p:nvSpPr>
            <p:spPr>
              <a:xfrm rot="16200000">
                <a:off x="5426234" y="3599888"/>
                <a:ext cx="1475276" cy="461665"/>
              </a:xfrm>
              <a:prstGeom prst="rect">
                <a:avLst/>
              </a:prstGeom>
              <a:noFill/>
            </p:spPr>
            <p:txBody>
              <a:bodyPr wrap="none">
                <a:spAutoFit/>
              </a:bodyPr>
              <a:lstStyle/>
              <a:p>
                <a14:m>
                  <m:oMath xmlns:m="http://schemas.openxmlformats.org/officeDocument/2006/math">
                    <m:r>
                      <a:rPr lang="en-US" sz="2400" b="0" i="1" smtClean="0">
                        <a:latin typeface="Cambria Math" panose="02040503050406030204" pitchFamily="18" charset="0"/>
                      </a:rPr>
                      <m:t>𝑤</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12" name="Rectangle 11"/>
              <p:cNvSpPr>
                <a:spLocks noRot="1" noChangeAspect="1" noMove="1" noResize="1" noEditPoints="1" noAdjustHandles="1" noChangeArrowheads="1" noChangeShapeType="1" noTextEdit="1"/>
              </p:cNvSpPr>
              <p:nvPr/>
            </p:nvSpPr>
            <p:spPr>
              <a:xfrm rot="16200000">
                <a:off x="5426234" y="3599888"/>
                <a:ext cx="1475276" cy="461665"/>
              </a:xfrm>
              <a:prstGeom prst="rect">
                <a:avLst/>
              </a:prstGeom>
              <a:blipFill rotWithShape="0">
                <a:blip r:embed="rId10"/>
                <a:stretch>
                  <a:fillRect l="-9211" t="-4959" r="-30263"/>
                </a:stretch>
              </a:blipFill>
            </p:spPr>
            <p:txBody>
              <a:bodyPr/>
              <a:lstStyle/>
              <a:p>
                <a:r>
                  <a:rPr lang="en-US">
                    <a:noFill/>
                  </a:rPr>
                  <a:t> </a:t>
                </a:r>
              </a:p>
            </p:txBody>
          </p:sp>
        </mc:Fallback>
      </mc:AlternateContent>
      <p:sp>
        <p:nvSpPr>
          <p:cNvPr id="14" name="Down Arrow 13"/>
          <p:cNvSpPr/>
          <p:nvPr/>
        </p:nvSpPr>
        <p:spPr>
          <a:xfrm>
            <a:off x="2656036" y="2084097"/>
            <a:ext cx="484632" cy="455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rot="16200000">
            <a:off x="5086931" y="3449773"/>
            <a:ext cx="484632" cy="455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6788799" y="3809678"/>
            <a:ext cx="3205799"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87113" y="3645536"/>
            <a:ext cx="301686" cy="369332"/>
          </a:xfrm>
          <a:prstGeom prst="rect">
            <a:avLst/>
          </a:prstGeom>
          <a:noFill/>
        </p:spPr>
        <p:txBody>
          <a:bodyPr wrap="none" rtlCol="0">
            <a:spAutoFit/>
          </a:bodyPr>
          <a:lstStyle/>
          <a:p>
            <a:r>
              <a:rPr lang="en-GB" dirty="0" smtClean="0">
                <a:solidFill>
                  <a:schemeClr val="bg1"/>
                </a:solidFill>
              </a:rPr>
              <a:t>0</a:t>
            </a:r>
            <a:endParaRPr lang="en-GB" dirty="0">
              <a:solidFill>
                <a:schemeClr val="bg1"/>
              </a:solidFill>
            </a:endParaRPr>
          </a:p>
        </p:txBody>
      </p:sp>
      <p:sp>
        <p:nvSpPr>
          <p:cNvPr id="19" name="Freeform 18"/>
          <p:cNvSpPr/>
          <p:nvPr/>
        </p:nvSpPr>
        <p:spPr>
          <a:xfrm>
            <a:off x="2003022" y="4925633"/>
            <a:ext cx="5386606" cy="978320"/>
          </a:xfrm>
          <a:custGeom>
            <a:avLst/>
            <a:gdLst>
              <a:gd name="connsiteX0" fmla="*/ 0 w 5911702"/>
              <a:gd name="connsiteY0" fmla="*/ 53163 h 978320"/>
              <a:gd name="connsiteX1" fmla="*/ 3742660 w 5911702"/>
              <a:gd name="connsiteY1" fmla="*/ 978196 h 978320"/>
              <a:gd name="connsiteX2" fmla="*/ 5911702 w 5911702"/>
              <a:gd name="connsiteY2" fmla="*/ 0 h 978320"/>
            </a:gdLst>
            <a:ahLst/>
            <a:cxnLst>
              <a:cxn ang="0">
                <a:pos x="connsiteX0" y="connsiteY0"/>
              </a:cxn>
              <a:cxn ang="0">
                <a:pos x="connsiteX1" y="connsiteY1"/>
              </a:cxn>
              <a:cxn ang="0">
                <a:pos x="connsiteX2" y="connsiteY2"/>
              </a:cxn>
            </a:cxnLst>
            <a:rect l="l" t="t" r="r" b="b"/>
            <a:pathLst>
              <a:path w="5911702" h="978320">
                <a:moveTo>
                  <a:pt x="0" y="53163"/>
                </a:moveTo>
                <a:cubicBezTo>
                  <a:pt x="1378688" y="520109"/>
                  <a:pt x="2757376" y="987056"/>
                  <a:pt x="3742660" y="978196"/>
                </a:cubicBezTo>
                <a:cubicBezTo>
                  <a:pt x="4727944" y="969336"/>
                  <a:pt x="5319823" y="484668"/>
                  <a:pt x="5911702"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p:cNvSpPr txBox="1"/>
              <p:nvPr/>
            </p:nvSpPr>
            <p:spPr>
              <a:xfrm>
                <a:off x="376165" y="5324807"/>
                <a:ext cx="3165459" cy="646331"/>
              </a:xfrm>
              <a:prstGeom prst="rect">
                <a:avLst/>
              </a:prstGeom>
              <a:noFill/>
            </p:spPr>
            <p:txBody>
              <a:bodyPr wrap="square" rtlCol="0">
                <a:sp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=0</m:t>
                    </m:r>
                  </m:oMath>
                </a14:m>
                <a:r>
                  <a:rPr lang="en-GB" dirty="0" smtClean="0"/>
                  <a:t> </a:t>
                </a:r>
                <a:r>
                  <a:rPr lang="en-GB" dirty="0" smtClean="0">
                    <a:sym typeface="Wingdings" panose="05000000000000000000" pitchFamily="2" charset="2"/>
                  </a:rPr>
                  <a:t> Maximum potential, zero kinetic energy</a:t>
                </a:r>
                <a:endParaRPr lang="en-GB" dirty="0"/>
              </a:p>
            </p:txBody>
          </p:sp>
        </mc:Choice>
        <mc:Fallback xmlns="">
          <p:sp>
            <p:nvSpPr>
              <p:cNvPr id="20" name="TextBox 19"/>
              <p:cNvSpPr txBox="1">
                <a:spLocks noRot="1" noChangeAspect="1" noMove="1" noResize="1" noEditPoints="1" noAdjustHandles="1" noChangeArrowheads="1" noChangeShapeType="1" noTextEdit="1"/>
              </p:cNvSpPr>
              <p:nvPr/>
            </p:nvSpPr>
            <p:spPr>
              <a:xfrm>
                <a:off x="376165" y="5324807"/>
                <a:ext cx="3165459" cy="646331"/>
              </a:xfrm>
              <a:prstGeom prst="rect">
                <a:avLst/>
              </a:prstGeom>
              <a:blipFill>
                <a:blip r:embed="rId12"/>
                <a:stretch>
                  <a:fillRect l="-1734" t="-5607" b="-13084"/>
                </a:stretch>
              </a:blipFill>
            </p:spPr>
            <p:txBody>
              <a:bodyPr/>
              <a:lstStyle/>
              <a:p>
                <a:r>
                  <a:rPr lang="en-GB">
                    <a:noFill/>
                  </a:rPr>
                  <a:t> </a:t>
                </a:r>
              </a:p>
            </p:txBody>
          </p:sp>
        </mc:Fallback>
      </mc:AlternateContent>
      <p:sp>
        <p:nvSpPr>
          <p:cNvPr id="21" name="Freeform 20"/>
          <p:cNvSpPr/>
          <p:nvPr/>
        </p:nvSpPr>
        <p:spPr>
          <a:xfrm>
            <a:off x="2961189" y="4875844"/>
            <a:ext cx="5465469" cy="919428"/>
          </a:xfrm>
          <a:custGeom>
            <a:avLst/>
            <a:gdLst>
              <a:gd name="connsiteX0" fmla="*/ 0 w 5911702"/>
              <a:gd name="connsiteY0" fmla="*/ 53163 h 978320"/>
              <a:gd name="connsiteX1" fmla="*/ 3742660 w 5911702"/>
              <a:gd name="connsiteY1" fmla="*/ 978196 h 978320"/>
              <a:gd name="connsiteX2" fmla="*/ 5911702 w 5911702"/>
              <a:gd name="connsiteY2" fmla="*/ 0 h 978320"/>
            </a:gdLst>
            <a:ahLst/>
            <a:cxnLst>
              <a:cxn ang="0">
                <a:pos x="connsiteX0" y="connsiteY0"/>
              </a:cxn>
              <a:cxn ang="0">
                <a:pos x="connsiteX1" y="connsiteY1"/>
              </a:cxn>
              <a:cxn ang="0">
                <a:pos x="connsiteX2" y="connsiteY2"/>
              </a:cxn>
            </a:cxnLst>
            <a:rect l="l" t="t" r="r" b="b"/>
            <a:pathLst>
              <a:path w="5911702" h="978320">
                <a:moveTo>
                  <a:pt x="0" y="53163"/>
                </a:moveTo>
                <a:cubicBezTo>
                  <a:pt x="1378688" y="520109"/>
                  <a:pt x="2757376" y="987056"/>
                  <a:pt x="3742660" y="978196"/>
                </a:cubicBezTo>
                <a:cubicBezTo>
                  <a:pt x="4727944" y="969336"/>
                  <a:pt x="5319823" y="484668"/>
                  <a:pt x="5911702"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22" name="TextBox 21"/>
              <p:cNvSpPr txBox="1"/>
              <p:nvPr/>
            </p:nvSpPr>
            <p:spPr>
              <a:xfrm>
                <a:off x="7236428" y="5324807"/>
                <a:ext cx="4808781" cy="656013"/>
              </a:xfrm>
              <a:prstGeom prst="rect">
                <a:avLst/>
              </a:prstGeom>
              <a:noFill/>
            </p:spPr>
            <p:txBody>
              <a:bodyPr wrap="square" rtlCol="0">
                <a:sp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oMath>
                </a14:m>
                <a:r>
                  <a:rPr lang="en-GB" dirty="0" smtClean="0"/>
                  <a:t> </a:t>
                </a:r>
                <a:r>
                  <a:rPr lang="en-GB" dirty="0" smtClean="0">
                    <a:sym typeface="Wingdings" panose="05000000000000000000" pitchFamily="2" charset="2"/>
                  </a:rPr>
                  <a:t> </a:t>
                </a:r>
                <a14:m>
                  <m:oMath xmlns:m="http://schemas.openxmlformats.org/officeDocument/2006/math">
                    <m:r>
                      <a:rPr lang="en-US" i="1">
                        <a:latin typeface="Cambria Math" panose="02040503050406030204" pitchFamily="18" charset="0"/>
                      </a:rPr>
                      <m:t>𝑈</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b="0" i="0" smtClean="0">
                        <a:latin typeface="Cambria Math" panose="02040503050406030204" pitchFamily="18" charset="0"/>
                        <a:ea typeface="Cambria Math" panose="02040503050406030204" pitchFamily="18" charset="0"/>
                      </a:rPr>
                      <m:t>=0</m:t>
                    </m:r>
                  </m:oMath>
                </a14:m>
                <a:r>
                  <a:rPr lang="en-GB" dirty="0" smtClean="0">
                    <a:sym typeface="Wingdings" panose="05000000000000000000" pitchFamily="2" charset="2"/>
                  </a:rPr>
                  <a:t>, </a:t>
                </a:r>
                <a14:m>
                  <m:oMath xmlns:m="http://schemas.openxmlformats.org/officeDocument/2006/math">
                    <m:sSub>
                      <m:sSubPr>
                        <m:ctrlPr>
                          <a:rPr lang="en-US" i="1" smtClean="0">
                            <a:latin typeface="Cambria Math" charset="0"/>
                          </a:rPr>
                        </m:ctrlPr>
                      </m:sSubPr>
                      <m:e>
                        <m:r>
                          <a:rPr lang="en-US" b="0" i="1" smtClean="0">
                            <a:latin typeface="Cambria Math" charset="0"/>
                          </a:rPr>
                          <m:t>𝐾</m:t>
                        </m:r>
                      </m:e>
                      <m:sub>
                        <m:r>
                          <a:rPr lang="en-US" b="0" i="1" smtClean="0">
                            <a:latin typeface="Cambria Math" charset="0"/>
                          </a:rPr>
                          <m:t>𝑚𝑎𝑥</m:t>
                        </m:r>
                      </m:sub>
                    </m:sSub>
                    <m:r>
                      <a:rPr lang="en-US" b="0" i="1" smtClean="0">
                        <a:latin typeface="Cambria Math" charset="0"/>
                      </a:rPr>
                      <m:t>=</m:t>
                    </m:r>
                    <m:rad>
                      <m:radPr>
                        <m:degHide m:val="on"/>
                        <m:ctrlPr>
                          <a:rPr lang="en-US" i="1" smtClean="0">
                            <a:latin typeface="Cambria Math" charset="0"/>
                          </a:rPr>
                        </m:ctrlPr>
                      </m:radPr>
                      <m:deg/>
                      <m:e>
                        <m:f>
                          <m:fPr>
                            <m:ctrlPr>
                              <a:rPr lang="en-US" i="1">
                                <a:latin typeface="Cambria Math" charset="0"/>
                              </a:rPr>
                            </m:ctrlPr>
                          </m:fPr>
                          <m:num>
                            <m:r>
                              <a:rPr lang="en-US" b="0" i="1" smtClean="0">
                                <a:latin typeface="Cambria Math" panose="02040503050406030204" pitchFamily="18" charset="0"/>
                              </a:rPr>
                              <m:t>2</m:t>
                            </m:r>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e>
                    </m:rad>
                  </m:oMath>
                </a14:m>
                <a:endParaRPr lang="en-GB" dirty="0"/>
              </a:p>
            </p:txBody>
          </p:sp>
        </mc:Choice>
        <mc:Fallback>
          <p:sp>
            <p:nvSpPr>
              <p:cNvPr id="22" name="TextBox 21"/>
              <p:cNvSpPr txBox="1">
                <a:spLocks noRot="1" noChangeAspect="1" noMove="1" noResize="1" noEditPoints="1" noAdjustHandles="1" noChangeArrowheads="1" noChangeShapeType="1" noTextEdit="1"/>
              </p:cNvSpPr>
              <p:nvPr/>
            </p:nvSpPr>
            <p:spPr>
              <a:xfrm>
                <a:off x="7236428" y="5324807"/>
                <a:ext cx="4808781" cy="656013"/>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7870716" y="3428138"/>
                <a:ext cx="100399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𝜋</m:t>
                      </m:r>
                    </m:oMath>
                  </m:oMathPara>
                </a14:m>
                <a:endParaRPr lang="en-GB" sz="2000" dirty="0"/>
              </a:p>
            </p:txBody>
          </p:sp>
        </mc:Choice>
        <mc:Fallback xmlns="">
          <p:sp>
            <p:nvSpPr>
              <p:cNvPr id="23" name="Rectangle 22"/>
              <p:cNvSpPr>
                <a:spLocks noRot="1" noChangeAspect="1" noMove="1" noResize="1" noEditPoints="1" noAdjustHandles="1" noChangeArrowheads="1" noChangeShapeType="1" noTextEdit="1"/>
              </p:cNvSpPr>
              <p:nvPr/>
            </p:nvSpPr>
            <p:spPr>
              <a:xfrm>
                <a:off x="7870716" y="3428138"/>
                <a:ext cx="1003993" cy="400110"/>
              </a:xfrm>
              <a:prstGeom prst="rect">
                <a:avLst/>
              </a:prstGeom>
              <a:blipFill>
                <a:blip r:embed="rId14"/>
                <a:stretch>
                  <a:fillRect b="-7576"/>
                </a:stretch>
              </a:blipFill>
            </p:spPr>
            <p:txBody>
              <a:bodyPr/>
              <a:lstStyle/>
              <a:p>
                <a:r>
                  <a:rPr lang="en-GB">
                    <a:noFill/>
                  </a:rPr>
                  <a:t> </a:t>
                </a:r>
              </a:p>
            </p:txBody>
          </p:sp>
        </mc:Fallback>
      </mc:AlternateContent>
      <p:sp>
        <p:nvSpPr>
          <p:cNvPr id="24" name="TextBox 23"/>
          <p:cNvSpPr txBox="1"/>
          <p:nvPr/>
        </p:nvSpPr>
        <p:spPr>
          <a:xfrm>
            <a:off x="10227105" y="3411471"/>
            <a:ext cx="2021519" cy="923330"/>
          </a:xfrm>
          <a:prstGeom prst="rect">
            <a:avLst/>
          </a:prstGeom>
          <a:noFill/>
        </p:spPr>
        <p:txBody>
          <a:bodyPr wrap="square" rtlCol="0">
            <a:spAutoFit/>
          </a:bodyPr>
          <a:lstStyle/>
          <a:p>
            <a:pPr algn="ctr"/>
            <a:r>
              <a:rPr lang="en-GB" dirty="0" smtClean="0">
                <a:solidFill>
                  <a:srgbClr val="FFC000"/>
                </a:solidFill>
              </a:rPr>
              <a:t>Stationary bucket </a:t>
            </a:r>
            <a:r>
              <a:rPr lang="en-GB" dirty="0" smtClean="0">
                <a:sym typeface="Wingdings" panose="05000000000000000000" pitchFamily="2" charset="2"/>
              </a:rPr>
              <a:t> particles are not accelerated</a:t>
            </a:r>
            <a:endParaRPr lang="en-GB" dirty="0"/>
          </a:p>
        </p:txBody>
      </p:sp>
      <p:sp>
        <p:nvSpPr>
          <p:cNvPr id="25" name="TextBox 24"/>
          <p:cNvSpPr txBox="1"/>
          <p:nvPr/>
        </p:nvSpPr>
        <p:spPr>
          <a:xfrm>
            <a:off x="8951601" y="2368031"/>
            <a:ext cx="1168910" cy="369332"/>
          </a:xfrm>
          <a:prstGeom prst="rect">
            <a:avLst/>
          </a:prstGeom>
          <a:solidFill>
            <a:srgbClr val="0432FF"/>
          </a:solidFill>
        </p:spPr>
        <p:txBody>
          <a:bodyPr wrap="none" rtlCol="0">
            <a:spAutoFit/>
          </a:bodyPr>
          <a:lstStyle/>
          <a:p>
            <a:r>
              <a:rPr lang="en-GB" dirty="0" err="1" smtClean="0"/>
              <a:t>Separatrix</a:t>
            </a:r>
            <a:endParaRPr lang="en-GB" dirty="0"/>
          </a:p>
        </p:txBody>
      </p:sp>
      <p:cxnSp>
        <p:nvCxnSpPr>
          <p:cNvPr id="27" name="Straight Arrow Connector 26"/>
          <p:cNvCxnSpPr/>
          <p:nvPr/>
        </p:nvCxnSpPr>
        <p:spPr>
          <a:xfrm flipH="1">
            <a:off x="8874709" y="2698512"/>
            <a:ext cx="439412" cy="398207"/>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83092" y="3913115"/>
            <a:ext cx="832407" cy="369332"/>
          </a:xfrm>
          <a:prstGeom prst="rect">
            <a:avLst/>
          </a:prstGeom>
          <a:solidFill>
            <a:srgbClr val="FFC000"/>
          </a:solidFill>
        </p:spPr>
        <p:txBody>
          <a:bodyPr wrap="none" rtlCol="0">
            <a:spAutoFit/>
          </a:bodyPr>
          <a:lstStyle/>
          <a:p>
            <a:r>
              <a:rPr lang="en-GB" b="1" dirty="0" smtClean="0"/>
              <a:t>Bucket</a:t>
            </a:r>
            <a:endParaRPr lang="en-GB" b="1" dirty="0"/>
          </a:p>
        </p:txBody>
      </p:sp>
      <p:cxnSp>
        <p:nvCxnSpPr>
          <p:cNvPr id="30" name="Straight Connector 29"/>
          <p:cNvCxnSpPr/>
          <p:nvPr/>
        </p:nvCxnSpPr>
        <p:spPr>
          <a:xfrm flipH="1">
            <a:off x="7517219" y="2948453"/>
            <a:ext cx="694050" cy="8797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623544" y="2948453"/>
            <a:ext cx="871347" cy="10812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775945" y="3072039"/>
            <a:ext cx="914551" cy="111010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935434" y="3223214"/>
            <a:ext cx="922047" cy="110778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087834" y="3375614"/>
            <a:ext cx="922047" cy="110778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179808" y="3593750"/>
            <a:ext cx="922047" cy="110778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426658" y="3819456"/>
            <a:ext cx="733618" cy="88648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8325293" y="3743375"/>
            <a:ext cx="132826" cy="1041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43" name="Rectangle 42"/>
              <p:cNvSpPr/>
              <p:nvPr/>
            </p:nvSpPr>
            <p:spPr>
              <a:xfrm>
                <a:off x="2032228" y="6170911"/>
                <a:ext cx="8260333" cy="646331"/>
              </a:xfrm>
              <a:prstGeom prst="rect">
                <a:avLst/>
              </a:prstGeom>
              <a:ln>
                <a:solidFill>
                  <a:srgbClr val="FF0000"/>
                </a:solidFill>
              </a:ln>
            </p:spPr>
            <p:txBody>
              <a:bodyPr wrap="square">
                <a:spAutoFit/>
              </a:bodyPr>
              <a:lstStyle/>
              <a:p>
                <a:pPr algn="ctr"/>
                <a:r>
                  <a:rPr lang="en-US" dirty="0" smtClean="0"/>
                  <a:t>In a stationary bucket, the synchronous particle is always at </a:t>
                </a:r>
                <a14:m>
                  <m:oMath xmlns:m="http://schemas.openxmlformats.org/officeDocument/2006/math">
                    <m:r>
                      <a:rPr lang="en-US" i="1">
                        <a:latin typeface="Cambria Math" panose="02040503050406030204" pitchFamily="18" charset="0"/>
                      </a:rPr>
                      <m:t>𝑤</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b="0" i="0" smtClean="0">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𝑜𝑟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𝑏𝑒𝑙𝑜𝑤</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𝑎𝑏𝑜𝑣𝑒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𝑡𝑟𝑎𝑛𝑠𝑖𝑡𝑖𝑜𝑛</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𝑏𝑒𝑐𝑎𝑢𝑠𝑒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𝑉</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𝑞</m:t>
                    </m:r>
                    <m:sSub>
                      <m:sSubPr>
                        <m:ctrlPr>
                          <a:rPr lang="en-US" i="1">
                            <a:latin typeface="Cambria Math" charset="0"/>
                          </a:rPr>
                        </m:ctrlPr>
                      </m:sSubPr>
                      <m:e>
                        <m:r>
                          <a:rPr lang="en-US" i="1">
                            <a:latin typeface="Cambria Math" panose="02040503050406030204" pitchFamily="18" charset="0"/>
                          </a:rPr>
                          <m:t>𝑉</m:t>
                        </m:r>
                      </m:e>
                      <m:sub>
                        <m:r>
                          <a:rPr lang="en-US" i="1">
                            <a:latin typeface="Cambria Math" panose="02040503050406030204" pitchFamily="18" charset="0"/>
                          </a:rPr>
                          <m:t>𝑚𝑎𝑥</m:t>
                        </m:r>
                      </m:sub>
                    </m:sSub>
                    <m:r>
                      <a:rPr lang="en-US" i="1">
                        <a:latin typeface="Cambria Math" panose="02040503050406030204" pitchFamily="18" charset="0"/>
                      </a:rPr>
                      <m:t>𝑠𝑖𝑛</m:t>
                    </m:r>
                    <m:sSub>
                      <m:sSubPr>
                        <m:ctrlPr>
                          <a:rPr lang="en-US" i="1">
                            <a:latin typeface="Cambria Math"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rPr>
                          <m:t>𝑠</m:t>
                        </m:r>
                      </m:sub>
                    </m:sSub>
                    <m:r>
                      <a:rPr lang="en-US" b="0" i="1" smtClean="0">
                        <a:latin typeface="Cambria Math" panose="02040503050406030204" pitchFamily="18" charset="0"/>
                      </a:rPr>
                      <m:t>=0!</m:t>
                    </m:r>
                  </m:oMath>
                </a14:m>
                <a:endParaRPr lang="en-GB" dirty="0"/>
              </a:p>
            </p:txBody>
          </p:sp>
        </mc:Choice>
        <mc:Fallback>
          <p:sp>
            <p:nvSpPr>
              <p:cNvPr id="43" name="Rectangle 42"/>
              <p:cNvSpPr>
                <a:spLocks noRot="1" noChangeAspect="1" noMove="1" noResize="1" noEditPoints="1" noAdjustHandles="1" noChangeArrowheads="1" noChangeShapeType="1" noTextEdit="1"/>
              </p:cNvSpPr>
              <p:nvPr/>
            </p:nvSpPr>
            <p:spPr>
              <a:xfrm>
                <a:off x="2032228" y="6170911"/>
                <a:ext cx="8260333" cy="646331"/>
              </a:xfrm>
              <a:prstGeom prst="rect">
                <a:avLst/>
              </a:prstGeom>
              <a:blipFill rotWithShape="0">
                <a:blip r:embed="rId15"/>
                <a:stretch>
                  <a:fillRect t="-12037" b="-65741"/>
                </a:stretch>
              </a:blipFill>
              <a:ln>
                <a:solidFill>
                  <a:srgbClr val="FF0000"/>
                </a:solidFill>
              </a:ln>
            </p:spPr>
            <p:txBody>
              <a:bodyPr/>
              <a:lstStyle/>
              <a:p>
                <a:r>
                  <a:rPr lang="en-US">
                    <a:noFill/>
                  </a:rPr>
                  <a:t> </a:t>
                </a:r>
              </a:p>
            </p:txBody>
          </p:sp>
        </mc:Fallback>
      </mc:AlternateContent>
      <p:sp>
        <p:nvSpPr>
          <p:cNvPr id="44" name="Freeform 43"/>
          <p:cNvSpPr/>
          <p:nvPr/>
        </p:nvSpPr>
        <p:spPr>
          <a:xfrm>
            <a:off x="8442251" y="3796844"/>
            <a:ext cx="1107908" cy="2463739"/>
          </a:xfrm>
          <a:custGeom>
            <a:avLst/>
            <a:gdLst>
              <a:gd name="connsiteX0" fmla="*/ 1754372 w 1754372"/>
              <a:gd name="connsiteY0" fmla="*/ 2699649 h 2699649"/>
              <a:gd name="connsiteX1" fmla="*/ 999461 w 1754372"/>
              <a:gd name="connsiteY1" fmla="*/ 413649 h 2699649"/>
              <a:gd name="connsiteX2" fmla="*/ 0 w 1754372"/>
              <a:gd name="connsiteY2" fmla="*/ 9612 h 2699649"/>
            </a:gdLst>
            <a:ahLst/>
            <a:cxnLst>
              <a:cxn ang="0">
                <a:pos x="connsiteX0" y="connsiteY0"/>
              </a:cxn>
              <a:cxn ang="0">
                <a:pos x="connsiteX1" y="connsiteY1"/>
              </a:cxn>
              <a:cxn ang="0">
                <a:pos x="connsiteX2" y="connsiteY2"/>
              </a:cxn>
            </a:cxnLst>
            <a:rect l="l" t="t" r="r" b="b"/>
            <a:pathLst>
              <a:path w="1754372" h="2699649">
                <a:moveTo>
                  <a:pt x="1754372" y="2699649"/>
                </a:moveTo>
                <a:cubicBezTo>
                  <a:pt x="1523114" y="1780818"/>
                  <a:pt x="1291856" y="861988"/>
                  <a:pt x="999461" y="413649"/>
                </a:cubicBezTo>
                <a:cubicBezTo>
                  <a:pt x="707066" y="-34690"/>
                  <a:pt x="353533" y="-12539"/>
                  <a:pt x="0" y="9612"/>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5" name="Rectangle 44"/>
              <p:cNvSpPr/>
              <p:nvPr/>
            </p:nvSpPr>
            <p:spPr>
              <a:xfrm rot="16200000">
                <a:off x="1344412" y="3830671"/>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i="1">
                              <a:latin typeface="Cambria Math" panose="02040503050406030204" pitchFamily="18" charset="0"/>
                              <a:ea typeface="Cambria Math" panose="02040503050406030204" pitchFamily="18" charset="0"/>
                            </a:rPr>
                            <m:t>𝑠</m:t>
                          </m:r>
                        </m:sub>
                      </m:sSub>
                    </m:oMath>
                  </m:oMathPara>
                </a14:m>
                <a:endParaRPr lang="en-GB" sz="2000" dirty="0"/>
              </a:p>
            </p:txBody>
          </p:sp>
        </mc:Choice>
        <mc:Fallback xmlns="">
          <p:sp>
            <p:nvSpPr>
              <p:cNvPr id="45" name="Rectangle 44"/>
              <p:cNvSpPr>
                <a:spLocks noRot="1" noChangeAspect="1" noMove="1" noResize="1" noEditPoints="1" noAdjustHandles="1" noChangeArrowheads="1" noChangeShapeType="1" noTextEdit="1"/>
              </p:cNvSpPr>
              <p:nvPr/>
            </p:nvSpPr>
            <p:spPr>
              <a:xfrm rot="16200000">
                <a:off x="1344412" y="3830671"/>
                <a:ext cx="975523" cy="400110"/>
              </a:xfrm>
              <a:prstGeom prst="rect">
                <a:avLst/>
              </a:prstGeom>
              <a:blipFill>
                <a:blip r:embed="rId16"/>
                <a:stretch>
                  <a:fillRect r="-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rot="16200000">
                <a:off x="6814069" y="2985598"/>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i="1">
                              <a:latin typeface="Cambria Math" panose="02040503050406030204" pitchFamily="18" charset="0"/>
                              <a:ea typeface="Cambria Math" panose="02040503050406030204" pitchFamily="18" charset="0"/>
                            </a:rPr>
                            <m:t>𝑠</m:t>
                          </m:r>
                        </m:sub>
                      </m:sSub>
                    </m:oMath>
                  </m:oMathPara>
                </a14:m>
                <a:endParaRPr lang="en-GB" sz="2000" dirty="0"/>
              </a:p>
            </p:txBody>
          </p:sp>
        </mc:Choice>
        <mc:Fallback xmlns="">
          <p:sp>
            <p:nvSpPr>
              <p:cNvPr id="46" name="Rectangle 45"/>
              <p:cNvSpPr>
                <a:spLocks noRot="1" noChangeAspect="1" noMove="1" noResize="1" noEditPoints="1" noAdjustHandles="1" noChangeArrowheads="1" noChangeShapeType="1" noTextEdit="1"/>
              </p:cNvSpPr>
              <p:nvPr/>
            </p:nvSpPr>
            <p:spPr>
              <a:xfrm rot="16200000">
                <a:off x="6814069" y="2985598"/>
                <a:ext cx="975523" cy="400110"/>
              </a:xfrm>
              <a:prstGeom prst="rect">
                <a:avLst/>
              </a:prstGeom>
              <a:blipFill>
                <a:blip r:embed="rId17"/>
                <a:stretch>
                  <a:fillRect r="-6061"/>
                </a:stretch>
              </a:blipFill>
            </p:spPr>
            <p:txBody>
              <a:bodyPr/>
              <a:lstStyle/>
              <a:p>
                <a:r>
                  <a:rPr lang="en-GB">
                    <a:noFill/>
                  </a:rPr>
                  <a:t> </a:t>
                </a:r>
              </a:p>
            </p:txBody>
          </p:sp>
        </mc:Fallback>
      </mc:AlternateContent>
      <p:cxnSp>
        <p:nvCxnSpPr>
          <p:cNvPr id="48" name="Straight Connector 47"/>
          <p:cNvCxnSpPr/>
          <p:nvPr/>
        </p:nvCxnSpPr>
        <p:spPr>
          <a:xfrm flipV="1">
            <a:off x="7425245" y="2962896"/>
            <a:ext cx="11267" cy="187682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Date Placeholder 15"/>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29" name="Slide Number Placeholder 28"/>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6417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460" y="4218603"/>
            <a:ext cx="4116411" cy="2447925"/>
          </a:xfrm>
          <a:prstGeom prst="rect">
            <a:avLst/>
          </a:prstGeom>
        </p:spPr>
      </p:pic>
      <p:sp>
        <p:nvSpPr>
          <p:cNvPr id="2" name="TextBox 1"/>
          <p:cNvSpPr txBox="1"/>
          <p:nvPr/>
        </p:nvSpPr>
        <p:spPr>
          <a:xfrm>
            <a:off x="193649" y="39364"/>
            <a:ext cx="4497706" cy="369332"/>
          </a:xfrm>
          <a:prstGeom prst="rect">
            <a:avLst/>
          </a:prstGeom>
          <a:noFill/>
        </p:spPr>
        <p:txBody>
          <a:bodyPr wrap="none" rtlCol="0">
            <a:spAutoFit/>
          </a:bodyPr>
          <a:lstStyle/>
          <a:p>
            <a:r>
              <a:rPr lang="en-GB" b="1" dirty="0" smtClean="0">
                <a:solidFill>
                  <a:schemeClr val="accent5"/>
                </a:solidFill>
              </a:rPr>
              <a:t>CASE 2: ACCELERATION (ABOVE TRANSITION)</a:t>
            </a:r>
            <a:endParaRPr lang="en-GB" b="1" dirty="0">
              <a:solidFill>
                <a:schemeClr val="accent5"/>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99" y="392987"/>
            <a:ext cx="4369901" cy="3043107"/>
          </a:xfrm>
          <a:prstGeom prst="rect">
            <a:avLst/>
          </a:prstGeom>
          <a:noFill/>
        </p:spPr>
      </p:pic>
      <p:sp>
        <p:nvSpPr>
          <p:cNvPr id="4" name="Rectangle 3"/>
          <p:cNvSpPr/>
          <p:nvPr/>
        </p:nvSpPr>
        <p:spPr>
          <a:xfrm>
            <a:off x="1955539" y="762319"/>
            <a:ext cx="965461" cy="1061961"/>
          </a:xfrm>
          <a:prstGeom prst="rect">
            <a:avLst/>
          </a:prstGeom>
          <a:solidFill>
            <a:srgbClr val="5B9BD5">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 name="TextBox 4"/>
              <p:cNvSpPr txBox="1"/>
              <p:nvPr/>
            </p:nvSpPr>
            <p:spPr>
              <a:xfrm>
                <a:off x="2140596" y="2015595"/>
                <a:ext cx="805285" cy="5629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rPr>
                        <m:t>]</m:t>
                      </m:r>
                    </m:oMath>
                  </m:oMathPara>
                </a14:m>
                <a:endParaRPr lang="en-GB" dirty="0"/>
              </a:p>
            </p:txBody>
          </p:sp>
        </mc:Choice>
        <mc:Fallback>
          <p:sp>
            <p:nvSpPr>
              <p:cNvPr id="5" name="TextBox 4"/>
              <p:cNvSpPr txBox="1">
                <a:spLocks noRot="1" noChangeAspect="1" noMove="1" noResize="1" noEditPoints="1" noAdjustHandles="1" noChangeArrowheads="1" noChangeShapeType="1" noTextEdit="1"/>
              </p:cNvSpPr>
              <p:nvPr/>
            </p:nvSpPr>
            <p:spPr>
              <a:xfrm>
                <a:off x="2140596" y="2015595"/>
                <a:ext cx="805285" cy="562975"/>
              </a:xfrm>
              <a:prstGeom prst="rect">
                <a:avLst/>
              </a:prstGeom>
              <a:blipFill rotWithShape="0">
                <a:blip r:embed="rId4"/>
                <a:stretch>
                  <a:fillRect/>
                </a:stretch>
              </a:blipFill>
            </p:spPr>
            <p:txBody>
              <a:bodyPr/>
              <a:lstStyle/>
              <a:p>
                <a:r>
                  <a:rPr lang="en-US">
                    <a:noFill/>
                  </a:rPr>
                  <a:t> </a:t>
                </a:r>
              </a:p>
            </p:txBody>
          </p:sp>
        </mc:Fallback>
      </mc:AlternateContent>
      <p:sp>
        <p:nvSpPr>
          <p:cNvPr id="6" name="Right Arrow 5"/>
          <p:cNvSpPr/>
          <p:nvPr/>
        </p:nvSpPr>
        <p:spPr>
          <a:xfrm>
            <a:off x="4822456" y="86864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mc:Choice xmlns:a14="http://schemas.microsoft.com/office/drawing/2010/main" Requires="a14">
          <p:sp>
            <p:nvSpPr>
              <p:cNvPr id="7" name="TextBox 6"/>
              <p:cNvSpPr txBox="1"/>
              <p:nvPr/>
            </p:nvSpPr>
            <p:spPr>
              <a:xfrm>
                <a:off x="5800864" y="788506"/>
                <a:ext cx="1339854" cy="564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charset="0"/>
                            </a:rPr>
                          </m:ctrlPr>
                        </m:sSubPr>
                        <m:e>
                          <m:r>
                            <a:rPr lang="en-GB"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𝑠</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ea typeface="Cambria Math" panose="02040503050406030204" pitchFamily="18" charset="0"/>
                            </a:rPr>
                            <m:t>6</m:t>
                          </m:r>
                        </m:den>
                      </m:f>
                    </m:oMath>
                  </m:oMathPara>
                </a14:m>
                <a:endParaRPr lang="en-GB" dirty="0"/>
              </a:p>
            </p:txBody>
          </p:sp>
        </mc:Choice>
        <mc:Fallback>
          <p:sp>
            <p:nvSpPr>
              <p:cNvPr id="7" name="TextBox 6"/>
              <p:cNvSpPr txBox="1">
                <a:spLocks noRot="1" noChangeAspect="1" noMove="1" noResize="1" noEditPoints="1" noAdjustHandles="1" noChangeArrowheads="1" noChangeShapeType="1" noTextEdit="1"/>
              </p:cNvSpPr>
              <p:nvPr/>
            </p:nvSpPr>
            <p:spPr>
              <a:xfrm>
                <a:off x="5800864" y="788506"/>
                <a:ext cx="1339854" cy="56477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9" name="Table 8"/>
              <p:cNvGraphicFramePr>
                <a:graphicFrameLocks noGrp="1"/>
              </p:cNvGraphicFramePr>
              <p:nvPr>
                <p:extLst>
                  <p:ext uri="{D42A27DB-BD31-4B8C-83A1-F6EECF244321}">
                    <p14:modId xmlns:p14="http://schemas.microsoft.com/office/powerpoint/2010/main" val="1324175463"/>
                  </p:ext>
                </p:extLst>
              </p:nvPr>
            </p:nvGraphicFramePr>
            <p:xfrm>
              <a:off x="4559300" y="1953547"/>
              <a:ext cx="7531100" cy="687070"/>
            </p:xfrm>
            <a:graphic>
              <a:graphicData uri="http://schemas.openxmlformats.org/drawingml/2006/table">
                <a:tbl>
                  <a:tblPr firstRow="1" bandRow="1">
                    <a:tableStyleId>{2D5ABB26-0587-4C30-8999-92F81FD0307C}</a:tableStyleId>
                  </a:tblPr>
                  <a:tblGrid>
                    <a:gridCol w="6438900">
                      <a:extLst>
                        <a:ext uri="{9D8B030D-6E8A-4147-A177-3AD203B41FA5}">
                          <a16:colId xmlns="" xmlns:a16="http://schemas.microsoft.com/office/drawing/2014/main" val="2435879438"/>
                        </a:ext>
                      </a:extLst>
                    </a:gridCol>
                    <a:gridCol w="1092200">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b="0" i="1" smtClean="0">
                                    <a:latin typeface="Cambria Math" panose="02040503050406030204" pitchFamily="18" charset="0"/>
                                  </a:rPr>
                                  <m:t>𝑈</m:t>
                                </m:r>
                                <m:d>
                                  <m:dPr>
                                    <m:ctrlPr>
                                      <a:rPr lang="en-US" b="0" i="1" smtClean="0">
                                        <a:latin typeface="Cambria Math" charset="0"/>
                                      </a:rPr>
                                    </m:ctrlPr>
                                  </m:d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rPr>
                                        </m:ctrlPr>
                                      </m:sSubPr>
                                      <m:e>
                                        <m:sSub>
                                          <m:sSubPr>
                                            <m:ctrlPr>
                                              <a:rPr lang="en-US" b="0" i="1" smtClean="0">
                                                <a:latin typeface="Cambria Math" charset="0"/>
                                                <a:ea typeface="Cambria Math" panose="02040503050406030204" pitchFamily="18" charset="0"/>
                                              </a:rPr>
                                            </m:ctrlPr>
                                          </m:sSubPr>
                                          <m:e>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𝑠</m:t>
                                            </m:r>
                                          </m:sub>
                                        </m:sSub>
                                      </m:e>
                                      <m:sub/>
                                    </m:sSub>
                                  </m:den>
                                </m:f>
                                <m:d>
                                  <m:dPr>
                                    <m:ctrlPr>
                                      <a:rPr lang="en-US" b="0" i="1" smtClean="0">
                                        <a:latin typeface="Cambria Math" charset="0"/>
                                        <a:ea typeface="Cambria Math" panose="02040503050406030204" pitchFamily="18" charset="0"/>
                                      </a:rPr>
                                    </m:ctrlPr>
                                  </m:dPr>
                                  <m:e>
                                    <m:func>
                                      <m:funcPr>
                                        <m:ctrlPr>
                                          <a:rPr lang="en-US" b="0" i="1" smtClean="0">
                                            <a:latin typeface="Cambria Math"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d>
                                          <m:dPr>
                                            <m:ctrlPr>
                                              <a:rPr lang="en-US" b="0" i="1" smtClean="0">
                                                <a:latin typeface="Cambria Math" charset="0"/>
                                                <a:ea typeface="Cambria Math" panose="02040503050406030204" pitchFamily="18" charset="0"/>
                                              </a:rPr>
                                            </m:ctrlPr>
                                          </m:d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𝑐𝑜𝑠</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𝑠𝑖𝑛</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oMath>
                            </m:oMathPara>
                          </a14:m>
                          <a:endParaRPr lang="en-US" b="0" dirty="0" smtClean="0">
                            <a:solidFill>
                              <a:srgbClr val="FF0000"/>
                            </a:solidFill>
                          </a:endParaRPr>
                        </a:p>
                      </a:txBody>
                      <a:tcPr>
                        <a:noFill/>
                      </a:tcPr>
                    </a:tc>
                    <a:tc>
                      <a:txBody>
                        <a:bodyPr/>
                        <a:lstStyle/>
                        <a:p>
                          <a:pPr algn="r"/>
                          <a:r>
                            <a:rPr lang="en-GB" dirty="0" smtClean="0"/>
                            <a:t>Eq. 51 </a:t>
                          </a:r>
                          <a:endParaRPr lang="en-GB"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9" name="Table 8"/>
              <p:cNvGraphicFramePr>
                <a:graphicFrameLocks noGrp="1"/>
              </p:cNvGraphicFramePr>
              <p:nvPr>
                <p:extLst>
                  <p:ext uri="{D42A27DB-BD31-4B8C-83A1-F6EECF244321}">
                    <p14:modId xmlns:p14="http://schemas.microsoft.com/office/powerpoint/2010/main" val="1324175463"/>
                  </p:ext>
                </p:extLst>
              </p:nvPr>
            </p:nvGraphicFramePr>
            <p:xfrm>
              <a:off x="4559300" y="1953547"/>
              <a:ext cx="7531100" cy="687070"/>
            </p:xfrm>
            <a:graphic>
              <a:graphicData uri="http://schemas.openxmlformats.org/drawingml/2006/table">
                <a:tbl>
                  <a:tblPr firstRow="1" bandRow="1">
                    <a:tableStyleId>{2D5ABB26-0587-4C30-8999-92F81FD0307C}</a:tableStyleId>
                  </a:tblPr>
                  <a:tblGrid>
                    <a:gridCol w="6438900">
                      <a:extLst>
                        <a:ext uri="{9D8B030D-6E8A-4147-A177-3AD203B41FA5}">
                          <a16:colId xmlns="" xmlns:a16="http://schemas.microsoft.com/office/drawing/2014/main" xmlns:a14="http://schemas.microsoft.com/office/drawing/2010/main" val="2435879438"/>
                        </a:ext>
                      </a:extLst>
                    </a:gridCol>
                    <a:gridCol w="1092200">
                      <a:extLst>
                        <a:ext uri="{9D8B030D-6E8A-4147-A177-3AD203B41FA5}">
                          <a16:colId xmlns="" xmlns:a16="http://schemas.microsoft.com/office/drawing/2014/main" xmlns:a14="http://schemas.microsoft.com/office/drawing/2010/main" val="3489280894"/>
                        </a:ext>
                      </a:extLst>
                    </a:gridCol>
                  </a:tblGrid>
                  <a:tr h="687070">
                    <a:tc>
                      <a:txBody>
                        <a:bodyPr/>
                        <a:lstStyle/>
                        <a:p>
                          <a:endParaRPr lang="en-US"/>
                        </a:p>
                      </a:txBody>
                      <a:tcPr>
                        <a:blipFill rotWithShape="0">
                          <a:blip r:embed="rId6"/>
                          <a:stretch>
                            <a:fillRect r="-16919"/>
                          </a:stretch>
                        </a:blipFill>
                      </a:tcPr>
                    </a:tc>
                    <a:tc>
                      <a:txBody>
                        <a:bodyPr/>
                        <a:lstStyle/>
                        <a:p>
                          <a:pPr algn="r"/>
                          <a:r>
                            <a:rPr lang="en-GB" dirty="0" smtClean="0"/>
                            <a:t>Eq. 51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sp>
            <p:nvSpPr>
              <p:cNvPr id="10" name="Rectangle 9"/>
              <p:cNvSpPr/>
              <p:nvPr/>
            </p:nvSpPr>
            <p:spPr>
              <a:xfrm>
                <a:off x="911284" y="3545217"/>
                <a:ext cx="8665327" cy="461473"/>
              </a:xfrm>
              <a:prstGeom prst="rect">
                <a:avLst/>
              </a:prstGeom>
            </p:spPr>
            <p:txBody>
              <a:bodyPr wrap="square">
                <a:spAutoFit/>
              </a:bodyPr>
              <a:lstStyle/>
              <a:p>
                <a:r>
                  <a:rPr lang="en-GB" dirty="0"/>
                  <a:t># case </a:t>
                </a:r>
                <a:r>
                  <a:rPr lang="en-GB" dirty="0" smtClean="0"/>
                  <a:t>2: </a:t>
                </a:r>
                <a:r>
                  <a:rPr lang="en-GB" dirty="0"/>
                  <a:t>SPS protons above transition, </a:t>
                </a:r>
                <a:r>
                  <a:rPr lang="en-GB" dirty="0" smtClean="0"/>
                  <a:t>acceleration, q </a:t>
                </a:r>
                <a:r>
                  <a:rPr lang="en-GB" dirty="0"/>
                  <a:t>= </a:t>
                </a:r>
                <a:r>
                  <a:rPr lang="en-GB" dirty="0" smtClean="0"/>
                  <a:t>1, V</a:t>
                </a:r>
                <a:r>
                  <a:rPr lang="en-GB" baseline="-25000" dirty="0" smtClean="0"/>
                  <a:t>max</a:t>
                </a:r>
                <a:r>
                  <a:rPr lang="en-GB" dirty="0" smtClean="0"/>
                  <a:t> </a:t>
                </a:r>
                <a:r>
                  <a:rPr lang="en-GB" dirty="0"/>
                  <a:t>= </a:t>
                </a:r>
                <a:r>
                  <a:rPr lang="en-GB" dirty="0" smtClean="0"/>
                  <a:t>4.5e6 V, </a:t>
                </a:r>
                <a14:m>
                  <m:oMath xmlns:m="http://schemas.openxmlformats.org/officeDocument/2006/math">
                    <m:sSub>
                      <m:sSubPr>
                        <m:ctrlPr>
                          <a:rPr lang="en-GB" i="1">
                            <a:latin typeface="Cambria Math" charset="0"/>
                          </a:rPr>
                        </m:ctrlPr>
                      </m:sSubPr>
                      <m:e>
                        <m:r>
                          <a:rPr lang="en-GB"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rPr>
                          <m:t>𝑠</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f>
                      <m:fPr>
                        <m:ctrlPr>
                          <a:rPr lang="en-US" i="1">
                            <a:latin typeface="Cambria Math"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num>
                      <m:den>
                        <m:r>
                          <a:rPr lang="en-US" i="1">
                            <a:latin typeface="Cambria Math" panose="02040503050406030204" pitchFamily="18" charset="0"/>
                            <a:ea typeface="Cambria Math" panose="02040503050406030204" pitchFamily="18" charset="0"/>
                          </a:rPr>
                          <m:t>6</m:t>
                        </m:r>
                      </m:den>
                    </m:f>
                  </m:oMath>
                </a14:m>
                <a:r>
                  <a:rPr lang="en-GB" dirty="0" smtClean="0"/>
                  <a:t> </a:t>
                </a:r>
                <a:endParaRPr lang="en-GB" dirty="0"/>
              </a:p>
            </p:txBody>
          </p:sp>
        </mc:Choice>
        <mc:Fallback>
          <p:sp>
            <p:nvSpPr>
              <p:cNvPr id="10" name="Rectangle 9"/>
              <p:cNvSpPr>
                <a:spLocks noRot="1" noChangeAspect="1" noMove="1" noResize="1" noEditPoints="1" noAdjustHandles="1" noChangeArrowheads="1" noChangeShapeType="1" noTextEdit="1"/>
              </p:cNvSpPr>
              <p:nvPr/>
            </p:nvSpPr>
            <p:spPr>
              <a:xfrm>
                <a:off x="911284" y="3545217"/>
                <a:ext cx="8665327" cy="461473"/>
              </a:xfrm>
              <a:prstGeom prst="rect">
                <a:avLst/>
              </a:prstGeom>
              <a:blipFill rotWithShape="0">
                <a:blip r:embed="rId7"/>
                <a:stretch>
                  <a:fillRect l="-56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rot="16200000">
                <a:off x="2337554" y="5117546"/>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12" name="Rectangle 11"/>
              <p:cNvSpPr>
                <a:spLocks noRot="1" noChangeAspect="1" noMove="1" noResize="1" noEditPoints="1" noAdjustHandles="1" noChangeArrowheads="1" noChangeShapeType="1" noTextEdit="1"/>
              </p:cNvSpPr>
              <p:nvPr/>
            </p:nvSpPr>
            <p:spPr>
              <a:xfrm rot="16200000">
                <a:off x="2337554" y="5117546"/>
                <a:ext cx="1456232" cy="461665"/>
              </a:xfrm>
              <a:prstGeom prst="rect">
                <a:avLst/>
              </a:prstGeom>
              <a:blipFill rotWithShape="0">
                <a:blip r:embed="rId8"/>
                <a:stretch>
                  <a:fillRect l="-9211" t="-5439" r="-30263" b="-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326448" y="6283984"/>
                <a:ext cx="4685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𝜑</m:t>
                      </m:r>
                    </m:oMath>
                  </m:oMathPara>
                </a14:m>
                <a:endParaRPr lang="en-GB"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326448" y="6283984"/>
                <a:ext cx="468590" cy="461665"/>
              </a:xfrm>
              <a:prstGeom prst="rect">
                <a:avLst/>
              </a:prstGeom>
              <a:blipFill rotWithShape="0">
                <a:blip r:embed="rId9"/>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950768" y="5625450"/>
                <a:ext cx="1081963" cy="4598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chemeClr val="bg1"/>
                              </a:solidFill>
                              <a:latin typeface="Cambria Math" charset="0"/>
                            </a:rPr>
                          </m:ctrlPr>
                        </m:sSubPr>
                        <m:e>
                          <m:r>
                            <a:rPr lang="en-GB" sz="1400" i="1" smtClean="0">
                              <a:solidFill>
                                <a:schemeClr val="bg1"/>
                              </a:solidFill>
                              <a:latin typeface="Cambria Math" panose="02040503050406030204" pitchFamily="18" charset="0"/>
                              <a:ea typeface="Cambria Math" panose="02040503050406030204" pitchFamily="18" charset="0"/>
                            </a:rPr>
                            <m:t>𝜑</m:t>
                          </m:r>
                        </m:e>
                        <m:sub>
                          <m:r>
                            <a:rPr lang="en-US" sz="1400" b="0" i="1" smtClean="0">
                              <a:solidFill>
                                <a:schemeClr val="bg1"/>
                              </a:solidFill>
                              <a:latin typeface="Cambria Math" panose="02040503050406030204" pitchFamily="18" charset="0"/>
                            </a:rPr>
                            <m:t>𝑠</m:t>
                          </m:r>
                        </m:sub>
                      </m:sSub>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ea typeface="Cambria Math" panose="02040503050406030204" pitchFamily="18" charset="0"/>
                        </a:rPr>
                        <m:t>𝜋</m:t>
                      </m:r>
                      <m:r>
                        <a:rPr lang="en-US" sz="1400" b="0" i="1" smtClean="0">
                          <a:solidFill>
                            <a:schemeClr val="bg1"/>
                          </a:solidFill>
                          <a:latin typeface="Cambria Math" panose="02040503050406030204" pitchFamily="18" charset="0"/>
                          <a:ea typeface="Cambria Math" panose="02040503050406030204" pitchFamily="18" charset="0"/>
                        </a:rPr>
                        <m:t>−</m:t>
                      </m:r>
                      <m:f>
                        <m:fPr>
                          <m:ctrlPr>
                            <a:rPr lang="en-US" sz="1400" b="0" i="1" smtClean="0">
                              <a:solidFill>
                                <a:schemeClr val="bg1"/>
                              </a:solidFill>
                              <a:latin typeface="Cambria Math" charset="0"/>
                              <a:ea typeface="Cambria Math" panose="02040503050406030204" pitchFamily="18" charset="0"/>
                            </a:rPr>
                          </m:ctrlPr>
                        </m:fPr>
                        <m:num>
                          <m:r>
                            <a:rPr lang="en-US" sz="1400" b="0" i="1" smtClean="0">
                              <a:solidFill>
                                <a:schemeClr val="bg1"/>
                              </a:solidFill>
                              <a:latin typeface="Cambria Math" panose="02040503050406030204" pitchFamily="18" charset="0"/>
                              <a:ea typeface="Cambria Math" panose="02040503050406030204" pitchFamily="18" charset="0"/>
                            </a:rPr>
                            <m:t>𝜋</m:t>
                          </m:r>
                        </m:num>
                        <m:den>
                          <m:r>
                            <a:rPr lang="en-US" sz="1400" b="0" i="1" smtClean="0">
                              <a:solidFill>
                                <a:schemeClr val="bg1"/>
                              </a:solidFill>
                              <a:latin typeface="Cambria Math" panose="02040503050406030204" pitchFamily="18" charset="0"/>
                              <a:ea typeface="Cambria Math" panose="02040503050406030204" pitchFamily="18" charset="0"/>
                            </a:rPr>
                            <m:t>6</m:t>
                          </m:r>
                        </m:den>
                      </m:f>
                    </m:oMath>
                  </m:oMathPara>
                </a14:m>
                <a:endParaRPr lang="en-GB" sz="1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4950768" y="5625450"/>
                <a:ext cx="1081963" cy="459806"/>
              </a:xfrm>
              <a:prstGeom prst="rect">
                <a:avLst/>
              </a:prstGeom>
              <a:blipFill rotWithShape="0">
                <a:blip r:embed="rId10"/>
                <a:stretch>
                  <a:fillRect r="-1316"/>
                </a:stretch>
              </a:blipFill>
            </p:spPr>
            <p:txBody>
              <a:bodyPr/>
              <a:lstStyle/>
              <a:p>
                <a:r>
                  <a:rPr lang="en-US">
                    <a:noFill/>
                  </a:rPr>
                  <a:t> </a:t>
                </a:r>
              </a:p>
            </p:txBody>
          </p:sp>
        </mc:Fallback>
      </mc:AlternateContent>
      <p:cxnSp>
        <p:nvCxnSpPr>
          <p:cNvPr id="18" name="Straight Connector 17"/>
          <p:cNvCxnSpPr/>
          <p:nvPr/>
        </p:nvCxnSpPr>
        <p:spPr>
          <a:xfrm>
            <a:off x="4167963" y="5050466"/>
            <a:ext cx="2582283" cy="8236"/>
          </a:xfrm>
          <a:prstGeom prst="line">
            <a:avLst/>
          </a:prstGeom>
          <a:ln>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6009396" y="4945039"/>
                <a:ext cx="5070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𝜑</m:t>
                          </m:r>
                        </m:e>
                        <m:sub>
                          <m:r>
                            <a:rPr lang="en-US" b="0" i="1" smtClean="0">
                              <a:solidFill>
                                <a:schemeClr val="bg1"/>
                              </a:solidFill>
                              <a:latin typeface="Cambria Math" panose="02040503050406030204" pitchFamily="18" charset="0"/>
                              <a:ea typeface="Cambria Math" panose="02040503050406030204" pitchFamily="18" charset="0"/>
                            </a:rPr>
                            <m:t>𝑢</m:t>
                          </m:r>
                        </m:sub>
                      </m:sSub>
                    </m:oMath>
                  </m:oMathPara>
                </a14:m>
                <a:endParaRPr lang="en-GB" dirty="0">
                  <a:solidFill>
                    <a:schemeClr val="bg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6009396" y="4945039"/>
                <a:ext cx="507062" cy="369332"/>
              </a:xfrm>
              <a:prstGeom prst="rect">
                <a:avLst/>
              </a:prstGeom>
              <a:blipFill rotWithShape="0">
                <a:blip r:embed="rId11"/>
                <a:stretch>
                  <a:fillRect b="-3279"/>
                </a:stretch>
              </a:blipFill>
            </p:spPr>
            <p:txBody>
              <a:bodyPr/>
              <a:lstStyle/>
              <a:p>
                <a:r>
                  <a:rPr lang="en-US">
                    <a:noFill/>
                  </a:rPr>
                  <a:t> </a:t>
                </a:r>
              </a:p>
            </p:txBody>
          </p:sp>
        </mc:Fallback>
      </mc:AlternateContent>
      <p:sp>
        <p:nvSpPr>
          <p:cNvPr id="21" name="Oval 20"/>
          <p:cNvSpPr/>
          <p:nvPr/>
        </p:nvSpPr>
        <p:spPr>
          <a:xfrm>
            <a:off x="5982418" y="4997302"/>
            <a:ext cx="200901" cy="116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2" name="Freeform 21"/>
          <p:cNvSpPr/>
          <p:nvPr/>
        </p:nvSpPr>
        <p:spPr>
          <a:xfrm>
            <a:off x="4910030" y="5050466"/>
            <a:ext cx="1224157" cy="340625"/>
          </a:xfrm>
          <a:custGeom>
            <a:avLst/>
            <a:gdLst>
              <a:gd name="connsiteX0" fmla="*/ 36165 w 1199477"/>
              <a:gd name="connsiteY0" fmla="*/ 18303 h 353340"/>
              <a:gd name="connsiteX1" fmla="*/ 254133 w 1199477"/>
              <a:gd name="connsiteY1" fmla="*/ 140578 h 353340"/>
              <a:gd name="connsiteX2" fmla="*/ 541212 w 1199477"/>
              <a:gd name="connsiteY2" fmla="*/ 300066 h 353340"/>
              <a:gd name="connsiteX3" fmla="*/ 721965 w 1199477"/>
              <a:gd name="connsiteY3" fmla="*/ 353229 h 353340"/>
              <a:gd name="connsiteX4" fmla="*/ 923984 w 1199477"/>
              <a:gd name="connsiteY4" fmla="*/ 289434 h 353340"/>
              <a:gd name="connsiteX5" fmla="*/ 1157900 w 1199477"/>
              <a:gd name="connsiteY5" fmla="*/ 28936 h 353340"/>
              <a:gd name="connsiteX6" fmla="*/ 36165 w 1199477"/>
              <a:gd name="connsiteY6" fmla="*/ 18303 h 353340"/>
              <a:gd name="connsiteX0" fmla="*/ 36165 w 1197487"/>
              <a:gd name="connsiteY0" fmla="*/ 17961 h 353270"/>
              <a:gd name="connsiteX1" fmla="*/ 254133 w 1197487"/>
              <a:gd name="connsiteY1" fmla="*/ 140236 h 353270"/>
              <a:gd name="connsiteX2" fmla="*/ 541212 w 1197487"/>
              <a:gd name="connsiteY2" fmla="*/ 299724 h 353270"/>
              <a:gd name="connsiteX3" fmla="*/ 721965 w 1197487"/>
              <a:gd name="connsiteY3" fmla="*/ 352887 h 353270"/>
              <a:gd name="connsiteX4" fmla="*/ 923984 w 1197487"/>
              <a:gd name="connsiteY4" fmla="*/ 278460 h 353270"/>
              <a:gd name="connsiteX5" fmla="*/ 1157900 w 1197487"/>
              <a:gd name="connsiteY5" fmla="*/ 28594 h 353270"/>
              <a:gd name="connsiteX6" fmla="*/ 36165 w 1197487"/>
              <a:gd name="connsiteY6" fmla="*/ 17961 h 353270"/>
              <a:gd name="connsiteX0" fmla="*/ 32779 w 1141943"/>
              <a:gd name="connsiteY0" fmla="*/ 28341 h 363650"/>
              <a:gd name="connsiteX1" fmla="*/ 250747 w 1141943"/>
              <a:gd name="connsiteY1" fmla="*/ 150616 h 363650"/>
              <a:gd name="connsiteX2" fmla="*/ 537826 w 1141943"/>
              <a:gd name="connsiteY2" fmla="*/ 310104 h 363650"/>
              <a:gd name="connsiteX3" fmla="*/ 718579 w 1141943"/>
              <a:gd name="connsiteY3" fmla="*/ 363267 h 363650"/>
              <a:gd name="connsiteX4" fmla="*/ 920598 w 1141943"/>
              <a:gd name="connsiteY4" fmla="*/ 288840 h 363650"/>
              <a:gd name="connsiteX5" fmla="*/ 1096035 w 1141943"/>
              <a:gd name="connsiteY5" fmla="*/ 23025 h 363650"/>
              <a:gd name="connsiteX6" fmla="*/ 32779 w 1141943"/>
              <a:gd name="connsiteY6" fmla="*/ 28341 h 363650"/>
              <a:gd name="connsiteX0" fmla="*/ 32779 w 1167449"/>
              <a:gd name="connsiteY0" fmla="*/ 28341 h 363650"/>
              <a:gd name="connsiteX1" fmla="*/ 250747 w 1167449"/>
              <a:gd name="connsiteY1" fmla="*/ 150616 h 363650"/>
              <a:gd name="connsiteX2" fmla="*/ 537826 w 1167449"/>
              <a:gd name="connsiteY2" fmla="*/ 310104 h 363650"/>
              <a:gd name="connsiteX3" fmla="*/ 718579 w 1167449"/>
              <a:gd name="connsiteY3" fmla="*/ 363267 h 363650"/>
              <a:gd name="connsiteX4" fmla="*/ 920598 w 1167449"/>
              <a:gd name="connsiteY4" fmla="*/ 288840 h 363650"/>
              <a:gd name="connsiteX5" fmla="*/ 1053505 w 1167449"/>
              <a:gd name="connsiteY5" fmla="*/ 182513 h 363650"/>
              <a:gd name="connsiteX6" fmla="*/ 1096035 w 1167449"/>
              <a:gd name="connsiteY6" fmla="*/ 23025 h 363650"/>
              <a:gd name="connsiteX7" fmla="*/ 32779 w 1167449"/>
              <a:gd name="connsiteY7" fmla="*/ 28341 h 363650"/>
              <a:gd name="connsiteX0" fmla="*/ 32779 w 1164323"/>
              <a:gd name="connsiteY0" fmla="*/ 19222 h 354531"/>
              <a:gd name="connsiteX1" fmla="*/ 250747 w 1164323"/>
              <a:gd name="connsiteY1" fmla="*/ 141497 h 354531"/>
              <a:gd name="connsiteX2" fmla="*/ 537826 w 1164323"/>
              <a:gd name="connsiteY2" fmla="*/ 300985 h 354531"/>
              <a:gd name="connsiteX3" fmla="*/ 718579 w 1164323"/>
              <a:gd name="connsiteY3" fmla="*/ 354148 h 354531"/>
              <a:gd name="connsiteX4" fmla="*/ 920598 w 1164323"/>
              <a:gd name="connsiteY4" fmla="*/ 279721 h 354531"/>
              <a:gd name="connsiteX5" fmla="*/ 1042872 w 1164323"/>
              <a:gd name="connsiteY5" fmla="*/ 152129 h 354531"/>
              <a:gd name="connsiteX6" fmla="*/ 1096035 w 1164323"/>
              <a:gd name="connsiteY6" fmla="*/ 13906 h 354531"/>
              <a:gd name="connsiteX7" fmla="*/ 32779 w 1164323"/>
              <a:gd name="connsiteY7" fmla="*/ 19222 h 354531"/>
              <a:gd name="connsiteX0" fmla="*/ 32779 w 1197881"/>
              <a:gd name="connsiteY0" fmla="*/ 19222 h 354531"/>
              <a:gd name="connsiteX1" fmla="*/ 250747 w 1197881"/>
              <a:gd name="connsiteY1" fmla="*/ 141497 h 354531"/>
              <a:gd name="connsiteX2" fmla="*/ 537826 w 1197881"/>
              <a:gd name="connsiteY2" fmla="*/ 300985 h 354531"/>
              <a:gd name="connsiteX3" fmla="*/ 718579 w 1197881"/>
              <a:gd name="connsiteY3" fmla="*/ 354148 h 354531"/>
              <a:gd name="connsiteX4" fmla="*/ 920598 w 1197881"/>
              <a:gd name="connsiteY4" fmla="*/ 279721 h 354531"/>
              <a:gd name="connsiteX5" fmla="*/ 1042872 w 1197881"/>
              <a:gd name="connsiteY5" fmla="*/ 152129 h 354531"/>
              <a:gd name="connsiteX6" fmla="*/ 1149198 w 1197881"/>
              <a:gd name="connsiteY6" fmla="*/ 40488 h 354531"/>
              <a:gd name="connsiteX7" fmla="*/ 1096035 w 1197881"/>
              <a:gd name="connsiteY7" fmla="*/ 13906 h 354531"/>
              <a:gd name="connsiteX8" fmla="*/ 32779 w 1197881"/>
              <a:gd name="connsiteY8" fmla="*/ 19222 h 354531"/>
              <a:gd name="connsiteX0" fmla="*/ 32779 w 1190929"/>
              <a:gd name="connsiteY0" fmla="*/ 11857 h 347166"/>
              <a:gd name="connsiteX1" fmla="*/ 250747 w 1190929"/>
              <a:gd name="connsiteY1" fmla="*/ 134132 h 347166"/>
              <a:gd name="connsiteX2" fmla="*/ 537826 w 1190929"/>
              <a:gd name="connsiteY2" fmla="*/ 293620 h 347166"/>
              <a:gd name="connsiteX3" fmla="*/ 718579 w 1190929"/>
              <a:gd name="connsiteY3" fmla="*/ 346783 h 347166"/>
              <a:gd name="connsiteX4" fmla="*/ 920598 w 1190929"/>
              <a:gd name="connsiteY4" fmla="*/ 272356 h 347166"/>
              <a:gd name="connsiteX5" fmla="*/ 1042872 w 1190929"/>
              <a:gd name="connsiteY5" fmla="*/ 144764 h 347166"/>
              <a:gd name="connsiteX6" fmla="*/ 1133250 w 1190929"/>
              <a:gd name="connsiteY6" fmla="*/ 27807 h 347166"/>
              <a:gd name="connsiteX7" fmla="*/ 1096035 w 1190929"/>
              <a:gd name="connsiteY7" fmla="*/ 6541 h 347166"/>
              <a:gd name="connsiteX8" fmla="*/ 32779 w 1190929"/>
              <a:gd name="connsiteY8" fmla="*/ 11857 h 347166"/>
              <a:gd name="connsiteX0" fmla="*/ 70573 w 1228723"/>
              <a:gd name="connsiteY0" fmla="*/ 11857 h 347166"/>
              <a:gd name="connsiteX1" fmla="*/ 120561 w 1228723"/>
              <a:gd name="connsiteY1" fmla="*/ 86875 h 347166"/>
              <a:gd name="connsiteX2" fmla="*/ 288541 w 1228723"/>
              <a:gd name="connsiteY2" fmla="*/ 134132 h 347166"/>
              <a:gd name="connsiteX3" fmla="*/ 575620 w 1228723"/>
              <a:gd name="connsiteY3" fmla="*/ 293620 h 347166"/>
              <a:gd name="connsiteX4" fmla="*/ 756373 w 1228723"/>
              <a:gd name="connsiteY4" fmla="*/ 346783 h 347166"/>
              <a:gd name="connsiteX5" fmla="*/ 958392 w 1228723"/>
              <a:gd name="connsiteY5" fmla="*/ 272356 h 347166"/>
              <a:gd name="connsiteX6" fmla="*/ 1080666 w 1228723"/>
              <a:gd name="connsiteY6" fmla="*/ 144764 h 347166"/>
              <a:gd name="connsiteX7" fmla="*/ 1171044 w 1228723"/>
              <a:gd name="connsiteY7" fmla="*/ 27807 h 347166"/>
              <a:gd name="connsiteX8" fmla="*/ 1133829 w 1228723"/>
              <a:gd name="connsiteY8" fmla="*/ 6541 h 347166"/>
              <a:gd name="connsiteX9" fmla="*/ 70573 w 1228723"/>
              <a:gd name="connsiteY9" fmla="*/ 11857 h 347166"/>
              <a:gd name="connsiteX0" fmla="*/ 66007 w 1224157"/>
              <a:gd name="connsiteY0" fmla="*/ 5316 h 340625"/>
              <a:gd name="connsiteX1" fmla="*/ 131870 w 1224157"/>
              <a:gd name="connsiteY1" fmla="*/ 48584 h 340625"/>
              <a:gd name="connsiteX2" fmla="*/ 283975 w 1224157"/>
              <a:gd name="connsiteY2" fmla="*/ 127591 h 340625"/>
              <a:gd name="connsiteX3" fmla="*/ 571054 w 1224157"/>
              <a:gd name="connsiteY3" fmla="*/ 287079 h 340625"/>
              <a:gd name="connsiteX4" fmla="*/ 751807 w 1224157"/>
              <a:gd name="connsiteY4" fmla="*/ 340242 h 340625"/>
              <a:gd name="connsiteX5" fmla="*/ 953826 w 1224157"/>
              <a:gd name="connsiteY5" fmla="*/ 265815 h 340625"/>
              <a:gd name="connsiteX6" fmla="*/ 1076100 w 1224157"/>
              <a:gd name="connsiteY6" fmla="*/ 138223 h 340625"/>
              <a:gd name="connsiteX7" fmla="*/ 1166478 w 1224157"/>
              <a:gd name="connsiteY7" fmla="*/ 21266 h 340625"/>
              <a:gd name="connsiteX8" fmla="*/ 1129263 w 1224157"/>
              <a:gd name="connsiteY8" fmla="*/ 0 h 340625"/>
              <a:gd name="connsiteX9" fmla="*/ 66007 w 1224157"/>
              <a:gd name="connsiteY9" fmla="*/ 5316 h 34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4157" h="340625">
                <a:moveTo>
                  <a:pt x="66007" y="5316"/>
                </a:moveTo>
                <a:cubicBezTo>
                  <a:pt x="-100225" y="13413"/>
                  <a:pt x="95542" y="28205"/>
                  <a:pt x="131870" y="48584"/>
                </a:cubicBezTo>
                <a:cubicBezTo>
                  <a:pt x="168198" y="68963"/>
                  <a:pt x="210778" y="87842"/>
                  <a:pt x="283975" y="127591"/>
                </a:cubicBezTo>
                <a:cubicBezTo>
                  <a:pt x="357172" y="167340"/>
                  <a:pt x="493082" y="251637"/>
                  <a:pt x="571054" y="287079"/>
                </a:cubicBezTo>
                <a:cubicBezTo>
                  <a:pt x="649026" y="322521"/>
                  <a:pt x="688012" y="343786"/>
                  <a:pt x="751807" y="340242"/>
                </a:cubicBezTo>
                <a:cubicBezTo>
                  <a:pt x="815602" y="336698"/>
                  <a:pt x="898005" y="295941"/>
                  <a:pt x="953826" y="265815"/>
                </a:cubicBezTo>
                <a:cubicBezTo>
                  <a:pt x="1009647" y="235689"/>
                  <a:pt x="1038000" y="178095"/>
                  <a:pt x="1076100" y="138223"/>
                </a:cubicBezTo>
                <a:cubicBezTo>
                  <a:pt x="1114200" y="98351"/>
                  <a:pt x="1157618" y="44303"/>
                  <a:pt x="1166478" y="21266"/>
                </a:cubicBezTo>
                <a:cubicBezTo>
                  <a:pt x="1175338" y="-1771"/>
                  <a:pt x="1312675" y="2658"/>
                  <a:pt x="1129263" y="0"/>
                </a:cubicBezTo>
                <a:lnTo>
                  <a:pt x="66007" y="5316"/>
                </a:lnTo>
                <a:close/>
              </a:path>
            </a:pathLst>
          </a:custGeom>
          <a:solidFill>
            <a:srgbClr val="FFC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p:cNvSpPr txBox="1"/>
          <p:nvPr/>
        </p:nvSpPr>
        <p:spPr>
          <a:xfrm>
            <a:off x="4134958" y="4512177"/>
            <a:ext cx="1787669" cy="369332"/>
          </a:xfrm>
          <a:prstGeom prst="rect">
            <a:avLst/>
          </a:prstGeom>
          <a:noFill/>
        </p:spPr>
        <p:txBody>
          <a:bodyPr wrap="none" rtlCol="0">
            <a:spAutoFit/>
          </a:bodyPr>
          <a:lstStyle/>
          <a:p>
            <a:r>
              <a:rPr lang="en-GB" dirty="0" smtClean="0">
                <a:solidFill>
                  <a:schemeClr val="bg1"/>
                </a:solidFill>
              </a:rPr>
              <a:t>Bounded motion</a:t>
            </a:r>
            <a:endParaRPr lang="en-GB" dirty="0">
              <a:solidFill>
                <a:schemeClr val="bg1"/>
              </a:solidFill>
            </a:endParaRPr>
          </a:p>
        </p:txBody>
      </p:sp>
      <p:cxnSp>
        <p:nvCxnSpPr>
          <p:cNvPr id="25" name="Straight Arrow Connector 24"/>
          <p:cNvCxnSpPr>
            <a:stCxn id="23" idx="2"/>
          </p:cNvCxnSpPr>
          <p:nvPr/>
        </p:nvCxnSpPr>
        <p:spPr>
          <a:xfrm>
            <a:off x="5028793" y="4881509"/>
            <a:ext cx="430311" cy="282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4" name="Slide Number Placeholder 1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12</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66319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455" y="4620127"/>
            <a:ext cx="3913909" cy="22739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972" y="-47427"/>
            <a:ext cx="3933825" cy="23688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497" y="2322884"/>
            <a:ext cx="3924300" cy="2309487"/>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8448420" y="1684727"/>
                <a:ext cx="20946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𝑽</m:t>
                      </m:r>
                      <m:d>
                        <m:dPr>
                          <m:ctrlPr>
                            <a:rPr lang="en-US" b="1" i="1">
                              <a:solidFill>
                                <a:schemeClr val="tx1"/>
                              </a:solidFill>
                              <a:latin typeface="Cambria Math" charset="0"/>
                            </a:rPr>
                          </m:ctrlPr>
                        </m:dPr>
                        <m:e>
                          <m:r>
                            <a:rPr lang="en-US" b="1" i="1">
                              <a:solidFill>
                                <a:schemeClr val="tx1"/>
                              </a:solidFill>
                              <a:latin typeface="Cambria Math" panose="02040503050406030204" pitchFamily="18" charset="0"/>
                              <a:ea typeface="Cambria Math" panose="02040503050406030204" pitchFamily="18" charset="0"/>
                            </a:rPr>
                            <m:t>𝝋</m:t>
                          </m:r>
                        </m:e>
                      </m:d>
                      <m:r>
                        <a:rPr lang="en-US" b="1" i="1">
                          <a:solidFill>
                            <a:schemeClr val="tx1"/>
                          </a:solidFill>
                          <a:latin typeface="Cambria Math" panose="02040503050406030204" pitchFamily="18" charset="0"/>
                          <a:ea typeface="Cambria Math" panose="02040503050406030204" pitchFamily="18" charset="0"/>
                        </a:rPr>
                        <m:t>=</m:t>
                      </m:r>
                      <m:sSub>
                        <m:sSubPr>
                          <m:ctrlPr>
                            <a:rPr lang="en-US" b="1" i="1">
                              <a:solidFill>
                                <a:schemeClr val="tx1"/>
                              </a:solidFill>
                              <a:latin typeface="Cambria Math" charset="0"/>
                              <a:ea typeface="Cambria Math" panose="02040503050406030204" pitchFamily="18" charset="0"/>
                            </a:rPr>
                          </m:ctrlPr>
                        </m:sSubPr>
                        <m:e>
                          <m:r>
                            <a:rPr lang="en-US" b="1" i="1">
                              <a:solidFill>
                                <a:schemeClr val="tx1"/>
                              </a:solidFill>
                              <a:latin typeface="Cambria Math" panose="02040503050406030204" pitchFamily="18" charset="0"/>
                              <a:ea typeface="Cambria Math" panose="02040503050406030204" pitchFamily="18" charset="0"/>
                            </a:rPr>
                            <m:t>𝑽</m:t>
                          </m:r>
                        </m:e>
                        <m:sub>
                          <m:r>
                            <a:rPr lang="en-US" b="1" i="1">
                              <a:solidFill>
                                <a:schemeClr val="tx1"/>
                              </a:solidFill>
                              <a:latin typeface="Cambria Math" panose="02040503050406030204" pitchFamily="18" charset="0"/>
                              <a:ea typeface="Cambria Math" panose="02040503050406030204" pitchFamily="18" charset="0"/>
                            </a:rPr>
                            <m:t>𝒎𝒂𝒙</m:t>
                          </m:r>
                        </m:sub>
                      </m:sSub>
                      <m:r>
                        <a:rPr lang="en-US" b="1" i="1">
                          <a:solidFill>
                            <a:schemeClr val="tx1"/>
                          </a:solidFill>
                          <a:latin typeface="Cambria Math" panose="02040503050406030204" pitchFamily="18" charset="0"/>
                          <a:ea typeface="Cambria Math" panose="02040503050406030204" pitchFamily="18" charset="0"/>
                        </a:rPr>
                        <m:t>𝒔𝒊𝒏</m:t>
                      </m:r>
                      <m:r>
                        <a:rPr lang="en-US" b="1" i="1">
                          <a:solidFill>
                            <a:schemeClr val="tx1"/>
                          </a:solidFill>
                          <a:latin typeface="Cambria Math" panose="02040503050406030204" pitchFamily="18" charset="0"/>
                          <a:ea typeface="Cambria Math" panose="02040503050406030204" pitchFamily="18" charset="0"/>
                        </a:rPr>
                        <m:t>𝝋</m:t>
                      </m:r>
                    </m:oMath>
                  </m:oMathPara>
                </a14:m>
                <a:endParaRPr lang="en-GB" b="1" dirty="0">
                  <a:solidFill>
                    <a:schemeClr val="tx1"/>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8448420" y="1684727"/>
                <a:ext cx="2094612" cy="369332"/>
              </a:xfrm>
              <a:prstGeom prst="rect">
                <a:avLst/>
              </a:prstGeom>
              <a:blipFill rotWithShape="0">
                <a:blip r:embed="rId5"/>
                <a:stretch>
                  <a:fillRect b="-98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7653887" y="351305"/>
                <a:ext cx="4433458" cy="10454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rgbClr val="00B050"/>
                          </a:solidFill>
                          <a:latin typeface="Cambria Math" panose="02040503050406030204" pitchFamily="18" charset="0"/>
                        </a:rPr>
                        <m:t>𝑽</m:t>
                      </m:r>
                      <m:d>
                        <m:dPr>
                          <m:ctrlPr>
                            <a:rPr lang="en-US" b="1" i="1">
                              <a:solidFill>
                                <a:srgbClr val="00B050"/>
                              </a:solidFill>
                              <a:latin typeface="Cambria Math" charset="0"/>
                            </a:rPr>
                          </m:ctrlPr>
                        </m:dPr>
                        <m:e>
                          <m:sSub>
                            <m:sSubPr>
                              <m:ctrlPr>
                                <a:rPr lang="en-US" b="1" i="1">
                                  <a:solidFill>
                                    <a:srgbClr val="00B050"/>
                                  </a:solidFill>
                                  <a:latin typeface="Cambria Math" charset="0"/>
                                  <a:ea typeface="Cambria Math" panose="02040503050406030204" pitchFamily="18" charset="0"/>
                                </a:rPr>
                              </m:ctrlPr>
                            </m:sSubPr>
                            <m:e>
                              <m:r>
                                <a:rPr lang="en-US" b="1" i="1">
                                  <a:solidFill>
                                    <a:srgbClr val="00B050"/>
                                  </a:solidFill>
                                  <a:latin typeface="Cambria Math" panose="02040503050406030204" pitchFamily="18" charset="0"/>
                                  <a:ea typeface="Cambria Math" panose="02040503050406030204" pitchFamily="18" charset="0"/>
                                </a:rPr>
                                <m:t>𝝋</m:t>
                              </m:r>
                            </m:e>
                            <m:sub>
                              <m:r>
                                <a:rPr lang="en-US" b="1" i="1">
                                  <a:solidFill>
                                    <a:srgbClr val="00B050"/>
                                  </a:solidFill>
                                  <a:latin typeface="Cambria Math" panose="02040503050406030204" pitchFamily="18" charset="0"/>
                                  <a:ea typeface="Cambria Math" panose="02040503050406030204" pitchFamily="18" charset="0"/>
                                </a:rPr>
                                <m:t>𝒔</m:t>
                              </m:r>
                            </m:sub>
                          </m:sSub>
                        </m:e>
                      </m:d>
                      <m:r>
                        <a:rPr lang="en-US" b="1" i="1">
                          <a:solidFill>
                            <a:srgbClr val="00B050"/>
                          </a:solidFill>
                          <a:latin typeface="Cambria Math" panose="02040503050406030204" pitchFamily="18" charset="0"/>
                          <a:ea typeface="Cambria Math" panose="02040503050406030204" pitchFamily="18" charset="0"/>
                        </a:rPr>
                        <m:t>=</m:t>
                      </m:r>
                      <m:sSub>
                        <m:sSubPr>
                          <m:ctrlPr>
                            <a:rPr lang="en-US" b="1" i="1">
                              <a:solidFill>
                                <a:srgbClr val="00B050"/>
                              </a:solidFill>
                              <a:latin typeface="Cambria Math" charset="0"/>
                              <a:ea typeface="Cambria Math" panose="02040503050406030204" pitchFamily="18" charset="0"/>
                            </a:rPr>
                          </m:ctrlPr>
                        </m:sSubPr>
                        <m:e>
                          <m:r>
                            <a:rPr lang="en-US" b="1" i="1">
                              <a:solidFill>
                                <a:srgbClr val="00B050"/>
                              </a:solidFill>
                              <a:latin typeface="Cambria Math" panose="02040503050406030204" pitchFamily="18" charset="0"/>
                              <a:ea typeface="Cambria Math" panose="02040503050406030204" pitchFamily="18" charset="0"/>
                            </a:rPr>
                            <m:t>𝑽</m:t>
                          </m:r>
                        </m:e>
                        <m:sub>
                          <m:r>
                            <a:rPr lang="en-US" b="1" i="1">
                              <a:solidFill>
                                <a:srgbClr val="00B050"/>
                              </a:solidFill>
                              <a:latin typeface="Cambria Math" panose="02040503050406030204" pitchFamily="18" charset="0"/>
                              <a:ea typeface="Cambria Math" panose="02040503050406030204" pitchFamily="18" charset="0"/>
                            </a:rPr>
                            <m:t>𝒎𝒂𝒙</m:t>
                          </m:r>
                        </m:sub>
                      </m:sSub>
                      <m:r>
                        <a:rPr lang="en-US" b="1" i="1">
                          <a:solidFill>
                            <a:srgbClr val="00B050"/>
                          </a:solidFill>
                          <a:latin typeface="Cambria Math" panose="02040503050406030204" pitchFamily="18" charset="0"/>
                          <a:ea typeface="Cambria Math" panose="02040503050406030204" pitchFamily="18" charset="0"/>
                        </a:rPr>
                        <m:t>𝒔𝒊𝒏</m:t>
                      </m:r>
                      <m:sSub>
                        <m:sSubPr>
                          <m:ctrlPr>
                            <a:rPr lang="en-US" b="1" i="1">
                              <a:solidFill>
                                <a:srgbClr val="00B050"/>
                              </a:solidFill>
                              <a:latin typeface="Cambria Math" charset="0"/>
                              <a:ea typeface="Cambria Math" panose="02040503050406030204" pitchFamily="18" charset="0"/>
                            </a:rPr>
                          </m:ctrlPr>
                        </m:sSubPr>
                        <m:e>
                          <m:r>
                            <a:rPr lang="en-US" b="1" i="1">
                              <a:solidFill>
                                <a:srgbClr val="00B050"/>
                              </a:solidFill>
                              <a:latin typeface="Cambria Math" panose="02040503050406030204" pitchFamily="18" charset="0"/>
                              <a:ea typeface="Cambria Math" panose="02040503050406030204" pitchFamily="18" charset="0"/>
                            </a:rPr>
                            <m:t>𝝋</m:t>
                          </m:r>
                        </m:e>
                        <m:sub>
                          <m:r>
                            <a:rPr lang="en-US" b="1" i="1">
                              <a:solidFill>
                                <a:srgbClr val="00B050"/>
                              </a:solidFill>
                              <a:latin typeface="Cambria Math" panose="02040503050406030204" pitchFamily="18" charset="0"/>
                              <a:ea typeface="Cambria Math" panose="02040503050406030204" pitchFamily="18" charset="0"/>
                            </a:rPr>
                            <m:t>𝒔</m:t>
                          </m:r>
                        </m:sub>
                      </m:sSub>
                      <m:r>
                        <a:rPr lang="en-US" b="1" i="1" smtClean="0">
                          <a:solidFill>
                            <a:srgbClr val="00B050"/>
                          </a:solidFill>
                          <a:latin typeface="Cambria Math" panose="02040503050406030204" pitchFamily="18" charset="0"/>
                          <a:ea typeface="Cambria Math" panose="02040503050406030204" pitchFamily="18" charset="0"/>
                        </a:rPr>
                        <m:t>=</m:t>
                      </m:r>
                      <m:sSub>
                        <m:sSubPr>
                          <m:ctrlPr>
                            <a:rPr lang="en-US" b="1" i="1">
                              <a:solidFill>
                                <a:srgbClr val="00B050"/>
                              </a:solidFill>
                              <a:latin typeface="Cambria Math" charset="0"/>
                              <a:ea typeface="Cambria Math" panose="02040503050406030204" pitchFamily="18" charset="0"/>
                            </a:rPr>
                          </m:ctrlPr>
                        </m:sSubPr>
                        <m:e>
                          <m:r>
                            <a:rPr lang="en-US" b="1" i="1">
                              <a:solidFill>
                                <a:srgbClr val="00B050"/>
                              </a:solidFill>
                              <a:latin typeface="Cambria Math" panose="02040503050406030204" pitchFamily="18" charset="0"/>
                              <a:ea typeface="Cambria Math" panose="02040503050406030204" pitchFamily="18" charset="0"/>
                            </a:rPr>
                            <m:t>𝑽</m:t>
                          </m:r>
                        </m:e>
                        <m:sub>
                          <m:r>
                            <a:rPr lang="en-US" b="1" i="1">
                              <a:solidFill>
                                <a:srgbClr val="00B050"/>
                              </a:solidFill>
                              <a:latin typeface="Cambria Math" panose="02040503050406030204" pitchFamily="18" charset="0"/>
                              <a:ea typeface="Cambria Math" panose="02040503050406030204" pitchFamily="18" charset="0"/>
                            </a:rPr>
                            <m:t>𝒎𝒂𝒙</m:t>
                          </m:r>
                        </m:sub>
                      </m:sSub>
                      <m:func>
                        <m:funcPr>
                          <m:ctrlPr>
                            <a:rPr lang="en-US" b="1" i="1" smtClean="0">
                              <a:solidFill>
                                <a:srgbClr val="00B050"/>
                              </a:solidFill>
                              <a:latin typeface="Cambria Math" charset="0"/>
                              <a:ea typeface="Cambria Math" panose="02040503050406030204" pitchFamily="18" charset="0"/>
                            </a:rPr>
                          </m:ctrlPr>
                        </m:funcPr>
                        <m:fName>
                          <m:r>
                            <a:rPr lang="en-US" b="1" i="1" smtClean="0">
                              <a:solidFill>
                                <a:srgbClr val="00B050"/>
                              </a:solidFill>
                              <a:latin typeface="Cambria Math" charset="0"/>
                              <a:ea typeface="Cambria Math" panose="02040503050406030204" pitchFamily="18" charset="0"/>
                            </a:rPr>
                            <m:t>𝒔𝒊𝒏</m:t>
                          </m:r>
                        </m:fName>
                        <m:e>
                          <m:d>
                            <m:dPr>
                              <m:ctrlPr>
                                <a:rPr lang="en-US" b="1" i="1" smtClean="0">
                                  <a:solidFill>
                                    <a:srgbClr val="00B050"/>
                                  </a:solidFill>
                                  <a:latin typeface="Cambria Math" charset="0"/>
                                  <a:ea typeface="Cambria Math" panose="02040503050406030204" pitchFamily="18" charset="0"/>
                                </a:rPr>
                              </m:ctrlPr>
                            </m:dPr>
                            <m:e>
                              <m:r>
                                <a:rPr lang="en-US" b="1" i="1" smtClean="0">
                                  <a:solidFill>
                                    <a:srgbClr val="00B050"/>
                                  </a:solidFill>
                                  <a:latin typeface="Cambria Math" panose="02040503050406030204" pitchFamily="18" charset="0"/>
                                  <a:ea typeface="Cambria Math" panose="02040503050406030204" pitchFamily="18" charset="0"/>
                                </a:rPr>
                                <m:t>𝝅</m:t>
                              </m:r>
                              <m:r>
                                <a:rPr lang="en-US" b="1" i="1" smtClean="0">
                                  <a:solidFill>
                                    <a:srgbClr val="00B050"/>
                                  </a:solidFill>
                                  <a:latin typeface="Cambria Math" panose="02040503050406030204" pitchFamily="18" charset="0"/>
                                  <a:ea typeface="Cambria Math" panose="02040503050406030204" pitchFamily="18" charset="0"/>
                                </a:rPr>
                                <m:t>−</m:t>
                              </m:r>
                              <m:f>
                                <m:fPr>
                                  <m:ctrlPr>
                                    <a:rPr lang="en-US" b="1" i="1" smtClean="0">
                                      <a:solidFill>
                                        <a:srgbClr val="00B050"/>
                                      </a:solidFill>
                                      <a:latin typeface="Cambria Math" charset="0"/>
                                      <a:ea typeface="Cambria Math" panose="02040503050406030204" pitchFamily="18" charset="0"/>
                                    </a:rPr>
                                  </m:ctrlPr>
                                </m:fPr>
                                <m:num>
                                  <m:r>
                                    <a:rPr lang="en-US" b="1" i="1" smtClean="0">
                                      <a:solidFill>
                                        <a:srgbClr val="00B050"/>
                                      </a:solidFill>
                                      <a:latin typeface="Cambria Math" panose="02040503050406030204" pitchFamily="18" charset="0"/>
                                      <a:ea typeface="Cambria Math" panose="02040503050406030204" pitchFamily="18" charset="0"/>
                                    </a:rPr>
                                    <m:t>𝝅</m:t>
                                  </m:r>
                                </m:num>
                                <m:den>
                                  <m:r>
                                    <a:rPr lang="en-US" b="1" i="1" smtClean="0">
                                      <a:solidFill>
                                        <a:srgbClr val="00B050"/>
                                      </a:solidFill>
                                      <a:latin typeface="Cambria Math" panose="02040503050406030204" pitchFamily="18" charset="0"/>
                                      <a:ea typeface="Cambria Math" panose="02040503050406030204" pitchFamily="18" charset="0"/>
                                    </a:rPr>
                                    <m:t>𝟔</m:t>
                                  </m:r>
                                </m:den>
                              </m:f>
                            </m:e>
                          </m:d>
                        </m:e>
                      </m:func>
                      <m:r>
                        <a:rPr lang="en-US" b="1" i="0" smtClean="0">
                          <a:solidFill>
                            <a:srgbClr val="00B050"/>
                          </a:solidFill>
                          <a:latin typeface="Cambria Math" charset="0"/>
                          <a:ea typeface="Cambria Math" panose="02040503050406030204" pitchFamily="18" charset="0"/>
                        </a:rPr>
                        <m:t>=</m:t>
                      </m:r>
                      <m:r>
                        <a:rPr lang="en-US" b="1" i="0" smtClean="0">
                          <a:solidFill>
                            <a:srgbClr val="00B050"/>
                          </a:solidFill>
                          <a:latin typeface="Cambria Math" charset="0"/>
                          <a:ea typeface="Cambria Math" panose="02040503050406030204" pitchFamily="18" charset="0"/>
                        </a:rPr>
                        <m:t>𝟒</m:t>
                      </m:r>
                      <m:r>
                        <a:rPr lang="en-US" b="1" i="0" smtClean="0">
                          <a:solidFill>
                            <a:srgbClr val="00B050"/>
                          </a:solidFill>
                          <a:latin typeface="Cambria Math" charset="0"/>
                          <a:ea typeface="Cambria Math" panose="02040503050406030204" pitchFamily="18" charset="0"/>
                        </a:rPr>
                        <m:t>.</m:t>
                      </m:r>
                      <m:r>
                        <a:rPr lang="en-US" b="1" i="0" smtClean="0">
                          <a:solidFill>
                            <a:srgbClr val="00B050"/>
                          </a:solidFill>
                          <a:latin typeface="Cambria Math" charset="0"/>
                          <a:ea typeface="Cambria Math" panose="02040503050406030204" pitchFamily="18" charset="0"/>
                        </a:rPr>
                        <m:t>𝟓𝐞𝟔</m:t>
                      </m:r>
                      <m:func>
                        <m:funcPr>
                          <m:ctrlPr>
                            <a:rPr lang="en-US" b="1" i="1">
                              <a:solidFill>
                                <a:srgbClr val="00B050"/>
                              </a:solidFill>
                              <a:latin typeface="Cambria Math" charset="0"/>
                              <a:ea typeface="Cambria Math" panose="02040503050406030204" pitchFamily="18" charset="0"/>
                            </a:rPr>
                          </m:ctrlPr>
                        </m:funcPr>
                        <m:fName>
                          <m:r>
                            <a:rPr lang="en-US" b="1" i="1" smtClean="0">
                              <a:solidFill>
                                <a:srgbClr val="00B050"/>
                              </a:solidFill>
                              <a:latin typeface="Cambria Math" charset="0"/>
                              <a:ea typeface="Cambria Math" panose="02040503050406030204" pitchFamily="18" charset="0"/>
                            </a:rPr>
                            <m:t>𝒔𝒊𝒏</m:t>
                          </m:r>
                        </m:fName>
                        <m:e>
                          <m:d>
                            <m:dPr>
                              <m:ctrlPr>
                                <a:rPr lang="en-US" b="1" i="1">
                                  <a:solidFill>
                                    <a:srgbClr val="00B050"/>
                                  </a:solidFill>
                                  <a:latin typeface="Cambria Math" charset="0"/>
                                  <a:ea typeface="Cambria Math" panose="02040503050406030204" pitchFamily="18" charset="0"/>
                                </a:rPr>
                              </m:ctrlPr>
                            </m:dPr>
                            <m:e>
                              <m:r>
                                <a:rPr lang="en-US" b="1" i="1">
                                  <a:solidFill>
                                    <a:srgbClr val="00B050"/>
                                  </a:solidFill>
                                  <a:latin typeface="Cambria Math" panose="02040503050406030204" pitchFamily="18" charset="0"/>
                                  <a:ea typeface="Cambria Math" panose="02040503050406030204" pitchFamily="18" charset="0"/>
                                </a:rPr>
                                <m:t>𝝅</m:t>
                              </m:r>
                              <m:r>
                                <a:rPr lang="en-US" b="1" i="1">
                                  <a:solidFill>
                                    <a:srgbClr val="00B050"/>
                                  </a:solidFill>
                                  <a:latin typeface="Cambria Math" panose="02040503050406030204" pitchFamily="18" charset="0"/>
                                  <a:ea typeface="Cambria Math" panose="02040503050406030204" pitchFamily="18" charset="0"/>
                                </a:rPr>
                                <m:t>−</m:t>
                              </m:r>
                              <m:f>
                                <m:fPr>
                                  <m:ctrlPr>
                                    <a:rPr lang="en-US" b="1" i="1">
                                      <a:solidFill>
                                        <a:srgbClr val="00B050"/>
                                      </a:solidFill>
                                      <a:latin typeface="Cambria Math" charset="0"/>
                                      <a:ea typeface="Cambria Math" panose="02040503050406030204" pitchFamily="18" charset="0"/>
                                    </a:rPr>
                                  </m:ctrlPr>
                                </m:fPr>
                                <m:num>
                                  <m:r>
                                    <a:rPr lang="en-US" b="1" i="1">
                                      <a:solidFill>
                                        <a:srgbClr val="00B050"/>
                                      </a:solidFill>
                                      <a:latin typeface="Cambria Math" panose="02040503050406030204" pitchFamily="18" charset="0"/>
                                      <a:ea typeface="Cambria Math" panose="02040503050406030204" pitchFamily="18" charset="0"/>
                                    </a:rPr>
                                    <m:t>𝝅</m:t>
                                  </m:r>
                                </m:num>
                                <m:den>
                                  <m:r>
                                    <a:rPr lang="en-US" b="1" i="1">
                                      <a:solidFill>
                                        <a:srgbClr val="00B050"/>
                                      </a:solidFill>
                                      <a:latin typeface="Cambria Math" panose="02040503050406030204" pitchFamily="18" charset="0"/>
                                      <a:ea typeface="Cambria Math" panose="02040503050406030204" pitchFamily="18" charset="0"/>
                                    </a:rPr>
                                    <m:t>𝟔</m:t>
                                  </m:r>
                                </m:den>
                              </m:f>
                            </m:e>
                          </m:d>
                        </m:e>
                      </m:func>
                    </m:oMath>
                  </m:oMathPara>
                </a14:m>
                <a:endParaRPr lang="en-GB" b="1" dirty="0" smtClean="0">
                  <a:solidFill>
                    <a:srgbClr val="00B050"/>
                  </a:solidFill>
                </a:endParaRPr>
              </a:p>
            </p:txBody>
          </p:sp>
        </mc:Choice>
        <mc:Fallback>
          <p:sp>
            <p:nvSpPr>
              <p:cNvPr id="12" name="Rectangle 11"/>
              <p:cNvSpPr>
                <a:spLocks noRot="1" noChangeAspect="1" noMove="1" noResize="1" noEditPoints="1" noAdjustHandles="1" noChangeArrowheads="1" noChangeShapeType="1" noTextEdit="1"/>
              </p:cNvSpPr>
              <p:nvPr/>
            </p:nvSpPr>
            <p:spPr>
              <a:xfrm>
                <a:off x="7653887" y="351305"/>
                <a:ext cx="4433458" cy="104541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rot="16200000">
                <a:off x="4907845" y="1213161"/>
                <a:ext cx="1211806" cy="512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𝜑</m:t>
                          </m:r>
                        </m:e>
                        <m:sub>
                          <m:r>
                            <a:rPr lang="en-US" sz="1600" b="0" i="1" smtClean="0">
                              <a:latin typeface="Cambria Math" panose="02040503050406030204" pitchFamily="18" charset="0"/>
                              <a:ea typeface="Cambria Math" panose="02040503050406030204" pitchFamily="18" charset="0"/>
                            </a:rPr>
                            <m:t>𝑠</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𝜋</m:t>
                          </m:r>
                        </m:num>
                        <m:den>
                          <m:r>
                            <a:rPr lang="en-US" sz="1600" b="0" i="1" smtClean="0">
                              <a:latin typeface="Cambria Math" panose="02040503050406030204" pitchFamily="18" charset="0"/>
                              <a:ea typeface="Cambria Math" panose="02040503050406030204" pitchFamily="18" charset="0"/>
                            </a:rPr>
                            <m:t>6</m:t>
                          </m:r>
                        </m:den>
                      </m:f>
                    </m:oMath>
                  </m:oMathPara>
                </a14:m>
                <a:endParaRPr lang="en-GB" sz="1600" dirty="0"/>
              </a:p>
            </p:txBody>
          </p:sp>
        </mc:Choice>
        <mc:Fallback xmlns="">
          <p:sp>
            <p:nvSpPr>
              <p:cNvPr id="13" name="Rectangle 12"/>
              <p:cNvSpPr>
                <a:spLocks noRot="1" noChangeAspect="1" noMove="1" noResize="1" noEditPoints="1" noAdjustHandles="1" noChangeArrowheads="1" noChangeShapeType="1" noTextEdit="1"/>
              </p:cNvSpPr>
              <p:nvPr/>
            </p:nvSpPr>
            <p:spPr>
              <a:xfrm rot="16200000">
                <a:off x="4907845" y="1213161"/>
                <a:ext cx="1211806" cy="512384"/>
              </a:xfrm>
              <a:prstGeom prst="rect">
                <a:avLst/>
              </a:prstGeom>
              <a:blipFill>
                <a:blip r:embed="rId7"/>
                <a:stretch>
                  <a:fillRect r="-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rot="16200000">
                <a:off x="4310302" y="1493211"/>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i="1">
                              <a:latin typeface="Cambria Math" panose="02040503050406030204" pitchFamily="18" charset="0"/>
                              <a:ea typeface="Cambria Math" panose="02040503050406030204" pitchFamily="18" charset="0"/>
                            </a:rPr>
                            <m:t>𝑠</m:t>
                          </m:r>
                        </m:sub>
                      </m:sSub>
                    </m:oMath>
                  </m:oMathPara>
                </a14:m>
                <a:endParaRPr lang="en-GB" sz="2000" dirty="0"/>
              </a:p>
            </p:txBody>
          </p:sp>
        </mc:Choice>
        <mc:Fallback xmlns="">
          <p:sp>
            <p:nvSpPr>
              <p:cNvPr id="14" name="Rectangle 13"/>
              <p:cNvSpPr>
                <a:spLocks noRot="1" noChangeAspect="1" noMove="1" noResize="1" noEditPoints="1" noAdjustHandles="1" noChangeArrowheads="1" noChangeShapeType="1" noTextEdit="1"/>
              </p:cNvSpPr>
              <p:nvPr/>
            </p:nvSpPr>
            <p:spPr>
              <a:xfrm rot="16200000">
                <a:off x="4310302" y="1493211"/>
                <a:ext cx="975523" cy="400110"/>
              </a:xfrm>
              <a:prstGeom prst="rect">
                <a:avLst/>
              </a:prstGeom>
              <a:blipFill>
                <a:blip r:embed="rId8"/>
                <a:stretch>
                  <a:fillRect r="-7576"/>
                </a:stretch>
              </a:blipFill>
            </p:spPr>
            <p:txBody>
              <a:bodyPr/>
              <a:lstStyle/>
              <a:p>
                <a:r>
                  <a:rPr lang="en-GB">
                    <a:noFill/>
                  </a:rPr>
                  <a:t> </a:t>
                </a:r>
              </a:p>
            </p:txBody>
          </p:sp>
        </mc:Fallback>
      </mc:AlternateContent>
      <p:grpSp>
        <p:nvGrpSpPr>
          <p:cNvPr id="31" name="Group 30"/>
          <p:cNvGrpSpPr/>
          <p:nvPr/>
        </p:nvGrpSpPr>
        <p:grpSpPr>
          <a:xfrm>
            <a:off x="5008521" y="353272"/>
            <a:ext cx="565179" cy="381612"/>
            <a:chOff x="5008521" y="353272"/>
            <a:chExt cx="565179" cy="381612"/>
          </a:xfrm>
        </p:grpSpPr>
        <p:grpSp>
          <p:nvGrpSpPr>
            <p:cNvPr id="30" name="Group 29"/>
            <p:cNvGrpSpPr/>
            <p:nvPr/>
          </p:nvGrpSpPr>
          <p:grpSpPr>
            <a:xfrm>
              <a:off x="5008521" y="353272"/>
              <a:ext cx="305974" cy="381468"/>
              <a:chOff x="5008521" y="358882"/>
              <a:chExt cx="305974" cy="381468"/>
            </a:xfrm>
            <a:solidFill>
              <a:srgbClr val="00B050"/>
            </a:solidFill>
          </p:grpSpPr>
          <p:sp>
            <p:nvSpPr>
              <p:cNvPr id="15" name="Rectangle 14"/>
              <p:cNvSpPr/>
              <p:nvPr/>
            </p:nvSpPr>
            <p:spPr>
              <a:xfrm>
                <a:off x="5268776" y="358882"/>
                <a:ext cx="45719" cy="38146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211837" y="398151"/>
                <a:ext cx="45719" cy="34219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166118" y="443030"/>
                <a:ext cx="45719" cy="297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5111179" y="504738"/>
                <a:ext cx="45719" cy="23561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59850" y="572055"/>
                <a:ext cx="45719" cy="1682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08521" y="661958"/>
                <a:ext cx="45719" cy="7839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a:off x="5324665" y="392685"/>
              <a:ext cx="249035" cy="342199"/>
              <a:chOff x="6124072" y="358955"/>
              <a:chExt cx="249035" cy="342199"/>
            </a:xfrm>
            <a:solidFill>
              <a:srgbClr val="00B050"/>
            </a:solidFill>
          </p:grpSpPr>
          <p:sp>
            <p:nvSpPr>
              <p:cNvPr id="24" name="Rectangle 23"/>
              <p:cNvSpPr/>
              <p:nvPr/>
            </p:nvSpPr>
            <p:spPr>
              <a:xfrm flipH="1">
                <a:off x="6124072" y="358955"/>
                <a:ext cx="45719" cy="34219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flipH="1">
                <a:off x="6169791" y="403834"/>
                <a:ext cx="45719" cy="297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flipH="1">
                <a:off x="6224730" y="465542"/>
                <a:ext cx="45719" cy="23561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flipH="1">
                <a:off x="6276059" y="532859"/>
                <a:ext cx="45719" cy="1682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flipH="1">
                <a:off x="6327388" y="622762"/>
                <a:ext cx="45719" cy="7839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2" name="Freeform 31"/>
          <p:cNvSpPr/>
          <p:nvPr/>
        </p:nvSpPr>
        <p:spPr>
          <a:xfrm>
            <a:off x="4964687" y="2950763"/>
            <a:ext cx="650739" cy="256597"/>
          </a:xfrm>
          <a:custGeom>
            <a:avLst/>
            <a:gdLst>
              <a:gd name="connsiteX0" fmla="*/ 0 w 650739"/>
              <a:gd name="connsiteY0" fmla="*/ 252442 h 252442"/>
              <a:gd name="connsiteX1" fmla="*/ 145855 w 650739"/>
              <a:gd name="connsiteY1" fmla="*/ 235612 h 252442"/>
              <a:gd name="connsiteX2" fmla="*/ 375858 w 650739"/>
              <a:gd name="connsiteY2" fmla="*/ 95367 h 252442"/>
              <a:gd name="connsiteX3" fmla="*/ 504884 w 650739"/>
              <a:gd name="connsiteY3" fmla="*/ 22439 h 252442"/>
              <a:gd name="connsiteX4" fmla="*/ 650739 w 650739"/>
              <a:gd name="connsiteY4" fmla="*/ 0 h 252442"/>
              <a:gd name="connsiteX0" fmla="*/ 0 w 650739"/>
              <a:gd name="connsiteY0" fmla="*/ 252442 h 252442"/>
              <a:gd name="connsiteX1" fmla="*/ 117805 w 650739"/>
              <a:gd name="connsiteY1" fmla="*/ 252442 h 252442"/>
              <a:gd name="connsiteX2" fmla="*/ 375858 w 650739"/>
              <a:gd name="connsiteY2" fmla="*/ 95367 h 252442"/>
              <a:gd name="connsiteX3" fmla="*/ 504884 w 650739"/>
              <a:gd name="connsiteY3" fmla="*/ 22439 h 252442"/>
              <a:gd name="connsiteX4" fmla="*/ 650739 w 650739"/>
              <a:gd name="connsiteY4" fmla="*/ 0 h 252442"/>
              <a:gd name="connsiteX0" fmla="*/ 0 w 650739"/>
              <a:gd name="connsiteY0" fmla="*/ 252442 h 252442"/>
              <a:gd name="connsiteX1" fmla="*/ 117805 w 650739"/>
              <a:gd name="connsiteY1" fmla="*/ 252442 h 252442"/>
              <a:gd name="connsiteX2" fmla="*/ 274881 w 650739"/>
              <a:gd name="connsiteY2" fmla="*/ 168295 h 252442"/>
              <a:gd name="connsiteX3" fmla="*/ 375858 w 650739"/>
              <a:gd name="connsiteY3" fmla="*/ 95367 h 252442"/>
              <a:gd name="connsiteX4" fmla="*/ 504884 w 650739"/>
              <a:gd name="connsiteY4" fmla="*/ 22439 h 252442"/>
              <a:gd name="connsiteX5" fmla="*/ 650739 w 650739"/>
              <a:gd name="connsiteY5" fmla="*/ 0 h 252442"/>
              <a:gd name="connsiteX0" fmla="*/ 0 w 650739"/>
              <a:gd name="connsiteY0" fmla="*/ 252442 h 256597"/>
              <a:gd name="connsiteX1" fmla="*/ 117805 w 650739"/>
              <a:gd name="connsiteY1" fmla="*/ 252442 h 256597"/>
              <a:gd name="connsiteX2" fmla="*/ 230003 w 650739"/>
              <a:gd name="connsiteY2" fmla="*/ 196345 h 256597"/>
              <a:gd name="connsiteX3" fmla="*/ 375858 w 650739"/>
              <a:gd name="connsiteY3" fmla="*/ 95367 h 256597"/>
              <a:gd name="connsiteX4" fmla="*/ 504884 w 650739"/>
              <a:gd name="connsiteY4" fmla="*/ 22439 h 256597"/>
              <a:gd name="connsiteX5" fmla="*/ 650739 w 650739"/>
              <a:gd name="connsiteY5" fmla="*/ 0 h 2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39" h="256597">
                <a:moveTo>
                  <a:pt x="0" y="252442"/>
                </a:moveTo>
                <a:cubicBezTo>
                  <a:pt x="39268" y="252442"/>
                  <a:pt x="79471" y="261791"/>
                  <a:pt x="117805" y="252442"/>
                </a:cubicBezTo>
                <a:cubicBezTo>
                  <a:pt x="156139" y="243093"/>
                  <a:pt x="186994" y="222524"/>
                  <a:pt x="230003" y="196345"/>
                </a:cubicBezTo>
                <a:cubicBezTo>
                  <a:pt x="273012" y="170166"/>
                  <a:pt x="330045" y="124351"/>
                  <a:pt x="375858" y="95367"/>
                </a:cubicBezTo>
                <a:cubicBezTo>
                  <a:pt x="421671" y="66383"/>
                  <a:pt x="459071" y="38333"/>
                  <a:pt x="504884" y="22439"/>
                </a:cubicBezTo>
                <a:cubicBezTo>
                  <a:pt x="550697" y="6545"/>
                  <a:pt x="600718" y="3272"/>
                  <a:pt x="650739" y="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p:cNvGrpSpPr/>
          <p:nvPr/>
        </p:nvGrpSpPr>
        <p:grpSpPr>
          <a:xfrm>
            <a:off x="4419162" y="734131"/>
            <a:ext cx="537505" cy="1077839"/>
            <a:chOff x="4419162" y="734131"/>
            <a:chExt cx="537505" cy="1077839"/>
          </a:xfrm>
          <a:solidFill>
            <a:srgbClr val="FF0000"/>
          </a:solidFill>
        </p:grpSpPr>
        <p:sp>
          <p:nvSpPr>
            <p:cNvPr id="41" name="Rectangle 40"/>
            <p:cNvSpPr/>
            <p:nvPr/>
          </p:nvSpPr>
          <p:spPr>
            <a:xfrm flipH="1" flipV="1">
              <a:off x="4650692" y="734739"/>
              <a:ext cx="45719" cy="65088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flipH="1" flipV="1">
              <a:off x="4707630" y="734739"/>
              <a:ext cx="45719" cy="52747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flipH="1" flipV="1">
              <a:off x="4753349" y="734739"/>
              <a:ext cx="48652" cy="40405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flipH="1" flipV="1">
              <a:off x="4808289" y="734739"/>
              <a:ext cx="49811" cy="2581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flipH="1" flipV="1">
              <a:off x="4859619" y="734740"/>
              <a:ext cx="45719" cy="1682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flipH="1" flipV="1">
              <a:off x="4910948" y="734740"/>
              <a:ext cx="45719" cy="7839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flipH="1" flipV="1">
              <a:off x="4595276" y="734738"/>
              <a:ext cx="45719" cy="80235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flipH="1" flipV="1">
              <a:off x="4540539" y="737284"/>
              <a:ext cx="45719" cy="90078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flipH="1" flipV="1">
              <a:off x="4479851" y="737283"/>
              <a:ext cx="52879" cy="100175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flipH="1" flipV="1">
              <a:off x="4419162" y="734131"/>
              <a:ext cx="57470" cy="107783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Freeform 51"/>
          <p:cNvSpPr/>
          <p:nvPr/>
        </p:nvSpPr>
        <p:spPr>
          <a:xfrm>
            <a:off x="4375656" y="2602954"/>
            <a:ext cx="600251" cy="600492"/>
          </a:xfrm>
          <a:custGeom>
            <a:avLst/>
            <a:gdLst>
              <a:gd name="connsiteX0" fmla="*/ 0 w 600251"/>
              <a:gd name="connsiteY0" fmla="*/ 0 h 600492"/>
              <a:gd name="connsiteX1" fmla="*/ 140246 w 600251"/>
              <a:gd name="connsiteY1" fmla="*/ 241222 h 600492"/>
              <a:gd name="connsiteX2" fmla="*/ 302931 w 600251"/>
              <a:gd name="connsiteY2" fmla="*/ 443176 h 600492"/>
              <a:gd name="connsiteX3" fmla="*/ 375858 w 600251"/>
              <a:gd name="connsiteY3" fmla="*/ 510493 h 600492"/>
              <a:gd name="connsiteX4" fmla="*/ 460005 w 600251"/>
              <a:gd name="connsiteY4" fmla="*/ 560982 h 600492"/>
              <a:gd name="connsiteX5" fmla="*/ 549762 w 600251"/>
              <a:gd name="connsiteY5" fmla="*/ 594641 h 600492"/>
              <a:gd name="connsiteX6" fmla="*/ 600251 w 600251"/>
              <a:gd name="connsiteY6" fmla="*/ 600251 h 60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51" h="600492">
                <a:moveTo>
                  <a:pt x="0" y="0"/>
                </a:moveTo>
                <a:cubicBezTo>
                  <a:pt x="44878" y="83679"/>
                  <a:pt x="89757" y="167359"/>
                  <a:pt x="140246" y="241222"/>
                </a:cubicBezTo>
                <a:cubicBezTo>
                  <a:pt x="190735" y="315085"/>
                  <a:pt x="263662" y="398298"/>
                  <a:pt x="302931" y="443176"/>
                </a:cubicBezTo>
                <a:cubicBezTo>
                  <a:pt x="342200" y="488055"/>
                  <a:pt x="349679" y="490859"/>
                  <a:pt x="375858" y="510493"/>
                </a:cubicBezTo>
                <a:cubicBezTo>
                  <a:pt x="402037" y="530127"/>
                  <a:pt x="431021" y="546957"/>
                  <a:pt x="460005" y="560982"/>
                </a:cubicBezTo>
                <a:cubicBezTo>
                  <a:pt x="488989" y="575007"/>
                  <a:pt x="526388" y="588096"/>
                  <a:pt x="549762" y="594641"/>
                </a:cubicBezTo>
                <a:cubicBezTo>
                  <a:pt x="573136" y="601186"/>
                  <a:pt x="586693" y="600718"/>
                  <a:pt x="600251" y="60025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p:cNvGrpSpPr/>
          <p:nvPr/>
        </p:nvGrpSpPr>
        <p:grpSpPr>
          <a:xfrm flipH="1">
            <a:off x="5623822" y="734131"/>
            <a:ext cx="537505" cy="1077839"/>
            <a:chOff x="4419162" y="734131"/>
            <a:chExt cx="537505" cy="1077839"/>
          </a:xfrm>
          <a:solidFill>
            <a:srgbClr val="FF0000"/>
          </a:solidFill>
        </p:grpSpPr>
        <p:sp>
          <p:nvSpPr>
            <p:cNvPr id="54" name="Rectangle 53"/>
            <p:cNvSpPr/>
            <p:nvPr/>
          </p:nvSpPr>
          <p:spPr>
            <a:xfrm flipH="1" flipV="1">
              <a:off x="4650692" y="734739"/>
              <a:ext cx="45719" cy="65088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flipH="1" flipV="1">
              <a:off x="4707630" y="734739"/>
              <a:ext cx="45719" cy="52747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flipH="1" flipV="1">
              <a:off x="4753349" y="734739"/>
              <a:ext cx="48652" cy="40405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flipH="1" flipV="1">
              <a:off x="4808289" y="734739"/>
              <a:ext cx="49811" cy="2581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flipH="1" flipV="1">
              <a:off x="4859619" y="734740"/>
              <a:ext cx="45719" cy="1682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flipH="1" flipV="1">
              <a:off x="4910948" y="734740"/>
              <a:ext cx="45719" cy="7839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flipH="1" flipV="1">
              <a:off x="4595276" y="734738"/>
              <a:ext cx="45719" cy="80235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flipH="1" flipV="1">
              <a:off x="4540539" y="737284"/>
              <a:ext cx="45719" cy="90078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flipH="1" flipV="1">
              <a:off x="4479851" y="737283"/>
              <a:ext cx="52879" cy="100175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flipH="1" flipV="1">
              <a:off x="4419162" y="734131"/>
              <a:ext cx="57470" cy="107783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 name="Freeform 63"/>
          <p:cNvSpPr/>
          <p:nvPr/>
        </p:nvSpPr>
        <p:spPr>
          <a:xfrm>
            <a:off x="5609230" y="2941093"/>
            <a:ext cx="1098645" cy="1357952"/>
          </a:xfrm>
          <a:custGeom>
            <a:avLst/>
            <a:gdLst>
              <a:gd name="connsiteX0" fmla="*/ 0 w 1098645"/>
              <a:gd name="connsiteY0" fmla="*/ 0 h 1357952"/>
              <a:gd name="connsiteX1" fmla="*/ 75063 w 1098645"/>
              <a:gd name="connsiteY1" fmla="*/ 20471 h 1357952"/>
              <a:gd name="connsiteX2" fmla="*/ 170597 w 1098645"/>
              <a:gd name="connsiteY2" fmla="*/ 68238 h 1357952"/>
              <a:gd name="connsiteX3" fmla="*/ 259307 w 1098645"/>
              <a:gd name="connsiteY3" fmla="*/ 136477 h 1357952"/>
              <a:gd name="connsiteX4" fmla="*/ 327546 w 1098645"/>
              <a:gd name="connsiteY4" fmla="*/ 211540 h 1357952"/>
              <a:gd name="connsiteX5" fmla="*/ 402609 w 1098645"/>
              <a:gd name="connsiteY5" fmla="*/ 313898 h 1357952"/>
              <a:gd name="connsiteX6" fmla="*/ 593677 w 1098645"/>
              <a:gd name="connsiteY6" fmla="*/ 620973 h 1357952"/>
              <a:gd name="connsiteX7" fmla="*/ 791570 w 1098645"/>
              <a:gd name="connsiteY7" fmla="*/ 989462 h 1357952"/>
              <a:gd name="connsiteX8" fmla="*/ 955343 w 1098645"/>
              <a:gd name="connsiteY8" fmla="*/ 1221474 h 1357952"/>
              <a:gd name="connsiteX9" fmla="*/ 1098645 w 1098645"/>
              <a:gd name="connsiteY9" fmla="*/ 1357952 h 135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8645" h="1357952">
                <a:moveTo>
                  <a:pt x="0" y="0"/>
                </a:moveTo>
                <a:cubicBezTo>
                  <a:pt x="23315" y="4549"/>
                  <a:pt x="46630" y="9098"/>
                  <a:pt x="75063" y="20471"/>
                </a:cubicBezTo>
                <a:cubicBezTo>
                  <a:pt x="103496" y="31844"/>
                  <a:pt x="139890" y="48904"/>
                  <a:pt x="170597" y="68238"/>
                </a:cubicBezTo>
                <a:cubicBezTo>
                  <a:pt x="201304" y="87572"/>
                  <a:pt x="233149" y="112593"/>
                  <a:pt x="259307" y="136477"/>
                </a:cubicBezTo>
                <a:cubicBezTo>
                  <a:pt x="285465" y="160361"/>
                  <a:pt x="303662" y="181970"/>
                  <a:pt x="327546" y="211540"/>
                </a:cubicBezTo>
                <a:cubicBezTo>
                  <a:pt x="351430" y="241110"/>
                  <a:pt x="358254" y="245659"/>
                  <a:pt x="402609" y="313898"/>
                </a:cubicBezTo>
                <a:cubicBezTo>
                  <a:pt x="446964" y="382137"/>
                  <a:pt x="528850" y="508379"/>
                  <a:pt x="593677" y="620973"/>
                </a:cubicBezTo>
                <a:cubicBezTo>
                  <a:pt x="658504" y="733567"/>
                  <a:pt x="731292" y="889379"/>
                  <a:pt x="791570" y="989462"/>
                </a:cubicBezTo>
                <a:cubicBezTo>
                  <a:pt x="851848" y="1089545"/>
                  <a:pt x="904164" y="1160059"/>
                  <a:pt x="955343" y="1221474"/>
                </a:cubicBezTo>
                <a:cubicBezTo>
                  <a:pt x="1006522" y="1282889"/>
                  <a:pt x="1052583" y="1320420"/>
                  <a:pt x="1098645" y="1357952"/>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6" name="Rectangle 65"/>
              <p:cNvSpPr/>
              <p:nvPr/>
            </p:nvSpPr>
            <p:spPr>
              <a:xfrm rot="16200000">
                <a:off x="4268850" y="5167706"/>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i="1">
                              <a:latin typeface="Cambria Math" panose="02040503050406030204" pitchFamily="18" charset="0"/>
                              <a:ea typeface="Cambria Math" panose="02040503050406030204" pitchFamily="18" charset="0"/>
                            </a:rPr>
                            <m:t>𝑠</m:t>
                          </m:r>
                        </m:sub>
                      </m:sSub>
                    </m:oMath>
                  </m:oMathPara>
                </a14:m>
                <a:endParaRPr lang="en-GB" sz="2000" dirty="0"/>
              </a:p>
            </p:txBody>
          </p:sp>
        </mc:Choice>
        <mc:Fallback xmlns="">
          <p:sp>
            <p:nvSpPr>
              <p:cNvPr id="66" name="Rectangle 65"/>
              <p:cNvSpPr>
                <a:spLocks noRot="1" noChangeAspect="1" noMove="1" noResize="1" noEditPoints="1" noAdjustHandles="1" noChangeArrowheads="1" noChangeShapeType="1" noTextEdit="1"/>
              </p:cNvSpPr>
              <p:nvPr/>
            </p:nvSpPr>
            <p:spPr>
              <a:xfrm rot="16200000">
                <a:off x="4268850" y="5167706"/>
                <a:ext cx="975523" cy="400110"/>
              </a:xfrm>
              <a:prstGeom prst="rect">
                <a:avLst/>
              </a:prstGeom>
              <a:blipFill>
                <a:blip r:embed="rId9"/>
                <a:stretch>
                  <a:fillRect r="-7576"/>
                </a:stretch>
              </a:blipFill>
            </p:spPr>
            <p:txBody>
              <a:bodyPr/>
              <a:lstStyle/>
              <a:p>
                <a:r>
                  <a:rPr lang="en-GB">
                    <a:noFill/>
                  </a:rPr>
                  <a:t> </a:t>
                </a:r>
              </a:p>
            </p:txBody>
          </p:sp>
        </mc:Fallback>
      </mc:AlternateContent>
      <p:cxnSp>
        <p:nvCxnSpPr>
          <p:cNvPr id="68" name="Straight Connector 67"/>
          <p:cNvCxnSpPr/>
          <p:nvPr/>
        </p:nvCxnSpPr>
        <p:spPr>
          <a:xfrm>
            <a:off x="4375656" y="5831459"/>
            <a:ext cx="21454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3891957" y="5646979"/>
            <a:ext cx="2145460"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542726" y="5646979"/>
            <a:ext cx="2145460"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Rectangle 70"/>
              <p:cNvSpPr/>
              <p:nvPr/>
            </p:nvSpPr>
            <p:spPr>
              <a:xfrm rot="16200000">
                <a:off x="5121331" y="5060999"/>
                <a:ext cx="1211806" cy="512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𝜑</m:t>
                          </m:r>
                        </m:e>
                        <m:sub>
                          <m:r>
                            <a:rPr lang="en-US" sz="1600" b="0" i="1" smtClean="0">
                              <a:latin typeface="Cambria Math" panose="02040503050406030204" pitchFamily="18" charset="0"/>
                              <a:ea typeface="Cambria Math" panose="02040503050406030204" pitchFamily="18" charset="0"/>
                            </a:rPr>
                            <m:t>𝑠</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𝜋</m:t>
                          </m:r>
                        </m:num>
                        <m:den>
                          <m:r>
                            <a:rPr lang="en-US" sz="1600" b="0" i="1" smtClean="0">
                              <a:latin typeface="Cambria Math" panose="02040503050406030204" pitchFamily="18" charset="0"/>
                              <a:ea typeface="Cambria Math" panose="02040503050406030204" pitchFamily="18" charset="0"/>
                            </a:rPr>
                            <m:t>6</m:t>
                          </m:r>
                        </m:den>
                      </m:f>
                    </m:oMath>
                  </m:oMathPara>
                </a14:m>
                <a:endParaRPr lang="en-GB" sz="1600" dirty="0"/>
              </a:p>
            </p:txBody>
          </p:sp>
        </mc:Choice>
        <mc:Fallback xmlns="">
          <p:sp>
            <p:nvSpPr>
              <p:cNvPr id="71" name="Rectangle 70"/>
              <p:cNvSpPr>
                <a:spLocks noRot="1" noChangeAspect="1" noMove="1" noResize="1" noEditPoints="1" noAdjustHandles="1" noChangeArrowheads="1" noChangeShapeType="1" noTextEdit="1"/>
              </p:cNvSpPr>
              <p:nvPr/>
            </p:nvSpPr>
            <p:spPr>
              <a:xfrm rot="16200000">
                <a:off x="5121331" y="5060999"/>
                <a:ext cx="1211806" cy="512384"/>
              </a:xfrm>
              <a:prstGeom prst="rect">
                <a:avLst/>
              </a:prstGeom>
              <a:blipFill>
                <a:blip r:embed="rId10"/>
                <a:stretch>
                  <a:fillRect r="-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5929797" y="5732280"/>
                <a:ext cx="507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5"/>
                              </a:solidFill>
                              <a:latin typeface="Cambria Math" charset="0"/>
                            </a:rPr>
                          </m:ctrlPr>
                        </m:sSubPr>
                        <m:e>
                          <m:r>
                            <a:rPr lang="en-GB" i="1" smtClean="0">
                              <a:solidFill>
                                <a:schemeClr val="accent5"/>
                              </a:solidFill>
                              <a:latin typeface="Cambria Math" panose="02040503050406030204" pitchFamily="18" charset="0"/>
                              <a:ea typeface="Cambria Math" panose="02040503050406030204" pitchFamily="18" charset="0"/>
                            </a:rPr>
                            <m:t>𝜑</m:t>
                          </m:r>
                        </m:e>
                        <m:sub>
                          <m:r>
                            <a:rPr lang="en-US" b="0" i="1" smtClean="0">
                              <a:solidFill>
                                <a:schemeClr val="accent5"/>
                              </a:solidFill>
                              <a:latin typeface="Cambria Math" panose="02040503050406030204" pitchFamily="18" charset="0"/>
                            </a:rPr>
                            <m:t>𝑢</m:t>
                          </m:r>
                        </m:sub>
                      </m:sSub>
                    </m:oMath>
                  </m:oMathPara>
                </a14:m>
                <a:endParaRPr lang="en-GB" dirty="0">
                  <a:solidFill>
                    <a:schemeClr val="accent5"/>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5929797" y="5732280"/>
                <a:ext cx="507062" cy="369332"/>
              </a:xfrm>
              <a:prstGeom prst="rect">
                <a:avLst/>
              </a:prstGeom>
              <a:blipFill>
                <a:blip r:embed="rId11"/>
                <a:stretch>
                  <a:fillRect b="-6557"/>
                </a:stretch>
              </a:blipFill>
            </p:spPr>
            <p:txBody>
              <a:bodyPr/>
              <a:lstStyle/>
              <a:p>
                <a:r>
                  <a:rPr lang="en-GB">
                    <a:noFill/>
                  </a:rPr>
                  <a:t> </a:t>
                </a:r>
              </a:p>
            </p:txBody>
          </p:sp>
        </mc:Fallback>
      </mc:AlternateContent>
      <p:sp>
        <p:nvSpPr>
          <p:cNvPr id="73" name="Oval 72"/>
          <p:cNvSpPr/>
          <p:nvPr/>
        </p:nvSpPr>
        <p:spPr>
          <a:xfrm>
            <a:off x="5884078" y="5732280"/>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4" name="Rectangle 73"/>
              <p:cNvSpPr/>
              <p:nvPr/>
            </p:nvSpPr>
            <p:spPr>
              <a:xfrm>
                <a:off x="7979336" y="2810690"/>
                <a:ext cx="3623556" cy="7265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trlPr>
                            <a:rPr lang="en-US" i="1">
                              <a:latin typeface="Cambria Math" charset="0"/>
                              <a:ea typeface="Cambria Math" panose="02040503050406030204" pitchFamily="18" charset="0"/>
                            </a:rPr>
                          </m:ctrlPr>
                        </m:naryPr>
                        <m:sub>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sub>
                        <m:sup>
                          <m:r>
                            <a:rPr lang="en-US" i="1">
                              <a:latin typeface="Cambria Math" panose="02040503050406030204" pitchFamily="18" charset="0"/>
                              <a:ea typeface="Cambria Math" panose="02040503050406030204" pitchFamily="18" charset="0"/>
                            </a:rPr>
                            <m:t>𝜑</m:t>
                          </m:r>
                        </m:sup>
                        <m:e>
                          <m:f>
                            <m:fPr>
                              <m:ctrlPr>
                                <a:rPr lang="en-US" i="1">
                                  <a:latin typeface="Cambria Math" charset="0"/>
                                </a:rPr>
                              </m:ctrlPr>
                            </m:fPr>
                            <m:num>
                              <m:r>
                                <a:rPr lang="en-US" i="1">
                                  <a:latin typeface="Cambria Math" panose="02040503050406030204" pitchFamily="18" charset="0"/>
                                </a:rPr>
                                <m:t>𝑞</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begChr m:val="["/>
                              <m:endChr m:val="]"/>
                              <m:ctrlPr>
                                <a:rPr lang="en-US" i="1">
                                  <a:latin typeface="Cambria Math"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𝑉</m:t>
                              </m:r>
                              <m:d>
                                <m:dPr>
                                  <m:ctrlPr>
                                    <a:rPr lang="en-US" i="1">
                                      <a:latin typeface="Cambria Math" charset="0"/>
                                      <a:ea typeface="Cambria Math" panose="02040503050406030204" pitchFamily="18" charset="0"/>
                                    </a:rPr>
                                  </m:ctrlPr>
                                </m:dPr>
                                <m:e>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m:t>
                                      </m:r>
                                    </m:sup>
                                  </m:sSup>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𝑉</m:t>
                              </m:r>
                              <m:d>
                                <m:dPr>
                                  <m:ctrlPr>
                                    <a:rPr lang="en-US" i="1">
                                      <a:latin typeface="Cambria Math" charset="0"/>
                                      <a:ea typeface="Cambria Math" panose="02040503050406030204" pitchFamily="18" charset="0"/>
                                    </a:rPr>
                                  </m:ctrlPr>
                                </m:dPr>
                                <m:e>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e>
                              </m:d>
                            </m:e>
                          </m:d>
                          <m:r>
                            <a:rPr lang="en-US" i="1">
                              <a:latin typeface="Cambria Math" panose="02040503050406030204" pitchFamily="18" charset="0"/>
                              <a:ea typeface="Cambria Math" panose="02040503050406030204" pitchFamily="18" charset="0"/>
                            </a:rPr>
                            <m:t>𝑑</m:t>
                          </m:r>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m:t>
                              </m:r>
                            </m:sup>
                          </m:sSup>
                        </m:e>
                      </m:nary>
                    </m:oMath>
                  </m:oMathPara>
                </a14:m>
                <a:endParaRPr lang="en-GB" dirty="0"/>
              </a:p>
            </p:txBody>
          </p:sp>
        </mc:Choice>
        <mc:Fallback xmlns="">
          <p:sp>
            <p:nvSpPr>
              <p:cNvPr id="74" name="Rectangle 73"/>
              <p:cNvSpPr>
                <a:spLocks noRot="1" noChangeAspect="1" noMove="1" noResize="1" noEditPoints="1" noAdjustHandles="1" noChangeArrowheads="1" noChangeShapeType="1" noTextEdit="1"/>
              </p:cNvSpPr>
              <p:nvPr/>
            </p:nvSpPr>
            <p:spPr>
              <a:xfrm>
                <a:off x="7979336" y="2810690"/>
                <a:ext cx="3623556" cy="726546"/>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7434019" y="4506723"/>
                <a:ext cx="4653325" cy="7265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𝑈</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b="0" i="1" smtClean="0">
                          <a:latin typeface="Cambria Math" panose="02040503050406030204" pitchFamily="18" charset="0"/>
                          <a:ea typeface="Cambria Math" panose="02040503050406030204" pitchFamily="18" charset="0"/>
                        </a:rPr>
                        <m:t>=−</m:t>
                      </m:r>
                      <m:nary>
                        <m:naryPr>
                          <m:ctrlPr>
                            <a:rPr lang="en-US" i="1">
                              <a:latin typeface="Cambria Math" charset="0"/>
                              <a:ea typeface="Cambria Math" panose="02040503050406030204" pitchFamily="18" charset="0"/>
                            </a:rPr>
                          </m:ctrlPr>
                        </m:naryPr>
                        <m:sub>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sub>
                        <m:sup>
                          <m:r>
                            <a:rPr lang="en-US" i="1">
                              <a:latin typeface="Cambria Math" panose="02040503050406030204" pitchFamily="18" charset="0"/>
                              <a:ea typeface="Cambria Math" panose="02040503050406030204" pitchFamily="18" charset="0"/>
                            </a:rPr>
                            <m:t>𝜑</m:t>
                          </m:r>
                        </m:sup>
                        <m:e>
                          <m:f>
                            <m:fPr>
                              <m:ctrlPr>
                                <a:rPr lang="en-US" i="1">
                                  <a:latin typeface="Cambria Math" charset="0"/>
                                </a:rPr>
                              </m:ctrlPr>
                            </m:fPr>
                            <m:num>
                              <m:r>
                                <a:rPr lang="en-US" i="1">
                                  <a:latin typeface="Cambria Math" panose="02040503050406030204" pitchFamily="18" charset="0"/>
                                </a:rPr>
                                <m:t>𝑞</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begChr m:val="["/>
                              <m:endChr m:val="]"/>
                              <m:ctrlPr>
                                <a:rPr lang="en-US" i="1">
                                  <a:latin typeface="Cambria Math"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𝑉</m:t>
                              </m:r>
                              <m:d>
                                <m:dPr>
                                  <m:ctrlPr>
                                    <a:rPr lang="en-US" i="1">
                                      <a:latin typeface="Cambria Math" charset="0"/>
                                      <a:ea typeface="Cambria Math" panose="02040503050406030204" pitchFamily="18" charset="0"/>
                                    </a:rPr>
                                  </m:ctrlPr>
                                </m:dPr>
                                <m:e>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m:t>
                                      </m:r>
                                    </m:sup>
                                  </m:sSup>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𝑉</m:t>
                              </m:r>
                              <m:d>
                                <m:dPr>
                                  <m:ctrlPr>
                                    <a:rPr lang="en-US" i="1">
                                      <a:latin typeface="Cambria Math" charset="0"/>
                                      <a:ea typeface="Cambria Math" panose="02040503050406030204" pitchFamily="18" charset="0"/>
                                    </a:rPr>
                                  </m:ctrlPr>
                                </m:dPr>
                                <m:e>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e>
                              </m:d>
                            </m:e>
                          </m:d>
                          <m:r>
                            <a:rPr lang="en-US" i="1">
                              <a:latin typeface="Cambria Math" panose="02040503050406030204" pitchFamily="18" charset="0"/>
                              <a:ea typeface="Cambria Math" panose="02040503050406030204" pitchFamily="18" charset="0"/>
                            </a:rPr>
                            <m:t>𝑑</m:t>
                          </m:r>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m:t>
                              </m:r>
                            </m:sup>
                          </m:sSup>
                        </m:e>
                      </m:nary>
                    </m:oMath>
                  </m:oMathPara>
                </a14:m>
                <a:endParaRPr lang="en-GB" dirty="0"/>
              </a:p>
            </p:txBody>
          </p:sp>
        </mc:Choice>
        <mc:Fallback xmlns="">
          <p:sp>
            <p:nvSpPr>
              <p:cNvPr id="75" name="Rectangle 74"/>
              <p:cNvSpPr>
                <a:spLocks noRot="1" noChangeAspect="1" noMove="1" noResize="1" noEditPoints="1" noAdjustHandles="1" noChangeArrowheads="1" noChangeShapeType="1" noTextEdit="1"/>
              </p:cNvSpPr>
              <p:nvPr/>
            </p:nvSpPr>
            <p:spPr>
              <a:xfrm>
                <a:off x="7434019" y="4506723"/>
                <a:ext cx="4653325" cy="726546"/>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rot="16200000">
                <a:off x="2478942" y="2821449"/>
                <a:ext cx="1685461" cy="461665"/>
              </a:xfrm>
              <a:prstGeom prst="rect">
                <a:avLst/>
              </a:prstGeom>
              <a:noFill/>
            </p:spPr>
            <p:txBody>
              <a:bodyPr wrap="none">
                <a:spAutoFit/>
              </a:bodyPr>
              <a:lstStyle/>
              <a:p>
                <a14:m>
                  <m:oMath xmlns:m="http://schemas.openxmlformats.org/officeDocument/2006/math">
                    <m:r>
                      <a:rPr lang="en-US" sz="2400" b="0" i="1" smtClean="0">
                        <a:latin typeface="Cambria Math" panose="02040503050406030204" pitchFamily="18" charset="0"/>
                      </a:rPr>
                      <m:t>−</m:t>
                    </m:r>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76" name="Rectangle 75"/>
              <p:cNvSpPr>
                <a:spLocks noRot="1" noChangeAspect="1" noMove="1" noResize="1" noEditPoints="1" noAdjustHandles="1" noChangeArrowheads="1" noChangeShapeType="1" noTextEdit="1"/>
              </p:cNvSpPr>
              <p:nvPr/>
            </p:nvSpPr>
            <p:spPr>
              <a:xfrm rot="16200000">
                <a:off x="2478942" y="2821449"/>
                <a:ext cx="1685461" cy="461665"/>
              </a:xfrm>
              <a:prstGeom prst="rect">
                <a:avLst/>
              </a:prstGeom>
              <a:blipFill rotWithShape="0">
                <a:blip r:embed="rId14"/>
                <a:stretch>
                  <a:fillRect l="-9211" t="-4332" r="-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rot="16200000">
                <a:off x="2585334" y="4932621"/>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77" name="Rectangle 76"/>
              <p:cNvSpPr>
                <a:spLocks noRot="1" noChangeAspect="1" noMove="1" noResize="1" noEditPoints="1" noAdjustHandles="1" noChangeArrowheads="1" noChangeShapeType="1" noTextEdit="1"/>
              </p:cNvSpPr>
              <p:nvPr/>
            </p:nvSpPr>
            <p:spPr>
              <a:xfrm rot="16200000">
                <a:off x="2585334" y="4932621"/>
                <a:ext cx="1456232" cy="461665"/>
              </a:xfrm>
              <a:prstGeom prst="rect">
                <a:avLst/>
              </a:prstGeom>
              <a:blipFill rotWithShape="0">
                <a:blip r:embed="rId15"/>
                <a:stretch>
                  <a:fillRect l="-9333" t="-5462" r="-32000" b="-1261"/>
                </a:stretch>
              </a:blipFill>
            </p:spPr>
            <p:txBody>
              <a:bodyPr/>
              <a:lstStyle/>
              <a:p>
                <a:r>
                  <a:rPr lang="en-US">
                    <a:noFill/>
                  </a:rPr>
                  <a:t> </a:t>
                </a:r>
              </a:p>
            </p:txBody>
          </p:sp>
        </mc:Fallback>
      </mc:AlternateContent>
      <p:sp>
        <p:nvSpPr>
          <p:cNvPr id="78" name="Curved Right Arrow 77"/>
          <p:cNvSpPr/>
          <p:nvPr/>
        </p:nvSpPr>
        <p:spPr>
          <a:xfrm>
            <a:off x="2301101" y="3249259"/>
            <a:ext cx="723583" cy="209110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9" name="Rectangle 78"/>
              <p:cNvSpPr/>
              <p:nvPr/>
            </p:nvSpPr>
            <p:spPr>
              <a:xfrm rot="16200000">
                <a:off x="2647256" y="549373"/>
                <a:ext cx="1286827" cy="461665"/>
              </a:xfrm>
              <a:prstGeom prst="rect">
                <a:avLst/>
              </a:prstGeom>
              <a:noFill/>
            </p:spPr>
            <p:txBody>
              <a:bodyPr wrap="none">
                <a:spAutoFit/>
              </a:bodyPr>
              <a:lstStyle/>
              <a:p>
                <a14:m>
                  <m:oMath xmlns:m="http://schemas.openxmlformats.org/officeDocument/2006/math">
                    <m:r>
                      <a:rPr lang="en-US" sz="2400" b="0" i="1" smtClean="0">
                        <a:latin typeface="Cambria Math" panose="02040503050406030204" pitchFamily="18" charset="0"/>
                      </a:rPr>
                      <m:t>𝑉</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(V)</a:t>
                </a:r>
                <a:endParaRPr lang="en-GB" sz="2400" dirty="0"/>
              </a:p>
            </p:txBody>
          </p:sp>
        </mc:Choice>
        <mc:Fallback xmlns="">
          <p:sp>
            <p:nvSpPr>
              <p:cNvPr id="79" name="Rectangle 78"/>
              <p:cNvSpPr>
                <a:spLocks noRot="1" noChangeAspect="1" noMove="1" noResize="1" noEditPoints="1" noAdjustHandles="1" noChangeArrowheads="1" noChangeShapeType="1" noTextEdit="1"/>
              </p:cNvSpPr>
              <p:nvPr/>
            </p:nvSpPr>
            <p:spPr>
              <a:xfrm rot="16200000">
                <a:off x="2647256" y="549373"/>
                <a:ext cx="1286827" cy="461665"/>
              </a:xfrm>
              <a:prstGeom prst="rect">
                <a:avLst/>
              </a:prstGeom>
              <a:blipFill rotWithShape="0">
                <a:blip r:embed="rId16"/>
                <a:stretch>
                  <a:fillRect l="-9211" t="-6132" r="-30263"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0" name="Table 79"/>
              <p:cNvGraphicFramePr>
                <a:graphicFrameLocks noGrp="1"/>
              </p:cNvGraphicFramePr>
              <p:nvPr>
                <p:extLst/>
              </p:nvPr>
            </p:nvGraphicFramePr>
            <p:xfrm>
              <a:off x="5499511" y="5434171"/>
              <a:ext cx="6709321" cy="488569"/>
            </p:xfrm>
            <a:graphic>
              <a:graphicData uri="http://schemas.openxmlformats.org/drawingml/2006/table">
                <a:tbl>
                  <a:tblPr firstRow="1" bandRow="1">
                    <a:tableStyleId>{2D5ABB26-0587-4C30-8999-92F81FD0307C}</a:tableStyleId>
                  </a:tblPr>
                  <a:tblGrid>
                    <a:gridCol w="5927269">
                      <a:extLst>
                        <a:ext uri="{9D8B030D-6E8A-4147-A177-3AD203B41FA5}">
                          <a16:colId xmlns="" xmlns:a16="http://schemas.microsoft.com/office/drawing/2014/main" val="2435879438"/>
                        </a:ext>
                      </a:extLst>
                    </a:gridCol>
                    <a:gridCol w="78205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1200" b="0" i="1" smtClean="0">
                                    <a:latin typeface="Cambria Math" panose="02040503050406030204" pitchFamily="18" charset="0"/>
                                  </a:rPr>
                                  <m:t>𝑈</m:t>
                                </m:r>
                                <m:d>
                                  <m:dPr>
                                    <m:ctrlPr>
                                      <a:rPr lang="en-US" sz="1200" b="0" i="1" smtClean="0">
                                        <a:latin typeface="Cambria Math" charset="0"/>
                                      </a:rPr>
                                    </m:ctrlPr>
                                  </m:dPr>
                                  <m:e>
                                    <m:r>
                                      <m:rPr>
                                        <m:sty m:val="p"/>
                                      </m:rPr>
                                      <a:rPr lang="el-GR" sz="1200" b="0" i="1" smtClean="0">
                                        <a:latin typeface="Cambria Math" panose="02040503050406030204" pitchFamily="18" charset="0"/>
                                        <a:ea typeface="Cambria Math" panose="02040503050406030204" pitchFamily="18" charset="0"/>
                                      </a:rPr>
                                      <m:t>Δ</m:t>
                                    </m:r>
                                    <m:r>
                                      <a:rPr lang="en-US" sz="1200" b="0" i="1" smtClean="0">
                                        <a:latin typeface="Cambria Math" panose="02040503050406030204" pitchFamily="18" charset="0"/>
                                        <a:ea typeface="Cambria Math" panose="02040503050406030204" pitchFamily="18" charset="0"/>
                                      </a:rPr>
                                      <m:t>𝜑</m:t>
                                    </m:r>
                                  </m:e>
                                </m:d>
                                <m:r>
                                  <a:rPr lang="en-US" sz="1200" b="0" i="1" smtClean="0">
                                    <a:latin typeface="Cambria Math" panose="02040503050406030204" pitchFamily="18" charset="0"/>
                                    <a:ea typeface="Cambria Math" panose="02040503050406030204" pitchFamily="18" charset="0"/>
                                  </a:rPr>
                                  <m:t>=</m:t>
                                </m:r>
                                <m:f>
                                  <m:fPr>
                                    <m:ctrlPr>
                                      <a:rPr lang="en-US" sz="1200" b="0" i="1" smtClean="0">
                                        <a:latin typeface="Cambria Math" charset="0"/>
                                      </a:rPr>
                                    </m:ctrlPr>
                                  </m:fPr>
                                  <m:num>
                                    <m:r>
                                      <a:rPr lang="en-US" sz="1200" b="0" i="1" smtClean="0">
                                        <a:latin typeface="Cambria Math" panose="02040503050406030204" pitchFamily="18" charset="0"/>
                                        <a:ea typeface="Cambria Math" panose="02040503050406030204" pitchFamily="18" charset="0"/>
                                      </a:rPr>
                                      <m:t>𝑞</m:t>
                                    </m:r>
                                    <m:sSub>
                                      <m:sSubPr>
                                        <m:ctrlPr>
                                          <a:rPr lang="en-US" sz="1200" b="0" i="1" smtClean="0">
                                            <a:latin typeface="Cambria Math"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𝑉</m:t>
                                        </m:r>
                                      </m:e>
                                      <m:sub>
                                        <m:r>
                                          <a:rPr lang="en-US" sz="1200" b="0" i="1" smtClean="0">
                                            <a:latin typeface="Cambria Math" panose="02040503050406030204" pitchFamily="18" charset="0"/>
                                            <a:ea typeface="Cambria Math" panose="02040503050406030204" pitchFamily="18" charset="0"/>
                                          </a:rPr>
                                          <m:t>𝑚𝑎𝑥</m:t>
                                        </m:r>
                                      </m:sub>
                                    </m:sSub>
                                  </m:num>
                                  <m:den>
                                    <m:r>
                                      <a:rPr lang="en-US" sz="1200" b="0" i="1" smtClean="0">
                                        <a:latin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𝜋</m:t>
                                    </m:r>
                                    <m:r>
                                      <a:rPr lang="en-US" sz="1200" b="0" i="1" smtClean="0">
                                        <a:latin typeface="Cambria Math" panose="02040503050406030204" pitchFamily="18" charset="0"/>
                                        <a:ea typeface="Cambria Math" panose="02040503050406030204" pitchFamily="18" charset="0"/>
                                      </a:rPr>
                                      <m:t>h</m:t>
                                    </m:r>
                                    <m:sSub>
                                      <m:sSubPr>
                                        <m:ctrlPr>
                                          <a:rPr lang="en-US" sz="1200" b="0" i="1" smtClean="0">
                                            <a:latin typeface="Cambria Math" charset="0"/>
                                          </a:rPr>
                                        </m:ctrlPr>
                                      </m:sSubPr>
                                      <m:e>
                                        <m:sSub>
                                          <m:sSubPr>
                                            <m:ctrlPr>
                                              <a:rPr lang="en-US" sz="1200" b="0" i="1" smtClean="0">
                                                <a:latin typeface="Cambria Math" charset="0"/>
                                                <a:ea typeface="Cambria Math" panose="02040503050406030204" pitchFamily="18" charset="0"/>
                                              </a:rPr>
                                            </m:ctrlPr>
                                          </m:sSubPr>
                                          <m:e>
                                            <m:sSub>
                                              <m:sSubPr>
                                                <m:ctrlPr>
                                                  <a:rPr lang="en-US" sz="1200" b="0" i="1" smtClean="0">
                                                    <a:latin typeface="Cambria Math" charset="0"/>
                                                    <a:ea typeface="Cambria Math" panose="02040503050406030204" pitchFamily="18" charset="0"/>
                                                  </a:rPr>
                                                </m:ctrlPr>
                                              </m:sSubPr>
                                              <m:e>
                                                <m:r>
                                                  <m:rPr>
                                                    <m:sty m:val="p"/>
                                                  </m:rPr>
                                                  <a:rPr lang="el-GR" sz="1200" b="0" i="1" smtClean="0">
                                                    <a:latin typeface="Cambria Math" panose="02040503050406030204" pitchFamily="18" charset="0"/>
                                                    <a:ea typeface="Cambria Math" panose="02040503050406030204" pitchFamily="18" charset="0"/>
                                                  </a:rPr>
                                                  <m:t>Γ</m:t>
                                                </m:r>
                                              </m:e>
                                              <m:sub>
                                                <m:r>
                                                  <a:rPr lang="en-US" sz="1200" b="0" i="1" smtClean="0">
                                                    <a:latin typeface="Cambria Math" panose="02040503050406030204" pitchFamily="18" charset="0"/>
                                                    <a:ea typeface="Cambria Math" panose="02040503050406030204" pitchFamily="18" charset="0"/>
                                                  </a:rPr>
                                                  <m:t>𝑠</m:t>
                                                </m:r>
                                              </m:sub>
                                            </m:sSub>
                                            <m:r>
                                              <a:rPr lang="en-US" sz="1200" b="0" i="1" smtClean="0">
                                                <a:latin typeface="Cambria Math" panose="02040503050406030204" pitchFamily="18" charset="0"/>
                                                <a:ea typeface="Cambria Math" panose="02040503050406030204" pitchFamily="18" charset="0"/>
                                              </a:rPr>
                                              <m:t>𝑊</m:t>
                                            </m:r>
                                          </m:e>
                                          <m:sub>
                                            <m:r>
                                              <a:rPr lang="en-US" sz="1200" b="0" i="1" smtClean="0">
                                                <a:latin typeface="Cambria Math" panose="02040503050406030204" pitchFamily="18" charset="0"/>
                                                <a:ea typeface="Cambria Math" panose="02040503050406030204" pitchFamily="18" charset="0"/>
                                              </a:rPr>
                                              <m:t>𝑠</m:t>
                                            </m:r>
                                          </m:sub>
                                        </m:sSub>
                                      </m:e>
                                      <m:sub/>
                                    </m:sSub>
                                  </m:den>
                                </m:f>
                                <m:d>
                                  <m:dPr>
                                    <m:ctrlPr>
                                      <a:rPr lang="en-US" sz="1200" b="0" i="1" smtClean="0">
                                        <a:latin typeface="Cambria Math" charset="0"/>
                                        <a:ea typeface="Cambria Math" panose="02040503050406030204" pitchFamily="18" charset="0"/>
                                      </a:rPr>
                                    </m:ctrlPr>
                                  </m:dPr>
                                  <m:e>
                                    <m:func>
                                      <m:funcPr>
                                        <m:ctrlPr>
                                          <a:rPr lang="en-US" sz="1200" b="0" i="1" smtClean="0">
                                            <a:latin typeface="Cambria Math" charset="0"/>
                                            <a:ea typeface="Cambria Math" panose="02040503050406030204" pitchFamily="18" charset="0"/>
                                          </a:rPr>
                                        </m:ctrlPr>
                                      </m:funcPr>
                                      <m:fName>
                                        <m:r>
                                          <m:rPr>
                                            <m:sty m:val="p"/>
                                          </m:rPr>
                                          <a:rPr lang="en-US" sz="1200" b="0" i="0" smtClean="0">
                                            <a:latin typeface="Cambria Math" panose="02040503050406030204" pitchFamily="18" charset="0"/>
                                            <a:ea typeface="Cambria Math" panose="02040503050406030204" pitchFamily="18" charset="0"/>
                                          </a:rPr>
                                          <m:t>cos</m:t>
                                        </m:r>
                                      </m:fName>
                                      <m:e>
                                        <m:d>
                                          <m:dPr>
                                            <m:ctrlPr>
                                              <a:rPr lang="en-US" sz="1200" b="0" i="1" smtClean="0">
                                                <a:latin typeface="Cambria Math" charset="0"/>
                                                <a:ea typeface="Cambria Math" panose="02040503050406030204" pitchFamily="18" charset="0"/>
                                              </a:rPr>
                                            </m:ctrlPr>
                                          </m:dPr>
                                          <m:e>
                                            <m:r>
                                              <m:rPr>
                                                <m:sty m:val="p"/>
                                              </m:rPr>
                                              <a:rPr lang="el-GR" sz="1200" b="0" i="1" smtClean="0">
                                                <a:latin typeface="Cambria Math" panose="02040503050406030204" pitchFamily="18" charset="0"/>
                                                <a:ea typeface="Cambria Math" panose="02040503050406030204" pitchFamily="18" charset="0"/>
                                              </a:rPr>
                                              <m:t>Δ</m:t>
                                            </m:r>
                                            <m:r>
                                              <a:rPr lang="en-US" sz="1200" b="0" i="1" smtClean="0">
                                                <a:latin typeface="Cambria Math" panose="02040503050406030204" pitchFamily="18" charset="0"/>
                                                <a:ea typeface="Cambria Math" panose="02040503050406030204" pitchFamily="18" charset="0"/>
                                              </a:rPr>
                                              <m:t>𝜑</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𝜑</m:t>
                                                </m:r>
                                              </m:e>
                                              <m:sub>
                                                <m:r>
                                                  <a:rPr lang="en-US" sz="1200" b="0" i="1" smtClean="0">
                                                    <a:latin typeface="Cambria Math" panose="02040503050406030204" pitchFamily="18" charset="0"/>
                                                    <a:ea typeface="Cambria Math" panose="02040503050406030204" pitchFamily="18" charset="0"/>
                                                  </a:rPr>
                                                  <m:t>𝑠</m:t>
                                                </m:r>
                                              </m:sub>
                                            </m:sSub>
                                          </m:e>
                                        </m:d>
                                      </m:e>
                                    </m:func>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𝑐𝑜𝑠</m:t>
                                    </m:r>
                                    <m:sSub>
                                      <m:sSubPr>
                                        <m:ctrlPr>
                                          <a:rPr lang="en-US" sz="1200" b="0" i="1" smtClean="0">
                                            <a:latin typeface="Cambria Math"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𝜑</m:t>
                                        </m:r>
                                      </m:e>
                                      <m:sub>
                                        <m:r>
                                          <a:rPr lang="en-US" sz="1200" b="0" i="1" smtClean="0">
                                            <a:latin typeface="Cambria Math" panose="02040503050406030204" pitchFamily="18" charset="0"/>
                                            <a:ea typeface="Cambria Math" panose="02040503050406030204" pitchFamily="18" charset="0"/>
                                          </a:rPr>
                                          <m:t>𝑠</m:t>
                                        </m:r>
                                      </m:sub>
                                    </m:sSub>
                                    <m:r>
                                      <a:rPr lang="en-US" sz="1200" b="0" i="1" smtClean="0">
                                        <a:latin typeface="Cambria Math" panose="02040503050406030204" pitchFamily="18" charset="0"/>
                                        <a:ea typeface="Cambria Math" panose="02040503050406030204" pitchFamily="18" charset="0"/>
                                      </a:rPr>
                                      <m:t>+</m:t>
                                    </m:r>
                                    <m:r>
                                      <m:rPr>
                                        <m:sty m:val="p"/>
                                      </m:rPr>
                                      <a:rPr lang="el-GR" sz="1200" b="0" i="1" smtClean="0">
                                        <a:latin typeface="Cambria Math" panose="02040503050406030204" pitchFamily="18" charset="0"/>
                                        <a:ea typeface="Cambria Math" panose="02040503050406030204" pitchFamily="18" charset="0"/>
                                      </a:rPr>
                                      <m:t>Δ</m:t>
                                    </m:r>
                                    <m:r>
                                      <a:rPr lang="en-US" sz="1200" b="0" i="1" smtClean="0">
                                        <a:latin typeface="Cambria Math" panose="02040503050406030204" pitchFamily="18" charset="0"/>
                                        <a:ea typeface="Cambria Math" panose="02040503050406030204" pitchFamily="18" charset="0"/>
                                      </a:rPr>
                                      <m:t>𝜑</m:t>
                                    </m:r>
                                    <m:r>
                                      <a:rPr lang="en-US" sz="1200" b="0" i="1" smtClean="0">
                                        <a:latin typeface="Cambria Math" panose="02040503050406030204" pitchFamily="18" charset="0"/>
                                        <a:ea typeface="Cambria Math" panose="02040503050406030204" pitchFamily="18" charset="0"/>
                                      </a:rPr>
                                      <m:t>𝑠𝑖𝑛</m:t>
                                    </m:r>
                                    <m:sSub>
                                      <m:sSubPr>
                                        <m:ctrlPr>
                                          <a:rPr lang="en-US" sz="1200" b="0" i="1" smtClean="0">
                                            <a:latin typeface="Cambria Math"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𝜑</m:t>
                                        </m:r>
                                      </m:e>
                                      <m:sub>
                                        <m:r>
                                          <a:rPr lang="en-US" sz="1200" b="0" i="1" smtClean="0">
                                            <a:latin typeface="Cambria Math" panose="02040503050406030204" pitchFamily="18" charset="0"/>
                                            <a:ea typeface="Cambria Math" panose="02040503050406030204" pitchFamily="18" charset="0"/>
                                          </a:rPr>
                                          <m:t>𝑠</m:t>
                                        </m:r>
                                      </m:sub>
                                    </m:sSub>
                                  </m:e>
                                </m:d>
                              </m:oMath>
                            </m:oMathPara>
                          </a14:m>
                          <a:endParaRPr lang="en-US" sz="1200" b="0" dirty="0" smtClean="0">
                            <a:solidFill>
                              <a:srgbClr val="FF0000"/>
                            </a:solidFill>
                          </a:endParaRPr>
                        </a:p>
                      </a:txBody>
                      <a:tcPr>
                        <a:noFill/>
                      </a:tcPr>
                    </a:tc>
                    <a:tc>
                      <a:txBody>
                        <a:bodyPr/>
                        <a:lstStyle/>
                        <a:p>
                          <a:pPr algn="r"/>
                          <a:r>
                            <a:rPr lang="en-GB" sz="1200" dirty="0" smtClean="0"/>
                            <a:t>Eq. 51 </a:t>
                          </a:r>
                          <a:endParaRPr lang="en-GB" sz="12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80" name="Table 79"/>
              <p:cNvGraphicFramePr>
                <a:graphicFrameLocks noGrp="1"/>
              </p:cNvGraphicFramePr>
              <p:nvPr>
                <p:extLst>
                  <p:ext uri="{D42A27DB-BD31-4B8C-83A1-F6EECF244321}">
                    <p14:modId xmlns:p14="http://schemas.microsoft.com/office/powerpoint/2010/main" val="2916246382"/>
                  </p:ext>
                </p:extLst>
              </p:nvPr>
            </p:nvGraphicFramePr>
            <p:xfrm>
              <a:off x="5499511" y="5434171"/>
              <a:ext cx="6709321" cy="488569"/>
            </p:xfrm>
            <a:graphic>
              <a:graphicData uri="http://schemas.openxmlformats.org/drawingml/2006/table">
                <a:tbl>
                  <a:tblPr firstRow="1" bandRow="1">
                    <a:tableStyleId>{2D5ABB26-0587-4C30-8999-92F81FD0307C}</a:tableStyleId>
                  </a:tblPr>
                  <a:tblGrid>
                    <a:gridCol w="5927269">
                      <a:extLst>
                        <a:ext uri="{9D8B030D-6E8A-4147-A177-3AD203B41FA5}">
                          <a16:colId xmlns:a16="http://schemas.microsoft.com/office/drawing/2014/main" val="2435879438"/>
                        </a:ext>
                      </a:extLst>
                    </a:gridCol>
                    <a:gridCol w="782052">
                      <a:extLst>
                        <a:ext uri="{9D8B030D-6E8A-4147-A177-3AD203B41FA5}">
                          <a16:colId xmlns:a16="http://schemas.microsoft.com/office/drawing/2014/main" val="3489280894"/>
                        </a:ext>
                      </a:extLst>
                    </a:gridCol>
                  </a:tblGrid>
                  <a:tr h="488569">
                    <a:tc>
                      <a:txBody>
                        <a:bodyPr/>
                        <a:lstStyle/>
                        <a:p>
                          <a:endParaRPr lang="es-ES"/>
                        </a:p>
                      </a:txBody>
                      <a:tcPr>
                        <a:blipFill>
                          <a:blip r:embed="rId17"/>
                          <a:stretch>
                            <a:fillRect r="-13155"/>
                          </a:stretch>
                        </a:blipFill>
                      </a:tcPr>
                    </a:tc>
                    <a:tc>
                      <a:txBody>
                        <a:bodyPr/>
                        <a:lstStyle/>
                        <a:p>
                          <a:pPr algn="r"/>
                          <a:r>
                            <a:rPr lang="en-GB" sz="1200" dirty="0" smtClean="0"/>
                            <a:t>Eq. </a:t>
                          </a:r>
                          <a:r>
                            <a:rPr lang="en-GB" sz="1200" dirty="0" smtClean="0"/>
                            <a:t>51 </a:t>
                          </a:r>
                          <a:endParaRPr lang="en-GB" sz="1200" dirty="0"/>
                        </a:p>
                      </a:txBody>
                      <a:tcPr anchor="ctr"/>
                    </a:tc>
                    <a:extLst>
                      <a:ext uri="{0D108BD9-81ED-4DB2-BD59-A6C34878D82A}">
                        <a16:rowId xmlns:a16="http://schemas.microsoft.com/office/drawing/2014/main" val="2992407173"/>
                      </a:ext>
                    </a:extLst>
                  </a:tr>
                </a:tbl>
              </a:graphicData>
            </a:graphic>
          </p:graphicFrame>
        </mc:Fallback>
      </mc:AlternateContent>
      <p:sp>
        <p:nvSpPr>
          <p:cNvPr id="81" name="Down Arrow 80"/>
          <p:cNvSpPr/>
          <p:nvPr/>
        </p:nvSpPr>
        <p:spPr>
          <a:xfrm>
            <a:off x="10058400" y="5149859"/>
            <a:ext cx="484632" cy="290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 name="Rectangle 1"/>
              <p:cNvSpPr/>
              <p:nvPr/>
            </p:nvSpPr>
            <p:spPr>
              <a:xfrm>
                <a:off x="5598175" y="216456"/>
                <a:ext cx="1333442" cy="5647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charset="0"/>
                              <a:ea typeface="Cambria Math" panose="02040503050406030204" pitchFamily="18" charset="0"/>
                            </a:rPr>
                          </m:ctrlPr>
                        </m:sSubPr>
                        <m:e>
                          <m:r>
                            <a:rPr lang="en-US" b="0" i="1">
                              <a:solidFill>
                                <a:schemeClr val="bg1"/>
                              </a:solidFill>
                              <a:latin typeface="Cambria Math" panose="02040503050406030204" pitchFamily="18" charset="0"/>
                              <a:ea typeface="Cambria Math" panose="02040503050406030204" pitchFamily="18" charset="0"/>
                            </a:rPr>
                            <m:t>𝜑</m:t>
                          </m:r>
                        </m:e>
                        <m:sub>
                          <m:r>
                            <a:rPr lang="en-US" b="0" i="1">
                              <a:solidFill>
                                <a:schemeClr val="bg1"/>
                              </a:solidFill>
                              <a:latin typeface="Cambria Math" panose="02040503050406030204" pitchFamily="18" charset="0"/>
                              <a:ea typeface="Cambria Math" panose="02040503050406030204" pitchFamily="18" charset="0"/>
                            </a:rPr>
                            <m:t>𝑠</m:t>
                          </m:r>
                        </m:sub>
                      </m:sSub>
                      <m:r>
                        <a:rPr lang="en-US" b="0" i="1" smtClean="0">
                          <a:solidFill>
                            <a:schemeClr val="bg1"/>
                          </a:solidFill>
                          <a:latin typeface="Cambria Math" charset="0"/>
                          <a:ea typeface="Cambria Math" panose="02040503050406030204" pitchFamily="18" charset="0"/>
                        </a:rPr>
                        <m:t>=</m:t>
                      </m:r>
                      <m:r>
                        <a:rPr lang="en-US" b="0" i="1">
                          <a:solidFill>
                            <a:schemeClr val="bg1"/>
                          </a:solidFill>
                          <a:latin typeface="Cambria Math" panose="02040503050406030204" pitchFamily="18" charset="0"/>
                          <a:ea typeface="Cambria Math" panose="02040503050406030204" pitchFamily="18" charset="0"/>
                        </a:rPr>
                        <m:t>𝜋</m:t>
                      </m:r>
                      <m:r>
                        <a:rPr lang="en-US" b="0" i="1">
                          <a:solidFill>
                            <a:schemeClr val="bg1"/>
                          </a:solidFill>
                          <a:latin typeface="Cambria Math" panose="02040503050406030204" pitchFamily="18" charset="0"/>
                          <a:ea typeface="Cambria Math" panose="02040503050406030204" pitchFamily="18" charset="0"/>
                        </a:rPr>
                        <m:t>−</m:t>
                      </m:r>
                      <m:f>
                        <m:fPr>
                          <m:ctrlPr>
                            <a:rPr lang="en-US" i="1">
                              <a:solidFill>
                                <a:schemeClr val="bg1"/>
                              </a:solidFill>
                              <a:latin typeface="Cambria Math" charset="0"/>
                              <a:ea typeface="Cambria Math" panose="02040503050406030204" pitchFamily="18" charset="0"/>
                            </a:rPr>
                          </m:ctrlPr>
                        </m:fPr>
                        <m:num>
                          <m:r>
                            <a:rPr lang="en-US" b="0" i="1">
                              <a:solidFill>
                                <a:schemeClr val="bg1"/>
                              </a:solidFill>
                              <a:latin typeface="Cambria Math" panose="02040503050406030204" pitchFamily="18" charset="0"/>
                              <a:ea typeface="Cambria Math" panose="02040503050406030204" pitchFamily="18" charset="0"/>
                            </a:rPr>
                            <m:t>𝜋</m:t>
                          </m:r>
                        </m:num>
                        <m:den>
                          <m:r>
                            <a:rPr lang="en-US" b="0" i="1">
                              <a:solidFill>
                                <a:schemeClr val="bg1"/>
                              </a:solidFill>
                              <a:latin typeface="Cambria Math" panose="02040503050406030204" pitchFamily="18" charset="0"/>
                              <a:ea typeface="Cambria Math" panose="02040503050406030204" pitchFamily="18" charset="0"/>
                            </a:rPr>
                            <m:t>6</m:t>
                          </m:r>
                        </m:den>
                      </m:f>
                    </m:oMath>
                  </m:oMathPara>
                </a14:m>
                <a:endParaRPr lang="en-US" dirty="0">
                  <a:solidFill>
                    <a:schemeClr val="bg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5598175" y="216456"/>
                <a:ext cx="1333442" cy="564770"/>
              </a:xfrm>
              <a:prstGeom prst="rect">
                <a:avLst/>
              </a:prstGeom>
              <a:blipFill rotWithShape="0">
                <a:blip r:embed="rId18"/>
                <a:stretch>
                  <a:fillRect/>
                </a:stretch>
              </a:blipFill>
            </p:spPr>
            <p:txBody>
              <a:bodyPr/>
              <a:lstStyle/>
              <a:p>
                <a:r>
                  <a:rPr lang="en-US">
                    <a:noFill/>
                  </a:rPr>
                  <a:t> </a:t>
                </a:r>
              </a:p>
            </p:txBody>
          </p:sp>
        </mc:Fallback>
      </mc:AlternateContent>
      <p:sp>
        <p:nvSpPr>
          <p:cNvPr id="67" name="5-Point Star 66"/>
          <p:cNvSpPr/>
          <p:nvPr/>
        </p:nvSpPr>
        <p:spPr>
          <a:xfrm>
            <a:off x="5468290" y="566445"/>
            <a:ext cx="332575" cy="30838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65591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69" y="313875"/>
            <a:ext cx="11187180" cy="369332"/>
          </a:xfrm>
          <a:prstGeom prst="rect">
            <a:avLst/>
          </a:prstGeom>
          <a:noFill/>
        </p:spPr>
        <p:txBody>
          <a:bodyPr wrap="square" rtlCol="0">
            <a:spAutoFit/>
          </a:bodyPr>
          <a:lstStyle/>
          <a:p>
            <a:r>
              <a:rPr lang="en-GB" dirty="0" smtClean="0"/>
              <a:t>Let’s now </a:t>
            </a:r>
            <a:r>
              <a:rPr lang="en-GB" b="1" dirty="0" smtClean="0">
                <a:solidFill>
                  <a:srgbClr val="FFC000"/>
                </a:solidFill>
              </a:rPr>
              <a:t>calculate the trajectories in phase space </a:t>
            </a:r>
            <a:r>
              <a:rPr lang="en-GB" dirty="0" smtClean="0"/>
              <a:t>that correspond to the plotted potential before</a:t>
            </a:r>
            <a:endParaRPr lang="en-GB" dirty="0"/>
          </a:p>
        </p:txBody>
      </p:sp>
      <p:sp>
        <p:nvSpPr>
          <p:cNvPr id="3" name="Rectangle 2"/>
          <p:cNvSpPr/>
          <p:nvPr/>
        </p:nvSpPr>
        <p:spPr>
          <a:xfrm>
            <a:off x="647769" y="862365"/>
            <a:ext cx="10729068" cy="369332"/>
          </a:xfrm>
          <a:prstGeom prst="rect">
            <a:avLst/>
          </a:prstGeom>
        </p:spPr>
        <p:txBody>
          <a:bodyPr wrap="square">
            <a:spAutoFit/>
          </a:bodyPr>
          <a:lstStyle/>
          <a:p>
            <a:r>
              <a:rPr lang="en-GB" dirty="0"/>
              <a:t>First let’s calculate the Hamiltonian or total energy of the system, which is a </a:t>
            </a:r>
            <a:r>
              <a:rPr lang="en-GB" dirty="0" smtClean="0"/>
              <a:t>constant.</a:t>
            </a:r>
            <a:endParaRPr lang="en-GB" dirty="0"/>
          </a:p>
        </p:txBody>
      </p:sp>
      <mc:AlternateContent xmlns:mc="http://schemas.openxmlformats.org/markup-compatibility/2006">
        <mc:Choice xmlns:a14="http://schemas.microsoft.com/office/drawing/2010/main" Requires="a14">
          <p:sp>
            <p:nvSpPr>
              <p:cNvPr id="4" name="TextBox 3"/>
              <p:cNvSpPr txBox="1"/>
              <p:nvPr/>
            </p:nvSpPr>
            <p:spPr>
              <a:xfrm>
                <a:off x="647769" y="1410855"/>
                <a:ext cx="11187180" cy="646331"/>
              </a:xfrm>
              <a:prstGeom prst="rect">
                <a:avLst/>
              </a:prstGeom>
              <a:noFill/>
            </p:spPr>
            <p:txBody>
              <a:bodyPr wrap="square" rtlCol="0">
                <a:spAutoFit/>
              </a:bodyPr>
              <a:lstStyle/>
              <a:p>
                <a:r>
                  <a:rPr lang="en-GB" dirty="0" smtClean="0"/>
                  <a:t>The simplest thing to do is to calculate the total energy when the kinetic energy is </a:t>
                </a:r>
                <a:r>
                  <a:rPr lang="en-GB" dirty="0" smtClean="0">
                    <a:latin typeface="Arial" charset="0"/>
                    <a:ea typeface="Arial" charset="0"/>
                    <a:cs typeface="Arial" charset="0"/>
                  </a:rPr>
                  <a:t>0</a:t>
                </a:r>
                <a:r>
                  <a:rPr lang="en-GB" dirty="0" smtClean="0"/>
                  <a:t>, i.e. w=</a:t>
                </a:r>
                <a:r>
                  <a:rPr lang="en-GB" dirty="0" smtClean="0">
                    <a:latin typeface="Arial" charset="0"/>
                    <a:ea typeface="Arial" charset="0"/>
                    <a:cs typeface="Arial" charset="0"/>
                  </a:rPr>
                  <a:t>0</a:t>
                </a:r>
                <a:r>
                  <a:rPr lang="en-GB" dirty="0" smtClean="0"/>
                  <a:t>, and the potential energy is maximum. The </a:t>
                </a:r>
                <a:r>
                  <a:rPr lang="en-GB" b="1" dirty="0" smtClean="0">
                    <a:solidFill>
                      <a:srgbClr val="FFC000"/>
                    </a:solidFill>
                  </a:rPr>
                  <a:t>potential energy is maximum when </a:t>
                </a:r>
                <a14:m>
                  <m:oMath xmlns:m="http://schemas.openxmlformats.org/officeDocument/2006/math">
                    <m:r>
                      <a:rPr lang="en-US" b="1" i="1" smtClean="0">
                        <a:solidFill>
                          <a:srgbClr val="FFC000"/>
                        </a:solidFill>
                        <a:latin typeface="Cambria Math" panose="02040503050406030204" pitchFamily="18" charset="0"/>
                        <a:ea typeface="Cambria Math" panose="02040503050406030204" pitchFamily="18" charset="0"/>
                      </a:rPr>
                      <m:t>𝝋</m:t>
                    </m:r>
                    <m:r>
                      <a:rPr lang="en-US" b="1" i="0" smtClean="0">
                        <a:solidFill>
                          <a:srgbClr val="FFC000"/>
                        </a:solidFill>
                        <a:latin typeface="Cambria Math" panose="02040503050406030204" pitchFamily="18" charset="0"/>
                        <a:ea typeface="Cambria Math" panose="02040503050406030204" pitchFamily="18" charset="0"/>
                      </a:rPr>
                      <m:t>=</m:t>
                    </m:r>
                    <m:r>
                      <a:rPr lang="el-GR" b="1" i="1" smtClean="0">
                        <a:solidFill>
                          <a:srgbClr val="FFC000"/>
                        </a:solidFill>
                        <a:latin typeface="Cambria Math" panose="02040503050406030204" pitchFamily="18" charset="0"/>
                        <a:ea typeface="Cambria Math" panose="02040503050406030204" pitchFamily="18" charset="0"/>
                      </a:rPr>
                      <m:t>𝝅</m:t>
                    </m:r>
                    <m:r>
                      <a:rPr lang="en-US" b="1" i="1" smtClean="0">
                        <a:solidFill>
                          <a:srgbClr val="FFC000"/>
                        </a:solidFill>
                        <a:latin typeface="Cambria Math" panose="02040503050406030204" pitchFamily="18" charset="0"/>
                        <a:ea typeface="Cambria Math" panose="02040503050406030204" pitchFamily="18" charset="0"/>
                      </a:rPr>
                      <m:t>−</m:t>
                    </m:r>
                    <m:sSub>
                      <m:sSubPr>
                        <m:ctrlPr>
                          <a:rPr lang="en-US" b="1" i="1" smtClean="0">
                            <a:solidFill>
                              <a:srgbClr val="FFC000"/>
                            </a:solidFill>
                            <a:latin typeface="Cambria Math" charset="0"/>
                            <a:ea typeface="Cambria Math" panose="02040503050406030204" pitchFamily="18" charset="0"/>
                          </a:rPr>
                        </m:ctrlPr>
                      </m:sSubPr>
                      <m:e>
                        <m:r>
                          <a:rPr lang="en-US" b="1" i="1" smtClean="0">
                            <a:solidFill>
                              <a:srgbClr val="FFC000"/>
                            </a:solidFill>
                            <a:latin typeface="Cambria Math" panose="02040503050406030204" pitchFamily="18" charset="0"/>
                            <a:ea typeface="Cambria Math" panose="02040503050406030204" pitchFamily="18" charset="0"/>
                          </a:rPr>
                          <m:t>𝝋</m:t>
                        </m:r>
                      </m:e>
                      <m:sub>
                        <m:r>
                          <a:rPr lang="en-US" b="1" i="1" smtClean="0">
                            <a:solidFill>
                              <a:srgbClr val="FFC000"/>
                            </a:solidFill>
                            <a:latin typeface="Cambria Math" panose="02040503050406030204" pitchFamily="18" charset="0"/>
                            <a:ea typeface="Cambria Math" panose="02040503050406030204" pitchFamily="18" charset="0"/>
                          </a:rPr>
                          <m:t>𝒔</m:t>
                        </m:r>
                      </m:sub>
                    </m:sSub>
                  </m:oMath>
                </a14:m>
                <a:r>
                  <a:rPr lang="en-GB" dirty="0" smtClean="0"/>
                  <a:t>.</a:t>
                </a:r>
                <a:endParaRPr lang="en-GB" dirty="0"/>
              </a:p>
            </p:txBody>
          </p:sp>
        </mc:Choice>
        <mc:Fallback>
          <p:sp>
            <p:nvSpPr>
              <p:cNvPr id="4" name="TextBox 3"/>
              <p:cNvSpPr txBox="1">
                <a:spLocks noRot="1" noChangeAspect="1" noMove="1" noResize="1" noEditPoints="1" noAdjustHandles="1" noChangeArrowheads="1" noChangeShapeType="1" noTextEdit="1"/>
              </p:cNvSpPr>
              <p:nvPr/>
            </p:nvSpPr>
            <p:spPr>
              <a:xfrm>
                <a:off x="647769" y="1410855"/>
                <a:ext cx="11187180" cy="646331"/>
              </a:xfrm>
              <a:prstGeom prst="rect">
                <a:avLst/>
              </a:prstGeom>
              <a:blipFill rotWithShape="0">
                <a:blip r:embed="rId2"/>
                <a:stretch>
                  <a:fillRect l="-436" t="-6604" b="-15094"/>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317" y="2237861"/>
            <a:ext cx="3914775" cy="227093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rot="16200000">
                <a:off x="4762145" y="2783923"/>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𝜋</m:t>
                      </m:r>
                      <m:r>
                        <a:rPr lang="en-US" sz="2000" b="0" i="1" smtClean="0">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𝜑</m:t>
                          </m:r>
                        </m:e>
                        <m:sub>
                          <m:r>
                            <a:rPr lang="en-US" sz="2000" i="1">
                              <a:solidFill>
                                <a:srgbClr val="FF0000"/>
                              </a:solidFill>
                              <a:latin typeface="Cambria Math" panose="02040503050406030204" pitchFamily="18" charset="0"/>
                              <a:ea typeface="Cambria Math" panose="02040503050406030204" pitchFamily="18" charset="0"/>
                            </a:rPr>
                            <m:t>𝑠</m:t>
                          </m:r>
                        </m:sub>
                      </m:sSub>
                    </m:oMath>
                  </m:oMathPara>
                </a14:m>
                <a:endParaRPr lang="en-GB" sz="2000" dirty="0">
                  <a:solidFill>
                    <a:srgbClr val="FF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rot="16200000">
                <a:off x="4762145" y="2783923"/>
                <a:ext cx="975523" cy="400110"/>
              </a:xfrm>
              <a:prstGeom prst="rect">
                <a:avLst/>
              </a:prstGeom>
              <a:blipFill>
                <a:blip r:embed="rId4"/>
                <a:stretch>
                  <a:fillRect r="-7576"/>
                </a:stretch>
              </a:blipFill>
            </p:spPr>
            <p:txBody>
              <a:bodyPr/>
              <a:lstStyle/>
              <a:p>
                <a:r>
                  <a:rPr lang="en-GB">
                    <a:noFill/>
                  </a:rPr>
                  <a:t> </a:t>
                </a:r>
              </a:p>
            </p:txBody>
          </p:sp>
        </mc:Fallback>
      </mc:AlternateContent>
      <p:cxnSp>
        <p:nvCxnSpPr>
          <p:cNvPr id="7" name="Straight Connector 6"/>
          <p:cNvCxnSpPr/>
          <p:nvPr/>
        </p:nvCxnSpPr>
        <p:spPr>
          <a:xfrm>
            <a:off x="4868951" y="3435644"/>
            <a:ext cx="21454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385252" y="3263196"/>
            <a:ext cx="2145460"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5036021" y="3263196"/>
            <a:ext cx="2145460"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p:cNvSpPr/>
              <p:nvPr/>
            </p:nvSpPr>
            <p:spPr>
              <a:xfrm rot="16200000">
                <a:off x="5614626" y="2677216"/>
                <a:ext cx="1211806" cy="512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𝜑</m:t>
                          </m:r>
                        </m:e>
                        <m:sub>
                          <m:r>
                            <a:rPr lang="en-US" sz="1600" b="0" i="1" smtClean="0">
                              <a:latin typeface="Cambria Math" panose="02040503050406030204" pitchFamily="18" charset="0"/>
                              <a:ea typeface="Cambria Math" panose="02040503050406030204" pitchFamily="18" charset="0"/>
                            </a:rPr>
                            <m:t>𝑠</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𝜋</m:t>
                          </m:r>
                        </m:num>
                        <m:den>
                          <m:r>
                            <a:rPr lang="en-US" sz="1600" b="0" i="1" smtClean="0">
                              <a:latin typeface="Cambria Math" panose="02040503050406030204" pitchFamily="18" charset="0"/>
                              <a:ea typeface="Cambria Math" panose="02040503050406030204" pitchFamily="18" charset="0"/>
                            </a:rPr>
                            <m:t>6</m:t>
                          </m:r>
                        </m:den>
                      </m:f>
                    </m:oMath>
                  </m:oMathPara>
                </a14:m>
                <a:endParaRPr lang="en-GB" sz="1600" dirty="0"/>
              </a:p>
            </p:txBody>
          </p:sp>
        </mc:Choice>
        <mc:Fallback xmlns="">
          <p:sp>
            <p:nvSpPr>
              <p:cNvPr id="10" name="Rectangle 9"/>
              <p:cNvSpPr>
                <a:spLocks noRot="1" noChangeAspect="1" noMove="1" noResize="1" noEditPoints="1" noAdjustHandles="1" noChangeArrowheads="1" noChangeShapeType="1" noTextEdit="1"/>
              </p:cNvSpPr>
              <p:nvPr/>
            </p:nvSpPr>
            <p:spPr>
              <a:xfrm rot="16200000">
                <a:off x="5614626" y="2677216"/>
                <a:ext cx="1211806" cy="512384"/>
              </a:xfrm>
              <a:prstGeom prst="rect">
                <a:avLst/>
              </a:prstGeom>
              <a:blipFill>
                <a:blip r:embed="rId5"/>
                <a:stretch>
                  <a:fillRect r="-3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423092" y="3348497"/>
                <a:ext cx="507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5"/>
                              </a:solidFill>
                              <a:latin typeface="Cambria Math" charset="0"/>
                            </a:rPr>
                          </m:ctrlPr>
                        </m:sSubPr>
                        <m:e>
                          <m:r>
                            <a:rPr lang="en-GB" i="1" smtClean="0">
                              <a:solidFill>
                                <a:schemeClr val="accent5"/>
                              </a:solidFill>
                              <a:latin typeface="Cambria Math" panose="02040503050406030204" pitchFamily="18" charset="0"/>
                              <a:ea typeface="Cambria Math" panose="02040503050406030204" pitchFamily="18" charset="0"/>
                            </a:rPr>
                            <m:t>𝜑</m:t>
                          </m:r>
                        </m:e>
                        <m:sub>
                          <m:r>
                            <a:rPr lang="en-US" b="0" i="1" smtClean="0">
                              <a:solidFill>
                                <a:schemeClr val="accent5"/>
                              </a:solidFill>
                              <a:latin typeface="Cambria Math" panose="02040503050406030204" pitchFamily="18" charset="0"/>
                            </a:rPr>
                            <m:t>𝑢</m:t>
                          </m:r>
                        </m:sub>
                      </m:sSub>
                    </m:oMath>
                  </m:oMathPara>
                </a14:m>
                <a:endParaRPr lang="en-GB" dirty="0">
                  <a:solidFill>
                    <a:schemeClr val="accent5"/>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423092" y="3348497"/>
                <a:ext cx="507062" cy="369332"/>
              </a:xfrm>
              <a:prstGeom prst="rect">
                <a:avLst/>
              </a:prstGeom>
              <a:blipFill>
                <a:blip r:embed="rId6"/>
                <a:stretch>
                  <a:fillRect b="-6557"/>
                </a:stretch>
              </a:blipFill>
            </p:spPr>
            <p:txBody>
              <a:bodyPr/>
              <a:lstStyle/>
              <a:p>
                <a:r>
                  <a:rPr lang="en-GB">
                    <a:noFill/>
                  </a:rPr>
                  <a:t> </a:t>
                </a:r>
              </a:p>
            </p:txBody>
          </p:sp>
        </mc:Fallback>
      </mc:AlternateContent>
      <p:sp>
        <p:nvSpPr>
          <p:cNvPr id="12" name="Oval 11"/>
          <p:cNvSpPr/>
          <p:nvPr/>
        </p:nvSpPr>
        <p:spPr>
          <a:xfrm>
            <a:off x="6377373" y="3348497"/>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Rectangle 12"/>
              <p:cNvSpPr/>
              <p:nvPr/>
            </p:nvSpPr>
            <p:spPr>
              <a:xfrm rot="16200000">
                <a:off x="3098411" y="2624739"/>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13" name="Rectangle 12"/>
              <p:cNvSpPr>
                <a:spLocks noRot="1" noChangeAspect="1" noMove="1" noResize="1" noEditPoints="1" noAdjustHandles="1" noChangeArrowheads="1" noChangeShapeType="1" noTextEdit="1"/>
              </p:cNvSpPr>
              <p:nvPr/>
            </p:nvSpPr>
            <p:spPr>
              <a:xfrm rot="16200000">
                <a:off x="3098411" y="2624739"/>
                <a:ext cx="1456232" cy="461665"/>
              </a:xfrm>
              <a:prstGeom prst="rect">
                <a:avLst/>
              </a:prstGeom>
              <a:blipFill rotWithShape="0">
                <a:blip r:embed="rId7"/>
                <a:stretch>
                  <a:fillRect l="-9211" t="-5439" r="-30263" b="-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47769" y="4695103"/>
                <a:ext cx="11232499" cy="369332"/>
              </a:xfrm>
              <a:prstGeom prst="rect">
                <a:avLst/>
              </a:prstGeom>
              <a:noFill/>
            </p:spPr>
            <p:txBody>
              <a:bodyPr wrap="none" rtlCol="0">
                <a:spAutoFit/>
              </a:bodyPr>
              <a:lstStyle/>
              <a:p>
                <a:r>
                  <a:rPr lang="en-GB" dirty="0" smtClean="0"/>
                  <a:t>For single RF systems the total energy or </a:t>
                </a:r>
                <a:r>
                  <a:rPr lang="en-GB" dirty="0" err="1" smtClean="0"/>
                  <a:t>separatrix</a:t>
                </a:r>
                <a:r>
                  <a:rPr lang="en-GB" dirty="0" smtClean="0"/>
                  <a:t> can be calculated analytically by replacing </a:t>
                </a:r>
                <a14:m>
                  <m:oMath xmlns:m="http://schemas.openxmlformats.org/officeDocument/2006/math">
                    <m:r>
                      <a:rPr lang="en-US" b="1" i="1" smtClean="0">
                        <a:solidFill>
                          <a:srgbClr val="FFC000"/>
                        </a:solidFill>
                        <a:latin typeface="Cambria Math" panose="02040503050406030204" pitchFamily="18" charset="0"/>
                        <a:ea typeface="Cambria Math" panose="02040503050406030204" pitchFamily="18" charset="0"/>
                      </a:rPr>
                      <m:t>𝝋</m:t>
                    </m:r>
                    <m:r>
                      <a:rPr lang="en-US" b="1">
                        <a:solidFill>
                          <a:srgbClr val="FFC000"/>
                        </a:solidFill>
                        <a:latin typeface="Cambria Math" panose="02040503050406030204" pitchFamily="18" charset="0"/>
                        <a:ea typeface="Cambria Math" panose="02040503050406030204" pitchFamily="18" charset="0"/>
                      </a:rPr>
                      <m:t>=</m:t>
                    </m:r>
                    <m:r>
                      <a:rPr lang="el-GR" b="1" i="1">
                        <a:solidFill>
                          <a:srgbClr val="FFC000"/>
                        </a:solidFill>
                        <a:latin typeface="Cambria Math" panose="02040503050406030204" pitchFamily="18" charset="0"/>
                        <a:ea typeface="Cambria Math" panose="02040503050406030204" pitchFamily="18" charset="0"/>
                      </a:rPr>
                      <m:t>𝝅</m:t>
                    </m:r>
                    <m:r>
                      <a:rPr lang="en-US" b="1" i="1">
                        <a:solidFill>
                          <a:srgbClr val="FFC000"/>
                        </a:solidFill>
                        <a:latin typeface="Cambria Math" panose="02040503050406030204" pitchFamily="18" charset="0"/>
                        <a:ea typeface="Cambria Math" panose="02040503050406030204" pitchFamily="18" charset="0"/>
                      </a:rPr>
                      <m:t>−</m:t>
                    </m:r>
                    <m:sSub>
                      <m:sSubPr>
                        <m:ctrlPr>
                          <a:rPr lang="en-US" b="1" i="1">
                            <a:solidFill>
                              <a:srgbClr val="FFC000"/>
                            </a:solidFill>
                            <a:latin typeface="Cambria Math" charset="0"/>
                            <a:ea typeface="Cambria Math" panose="02040503050406030204" pitchFamily="18" charset="0"/>
                          </a:rPr>
                        </m:ctrlPr>
                      </m:sSubPr>
                      <m:e>
                        <m:r>
                          <a:rPr lang="en-US" b="1" i="1">
                            <a:solidFill>
                              <a:srgbClr val="FFC000"/>
                            </a:solidFill>
                            <a:latin typeface="Cambria Math" panose="02040503050406030204" pitchFamily="18" charset="0"/>
                            <a:ea typeface="Cambria Math" panose="02040503050406030204" pitchFamily="18" charset="0"/>
                          </a:rPr>
                          <m:t>𝝋</m:t>
                        </m:r>
                      </m:e>
                      <m:sub>
                        <m:r>
                          <a:rPr lang="en-US" b="1" i="1">
                            <a:solidFill>
                              <a:srgbClr val="FFC000"/>
                            </a:solidFill>
                            <a:latin typeface="Cambria Math" panose="02040503050406030204" pitchFamily="18" charset="0"/>
                            <a:ea typeface="Cambria Math" panose="02040503050406030204" pitchFamily="18" charset="0"/>
                          </a:rPr>
                          <m:t>𝒔</m:t>
                        </m:r>
                      </m:sub>
                    </m:sSub>
                  </m:oMath>
                </a14:m>
                <a:r>
                  <a:rPr lang="en-GB" dirty="0" smtClean="0"/>
                  <a:t> in Eq. 51: </a:t>
                </a:r>
                <a:endParaRPr lang="en-GB" dirty="0"/>
              </a:p>
            </p:txBody>
          </p:sp>
        </mc:Choice>
        <mc:Fallback xmlns="">
          <p:sp>
            <p:nvSpPr>
              <p:cNvPr id="14" name="TextBox 13"/>
              <p:cNvSpPr txBox="1">
                <a:spLocks noRot="1" noChangeAspect="1" noMove="1" noResize="1" noEditPoints="1" noAdjustHandles="1" noChangeArrowheads="1" noChangeShapeType="1" noTextEdit="1"/>
              </p:cNvSpPr>
              <p:nvPr/>
            </p:nvSpPr>
            <p:spPr>
              <a:xfrm>
                <a:off x="647769" y="4695103"/>
                <a:ext cx="11232499" cy="369332"/>
              </a:xfrm>
              <a:prstGeom prst="rect">
                <a:avLst/>
              </a:prstGeom>
              <a:blipFill rotWithShape="0">
                <a:blip r:embed="rId8"/>
                <a:stretch>
                  <a:fillRect l="-434" t="-655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nvPr>
            </p:nvGraphicFramePr>
            <p:xfrm>
              <a:off x="609138" y="4980332"/>
              <a:ext cx="9681647" cy="753174"/>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2000" b="0" i="1" smtClean="0">
                                    <a:latin typeface="Cambria Math" panose="02040503050406030204" pitchFamily="18" charset="0"/>
                                  </a:rPr>
                                  <m:t>𝑈</m:t>
                                </m:r>
                                <m:d>
                                  <m:dPr>
                                    <m:ctrlPr>
                                      <a:rPr lang="en-US" sz="2000" b="0" i="1" smtClean="0">
                                        <a:latin typeface="Cambria Math" charset="0"/>
                                      </a:rPr>
                                    </m:ctrlPr>
                                  </m:dPr>
                                  <m:e>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𝜑</m:t>
                                    </m:r>
                                  </m:e>
                                </m:d>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charset="0"/>
                                      </a:rPr>
                                    </m:ctrlPr>
                                  </m:fPr>
                                  <m:num>
                                    <m:r>
                                      <a:rPr lang="en-US" sz="2000" b="0" i="1" smtClean="0">
                                        <a:latin typeface="Cambria Math" panose="02040503050406030204" pitchFamily="18" charset="0"/>
                                        <a:ea typeface="Cambria Math" panose="02040503050406030204" pitchFamily="18" charset="0"/>
                                      </a:rPr>
                                      <m:t>𝑞</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𝑚𝑎𝑥</m:t>
                                        </m:r>
                                      </m:sub>
                                    </m:sSub>
                                  </m:num>
                                  <m:den>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h</m:t>
                                    </m:r>
                                    <m:sSub>
                                      <m:sSubPr>
                                        <m:ctrlPr>
                                          <a:rPr lang="en-US" sz="2000" b="0" i="1" smtClean="0">
                                            <a:latin typeface="Cambria Math" charset="0"/>
                                          </a:rPr>
                                        </m:ctrlPr>
                                      </m:sSubPr>
                                      <m:e>
                                        <m:sSub>
                                          <m:sSubPr>
                                            <m:ctrlPr>
                                              <a:rPr lang="en-US" sz="2000" b="0" i="1" smtClean="0">
                                                <a:latin typeface="Cambria Math" charset="0"/>
                                                <a:ea typeface="Cambria Math" panose="02040503050406030204" pitchFamily="18" charset="0"/>
                                              </a:rPr>
                                            </m:ctrlPr>
                                          </m:sSubPr>
                                          <m:e>
                                            <m:sSub>
                                              <m:sSubPr>
                                                <m:ctrlPr>
                                                  <a:rPr lang="en-US" sz="2000" b="0" i="1" smtClean="0">
                                                    <a:latin typeface="Cambria Math" charset="0"/>
                                                    <a:ea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Γ</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𝑊</m:t>
                                            </m:r>
                                          </m:e>
                                          <m:sub>
                                            <m:r>
                                              <a:rPr lang="en-US" sz="2000" b="0" i="1" smtClean="0">
                                                <a:latin typeface="Cambria Math" panose="02040503050406030204" pitchFamily="18" charset="0"/>
                                                <a:ea typeface="Cambria Math" panose="02040503050406030204" pitchFamily="18" charset="0"/>
                                              </a:rPr>
                                              <m:t>𝑠</m:t>
                                            </m:r>
                                          </m:sub>
                                        </m:sSub>
                                      </m:e>
                                      <m:sub/>
                                    </m:sSub>
                                  </m:den>
                                </m:f>
                                <m:d>
                                  <m:dPr>
                                    <m:ctrlPr>
                                      <a:rPr lang="en-US" sz="2000" b="0" i="1" smtClean="0">
                                        <a:latin typeface="Cambria Math" charset="0"/>
                                        <a:ea typeface="Cambria Math" panose="02040503050406030204" pitchFamily="18" charset="0"/>
                                      </a:rPr>
                                    </m:ctrlPr>
                                  </m:dPr>
                                  <m:e>
                                    <m:func>
                                      <m:funcPr>
                                        <m:ctrlPr>
                                          <a:rPr lang="en-US" sz="2000" b="0" i="1" smtClean="0">
                                            <a:latin typeface="Cambria Math"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d>
                                          <m:dPr>
                                            <m:ctrlPr>
                                              <a:rPr lang="en-US" sz="2000" b="0" i="1" smtClean="0">
                                                <a:latin typeface="Cambria Math" charset="0"/>
                                                <a:ea typeface="Cambria Math" panose="02040503050406030204" pitchFamily="18" charset="0"/>
                                              </a:rPr>
                                            </m:ctrlPr>
                                          </m:dPr>
                                          <m:e>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𝜑</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e>
                                    </m:func>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𝑐𝑜𝑠</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Δ</m:t>
                                    </m:r>
                                    <m:r>
                                      <a:rPr lang="en-US" sz="2000" b="0" i="1" smtClean="0">
                                        <a:latin typeface="Cambria Math" panose="02040503050406030204" pitchFamily="18" charset="0"/>
                                        <a:ea typeface="Cambria Math" panose="02040503050406030204" pitchFamily="18" charset="0"/>
                                      </a:rPr>
                                      <m:t>𝜑</m:t>
                                    </m:r>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oMath>
                            </m:oMathPara>
                          </a14:m>
                          <a:endParaRPr lang="en-US" sz="2000" b="0" dirty="0" smtClean="0">
                            <a:solidFill>
                              <a:srgbClr val="FF0000"/>
                            </a:solidFill>
                          </a:endParaRPr>
                        </a:p>
                      </a:txBody>
                      <a:tcPr>
                        <a:noFill/>
                      </a:tcPr>
                    </a:tc>
                    <a:tc>
                      <a:txBody>
                        <a:bodyPr/>
                        <a:lstStyle/>
                        <a:p>
                          <a:pPr algn="r"/>
                          <a:r>
                            <a:rPr lang="en-GB" sz="2000" dirty="0" smtClean="0"/>
                            <a:t>Eq. 51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1802940847"/>
                  </p:ext>
                </p:extLst>
              </p:nvPr>
            </p:nvGraphicFramePr>
            <p:xfrm>
              <a:off x="609138" y="4980332"/>
              <a:ext cx="9681647" cy="753174"/>
            </p:xfrm>
            <a:graphic>
              <a:graphicData uri="http://schemas.openxmlformats.org/drawingml/2006/table">
                <a:tbl>
                  <a:tblPr firstRow="1" bandRow="1">
                    <a:tableStyleId>{2D5ABB26-0587-4C30-8999-92F81FD0307C}</a:tableStyleId>
                  </a:tblPr>
                  <a:tblGrid>
                    <a:gridCol w="8553135">
                      <a:extLst>
                        <a:ext uri="{9D8B030D-6E8A-4147-A177-3AD203B41FA5}">
                          <a16:colId xmlns:a16="http://schemas.microsoft.com/office/drawing/2014/main" val="2435879438"/>
                        </a:ext>
                      </a:extLst>
                    </a:gridCol>
                    <a:gridCol w="1128512">
                      <a:extLst>
                        <a:ext uri="{9D8B030D-6E8A-4147-A177-3AD203B41FA5}">
                          <a16:colId xmlns:a16="http://schemas.microsoft.com/office/drawing/2014/main" val="3489280894"/>
                        </a:ext>
                      </a:extLst>
                    </a:gridCol>
                  </a:tblGrid>
                  <a:tr h="753174">
                    <a:tc>
                      <a:txBody>
                        <a:bodyPr/>
                        <a:lstStyle/>
                        <a:p>
                          <a:endParaRPr lang="es-ES"/>
                        </a:p>
                      </a:txBody>
                      <a:tcPr>
                        <a:blipFill>
                          <a:blip r:embed="rId9"/>
                          <a:stretch>
                            <a:fillRect r="-13167"/>
                          </a:stretch>
                        </a:blipFill>
                      </a:tcPr>
                    </a:tc>
                    <a:tc>
                      <a:txBody>
                        <a:bodyPr/>
                        <a:lstStyle/>
                        <a:p>
                          <a:pPr algn="r"/>
                          <a:r>
                            <a:rPr lang="en-GB" sz="2000" dirty="0" smtClean="0"/>
                            <a:t>Eq. </a:t>
                          </a:r>
                          <a:r>
                            <a:rPr lang="en-GB" sz="2000" dirty="0" smtClean="0"/>
                            <a:t>51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mc:AlternateContent xmlns:mc="http://schemas.openxmlformats.org/markup-compatibility/2006" xmlns:a14="http://schemas.microsoft.com/office/drawing/2010/main">
        <mc:Choice Requires="a14">
          <p:sp>
            <p:nvSpPr>
              <p:cNvPr id="16" name="TextBox 15"/>
              <p:cNvSpPr txBox="1"/>
              <p:nvPr/>
            </p:nvSpPr>
            <p:spPr>
              <a:xfrm>
                <a:off x="647769" y="5826579"/>
                <a:ext cx="5944448" cy="369332"/>
              </a:xfrm>
              <a:prstGeom prst="rect">
                <a:avLst/>
              </a:prstGeom>
              <a:noFill/>
            </p:spPr>
            <p:txBody>
              <a:bodyPr wrap="none" rtlCol="0">
                <a:spAutoFit/>
              </a:bodyPr>
              <a:lstStyle/>
              <a:p>
                <a:r>
                  <a:rPr lang="en-GB" dirty="0" smtClean="0"/>
                  <a:t>First replace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𝜑</m:t>
                    </m:r>
                  </m:oMath>
                </a14:m>
                <a:r>
                  <a:rPr lang="en-GB" dirty="0" smtClean="0"/>
                  <a:t> by </a:t>
                </a:r>
                <a14:m>
                  <m:oMath xmlns:m="http://schemas.openxmlformats.org/officeDocument/2006/math">
                    <m:r>
                      <a:rPr lang="en-GB"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oMath>
                </a14:m>
                <a:r>
                  <a:rPr lang="en-GB" dirty="0" smtClean="0"/>
                  <a:t>, and then </a:t>
                </a:r>
                <a14:m>
                  <m:oMath xmlns:m="http://schemas.openxmlformats.org/officeDocument/2006/math">
                    <m:r>
                      <a:rPr lang="en-US" b="1" i="1" smtClean="0">
                        <a:solidFill>
                          <a:srgbClr val="FFC000"/>
                        </a:solidFill>
                        <a:latin typeface="Cambria Math" panose="02040503050406030204" pitchFamily="18" charset="0"/>
                        <a:ea typeface="Cambria Math" panose="02040503050406030204" pitchFamily="18" charset="0"/>
                      </a:rPr>
                      <m:t>𝝋</m:t>
                    </m:r>
                    <m:r>
                      <a:rPr lang="en-US" b="1">
                        <a:solidFill>
                          <a:srgbClr val="FFC000"/>
                        </a:solidFill>
                        <a:latin typeface="Cambria Math" panose="02040503050406030204" pitchFamily="18" charset="0"/>
                        <a:ea typeface="Cambria Math" panose="02040503050406030204" pitchFamily="18" charset="0"/>
                      </a:rPr>
                      <m:t>=</m:t>
                    </m:r>
                    <m:r>
                      <a:rPr lang="el-GR" b="1" i="1">
                        <a:solidFill>
                          <a:srgbClr val="FFC000"/>
                        </a:solidFill>
                        <a:latin typeface="Cambria Math" panose="02040503050406030204" pitchFamily="18" charset="0"/>
                        <a:ea typeface="Cambria Math" panose="02040503050406030204" pitchFamily="18" charset="0"/>
                      </a:rPr>
                      <m:t>𝝅</m:t>
                    </m:r>
                    <m:r>
                      <a:rPr lang="en-US" b="1" i="1">
                        <a:solidFill>
                          <a:srgbClr val="FFC000"/>
                        </a:solidFill>
                        <a:latin typeface="Cambria Math" panose="02040503050406030204" pitchFamily="18" charset="0"/>
                        <a:ea typeface="Cambria Math" panose="02040503050406030204" pitchFamily="18" charset="0"/>
                      </a:rPr>
                      <m:t>−</m:t>
                    </m:r>
                    <m:sSub>
                      <m:sSubPr>
                        <m:ctrlPr>
                          <a:rPr lang="en-US" b="1" i="1">
                            <a:solidFill>
                              <a:srgbClr val="FFC000"/>
                            </a:solidFill>
                            <a:latin typeface="Cambria Math" charset="0"/>
                            <a:ea typeface="Cambria Math" panose="02040503050406030204" pitchFamily="18" charset="0"/>
                          </a:rPr>
                        </m:ctrlPr>
                      </m:sSubPr>
                      <m:e>
                        <m:r>
                          <a:rPr lang="en-US" b="1" i="1">
                            <a:solidFill>
                              <a:srgbClr val="FFC000"/>
                            </a:solidFill>
                            <a:latin typeface="Cambria Math" panose="02040503050406030204" pitchFamily="18" charset="0"/>
                            <a:ea typeface="Cambria Math" panose="02040503050406030204" pitchFamily="18" charset="0"/>
                          </a:rPr>
                          <m:t>𝝋</m:t>
                        </m:r>
                      </m:e>
                      <m:sub>
                        <m:r>
                          <a:rPr lang="en-US" b="1" i="1">
                            <a:solidFill>
                              <a:srgbClr val="FFC000"/>
                            </a:solidFill>
                            <a:latin typeface="Cambria Math" panose="02040503050406030204" pitchFamily="18" charset="0"/>
                            <a:ea typeface="Cambria Math" panose="02040503050406030204" pitchFamily="18" charset="0"/>
                          </a:rPr>
                          <m:t>𝒔</m:t>
                        </m:r>
                      </m:sub>
                    </m:sSub>
                  </m:oMath>
                </a14:m>
                <a:r>
                  <a:rPr lang="en-GB" dirty="0" smtClean="0"/>
                  <a:t> to obtain: </a:t>
                </a:r>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647769" y="5826579"/>
                <a:ext cx="5944448" cy="369332"/>
              </a:xfrm>
              <a:prstGeom prst="rect">
                <a:avLst/>
              </a:prstGeom>
              <a:blipFill rotWithShape="0">
                <a:blip r:embed="rId10"/>
                <a:stretch>
                  <a:fillRect l="-821" t="-8333" b="-28333"/>
                </a:stretch>
              </a:blipFill>
            </p:spPr>
            <p:txBody>
              <a:bodyPr/>
              <a:lstStyle/>
              <a:p>
                <a:r>
                  <a:rPr lang="en-US">
                    <a:noFill/>
                  </a:rPr>
                  <a:t> </a:t>
                </a:r>
              </a:p>
            </p:txBody>
          </p:sp>
        </mc:Fallback>
      </mc:AlternateContent>
      <p:sp>
        <p:nvSpPr>
          <p:cNvPr id="18" name="Oval 17"/>
          <p:cNvSpPr/>
          <p:nvPr/>
        </p:nvSpPr>
        <p:spPr>
          <a:xfrm>
            <a:off x="5654842" y="1696453"/>
            <a:ext cx="1443790" cy="35510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8172148" y="1900209"/>
            <a:ext cx="3531917" cy="646331"/>
          </a:xfrm>
          <a:prstGeom prst="rect">
            <a:avLst/>
          </a:prstGeom>
          <a:noFill/>
        </p:spPr>
        <p:txBody>
          <a:bodyPr wrap="square" rtlCol="0">
            <a:spAutoFit/>
          </a:bodyPr>
          <a:lstStyle/>
          <a:p>
            <a:r>
              <a:rPr lang="en-GB" dirty="0" smtClean="0"/>
              <a:t>First point where particles are still bounded within the </a:t>
            </a:r>
            <a:r>
              <a:rPr lang="en-GB" dirty="0" err="1" smtClean="0"/>
              <a:t>separatrix</a:t>
            </a:r>
            <a:endParaRPr lang="en-GB" dirty="0"/>
          </a:p>
        </p:txBody>
      </p:sp>
      <p:sp>
        <p:nvSpPr>
          <p:cNvPr id="20" name="Oval 19"/>
          <p:cNvSpPr/>
          <p:nvPr/>
        </p:nvSpPr>
        <p:spPr>
          <a:xfrm>
            <a:off x="5374746" y="3356513"/>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p:cNvCxnSpPr>
            <a:stCxn id="19" idx="1"/>
          </p:cNvCxnSpPr>
          <p:nvPr/>
        </p:nvCxnSpPr>
        <p:spPr>
          <a:xfrm flipH="1">
            <a:off x="5538427" y="2223375"/>
            <a:ext cx="2633721" cy="1149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8252592" y="2604523"/>
                <a:ext cx="3378212" cy="646331"/>
              </a:xfrm>
              <a:prstGeom prst="rect">
                <a:avLst/>
              </a:prstGeom>
              <a:noFill/>
            </p:spPr>
            <p:txBody>
              <a:bodyPr wrap="square" rtlCol="0">
                <a:spAutoFit/>
              </a:bodyPr>
              <a:lstStyle/>
              <a:p>
                <a:r>
                  <a:rPr lang="en-GB" dirty="0" smtClean="0"/>
                  <a:t>The second point where particles are still bounded is </a:t>
                </a:r>
                <a14:m>
                  <m:oMath xmlns:m="http://schemas.openxmlformats.org/officeDocument/2006/math">
                    <m:sSub>
                      <m:sSubPr>
                        <m:ctrlPr>
                          <a:rPr lang="en-GB" i="1" smtClean="0">
                            <a:latin typeface="Cambria Math" charset="0"/>
                          </a:rPr>
                        </m:ctrlPr>
                      </m:sSubPr>
                      <m:e>
                        <m:r>
                          <a:rPr lang="en-GB"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𝑢</m:t>
                        </m:r>
                      </m:sub>
                    </m:sSub>
                  </m:oMath>
                </a14:m>
                <a:endParaRPr lang="en-GB" dirty="0"/>
              </a:p>
            </p:txBody>
          </p:sp>
        </mc:Choice>
        <mc:Fallback xmlns="">
          <p:sp>
            <p:nvSpPr>
              <p:cNvPr id="23" name="TextBox 22"/>
              <p:cNvSpPr txBox="1">
                <a:spLocks noRot="1" noChangeAspect="1" noMove="1" noResize="1" noEditPoints="1" noAdjustHandles="1" noChangeArrowheads="1" noChangeShapeType="1" noTextEdit="1"/>
              </p:cNvSpPr>
              <p:nvPr/>
            </p:nvSpPr>
            <p:spPr>
              <a:xfrm>
                <a:off x="8252592" y="2604523"/>
                <a:ext cx="3378212" cy="646331"/>
              </a:xfrm>
              <a:prstGeom prst="rect">
                <a:avLst/>
              </a:prstGeom>
              <a:blipFill>
                <a:blip r:embed="rId11"/>
                <a:stretch>
                  <a:fillRect l="-1625" t="-4717" b="-14151"/>
                </a:stretch>
              </a:blipFill>
            </p:spPr>
            <p:txBody>
              <a:bodyPr/>
              <a:lstStyle/>
              <a:p>
                <a:r>
                  <a:rPr lang="en-GB">
                    <a:noFill/>
                  </a:rPr>
                  <a:t> </a:t>
                </a:r>
              </a:p>
            </p:txBody>
          </p:sp>
        </mc:Fallback>
      </mc:AlternateContent>
      <p:cxnSp>
        <p:nvCxnSpPr>
          <p:cNvPr id="25" name="Straight Arrow Connector 24"/>
          <p:cNvCxnSpPr>
            <a:stCxn id="23" idx="1"/>
          </p:cNvCxnSpPr>
          <p:nvPr/>
        </p:nvCxnSpPr>
        <p:spPr>
          <a:xfrm flipH="1">
            <a:off x="6592217" y="2927689"/>
            <a:ext cx="1660375" cy="538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p:cNvSpPr/>
              <p:nvPr/>
            </p:nvSpPr>
            <p:spPr>
              <a:xfrm>
                <a:off x="8652175" y="3338041"/>
                <a:ext cx="21784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FFC000"/>
                          </a:solidFill>
                          <a:latin typeface="Cambria Math" panose="02040503050406030204" pitchFamily="18" charset="0"/>
                        </a:rPr>
                        <m:t>𝑈</m:t>
                      </m:r>
                      <m:d>
                        <m:dPr>
                          <m:ctrlPr>
                            <a:rPr lang="en-US" i="1">
                              <a:solidFill>
                                <a:srgbClr val="FFC000"/>
                              </a:solidFill>
                              <a:latin typeface="Cambria Math" charset="0"/>
                            </a:rPr>
                          </m:ctrlPr>
                        </m:dPr>
                        <m:e>
                          <m:r>
                            <a:rPr lang="en-US" i="1" smtClean="0">
                              <a:solidFill>
                                <a:srgbClr val="FFC000"/>
                              </a:solidFill>
                              <a:latin typeface="Cambria Math" panose="02040503050406030204" pitchFamily="18" charset="0"/>
                              <a:ea typeface="Cambria Math" panose="02040503050406030204" pitchFamily="18" charset="0"/>
                            </a:rPr>
                            <m:t>𝜋</m:t>
                          </m:r>
                          <m:r>
                            <a:rPr lang="en-US" b="0" i="1" smtClean="0">
                              <a:solidFill>
                                <a:srgbClr val="FFC000"/>
                              </a:solidFill>
                              <a:latin typeface="Cambria Math" panose="02040503050406030204" pitchFamily="18" charset="0"/>
                              <a:ea typeface="Cambria Math" panose="02040503050406030204" pitchFamily="18" charset="0"/>
                            </a:rPr>
                            <m:t>−</m:t>
                          </m:r>
                          <m:sSub>
                            <m:sSubPr>
                              <m:ctrlPr>
                                <a:rPr lang="en-US" b="0" i="1" smtClean="0">
                                  <a:solidFill>
                                    <a:srgbClr val="FFC000"/>
                                  </a:solidFill>
                                  <a:latin typeface="Cambria Math" charset="0"/>
                                  <a:ea typeface="Cambria Math" panose="02040503050406030204" pitchFamily="18" charset="0"/>
                                </a:rPr>
                              </m:ctrlPr>
                            </m:sSubPr>
                            <m:e>
                              <m:r>
                                <a:rPr lang="en-US" b="0" i="1" smtClean="0">
                                  <a:solidFill>
                                    <a:srgbClr val="FFC000"/>
                                  </a:solidFill>
                                  <a:latin typeface="Cambria Math" panose="02040503050406030204" pitchFamily="18" charset="0"/>
                                  <a:ea typeface="Cambria Math" panose="02040503050406030204" pitchFamily="18" charset="0"/>
                                </a:rPr>
                                <m:t>𝜑</m:t>
                              </m:r>
                            </m:e>
                            <m:sub>
                              <m:r>
                                <a:rPr lang="en-US" b="0" i="1" smtClean="0">
                                  <a:solidFill>
                                    <a:srgbClr val="FFC000"/>
                                  </a:solidFill>
                                  <a:latin typeface="Cambria Math" panose="02040503050406030204" pitchFamily="18" charset="0"/>
                                  <a:ea typeface="Cambria Math" panose="02040503050406030204" pitchFamily="18" charset="0"/>
                                </a:rPr>
                                <m:t>𝑠</m:t>
                              </m:r>
                            </m:sub>
                          </m:sSub>
                        </m:e>
                      </m:d>
                      <m:r>
                        <a:rPr lang="en-US" b="0" i="1" smtClean="0">
                          <a:solidFill>
                            <a:srgbClr val="FFC000"/>
                          </a:solidFill>
                          <a:latin typeface="Cambria Math" panose="02040503050406030204" pitchFamily="18" charset="0"/>
                          <a:ea typeface="Cambria Math" panose="02040503050406030204" pitchFamily="18" charset="0"/>
                        </a:rPr>
                        <m:t>=</m:t>
                      </m:r>
                      <m:r>
                        <a:rPr lang="en-US" b="0" i="1" smtClean="0">
                          <a:solidFill>
                            <a:srgbClr val="FFC000"/>
                          </a:solidFill>
                          <a:latin typeface="Cambria Math" panose="02040503050406030204" pitchFamily="18" charset="0"/>
                          <a:ea typeface="Cambria Math" panose="02040503050406030204" pitchFamily="18" charset="0"/>
                        </a:rPr>
                        <m:t>𝑈</m:t>
                      </m:r>
                      <m:r>
                        <a:rPr lang="en-US" b="0" i="1" smtClean="0">
                          <a:solidFill>
                            <a:srgbClr val="FFC000"/>
                          </a:solidFill>
                          <a:latin typeface="Cambria Math" panose="02040503050406030204" pitchFamily="18" charset="0"/>
                          <a:ea typeface="Cambria Math" panose="02040503050406030204" pitchFamily="18" charset="0"/>
                        </a:rPr>
                        <m:t>(</m:t>
                      </m:r>
                      <m:sSub>
                        <m:sSubPr>
                          <m:ctrlPr>
                            <a:rPr lang="en-US" b="0" i="1" smtClean="0">
                              <a:solidFill>
                                <a:srgbClr val="FFC000"/>
                              </a:solidFill>
                              <a:latin typeface="Cambria Math" charset="0"/>
                              <a:ea typeface="Cambria Math" panose="02040503050406030204" pitchFamily="18" charset="0"/>
                            </a:rPr>
                          </m:ctrlPr>
                        </m:sSubPr>
                        <m:e>
                          <m:r>
                            <a:rPr lang="en-US" b="0" i="1" smtClean="0">
                              <a:solidFill>
                                <a:srgbClr val="FFC000"/>
                              </a:solidFill>
                              <a:latin typeface="Cambria Math" panose="02040503050406030204" pitchFamily="18" charset="0"/>
                              <a:ea typeface="Cambria Math" panose="02040503050406030204" pitchFamily="18" charset="0"/>
                            </a:rPr>
                            <m:t>𝜑</m:t>
                          </m:r>
                        </m:e>
                        <m:sub>
                          <m:r>
                            <a:rPr lang="en-US" b="0" i="1" smtClean="0">
                              <a:solidFill>
                                <a:srgbClr val="FFC000"/>
                              </a:solidFill>
                              <a:latin typeface="Cambria Math" panose="02040503050406030204" pitchFamily="18" charset="0"/>
                              <a:ea typeface="Cambria Math" panose="02040503050406030204" pitchFamily="18" charset="0"/>
                            </a:rPr>
                            <m:t>𝑢</m:t>
                          </m:r>
                        </m:sub>
                      </m:sSub>
                      <m:r>
                        <a:rPr lang="en-US" b="0" i="1" smtClean="0">
                          <a:solidFill>
                            <a:srgbClr val="FFC000"/>
                          </a:solidFill>
                          <a:latin typeface="Cambria Math" panose="02040503050406030204" pitchFamily="18" charset="0"/>
                          <a:ea typeface="Cambria Math" panose="02040503050406030204" pitchFamily="18" charset="0"/>
                        </a:rPr>
                        <m:t>)</m:t>
                      </m:r>
                    </m:oMath>
                  </m:oMathPara>
                </a14:m>
                <a:endParaRPr lang="en-GB" dirty="0">
                  <a:solidFill>
                    <a:srgbClr val="FFC000"/>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8652175" y="3338041"/>
                <a:ext cx="2178481" cy="369332"/>
              </a:xfrm>
              <a:prstGeom prst="rect">
                <a:avLst/>
              </a:prstGeom>
              <a:blipFill rotWithShape="0">
                <a:blip r:embed="rId12"/>
                <a:stretch>
                  <a:fillRect b="-11667"/>
                </a:stretch>
              </a:blipFill>
            </p:spPr>
            <p:txBody>
              <a:bodyPr/>
              <a:lstStyle/>
              <a:p>
                <a:r>
                  <a:rPr lang="en-US">
                    <a:noFill/>
                  </a:rPr>
                  <a:t> </a:t>
                </a:r>
              </a:p>
            </p:txBody>
          </p:sp>
        </mc:Fallback>
      </mc:AlternateContent>
      <p:sp>
        <p:nvSpPr>
          <p:cNvPr id="17" name="Date Placeholder 1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21" name="Footer Placeholder 20"/>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24" name="Slide Number Placeholder 2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14</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75787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1483433" y="303851"/>
              <a:ext cx="9681647" cy="753174"/>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𝐻</m:t>
                                    </m:r>
                                  </m:e>
                                  <m:sub>
                                    <m:r>
                                      <a:rPr lang="en-US" sz="2000" b="0" i="1" smtClean="0">
                                        <a:latin typeface="Cambria Math" panose="02040503050406030204" pitchFamily="18" charset="0"/>
                                        <a:ea typeface="Cambria Math" panose="02040503050406030204" pitchFamily="18" charset="0"/>
                                      </a:rPr>
                                      <m:t>𝑠𝑒𝑝</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𝑈</m:t>
                                </m:r>
                                <m:r>
                                  <a:rPr lang="en-US" sz="2000" b="0" i="1" smtClean="0">
                                    <a:latin typeface="Cambria Math" panose="02040503050406030204" pitchFamily="18" charset="0"/>
                                    <a:ea typeface="Cambria Math" panose="02040503050406030204" pitchFamily="18" charset="0"/>
                                  </a:rPr>
                                  <m:t>(</m:t>
                                </m:r>
                                <m:r>
                                  <a:rPr lang="el-GR" sz="2000" b="0" i="1" smtClean="0">
                                    <a:solidFill>
                                      <a:schemeClr val="tx1"/>
                                    </a:solidFill>
                                    <a:latin typeface="Cambria Math" panose="02040503050406030204" pitchFamily="18" charset="0"/>
                                    <a:ea typeface="Cambria Math" panose="02040503050406030204" pitchFamily="18" charset="0"/>
                                  </a:rPr>
                                  <m:t>𝜋</m:t>
                                </m:r>
                                <m:r>
                                  <a:rPr lang="en-US" sz="2000" b="0" i="1">
                                    <a:solidFill>
                                      <a:schemeClr val="tx1"/>
                                    </a:solidFill>
                                    <a:latin typeface="Cambria Math" panose="02040503050406030204" pitchFamily="18" charset="0"/>
                                    <a:ea typeface="Cambria Math" panose="02040503050406030204" pitchFamily="18" charset="0"/>
                                  </a:rPr>
                                  <m:t>−</m:t>
                                </m:r>
                                <m:sSub>
                                  <m:sSubPr>
                                    <m:ctrlPr>
                                      <a:rPr lang="en-US" sz="2000" b="0" i="1">
                                        <a:solidFill>
                                          <a:schemeClr val="tx1"/>
                                        </a:solidFill>
                                        <a:latin typeface="Cambria Math" charset="0"/>
                                        <a:ea typeface="Cambria Math" panose="02040503050406030204" pitchFamily="18" charset="0"/>
                                      </a:rPr>
                                    </m:ctrlPr>
                                  </m:sSubPr>
                                  <m:e>
                                    <m:r>
                                      <a:rPr lang="en-US" sz="2000" b="0" i="1">
                                        <a:solidFill>
                                          <a:schemeClr val="tx1"/>
                                        </a:solidFill>
                                        <a:latin typeface="Cambria Math" panose="02040503050406030204" pitchFamily="18" charset="0"/>
                                        <a:ea typeface="Cambria Math" panose="02040503050406030204" pitchFamily="18" charset="0"/>
                                      </a:rPr>
                                      <m:t>𝜑</m:t>
                                    </m:r>
                                  </m:e>
                                  <m:sub>
                                    <m:r>
                                      <a:rPr lang="en-US" sz="2000" b="0" i="1">
                                        <a:solidFill>
                                          <a:schemeClr val="tx1"/>
                                        </a:solidFill>
                                        <a:latin typeface="Cambria Math" panose="02040503050406030204" pitchFamily="18" charset="0"/>
                                        <a:ea typeface="Cambria Math" panose="02040503050406030204" pitchFamily="18" charset="0"/>
                                      </a:rPr>
                                      <m:t>𝑠</m:t>
                                    </m:r>
                                  </m:sub>
                                </m:sSub>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charset="0"/>
                                      </a:rPr>
                                    </m:ctrlPr>
                                  </m:fPr>
                                  <m:num>
                                    <m:r>
                                      <a:rPr lang="en-US" sz="2000" b="0" i="1" smtClean="0">
                                        <a:latin typeface="Cambria Math" panose="02040503050406030204" pitchFamily="18" charset="0"/>
                                        <a:ea typeface="Cambria Math" panose="02040503050406030204" pitchFamily="18" charset="0"/>
                                      </a:rPr>
                                      <m:t>𝑞</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𝑚𝑎𝑥</m:t>
                                        </m:r>
                                      </m:sub>
                                    </m:sSub>
                                  </m:num>
                                  <m:den>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h</m:t>
                                    </m:r>
                                    <m:sSub>
                                      <m:sSubPr>
                                        <m:ctrlPr>
                                          <a:rPr lang="en-US" sz="2000" b="0" i="1" smtClean="0">
                                            <a:latin typeface="Cambria Math" charset="0"/>
                                          </a:rPr>
                                        </m:ctrlPr>
                                      </m:sSubPr>
                                      <m:e>
                                        <m:sSub>
                                          <m:sSubPr>
                                            <m:ctrlPr>
                                              <a:rPr lang="en-US" sz="2000" b="0" i="1" smtClean="0">
                                                <a:latin typeface="Cambria Math" charset="0"/>
                                                <a:ea typeface="Cambria Math" panose="02040503050406030204" pitchFamily="18" charset="0"/>
                                              </a:rPr>
                                            </m:ctrlPr>
                                          </m:sSubPr>
                                          <m:e>
                                            <m:sSub>
                                              <m:sSubPr>
                                                <m:ctrlPr>
                                                  <a:rPr lang="en-US" sz="2000" b="0" i="1" smtClean="0">
                                                    <a:latin typeface="Cambria Math" charset="0"/>
                                                    <a:ea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Γ</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𝑊</m:t>
                                            </m:r>
                                          </m:e>
                                          <m:sub>
                                            <m:r>
                                              <a:rPr lang="en-US" sz="2000" b="0" i="1" smtClean="0">
                                                <a:latin typeface="Cambria Math" panose="02040503050406030204" pitchFamily="18" charset="0"/>
                                                <a:ea typeface="Cambria Math" panose="02040503050406030204" pitchFamily="18" charset="0"/>
                                              </a:rPr>
                                              <m:t>𝑠</m:t>
                                            </m:r>
                                          </m:sub>
                                        </m:sSub>
                                      </m:e>
                                      <m:sub/>
                                    </m:sSub>
                                  </m:den>
                                </m:f>
                                <m:d>
                                  <m:dPr>
                                    <m:ctrlPr>
                                      <a:rPr lang="en-US" sz="2000" b="0" i="1" smtClean="0">
                                        <a:latin typeface="Cambria Math" charset="0"/>
                                        <a:ea typeface="Cambria Math" panose="02040503050406030204" pitchFamily="18" charset="0"/>
                                      </a:rPr>
                                    </m:ctrlPr>
                                  </m:dPr>
                                  <m:e>
                                    <m:func>
                                      <m:funcPr>
                                        <m:ctrlPr>
                                          <a:rPr lang="en-US" sz="2000" b="0" i="1" smtClean="0">
                                            <a:latin typeface="Cambria Math" charset="0"/>
                                            <a:ea typeface="Cambria Math" panose="02040503050406030204" pitchFamily="18" charset="0"/>
                                          </a:rPr>
                                        </m:ctrlPr>
                                      </m:funcPr>
                                      <m:fName>
                                        <m:r>
                                          <a:rPr lang="en-US" sz="2000" b="0" i="0" smtClean="0">
                                            <a:latin typeface="Cambria Math" panose="02040503050406030204" pitchFamily="18" charset="0"/>
                                            <a:ea typeface="Cambria Math" panose="02040503050406030204" pitchFamily="18" charset="0"/>
                                          </a:rPr>
                                          <m:t>−2</m:t>
                                        </m:r>
                                        <m:r>
                                          <m:rPr>
                                            <m:sty m:val="p"/>
                                          </m:rPr>
                                          <a:rPr lang="en-US" sz="2000" b="0" i="0" smtClean="0">
                                            <a:latin typeface="Cambria Math" panose="02040503050406030204" pitchFamily="18" charset="0"/>
                                            <a:ea typeface="Cambria Math" panose="02040503050406030204" pitchFamily="18" charset="0"/>
                                          </a:rPr>
                                          <m:t>cos</m:t>
                                        </m:r>
                                      </m:fName>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func>
                                    <m:r>
                                      <a:rPr lang="en-US" sz="2000" b="0" i="1" smtClean="0">
                                        <a:latin typeface="Cambria Math" panose="02040503050406030204" pitchFamily="18" charset="0"/>
                                        <a:ea typeface="Cambria Math" panose="02040503050406030204" pitchFamily="18" charset="0"/>
                                      </a:rPr>
                                      <m:t>+(</m:t>
                                    </m:r>
                                    <m:r>
                                      <a:rPr lang="el-GR" sz="2000" b="0" i="1" smtClean="0">
                                        <a:solidFill>
                                          <a:schemeClr val="tx1"/>
                                        </a:solidFill>
                                        <a:latin typeface="Cambria Math" panose="02040503050406030204" pitchFamily="18" charset="0"/>
                                        <a:ea typeface="Cambria Math" panose="02040503050406030204" pitchFamily="18" charset="0"/>
                                      </a:rPr>
                                      <m:t>𝜋</m:t>
                                    </m:r>
                                    <m:r>
                                      <a:rPr lang="en-US" sz="2000" b="0" i="1">
                                        <a:solidFill>
                                          <a:schemeClr val="tx1"/>
                                        </a:solidFill>
                                        <a:latin typeface="Cambria Math" panose="02040503050406030204" pitchFamily="18" charset="0"/>
                                        <a:ea typeface="Cambria Math" panose="02040503050406030204" pitchFamily="18" charset="0"/>
                                      </a:rPr>
                                      <m:t>−</m:t>
                                    </m:r>
                                    <m:sSub>
                                      <m:sSubPr>
                                        <m:ctrlPr>
                                          <a:rPr lang="en-US" sz="2000" b="0" i="1">
                                            <a:solidFill>
                                              <a:schemeClr val="tx1"/>
                                            </a:solidFill>
                                            <a:latin typeface="Cambria Math"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2</m:t>
                                        </m:r>
                                        <m:r>
                                          <a:rPr lang="en-US" sz="2000" b="0" i="1">
                                            <a:solidFill>
                                              <a:schemeClr val="tx1"/>
                                            </a:solidFill>
                                            <a:latin typeface="Cambria Math" panose="02040503050406030204" pitchFamily="18" charset="0"/>
                                            <a:ea typeface="Cambria Math" panose="02040503050406030204" pitchFamily="18" charset="0"/>
                                          </a:rPr>
                                          <m:t>𝜑</m:t>
                                        </m:r>
                                      </m:e>
                                      <m:sub>
                                        <m:r>
                                          <a:rPr lang="en-US" sz="2000" b="0" i="1">
                                            <a:solidFill>
                                              <a:schemeClr val="tx1"/>
                                            </a:solidFill>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oMath>
                            </m:oMathPara>
                          </a14:m>
                          <a:endParaRPr lang="en-US" sz="2000" b="0" dirty="0" smtClean="0">
                            <a:solidFill>
                              <a:srgbClr val="FF0000"/>
                            </a:solidFill>
                          </a:endParaRPr>
                        </a:p>
                      </a:txBody>
                      <a:tcPr>
                        <a:noFill/>
                      </a:tcPr>
                    </a:tc>
                    <a:tc>
                      <a:txBody>
                        <a:bodyPr/>
                        <a:lstStyle/>
                        <a:p>
                          <a:pPr algn="r"/>
                          <a:r>
                            <a:rPr lang="en-GB" sz="2000" dirty="0" smtClean="0"/>
                            <a:t>Eq. 57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655102103"/>
                  </p:ext>
                </p:extLst>
              </p:nvPr>
            </p:nvGraphicFramePr>
            <p:xfrm>
              <a:off x="1483433" y="303851"/>
              <a:ext cx="9681647" cy="753174"/>
            </p:xfrm>
            <a:graphic>
              <a:graphicData uri="http://schemas.openxmlformats.org/drawingml/2006/table">
                <a:tbl>
                  <a:tblPr firstRow="1" bandRow="1">
                    <a:tableStyleId>{2D5ABB26-0587-4C30-8999-92F81FD0307C}</a:tableStyleId>
                  </a:tblPr>
                  <a:tblGrid>
                    <a:gridCol w="8553135">
                      <a:extLst>
                        <a:ext uri="{9D8B030D-6E8A-4147-A177-3AD203B41FA5}">
                          <a16:colId xmlns:a16="http://schemas.microsoft.com/office/drawing/2014/main" val="2435879438"/>
                        </a:ext>
                      </a:extLst>
                    </a:gridCol>
                    <a:gridCol w="1128512">
                      <a:extLst>
                        <a:ext uri="{9D8B030D-6E8A-4147-A177-3AD203B41FA5}">
                          <a16:colId xmlns:a16="http://schemas.microsoft.com/office/drawing/2014/main" val="3489280894"/>
                        </a:ext>
                      </a:extLst>
                    </a:gridCol>
                  </a:tblGrid>
                  <a:tr h="753174">
                    <a:tc>
                      <a:txBody>
                        <a:bodyPr/>
                        <a:lstStyle/>
                        <a:p>
                          <a:endParaRPr lang="es-ES"/>
                        </a:p>
                      </a:txBody>
                      <a:tcPr>
                        <a:blipFill>
                          <a:blip r:embed="rId2"/>
                          <a:stretch>
                            <a:fillRect r="-13177"/>
                          </a:stretch>
                        </a:blipFill>
                      </a:tcPr>
                    </a:tc>
                    <a:tc>
                      <a:txBody>
                        <a:bodyPr/>
                        <a:lstStyle/>
                        <a:p>
                          <a:pPr algn="r"/>
                          <a:r>
                            <a:rPr lang="en-GB" sz="2000" dirty="0" smtClean="0"/>
                            <a:t>Eq. </a:t>
                          </a:r>
                          <a:r>
                            <a:rPr lang="en-GB" sz="2000" dirty="0" smtClean="0"/>
                            <a:t>57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p:sp>
        <p:nvSpPr>
          <p:cNvPr id="3" name="TextBox 2"/>
          <p:cNvSpPr txBox="1"/>
          <p:nvPr/>
        </p:nvSpPr>
        <p:spPr>
          <a:xfrm>
            <a:off x="625643" y="1064024"/>
            <a:ext cx="3447354" cy="369332"/>
          </a:xfrm>
          <a:prstGeom prst="rect">
            <a:avLst/>
          </a:prstGeom>
          <a:noFill/>
        </p:spPr>
        <p:txBody>
          <a:bodyPr wrap="none" rtlCol="0">
            <a:spAutoFit/>
          </a:bodyPr>
          <a:lstStyle/>
          <a:p>
            <a:r>
              <a:rPr lang="en-GB" dirty="0" smtClean="0"/>
              <a:t>The phase space trajectory is then:</a:t>
            </a:r>
            <a:endParaRPr lang="en-GB" dirty="0"/>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nvPr>
            </p:nvGraphicFramePr>
            <p:xfrm>
              <a:off x="1483433" y="1431388"/>
              <a:ext cx="9681647" cy="755142"/>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𝐻</m:t>
                                    </m:r>
                                  </m:e>
                                  <m:sub>
                                    <m:r>
                                      <a:rPr lang="en-US" sz="2000" b="0" i="1" smtClean="0">
                                        <a:latin typeface="Cambria Math" panose="02040503050406030204" pitchFamily="18" charset="0"/>
                                        <a:ea typeface="Cambria Math" panose="02040503050406030204" pitchFamily="18" charset="0"/>
                                      </a:rPr>
                                      <m:t>𝑠𝑒𝑝</m:t>
                                    </m:r>
                                  </m:sub>
                                </m:sSub>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2</m:t>
                                    </m:r>
                                  </m:den>
                                </m:f>
                                <m:sSup>
                                  <m:sSupPr>
                                    <m:ctrlPr>
                                      <a:rPr lang="en-US" sz="2000" b="0" i="1" smtClean="0">
                                        <a:latin typeface="Cambria Math"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𝑤</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𝑈</m:t>
                                </m:r>
                                <m:d>
                                  <m:dPr>
                                    <m:ctrlPr>
                                      <a:rPr lang="en-US" sz="2000" b="0" i="1" smtClean="0">
                                        <a:latin typeface="Cambria Math"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𝜑</m:t>
                                    </m:r>
                                  </m:e>
                                </m:d>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2</m:t>
                                    </m:r>
                                  </m:den>
                                </m:f>
                                <m:sSup>
                                  <m:sSupPr>
                                    <m:ctrlPr>
                                      <a:rPr lang="en-US" sz="2000" b="0" i="1" smtClean="0">
                                        <a:latin typeface="Cambria Math"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𝑤</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charset="0"/>
                                      </a:rPr>
                                    </m:ctrlPr>
                                  </m:fPr>
                                  <m:num>
                                    <m:r>
                                      <a:rPr lang="en-US" sz="2000" b="0" i="1" smtClean="0">
                                        <a:latin typeface="Cambria Math" panose="02040503050406030204" pitchFamily="18" charset="0"/>
                                        <a:ea typeface="Cambria Math" panose="02040503050406030204" pitchFamily="18" charset="0"/>
                                      </a:rPr>
                                      <m:t>𝑞</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𝑚𝑎𝑥</m:t>
                                        </m:r>
                                      </m:sub>
                                    </m:sSub>
                                  </m:num>
                                  <m:den>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h</m:t>
                                    </m:r>
                                    <m:sSub>
                                      <m:sSubPr>
                                        <m:ctrlPr>
                                          <a:rPr lang="en-US" sz="2000" b="0" i="1" smtClean="0">
                                            <a:latin typeface="Cambria Math" charset="0"/>
                                          </a:rPr>
                                        </m:ctrlPr>
                                      </m:sSubPr>
                                      <m:e>
                                        <m:sSub>
                                          <m:sSubPr>
                                            <m:ctrlPr>
                                              <a:rPr lang="en-US" sz="2000" b="0" i="1" smtClean="0">
                                                <a:latin typeface="Cambria Math" charset="0"/>
                                                <a:ea typeface="Cambria Math" panose="02040503050406030204" pitchFamily="18" charset="0"/>
                                              </a:rPr>
                                            </m:ctrlPr>
                                          </m:sSubPr>
                                          <m:e>
                                            <m:sSub>
                                              <m:sSubPr>
                                                <m:ctrlPr>
                                                  <a:rPr lang="en-US" sz="2000" b="0" i="1" smtClean="0">
                                                    <a:latin typeface="Cambria Math" charset="0"/>
                                                    <a:ea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Γ</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𝑊</m:t>
                                            </m:r>
                                          </m:e>
                                          <m:sub>
                                            <m:r>
                                              <a:rPr lang="en-US" sz="2000" b="0" i="1" smtClean="0">
                                                <a:latin typeface="Cambria Math" panose="02040503050406030204" pitchFamily="18" charset="0"/>
                                                <a:ea typeface="Cambria Math" panose="02040503050406030204" pitchFamily="18" charset="0"/>
                                              </a:rPr>
                                              <m:t>𝑠</m:t>
                                            </m:r>
                                          </m:sub>
                                        </m:sSub>
                                      </m:e>
                                      <m:sub/>
                                    </m:sSub>
                                  </m:den>
                                </m:f>
                                <m:d>
                                  <m:dPr>
                                    <m:ctrlPr>
                                      <a:rPr lang="en-US" sz="2000" b="0" i="1" smtClean="0">
                                        <a:latin typeface="Cambria Math" charset="0"/>
                                        <a:ea typeface="Cambria Math" panose="02040503050406030204" pitchFamily="18" charset="0"/>
                                      </a:rPr>
                                    </m:ctrlPr>
                                  </m:dPr>
                                  <m:e>
                                    <m:func>
                                      <m:funcPr>
                                        <m:ctrlPr>
                                          <a:rPr lang="en-US" sz="2000" b="0" i="1" smtClean="0">
                                            <a:latin typeface="Cambria Math"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r>
                                          <m:rPr>
                                            <m:sty m:val="p"/>
                                          </m:rPr>
                                          <a:rPr lang="el-GR" sz="2000" b="0" i="1" smtClean="0">
                                            <a:latin typeface="Cambria Math" panose="02040503050406030204" pitchFamily="18" charset="0"/>
                                            <a:ea typeface="Cambria Math" panose="02040503050406030204" pitchFamily="18" charset="0"/>
                                          </a:rPr>
                                          <m:t>φ</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cos</m:t>
                                        </m:r>
                                      </m:fName>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func>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𝜑</m:t>
                                    </m:r>
                                    <m:r>
                                      <a:rPr lang="en-US" sz="2000" b="0" i="1">
                                        <a:solidFill>
                                          <a:schemeClr val="tx1"/>
                                        </a:solidFill>
                                        <a:latin typeface="Cambria Math" panose="02040503050406030204" pitchFamily="18" charset="0"/>
                                        <a:ea typeface="Cambria Math" panose="02040503050406030204" pitchFamily="18" charset="0"/>
                                      </a:rPr>
                                      <m:t>−</m:t>
                                    </m:r>
                                    <m:sSub>
                                      <m:sSubPr>
                                        <m:ctrlPr>
                                          <a:rPr lang="en-US" sz="2000" b="0" i="1">
                                            <a:solidFill>
                                              <a:schemeClr val="tx1"/>
                                            </a:solidFill>
                                            <a:latin typeface="Cambria Math" charset="0"/>
                                            <a:ea typeface="Cambria Math" panose="02040503050406030204" pitchFamily="18" charset="0"/>
                                          </a:rPr>
                                        </m:ctrlPr>
                                      </m:sSubPr>
                                      <m:e>
                                        <m:r>
                                          <a:rPr lang="en-US" sz="2000" b="0" i="1">
                                            <a:solidFill>
                                              <a:schemeClr val="tx1"/>
                                            </a:solidFill>
                                            <a:latin typeface="Cambria Math" panose="02040503050406030204" pitchFamily="18" charset="0"/>
                                            <a:ea typeface="Cambria Math" panose="02040503050406030204" pitchFamily="18" charset="0"/>
                                          </a:rPr>
                                          <m:t>𝜑</m:t>
                                        </m:r>
                                      </m:e>
                                      <m:sub>
                                        <m:r>
                                          <a:rPr lang="en-US" sz="2000" b="0" i="1">
                                            <a:solidFill>
                                              <a:schemeClr val="tx1"/>
                                            </a:solidFill>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oMath>
                            </m:oMathPara>
                          </a14:m>
                          <a:endParaRPr lang="en-US" sz="2000" b="0" dirty="0" smtClean="0">
                            <a:solidFill>
                              <a:srgbClr val="FF0000"/>
                            </a:solidFill>
                          </a:endParaRPr>
                        </a:p>
                      </a:txBody>
                      <a:tcPr>
                        <a:noFill/>
                      </a:tcPr>
                    </a:tc>
                    <a:tc>
                      <a:txBody>
                        <a:bodyPr/>
                        <a:lstStyle/>
                        <a:p>
                          <a:pPr algn="r"/>
                          <a:r>
                            <a:rPr lang="en-GB" sz="2000" dirty="0" smtClean="0"/>
                            <a:t>Eq. 58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482269516"/>
                  </p:ext>
                </p:extLst>
              </p:nvPr>
            </p:nvGraphicFramePr>
            <p:xfrm>
              <a:off x="1483433" y="1431388"/>
              <a:ext cx="9681647" cy="755142"/>
            </p:xfrm>
            <a:graphic>
              <a:graphicData uri="http://schemas.openxmlformats.org/drawingml/2006/table">
                <a:tbl>
                  <a:tblPr firstRow="1" bandRow="1">
                    <a:tableStyleId>{2D5ABB26-0587-4C30-8999-92F81FD0307C}</a:tableStyleId>
                  </a:tblPr>
                  <a:tblGrid>
                    <a:gridCol w="8553135">
                      <a:extLst>
                        <a:ext uri="{9D8B030D-6E8A-4147-A177-3AD203B41FA5}">
                          <a16:colId xmlns:a16="http://schemas.microsoft.com/office/drawing/2014/main" val="2435879438"/>
                        </a:ext>
                      </a:extLst>
                    </a:gridCol>
                    <a:gridCol w="1128512">
                      <a:extLst>
                        <a:ext uri="{9D8B030D-6E8A-4147-A177-3AD203B41FA5}">
                          <a16:colId xmlns:a16="http://schemas.microsoft.com/office/drawing/2014/main" val="3489280894"/>
                        </a:ext>
                      </a:extLst>
                    </a:gridCol>
                  </a:tblGrid>
                  <a:tr h="755142">
                    <a:tc>
                      <a:txBody>
                        <a:bodyPr/>
                        <a:lstStyle/>
                        <a:p>
                          <a:endParaRPr lang="es-ES"/>
                        </a:p>
                      </a:txBody>
                      <a:tcPr>
                        <a:blipFill>
                          <a:blip r:embed="rId3"/>
                          <a:stretch>
                            <a:fillRect r="-13177"/>
                          </a:stretch>
                        </a:blipFill>
                      </a:tcPr>
                    </a:tc>
                    <a:tc>
                      <a:txBody>
                        <a:bodyPr/>
                        <a:lstStyle/>
                        <a:p>
                          <a:pPr algn="r"/>
                          <a:r>
                            <a:rPr lang="en-GB" sz="2000" dirty="0" smtClean="0"/>
                            <a:t>Eq. </a:t>
                          </a:r>
                          <a:r>
                            <a:rPr lang="en-GB" sz="2000" dirty="0" smtClean="0"/>
                            <a:t>58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mc:AlternateContent xmlns:mc="http://schemas.openxmlformats.org/markup-compatibility/2006" xmlns:a14="http://schemas.microsoft.com/office/drawing/2010/main">
        <mc:Choice Requires="a14">
          <p:sp>
            <p:nvSpPr>
              <p:cNvPr id="5" name="TextBox 4"/>
              <p:cNvSpPr txBox="1"/>
              <p:nvPr/>
            </p:nvSpPr>
            <p:spPr>
              <a:xfrm>
                <a:off x="625643" y="2182083"/>
                <a:ext cx="2502608" cy="369332"/>
              </a:xfrm>
              <a:prstGeom prst="rect">
                <a:avLst/>
              </a:prstGeom>
              <a:noFill/>
            </p:spPr>
            <p:txBody>
              <a:bodyPr wrap="none" rtlCol="0">
                <a:spAutoFit/>
              </a:bodyPr>
              <a:lstStyle/>
              <a:p>
                <a:r>
                  <a:rPr lang="en-GB" dirty="0" smtClean="0"/>
                  <a:t>Solving for </a:t>
                </a:r>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oMath>
                </a14:m>
                <a:r>
                  <a:rPr lang="en-GB" dirty="0" smtClean="0"/>
                  <a:t> we get:</a:t>
                </a:r>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625643" y="2182083"/>
                <a:ext cx="2502608" cy="369332"/>
              </a:xfrm>
              <a:prstGeom prst="rect">
                <a:avLst/>
              </a:prstGeom>
              <a:blipFill>
                <a:blip r:embed="rId4"/>
                <a:stretch>
                  <a:fillRect l="-2195" t="-9836" r="-1463" b="-2459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531071229"/>
                  </p:ext>
                </p:extLst>
              </p:nvPr>
            </p:nvGraphicFramePr>
            <p:xfrm>
              <a:off x="1483433" y="2340456"/>
              <a:ext cx="9681647" cy="711708"/>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sz="2000" b="1" i="1" smtClean="0">
                                        <a:solidFill>
                                          <a:srgbClr val="FFC000"/>
                                        </a:solidFill>
                                        <a:latin typeface="Cambria Math" charset="0"/>
                                        <a:ea typeface="Cambria Math" panose="02040503050406030204" pitchFamily="18" charset="0"/>
                                      </a:rPr>
                                    </m:ctrlPr>
                                  </m:sSubPr>
                                  <m:e>
                                    <m:r>
                                      <a:rPr lang="en-US" sz="2000" b="1" i="1" smtClean="0">
                                        <a:solidFill>
                                          <a:srgbClr val="FFC000"/>
                                        </a:solidFill>
                                        <a:latin typeface="Cambria Math" panose="02040503050406030204" pitchFamily="18" charset="0"/>
                                        <a:ea typeface="Cambria Math" panose="02040503050406030204" pitchFamily="18" charset="0"/>
                                      </a:rPr>
                                      <m:t>𝒘</m:t>
                                    </m:r>
                                    <m:d>
                                      <m:dPr>
                                        <m:ctrlPr>
                                          <a:rPr lang="en-US" sz="2000" b="1" i="1" smtClean="0">
                                            <a:solidFill>
                                              <a:srgbClr val="FFC000"/>
                                            </a:solidFill>
                                            <a:latin typeface="Cambria Math" charset="0"/>
                                            <a:ea typeface="Cambria Math" panose="02040503050406030204" pitchFamily="18" charset="0"/>
                                          </a:rPr>
                                        </m:ctrlPr>
                                      </m:dPr>
                                      <m:e>
                                        <m:r>
                                          <a:rPr lang="en-US" sz="2000" b="1" i="1" smtClean="0">
                                            <a:solidFill>
                                              <a:srgbClr val="FFC000"/>
                                            </a:solidFill>
                                            <a:latin typeface="Cambria Math" panose="02040503050406030204" pitchFamily="18" charset="0"/>
                                            <a:ea typeface="Cambria Math" panose="02040503050406030204" pitchFamily="18" charset="0"/>
                                          </a:rPr>
                                          <m:t>𝝋</m:t>
                                        </m:r>
                                      </m:e>
                                    </m:d>
                                    <m:r>
                                      <a:rPr lang="en-US" sz="2000" b="1" i="1" smtClean="0">
                                        <a:solidFill>
                                          <a:srgbClr val="FFC000"/>
                                        </a:solidFill>
                                        <a:latin typeface="Cambria Math" panose="02040503050406030204" pitchFamily="18" charset="0"/>
                                        <a:ea typeface="Cambria Math" panose="02040503050406030204" pitchFamily="18" charset="0"/>
                                      </a:rPr>
                                      <m:t>=</m:t>
                                    </m:r>
                                    <m:r>
                                      <a:rPr lang="en-US" sz="2000" b="1" i="1" smtClean="0">
                                        <a:solidFill>
                                          <a:srgbClr val="FFC000"/>
                                        </a:solidFill>
                                        <a:latin typeface="Cambria Math" charset="0"/>
                                        <a:ea typeface="Cambria Math" charset="0"/>
                                        <a:cs typeface="Cambria Math" charset="0"/>
                                      </a:rPr>
                                      <m:t>±</m:t>
                                    </m:r>
                                    <m:rad>
                                      <m:radPr>
                                        <m:degHide m:val="on"/>
                                        <m:ctrlPr>
                                          <a:rPr lang="en-US" sz="2000" b="1" i="1" smtClean="0">
                                            <a:solidFill>
                                              <a:srgbClr val="FFC000"/>
                                            </a:solidFill>
                                            <a:latin typeface="Cambria Math" charset="0"/>
                                            <a:ea typeface="Cambria Math" panose="02040503050406030204" pitchFamily="18" charset="0"/>
                                          </a:rPr>
                                        </m:ctrlPr>
                                      </m:radPr>
                                      <m:deg/>
                                      <m:e>
                                        <m:r>
                                          <a:rPr lang="en-US" sz="2000" b="1" i="1" smtClean="0">
                                            <a:solidFill>
                                              <a:srgbClr val="FFC000"/>
                                            </a:solidFill>
                                            <a:latin typeface="Cambria Math" panose="02040503050406030204" pitchFamily="18" charset="0"/>
                                            <a:ea typeface="Cambria Math" panose="02040503050406030204" pitchFamily="18" charset="0"/>
                                          </a:rPr>
                                          <m:t>𝟐</m:t>
                                        </m:r>
                                        <m:d>
                                          <m:dPr>
                                            <m:ctrlPr>
                                              <a:rPr lang="en-US" sz="2000" b="1" i="1" smtClean="0">
                                                <a:solidFill>
                                                  <a:srgbClr val="FFC000"/>
                                                </a:solidFill>
                                                <a:latin typeface="Cambria Math" charset="0"/>
                                                <a:ea typeface="Cambria Math" panose="02040503050406030204" pitchFamily="18" charset="0"/>
                                              </a:rPr>
                                            </m:ctrlPr>
                                          </m:dPr>
                                          <m:e>
                                            <m:sSub>
                                              <m:sSubPr>
                                                <m:ctrlPr>
                                                  <a:rPr lang="en-US" sz="2000" b="1" i="1" smtClean="0">
                                                    <a:solidFill>
                                                      <a:srgbClr val="FFC000"/>
                                                    </a:solidFill>
                                                    <a:latin typeface="Cambria Math" charset="0"/>
                                                    <a:ea typeface="Cambria Math" panose="02040503050406030204" pitchFamily="18" charset="0"/>
                                                  </a:rPr>
                                                </m:ctrlPr>
                                              </m:sSubPr>
                                              <m:e>
                                                <m:r>
                                                  <a:rPr lang="en-US" sz="2000" b="1" i="1" smtClean="0">
                                                    <a:solidFill>
                                                      <a:srgbClr val="FFC000"/>
                                                    </a:solidFill>
                                                    <a:latin typeface="Cambria Math" panose="02040503050406030204" pitchFamily="18" charset="0"/>
                                                    <a:ea typeface="Cambria Math" panose="02040503050406030204" pitchFamily="18" charset="0"/>
                                                  </a:rPr>
                                                  <m:t>𝑯</m:t>
                                                </m:r>
                                              </m:e>
                                              <m:sub>
                                                <m:r>
                                                  <a:rPr lang="en-US" sz="2000" b="1" i="1" smtClean="0">
                                                    <a:solidFill>
                                                      <a:srgbClr val="FFC000"/>
                                                    </a:solidFill>
                                                    <a:latin typeface="Cambria Math" panose="02040503050406030204" pitchFamily="18" charset="0"/>
                                                    <a:ea typeface="Cambria Math" panose="02040503050406030204" pitchFamily="18" charset="0"/>
                                                  </a:rPr>
                                                  <m:t>𝒔𝒆𝒑</m:t>
                                                </m:r>
                                              </m:sub>
                                            </m:sSub>
                                            <m:r>
                                              <a:rPr lang="en-US" sz="2000" b="1" i="1" smtClean="0">
                                                <a:solidFill>
                                                  <a:srgbClr val="FFC000"/>
                                                </a:solidFill>
                                                <a:latin typeface="Cambria Math" panose="02040503050406030204" pitchFamily="18" charset="0"/>
                                                <a:ea typeface="Cambria Math" panose="02040503050406030204" pitchFamily="18" charset="0"/>
                                              </a:rPr>
                                              <m:t>−</m:t>
                                            </m:r>
                                            <m:r>
                                              <a:rPr lang="en-US" sz="2000" b="1" i="1" smtClean="0">
                                                <a:solidFill>
                                                  <a:srgbClr val="FFC000"/>
                                                </a:solidFill>
                                                <a:latin typeface="Cambria Math" panose="02040503050406030204" pitchFamily="18" charset="0"/>
                                                <a:ea typeface="Cambria Math" panose="02040503050406030204" pitchFamily="18" charset="0"/>
                                              </a:rPr>
                                              <m:t>𝑼</m:t>
                                            </m:r>
                                            <m:r>
                                              <a:rPr lang="en-US" sz="2000" b="1" i="1" smtClean="0">
                                                <a:solidFill>
                                                  <a:srgbClr val="FFC000"/>
                                                </a:solidFill>
                                                <a:latin typeface="Cambria Math" panose="02040503050406030204" pitchFamily="18" charset="0"/>
                                                <a:ea typeface="Cambria Math" panose="02040503050406030204" pitchFamily="18" charset="0"/>
                                              </a:rPr>
                                              <m:t>(</m:t>
                                            </m:r>
                                            <m:r>
                                              <a:rPr lang="en-US" sz="2000" b="1" i="1" smtClean="0">
                                                <a:solidFill>
                                                  <a:srgbClr val="FFC000"/>
                                                </a:solidFill>
                                                <a:latin typeface="Cambria Math" panose="02040503050406030204" pitchFamily="18" charset="0"/>
                                                <a:ea typeface="Cambria Math" panose="02040503050406030204" pitchFamily="18" charset="0"/>
                                              </a:rPr>
                                              <m:t>𝝋</m:t>
                                            </m:r>
                                            <m:r>
                                              <a:rPr lang="en-US" sz="2000" b="1" i="1" smtClean="0">
                                                <a:solidFill>
                                                  <a:srgbClr val="FFC000"/>
                                                </a:solidFill>
                                                <a:latin typeface="Cambria Math" panose="02040503050406030204" pitchFamily="18" charset="0"/>
                                                <a:ea typeface="Cambria Math" panose="02040503050406030204" pitchFamily="18" charset="0"/>
                                              </a:rPr>
                                              <m:t>)</m:t>
                                            </m:r>
                                          </m:e>
                                        </m:d>
                                      </m:e>
                                    </m:rad>
                                    <m:r>
                                      <a:rPr lang="en-US" sz="2000" b="1" i="1" smtClean="0">
                                        <a:solidFill>
                                          <a:srgbClr val="FFC000"/>
                                        </a:solidFill>
                                        <a:latin typeface="Cambria Math" panose="02040503050406030204" pitchFamily="18" charset="0"/>
                                        <a:ea typeface="Cambria Math" panose="02040503050406030204" pitchFamily="18" charset="0"/>
                                      </a:rPr>
                                      <m:t> </m:t>
                                    </m:r>
                                  </m:e>
                                  <m:sub/>
                                </m:sSub>
                              </m:oMath>
                            </m:oMathPara>
                          </a14:m>
                          <a:endParaRPr lang="en-US" sz="2000" b="1" dirty="0" smtClean="0">
                            <a:solidFill>
                              <a:srgbClr val="FF0000"/>
                            </a:solidFill>
                          </a:endParaRPr>
                        </a:p>
                      </a:txBody>
                      <a:tcPr>
                        <a:noFill/>
                      </a:tcPr>
                    </a:tc>
                    <a:tc>
                      <a:txBody>
                        <a:bodyPr/>
                        <a:lstStyle/>
                        <a:p>
                          <a:pPr algn="r"/>
                          <a:r>
                            <a:rPr lang="en-GB" sz="2000" dirty="0" smtClean="0"/>
                            <a:t>Eq. 59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531071229"/>
                  </p:ext>
                </p:extLst>
              </p:nvPr>
            </p:nvGraphicFramePr>
            <p:xfrm>
              <a:off x="1483433" y="2340456"/>
              <a:ext cx="9681647" cy="711708"/>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xmlns:a14="http://schemas.microsoft.com/office/drawing/2010/main" val="2435879438"/>
                        </a:ext>
                      </a:extLst>
                    </a:gridCol>
                    <a:gridCol w="1128512">
                      <a:extLst>
                        <a:ext uri="{9D8B030D-6E8A-4147-A177-3AD203B41FA5}">
                          <a16:colId xmlns="" xmlns:a16="http://schemas.microsoft.com/office/drawing/2014/main" xmlns:a14="http://schemas.microsoft.com/office/drawing/2010/main" val="3489280894"/>
                        </a:ext>
                      </a:extLst>
                    </a:gridCol>
                  </a:tblGrid>
                  <a:tr h="711708">
                    <a:tc>
                      <a:txBody>
                        <a:bodyPr/>
                        <a:lstStyle/>
                        <a:p>
                          <a:endParaRPr lang="en-US"/>
                        </a:p>
                      </a:txBody>
                      <a:tcPr>
                        <a:blipFill rotWithShape="0">
                          <a:blip r:embed="rId5"/>
                          <a:stretch>
                            <a:fillRect r="-13177"/>
                          </a:stretch>
                        </a:blipFill>
                      </a:tcPr>
                    </a:tc>
                    <a:tc>
                      <a:txBody>
                        <a:bodyPr/>
                        <a:lstStyle/>
                        <a:p>
                          <a:pPr algn="r"/>
                          <a:r>
                            <a:rPr lang="en-GB" sz="2000" dirty="0" smtClean="0"/>
                            <a:t>Eq. 59 </a:t>
                          </a:r>
                          <a:endParaRPr lang="en-GB" sz="2000"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745959" y="3080066"/>
                <a:ext cx="10912642" cy="646331"/>
              </a:xfrm>
              <a:prstGeom prst="rect">
                <a:avLst/>
              </a:prstGeom>
              <a:noFill/>
            </p:spPr>
            <p:txBody>
              <a:bodyPr wrap="square" rtlCol="0">
                <a:spAutoFit/>
              </a:bodyPr>
              <a:lstStyle/>
              <a:p>
                <a:r>
                  <a:rPr lang="en-GB" dirty="0" smtClean="0"/>
                  <a:t>Coming back to the second point where particles are still bounded within the </a:t>
                </a:r>
                <a:r>
                  <a:rPr lang="en-GB" dirty="0" err="1" smtClean="0"/>
                  <a:t>separatrix</a:t>
                </a:r>
                <a:r>
                  <a:rPr lang="en-GB" dirty="0" smtClean="0"/>
                  <a:t>, denoted </a:t>
                </a:r>
                <a14:m>
                  <m:oMath xmlns:m="http://schemas.openxmlformats.org/officeDocument/2006/math">
                    <m:sSub>
                      <m:sSubPr>
                        <m:ctrlPr>
                          <a:rPr lang="en-GB" i="1" smtClean="0">
                            <a:latin typeface="Cambria Math" charset="0"/>
                          </a:rPr>
                        </m:ctrlPr>
                      </m:sSubPr>
                      <m:e>
                        <m:r>
                          <a:rPr lang="en-GB"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𝑢</m:t>
                        </m:r>
                      </m:sub>
                    </m:sSub>
                  </m:oMath>
                </a14:m>
                <a:r>
                  <a:rPr lang="en-GB" dirty="0" smtClean="0"/>
                  <a:t> in the previous figure, we know the energy deviation there should be zero, i.e. </a:t>
                </a:r>
                <a14:m>
                  <m:oMath xmlns:m="http://schemas.openxmlformats.org/officeDocument/2006/math">
                    <m:r>
                      <a:rPr lang="en-GB"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=0</m:t>
                    </m:r>
                  </m:oMath>
                </a14:m>
                <a:r>
                  <a:rPr lang="en-GB" dirty="0" smtClean="0"/>
                  <a:t>. In this case:</a:t>
                </a:r>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745959" y="3080066"/>
                <a:ext cx="10912642" cy="646331"/>
              </a:xfrm>
              <a:prstGeom prst="rect">
                <a:avLst/>
              </a:prstGeom>
              <a:blipFill>
                <a:blip r:embed="rId6"/>
                <a:stretch>
                  <a:fillRect l="-447" t="-4717"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252663" y="3785359"/>
              <a:ext cx="10691839" cy="755142"/>
            </p:xfrm>
            <a:graphic>
              <a:graphicData uri="http://schemas.openxmlformats.org/drawingml/2006/table">
                <a:tbl>
                  <a:tblPr firstRow="1" bandRow="1">
                    <a:tableStyleId>{2D5ABB26-0587-4C30-8999-92F81FD0307C}</a:tableStyleId>
                  </a:tblPr>
                  <a:tblGrid>
                    <a:gridCol w="9445577">
                      <a:extLst>
                        <a:ext uri="{9D8B030D-6E8A-4147-A177-3AD203B41FA5}">
                          <a16:colId xmlns="" xmlns:a16="http://schemas.microsoft.com/office/drawing/2014/main" val="2435879438"/>
                        </a:ext>
                      </a:extLst>
                    </a:gridCol>
                    <a:gridCol w="124626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sz="2000" b="0" i="1" smtClean="0">
                                        <a:solidFill>
                                          <a:srgbClr val="FF0000"/>
                                        </a:solidFill>
                                        <a:latin typeface="Cambria Math" charset="0"/>
                                        <a:ea typeface="Cambria Math" panose="02040503050406030204" pitchFamily="18" charset="0"/>
                                      </a:rPr>
                                    </m:ctrlPr>
                                  </m:sSubPr>
                                  <m:e>
                                    <m:r>
                                      <a:rPr lang="en-US" sz="2000" b="0" i="1" smtClean="0">
                                        <a:solidFill>
                                          <a:srgbClr val="FF0000"/>
                                        </a:solidFill>
                                        <a:latin typeface="Cambria Math" panose="02040503050406030204" pitchFamily="18" charset="0"/>
                                        <a:ea typeface="Cambria Math" panose="02040503050406030204" pitchFamily="18" charset="0"/>
                                      </a:rPr>
                                      <m:t>𝐻</m:t>
                                    </m:r>
                                  </m:e>
                                  <m:sub>
                                    <m:r>
                                      <a:rPr lang="en-US" sz="2000" b="0" i="1" smtClean="0">
                                        <a:solidFill>
                                          <a:srgbClr val="FF0000"/>
                                        </a:solidFill>
                                        <a:latin typeface="Cambria Math" panose="02040503050406030204" pitchFamily="18" charset="0"/>
                                        <a:ea typeface="Cambria Math" panose="02040503050406030204" pitchFamily="18" charset="0"/>
                                      </a:rPr>
                                      <m:t>𝑠𝑒𝑝</m:t>
                                    </m:r>
                                  </m:sub>
                                </m:sSub>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2</m:t>
                                    </m:r>
                                  </m:den>
                                </m:f>
                                <m:sSup>
                                  <m:sSupPr>
                                    <m:ctrlPr>
                                      <a:rPr lang="en-US" sz="2000" b="0" i="1" smtClean="0">
                                        <a:latin typeface="Cambria Math"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𝑤</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𝑈</m:t>
                                </m:r>
                                <m:d>
                                  <m:dPr>
                                    <m:ctrlPr>
                                      <a:rPr lang="en-US" sz="2000" b="0" i="1" smtClean="0">
                                        <a:solidFill>
                                          <a:srgbClr val="FF0000"/>
                                        </a:solidFill>
                                        <a:latin typeface="Cambria Math" charset="0"/>
                                        <a:ea typeface="Cambria Math" panose="02040503050406030204" pitchFamily="18" charset="0"/>
                                      </a:rPr>
                                    </m:ctrlPr>
                                  </m:dPr>
                                  <m:e>
                                    <m:sSub>
                                      <m:sSubPr>
                                        <m:ctrlPr>
                                          <a:rPr lang="en-US" sz="2000" b="0" i="1" smtClean="0">
                                            <a:solidFill>
                                              <a:srgbClr val="FF0000"/>
                                            </a:solidFill>
                                            <a:latin typeface="Cambria Math" charset="0"/>
                                            <a:ea typeface="Cambria Math" panose="02040503050406030204" pitchFamily="18" charset="0"/>
                                          </a:rPr>
                                        </m:ctrlPr>
                                      </m:sSubPr>
                                      <m:e>
                                        <m:r>
                                          <a:rPr lang="en-US" sz="2000" b="0" i="1" smtClean="0">
                                            <a:solidFill>
                                              <a:srgbClr val="FF0000"/>
                                            </a:solidFill>
                                            <a:latin typeface="Cambria Math" panose="02040503050406030204" pitchFamily="18" charset="0"/>
                                            <a:ea typeface="Cambria Math" panose="02040503050406030204" pitchFamily="18" charset="0"/>
                                          </a:rPr>
                                          <m:t>𝜑</m:t>
                                        </m:r>
                                      </m:e>
                                      <m:sub>
                                        <m:r>
                                          <a:rPr lang="en-US" sz="2000" b="0" i="1" smtClean="0">
                                            <a:solidFill>
                                              <a:srgbClr val="FF0000"/>
                                            </a:solidFill>
                                            <a:latin typeface="Cambria Math" panose="02040503050406030204" pitchFamily="18" charset="0"/>
                                            <a:ea typeface="Cambria Math" panose="02040503050406030204" pitchFamily="18" charset="0"/>
                                          </a:rPr>
                                          <m:t>𝑢</m:t>
                                        </m:r>
                                      </m:sub>
                                    </m:sSub>
                                  </m:e>
                                </m:d>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charset="0"/>
                                      </a:rPr>
                                    </m:ctrlPr>
                                  </m:fPr>
                                  <m:num>
                                    <m:r>
                                      <a:rPr lang="en-US" sz="2000" b="0" i="1" smtClean="0">
                                        <a:latin typeface="Cambria Math" panose="02040503050406030204" pitchFamily="18" charset="0"/>
                                        <a:ea typeface="Cambria Math" panose="02040503050406030204" pitchFamily="18" charset="0"/>
                                      </a:rPr>
                                      <m:t>𝑞</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𝑚𝑎𝑥</m:t>
                                        </m:r>
                                      </m:sub>
                                    </m:sSub>
                                  </m:num>
                                  <m:den>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h</m:t>
                                    </m:r>
                                    <m:sSub>
                                      <m:sSubPr>
                                        <m:ctrlPr>
                                          <a:rPr lang="en-US" sz="2000" b="0" i="1" smtClean="0">
                                            <a:latin typeface="Cambria Math" charset="0"/>
                                          </a:rPr>
                                        </m:ctrlPr>
                                      </m:sSubPr>
                                      <m:e>
                                        <m:sSub>
                                          <m:sSubPr>
                                            <m:ctrlPr>
                                              <a:rPr lang="en-US" sz="2000" b="0" i="1" smtClean="0">
                                                <a:latin typeface="Cambria Math" charset="0"/>
                                                <a:ea typeface="Cambria Math" panose="02040503050406030204" pitchFamily="18" charset="0"/>
                                              </a:rPr>
                                            </m:ctrlPr>
                                          </m:sSubPr>
                                          <m:e>
                                            <m:sSub>
                                              <m:sSubPr>
                                                <m:ctrlPr>
                                                  <a:rPr lang="en-US" sz="2000" b="0" i="1" smtClean="0">
                                                    <a:latin typeface="Cambria Math" charset="0"/>
                                                    <a:ea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Γ</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𝑊</m:t>
                                            </m:r>
                                          </m:e>
                                          <m:sub>
                                            <m:r>
                                              <a:rPr lang="en-US" sz="2000" b="0" i="1" smtClean="0">
                                                <a:latin typeface="Cambria Math" panose="02040503050406030204" pitchFamily="18" charset="0"/>
                                                <a:ea typeface="Cambria Math" panose="02040503050406030204" pitchFamily="18" charset="0"/>
                                              </a:rPr>
                                              <m:t>𝑠</m:t>
                                            </m:r>
                                          </m:sub>
                                        </m:sSub>
                                      </m:e>
                                      <m:sub/>
                                    </m:sSub>
                                  </m:den>
                                </m:f>
                                <m:d>
                                  <m:dPr>
                                    <m:ctrlPr>
                                      <a:rPr lang="en-US" sz="2000" b="0" i="1" smtClean="0">
                                        <a:latin typeface="Cambria Math" charset="0"/>
                                        <a:ea typeface="Cambria Math" panose="02040503050406030204" pitchFamily="18" charset="0"/>
                                      </a:rPr>
                                    </m:ctrlPr>
                                  </m:dPr>
                                  <m:e>
                                    <m:func>
                                      <m:funcPr>
                                        <m:ctrlPr>
                                          <a:rPr lang="en-US" sz="2000" b="0" i="1" smtClean="0">
                                            <a:latin typeface="Cambria Math"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cos</m:t>
                                        </m:r>
                                      </m:fName>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func>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r>
                                      <a:rPr lang="en-US" sz="2000" b="0" i="1">
                                        <a:solidFill>
                                          <a:schemeClr val="tx1"/>
                                        </a:solidFill>
                                        <a:latin typeface="Cambria Math" panose="02040503050406030204" pitchFamily="18" charset="0"/>
                                        <a:ea typeface="Cambria Math" panose="02040503050406030204" pitchFamily="18" charset="0"/>
                                      </a:rPr>
                                      <m:t>−</m:t>
                                    </m:r>
                                    <m:sSub>
                                      <m:sSubPr>
                                        <m:ctrlPr>
                                          <a:rPr lang="en-US" sz="2000" b="0" i="1">
                                            <a:solidFill>
                                              <a:schemeClr val="tx1"/>
                                            </a:solidFill>
                                            <a:latin typeface="Cambria Math" charset="0"/>
                                            <a:ea typeface="Cambria Math" panose="02040503050406030204" pitchFamily="18" charset="0"/>
                                          </a:rPr>
                                        </m:ctrlPr>
                                      </m:sSubPr>
                                      <m:e>
                                        <m:r>
                                          <a:rPr lang="en-US" sz="2000" b="0" i="1">
                                            <a:solidFill>
                                              <a:schemeClr val="tx1"/>
                                            </a:solidFill>
                                            <a:latin typeface="Cambria Math" panose="02040503050406030204" pitchFamily="18" charset="0"/>
                                            <a:ea typeface="Cambria Math" panose="02040503050406030204" pitchFamily="18" charset="0"/>
                                          </a:rPr>
                                          <m:t>𝜑</m:t>
                                        </m:r>
                                      </m:e>
                                      <m:sub>
                                        <m:r>
                                          <a:rPr lang="en-US" sz="2000" b="0" i="1">
                                            <a:solidFill>
                                              <a:schemeClr val="tx1"/>
                                            </a:solidFill>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r>
                                  <a:rPr lang="en-US" sz="2000" b="0" i="1" smtClean="0">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𝑈</m:t>
                                </m:r>
                                <m:r>
                                  <a:rPr lang="en-US" sz="2000" b="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𝜋</m:t>
                                </m:r>
                                <m:r>
                                  <a:rPr lang="en-US" sz="2000" b="0" i="1" smtClean="0">
                                    <a:solidFill>
                                      <a:srgbClr val="FF0000"/>
                                    </a:solidFill>
                                    <a:latin typeface="Cambria Math" panose="02040503050406030204" pitchFamily="18" charset="0"/>
                                    <a:ea typeface="Cambria Math" panose="02040503050406030204" pitchFamily="18" charset="0"/>
                                  </a:rPr>
                                  <m:t>−</m:t>
                                </m:r>
                                <m:sSub>
                                  <m:sSubPr>
                                    <m:ctrlPr>
                                      <a:rPr lang="en-US" sz="2000" b="0" i="1" smtClean="0">
                                        <a:solidFill>
                                          <a:srgbClr val="FF0000"/>
                                        </a:solidFill>
                                        <a:latin typeface="Cambria Math" charset="0"/>
                                        <a:ea typeface="Cambria Math" panose="02040503050406030204" pitchFamily="18" charset="0"/>
                                      </a:rPr>
                                    </m:ctrlPr>
                                  </m:sSubPr>
                                  <m:e>
                                    <m:r>
                                      <a:rPr lang="en-US" sz="2000" b="0" i="1" smtClean="0">
                                        <a:solidFill>
                                          <a:srgbClr val="FF0000"/>
                                        </a:solidFill>
                                        <a:latin typeface="Cambria Math" panose="02040503050406030204" pitchFamily="18" charset="0"/>
                                        <a:ea typeface="Cambria Math" panose="02040503050406030204" pitchFamily="18" charset="0"/>
                                      </a:rPr>
                                      <m:t>𝜑</m:t>
                                    </m:r>
                                  </m:e>
                                  <m:sub>
                                    <m:r>
                                      <a:rPr lang="en-US" sz="2000" b="0" i="1" smtClean="0">
                                        <a:solidFill>
                                          <a:srgbClr val="FF0000"/>
                                        </a:solidFill>
                                        <a:latin typeface="Cambria Math" panose="02040503050406030204" pitchFamily="18" charset="0"/>
                                        <a:ea typeface="Cambria Math" panose="02040503050406030204" pitchFamily="18" charset="0"/>
                                      </a:rPr>
                                      <m:t>𝑠</m:t>
                                    </m:r>
                                  </m:sub>
                                </m:sSub>
                                <m:r>
                                  <a:rPr lang="en-US" sz="2000" b="0" i="1" smtClean="0">
                                    <a:solidFill>
                                      <a:srgbClr val="FF0000"/>
                                    </a:solidFill>
                                    <a:latin typeface="Cambria Math" panose="02040503050406030204" pitchFamily="18" charset="0"/>
                                    <a:ea typeface="Cambria Math" panose="02040503050406030204" pitchFamily="18" charset="0"/>
                                  </a:rPr>
                                  <m:t>)</m:t>
                                </m:r>
                              </m:oMath>
                            </m:oMathPara>
                          </a14:m>
                          <a:endParaRPr lang="en-US" sz="2000" b="0" dirty="0" smtClean="0">
                            <a:solidFill>
                              <a:srgbClr val="FF0000"/>
                            </a:solidFill>
                          </a:endParaRPr>
                        </a:p>
                      </a:txBody>
                      <a:tcPr>
                        <a:noFill/>
                      </a:tcPr>
                    </a:tc>
                    <a:tc>
                      <a:txBody>
                        <a:bodyPr/>
                        <a:lstStyle/>
                        <a:p>
                          <a:pPr algn="r"/>
                          <a:r>
                            <a:rPr lang="en-GB" sz="2000" dirty="0" smtClean="0"/>
                            <a:t>Eq. 60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975843706"/>
                  </p:ext>
                </p:extLst>
              </p:nvPr>
            </p:nvGraphicFramePr>
            <p:xfrm>
              <a:off x="252663" y="3785359"/>
              <a:ext cx="10691839" cy="755142"/>
            </p:xfrm>
            <a:graphic>
              <a:graphicData uri="http://schemas.openxmlformats.org/drawingml/2006/table">
                <a:tbl>
                  <a:tblPr firstRow="1" bandRow="1">
                    <a:tableStyleId>{2D5ABB26-0587-4C30-8999-92F81FD0307C}</a:tableStyleId>
                  </a:tblPr>
                  <a:tblGrid>
                    <a:gridCol w="9445577">
                      <a:extLst>
                        <a:ext uri="{9D8B030D-6E8A-4147-A177-3AD203B41FA5}">
                          <a16:colId xmlns:a16="http://schemas.microsoft.com/office/drawing/2014/main" val="2435879438"/>
                        </a:ext>
                      </a:extLst>
                    </a:gridCol>
                    <a:gridCol w="1246262">
                      <a:extLst>
                        <a:ext uri="{9D8B030D-6E8A-4147-A177-3AD203B41FA5}">
                          <a16:colId xmlns:a16="http://schemas.microsoft.com/office/drawing/2014/main" val="3489280894"/>
                        </a:ext>
                      </a:extLst>
                    </a:gridCol>
                  </a:tblGrid>
                  <a:tr h="755142">
                    <a:tc>
                      <a:txBody>
                        <a:bodyPr/>
                        <a:lstStyle/>
                        <a:p>
                          <a:endParaRPr lang="es-ES"/>
                        </a:p>
                      </a:txBody>
                      <a:tcPr>
                        <a:blipFill>
                          <a:blip r:embed="rId7"/>
                          <a:stretch>
                            <a:fillRect r="-13226"/>
                          </a:stretch>
                        </a:blipFill>
                      </a:tcPr>
                    </a:tc>
                    <a:tc>
                      <a:txBody>
                        <a:bodyPr/>
                        <a:lstStyle/>
                        <a:p>
                          <a:pPr algn="r"/>
                          <a:r>
                            <a:rPr lang="en-GB" sz="2000" dirty="0" smtClean="0"/>
                            <a:t>Eq. </a:t>
                          </a:r>
                          <a:r>
                            <a:rPr lang="en-GB" sz="2000" dirty="0" smtClean="0"/>
                            <a:t>60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p:grpSp>
        <p:nvGrpSpPr>
          <p:cNvPr id="12" name="Group 11"/>
          <p:cNvGrpSpPr/>
          <p:nvPr/>
        </p:nvGrpSpPr>
        <p:grpSpPr>
          <a:xfrm>
            <a:off x="1572140" y="3855698"/>
            <a:ext cx="441165" cy="804001"/>
            <a:chOff x="2574758" y="4584032"/>
            <a:chExt cx="441165" cy="804001"/>
          </a:xfrm>
        </p:grpSpPr>
        <p:cxnSp>
          <p:nvCxnSpPr>
            <p:cNvPr id="10" name="Straight Arrow Connector 9"/>
            <p:cNvCxnSpPr/>
            <p:nvPr/>
          </p:nvCxnSpPr>
          <p:spPr>
            <a:xfrm>
              <a:off x="2574758" y="4584032"/>
              <a:ext cx="96253" cy="565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8821" y="5018701"/>
              <a:ext cx="417102" cy="369332"/>
            </a:xfrm>
            <a:prstGeom prst="rect">
              <a:avLst/>
            </a:prstGeom>
            <a:noFill/>
          </p:spPr>
          <p:txBody>
            <a:bodyPr wrap="none" rtlCol="0">
              <a:spAutoFit/>
            </a:bodyPr>
            <a:lstStyle/>
            <a:p>
              <a:r>
                <a:rPr lang="en-GB" dirty="0" smtClean="0"/>
                <a:t>=0</a:t>
              </a:r>
              <a:endParaRPr lang="en-GB" dirty="0"/>
            </a:p>
          </p:txBody>
        </p:sp>
      </p:gr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nvPr>
            </p:nvGraphicFramePr>
            <p:xfrm>
              <a:off x="252663" y="4837080"/>
              <a:ext cx="10691839" cy="396240"/>
            </p:xfrm>
            <a:graphic>
              <a:graphicData uri="http://schemas.openxmlformats.org/drawingml/2006/table">
                <a:tbl>
                  <a:tblPr firstRow="1" bandRow="1">
                    <a:tableStyleId>{2D5ABB26-0587-4C30-8999-92F81FD0307C}</a:tableStyleId>
                  </a:tblPr>
                  <a:tblGrid>
                    <a:gridCol w="9445577">
                      <a:extLst>
                        <a:ext uri="{9D8B030D-6E8A-4147-A177-3AD203B41FA5}">
                          <a16:colId xmlns="" xmlns:a16="http://schemas.microsoft.com/office/drawing/2014/main" val="2435879438"/>
                        </a:ext>
                      </a:extLst>
                    </a:gridCol>
                    <a:gridCol w="124626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d>
                                  <m:dPr>
                                    <m:ctrlPr>
                                      <a:rPr lang="en-US" sz="2000" b="0" i="1" smtClean="0">
                                        <a:latin typeface="Cambria Math" charset="0"/>
                                        <a:ea typeface="Cambria Math" panose="02040503050406030204" pitchFamily="18" charset="0"/>
                                      </a:rPr>
                                    </m:ctrlPr>
                                  </m:dPr>
                                  <m:e>
                                    <m:func>
                                      <m:funcPr>
                                        <m:ctrlPr>
                                          <a:rPr lang="en-US" sz="2000" b="0" i="1" smtClean="0">
                                            <a:latin typeface="Cambria Math"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cos</m:t>
                                        </m:r>
                                      </m:fName>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func>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r>
                                      <a:rPr lang="en-US" sz="2000" b="0" i="1">
                                        <a:solidFill>
                                          <a:schemeClr val="tx1"/>
                                        </a:solidFill>
                                        <a:latin typeface="Cambria Math" panose="02040503050406030204" pitchFamily="18" charset="0"/>
                                        <a:ea typeface="Cambria Math" panose="02040503050406030204" pitchFamily="18" charset="0"/>
                                      </a:rPr>
                                      <m:t>−</m:t>
                                    </m:r>
                                    <m:sSub>
                                      <m:sSubPr>
                                        <m:ctrlPr>
                                          <a:rPr lang="en-US" sz="2000" b="0" i="1">
                                            <a:solidFill>
                                              <a:schemeClr val="tx1"/>
                                            </a:solidFill>
                                            <a:latin typeface="Cambria Math" charset="0"/>
                                            <a:ea typeface="Cambria Math" panose="02040503050406030204" pitchFamily="18" charset="0"/>
                                          </a:rPr>
                                        </m:ctrlPr>
                                      </m:sSubPr>
                                      <m:e>
                                        <m:r>
                                          <a:rPr lang="en-US" sz="2000" b="0" i="1">
                                            <a:solidFill>
                                              <a:schemeClr val="tx1"/>
                                            </a:solidFill>
                                            <a:latin typeface="Cambria Math" panose="02040503050406030204" pitchFamily="18" charset="0"/>
                                            <a:ea typeface="Cambria Math" panose="02040503050406030204" pitchFamily="18" charset="0"/>
                                          </a:rPr>
                                          <m:t>𝜑</m:t>
                                        </m:r>
                                      </m:e>
                                      <m:sub>
                                        <m:r>
                                          <a:rPr lang="en-US" sz="2000" b="0" i="1">
                                            <a:solidFill>
                                              <a:schemeClr val="tx1"/>
                                            </a:solidFill>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charset="0"/>
                                        <a:ea typeface="Cambria Math" panose="02040503050406030204" pitchFamily="18" charset="0"/>
                                      </a:rPr>
                                    </m:ctrlPr>
                                  </m:dPr>
                                  <m:e>
                                    <m:func>
                                      <m:funcPr>
                                        <m:ctrlPr>
                                          <a:rPr lang="en-US" sz="2000" b="0" i="1" smtClean="0">
                                            <a:latin typeface="Cambria Math" charset="0"/>
                                            <a:ea typeface="Cambria Math" panose="02040503050406030204" pitchFamily="18" charset="0"/>
                                          </a:rPr>
                                        </m:ctrlPr>
                                      </m:funcPr>
                                      <m:fName>
                                        <m:r>
                                          <a:rPr lang="en-US" sz="2000" b="0" i="0" smtClean="0">
                                            <a:latin typeface="Cambria Math" panose="02040503050406030204" pitchFamily="18" charset="0"/>
                                            <a:ea typeface="Cambria Math" panose="02040503050406030204" pitchFamily="18" charset="0"/>
                                          </a:rPr>
                                          <m:t>−2</m:t>
                                        </m:r>
                                        <m:r>
                                          <m:rPr>
                                            <m:sty m:val="p"/>
                                          </m:rPr>
                                          <a:rPr lang="en-US" sz="2000" b="0" i="0" smtClean="0">
                                            <a:latin typeface="Cambria Math" panose="02040503050406030204" pitchFamily="18" charset="0"/>
                                            <a:ea typeface="Cambria Math" panose="02040503050406030204" pitchFamily="18" charset="0"/>
                                          </a:rPr>
                                          <m:t>cos</m:t>
                                        </m:r>
                                      </m:fName>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func>
                                    <m:r>
                                      <a:rPr lang="en-US" sz="2000" b="0" i="1" smtClean="0">
                                        <a:latin typeface="Cambria Math" panose="02040503050406030204" pitchFamily="18" charset="0"/>
                                        <a:ea typeface="Cambria Math" panose="02040503050406030204" pitchFamily="18" charset="0"/>
                                      </a:rPr>
                                      <m:t>+(</m:t>
                                    </m:r>
                                    <m:r>
                                      <a:rPr lang="el-GR" sz="2000" b="0" i="1" smtClean="0">
                                        <a:solidFill>
                                          <a:schemeClr val="tx1"/>
                                        </a:solidFill>
                                        <a:latin typeface="Cambria Math" panose="02040503050406030204" pitchFamily="18" charset="0"/>
                                        <a:ea typeface="Cambria Math" panose="02040503050406030204" pitchFamily="18" charset="0"/>
                                      </a:rPr>
                                      <m:t>𝜋</m:t>
                                    </m:r>
                                    <m:r>
                                      <a:rPr lang="en-US" sz="2000" b="0" i="1">
                                        <a:solidFill>
                                          <a:schemeClr val="tx1"/>
                                        </a:solidFill>
                                        <a:latin typeface="Cambria Math" panose="02040503050406030204" pitchFamily="18" charset="0"/>
                                        <a:ea typeface="Cambria Math" panose="02040503050406030204" pitchFamily="18" charset="0"/>
                                      </a:rPr>
                                      <m:t>−</m:t>
                                    </m:r>
                                    <m:sSub>
                                      <m:sSubPr>
                                        <m:ctrlPr>
                                          <a:rPr lang="en-US" sz="2000" b="0" i="1">
                                            <a:solidFill>
                                              <a:schemeClr val="tx1"/>
                                            </a:solidFill>
                                            <a:latin typeface="Cambria Math"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2</m:t>
                                        </m:r>
                                        <m:r>
                                          <a:rPr lang="en-US" sz="2000" b="0" i="1">
                                            <a:solidFill>
                                              <a:schemeClr val="tx1"/>
                                            </a:solidFill>
                                            <a:latin typeface="Cambria Math" panose="02040503050406030204" pitchFamily="18" charset="0"/>
                                            <a:ea typeface="Cambria Math" panose="02040503050406030204" pitchFamily="18" charset="0"/>
                                          </a:rPr>
                                          <m:t>𝜑</m:t>
                                        </m:r>
                                      </m:e>
                                      <m:sub>
                                        <m:r>
                                          <a:rPr lang="en-US" sz="2000" b="0" i="1">
                                            <a:solidFill>
                                              <a:schemeClr val="tx1"/>
                                            </a:solidFill>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oMath>
                            </m:oMathPara>
                          </a14:m>
                          <a:endParaRPr lang="en-US" sz="2000" b="0" dirty="0" smtClean="0">
                            <a:solidFill>
                              <a:srgbClr val="FF0000"/>
                            </a:solidFill>
                          </a:endParaRPr>
                        </a:p>
                      </a:txBody>
                      <a:tcPr>
                        <a:noFill/>
                      </a:tcPr>
                    </a:tc>
                    <a:tc>
                      <a:txBody>
                        <a:bodyPr/>
                        <a:lstStyle/>
                        <a:p>
                          <a:pPr algn="r"/>
                          <a:r>
                            <a:rPr lang="en-GB" sz="2000" dirty="0" smtClean="0"/>
                            <a:t>Eq. 61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1799137485"/>
                  </p:ext>
                </p:extLst>
              </p:nvPr>
            </p:nvGraphicFramePr>
            <p:xfrm>
              <a:off x="252663" y="4837080"/>
              <a:ext cx="10691839" cy="396240"/>
            </p:xfrm>
            <a:graphic>
              <a:graphicData uri="http://schemas.openxmlformats.org/drawingml/2006/table">
                <a:tbl>
                  <a:tblPr firstRow="1" bandRow="1">
                    <a:tableStyleId>{2D5ABB26-0587-4C30-8999-92F81FD0307C}</a:tableStyleId>
                  </a:tblPr>
                  <a:tblGrid>
                    <a:gridCol w="9445577">
                      <a:extLst>
                        <a:ext uri="{9D8B030D-6E8A-4147-A177-3AD203B41FA5}">
                          <a16:colId xmlns:a16="http://schemas.microsoft.com/office/drawing/2014/main" val="2435879438"/>
                        </a:ext>
                      </a:extLst>
                    </a:gridCol>
                    <a:gridCol w="1246262">
                      <a:extLst>
                        <a:ext uri="{9D8B030D-6E8A-4147-A177-3AD203B41FA5}">
                          <a16:colId xmlns:a16="http://schemas.microsoft.com/office/drawing/2014/main" val="3489280894"/>
                        </a:ext>
                      </a:extLst>
                    </a:gridCol>
                  </a:tblGrid>
                  <a:tr h="396240">
                    <a:tc>
                      <a:txBody>
                        <a:bodyPr/>
                        <a:lstStyle/>
                        <a:p>
                          <a:endParaRPr lang="es-ES"/>
                        </a:p>
                      </a:txBody>
                      <a:tcPr>
                        <a:blipFill>
                          <a:blip r:embed="rId8"/>
                          <a:stretch>
                            <a:fillRect t="-7576" r="-13226" b="-25758"/>
                          </a:stretch>
                        </a:blipFill>
                      </a:tcPr>
                    </a:tc>
                    <a:tc>
                      <a:txBody>
                        <a:bodyPr/>
                        <a:lstStyle/>
                        <a:p>
                          <a:pPr algn="r"/>
                          <a:r>
                            <a:rPr lang="en-GB" sz="2000" dirty="0" smtClean="0"/>
                            <a:t>Eq. </a:t>
                          </a:r>
                          <a:r>
                            <a:rPr lang="en-GB" sz="2000" dirty="0" smtClean="0"/>
                            <a:t>61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p:sp>
        <p:nvSpPr>
          <p:cNvPr id="14" name="Down Arrow 13"/>
          <p:cNvSpPr/>
          <p:nvPr/>
        </p:nvSpPr>
        <p:spPr>
          <a:xfrm>
            <a:off x="5269832" y="4428989"/>
            <a:ext cx="484632" cy="3761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5269832" y="5222612"/>
            <a:ext cx="484632" cy="3761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nvPr>
            </p:nvGraphicFramePr>
            <p:xfrm>
              <a:off x="252662" y="5570716"/>
              <a:ext cx="10691839" cy="396240"/>
            </p:xfrm>
            <a:graphic>
              <a:graphicData uri="http://schemas.openxmlformats.org/drawingml/2006/table">
                <a:tbl>
                  <a:tblPr firstRow="1" bandRow="1">
                    <a:tableStyleId>{2D5ABB26-0587-4C30-8999-92F81FD0307C}</a:tableStyleId>
                  </a:tblPr>
                  <a:tblGrid>
                    <a:gridCol w="9445577">
                      <a:extLst>
                        <a:ext uri="{9D8B030D-6E8A-4147-A177-3AD203B41FA5}">
                          <a16:colId xmlns="" xmlns:a16="http://schemas.microsoft.com/office/drawing/2014/main" val="2435879438"/>
                        </a:ext>
                      </a:extLst>
                    </a:gridCol>
                    <a:gridCol w="124626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cos</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d>
                                      <m:dPr>
                                        <m:ctrlPr>
                                          <a:rPr lang="en-US" sz="2000" b="0" i="1" smtClean="0">
                                            <a:latin typeface="Cambria Math"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e>
                                </m:func>
                                <m:r>
                                  <a:rPr lang="en-US" sz="2000" b="0" i="1" smtClean="0">
                                    <a:latin typeface="Cambria Math" panose="02040503050406030204" pitchFamily="18" charset="0"/>
                                    <a:ea typeface="Cambria Math" panose="02040503050406030204" pitchFamily="18" charset="0"/>
                                  </a:rPr>
                                  <m:t>+</m:t>
                                </m:r>
                                <m:d>
                                  <m:dPr>
                                    <m:ctrlPr>
                                      <a:rPr lang="en-US" sz="2000" b="0" i="1" smtClean="0">
                                        <a:solidFill>
                                          <a:schemeClr val="tx1"/>
                                        </a:solidFill>
                                        <a:latin typeface="Cambria Math" charset="0"/>
                                        <a:ea typeface="Cambria Math" panose="02040503050406030204" pitchFamily="18" charset="0"/>
                                      </a:rPr>
                                    </m:ctrlPr>
                                  </m:dPr>
                                  <m:e>
                                    <m:r>
                                      <a:rPr lang="el-GR" sz="2000" b="0" i="1" smtClean="0">
                                        <a:solidFill>
                                          <a:schemeClr val="tx1"/>
                                        </a:solidFill>
                                        <a:latin typeface="Cambria Math" panose="02040503050406030204" pitchFamily="18" charset="0"/>
                                        <a:ea typeface="Cambria Math" panose="02040503050406030204" pitchFamily="18" charset="0"/>
                                      </a:rPr>
                                      <m:t>𝜋</m:t>
                                    </m:r>
                                    <m:r>
                                      <a:rPr lang="en-US" sz="2000" b="0" i="1">
                                        <a:solidFill>
                                          <a:schemeClr val="tx1"/>
                                        </a:solidFill>
                                        <a:latin typeface="Cambria Math" panose="02040503050406030204" pitchFamily="18" charset="0"/>
                                        <a:ea typeface="Cambria Math" panose="02040503050406030204" pitchFamily="18" charset="0"/>
                                      </a:rPr>
                                      <m:t>−</m:t>
                                    </m:r>
                                    <m:sSub>
                                      <m:sSubPr>
                                        <m:ctrlPr>
                                          <a:rPr lang="en-US" sz="2000" b="0" i="1">
                                            <a:solidFill>
                                              <a:schemeClr val="tx1"/>
                                            </a:solidFill>
                                            <a:latin typeface="Cambria Math" charset="0"/>
                                            <a:ea typeface="Cambria Math" panose="02040503050406030204" pitchFamily="18" charset="0"/>
                                          </a:rPr>
                                        </m:ctrlPr>
                                      </m:sSubPr>
                                      <m:e>
                                        <m:r>
                                          <a:rPr lang="en-US" sz="2000" b="0" i="1">
                                            <a:solidFill>
                                              <a:schemeClr val="tx1"/>
                                            </a:solidFill>
                                            <a:latin typeface="Cambria Math" panose="02040503050406030204" pitchFamily="18" charset="0"/>
                                            <a:ea typeface="Cambria Math" panose="02040503050406030204" pitchFamily="18" charset="0"/>
                                          </a:rPr>
                                          <m:t>𝜑</m:t>
                                        </m:r>
                                      </m:e>
                                      <m:sub>
                                        <m:r>
                                          <a:rPr lang="en-US" sz="2000" b="0" i="1">
                                            <a:solidFill>
                                              <a:schemeClr val="tx1"/>
                                            </a:solidFill>
                                            <a:latin typeface="Cambria Math" panose="02040503050406030204" pitchFamily="18" charset="0"/>
                                            <a:ea typeface="Cambria Math" panose="02040503050406030204" pitchFamily="18" charset="0"/>
                                          </a:rPr>
                                          <m:t>𝑠</m:t>
                                        </m:r>
                                      </m:sub>
                                    </m:sSub>
                                  </m:e>
                                </m:d>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oMath>
                            </m:oMathPara>
                          </a14:m>
                          <a:endParaRPr lang="en-US" sz="2000" b="0" dirty="0" smtClean="0">
                            <a:solidFill>
                              <a:srgbClr val="FF0000"/>
                            </a:solidFill>
                          </a:endParaRPr>
                        </a:p>
                      </a:txBody>
                      <a:tcPr>
                        <a:noFill/>
                      </a:tcPr>
                    </a:tc>
                    <a:tc>
                      <a:txBody>
                        <a:bodyPr/>
                        <a:lstStyle/>
                        <a:p>
                          <a:pPr algn="r"/>
                          <a:r>
                            <a:rPr lang="en-GB" sz="2000" dirty="0" smtClean="0"/>
                            <a:t>Eq. 62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1394227761"/>
                  </p:ext>
                </p:extLst>
              </p:nvPr>
            </p:nvGraphicFramePr>
            <p:xfrm>
              <a:off x="252662" y="5570716"/>
              <a:ext cx="10691839" cy="396240"/>
            </p:xfrm>
            <a:graphic>
              <a:graphicData uri="http://schemas.openxmlformats.org/drawingml/2006/table">
                <a:tbl>
                  <a:tblPr firstRow="1" bandRow="1">
                    <a:tableStyleId>{2D5ABB26-0587-4C30-8999-92F81FD0307C}</a:tableStyleId>
                  </a:tblPr>
                  <a:tblGrid>
                    <a:gridCol w="9445577">
                      <a:extLst>
                        <a:ext uri="{9D8B030D-6E8A-4147-A177-3AD203B41FA5}">
                          <a16:colId xmlns:a16="http://schemas.microsoft.com/office/drawing/2014/main" val="2435879438"/>
                        </a:ext>
                      </a:extLst>
                    </a:gridCol>
                    <a:gridCol w="1246262">
                      <a:extLst>
                        <a:ext uri="{9D8B030D-6E8A-4147-A177-3AD203B41FA5}">
                          <a16:colId xmlns:a16="http://schemas.microsoft.com/office/drawing/2014/main" val="3489280894"/>
                        </a:ext>
                      </a:extLst>
                    </a:gridCol>
                  </a:tblGrid>
                  <a:tr h="396240">
                    <a:tc>
                      <a:txBody>
                        <a:bodyPr/>
                        <a:lstStyle/>
                        <a:p>
                          <a:endParaRPr lang="es-ES"/>
                        </a:p>
                      </a:txBody>
                      <a:tcPr>
                        <a:blipFill>
                          <a:blip r:embed="rId9"/>
                          <a:stretch>
                            <a:fillRect t="-7576" r="-13226" b="-27273"/>
                          </a:stretch>
                        </a:blipFill>
                      </a:tcPr>
                    </a:tc>
                    <a:tc>
                      <a:txBody>
                        <a:bodyPr/>
                        <a:lstStyle/>
                        <a:p>
                          <a:pPr algn="r"/>
                          <a:r>
                            <a:rPr lang="en-GB" sz="2000" dirty="0" smtClean="0"/>
                            <a:t>Eq. </a:t>
                          </a:r>
                          <a:r>
                            <a:rPr lang="en-GB" sz="2000" dirty="0" smtClean="0"/>
                            <a:t>62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7" name="Table 16"/>
              <p:cNvGraphicFramePr>
                <a:graphicFrameLocks noGrp="1"/>
              </p:cNvGraphicFramePr>
              <p:nvPr>
                <p:extLst>
                  <p:ext uri="{D42A27DB-BD31-4B8C-83A1-F6EECF244321}">
                    <p14:modId xmlns:p14="http://schemas.microsoft.com/office/powerpoint/2010/main" val="1085409456"/>
                  </p:ext>
                </p:extLst>
              </p:nvPr>
            </p:nvGraphicFramePr>
            <p:xfrm>
              <a:off x="252662" y="6238583"/>
              <a:ext cx="10691839" cy="435483"/>
            </p:xfrm>
            <a:graphic>
              <a:graphicData uri="http://schemas.openxmlformats.org/drawingml/2006/table">
                <a:tbl>
                  <a:tblPr firstRow="1" bandRow="1">
                    <a:tableStyleId>{2D5ABB26-0587-4C30-8999-92F81FD0307C}</a:tableStyleId>
                  </a:tblPr>
                  <a:tblGrid>
                    <a:gridCol w="9445577">
                      <a:extLst>
                        <a:ext uri="{9D8B030D-6E8A-4147-A177-3AD203B41FA5}">
                          <a16:colId xmlns="" xmlns:a16="http://schemas.microsoft.com/office/drawing/2014/main" val="2435879438"/>
                        </a:ext>
                      </a:extLst>
                    </a:gridCol>
                    <a:gridCol w="124626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d>
                                  <m:dPr>
                                    <m:ctrlPr>
                                      <a:rPr lang="en-US" sz="2000" b="1" i="1" smtClean="0">
                                        <a:solidFill>
                                          <a:srgbClr val="FFC000"/>
                                        </a:solidFill>
                                        <a:latin typeface="Cambria Math" charset="0"/>
                                        <a:ea typeface="Cambria Math" panose="02040503050406030204" pitchFamily="18" charset="0"/>
                                      </a:rPr>
                                    </m:ctrlPr>
                                  </m:dPr>
                                  <m:e>
                                    <m:sSub>
                                      <m:sSubPr>
                                        <m:ctrlPr>
                                          <a:rPr lang="en-US" sz="2000" b="1" i="1" smtClean="0">
                                            <a:solidFill>
                                              <a:srgbClr val="FFC000"/>
                                            </a:solidFill>
                                            <a:latin typeface="Cambria Math" charset="0"/>
                                            <a:ea typeface="Cambria Math" panose="02040503050406030204" pitchFamily="18" charset="0"/>
                                          </a:rPr>
                                        </m:ctrlPr>
                                      </m:sSubPr>
                                      <m:e>
                                        <m:r>
                                          <a:rPr lang="en-US" sz="2000" b="1" i="1" smtClean="0">
                                            <a:solidFill>
                                              <a:srgbClr val="FFC000"/>
                                            </a:solidFill>
                                            <a:latin typeface="Cambria Math" panose="02040503050406030204" pitchFamily="18" charset="0"/>
                                            <a:ea typeface="Cambria Math" panose="02040503050406030204" pitchFamily="18" charset="0"/>
                                          </a:rPr>
                                          <m:t>𝝋</m:t>
                                        </m:r>
                                      </m:e>
                                      <m:sub>
                                        <m:r>
                                          <a:rPr lang="en-US" sz="2000" b="1" i="1" smtClean="0">
                                            <a:solidFill>
                                              <a:srgbClr val="FFC000"/>
                                            </a:solidFill>
                                            <a:latin typeface="Cambria Math" panose="02040503050406030204" pitchFamily="18" charset="0"/>
                                            <a:ea typeface="Cambria Math" panose="02040503050406030204" pitchFamily="18" charset="0"/>
                                          </a:rPr>
                                          <m:t>𝒖</m:t>
                                        </m:r>
                                      </m:sub>
                                    </m:sSub>
                                    <m:r>
                                      <a:rPr lang="en-US" sz="2000" b="1" i="1" smtClean="0">
                                        <a:solidFill>
                                          <a:srgbClr val="FFC000"/>
                                        </a:solidFill>
                                        <a:latin typeface="Cambria Math" panose="02040503050406030204" pitchFamily="18" charset="0"/>
                                        <a:ea typeface="Cambria Math" panose="02040503050406030204" pitchFamily="18" charset="0"/>
                                      </a:rPr>
                                      <m:t>−</m:t>
                                    </m:r>
                                    <m:d>
                                      <m:dPr>
                                        <m:ctrlPr>
                                          <a:rPr lang="en-US" sz="2000" b="1" i="1" smtClean="0">
                                            <a:solidFill>
                                              <a:srgbClr val="FFC000"/>
                                            </a:solidFill>
                                            <a:latin typeface="Cambria Math" charset="0"/>
                                            <a:ea typeface="Cambria Math" panose="02040503050406030204" pitchFamily="18" charset="0"/>
                                          </a:rPr>
                                        </m:ctrlPr>
                                      </m:dPr>
                                      <m:e>
                                        <m:r>
                                          <a:rPr lang="el-GR" sz="2000" b="1" i="1" smtClean="0">
                                            <a:solidFill>
                                              <a:srgbClr val="FFC000"/>
                                            </a:solidFill>
                                            <a:latin typeface="Cambria Math" panose="02040503050406030204" pitchFamily="18" charset="0"/>
                                            <a:ea typeface="Cambria Math" panose="02040503050406030204" pitchFamily="18" charset="0"/>
                                          </a:rPr>
                                          <m:t>𝝅</m:t>
                                        </m:r>
                                        <m:r>
                                          <a:rPr lang="en-US" sz="2000" b="1" i="1">
                                            <a:solidFill>
                                              <a:srgbClr val="FFC000"/>
                                            </a:solidFill>
                                            <a:latin typeface="Cambria Math" panose="02040503050406030204" pitchFamily="18" charset="0"/>
                                            <a:ea typeface="Cambria Math" panose="02040503050406030204" pitchFamily="18" charset="0"/>
                                          </a:rPr>
                                          <m:t>−</m:t>
                                        </m:r>
                                        <m:sSub>
                                          <m:sSubPr>
                                            <m:ctrlPr>
                                              <a:rPr lang="en-US" sz="2000" b="1" i="1">
                                                <a:solidFill>
                                                  <a:srgbClr val="FFC000"/>
                                                </a:solidFill>
                                                <a:latin typeface="Cambria Math" charset="0"/>
                                                <a:ea typeface="Cambria Math" panose="02040503050406030204" pitchFamily="18" charset="0"/>
                                              </a:rPr>
                                            </m:ctrlPr>
                                          </m:sSubPr>
                                          <m:e>
                                            <m:r>
                                              <a:rPr lang="en-US" sz="2000" b="1" i="1">
                                                <a:solidFill>
                                                  <a:srgbClr val="FFC000"/>
                                                </a:solidFill>
                                                <a:latin typeface="Cambria Math" panose="02040503050406030204" pitchFamily="18" charset="0"/>
                                                <a:ea typeface="Cambria Math" panose="02040503050406030204" pitchFamily="18" charset="0"/>
                                              </a:rPr>
                                              <m:t>𝝋</m:t>
                                            </m:r>
                                          </m:e>
                                          <m:sub>
                                            <m:r>
                                              <a:rPr lang="en-US" sz="2000" b="1" i="1">
                                                <a:solidFill>
                                                  <a:srgbClr val="FFC000"/>
                                                </a:solidFill>
                                                <a:latin typeface="Cambria Math" panose="02040503050406030204" pitchFamily="18" charset="0"/>
                                                <a:ea typeface="Cambria Math" panose="02040503050406030204" pitchFamily="18" charset="0"/>
                                              </a:rPr>
                                              <m:t>𝒔</m:t>
                                            </m:r>
                                          </m:sub>
                                        </m:sSub>
                                      </m:e>
                                    </m:d>
                                  </m:e>
                                </m:d>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0" smtClean="0">
                                    <a:latin typeface="Cambria Math" panose="02040503050406030204" pitchFamily="18" charset="0"/>
                                    <a:ea typeface="Cambria Math" panose="02040503050406030204" pitchFamily="18" charset="0"/>
                                  </a:rPr>
                                  <m:t>=</m:t>
                                </m:r>
                                <m:func>
                                  <m:funcPr>
                                    <m:ctrlPr>
                                      <a:rPr lang="en-US" sz="2000" b="0" i="1" smtClean="0">
                                        <a:latin typeface="Cambria Math"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d>
                                      <m:dPr>
                                        <m:ctrlPr>
                                          <a:rPr lang="en-US" sz="2000" b="0" i="1" smtClean="0">
                                            <a:latin typeface="Cambria Math"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e>
                                </m:func>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cos</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oMath>
                            </m:oMathPara>
                          </a14:m>
                          <a:endParaRPr lang="en-US" sz="2000" b="0" dirty="0" smtClean="0">
                            <a:solidFill>
                              <a:srgbClr val="FF0000"/>
                            </a:solidFill>
                          </a:endParaRPr>
                        </a:p>
                      </a:txBody>
                      <a:tcPr>
                        <a:noFill/>
                      </a:tcPr>
                    </a:tc>
                    <a:tc>
                      <a:txBody>
                        <a:bodyPr/>
                        <a:lstStyle/>
                        <a:p>
                          <a:pPr algn="r"/>
                          <a:r>
                            <a:rPr lang="en-GB" sz="2000" dirty="0" smtClean="0"/>
                            <a:t>Eq. 63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17" name="Table 16"/>
              <p:cNvGraphicFramePr>
                <a:graphicFrameLocks noGrp="1"/>
              </p:cNvGraphicFramePr>
              <p:nvPr>
                <p:extLst>
                  <p:ext uri="{D42A27DB-BD31-4B8C-83A1-F6EECF244321}">
                    <p14:modId xmlns:p14="http://schemas.microsoft.com/office/powerpoint/2010/main" val="1085409456"/>
                  </p:ext>
                </p:extLst>
              </p:nvPr>
            </p:nvGraphicFramePr>
            <p:xfrm>
              <a:off x="252662" y="6238583"/>
              <a:ext cx="10691839" cy="435483"/>
            </p:xfrm>
            <a:graphic>
              <a:graphicData uri="http://schemas.openxmlformats.org/drawingml/2006/table">
                <a:tbl>
                  <a:tblPr firstRow="1" bandRow="1">
                    <a:tableStyleId>{2D5ABB26-0587-4C30-8999-92F81FD0307C}</a:tableStyleId>
                  </a:tblPr>
                  <a:tblGrid>
                    <a:gridCol w="9445577">
                      <a:extLst>
                        <a:ext uri="{9D8B030D-6E8A-4147-A177-3AD203B41FA5}">
                          <a16:colId xmlns="" xmlns:a16="http://schemas.microsoft.com/office/drawing/2014/main" xmlns:a14="http://schemas.microsoft.com/office/drawing/2010/main" val="2435879438"/>
                        </a:ext>
                      </a:extLst>
                    </a:gridCol>
                    <a:gridCol w="1246262">
                      <a:extLst>
                        <a:ext uri="{9D8B030D-6E8A-4147-A177-3AD203B41FA5}">
                          <a16:colId xmlns="" xmlns:a16="http://schemas.microsoft.com/office/drawing/2014/main" xmlns:a14="http://schemas.microsoft.com/office/drawing/2010/main" val="3489280894"/>
                        </a:ext>
                      </a:extLst>
                    </a:gridCol>
                  </a:tblGrid>
                  <a:tr h="435483">
                    <a:tc>
                      <a:txBody>
                        <a:bodyPr/>
                        <a:lstStyle/>
                        <a:p>
                          <a:endParaRPr lang="en-US"/>
                        </a:p>
                      </a:txBody>
                      <a:tcPr>
                        <a:blipFill rotWithShape="0">
                          <a:blip r:embed="rId10"/>
                          <a:stretch>
                            <a:fillRect t="-2778" r="-13226" b="-20833"/>
                          </a:stretch>
                        </a:blipFill>
                      </a:tcPr>
                    </a:tc>
                    <a:tc>
                      <a:txBody>
                        <a:bodyPr/>
                        <a:lstStyle/>
                        <a:p>
                          <a:pPr algn="r"/>
                          <a:r>
                            <a:rPr lang="en-GB" sz="2000" dirty="0" smtClean="0"/>
                            <a:t>Eq. 63 </a:t>
                          </a:r>
                          <a:endParaRPr lang="en-GB" sz="2000"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sp>
        <p:nvSpPr>
          <p:cNvPr id="18" name="Down Arrow 17"/>
          <p:cNvSpPr/>
          <p:nvPr/>
        </p:nvSpPr>
        <p:spPr>
          <a:xfrm>
            <a:off x="5269832" y="5972385"/>
            <a:ext cx="484632" cy="3761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8"/>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20" name="Slide Number Placeholder 19"/>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10638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562570" y="416913"/>
                <a:ext cx="7692683" cy="523220"/>
              </a:xfrm>
              <a:prstGeom prst="rect">
                <a:avLst/>
              </a:prstGeom>
            </p:spPr>
            <p:txBody>
              <a:bodyPr wrap="none">
                <a:spAutoFit/>
              </a:bodyPr>
              <a:lstStyle/>
              <a:p>
                <a:r>
                  <a:rPr lang="en-US" sz="2800" dirty="0" smtClean="0">
                    <a:ea typeface="Cambria Math" panose="02040503050406030204" pitchFamily="18" charset="0"/>
                  </a:rPr>
                  <a:t>The term </a:t>
                </a:r>
                <a14:m>
                  <m:oMath xmlns:m="http://schemas.openxmlformats.org/officeDocument/2006/math">
                    <m:sSub>
                      <m:sSubPr>
                        <m:ctrlPr>
                          <a:rPr lang="en-US" sz="2800" i="1" smtClean="0">
                            <a:solidFill>
                              <a:srgbClr val="FFC000"/>
                            </a:solidFill>
                            <a:latin typeface="Cambria Math" charset="0"/>
                            <a:ea typeface="Cambria Math" panose="02040503050406030204" pitchFamily="18" charset="0"/>
                          </a:rPr>
                        </m:ctrlPr>
                      </m:sSubPr>
                      <m:e>
                        <m:r>
                          <a:rPr lang="en-US" sz="2800" i="1">
                            <a:solidFill>
                              <a:srgbClr val="FFC000"/>
                            </a:solidFill>
                            <a:latin typeface="Cambria Math" panose="02040503050406030204" pitchFamily="18" charset="0"/>
                            <a:ea typeface="Cambria Math" panose="02040503050406030204" pitchFamily="18" charset="0"/>
                          </a:rPr>
                          <m:t>𝜑</m:t>
                        </m:r>
                      </m:e>
                      <m:sub>
                        <m:r>
                          <a:rPr lang="en-US" sz="2800" i="1">
                            <a:solidFill>
                              <a:srgbClr val="FFC000"/>
                            </a:solidFill>
                            <a:latin typeface="Cambria Math" panose="02040503050406030204" pitchFamily="18" charset="0"/>
                            <a:ea typeface="Cambria Math" panose="02040503050406030204" pitchFamily="18" charset="0"/>
                          </a:rPr>
                          <m:t>𝑢</m:t>
                        </m:r>
                      </m:sub>
                    </m:sSub>
                    <m:r>
                      <a:rPr lang="en-US" sz="2800" i="1">
                        <a:solidFill>
                          <a:srgbClr val="FFC000"/>
                        </a:solidFill>
                        <a:latin typeface="Cambria Math" panose="02040503050406030204" pitchFamily="18" charset="0"/>
                        <a:ea typeface="Cambria Math" panose="02040503050406030204" pitchFamily="18" charset="0"/>
                      </a:rPr>
                      <m:t>−</m:t>
                    </m:r>
                    <m:d>
                      <m:dPr>
                        <m:ctrlPr>
                          <a:rPr lang="en-US" sz="2800" i="1">
                            <a:solidFill>
                              <a:srgbClr val="FFC000"/>
                            </a:solidFill>
                            <a:latin typeface="Cambria Math" charset="0"/>
                            <a:ea typeface="Cambria Math" panose="02040503050406030204" pitchFamily="18" charset="0"/>
                          </a:rPr>
                        </m:ctrlPr>
                      </m:dPr>
                      <m:e>
                        <m:r>
                          <a:rPr lang="el-GR" sz="2800" i="1">
                            <a:solidFill>
                              <a:srgbClr val="FFC000"/>
                            </a:solidFill>
                            <a:latin typeface="Cambria Math" panose="02040503050406030204" pitchFamily="18" charset="0"/>
                            <a:ea typeface="Cambria Math" panose="02040503050406030204" pitchFamily="18" charset="0"/>
                          </a:rPr>
                          <m:t>𝜋</m:t>
                        </m:r>
                        <m:r>
                          <a:rPr lang="en-US" sz="2800" i="1">
                            <a:solidFill>
                              <a:srgbClr val="FFC000"/>
                            </a:solidFill>
                            <a:latin typeface="Cambria Math" panose="02040503050406030204" pitchFamily="18" charset="0"/>
                            <a:ea typeface="Cambria Math" panose="02040503050406030204" pitchFamily="18" charset="0"/>
                          </a:rPr>
                          <m:t>−</m:t>
                        </m:r>
                        <m:sSub>
                          <m:sSubPr>
                            <m:ctrlPr>
                              <a:rPr lang="en-US" sz="2800" i="1">
                                <a:solidFill>
                                  <a:srgbClr val="FFC000"/>
                                </a:solidFill>
                                <a:latin typeface="Cambria Math" charset="0"/>
                                <a:ea typeface="Cambria Math" panose="02040503050406030204" pitchFamily="18" charset="0"/>
                              </a:rPr>
                            </m:ctrlPr>
                          </m:sSubPr>
                          <m:e>
                            <m:r>
                              <a:rPr lang="en-US" sz="2800" i="1">
                                <a:solidFill>
                                  <a:srgbClr val="FFC000"/>
                                </a:solidFill>
                                <a:latin typeface="Cambria Math" panose="02040503050406030204" pitchFamily="18" charset="0"/>
                                <a:ea typeface="Cambria Math" panose="02040503050406030204" pitchFamily="18" charset="0"/>
                              </a:rPr>
                              <m:t>𝜑</m:t>
                            </m:r>
                          </m:e>
                          <m:sub>
                            <m:r>
                              <a:rPr lang="en-US" sz="2800" i="1">
                                <a:solidFill>
                                  <a:srgbClr val="FFC000"/>
                                </a:solidFill>
                                <a:latin typeface="Cambria Math" panose="02040503050406030204" pitchFamily="18" charset="0"/>
                                <a:ea typeface="Cambria Math" panose="02040503050406030204" pitchFamily="18" charset="0"/>
                              </a:rPr>
                              <m:t>𝑠</m:t>
                            </m:r>
                          </m:sub>
                        </m:sSub>
                      </m:e>
                    </m:d>
                  </m:oMath>
                </a14:m>
                <a:r>
                  <a:rPr lang="en-GB" sz="2800" dirty="0" smtClean="0"/>
                  <a:t> is called the </a:t>
                </a:r>
                <a:r>
                  <a:rPr lang="en-GB" sz="2800" b="1" dirty="0" smtClean="0">
                    <a:solidFill>
                      <a:srgbClr val="FFC000"/>
                    </a:solidFill>
                  </a:rPr>
                  <a:t>bucket width</a:t>
                </a:r>
                <a:endParaRPr lang="en-GB" sz="2800" b="1" dirty="0">
                  <a:solidFill>
                    <a:srgbClr val="FFC000"/>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562570" y="416913"/>
                <a:ext cx="7692683" cy="523220"/>
              </a:xfrm>
              <a:prstGeom prst="rect">
                <a:avLst/>
              </a:prstGeom>
              <a:blipFill rotWithShape="0">
                <a:blip r:embed="rId2"/>
                <a:stretch>
                  <a:fillRect l="-1585" t="-10465" r="-475"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p:cNvSpPr txBox="1"/>
              <p:nvPr/>
            </p:nvSpPr>
            <p:spPr>
              <a:xfrm>
                <a:off x="562570" y="998621"/>
                <a:ext cx="7077515" cy="461665"/>
              </a:xfrm>
              <a:prstGeom prst="rect">
                <a:avLst/>
              </a:prstGeom>
              <a:noFill/>
            </p:spPr>
            <p:txBody>
              <a:bodyPr wrap="none" rtlCol="0">
                <a:spAutoFit/>
              </a:bodyPr>
              <a:lstStyle/>
              <a:p>
                <a:r>
                  <a:rPr lang="en-GB" sz="2400" dirty="0" smtClean="0"/>
                  <a:t>The </a:t>
                </a:r>
                <a:r>
                  <a:rPr lang="en-GB" sz="2400" b="1" dirty="0" smtClean="0">
                    <a:solidFill>
                      <a:srgbClr val="FFC000"/>
                    </a:solidFill>
                  </a:rPr>
                  <a:t>bucket height</a:t>
                </a:r>
                <a:r>
                  <a:rPr lang="en-GB" sz="2400" dirty="0" smtClean="0"/>
                  <a:t> at </a:t>
                </a:r>
                <a14:m>
                  <m:oMath xmlns:m="http://schemas.openxmlformats.org/officeDocument/2006/math">
                    <m:sSub>
                      <m:sSubPr>
                        <m:ctrlPr>
                          <a:rPr lang="en-GB" sz="2400" i="1" smtClean="0">
                            <a:latin typeface="Cambria Math" charset="0"/>
                          </a:rPr>
                        </m:ctrlPr>
                      </m:sSubPr>
                      <m:e>
                        <m:r>
                          <a:rPr lang="en-GB"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rPr>
                          <m:t>𝑠</m:t>
                        </m:r>
                      </m:sub>
                    </m:sSub>
                  </m:oMath>
                </a14:m>
                <a:r>
                  <a:rPr lang="en-GB" sz="2400" dirty="0" smtClean="0"/>
                  <a:t> </a:t>
                </a:r>
                <a:r>
                  <a:rPr lang="en-GB" sz="2400" dirty="0" smtClean="0"/>
                  <a:t>can be evaluated from Eq. 59: </a:t>
                </a:r>
                <a:endParaRPr lang="en-GB" sz="2400" dirty="0"/>
              </a:p>
            </p:txBody>
          </p:sp>
        </mc:Choice>
        <mc:Fallback>
          <p:sp>
            <p:nvSpPr>
              <p:cNvPr id="3" name="TextBox 2"/>
              <p:cNvSpPr txBox="1">
                <a:spLocks noRot="1" noChangeAspect="1" noMove="1" noResize="1" noEditPoints="1" noAdjustHandles="1" noChangeArrowheads="1" noChangeShapeType="1" noTextEdit="1"/>
              </p:cNvSpPr>
              <p:nvPr/>
            </p:nvSpPr>
            <p:spPr>
              <a:xfrm>
                <a:off x="562570" y="998621"/>
                <a:ext cx="7077515" cy="461665"/>
              </a:xfrm>
              <a:prstGeom prst="rect">
                <a:avLst/>
              </a:prstGeom>
              <a:blipFill rotWithShape="0">
                <a:blip r:embed="rId3"/>
                <a:stretch>
                  <a:fillRect l="-1292" t="-9211" r="-1206" b="-302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72076038"/>
                  </p:ext>
                </p:extLst>
              </p:nvPr>
            </p:nvGraphicFramePr>
            <p:xfrm>
              <a:off x="1399212" y="1440375"/>
              <a:ext cx="9681647" cy="991997"/>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𝑤</m:t>
                                    </m:r>
                                    <m:d>
                                      <m:dPr>
                                        <m:ctrlPr>
                                          <a:rPr lang="en-US" sz="2000" b="0" i="1" smtClean="0">
                                            <a:latin typeface="Cambria Math"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𝜑</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charset="0"/>
                                        <a:ea typeface="Cambria Math" charset="0"/>
                                        <a:cs typeface="Cambria Math" charset="0"/>
                                      </a:rPr>
                                      <m:t>±</m:t>
                                    </m:r>
                                    <m:rad>
                                      <m:radPr>
                                        <m:degHide m:val="on"/>
                                        <m:ctrlPr>
                                          <a:rPr lang="en-US" sz="2000" b="0" i="1" smtClean="0">
                                            <a:latin typeface="Cambria Math" charset="0"/>
                                            <a:ea typeface="Cambria Math" panose="02040503050406030204" pitchFamily="18" charset="0"/>
                                          </a:rPr>
                                        </m:ctrlPr>
                                      </m:radPr>
                                      <m:deg/>
                                      <m:e>
                                        <m:r>
                                          <a:rPr lang="en-US" sz="2000" b="0" i="1" smtClean="0">
                                            <a:latin typeface="Cambria Math" panose="02040503050406030204" pitchFamily="18" charset="0"/>
                                            <a:ea typeface="Cambria Math" panose="02040503050406030204" pitchFamily="18" charset="0"/>
                                          </a:rPr>
                                          <m:t>2</m:t>
                                        </m:r>
                                        <m:f>
                                          <m:fPr>
                                            <m:ctrlPr>
                                              <a:rPr lang="en-US" sz="2000" b="0" i="1" smtClean="0">
                                                <a:latin typeface="Cambria Math" charset="0"/>
                                              </a:rPr>
                                            </m:ctrlPr>
                                          </m:fPr>
                                          <m:num>
                                            <m:r>
                                              <a:rPr lang="en-US" sz="2000" b="0" i="1" smtClean="0">
                                                <a:latin typeface="Cambria Math" panose="02040503050406030204" pitchFamily="18" charset="0"/>
                                                <a:ea typeface="Cambria Math" panose="02040503050406030204" pitchFamily="18" charset="0"/>
                                              </a:rPr>
                                              <m:t>𝑞</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𝑚𝑎𝑥</m:t>
                                                </m:r>
                                              </m:sub>
                                            </m:sSub>
                                          </m:num>
                                          <m:den>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h</m:t>
                                            </m:r>
                                            <m:sSub>
                                              <m:sSubPr>
                                                <m:ctrlPr>
                                                  <a:rPr lang="en-US" sz="2000" b="0" i="1" smtClean="0">
                                                    <a:latin typeface="Cambria Math" charset="0"/>
                                                  </a:rPr>
                                                </m:ctrlPr>
                                              </m:sSubPr>
                                              <m:e>
                                                <m:sSub>
                                                  <m:sSubPr>
                                                    <m:ctrlPr>
                                                      <a:rPr lang="en-US" sz="2000" b="0" i="1" smtClean="0">
                                                        <a:latin typeface="Cambria Math" charset="0"/>
                                                        <a:ea typeface="Cambria Math" panose="02040503050406030204" pitchFamily="18" charset="0"/>
                                                      </a:rPr>
                                                    </m:ctrlPr>
                                                  </m:sSubPr>
                                                  <m:e>
                                                    <m:sSub>
                                                      <m:sSubPr>
                                                        <m:ctrlPr>
                                                          <a:rPr lang="en-US" sz="2000" b="0" i="1" smtClean="0">
                                                            <a:latin typeface="Cambria Math" charset="0"/>
                                                            <a:ea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Γ</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𝑊</m:t>
                                                    </m:r>
                                                  </m:e>
                                                  <m:sub>
                                                    <m:r>
                                                      <a:rPr lang="en-US" sz="2000" b="0" i="1" smtClean="0">
                                                        <a:latin typeface="Cambria Math" panose="02040503050406030204" pitchFamily="18" charset="0"/>
                                                        <a:ea typeface="Cambria Math" panose="02040503050406030204" pitchFamily="18" charset="0"/>
                                                      </a:rPr>
                                                      <m:t>𝑠</m:t>
                                                    </m:r>
                                                  </m:sub>
                                                </m:sSub>
                                              </m:e>
                                              <m:sub/>
                                            </m:sSub>
                                          </m:den>
                                        </m:f>
                                        <m:d>
                                          <m:dPr>
                                            <m:ctrlPr>
                                              <a:rPr lang="en-US" sz="2000" b="0" i="1" smtClean="0">
                                                <a:latin typeface="Cambria Math" charset="0"/>
                                                <a:ea typeface="Cambria Math" panose="02040503050406030204" pitchFamily="18" charset="0"/>
                                              </a:rPr>
                                            </m:ctrlPr>
                                          </m:dPr>
                                          <m:e>
                                            <m:d>
                                              <m:dPr>
                                                <m:ctrlPr>
                                                  <a:rPr lang="en-US" sz="2000" b="0" i="1" smtClean="0">
                                                    <a:latin typeface="Cambria Math"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𝜑</m:t>
                                                </m:r>
                                              </m:e>
                                            </m:d>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𝑐𝑜𝑠</m:t>
                                            </m:r>
                                            <m:r>
                                              <a:rPr lang="en-US" sz="2000" b="0" i="1" smtClean="0">
                                                <a:latin typeface="Cambria Math" panose="02040503050406030204" pitchFamily="18" charset="0"/>
                                                <a:ea typeface="Cambria Math" panose="02040503050406030204" pitchFamily="18" charset="0"/>
                                              </a:rPr>
                                              <m:t>𝜑</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𝑐𝑜𝑠</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e>
                                        </m:d>
                                      </m:e>
                                    </m:rad>
                                    <m:r>
                                      <a:rPr lang="en-US" sz="2000" b="0" i="1" smtClean="0">
                                        <a:latin typeface="Cambria Math" panose="02040503050406030204" pitchFamily="18" charset="0"/>
                                        <a:ea typeface="Cambria Math" panose="02040503050406030204" pitchFamily="18" charset="0"/>
                                      </a:rPr>
                                      <m:t> </m:t>
                                    </m:r>
                                  </m:e>
                                  <m:sub/>
                                </m:sSub>
                              </m:oMath>
                            </m:oMathPara>
                          </a14:m>
                          <a:endParaRPr lang="en-US" sz="2000" b="0" dirty="0" smtClean="0">
                            <a:solidFill>
                              <a:srgbClr val="FF0000"/>
                            </a:solidFill>
                          </a:endParaRPr>
                        </a:p>
                      </a:txBody>
                      <a:tcPr>
                        <a:noFill/>
                      </a:tcPr>
                    </a:tc>
                    <a:tc>
                      <a:txBody>
                        <a:bodyPr/>
                        <a:lstStyle/>
                        <a:p>
                          <a:pPr algn="r"/>
                          <a:r>
                            <a:rPr lang="en-GB" sz="2000" dirty="0" smtClean="0"/>
                            <a:t>Eq. 64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72076038"/>
                  </p:ext>
                </p:extLst>
              </p:nvPr>
            </p:nvGraphicFramePr>
            <p:xfrm>
              <a:off x="1399212" y="1440375"/>
              <a:ext cx="9681647" cy="991997"/>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xmlns:a14="http://schemas.microsoft.com/office/drawing/2010/main" val="2435879438"/>
                        </a:ext>
                      </a:extLst>
                    </a:gridCol>
                    <a:gridCol w="1128512">
                      <a:extLst>
                        <a:ext uri="{9D8B030D-6E8A-4147-A177-3AD203B41FA5}">
                          <a16:colId xmlns="" xmlns:a16="http://schemas.microsoft.com/office/drawing/2014/main" xmlns:a14="http://schemas.microsoft.com/office/drawing/2010/main" val="3489280894"/>
                        </a:ext>
                      </a:extLst>
                    </a:gridCol>
                  </a:tblGrid>
                  <a:tr h="991997">
                    <a:tc>
                      <a:txBody>
                        <a:bodyPr/>
                        <a:lstStyle/>
                        <a:p>
                          <a:endParaRPr lang="en-US"/>
                        </a:p>
                      </a:txBody>
                      <a:tcPr>
                        <a:blipFill rotWithShape="0">
                          <a:blip r:embed="rId4"/>
                          <a:stretch>
                            <a:fillRect r="-13177"/>
                          </a:stretch>
                        </a:blipFill>
                      </a:tcPr>
                    </a:tc>
                    <a:tc>
                      <a:txBody>
                        <a:bodyPr/>
                        <a:lstStyle/>
                        <a:p>
                          <a:pPr algn="r"/>
                          <a:r>
                            <a:rPr lang="en-GB" sz="2000" dirty="0" smtClean="0"/>
                            <a:t>Eq. 64 </a:t>
                          </a:r>
                          <a:endParaRPr lang="en-GB" sz="2000"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1089622728"/>
                  </p:ext>
                </p:extLst>
              </p:nvPr>
            </p:nvGraphicFramePr>
            <p:xfrm>
              <a:off x="1399211" y="2572072"/>
              <a:ext cx="9681647" cy="991997"/>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𝑤</m:t>
                                    </m:r>
                                    <m:d>
                                      <m:dPr>
                                        <m:ctrlPr>
                                          <a:rPr lang="en-US" sz="2000" b="0" i="1" smtClean="0">
                                            <a:latin typeface="Cambria Math" charset="0"/>
                                            <a:ea typeface="Cambria Math" panose="02040503050406030204" pitchFamily="18" charset="0"/>
                                          </a:rPr>
                                        </m:ctrlPr>
                                      </m:dPr>
                                      <m:e>
                                        <m:r>
                                          <a:rPr lang="en-US" sz="2000" b="0" i="1" smtClean="0">
                                            <a:latin typeface="Cambria Math" charset="0"/>
                                            <a:ea typeface="Cambria Math" charset="0"/>
                                            <a:cs typeface="Cambria Math" charset="0"/>
                                          </a:rPr>
                                          <m:t>𝜑</m:t>
                                        </m:r>
                                        <m:r>
                                          <a:rPr lang="en-US" sz="2000" b="0" i="1" smtClean="0">
                                            <a:latin typeface="Cambria Math" charset="0"/>
                                            <a:ea typeface="Cambria Math" charset="0"/>
                                            <a:cs typeface="Cambria Math"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charset="0"/>
                                        <a:ea typeface="Cambria Math" panose="02040503050406030204" pitchFamily="18" charset="0"/>
                                      </a:rPr>
                                      <m:t>+</m:t>
                                    </m:r>
                                    <m:rad>
                                      <m:radPr>
                                        <m:degHide m:val="on"/>
                                        <m:ctrlPr>
                                          <a:rPr lang="en-US" sz="2000" b="0" i="1" smtClean="0">
                                            <a:latin typeface="Cambria Math" charset="0"/>
                                            <a:ea typeface="Cambria Math" panose="02040503050406030204" pitchFamily="18" charset="0"/>
                                          </a:rPr>
                                        </m:ctrlPr>
                                      </m:radPr>
                                      <m:deg/>
                                      <m:e>
                                        <m:r>
                                          <a:rPr lang="en-US" sz="2000" b="0" i="1" smtClean="0">
                                            <a:latin typeface="Cambria Math" panose="02040503050406030204" pitchFamily="18" charset="0"/>
                                            <a:ea typeface="Cambria Math" panose="02040503050406030204" pitchFamily="18" charset="0"/>
                                          </a:rPr>
                                          <m:t>2</m:t>
                                        </m:r>
                                        <m:f>
                                          <m:fPr>
                                            <m:ctrlPr>
                                              <a:rPr lang="en-US" sz="2000" b="0" i="1" smtClean="0">
                                                <a:latin typeface="Cambria Math" charset="0"/>
                                              </a:rPr>
                                            </m:ctrlPr>
                                          </m:fPr>
                                          <m:num>
                                            <m:r>
                                              <a:rPr lang="en-US" sz="2000" b="0" i="1" smtClean="0">
                                                <a:latin typeface="Cambria Math" panose="02040503050406030204" pitchFamily="18" charset="0"/>
                                                <a:ea typeface="Cambria Math" panose="02040503050406030204" pitchFamily="18" charset="0"/>
                                              </a:rPr>
                                              <m:t>𝑞</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𝑚𝑎𝑥</m:t>
                                                </m:r>
                                              </m:sub>
                                            </m:sSub>
                                          </m:num>
                                          <m:den>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h</m:t>
                                            </m:r>
                                            <m:sSub>
                                              <m:sSubPr>
                                                <m:ctrlPr>
                                                  <a:rPr lang="en-US" sz="2000" b="0" i="1" smtClean="0">
                                                    <a:latin typeface="Cambria Math" charset="0"/>
                                                  </a:rPr>
                                                </m:ctrlPr>
                                              </m:sSubPr>
                                              <m:e>
                                                <m:sSub>
                                                  <m:sSubPr>
                                                    <m:ctrlPr>
                                                      <a:rPr lang="en-US" sz="2000" b="0" i="1" smtClean="0">
                                                        <a:latin typeface="Cambria Math" charset="0"/>
                                                        <a:ea typeface="Cambria Math" panose="02040503050406030204" pitchFamily="18" charset="0"/>
                                                      </a:rPr>
                                                    </m:ctrlPr>
                                                  </m:sSubPr>
                                                  <m:e>
                                                    <m:sSub>
                                                      <m:sSubPr>
                                                        <m:ctrlPr>
                                                          <a:rPr lang="en-US" sz="2000" b="0" i="1" smtClean="0">
                                                            <a:latin typeface="Cambria Math" charset="0"/>
                                                            <a:ea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Γ</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𝑊</m:t>
                                                    </m:r>
                                                  </m:e>
                                                  <m:sub>
                                                    <m:r>
                                                      <a:rPr lang="en-US" sz="2000" b="0" i="1" smtClean="0">
                                                        <a:latin typeface="Cambria Math" panose="02040503050406030204" pitchFamily="18" charset="0"/>
                                                        <a:ea typeface="Cambria Math" panose="02040503050406030204" pitchFamily="18" charset="0"/>
                                                      </a:rPr>
                                                      <m:t>𝑠</m:t>
                                                    </m:r>
                                                  </m:sub>
                                                </m:sSub>
                                              </m:e>
                                              <m:sub/>
                                            </m:sSub>
                                          </m:den>
                                        </m:f>
                                        <m:d>
                                          <m:dPr>
                                            <m:ctrlPr>
                                              <a:rPr lang="en-US" sz="2000" b="0" i="1" smtClean="0">
                                                <a:latin typeface="Cambria Math" charset="0"/>
                                                <a:ea typeface="Cambria Math" panose="02040503050406030204" pitchFamily="18" charset="0"/>
                                              </a:rPr>
                                            </m:ctrlPr>
                                          </m:dPr>
                                          <m:e>
                                            <m:d>
                                              <m:dPr>
                                                <m:ctrlPr>
                                                  <a:rPr lang="en-US" sz="2000" b="0" i="1" smtClean="0">
                                                    <a:latin typeface="Cambria Math"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−2</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𝑐𝑜𝑠</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e>
                                        </m:d>
                                      </m:e>
                                    </m:rad>
                                    <m:r>
                                      <a:rPr lang="en-US" sz="2000" b="0" i="1" smtClean="0">
                                        <a:latin typeface="Cambria Math" panose="02040503050406030204" pitchFamily="18" charset="0"/>
                                        <a:ea typeface="Cambria Math" panose="02040503050406030204" pitchFamily="18" charset="0"/>
                                      </a:rPr>
                                      <m:t> </m:t>
                                    </m:r>
                                  </m:e>
                                  <m:sub/>
                                </m:sSub>
                              </m:oMath>
                            </m:oMathPara>
                          </a14:m>
                          <a:endParaRPr lang="en-US" sz="2000" b="0" dirty="0" smtClean="0">
                            <a:solidFill>
                              <a:srgbClr val="FF0000"/>
                            </a:solidFill>
                          </a:endParaRPr>
                        </a:p>
                      </a:txBody>
                      <a:tcPr>
                        <a:noFill/>
                      </a:tcPr>
                    </a:tc>
                    <a:tc>
                      <a:txBody>
                        <a:bodyPr/>
                        <a:lstStyle/>
                        <a:p>
                          <a:pPr algn="r"/>
                          <a:r>
                            <a:rPr lang="en-GB" sz="2000" dirty="0" smtClean="0"/>
                            <a:t>Eq. 65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1089622728"/>
                  </p:ext>
                </p:extLst>
              </p:nvPr>
            </p:nvGraphicFramePr>
            <p:xfrm>
              <a:off x="1399211" y="2572072"/>
              <a:ext cx="9681647" cy="991997"/>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xmlns:a14="http://schemas.microsoft.com/office/drawing/2010/main" val="2435879438"/>
                        </a:ext>
                      </a:extLst>
                    </a:gridCol>
                    <a:gridCol w="1128512">
                      <a:extLst>
                        <a:ext uri="{9D8B030D-6E8A-4147-A177-3AD203B41FA5}">
                          <a16:colId xmlns="" xmlns:a16="http://schemas.microsoft.com/office/drawing/2014/main" xmlns:a14="http://schemas.microsoft.com/office/drawing/2010/main" val="3489280894"/>
                        </a:ext>
                      </a:extLst>
                    </a:gridCol>
                  </a:tblGrid>
                  <a:tr h="991997">
                    <a:tc>
                      <a:txBody>
                        <a:bodyPr/>
                        <a:lstStyle/>
                        <a:p>
                          <a:endParaRPr lang="en-US"/>
                        </a:p>
                      </a:txBody>
                      <a:tcPr>
                        <a:blipFill rotWithShape="0">
                          <a:blip r:embed="rId5"/>
                          <a:stretch>
                            <a:fillRect r="-13177"/>
                          </a:stretch>
                        </a:blipFill>
                      </a:tcPr>
                    </a:tc>
                    <a:tc>
                      <a:txBody>
                        <a:bodyPr/>
                        <a:lstStyle/>
                        <a:p>
                          <a:pPr algn="r"/>
                          <a:r>
                            <a:rPr lang="en-GB" sz="2000" dirty="0" smtClean="0"/>
                            <a:t>Eq. 65 </a:t>
                          </a:r>
                          <a:endParaRPr lang="en-GB" sz="2000"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sp>
            <p:nvSpPr>
              <p:cNvPr id="7" name="Rectangle 6"/>
              <p:cNvSpPr/>
              <p:nvPr/>
            </p:nvSpPr>
            <p:spPr>
              <a:xfrm>
                <a:off x="154360" y="2817033"/>
                <a:ext cx="3206391" cy="523220"/>
              </a:xfrm>
              <a:prstGeom prst="rect">
                <a:avLst/>
              </a:prstGeom>
            </p:spPr>
            <p:txBody>
              <a:bodyPr wrap="none">
                <a:spAutoFit/>
              </a:bodyPr>
              <a:lstStyle/>
              <a:p>
                <a:r>
                  <a:rPr lang="en-GB" sz="2800" b="1" dirty="0" smtClean="0">
                    <a:solidFill>
                      <a:srgbClr val="FFC000"/>
                    </a:solidFill>
                  </a:rPr>
                  <a:t>bucket height at </a:t>
                </a:r>
                <a14:m>
                  <m:oMath xmlns:m="http://schemas.openxmlformats.org/officeDocument/2006/math">
                    <m:sSub>
                      <m:sSubPr>
                        <m:ctrlPr>
                          <a:rPr lang="en-GB" sz="2800" b="1" i="1">
                            <a:solidFill>
                              <a:srgbClr val="FFC000"/>
                            </a:solidFill>
                            <a:latin typeface="Cambria Math" charset="0"/>
                          </a:rPr>
                        </m:ctrlPr>
                      </m:sSubPr>
                      <m:e>
                        <m:r>
                          <a:rPr lang="en-GB" sz="2800" b="1" i="1">
                            <a:solidFill>
                              <a:srgbClr val="FFC000"/>
                            </a:solidFill>
                            <a:latin typeface="Cambria Math" panose="02040503050406030204" pitchFamily="18" charset="0"/>
                            <a:ea typeface="Cambria Math" panose="02040503050406030204" pitchFamily="18" charset="0"/>
                          </a:rPr>
                          <m:t>𝝋</m:t>
                        </m:r>
                      </m:e>
                      <m:sub>
                        <m:r>
                          <a:rPr lang="en-US" sz="2800" b="1" i="1">
                            <a:solidFill>
                              <a:srgbClr val="FFC000"/>
                            </a:solidFill>
                            <a:latin typeface="Cambria Math" panose="02040503050406030204" pitchFamily="18" charset="0"/>
                          </a:rPr>
                          <m:t>𝒔</m:t>
                        </m:r>
                      </m:sub>
                    </m:sSub>
                  </m:oMath>
                </a14:m>
                <a:endParaRPr lang="en-GB" sz="2800" b="1" dirty="0">
                  <a:solidFill>
                    <a:srgbClr val="FFC00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54360" y="2817033"/>
                <a:ext cx="3206391" cy="523220"/>
              </a:xfrm>
              <a:prstGeom prst="rect">
                <a:avLst/>
              </a:prstGeom>
              <a:blipFill rotWithShape="0">
                <a:blip r:embed="rId6"/>
                <a:stretch>
                  <a:fillRect l="-3802" t="-10465" b="-32558"/>
                </a:stretch>
              </a:blipFill>
            </p:spPr>
            <p:txBody>
              <a:bodyPr/>
              <a:lstStyle/>
              <a:p>
                <a:r>
                  <a:rPr lang="en-US">
                    <a:noFill/>
                  </a:rPr>
                  <a:t> </a:t>
                </a:r>
              </a:p>
            </p:txBody>
          </p:sp>
        </mc:Fallback>
      </mc:AlternateContent>
      <p:sp>
        <p:nvSpPr>
          <p:cNvPr id="5" name="Date Placeholder 4"/>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16</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417" y="4028561"/>
            <a:ext cx="3914775" cy="2270934"/>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rot="16200000">
                <a:off x="3276245" y="4574623"/>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𝜋</m:t>
                      </m:r>
                      <m:r>
                        <a:rPr lang="en-US" sz="2000" b="0" i="1" smtClean="0">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𝜑</m:t>
                          </m:r>
                        </m:e>
                        <m:sub>
                          <m:r>
                            <a:rPr lang="en-US" sz="2000" i="1">
                              <a:solidFill>
                                <a:srgbClr val="FF0000"/>
                              </a:solidFill>
                              <a:latin typeface="Cambria Math" panose="02040503050406030204" pitchFamily="18" charset="0"/>
                              <a:ea typeface="Cambria Math" panose="02040503050406030204" pitchFamily="18" charset="0"/>
                            </a:rPr>
                            <m:t>𝑠</m:t>
                          </m:r>
                        </m:sub>
                      </m:sSub>
                    </m:oMath>
                  </m:oMathPara>
                </a14:m>
                <a:endParaRPr lang="en-GB" sz="2000" dirty="0">
                  <a:solidFill>
                    <a:srgbClr val="FF0000"/>
                  </a:solidFill>
                </a:endParaRPr>
              </a:p>
            </p:txBody>
          </p:sp>
        </mc:Choice>
        <mc:Fallback>
          <p:sp>
            <p:nvSpPr>
              <p:cNvPr id="11" name="Rectangle 10"/>
              <p:cNvSpPr>
                <a:spLocks noRot="1" noChangeAspect="1" noMove="1" noResize="1" noEditPoints="1" noAdjustHandles="1" noChangeArrowheads="1" noChangeShapeType="1" noTextEdit="1"/>
              </p:cNvSpPr>
              <p:nvPr/>
            </p:nvSpPr>
            <p:spPr>
              <a:xfrm rot="16200000">
                <a:off x="3276245" y="4574623"/>
                <a:ext cx="975523" cy="400110"/>
              </a:xfrm>
              <a:prstGeom prst="rect">
                <a:avLst/>
              </a:prstGeom>
              <a:blipFill rotWithShape="0">
                <a:blip r:embed="rId8"/>
                <a:stretch>
                  <a:fillRect r="-6154"/>
                </a:stretch>
              </a:blipFill>
            </p:spPr>
            <p:txBody>
              <a:bodyPr/>
              <a:lstStyle/>
              <a:p>
                <a:r>
                  <a:rPr lang="en-US">
                    <a:noFill/>
                  </a:rPr>
                  <a:t> </a:t>
                </a:r>
              </a:p>
            </p:txBody>
          </p:sp>
        </mc:Fallback>
      </mc:AlternateContent>
      <p:cxnSp>
        <p:nvCxnSpPr>
          <p:cNvPr id="12" name="Straight Connector 11"/>
          <p:cNvCxnSpPr/>
          <p:nvPr/>
        </p:nvCxnSpPr>
        <p:spPr>
          <a:xfrm>
            <a:off x="3383051" y="5226344"/>
            <a:ext cx="21454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899352" y="5053896"/>
            <a:ext cx="2145460"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550121" y="5053896"/>
            <a:ext cx="2145460"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Rectangle 14"/>
              <p:cNvSpPr/>
              <p:nvPr/>
            </p:nvSpPr>
            <p:spPr>
              <a:xfrm rot="16200000">
                <a:off x="4128726" y="4467916"/>
                <a:ext cx="1211806" cy="512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𝜑</m:t>
                          </m:r>
                        </m:e>
                        <m:sub>
                          <m:r>
                            <a:rPr lang="en-US" sz="1600" b="0" i="1" smtClean="0">
                              <a:latin typeface="Cambria Math" panose="02040503050406030204" pitchFamily="18" charset="0"/>
                              <a:ea typeface="Cambria Math" panose="02040503050406030204" pitchFamily="18" charset="0"/>
                            </a:rPr>
                            <m:t>𝑠</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𝜋</m:t>
                          </m:r>
                        </m:num>
                        <m:den>
                          <m:r>
                            <a:rPr lang="en-US" sz="1600" b="0" i="1" smtClean="0">
                              <a:latin typeface="Cambria Math" panose="02040503050406030204" pitchFamily="18" charset="0"/>
                              <a:ea typeface="Cambria Math" panose="02040503050406030204" pitchFamily="18" charset="0"/>
                            </a:rPr>
                            <m:t>6</m:t>
                          </m:r>
                        </m:den>
                      </m:f>
                    </m:oMath>
                  </m:oMathPara>
                </a14:m>
                <a:endParaRPr lang="en-GB" sz="1600" dirty="0"/>
              </a:p>
            </p:txBody>
          </p:sp>
        </mc:Choice>
        <mc:Fallback>
          <p:sp>
            <p:nvSpPr>
              <p:cNvPr id="15" name="Rectangle 14"/>
              <p:cNvSpPr>
                <a:spLocks noRot="1" noChangeAspect="1" noMove="1" noResize="1" noEditPoints="1" noAdjustHandles="1" noChangeArrowheads="1" noChangeShapeType="1" noTextEdit="1"/>
              </p:cNvSpPr>
              <p:nvPr/>
            </p:nvSpPr>
            <p:spPr>
              <a:xfrm rot="16200000">
                <a:off x="4128726" y="4467916"/>
                <a:ext cx="1211806" cy="512384"/>
              </a:xfrm>
              <a:prstGeom prst="rect">
                <a:avLst/>
              </a:prstGeom>
              <a:blipFill rotWithShape="0">
                <a:blip r:embed="rId9"/>
                <a:stretch>
                  <a:fillRect r="-47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4937192" y="5139197"/>
                <a:ext cx="507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5"/>
                              </a:solidFill>
                              <a:latin typeface="Cambria Math" charset="0"/>
                            </a:rPr>
                          </m:ctrlPr>
                        </m:sSubPr>
                        <m:e>
                          <m:r>
                            <a:rPr lang="en-GB" i="1" smtClean="0">
                              <a:solidFill>
                                <a:schemeClr val="accent5"/>
                              </a:solidFill>
                              <a:latin typeface="Cambria Math" panose="02040503050406030204" pitchFamily="18" charset="0"/>
                              <a:ea typeface="Cambria Math" panose="02040503050406030204" pitchFamily="18" charset="0"/>
                            </a:rPr>
                            <m:t>𝜑</m:t>
                          </m:r>
                        </m:e>
                        <m:sub>
                          <m:r>
                            <a:rPr lang="en-US" b="0" i="1" smtClean="0">
                              <a:solidFill>
                                <a:schemeClr val="accent5"/>
                              </a:solidFill>
                              <a:latin typeface="Cambria Math" panose="02040503050406030204" pitchFamily="18" charset="0"/>
                            </a:rPr>
                            <m:t>𝑢</m:t>
                          </m:r>
                        </m:sub>
                      </m:sSub>
                    </m:oMath>
                  </m:oMathPara>
                </a14:m>
                <a:endParaRPr lang="en-GB" dirty="0">
                  <a:solidFill>
                    <a:schemeClr val="accent5"/>
                  </a:solidFill>
                </a:endParaRPr>
              </a:p>
            </p:txBody>
          </p:sp>
        </mc:Choice>
        <mc:Fallback>
          <p:sp>
            <p:nvSpPr>
              <p:cNvPr id="16" name="TextBox 15"/>
              <p:cNvSpPr txBox="1">
                <a:spLocks noRot="1" noChangeAspect="1" noMove="1" noResize="1" noEditPoints="1" noAdjustHandles="1" noChangeArrowheads="1" noChangeShapeType="1" noTextEdit="1"/>
              </p:cNvSpPr>
              <p:nvPr/>
            </p:nvSpPr>
            <p:spPr>
              <a:xfrm>
                <a:off x="4937192" y="5139197"/>
                <a:ext cx="507062" cy="369332"/>
              </a:xfrm>
              <a:prstGeom prst="rect">
                <a:avLst/>
              </a:prstGeom>
              <a:blipFill rotWithShape="0">
                <a:blip r:embed="rId10"/>
                <a:stretch>
                  <a:fillRect b="-3279"/>
                </a:stretch>
              </a:blipFill>
            </p:spPr>
            <p:txBody>
              <a:bodyPr/>
              <a:lstStyle/>
              <a:p>
                <a:r>
                  <a:rPr lang="en-US">
                    <a:noFill/>
                  </a:rPr>
                  <a:t> </a:t>
                </a:r>
              </a:p>
            </p:txBody>
          </p:sp>
        </mc:Fallback>
      </mc:AlternateContent>
      <p:sp>
        <p:nvSpPr>
          <p:cNvPr id="17" name="Oval 16"/>
          <p:cNvSpPr/>
          <p:nvPr/>
        </p:nvSpPr>
        <p:spPr>
          <a:xfrm>
            <a:off x="4891473" y="5139197"/>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18" name="Rectangle 17"/>
              <p:cNvSpPr/>
              <p:nvPr/>
            </p:nvSpPr>
            <p:spPr>
              <a:xfrm rot="16200000">
                <a:off x="1612511" y="4415439"/>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p:sp>
            <p:nvSpPr>
              <p:cNvPr id="18" name="Rectangle 17"/>
              <p:cNvSpPr>
                <a:spLocks noRot="1" noChangeAspect="1" noMove="1" noResize="1" noEditPoints="1" noAdjustHandles="1" noChangeArrowheads="1" noChangeShapeType="1" noTextEdit="1"/>
              </p:cNvSpPr>
              <p:nvPr/>
            </p:nvSpPr>
            <p:spPr>
              <a:xfrm rot="16200000">
                <a:off x="1612511" y="4415439"/>
                <a:ext cx="1456232" cy="461665"/>
              </a:xfrm>
              <a:prstGeom prst="rect">
                <a:avLst/>
              </a:prstGeom>
              <a:blipFill rotWithShape="0">
                <a:blip r:embed="rId11"/>
                <a:stretch>
                  <a:fillRect l="-9211" t="-5439" r="-30263" b="-837"/>
                </a:stretch>
              </a:blipFill>
            </p:spPr>
            <p:txBody>
              <a:bodyPr/>
              <a:lstStyle/>
              <a:p>
                <a:r>
                  <a:rPr lang="en-US">
                    <a:noFill/>
                  </a:rPr>
                  <a:t> </a:t>
                </a:r>
              </a:p>
            </p:txBody>
          </p:sp>
        </mc:Fallback>
      </mc:AlternateContent>
      <p:sp>
        <p:nvSpPr>
          <p:cNvPr id="19" name="TextBox 18"/>
          <p:cNvSpPr txBox="1"/>
          <p:nvPr/>
        </p:nvSpPr>
        <p:spPr>
          <a:xfrm>
            <a:off x="6686248" y="3690909"/>
            <a:ext cx="3531917" cy="646331"/>
          </a:xfrm>
          <a:prstGeom prst="rect">
            <a:avLst/>
          </a:prstGeom>
          <a:noFill/>
        </p:spPr>
        <p:txBody>
          <a:bodyPr wrap="square" rtlCol="0">
            <a:spAutoFit/>
          </a:bodyPr>
          <a:lstStyle/>
          <a:p>
            <a:r>
              <a:rPr lang="en-GB" dirty="0" smtClean="0"/>
              <a:t>First point where particles are still bounded within the </a:t>
            </a:r>
            <a:r>
              <a:rPr lang="en-GB" dirty="0" err="1" smtClean="0"/>
              <a:t>separatrix</a:t>
            </a:r>
            <a:endParaRPr lang="en-GB" dirty="0"/>
          </a:p>
        </p:txBody>
      </p:sp>
      <p:sp>
        <p:nvSpPr>
          <p:cNvPr id="20" name="Oval 19"/>
          <p:cNvSpPr/>
          <p:nvPr/>
        </p:nvSpPr>
        <p:spPr>
          <a:xfrm>
            <a:off x="3888846" y="5147213"/>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p:cNvCxnSpPr/>
          <p:nvPr/>
        </p:nvCxnSpPr>
        <p:spPr>
          <a:xfrm flipH="1">
            <a:off x="4052527" y="4014075"/>
            <a:ext cx="2633721" cy="1149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p:cNvSpPr txBox="1"/>
              <p:nvPr/>
            </p:nvSpPr>
            <p:spPr>
              <a:xfrm>
                <a:off x="6766692" y="4395223"/>
                <a:ext cx="3378212" cy="646331"/>
              </a:xfrm>
              <a:prstGeom prst="rect">
                <a:avLst/>
              </a:prstGeom>
              <a:noFill/>
            </p:spPr>
            <p:txBody>
              <a:bodyPr wrap="square" rtlCol="0">
                <a:spAutoFit/>
              </a:bodyPr>
              <a:lstStyle/>
              <a:p>
                <a:r>
                  <a:rPr lang="en-GB" dirty="0" smtClean="0"/>
                  <a:t>The second point where particles are still bounded is </a:t>
                </a:r>
                <a14:m>
                  <m:oMath xmlns:m="http://schemas.openxmlformats.org/officeDocument/2006/math">
                    <m:sSub>
                      <m:sSubPr>
                        <m:ctrlPr>
                          <a:rPr lang="en-GB" i="1" smtClean="0">
                            <a:latin typeface="Cambria Math" charset="0"/>
                          </a:rPr>
                        </m:ctrlPr>
                      </m:sSubPr>
                      <m:e>
                        <m:r>
                          <a:rPr lang="en-GB"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𝑢</m:t>
                        </m:r>
                      </m:sub>
                    </m:sSub>
                  </m:oMath>
                </a14:m>
                <a:endParaRPr lang="en-GB" dirty="0"/>
              </a:p>
            </p:txBody>
          </p:sp>
        </mc:Choice>
        <mc:Fallback>
          <p:sp>
            <p:nvSpPr>
              <p:cNvPr id="22" name="TextBox 21"/>
              <p:cNvSpPr txBox="1">
                <a:spLocks noRot="1" noChangeAspect="1" noMove="1" noResize="1" noEditPoints="1" noAdjustHandles="1" noChangeArrowheads="1" noChangeShapeType="1" noTextEdit="1"/>
              </p:cNvSpPr>
              <p:nvPr/>
            </p:nvSpPr>
            <p:spPr>
              <a:xfrm>
                <a:off x="6766692" y="4395223"/>
                <a:ext cx="3378212" cy="646331"/>
              </a:xfrm>
              <a:prstGeom prst="rect">
                <a:avLst/>
              </a:prstGeom>
              <a:blipFill rotWithShape="0">
                <a:blip r:embed="rId12"/>
                <a:stretch>
                  <a:fillRect l="-1444" t="-4717" r="-361" b="-15094"/>
                </a:stretch>
              </a:blipFill>
            </p:spPr>
            <p:txBody>
              <a:bodyPr/>
              <a:lstStyle/>
              <a:p>
                <a:r>
                  <a:rPr lang="en-US">
                    <a:noFill/>
                  </a:rPr>
                  <a:t> </a:t>
                </a:r>
              </a:p>
            </p:txBody>
          </p:sp>
        </mc:Fallback>
      </mc:AlternateContent>
      <p:cxnSp>
        <p:nvCxnSpPr>
          <p:cNvPr id="23" name="Straight Arrow Connector 22"/>
          <p:cNvCxnSpPr/>
          <p:nvPr/>
        </p:nvCxnSpPr>
        <p:spPr>
          <a:xfrm flipH="1">
            <a:off x="5106317" y="4718389"/>
            <a:ext cx="1660375" cy="538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7166275" y="5128741"/>
                <a:ext cx="21784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FFC000"/>
                          </a:solidFill>
                          <a:latin typeface="Cambria Math" panose="02040503050406030204" pitchFamily="18" charset="0"/>
                        </a:rPr>
                        <m:t>𝑈</m:t>
                      </m:r>
                      <m:d>
                        <m:dPr>
                          <m:ctrlPr>
                            <a:rPr lang="en-US" i="1">
                              <a:solidFill>
                                <a:srgbClr val="FFC000"/>
                              </a:solidFill>
                              <a:latin typeface="Cambria Math" charset="0"/>
                            </a:rPr>
                          </m:ctrlPr>
                        </m:dPr>
                        <m:e>
                          <m:r>
                            <a:rPr lang="en-US" i="1" smtClean="0">
                              <a:solidFill>
                                <a:srgbClr val="FFC000"/>
                              </a:solidFill>
                              <a:latin typeface="Cambria Math" panose="02040503050406030204" pitchFamily="18" charset="0"/>
                              <a:ea typeface="Cambria Math" panose="02040503050406030204" pitchFamily="18" charset="0"/>
                            </a:rPr>
                            <m:t>𝜋</m:t>
                          </m:r>
                          <m:r>
                            <a:rPr lang="en-US" b="0" i="1" smtClean="0">
                              <a:solidFill>
                                <a:srgbClr val="FFC000"/>
                              </a:solidFill>
                              <a:latin typeface="Cambria Math" panose="02040503050406030204" pitchFamily="18" charset="0"/>
                              <a:ea typeface="Cambria Math" panose="02040503050406030204" pitchFamily="18" charset="0"/>
                            </a:rPr>
                            <m:t>−</m:t>
                          </m:r>
                          <m:sSub>
                            <m:sSubPr>
                              <m:ctrlPr>
                                <a:rPr lang="en-US" b="0" i="1" smtClean="0">
                                  <a:solidFill>
                                    <a:srgbClr val="FFC000"/>
                                  </a:solidFill>
                                  <a:latin typeface="Cambria Math" charset="0"/>
                                  <a:ea typeface="Cambria Math" panose="02040503050406030204" pitchFamily="18" charset="0"/>
                                </a:rPr>
                              </m:ctrlPr>
                            </m:sSubPr>
                            <m:e>
                              <m:r>
                                <a:rPr lang="en-US" b="0" i="1" smtClean="0">
                                  <a:solidFill>
                                    <a:srgbClr val="FFC000"/>
                                  </a:solidFill>
                                  <a:latin typeface="Cambria Math" panose="02040503050406030204" pitchFamily="18" charset="0"/>
                                  <a:ea typeface="Cambria Math" panose="02040503050406030204" pitchFamily="18" charset="0"/>
                                </a:rPr>
                                <m:t>𝜑</m:t>
                              </m:r>
                            </m:e>
                            <m:sub>
                              <m:r>
                                <a:rPr lang="en-US" b="0" i="1" smtClean="0">
                                  <a:solidFill>
                                    <a:srgbClr val="FFC000"/>
                                  </a:solidFill>
                                  <a:latin typeface="Cambria Math" panose="02040503050406030204" pitchFamily="18" charset="0"/>
                                  <a:ea typeface="Cambria Math" panose="02040503050406030204" pitchFamily="18" charset="0"/>
                                </a:rPr>
                                <m:t>𝑠</m:t>
                              </m:r>
                            </m:sub>
                          </m:sSub>
                        </m:e>
                      </m:d>
                      <m:r>
                        <a:rPr lang="en-US" b="0" i="1" smtClean="0">
                          <a:solidFill>
                            <a:srgbClr val="FFC000"/>
                          </a:solidFill>
                          <a:latin typeface="Cambria Math" panose="02040503050406030204" pitchFamily="18" charset="0"/>
                          <a:ea typeface="Cambria Math" panose="02040503050406030204" pitchFamily="18" charset="0"/>
                        </a:rPr>
                        <m:t>=</m:t>
                      </m:r>
                      <m:r>
                        <a:rPr lang="en-US" b="0" i="1" smtClean="0">
                          <a:solidFill>
                            <a:srgbClr val="FFC000"/>
                          </a:solidFill>
                          <a:latin typeface="Cambria Math" panose="02040503050406030204" pitchFamily="18" charset="0"/>
                          <a:ea typeface="Cambria Math" panose="02040503050406030204" pitchFamily="18" charset="0"/>
                        </a:rPr>
                        <m:t>𝑈</m:t>
                      </m:r>
                      <m:r>
                        <a:rPr lang="en-US" b="0" i="1" smtClean="0">
                          <a:solidFill>
                            <a:srgbClr val="FFC000"/>
                          </a:solidFill>
                          <a:latin typeface="Cambria Math" panose="02040503050406030204" pitchFamily="18" charset="0"/>
                          <a:ea typeface="Cambria Math" panose="02040503050406030204" pitchFamily="18" charset="0"/>
                        </a:rPr>
                        <m:t>(</m:t>
                      </m:r>
                      <m:sSub>
                        <m:sSubPr>
                          <m:ctrlPr>
                            <a:rPr lang="en-US" b="0" i="1" smtClean="0">
                              <a:solidFill>
                                <a:srgbClr val="FFC000"/>
                              </a:solidFill>
                              <a:latin typeface="Cambria Math" charset="0"/>
                              <a:ea typeface="Cambria Math" panose="02040503050406030204" pitchFamily="18" charset="0"/>
                            </a:rPr>
                          </m:ctrlPr>
                        </m:sSubPr>
                        <m:e>
                          <m:r>
                            <a:rPr lang="en-US" b="0" i="1" smtClean="0">
                              <a:solidFill>
                                <a:srgbClr val="FFC000"/>
                              </a:solidFill>
                              <a:latin typeface="Cambria Math" panose="02040503050406030204" pitchFamily="18" charset="0"/>
                              <a:ea typeface="Cambria Math" panose="02040503050406030204" pitchFamily="18" charset="0"/>
                            </a:rPr>
                            <m:t>𝜑</m:t>
                          </m:r>
                        </m:e>
                        <m:sub>
                          <m:r>
                            <a:rPr lang="en-US" b="0" i="1" smtClean="0">
                              <a:solidFill>
                                <a:srgbClr val="FFC000"/>
                              </a:solidFill>
                              <a:latin typeface="Cambria Math" panose="02040503050406030204" pitchFamily="18" charset="0"/>
                              <a:ea typeface="Cambria Math" panose="02040503050406030204" pitchFamily="18" charset="0"/>
                            </a:rPr>
                            <m:t>𝑢</m:t>
                          </m:r>
                        </m:sub>
                      </m:sSub>
                      <m:r>
                        <a:rPr lang="en-US" b="0" i="1" smtClean="0">
                          <a:solidFill>
                            <a:srgbClr val="FFC000"/>
                          </a:solidFill>
                          <a:latin typeface="Cambria Math" panose="02040503050406030204" pitchFamily="18" charset="0"/>
                          <a:ea typeface="Cambria Math" panose="02040503050406030204" pitchFamily="18" charset="0"/>
                        </a:rPr>
                        <m:t>)</m:t>
                      </m:r>
                    </m:oMath>
                  </m:oMathPara>
                </a14:m>
                <a:endParaRPr lang="en-GB" dirty="0">
                  <a:solidFill>
                    <a:srgbClr val="FFC000"/>
                  </a:solidFill>
                </a:endParaRPr>
              </a:p>
            </p:txBody>
          </p:sp>
        </mc:Choice>
        <mc:Fallback>
          <p:sp>
            <p:nvSpPr>
              <p:cNvPr id="24" name="Rectangle 23"/>
              <p:cNvSpPr>
                <a:spLocks noRot="1" noChangeAspect="1" noMove="1" noResize="1" noEditPoints="1" noAdjustHandles="1" noChangeArrowheads="1" noChangeShapeType="1" noTextEdit="1"/>
              </p:cNvSpPr>
              <p:nvPr/>
            </p:nvSpPr>
            <p:spPr>
              <a:xfrm>
                <a:off x="7166275" y="5128741"/>
                <a:ext cx="2178481" cy="369332"/>
              </a:xfrm>
              <a:prstGeom prst="rect">
                <a:avLst/>
              </a:prstGeom>
              <a:blipFill rotWithShape="0">
                <a:blip r:embed="rId13"/>
                <a:stretch>
                  <a:fillRect b="-11475"/>
                </a:stretch>
              </a:blipFill>
            </p:spPr>
            <p:txBody>
              <a:bodyPr/>
              <a:lstStyle/>
              <a:p>
                <a:r>
                  <a:rPr lang="en-US">
                    <a:noFill/>
                  </a:rPr>
                  <a:t> </a:t>
                </a:r>
              </a:p>
            </p:txBody>
          </p:sp>
        </mc:Fallback>
      </mc:AlternateContent>
      <p:cxnSp>
        <p:nvCxnSpPr>
          <p:cNvPr id="26" name="Straight Connector 25"/>
          <p:cNvCxnSpPr/>
          <p:nvPr/>
        </p:nvCxnSpPr>
        <p:spPr>
          <a:xfrm>
            <a:off x="3972082" y="4286916"/>
            <a:ext cx="0" cy="165668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46874" y="4286916"/>
            <a:ext cx="0" cy="165668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013200" y="4359504"/>
            <a:ext cx="908274" cy="0"/>
          </a:xfrm>
          <a:prstGeom prst="straightConnector1">
            <a:avLst/>
          </a:prstGeom>
          <a:ln w="381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0" name="Rectangle 29"/>
              <p:cNvSpPr/>
              <p:nvPr/>
            </p:nvSpPr>
            <p:spPr>
              <a:xfrm>
                <a:off x="3580911" y="3659690"/>
                <a:ext cx="1882643" cy="923330"/>
              </a:xfrm>
              <a:prstGeom prst="rect">
                <a:avLst/>
              </a:prstGeom>
            </p:spPr>
            <p:txBody>
              <a:bodyPr wrap="square">
                <a:spAutoFit/>
              </a:bodyPr>
              <a:lstStyle/>
              <a:p>
                <a:pPr algn="ctr"/>
                <a:r>
                  <a:rPr lang="en-US" dirty="0">
                    <a:ea typeface="Cambria Math" panose="02040503050406030204" pitchFamily="18" charset="0"/>
                  </a:rPr>
                  <a:t> </a:t>
                </a:r>
                <a14:m>
                  <m:oMath xmlns:m="http://schemas.openxmlformats.org/officeDocument/2006/math">
                    <m:sSub>
                      <m:sSubPr>
                        <m:ctrlPr>
                          <a:rPr lang="en-US" i="1">
                            <a:solidFill>
                              <a:srgbClr val="FFC000"/>
                            </a:solidFill>
                            <a:latin typeface="Cambria Math" charset="0"/>
                            <a:ea typeface="Cambria Math" panose="02040503050406030204" pitchFamily="18" charset="0"/>
                          </a:rPr>
                        </m:ctrlPr>
                      </m:sSubPr>
                      <m:e>
                        <m:r>
                          <a:rPr lang="en-US" i="1">
                            <a:solidFill>
                              <a:srgbClr val="FFC000"/>
                            </a:solidFill>
                            <a:latin typeface="Cambria Math" panose="02040503050406030204" pitchFamily="18" charset="0"/>
                            <a:ea typeface="Cambria Math" panose="02040503050406030204" pitchFamily="18" charset="0"/>
                          </a:rPr>
                          <m:t>𝜑</m:t>
                        </m:r>
                      </m:e>
                      <m:sub>
                        <m:r>
                          <a:rPr lang="en-US" i="1">
                            <a:solidFill>
                              <a:srgbClr val="FFC000"/>
                            </a:solidFill>
                            <a:latin typeface="Cambria Math" panose="02040503050406030204" pitchFamily="18" charset="0"/>
                            <a:ea typeface="Cambria Math" panose="02040503050406030204" pitchFamily="18" charset="0"/>
                          </a:rPr>
                          <m:t>𝑢</m:t>
                        </m:r>
                      </m:sub>
                    </m:sSub>
                    <m:r>
                      <a:rPr lang="en-US" i="1">
                        <a:solidFill>
                          <a:srgbClr val="FFC000"/>
                        </a:solidFill>
                        <a:latin typeface="Cambria Math" panose="02040503050406030204" pitchFamily="18" charset="0"/>
                        <a:ea typeface="Cambria Math" panose="02040503050406030204" pitchFamily="18" charset="0"/>
                      </a:rPr>
                      <m:t>−</m:t>
                    </m:r>
                    <m:d>
                      <m:dPr>
                        <m:ctrlPr>
                          <a:rPr lang="en-US" i="1">
                            <a:solidFill>
                              <a:srgbClr val="FFC000"/>
                            </a:solidFill>
                            <a:latin typeface="Cambria Math" charset="0"/>
                            <a:ea typeface="Cambria Math" panose="02040503050406030204" pitchFamily="18" charset="0"/>
                          </a:rPr>
                        </m:ctrlPr>
                      </m:dPr>
                      <m:e>
                        <m:r>
                          <a:rPr lang="el-GR" i="1">
                            <a:solidFill>
                              <a:srgbClr val="FFC000"/>
                            </a:solidFill>
                            <a:latin typeface="Cambria Math" panose="02040503050406030204" pitchFamily="18" charset="0"/>
                            <a:ea typeface="Cambria Math" panose="02040503050406030204" pitchFamily="18" charset="0"/>
                          </a:rPr>
                          <m:t>𝜋</m:t>
                        </m:r>
                        <m:r>
                          <a:rPr lang="en-US" i="1">
                            <a:solidFill>
                              <a:srgbClr val="FFC000"/>
                            </a:solidFill>
                            <a:latin typeface="Cambria Math" panose="02040503050406030204" pitchFamily="18" charset="0"/>
                            <a:ea typeface="Cambria Math" panose="02040503050406030204" pitchFamily="18" charset="0"/>
                          </a:rPr>
                          <m:t>−</m:t>
                        </m:r>
                        <m:sSub>
                          <m:sSubPr>
                            <m:ctrlPr>
                              <a:rPr lang="en-US" i="1">
                                <a:solidFill>
                                  <a:srgbClr val="FFC000"/>
                                </a:solidFill>
                                <a:latin typeface="Cambria Math" charset="0"/>
                                <a:ea typeface="Cambria Math" panose="02040503050406030204" pitchFamily="18" charset="0"/>
                              </a:rPr>
                            </m:ctrlPr>
                          </m:sSubPr>
                          <m:e>
                            <m:r>
                              <a:rPr lang="en-US" i="1">
                                <a:solidFill>
                                  <a:srgbClr val="FFC000"/>
                                </a:solidFill>
                                <a:latin typeface="Cambria Math" panose="02040503050406030204" pitchFamily="18" charset="0"/>
                                <a:ea typeface="Cambria Math" panose="02040503050406030204" pitchFamily="18" charset="0"/>
                              </a:rPr>
                              <m:t>𝜑</m:t>
                            </m:r>
                          </m:e>
                          <m:sub>
                            <m:r>
                              <a:rPr lang="en-US" i="1">
                                <a:solidFill>
                                  <a:srgbClr val="FFC000"/>
                                </a:solidFill>
                                <a:latin typeface="Cambria Math" panose="02040503050406030204" pitchFamily="18" charset="0"/>
                                <a:ea typeface="Cambria Math" panose="02040503050406030204" pitchFamily="18" charset="0"/>
                              </a:rPr>
                              <m:t>𝑠</m:t>
                            </m:r>
                          </m:sub>
                        </m:sSub>
                      </m:e>
                    </m:d>
                  </m:oMath>
                </a14:m>
                <a:r>
                  <a:rPr lang="en-GB" dirty="0" smtClean="0"/>
                  <a:t> = </a:t>
                </a:r>
                <a:r>
                  <a:rPr lang="en-GB" b="1" dirty="0">
                    <a:solidFill>
                      <a:schemeClr val="bg1"/>
                    </a:solidFill>
                  </a:rPr>
                  <a:t>bucket width</a:t>
                </a:r>
              </a:p>
              <a:p>
                <a:pPr algn="ctr"/>
                <a:r>
                  <a:rPr lang="en-GB" dirty="0" smtClean="0"/>
                  <a:t> </a:t>
                </a:r>
                <a:endParaRPr lang="en-US" dirty="0"/>
              </a:p>
            </p:txBody>
          </p:sp>
        </mc:Choice>
        <mc:Fallback>
          <p:sp>
            <p:nvSpPr>
              <p:cNvPr id="30" name="Rectangle 29"/>
              <p:cNvSpPr>
                <a:spLocks noRot="1" noChangeAspect="1" noMove="1" noResize="1" noEditPoints="1" noAdjustHandles="1" noChangeArrowheads="1" noChangeShapeType="1" noTextEdit="1"/>
              </p:cNvSpPr>
              <p:nvPr/>
            </p:nvSpPr>
            <p:spPr>
              <a:xfrm>
                <a:off x="3580911" y="3659690"/>
                <a:ext cx="1882643" cy="923330"/>
              </a:xfrm>
              <a:prstGeom prst="rect">
                <a:avLst/>
              </a:prstGeom>
              <a:blipFill rotWithShape="0">
                <a:blip r:embed="rId14"/>
                <a:stretch>
                  <a:fillRect t="-2632" r="-2589"/>
                </a:stretch>
              </a:blipFill>
            </p:spPr>
            <p:txBody>
              <a:bodyPr/>
              <a:lstStyle/>
              <a:p>
                <a:r>
                  <a:rPr lang="en-US">
                    <a:noFill/>
                  </a:rPr>
                  <a:t> </a:t>
                </a:r>
              </a:p>
            </p:txBody>
          </p:sp>
        </mc:Fallback>
      </mc:AlternateContent>
    </p:spTree>
    <p:extLst>
      <p:ext uri="{BB962C8B-B14F-4D97-AF65-F5344CB8AC3E}">
        <p14:creationId xmlns:p14="http://schemas.microsoft.com/office/powerpoint/2010/main" val="94869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67" y="689278"/>
            <a:ext cx="3771900" cy="237038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rot="16200000">
                <a:off x="1164707" y="1342226"/>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𝜋</m:t>
                      </m:r>
                      <m:r>
                        <a:rPr lang="en-US" sz="2000" b="0" i="1" smtClean="0">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𝜑</m:t>
                          </m:r>
                        </m:e>
                        <m:sub>
                          <m:r>
                            <a:rPr lang="en-US" sz="2000" i="1">
                              <a:solidFill>
                                <a:srgbClr val="FF0000"/>
                              </a:solidFill>
                              <a:latin typeface="Cambria Math" panose="02040503050406030204" pitchFamily="18" charset="0"/>
                              <a:ea typeface="Cambria Math" panose="02040503050406030204" pitchFamily="18" charset="0"/>
                            </a:rPr>
                            <m:t>𝑠</m:t>
                          </m:r>
                        </m:sub>
                      </m:sSub>
                    </m:oMath>
                  </m:oMathPara>
                </a14:m>
                <a:endParaRPr lang="en-GB" sz="2000" dirty="0">
                  <a:solidFill>
                    <a:srgbClr val="FF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rot="16200000">
                <a:off x="1164707" y="1342226"/>
                <a:ext cx="975523" cy="400110"/>
              </a:xfrm>
              <a:prstGeom prst="rect">
                <a:avLst/>
              </a:prstGeom>
              <a:blipFill>
                <a:blip r:embed="rId3"/>
                <a:stretch>
                  <a:fillRect r="-7576"/>
                </a:stretch>
              </a:blipFill>
            </p:spPr>
            <p:txBody>
              <a:bodyPr/>
              <a:lstStyle/>
              <a:p>
                <a:r>
                  <a:rPr lang="en-GB">
                    <a:noFill/>
                  </a:rPr>
                  <a:t> </a:t>
                </a:r>
              </a:p>
            </p:txBody>
          </p:sp>
        </mc:Fallback>
      </mc:AlternateContent>
      <p:cxnSp>
        <p:nvCxnSpPr>
          <p:cNvPr id="4" name="Straight Connector 3"/>
          <p:cNvCxnSpPr/>
          <p:nvPr/>
        </p:nvCxnSpPr>
        <p:spPr>
          <a:xfrm>
            <a:off x="1271513" y="1993947"/>
            <a:ext cx="21454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1558903" y="1821499"/>
            <a:ext cx="2145460"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rot="16200000">
                <a:off x="1884836" y="1235519"/>
                <a:ext cx="1211806" cy="512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𝜑</m:t>
                          </m:r>
                        </m:e>
                        <m:sub>
                          <m:r>
                            <a:rPr lang="en-US" sz="1600" b="0" i="1" smtClean="0">
                              <a:latin typeface="Cambria Math" panose="02040503050406030204" pitchFamily="18" charset="0"/>
                              <a:ea typeface="Cambria Math" panose="02040503050406030204" pitchFamily="18" charset="0"/>
                            </a:rPr>
                            <m:t>𝑠</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𝜋</m:t>
                          </m:r>
                        </m:num>
                        <m:den>
                          <m:r>
                            <a:rPr lang="en-US" sz="1600" b="0" i="1" smtClean="0">
                              <a:latin typeface="Cambria Math" panose="02040503050406030204" pitchFamily="18" charset="0"/>
                              <a:ea typeface="Cambria Math" panose="02040503050406030204" pitchFamily="18" charset="0"/>
                            </a:rPr>
                            <m:t>6</m:t>
                          </m:r>
                        </m:den>
                      </m:f>
                    </m:oMath>
                  </m:oMathPara>
                </a14:m>
                <a:endParaRPr lang="en-GB" sz="1600" dirty="0"/>
              </a:p>
            </p:txBody>
          </p:sp>
        </mc:Choice>
        <mc:Fallback xmlns="">
          <p:sp>
            <p:nvSpPr>
              <p:cNvPr id="7" name="Rectangle 6"/>
              <p:cNvSpPr>
                <a:spLocks noRot="1" noChangeAspect="1" noMove="1" noResize="1" noEditPoints="1" noAdjustHandles="1" noChangeArrowheads="1" noChangeShapeType="1" noTextEdit="1"/>
              </p:cNvSpPr>
              <p:nvPr/>
            </p:nvSpPr>
            <p:spPr>
              <a:xfrm rot="16200000">
                <a:off x="1884836" y="1235519"/>
                <a:ext cx="1211806" cy="512384"/>
              </a:xfrm>
              <a:prstGeom prst="rect">
                <a:avLst/>
              </a:prstGeom>
              <a:blipFill>
                <a:blip r:embed="rId4"/>
                <a:stretch>
                  <a:fillRect r="-3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043793" y="1906800"/>
                <a:ext cx="507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5"/>
                              </a:solidFill>
                              <a:latin typeface="Cambria Math" charset="0"/>
                            </a:rPr>
                          </m:ctrlPr>
                        </m:sSubPr>
                        <m:e>
                          <m:r>
                            <a:rPr lang="en-GB" i="1" smtClean="0">
                              <a:solidFill>
                                <a:schemeClr val="accent5"/>
                              </a:solidFill>
                              <a:latin typeface="Cambria Math" panose="02040503050406030204" pitchFamily="18" charset="0"/>
                              <a:ea typeface="Cambria Math" panose="02040503050406030204" pitchFamily="18" charset="0"/>
                            </a:rPr>
                            <m:t>𝜑</m:t>
                          </m:r>
                        </m:e>
                        <m:sub>
                          <m:r>
                            <a:rPr lang="en-US" b="0" i="1" smtClean="0">
                              <a:solidFill>
                                <a:schemeClr val="accent5"/>
                              </a:solidFill>
                              <a:latin typeface="Cambria Math" panose="02040503050406030204" pitchFamily="18" charset="0"/>
                            </a:rPr>
                            <m:t>𝑢</m:t>
                          </m:r>
                        </m:sub>
                      </m:sSub>
                    </m:oMath>
                  </m:oMathPara>
                </a14:m>
                <a:endParaRPr lang="en-GB" dirty="0">
                  <a:solidFill>
                    <a:schemeClr val="accent5"/>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043793" y="1906800"/>
                <a:ext cx="507062" cy="369332"/>
              </a:xfrm>
              <a:prstGeom prst="rect">
                <a:avLst/>
              </a:prstGeom>
              <a:blipFill>
                <a:blip r:embed="rId5"/>
                <a:stretch>
                  <a:fillRect b="-6667"/>
                </a:stretch>
              </a:blipFill>
            </p:spPr>
            <p:txBody>
              <a:bodyPr/>
              <a:lstStyle/>
              <a:p>
                <a:r>
                  <a:rPr lang="en-GB">
                    <a:noFill/>
                  </a:rPr>
                  <a:t> </a:t>
                </a:r>
              </a:p>
            </p:txBody>
          </p:sp>
        </mc:Fallback>
      </mc:AlternateContent>
      <p:sp>
        <p:nvSpPr>
          <p:cNvPr id="9" name="Oval 8"/>
          <p:cNvSpPr/>
          <p:nvPr/>
        </p:nvSpPr>
        <p:spPr>
          <a:xfrm>
            <a:off x="3008537" y="1906800"/>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Rectangle 9"/>
              <p:cNvSpPr/>
              <p:nvPr/>
            </p:nvSpPr>
            <p:spPr>
              <a:xfrm rot="16200000">
                <a:off x="-456937" y="1107141"/>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10" name="Rectangle 9"/>
              <p:cNvSpPr>
                <a:spLocks noRot="1" noChangeAspect="1" noMove="1" noResize="1" noEditPoints="1" noAdjustHandles="1" noChangeArrowheads="1" noChangeShapeType="1" noTextEdit="1"/>
              </p:cNvSpPr>
              <p:nvPr/>
            </p:nvSpPr>
            <p:spPr>
              <a:xfrm rot="16200000">
                <a:off x="-456937" y="1107141"/>
                <a:ext cx="1456232" cy="461665"/>
              </a:xfrm>
              <a:prstGeom prst="rect">
                <a:avLst/>
              </a:prstGeom>
              <a:blipFill rotWithShape="0">
                <a:blip r:embed="rId6"/>
                <a:stretch>
                  <a:fillRect l="-9333" t="-5439" r="-32000" b="-837"/>
                </a:stretch>
              </a:blipFill>
            </p:spPr>
            <p:txBody>
              <a:bodyPr/>
              <a:lstStyle/>
              <a:p>
                <a:r>
                  <a:rPr lang="en-US">
                    <a:noFill/>
                  </a:rPr>
                  <a:t> </a:t>
                </a:r>
              </a:p>
            </p:txBody>
          </p:sp>
        </mc:Fallback>
      </mc:AlternateContent>
      <p:sp>
        <p:nvSpPr>
          <p:cNvPr id="11" name="Oval 10"/>
          <p:cNvSpPr/>
          <p:nvPr/>
        </p:nvSpPr>
        <p:spPr>
          <a:xfrm>
            <a:off x="1777308" y="1914816"/>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135" y="3060334"/>
            <a:ext cx="3532289" cy="2381250"/>
          </a:xfrm>
          <a:prstGeom prst="rect">
            <a:avLst/>
          </a:prstGeom>
        </p:spPr>
      </p:pic>
      <p:sp>
        <p:nvSpPr>
          <p:cNvPr id="15" name="Oval 14"/>
          <p:cNvSpPr/>
          <p:nvPr/>
        </p:nvSpPr>
        <p:spPr>
          <a:xfrm>
            <a:off x="2562162" y="4166178"/>
            <a:ext cx="132826" cy="1041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220031" y="4851366"/>
            <a:ext cx="2148217" cy="369332"/>
          </a:xfrm>
          <a:prstGeom prst="rect">
            <a:avLst/>
          </a:prstGeom>
          <a:noFill/>
        </p:spPr>
        <p:txBody>
          <a:bodyPr wrap="none" rtlCol="0">
            <a:spAutoFit/>
          </a:bodyPr>
          <a:lstStyle/>
          <a:p>
            <a:r>
              <a:rPr lang="en-GB" dirty="0" smtClean="0">
                <a:solidFill>
                  <a:srgbClr val="FF0000"/>
                </a:solidFill>
              </a:rPr>
              <a:t>Synchronous particle</a:t>
            </a:r>
            <a:endParaRPr lang="en-GB" dirty="0">
              <a:solidFill>
                <a:srgbClr val="FF0000"/>
              </a:solidFill>
            </a:endParaRPr>
          </a:p>
        </p:txBody>
      </p:sp>
      <p:cxnSp>
        <p:nvCxnSpPr>
          <p:cNvPr id="18" name="Straight Arrow Connector 17"/>
          <p:cNvCxnSpPr>
            <a:stCxn id="16" idx="1"/>
            <a:endCxn id="15" idx="5"/>
          </p:cNvCxnSpPr>
          <p:nvPr/>
        </p:nvCxnSpPr>
        <p:spPr>
          <a:xfrm flipH="1" flipV="1">
            <a:off x="2675536" y="4255108"/>
            <a:ext cx="544495" cy="780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86367" y="1240952"/>
            <a:ext cx="4010" cy="488482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rot="16200000">
                <a:off x="1160697" y="3564053"/>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𝜋</m:t>
                      </m:r>
                      <m:r>
                        <a:rPr lang="en-US" sz="2000" b="0" i="1" smtClean="0">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𝜑</m:t>
                          </m:r>
                        </m:e>
                        <m:sub>
                          <m:r>
                            <a:rPr lang="en-US" sz="2000" i="1">
                              <a:solidFill>
                                <a:srgbClr val="FF0000"/>
                              </a:solidFill>
                              <a:latin typeface="Cambria Math" panose="02040503050406030204" pitchFamily="18" charset="0"/>
                              <a:ea typeface="Cambria Math" panose="02040503050406030204" pitchFamily="18" charset="0"/>
                            </a:rPr>
                            <m:t>𝑠</m:t>
                          </m:r>
                        </m:sub>
                      </m:sSub>
                    </m:oMath>
                  </m:oMathPara>
                </a14:m>
                <a:endParaRPr lang="en-GB" sz="2000" dirty="0">
                  <a:solidFill>
                    <a:srgbClr val="FF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rot="16200000">
                <a:off x="1160697" y="3564053"/>
                <a:ext cx="975523" cy="400110"/>
              </a:xfrm>
              <a:prstGeom prst="rect">
                <a:avLst/>
              </a:prstGeom>
              <a:blipFill>
                <a:blip r:embed="rId8"/>
                <a:stretch>
                  <a:fillRect r="-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rot="16200000">
                <a:off x="1880826" y="3457346"/>
                <a:ext cx="1211806" cy="512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𝜑</m:t>
                          </m:r>
                        </m:e>
                        <m:sub>
                          <m:r>
                            <a:rPr lang="en-US" sz="1600" b="0" i="1" smtClean="0">
                              <a:latin typeface="Cambria Math" panose="02040503050406030204" pitchFamily="18" charset="0"/>
                              <a:ea typeface="Cambria Math" panose="02040503050406030204" pitchFamily="18" charset="0"/>
                            </a:rPr>
                            <m:t>𝑠</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𝜋</m:t>
                          </m:r>
                        </m:num>
                        <m:den>
                          <m:r>
                            <a:rPr lang="en-US" sz="1600" b="0" i="1" smtClean="0">
                              <a:latin typeface="Cambria Math" panose="02040503050406030204" pitchFamily="18" charset="0"/>
                              <a:ea typeface="Cambria Math" panose="02040503050406030204" pitchFamily="18" charset="0"/>
                            </a:rPr>
                            <m:t>6</m:t>
                          </m:r>
                        </m:den>
                      </m:f>
                    </m:oMath>
                  </m:oMathPara>
                </a14:m>
                <a:endParaRPr lang="en-GB" sz="1600" dirty="0"/>
              </a:p>
            </p:txBody>
          </p:sp>
        </mc:Choice>
        <mc:Fallback xmlns="">
          <p:sp>
            <p:nvSpPr>
              <p:cNvPr id="22" name="Rectangle 21"/>
              <p:cNvSpPr>
                <a:spLocks noRot="1" noChangeAspect="1" noMove="1" noResize="1" noEditPoints="1" noAdjustHandles="1" noChangeArrowheads="1" noChangeShapeType="1" noTextEdit="1"/>
              </p:cNvSpPr>
              <p:nvPr/>
            </p:nvSpPr>
            <p:spPr>
              <a:xfrm rot="16200000">
                <a:off x="1880826" y="3457346"/>
                <a:ext cx="1211806" cy="512384"/>
              </a:xfrm>
              <a:prstGeom prst="rect">
                <a:avLst/>
              </a:prstGeom>
              <a:blipFill>
                <a:blip r:embed="rId9"/>
                <a:stretch>
                  <a:fillRect r="-3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039783" y="4128627"/>
                <a:ext cx="507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accent5"/>
                              </a:solidFill>
                              <a:latin typeface="Cambria Math" charset="0"/>
                            </a:rPr>
                          </m:ctrlPr>
                        </m:sSubPr>
                        <m:e>
                          <m:r>
                            <a:rPr lang="en-GB" i="1" smtClean="0">
                              <a:solidFill>
                                <a:schemeClr val="accent5"/>
                              </a:solidFill>
                              <a:latin typeface="Cambria Math" panose="02040503050406030204" pitchFamily="18" charset="0"/>
                              <a:ea typeface="Cambria Math" panose="02040503050406030204" pitchFamily="18" charset="0"/>
                            </a:rPr>
                            <m:t>𝜑</m:t>
                          </m:r>
                        </m:e>
                        <m:sub>
                          <m:r>
                            <a:rPr lang="en-US" b="0" i="1" smtClean="0">
                              <a:solidFill>
                                <a:schemeClr val="accent5"/>
                              </a:solidFill>
                              <a:latin typeface="Cambria Math" panose="02040503050406030204" pitchFamily="18" charset="0"/>
                            </a:rPr>
                            <m:t>𝑢</m:t>
                          </m:r>
                        </m:sub>
                      </m:sSub>
                    </m:oMath>
                  </m:oMathPara>
                </a14:m>
                <a:endParaRPr lang="en-GB" dirty="0">
                  <a:solidFill>
                    <a:schemeClr val="accent5"/>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039783" y="4128627"/>
                <a:ext cx="507062" cy="369332"/>
              </a:xfrm>
              <a:prstGeom prst="rect">
                <a:avLst/>
              </a:prstGeom>
              <a:blipFill>
                <a:blip r:embed="rId10"/>
                <a:stretch>
                  <a:fillRect b="-6557"/>
                </a:stretch>
              </a:blipFill>
            </p:spPr>
            <p:txBody>
              <a:bodyPr/>
              <a:lstStyle/>
              <a:p>
                <a:r>
                  <a:rPr lang="en-GB">
                    <a:noFill/>
                  </a:rPr>
                  <a:t> </a:t>
                </a:r>
              </a:p>
            </p:txBody>
          </p:sp>
        </mc:Fallback>
      </mc:AlternateContent>
      <p:sp>
        <p:nvSpPr>
          <p:cNvPr id="24" name="Oval 23"/>
          <p:cNvSpPr/>
          <p:nvPr/>
        </p:nvSpPr>
        <p:spPr>
          <a:xfrm>
            <a:off x="3004527" y="4128627"/>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773298" y="4136643"/>
            <a:ext cx="163681" cy="19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Rectangle 25"/>
              <p:cNvSpPr/>
              <p:nvPr/>
            </p:nvSpPr>
            <p:spPr>
              <a:xfrm rot="16200000">
                <a:off x="-448247" y="3679386"/>
                <a:ext cx="1475276" cy="461665"/>
              </a:xfrm>
              <a:prstGeom prst="rect">
                <a:avLst/>
              </a:prstGeom>
              <a:noFill/>
            </p:spPr>
            <p:txBody>
              <a:bodyPr wrap="none">
                <a:spAutoFit/>
              </a:bodyPr>
              <a:lstStyle/>
              <a:p>
                <a14:m>
                  <m:oMath xmlns:m="http://schemas.openxmlformats.org/officeDocument/2006/math">
                    <m:r>
                      <a:rPr lang="en-US" sz="2400" b="0" i="1" smtClean="0">
                        <a:latin typeface="Cambria Math" panose="02040503050406030204" pitchFamily="18" charset="0"/>
                      </a:rPr>
                      <m:t>𝑤</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26" name="Rectangle 25"/>
              <p:cNvSpPr>
                <a:spLocks noRot="1" noChangeAspect="1" noMove="1" noResize="1" noEditPoints="1" noAdjustHandles="1" noChangeArrowheads="1" noChangeShapeType="1" noTextEdit="1"/>
              </p:cNvSpPr>
              <p:nvPr/>
            </p:nvSpPr>
            <p:spPr>
              <a:xfrm rot="16200000">
                <a:off x="-448247" y="3679386"/>
                <a:ext cx="1475276" cy="461665"/>
              </a:xfrm>
              <a:prstGeom prst="rect">
                <a:avLst/>
              </a:prstGeom>
              <a:blipFill rotWithShape="0">
                <a:blip r:embed="rId11"/>
                <a:stretch>
                  <a:fillRect l="-9333" t="-4959" r="-32000"/>
                </a:stretch>
              </a:blipFill>
            </p:spPr>
            <p:txBody>
              <a:bodyPr/>
              <a:lstStyle/>
              <a:p>
                <a:r>
                  <a:rPr lang="en-US">
                    <a:noFill/>
                  </a:rPr>
                  <a:t> </a:t>
                </a:r>
              </a:p>
            </p:txBody>
          </p:sp>
        </mc:Fallback>
      </mc:AlternateContent>
      <p:sp>
        <p:nvSpPr>
          <p:cNvPr id="27" name="TextBox 26"/>
          <p:cNvSpPr txBox="1"/>
          <p:nvPr/>
        </p:nvSpPr>
        <p:spPr>
          <a:xfrm>
            <a:off x="1174820" y="194283"/>
            <a:ext cx="2338845" cy="369332"/>
          </a:xfrm>
          <a:prstGeom prst="rect">
            <a:avLst/>
          </a:prstGeom>
          <a:solidFill>
            <a:schemeClr val="accent4"/>
          </a:solidFill>
        </p:spPr>
        <p:txBody>
          <a:bodyPr wrap="none" rtlCol="0">
            <a:spAutoFit/>
          </a:bodyPr>
          <a:lstStyle/>
          <a:p>
            <a:r>
              <a:rPr lang="en-GB" dirty="0" smtClean="0"/>
              <a:t>RF bucket parameters </a:t>
            </a:r>
            <a:endParaRPr lang="en-GB" dirty="0"/>
          </a:p>
        </p:txBody>
      </p:sp>
      <mc:AlternateContent xmlns:mc="http://schemas.openxmlformats.org/markup-compatibility/2006">
        <mc:Choice xmlns:a14="http://schemas.microsoft.com/office/drawing/2010/main" Requires="a14">
          <p:sp>
            <p:nvSpPr>
              <p:cNvPr id="28" name="Rectangle 27"/>
              <p:cNvSpPr/>
              <p:nvPr/>
            </p:nvSpPr>
            <p:spPr>
              <a:xfrm>
                <a:off x="1709287" y="5574268"/>
                <a:ext cx="16341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C000"/>
                              </a:solidFill>
                              <a:latin typeface="Cambria Math" charset="0"/>
                              <a:ea typeface="Cambria Math" panose="02040503050406030204" pitchFamily="18" charset="0"/>
                            </a:rPr>
                          </m:ctrlPr>
                        </m:sSubPr>
                        <m:e>
                          <m:r>
                            <a:rPr lang="en-US" i="1">
                              <a:solidFill>
                                <a:srgbClr val="FFC000"/>
                              </a:solidFill>
                              <a:latin typeface="Cambria Math" panose="02040503050406030204" pitchFamily="18" charset="0"/>
                              <a:ea typeface="Cambria Math" panose="02040503050406030204" pitchFamily="18" charset="0"/>
                            </a:rPr>
                            <m:t>𝜑</m:t>
                          </m:r>
                        </m:e>
                        <m:sub>
                          <m:r>
                            <a:rPr lang="en-US" i="1">
                              <a:solidFill>
                                <a:srgbClr val="FFC000"/>
                              </a:solidFill>
                              <a:latin typeface="Cambria Math" panose="02040503050406030204" pitchFamily="18" charset="0"/>
                              <a:ea typeface="Cambria Math" panose="02040503050406030204" pitchFamily="18" charset="0"/>
                            </a:rPr>
                            <m:t>𝑢</m:t>
                          </m:r>
                        </m:sub>
                      </m:sSub>
                      <m:r>
                        <a:rPr lang="en-US" i="1">
                          <a:solidFill>
                            <a:srgbClr val="FFC000"/>
                          </a:solidFill>
                          <a:latin typeface="Cambria Math" panose="02040503050406030204" pitchFamily="18" charset="0"/>
                          <a:ea typeface="Cambria Math" panose="02040503050406030204" pitchFamily="18" charset="0"/>
                        </a:rPr>
                        <m:t>−</m:t>
                      </m:r>
                      <m:d>
                        <m:dPr>
                          <m:ctrlPr>
                            <a:rPr lang="en-US" i="1">
                              <a:solidFill>
                                <a:srgbClr val="FFC000"/>
                              </a:solidFill>
                              <a:latin typeface="Cambria Math" charset="0"/>
                              <a:ea typeface="Cambria Math" panose="02040503050406030204" pitchFamily="18" charset="0"/>
                            </a:rPr>
                          </m:ctrlPr>
                        </m:dPr>
                        <m:e>
                          <m:r>
                            <a:rPr lang="el-GR" i="1">
                              <a:solidFill>
                                <a:srgbClr val="FFC000"/>
                              </a:solidFill>
                              <a:latin typeface="Cambria Math" panose="02040503050406030204" pitchFamily="18" charset="0"/>
                              <a:ea typeface="Cambria Math" panose="02040503050406030204" pitchFamily="18" charset="0"/>
                            </a:rPr>
                            <m:t>𝜋</m:t>
                          </m:r>
                          <m:r>
                            <a:rPr lang="en-US" i="1">
                              <a:solidFill>
                                <a:srgbClr val="FFC000"/>
                              </a:solidFill>
                              <a:latin typeface="Cambria Math" panose="02040503050406030204" pitchFamily="18" charset="0"/>
                              <a:ea typeface="Cambria Math" panose="02040503050406030204" pitchFamily="18" charset="0"/>
                            </a:rPr>
                            <m:t>−</m:t>
                          </m:r>
                          <m:sSub>
                            <m:sSubPr>
                              <m:ctrlPr>
                                <a:rPr lang="en-US" i="1">
                                  <a:solidFill>
                                    <a:srgbClr val="FFC000"/>
                                  </a:solidFill>
                                  <a:latin typeface="Cambria Math" charset="0"/>
                                  <a:ea typeface="Cambria Math" panose="02040503050406030204" pitchFamily="18" charset="0"/>
                                </a:rPr>
                              </m:ctrlPr>
                            </m:sSubPr>
                            <m:e>
                              <m:r>
                                <a:rPr lang="en-US" i="1">
                                  <a:solidFill>
                                    <a:srgbClr val="FFC000"/>
                                  </a:solidFill>
                                  <a:latin typeface="Cambria Math" panose="02040503050406030204" pitchFamily="18" charset="0"/>
                                  <a:ea typeface="Cambria Math" panose="02040503050406030204" pitchFamily="18" charset="0"/>
                                </a:rPr>
                                <m:t>𝜑</m:t>
                              </m:r>
                            </m:e>
                            <m:sub>
                              <m:r>
                                <a:rPr lang="en-US" i="1">
                                  <a:solidFill>
                                    <a:srgbClr val="FFC000"/>
                                  </a:solidFill>
                                  <a:latin typeface="Cambria Math" panose="02040503050406030204" pitchFamily="18" charset="0"/>
                                  <a:ea typeface="Cambria Math" panose="02040503050406030204" pitchFamily="18" charset="0"/>
                                </a:rPr>
                                <m:t>𝑠</m:t>
                              </m:r>
                            </m:sub>
                          </m:sSub>
                        </m:e>
                      </m:d>
                    </m:oMath>
                  </m:oMathPara>
                </a14:m>
                <a:endParaRPr lang="en-GB" dirty="0">
                  <a:solidFill>
                    <a:srgbClr val="FFC000"/>
                  </a:solidFill>
                </a:endParaRPr>
              </a:p>
            </p:txBody>
          </p:sp>
        </mc:Choice>
        <mc:Fallback>
          <p:sp>
            <p:nvSpPr>
              <p:cNvPr id="28" name="Rectangle 27"/>
              <p:cNvSpPr>
                <a:spLocks noRot="1" noChangeAspect="1" noMove="1" noResize="1" noEditPoints="1" noAdjustHandles="1" noChangeArrowheads="1" noChangeShapeType="1" noTextEdit="1"/>
              </p:cNvSpPr>
              <p:nvPr/>
            </p:nvSpPr>
            <p:spPr>
              <a:xfrm>
                <a:off x="1709287" y="5574268"/>
                <a:ext cx="1634102" cy="369332"/>
              </a:xfrm>
              <a:prstGeom prst="rect">
                <a:avLst/>
              </a:prstGeom>
              <a:blipFill rotWithShape="0">
                <a:blip r:embed="rId12"/>
                <a:stretch>
                  <a:fillRect b="-3279"/>
                </a:stretch>
              </a:blipFill>
            </p:spPr>
            <p:txBody>
              <a:bodyPr/>
              <a:lstStyle/>
              <a:p>
                <a:r>
                  <a:rPr lang="en-US">
                    <a:noFill/>
                  </a:rPr>
                  <a:t> </a:t>
                </a:r>
              </a:p>
            </p:txBody>
          </p:sp>
        </mc:Fallback>
      </mc:AlternateContent>
      <p:cxnSp>
        <p:nvCxnSpPr>
          <p:cNvPr id="5" name="Straight Connector 4"/>
          <p:cNvCxnSpPr/>
          <p:nvPr/>
        </p:nvCxnSpPr>
        <p:spPr>
          <a:xfrm flipH="1">
            <a:off x="1855138" y="748769"/>
            <a:ext cx="5406" cy="5377005"/>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1" name="Left-Right Arrow 30"/>
          <p:cNvSpPr/>
          <p:nvPr/>
        </p:nvSpPr>
        <p:spPr>
          <a:xfrm>
            <a:off x="1870215" y="5475768"/>
            <a:ext cx="1216152" cy="130023"/>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773298" y="5943600"/>
            <a:ext cx="1483098" cy="369332"/>
          </a:xfrm>
          <a:prstGeom prst="rect">
            <a:avLst/>
          </a:prstGeom>
          <a:solidFill>
            <a:schemeClr val="accent4"/>
          </a:solidFill>
        </p:spPr>
        <p:txBody>
          <a:bodyPr wrap="none" rtlCol="0">
            <a:spAutoFit/>
          </a:bodyPr>
          <a:lstStyle/>
          <a:p>
            <a:r>
              <a:rPr lang="en-GB" dirty="0" smtClean="0"/>
              <a:t>Bucket </a:t>
            </a:r>
            <a:r>
              <a:rPr lang="en-GB" dirty="0" err="1" smtClean="0"/>
              <a:t>witdth</a:t>
            </a:r>
            <a:endParaRPr lang="en-GB" dirty="0"/>
          </a:p>
        </p:txBody>
      </p:sp>
      <p:sp>
        <p:nvSpPr>
          <p:cNvPr id="33" name="Left-Right Arrow 32"/>
          <p:cNvSpPr/>
          <p:nvPr/>
        </p:nvSpPr>
        <p:spPr>
          <a:xfrm rot="16200000">
            <a:off x="3018698" y="3826093"/>
            <a:ext cx="578326" cy="1849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rot="5400000" flipH="1">
            <a:off x="2613307" y="2377877"/>
            <a:ext cx="3645" cy="2506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a:off x="2633355" y="3528911"/>
            <a:ext cx="3645" cy="2506686"/>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20539" y="3918350"/>
            <a:ext cx="6858865" cy="369332"/>
          </a:xfrm>
          <a:prstGeom prst="rect">
            <a:avLst/>
          </a:prstGeom>
          <a:solidFill>
            <a:schemeClr val="accent4"/>
          </a:solidFill>
        </p:spPr>
        <p:txBody>
          <a:bodyPr wrap="none" rtlCol="0">
            <a:spAutoFit/>
          </a:bodyPr>
          <a:lstStyle/>
          <a:p>
            <a:r>
              <a:rPr lang="en-GB" dirty="0" smtClean="0"/>
              <a:t>Bucket height (=maximum energy deviation of the </a:t>
            </a:r>
            <a:r>
              <a:rPr lang="en-GB" dirty="0" err="1" smtClean="0"/>
              <a:t>separatrix</a:t>
            </a:r>
            <a:r>
              <a:rPr lang="en-GB" dirty="0" smtClean="0"/>
              <a:t>) </a:t>
            </a:r>
            <a:r>
              <a:rPr lang="en-GB" dirty="0" smtClean="0">
                <a:sym typeface="Wingdings" panose="05000000000000000000" pitchFamily="2" charset="2"/>
              </a:rPr>
              <a:t> Eq. 65</a:t>
            </a:r>
            <a:endParaRPr lang="en-GB" dirty="0"/>
          </a:p>
        </p:txBody>
      </p:sp>
      <p:sp>
        <p:nvSpPr>
          <p:cNvPr id="38" name="TextBox 37"/>
          <p:cNvSpPr txBox="1"/>
          <p:nvPr/>
        </p:nvSpPr>
        <p:spPr>
          <a:xfrm>
            <a:off x="5967662" y="609857"/>
            <a:ext cx="5334281" cy="369332"/>
          </a:xfrm>
          <a:prstGeom prst="rect">
            <a:avLst/>
          </a:prstGeom>
          <a:noFill/>
        </p:spPr>
        <p:txBody>
          <a:bodyPr wrap="none" rtlCol="0">
            <a:spAutoFit/>
          </a:bodyPr>
          <a:lstStyle/>
          <a:p>
            <a:r>
              <a:rPr lang="en-GB" dirty="0" smtClean="0"/>
              <a:t>Phase space area enclosed by the particle trajectory is:</a:t>
            </a:r>
            <a:endParaRPr lang="en-GB" dirty="0"/>
          </a:p>
        </p:txBody>
      </p:sp>
      <mc:AlternateContent xmlns:mc="http://schemas.openxmlformats.org/markup-compatibility/2006" xmlns:a14="http://schemas.microsoft.com/office/drawing/2010/main">
        <mc:Choice Requires="a14">
          <p:graphicFrame>
            <p:nvGraphicFramePr>
              <p:cNvPr id="39" name="Table 38"/>
              <p:cNvGraphicFramePr>
                <a:graphicFrameLocks noGrp="1"/>
              </p:cNvGraphicFramePr>
              <p:nvPr>
                <p:extLst/>
              </p:nvPr>
            </p:nvGraphicFramePr>
            <p:xfrm>
              <a:off x="5802853" y="1024605"/>
              <a:ext cx="5822397" cy="930593"/>
            </p:xfrm>
            <a:graphic>
              <a:graphicData uri="http://schemas.openxmlformats.org/drawingml/2006/table">
                <a:tbl>
                  <a:tblPr firstRow="1" bandRow="1">
                    <a:tableStyleId>{2D5ABB26-0587-4C30-8999-92F81FD0307C}</a:tableStyleId>
                  </a:tblPr>
                  <a:tblGrid>
                    <a:gridCol w="3196768">
                      <a:extLst>
                        <a:ext uri="{9D8B030D-6E8A-4147-A177-3AD203B41FA5}">
                          <a16:colId xmlns="" xmlns:a16="http://schemas.microsoft.com/office/drawing/2014/main" val="2435879438"/>
                        </a:ext>
                      </a:extLst>
                    </a:gridCol>
                    <a:gridCol w="2625629">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𝐴</m:t>
                                    </m:r>
                                    <m:r>
                                      <a:rPr lang="en-US" sz="2000"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sz="2000" b="0" i="1" smtClean="0">
                                            <a:latin typeface="Cambria Math" charset="0"/>
                                            <a:ea typeface="Cambria Math" panose="02040503050406030204" pitchFamily="18" charset="0"/>
                                          </a:rPr>
                                        </m:ctrlPr>
                                      </m:naryPr>
                                      <m:sub/>
                                      <m:sup/>
                                      <m:e>
                                        <m:r>
                                          <a:rPr lang="en-US" sz="2000" b="0" i="1" smtClean="0">
                                            <a:latin typeface="Cambria Math" panose="02040503050406030204" pitchFamily="18" charset="0"/>
                                            <a:ea typeface="Cambria Math" panose="02040503050406030204" pitchFamily="18" charset="0"/>
                                          </a:rPr>
                                          <m:t>𝑤𝑑</m:t>
                                        </m:r>
                                        <m:r>
                                          <a:rPr lang="en-US" sz="2000" b="0" i="1" smtClean="0">
                                            <a:latin typeface="Cambria Math" panose="02040503050406030204" pitchFamily="18" charset="0"/>
                                            <a:ea typeface="Cambria Math" panose="02040503050406030204" pitchFamily="18" charset="0"/>
                                          </a:rPr>
                                          <m:t>𝜑</m:t>
                                        </m:r>
                                      </m:e>
                                    </m:nary>
                                  </m:e>
                                  <m:sub/>
                                </m:sSub>
                              </m:oMath>
                            </m:oMathPara>
                          </a14:m>
                          <a:endParaRPr lang="en-US" sz="2000" b="0" dirty="0" smtClean="0">
                            <a:solidFill>
                              <a:srgbClr val="FF0000"/>
                            </a:solidFill>
                          </a:endParaRPr>
                        </a:p>
                      </a:txBody>
                      <a:tcPr>
                        <a:noFill/>
                      </a:tcPr>
                    </a:tc>
                    <a:tc>
                      <a:txBody>
                        <a:bodyPr/>
                        <a:lstStyle/>
                        <a:p>
                          <a:pPr algn="r"/>
                          <a:r>
                            <a:rPr lang="en-GB" sz="2000" dirty="0" smtClean="0"/>
                            <a:t>Eq. 65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39" name="Table 38"/>
              <p:cNvGraphicFramePr>
                <a:graphicFrameLocks noGrp="1"/>
              </p:cNvGraphicFramePr>
              <p:nvPr>
                <p:extLst>
                  <p:ext uri="{D42A27DB-BD31-4B8C-83A1-F6EECF244321}">
                    <p14:modId xmlns:p14="http://schemas.microsoft.com/office/powerpoint/2010/main" val="3426500939"/>
                  </p:ext>
                </p:extLst>
              </p:nvPr>
            </p:nvGraphicFramePr>
            <p:xfrm>
              <a:off x="5802853" y="1024605"/>
              <a:ext cx="5822397" cy="930656"/>
            </p:xfrm>
            <a:graphic>
              <a:graphicData uri="http://schemas.openxmlformats.org/drawingml/2006/table">
                <a:tbl>
                  <a:tblPr firstRow="1" bandRow="1">
                    <a:tableStyleId>{2D5ABB26-0587-4C30-8999-92F81FD0307C}</a:tableStyleId>
                  </a:tblPr>
                  <a:tblGrid>
                    <a:gridCol w="3196768">
                      <a:extLst>
                        <a:ext uri="{9D8B030D-6E8A-4147-A177-3AD203B41FA5}">
                          <a16:colId xmlns:a16="http://schemas.microsoft.com/office/drawing/2014/main" val="2435879438"/>
                        </a:ext>
                      </a:extLst>
                    </a:gridCol>
                    <a:gridCol w="2625629">
                      <a:extLst>
                        <a:ext uri="{9D8B030D-6E8A-4147-A177-3AD203B41FA5}">
                          <a16:colId xmlns:a16="http://schemas.microsoft.com/office/drawing/2014/main" val="3489280894"/>
                        </a:ext>
                      </a:extLst>
                    </a:gridCol>
                  </a:tblGrid>
                  <a:tr h="930656">
                    <a:tc>
                      <a:txBody>
                        <a:bodyPr/>
                        <a:lstStyle/>
                        <a:p>
                          <a:endParaRPr lang="es-ES"/>
                        </a:p>
                      </a:txBody>
                      <a:tcPr>
                        <a:blipFill>
                          <a:blip r:embed="rId13"/>
                          <a:stretch>
                            <a:fillRect r="-82286"/>
                          </a:stretch>
                        </a:blipFill>
                      </a:tcPr>
                    </a:tc>
                    <a:tc>
                      <a:txBody>
                        <a:bodyPr/>
                        <a:lstStyle/>
                        <a:p>
                          <a:pPr algn="r"/>
                          <a:r>
                            <a:rPr lang="en-GB" sz="2000" dirty="0" smtClean="0"/>
                            <a:t>Eq. </a:t>
                          </a:r>
                          <a:r>
                            <a:rPr lang="en-GB" sz="2000" dirty="0" smtClean="0"/>
                            <a:t>65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mc:AlternateContent xmlns:mc="http://schemas.openxmlformats.org/markup-compatibility/2006">
        <mc:Choice xmlns:a14="http://schemas.microsoft.com/office/drawing/2010/main" Requires="a14">
          <p:sp>
            <p:nvSpPr>
              <p:cNvPr id="40" name="TextBox 39"/>
              <p:cNvSpPr txBox="1"/>
              <p:nvPr/>
            </p:nvSpPr>
            <p:spPr>
              <a:xfrm>
                <a:off x="4767008" y="2105630"/>
                <a:ext cx="7156288" cy="1200329"/>
              </a:xfrm>
              <a:prstGeom prst="rect">
                <a:avLst/>
              </a:prstGeom>
              <a:noFill/>
            </p:spPr>
            <p:txBody>
              <a:bodyPr wrap="square" rtlCol="0">
                <a:spAutoFit/>
              </a:bodyPr>
              <a:lstStyle/>
              <a:p>
                <a:r>
                  <a:rPr lang="en-GB" dirty="0" smtClean="0"/>
                  <a:t>Since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𝑤</m:t>
                    </m:r>
                    <m:r>
                      <a:rPr lang="en-US" b="0" i="1" smtClean="0">
                        <a:latin typeface="Cambria Math" panose="02040503050406030204" pitchFamily="18" charset="0"/>
                        <a:ea typeface="Cambria Math" panose="02040503050406030204" pitchFamily="18" charset="0"/>
                      </a:rPr>
                      <m:t>)</m:t>
                    </m:r>
                  </m:oMath>
                </a14:m>
                <a:r>
                  <a:rPr lang="en-GB" dirty="0" smtClean="0"/>
                  <a:t> are canonical conjugate variables, the </a:t>
                </a:r>
                <a:r>
                  <a:rPr lang="en-GB" b="1" dirty="0" smtClean="0">
                    <a:solidFill>
                      <a:srgbClr val="FFC000"/>
                    </a:solidFill>
                  </a:rPr>
                  <a:t>integral</a:t>
                </a:r>
                <a:r>
                  <a:rPr lang="en-GB" dirty="0" smtClean="0"/>
                  <a:t> is the action or Poincare invariant, therefore a </a:t>
                </a:r>
                <a:r>
                  <a:rPr lang="en-GB" b="1" dirty="0" smtClean="0">
                    <a:solidFill>
                      <a:srgbClr val="FFC000"/>
                    </a:solidFill>
                  </a:rPr>
                  <a:t>constant of motion</a:t>
                </a:r>
                <a:r>
                  <a:rPr lang="en-GB" dirty="0" smtClean="0"/>
                  <a:t>.</a:t>
                </a:r>
              </a:p>
              <a:p>
                <a:r>
                  <a:rPr lang="en-GB" dirty="0" smtClean="0"/>
                  <a:t>The </a:t>
                </a:r>
                <a:r>
                  <a:rPr lang="en-GB" b="1" dirty="0" smtClean="0">
                    <a:solidFill>
                      <a:srgbClr val="FFC000"/>
                    </a:solidFill>
                  </a:rPr>
                  <a:t>units</a:t>
                </a:r>
                <a:r>
                  <a:rPr lang="en-GB" dirty="0" smtClean="0"/>
                  <a:t> of this area are (</a:t>
                </a:r>
                <a:r>
                  <a:rPr lang="en-GB" b="1" dirty="0" smtClean="0">
                    <a:solidFill>
                      <a:srgbClr val="FFC000"/>
                    </a:solidFill>
                  </a:rPr>
                  <a:t>energy x time</a:t>
                </a:r>
                <a:r>
                  <a:rPr lang="en-GB" dirty="0" smtClean="0"/>
                  <a:t>) </a:t>
                </a:r>
                <a:r>
                  <a:rPr lang="en-GB" dirty="0" smtClean="0">
                    <a:sym typeface="Wingdings" panose="05000000000000000000" pitchFamily="2" charset="2"/>
                  </a:rPr>
                  <a:t> (</a:t>
                </a:r>
                <a:r>
                  <a:rPr lang="en-GB" b="1" dirty="0" smtClean="0">
                    <a:solidFill>
                      <a:srgbClr val="FFC000"/>
                    </a:solidFill>
                    <a:sym typeface="Wingdings" panose="05000000000000000000" pitchFamily="2" charset="2"/>
                  </a:rPr>
                  <a:t>eVs</a:t>
                </a:r>
                <a:r>
                  <a:rPr lang="en-GB" dirty="0" smtClean="0">
                    <a:sym typeface="Wingdings" panose="05000000000000000000" pitchFamily="2" charset="2"/>
                  </a:rPr>
                  <a:t>)</a:t>
                </a:r>
              </a:p>
              <a:p>
                <a:r>
                  <a:rPr lang="en-GB" dirty="0" smtClean="0">
                    <a:sym typeface="Wingdings" panose="05000000000000000000" pitchFamily="2" charset="2"/>
                  </a:rPr>
                  <a:t>The phase space area enclosed by the </a:t>
                </a:r>
                <a:r>
                  <a:rPr lang="en-GB" dirty="0" err="1" smtClean="0">
                    <a:sym typeface="Wingdings" panose="05000000000000000000" pitchFamily="2" charset="2"/>
                  </a:rPr>
                  <a:t>separatrix</a:t>
                </a:r>
                <a:r>
                  <a:rPr lang="en-GB" dirty="0" smtClean="0">
                    <a:sym typeface="Wingdings" panose="05000000000000000000" pitchFamily="2" charset="2"/>
                  </a:rPr>
                  <a:t> is the</a:t>
                </a:r>
                <a:endParaRPr lang="en-GB" dirty="0"/>
              </a:p>
            </p:txBody>
          </p:sp>
        </mc:Choice>
        <mc:Fallback>
          <p:sp>
            <p:nvSpPr>
              <p:cNvPr id="40" name="TextBox 39"/>
              <p:cNvSpPr txBox="1">
                <a:spLocks noRot="1" noChangeAspect="1" noMove="1" noResize="1" noEditPoints="1" noAdjustHandles="1" noChangeArrowheads="1" noChangeShapeType="1" noTextEdit="1"/>
              </p:cNvSpPr>
              <p:nvPr/>
            </p:nvSpPr>
            <p:spPr>
              <a:xfrm>
                <a:off x="4767008" y="2105630"/>
                <a:ext cx="7156288" cy="1200329"/>
              </a:xfrm>
              <a:prstGeom prst="rect">
                <a:avLst/>
              </a:prstGeom>
              <a:blipFill rotWithShape="0">
                <a:blip r:embed="rId14"/>
                <a:stretch>
                  <a:fillRect l="-767" t="-2030" b="-7107"/>
                </a:stretch>
              </a:blipFill>
            </p:spPr>
            <p:txBody>
              <a:bodyPr/>
              <a:lstStyle/>
              <a:p>
                <a:r>
                  <a:rPr lang="en-US">
                    <a:noFill/>
                  </a:rPr>
                  <a:t> </a:t>
                </a:r>
              </a:p>
            </p:txBody>
          </p:sp>
        </mc:Fallback>
      </mc:AlternateContent>
      <p:sp>
        <p:nvSpPr>
          <p:cNvPr id="41" name="Freeform 40"/>
          <p:cNvSpPr/>
          <p:nvPr/>
        </p:nvSpPr>
        <p:spPr>
          <a:xfrm>
            <a:off x="1856841" y="3650557"/>
            <a:ext cx="1231466" cy="1118019"/>
          </a:xfrm>
          <a:custGeom>
            <a:avLst/>
            <a:gdLst>
              <a:gd name="connsiteX0" fmla="*/ 8 w 1231466"/>
              <a:gd name="connsiteY0" fmla="*/ 556805 h 1118019"/>
              <a:gd name="connsiteX1" fmla="*/ 134644 w 1231466"/>
              <a:gd name="connsiteY1" fmla="*/ 416560 h 1118019"/>
              <a:gd name="connsiteX2" fmla="*/ 286109 w 1231466"/>
              <a:gd name="connsiteY2" fmla="*/ 253875 h 1118019"/>
              <a:gd name="connsiteX3" fmla="*/ 409525 w 1231466"/>
              <a:gd name="connsiteY3" fmla="*/ 152898 h 1118019"/>
              <a:gd name="connsiteX4" fmla="*/ 555380 w 1231466"/>
              <a:gd name="connsiteY4" fmla="*/ 63141 h 1118019"/>
              <a:gd name="connsiteX5" fmla="*/ 695625 w 1231466"/>
              <a:gd name="connsiteY5" fmla="*/ 7043 h 1118019"/>
              <a:gd name="connsiteX6" fmla="*/ 762943 w 1231466"/>
              <a:gd name="connsiteY6" fmla="*/ 1433 h 1118019"/>
              <a:gd name="connsiteX7" fmla="*/ 858310 w 1231466"/>
              <a:gd name="connsiteY7" fmla="*/ 12653 h 1118019"/>
              <a:gd name="connsiteX8" fmla="*/ 959287 w 1231466"/>
              <a:gd name="connsiteY8" fmla="*/ 51922 h 1118019"/>
              <a:gd name="connsiteX9" fmla="*/ 1037824 w 1231466"/>
              <a:gd name="connsiteY9" fmla="*/ 113630 h 1118019"/>
              <a:gd name="connsiteX10" fmla="*/ 1116361 w 1231466"/>
              <a:gd name="connsiteY10" fmla="*/ 203387 h 1118019"/>
              <a:gd name="connsiteX11" fmla="*/ 1189289 w 1231466"/>
              <a:gd name="connsiteY11" fmla="*/ 354852 h 1118019"/>
              <a:gd name="connsiteX12" fmla="*/ 1228558 w 1231466"/>
              <a:gd name="connsiteY12" fmla="*/ 523146 h 1118019"/>
              <a:gd name="connsiteX13" fmla="*/ 1228558 w 1231466"/>
              <a:gd name="connsiteY13" fmla="*/ 568025 h 1118019"/>
              <a:gd name="connsiteX14" fmla="*/ 1228558 w 1231466"/>
              <a:gd name="connsiteY14" fmla="*/ 618513 h 1118019"/>
              <a:gd name="connsiteX15" fmla="*/ 1194899 w 1231466"/>
              <a:gd name="connsiteY15" fmla="*/ 758758 h 1118019"/>
              <a:gd name="connsiteX16" fmla="*/ 1077093 w 1231466"/>
              <a:gd name="connsiteY16" fmla="*/ 971931 h 1118019"/>
              <a:gd name="connsiteX17" fmla="*/ 858310 w 1231466"/>
              <a:gd name="connsiteY17" fmla="*/ 1112177 h 1118019"/>
              <a:gd name="connsiteX18" fmla="*/ 583429 w 1231466"/>
              <a:gd name="connsiteY18" fmla="*/ 1072908 h 1118019"/>
              <a:gd name="connsiteX19" fmla="*/ 319768 w 1231466"/>
              <a:gd name="connsiteY19" fmla="*/ 904614 h 1118019"/>
              <a:gd name="connsiteX20" fmla="*/ 129034 w 1231466"/>
              <a:gd name="connsiteY20" fmla="*/ 713880 h 1118019"/>
              <a:gd name="connsiteX21" fmla="*/ 8 w 1231466"/>
              <a:gd name="connsiteY21" fmla="*/ 556805 h 111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1466" h="1118019">
                <a:moveTo>
                  <a:pt x="8" y="556805"/>
                </a:moveTo>
                <a:cubicBezTo>
                  <a:pt x="943" y="507252"/>
                  <a:pt x="86961" y="467048"/>
                  <a:pt x="134644" y="416560"/>
                </a:cubicBezTo>
                <a:cubicBezTo>
                  <a:pt x="182327" y="366072"/>
                  <a:pt x="240296" y="297819"/>
                  <a:pt x="286109" y="253875"/>
                </a:cubicBezTo>
                <a:cubicBezTo>
                  <a:pt x="331923" y="209931"/>
                  <a:pt x="364646" y="184687"/>
                  <a:pt x="409525" y="152898"/>
                </a:cubicBezTo>
                <a:cubicBezTo>
                  <a:pt x="454404" y="121109"/>
                  <a:pt x="507697" y="87450"/>
                  <a:pt x="555380" y="63141"/>
                </a:cubicBezTo>
                <a:cubicBezTo>
                  <a:pt x="603063" y="38832"/>
                  <a:pt x="661031" y="17328"/>
                  <a:pt x="695625" y="7043"/>
                </a:cubicBezTo>
                <a:cubicBezTo>
                  <a:pt x="730219" y="-3242"/>
                  <a:pt x="735829" y="498"/>
                  <a:pt x="762943" y="1433"/>
                </a:cubicBezTo>
                <a:cubicBezTo>
                  <a:pt x="790057" y="2368"/>
                  <a:pt x="825586" y="4238"/>
                  <a:pt x="858310" y="12653"/>
                </a:cubicBezTo>
                <a:cubicBezTo>
                  <a:pt x="891034" y="21068"/>
                  <a:pt x="929368" y="35093"/>
                  <a:pt x="959287" y="51922"/>
                </a:cubicBezTo>
                <a:cubicBezTo>
                  <a:pt x="989206" y="68751"/>
                  <a:pt x="1011645" y="88386"/>
                  <a:pt x="1037824" y="113630"/>
                </a:cubicBezTo>
                <a:cubicBezTo>
                  <a:pt x="1064003" y="138874"/>
                  <a:pt x="1091117" y="163183"/>
                  <a:pt x="1116361" y="203387"/>
                </a:cubicBezTo>
                <a:cubicBezTo>
                  <a:pt x="1141605" y="243591"/>
                  <a:pt x="1170590" y="301559"/>
                  <a:pt x="1189289" y="354852"/>
                </a:cubicBezTo>
                <a:cubicBezTo>
                  <a:pt x="1207988" y="408145"/>
                  <a:pt x="1222013" y="487617"/>
                  <a:pt x="1228558" y="523146"/>
                </a:cubicBezTo>
                <a:cubicBezTo>
                  <a:pt x="1235103" y="558675"/>
                  <a:pt x="1228558" y="568025"/>
                  <a:pt x="1228558" y="568025"/>
                </a:cubicBezTo>
                <a:cubicBezTo>
                  <a:pt x="1228558" y="583919"/>
                  <a:pt x="1234168" y="586724"/>
                  <a:pt x="1228558" y="618513"/>
                </a:cubicBezTo>
                <a:cubicBezTo>
                  <a:pt x="1222948" y="650302"/>
                  <a:pt x="1220143" y="699855"/>
                  <a:pt x="1194899" y="758758"/>
                </a:cubicBezTo>
                <a:cubicBezTo>
                  <a:pt x="1169655" y="817661"/>
                  <a:pt x="1133191" y="913028"/>
                  <a:pt x="1077093" y="971931"/>
                </a:cubicBezTo>
                <a:cubicBezTo>
                  <a:pt x="1020995" y="1030834"/>
                  <a:pt x="940587" y="1095348"/>
                  <a:pt x="858310" y="1112177"/>
                </a:cubicBezTo>
                <a:cubicBezTo>
                  <a:pt x="776033" y="1129006"/>
                  <a:pt x="673186" y="1107502"/>
                  <a:pt x="583429" y="1072908"/>
                </a:cubicBezTo>
                <a:cubicBezTo>
                  <a:pt x="493672" y="1038314"/>
                  <a:pt x="395500" y="964452"/>
                  <a:pt x="319768" y="904614"/>
                </a:cubicBezTo>
                <a:cubicBezTo>
                  <a:pt x="244036" y="844776"/>
                  <a:pt x="181392" y="769978"/>
                  <a:pt x="129034" y="713880"/>
                </a:cubicBezTo>
                <a:cubicBezTo>
                  <a:pt x="76676" y="657782"/>
                  <a:pt x="-927" y="606358"/>
                  <a:pt x="8" y="556805"/>
                </a:cubicBezTo>
                <a:close/>
              </a:path>
            </a:pathLst>
          </a:custGeom>
          <a:solidFill>
            <a:schemeClr val="accent4">
              <a:lumMod val="60000"/>
              <a:lumOff val="4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p:cNvCxnSpPr>
            <a:stCxn id="44" idx="1"/>
          </p:cNvCxnSpPr>
          <p:nvPr/>
        </p:nvCxnSpPr>
        <p:spPr>
          <a:xfrm flipH="1">
            <a:off x="2742921" y="3520260"/>
            <a:ext cx="4662726" cy="454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405647" y="3335594"/>
            <a:ext cx="1280672" cy="369332"/>
          </a:xfrm>
          <a:prstGeom prst="rect">
            <a:avLst/>
          </a:prstGeom>
          <a:solidFill>
            <a:schemeClr val="accent4"/>
          </a:solidFill>
        </p:spPr>
        <p:txBody>
          <a:bodyPr wrap="none">
            <a:spAutoFit/>
          </a:bodyPr>
          <a:lstStyle/>
          <a:p>
            <a:r>
              <a:rPr lang="en-GB" dirty="0">
                <a:sym typeface="Wingdings" panose="05000000000000000000" pitchFamily="2" charset="2"/>
              </a:rPr>
              <a:t>bucket area</a:t>
            </a:r>
            <a:endParaRPr lang="en-GB" dirty="0"/>
          </a:p>
        </p:txBody>
      </p:sp>
      <mc:AlternateContent xmlns:mc="http://schemas.openxmlformats.org/markup-compatibility/2006" xmlns:a14="http://schemas.microsoft.com/office/drawing/2010/main">
        <mc:Choice Requires="a14">
          <p:sp>
            <p:nvSpPr>
              <p:cNvPr id="47" name="TextBox 46"/>
              <p:cNvSpPr txBox="1"/>
              <p:nvPr/>
            </p:nvSpPr>
            <p:spPr>
              <a:xfrm>
                <a:off x="5967662" y="4500507"/>
                <a:ext cx="6112043" cy="1477328"/>
              </a:xfrm>
              <a:prstGeom prst="rect">
                <a:avLst/>
              </a:prstGeom>
              <a:noFill/>
            </p:spPr>
            <p:txBody>
              <a:bodyPr wrap="square" rtlCol="0">
                <a:spAutoFit/>
              </a:bodyPr>
              <a:lstStyle/>
              <a:p>
                <a:r>
                  <a:rPr lang="en-GB" dirty="0" smtClean="0"/>
                  <a:t>The local maximum of the potential at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oMath>
                </a14:m>
                <a:r>
                  <a:rPr lang="en-GB" dirty="0" smtClean="0"/>
                  <a:t> is an unstable fixed point in the longitudinal phase space, while the local minimum gives a stable fixed point, </a:t>
                </a:r>
                <a14:m>
                  <m:oMath xmlns:m="http://schemas.openxmlformats.org/officeDocument/2006/math">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oMath>
                </a14:m>
                <a:r>
                  <a:rPr lang="en-GB" dirty="0" smtClean="0"/>
                  <a:t>, which corresponds to the centre of the bucket. At the stable and unstable fixed point the energy deviation is zero.</a:t>
                </a:r>
                <a:endParaRPr lang="en-GB" dirty="0"/>
              </a:p>
            </p:txBody>
          </p:sp>
        </mc:Choice>
        <mc:Fallback xmlns="">
          <p:sp>
            <p:nvSpPr>
              <p:cNvPr id="47" name="TextBox 46"/>
              <p:cNvSpPr txBox="1">
                <a:spLocks noRot="1" noChangeAspect="1" noMove="1" noResize="1" noEditPoints="1" noAdjustHandles="1" noChangeArrowheads="1" noChangeShapeType="1" noTextEdit="1"/>
              </p:cNvSpPr>
              <p:nvPr/>
            </p:nvSpPr>
            <p:spPr>
              <a:xfrm>
                <a:off x="5967662" y="4500507"/>
                <a:ext cx="6112043" cy="1477328"/>
              </a:xfrm>
              <a:prstGeom prst="rect">
                <a:avLst/>
              </a:prstGeom>
              <a:blipFill>
                <a:blip r:embed="rId15"/>
                <a:stretch>
                  <a:fillRect l="-897" t="-2058" b="-5350"/>
                </a:stretch>
              </a:blipFill>
            </p:spPr>
            <p:txBody>
              <a:bodyPr/>
              <a:lstStyle/>
              <a:p>
                <a:r>
                  <a:rPr lang="en-GB">
                    <a:noFill/>
                  </a:rPr>
                  <a:t> </a:t>
                </a:r>
              </a:p>
            </p:txBody>
          </p:sp>
        </mc:Fallback>
      </mc:AlternateContent>
      <p:sp>
        <p:nvSpPr>
          <p:cNvPr id="48" name="Rectangle 47"/>
          <p:cNvSpPr/>
          <p:nvPr/>
        </p:nvSpPr>
        <p:spPr>
          <a:xfrm>
            <a:off x="5861020" y="608924"/>
            <a:ext cx="1848776" cy="369332"/>
          </a:xfrm>
          <a:prstGeom prst="rect">
            <a:avLst/>
          </a:prstGeom>
          <a:solidFill>
            <a:schemeClr val="accent4"/>
          </a:solidFill>
        </p:spPr>
        <p:txBody>
          <a:bodyPr wrap="none">
            <a:spAutoFit/>
          </a:bodyPr>
          <a:lstStyle/>
          <a:p>
            <a:r>
              <a:rPr lang="en-GB" dirty="0"/>
              <a:t>Phase space area </a:t>
            </a:r>
          </a:p>
        </p:txBody>
      </p:sp>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3" name="Footer Placeholder 1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7" name="Slide Number Placeholder 16"/>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821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animBg="1"/>
      <p:bldP spid="47" grpId="0"/>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680452" y="1034720"/>
                <a:ext cx="10853420" cy="461665"/>
              </a:xfrm>
              <a:prstGeom prst="rect">
                <a:avLst/>
              </a:prstGeom>
              <a:noFill/>
            </p:spPr>
            <p:txBody>
              <a:bodyPr wrap="none" rtlCol="0">
                <a:spAutoFit/>
              </a:bodyPr>
              <a:lstStyle/>
              <a:p>
                <a:r>
                  <a:rPr lang="en-GB" sz="2400" dirty="0" smtClean="0"/>
                  <a:t>Using Eq. 59 and the symmetry around the </a:t>
                </a:r>
                <a14:m>
                  <m:oMath xmlns:m="http://schemas.openxmlformats.org/officeDocument/2006/math">
                    <m:r>
                      <a:rPr lang="en-GB" sz="2400" i="1" smtClean="0">
                        <a:latin typeface="Cambria Math" panose="02040503050406030204" pitchFamily="18" charset="0"/>
                        <a:ea typeface="Cambria Math" panose="02040503050406030204" pitchFamily="18" charset="0"/>
                      </a:rPr>
                      <m:t>𝜑</m:t>
                    </m:r>
                  </m:oMath>
                </a14:m>
                <a:r>
                  <a:rPr lang="en-GB" sz="2400" dirty="0" smtClean="0"/>
                  <a:t> axis, one can write for the bucket area: </a:t>
                </a:r>
                <a:endParaRPr lang="en-GB" sz="2400" dirty="0"/>
              </a:p>
            </p:txBody>
          </p:sp>
        </mc:Choice>
        <mc:Fallback>
          <p:sp>
            <p:nvSpPr>
              <p:cNvPr id="2" name="TextBox 1"/>
              <p:cNvSpPr txBox="1">
                <a:spLocks noRot="1" noChangeAspect="1" noMove="1" noResize="1" noEditPoints="1" noAdjustHandles="1" noChangeArrowheads="1" noChangeShapeType="1" noTextEdit="1"/>
              </p:cNvSpPr>
              <p:nvPr/>
            </p:nvSpPr>
            <p:spPr>
              <a:xfrm>
                <a:off x="680452" y="1034720"/>
                <a:ext cx="10853420" cy="461665"/>
              </a:xfrm>
              <a:prstGeom prst="rect">
                <a:avLst/>
              </a:prstGeom>
              <a:blipFill rotWithShape="0">
                <a:blip r:embed="rId2"/>
                <a:stretch>
                  <a:fillRect l="-899" t="-9333" b="-32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597713699"/>
                  </p:ext>
                </p:extLst>
              </p:nvPr>
            </p:nvGraphicFramePr>
            <p:xfrm>
              <a:off x="1375492" y="1874736"/>
              <a:ext cx="9681647" cy="793496"/>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𝐴</m:t>
                                </m:r>
                                <m:r>
                                  <a:rPr lang="en-US" sz="2000" b="0" i="1" smtClean="0">
                                    <a:latin typeface="Cambria Math" panose="02040503050406030204" pitchFamily="18" charset="0"/>
                                    <a:ea typeface="Cambria Math" panose="02040503050406030204" pitchFamily="18" charset="0"/>
                                  </a:rPr>
                                  <m:t>=2</m:t>
                                </m:r>
                                <m:nary>
                                  <m:naryPr>
                                    <m:ctrlPr>
                                      <a:rPr lang="en-US" sz="2000" b="0" i="1" smtClean="0">
                                        <a:latin typeface="Cambria Math" charset="0"/>
                                        <a:ea typeface="Cambria Math" panose="02040503050406030204" pitchFamily="18" charset="0"/>
                                      </a:rPr>
                                    </m:ctrlPr>
                                  </m:naryPr>
                                  <m:sub>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1</m:t>
                                        </m:r>
                                      </m:sub>
                                    </m:sSub>
                                  </m:sub>
                                  <m:sup>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sup>
                                  <m:e>
                                    <m:r>
                                      <a:rPr lang="en-US" sz="2000" b="0" i="1" smtClean="0">
                                        <a:latin typeface="Cambria Math" panose="02040503050406030204" pitchFamily="18" charset="0"/>
                                        <a:ea typeface="Cambria Math" panose="02040503050406030204" pitchFamily="18" charset="0"/>
                                      </a:rPr>
                                      <m:t>𝑤</m:t>
                                    </m:r>
                                    <m:d>
                                      <m:dPr>
                                        <m:ctrlPr>
                                          <a:rPr lang="en-US" sz="2000" b="0" i="1" smtClean="0">
                                            <a:latin typeface="Cambria Math"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𝜑</m:t>
                                        </m:r>
                                      </m:e>
                                    </m:d>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𝜑</m:t>
                                    </m:r>
                                  </m:e>
                                </m:nary>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=2</m:t>
                                    </m:r>
                                    <m:nary>
                                      <m:naryPr>
                                        <m:ctrlPr>
                                          <a:rPr lang="en-US" sz="2000" b="0" i="1" smtClean="0">
                                            <a:latin typeface="Cambria Math" charset="0"/>
                                            <a:ea typeface="Cambria Math" panose="02040503050406030204" pitchFamily="18" charset="0"/>
                                          </a:rPr>
                                        </m:ctrlPr>
                                      </m:naryPr>
                                      <m:sub>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1</m:t>
                                            </m:r>
                                          </m:sub>
                                        </m:sSub>
                                      </m:sub>
                                      <m:sup>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𝑢</m:t>
                                            </m:r>
                                          </m:sub>
                                        </m:sSub>
                                      </m:sup>
                                      <m:e>
                                        <m:rad>
                                          <m:radPr>
                                            <m:degHide m:val="on"/>
                                            <m:ctrlPr>
                                              <a:rPr lang="en-US" sz="2000" b="0" i="1" smtClean="0">
                                                <a:latin typeface="Cambria Math" charset="0"/>
                                                <a:ea typeface="Cambria Math" panose="02040503050406030204" pitchFamily="18" charset="0"/>
                                              </a:rPr>
                                            </m:ctrlPr>
                                          </m:radPr>
                                          <m:deg/>
                                          <m:e>
                                            <m:r>
                                              <a:rPr lang="en-US" sz="2000" b="0" i="1" smtClean="0">
                                                <a:latin typeface="Cambria Math" panose="02040503050406030204" pitchFamily="18" charset="0"/>
                                                <a:ea typeface="Cambria Math" panose="02040503050406030204" pitchFamily="18" charset="0"/>
                                              </a:rPr>
                                              <m:t>2</m:t>
                                            </m:r>
                                            <m:d>
                                              <m:dPr>
                                                <m:ctrlPr>
                                                  <a:rPr lang="en-US" sz="2000" b="0" i="1" smtClean="0">
                                                    <a:latin typeface="Cambria Math" charset="0"/>
                                                    <a:ea typeface="Cambria Math" panose="02040503050406030204" pitchFamily="18" charset="0"/>
                                                  </a:rPr>
                                                </m:ctrlPr>
                                              </m:dPr>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𝐻</m:t>
                                                    </m:r>
                                                  </m:e>
                                                  <m:sub>
                                                    <m:r>
                                                      <a:rPr lang="en-US" sz="2000" b="0" i="1" smtClean="0">
                                                        <a:latin typeface="Cambria Math" panose="02040503050406030204" pitchFamily="18" charset="0"/>
                                                        <a:ea typeface="Cambria Math" panose="02040503050406030204" pitchFamily="18" charset="0"/>
                                                      </a:rPr>
                                                      <m:t>𝑠𝑒𝑝</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𝑈</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𝜑</m:t>
                                                </m:r>
                                                <m:r>
                                                  <a:rPr lang="en-US" sz="2000" b="0" i="1" smtClean="0">
                                                    <a:latin typeface="Cambria Math" panose="02040503050406030204" pitchFamily="18" charset="0"/>
                                                    <a:ea typeface="Cambria Math" panose="02040503050406030204" pitchFamily="18" charset="0"/>
                                                  </a:rPr>
                                                  <m:t>)</m:t>
                                                </m:r>
                                              </m:e>
                                            </m:d>
                                          </m:e>
                                        </m:rad>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𝜑</m:t>
                                        </m:r>
                                      </m:e>
                                    </m:nary>
                                    <m:r>
                                      <a:rPr lang="en-US" sz="2000" b="0" i="1" smtClean="0">
                                        <a:latin typeface="Cambria Math" panose="02040503050406030204" pitchFamily="18" charset="0"/>
                                        <a:ea typeface="Cambria Math" panose="02040503050406030204" pitchFamily="18" charset="0"/>
                                      </a:rPr>
                                      <m:t> </m:t>
                                    </m:r>
                                  </m:e>
                                  <m:sub/>
                                </m:sSub>
                              </m:oMath>
                            </m:oMathPara>
                          </a14:m>
                          <a:endParaRPr lang="en-US" sz="2000" b="0" dirty="0" smtClean="0">
                            <a:solidFill>
                              <a:srgbClr val="FF0000"/>
                            </a:solidFill>
                          </a:endParaRPr>
                        </a:p>
                      </a:txBody>
                      <a:tcPr>
                        <a:noFill/>
                      </a:tcPr>
                    </a:tc>
                    <a:tc>
                      <a:txBody>
                        <a:bodyPr/>
                        <a:lstStyle/>
                        <a:p>
                          <a:pPr algn="r"/>
                          <a:r>
                            <a:rPr lang="en-GB" sz="2000" dirty="0" smtClean="0"/>
                            <a:t>Eq. 66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597713699"/>
                  </p:ext>
                </p:extLst>
              </p:nvPr>
            </p:nvGraphicFramePr>
            <p:xfrm>
              <a:off x="1375492" y="1874736"/>
              <a:ext cx="9681647" cy="793496"/>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xmlns:a14="http://schemas.microsoft.com/office/drawing/2010/main" val="2435879438"/>
                        </a:ext>
                      </a:extLst>
                    </a:gridCol>
                    <a:gridCol w="1128512">
                      <a:extLst>
                        <a:ext uri="{9D8B030D-6E8A-4147-A177-3AD203B41FA5}">
                          <a16:colId xmlns="" xmlns:a16="http://schemas.microsoft.com/office/drawing/2014/main" xmlns:a14="http://schemas.microsoft.com/office/drawing/2010/main" val="3489280894"/>
                        </a:ext>
                      </a:extLst>
                    </a:gridCol>
                  </a:tblGrid>
                  <a:tr h="793496">
                    <a:tc>
                      <a:txBody>
                        <a:bodyPr/>
                        <a:lstStyle/>
                        <a:p>
                          <a:endParaRPr lang="en-US"/>
                        </a:p>
                      </a:txBody>
                      <a:tcPr>
                        <a:blipFill rotWithShape="0">
                          <a:blip r:embed="rId3"/>
                          <a:stretch>
                            <a:fillRect r="-13177"/>
                          </a:stretch>
                        </a:blipFill>
                      </a:tcPr>
                    </a:tc>
                    <a:tc>
                      <a:txBody>
                        <a:bodyPr/>
                        <a:lstStyle/>
                        <a:p>
                          <a:pPr algn="r"/>
                          <a:r>
                            <a:rPr lang="en-GB" sz="2000" dirty="0" smtClean="0"/>
                            <a:t>Eq. 66 </a:t>
                          </a:r>
                          <a:endParaRPr lang="en-GB" sz="2000"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sp>
            <p:nvSpPr>
              <p:cNvPr id="4" name="TextBox 3"/>
              <p:cNvSpPr txBox="1"/>
              <p:nvPr/>
            </p:nvSpPr>
            <p:spPr>
              <a:xfrm>
                <a:off x="680452" y="3290672"/>
                <a:ext cx="6913880" cy="461665"/>
              </a:xfrm>
              <a:prstGeom prst="rect">
                <a:avLst/>
              </a:prstGeom>
              <a:noFill/>
            </p:spPr>
            <p:txBody>
              <a:bodyPr wrap="none" rtlCol="0">
                <a:spAutoFit/>
              </a:bodyPr>
              <a:lstStyle/>
              <a:p>
                <a:r>
                  <a:rPr lang="en-GB" sz="2400" dirty="0" smtClean="0"/>
                  <a:t>where </a:t>
                </a:r>
                <a14:m>
                  <m:oMath xmlns:m="http://schemas.openxmlformats.org/officeDocument/2006/math">
                    <m:sSub>
                      <m:sSubPr>
                        <m:ctrlPr>
                          <a:rPr lang="en-GB" sz="2400" i="1" smtClean="0">
                            <a:latin typeface="Cambria Math" charset="0"/>
                          </a:rPr>
                        </m:ctrlPr>
                      </m:sSubPr>
                      <m:e>
                        <m:r>
                          <a:rPr lang="en-GB"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𝑠</m:t>
                        </m:r>
                      </m:sub>
                    </m:sSub>
                  </m:oMath>
                </a14:m>
                <a:r>
                  <a:rPr lang="en-GB" sz="2400" dirty="0" smtClean="0"/>
                  <a:t>, and </a:t>
                </a:r>
                <a14:m>
                  <m:oMath xmlns:m="http://schemas.openxmlformats.org/officeDocument/2006/math">
                    <m:sSub>
                      <m:sSubPr>
                        <m:ctrlPr>
                          <a:rPr lang="en-GB" sz="2400" i="1" smtClean="0">
                            <a:latin typeface="Cambria Math" charset="0"/>
                          </a:rPr>
                        </m:ctrlPr>
                      </m:sSubPr>
                      <m:e>
                        <m:r>
                          <a:rPr lang="en-GB"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rPr>
                          <m:t>𝑢</m:t>
                        </m:r>
                      </m:sub>
                    </m:sSub>
                  </m:oMath>
                </a14:m>
                <a:r>
                  <a:rPr lang="en-GB" sz="2400" dirty="0" smtClean="0"/>
                  <a:t> can be found from Eq. 63</a:t>
                </a:r>
                <a:endParaRPr lang="en-GB" sz="2400" dirty="0"/>
              </a:p>
            </p:txBody>
          </p:sp>
        </mc:Choice>
        <mc:Fallback>
          <p:sp>
            <p:nvSpPr>
              <p:cNvPr id="4" name="TextBox 3"/>
              <p:cNvSpPr txBox="1">
                <a:spLocks noRot="1" noChangeAspect="1" noMove="1" noResize="1" noEditPoints="1" noAdjustHandles="1" noChangeArrowheads="1" noChangeShapeType="1" noTextEdit="1"/>
              </p:cNvSpPr>
              <p:nvPr/>
            </p:nvSpPr>
            <p:spPr>
              <a:xfrm>
                <a:off x="680452" y="3290672"/>
                <a:ext cx="6913880" cy="461665"/>
              </a:xfrm>
              <a:prstGeom prst="rect">
                <a:avLst/>
              </a:prstGeom>
              <a:blipFill rotWithShape="0">
                <a:blip r:embed="rId4"/>
                <a:stretch>
                  <a:fillRect l="-1411" t="-9211" r="-353" b="-30263"/>
                </a:stretch>
              </a:blipFill>
            </p:spPr>
            <p:txBody>
              <a:bodyPr/>
              <a:lstStyle/>
              <a:p>
                <a:r>
                  <a:rPr lang="en-US">
                    <a:noFill/>
                  </a:rPr>
                  <a:t> </a:t>
                </a:r>
              </a:p>
            </p:txBody>
          </p:sp>
        </mc:Fallback>
      </mc:AlternateContent>
      <p:sp>
        <p:nvSpPr>
          <p:cNvPr id="5" name="Rectangle 4"/>
          <p:cNvSpPr/>
          <p:nvPr/>
        </p:nvSpPr>
        <p:spPr>
          <a:xfrm>
            <a:off x="503144" y="1844469"/>
            <a:ext cx="3535456" cy="830997"/>
          </a:xfrm>
          <a:prstGeom prst="rect">
            <a:avLst/>
          </a:prstGeom>
          <a:solidFill>
            <a:schemeClr val="accent4"/>
          </a:solidFill>
        </p:spPr>
        <p:txBody>
          <a:bodyPr wrap="none">
            <a:spAutoFit/>
          </a:bodyPr>
          <a:lstStyle/>
          <a:p>
            <a:pPr algn="ctr"/>
            <a:r>
              <a:rPr lang="en-GB" sz="2400" dirty="0">
                <a:sym typeface="Wingdings" panose="05000000000000000000" pitchFamily="2" charset="2"/>
              </a:rPr>
              <a:t>bucket </a:t>
            </a:r>
            <a:r>
              <a:rPr lang="en-GB" sz="2400" dirty="0" smtClean="0">
                <a:sym typeface="Wingdings" panose="05000000000000000000" pitchFamily="2" charset="2"/>
              </a:rPr>
              <a:t>area</a:t>
            </a:r>
          </a:p>
          <a:p>
            <a:pPr algn="ctr"/>
            <a:r>
              <a:rPr lang="en-GB" sz="2400" dirty="0">
                <a:sym typeface="Wingdings" panose="05000000000000000000" pitchFamily="2" charset="2"/>
              </a:rPr>
              <a:t>o</a:t>
            </a:r>
            <a:r>
              <a:rPr lang="en-GB" sz="2400" dirty="0" smtClean="0">
                <a:sym typeface="Wingdings" panose="05000000000000000000" pitchFamily="2" charset="2"/>
              </a:rPr>
              <a:t>r longitudinal acceptance</a:t>
            </a:r>
            <a:endParaRPr lang="en-GB" sz="2400" dirty="0"/>
          </a:p>
        </p:txBody>
      </p:sp>
      <mc:AlternateContent xmlns:mc="http://schemas.openxmlformats.org/markup-compatibility/2006">
        <mc:Choice xmlns:a14="http://schemas.microsoft.com/office/drawing/2010/main" Requires="a14">
          <p:sp>
            <p:nvSpPr>
              <p:cNvPr id="6" name="TextBox 5"/>
              <p:cNvSpPr txBox="1"/>
              <p:nvPr/>
            </p:nvSpPr>
            <p:spPr>
              <a:xfrm>
                <a:off x="838200" y="4309979"/>
                <a:ext cx="10756232" cy="646331"/>
              </a:xfrm>
              <a:prstGeom prst="rect">
                <a:avLst/>
              </a:prstGeom>
              <a:noFill/>
            </p:spPr>
            <p:txBody>
              <a:bodyPr wrap="square" rtlCol="0">
                <a:spAutoFit/>
              </a:bodyPr>
              <a:lstStyle/>
              <a:p>
                <a:r>
                  <a:rPr lang="en-GB" dirty="0" smtClean="0"/>
                  <a:t>In the special case of a stationary bucket (</a:t>
                </a:r>
                <a14:m>
                  <m:oMath xmlns:m="http://schemas.openxmlformats.org/officeDocument/2006/math">
                    <m:sSub>
                      <m:sSubPr>
                        <m:ctrlPr>
                          <a:rPr lang="en-GB" i="1" smtClean="0">
                            <a:latin typeface="Cambria Math" charset="0"/>
                          </a:rPr>
                        </m:ctrlPr>
                      </m:sSubPr>
                      <m:e>
                        <m:r>
                          <a:rPr lang="en-GB"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𝑠</m:t>
                        </m:r>
                      </m:sub>
                    </m:sSub>
                    <m:r>
                      <a:rPr lang="en-US" b="0" i="1" smtClean="0">
                        <a:latin typeface="Cambria Math" panose="02040503050406030204" pitchFamily="18" charset="0"/>
                      </a:rPr>
                      <m:t>=0</m:t>
                    </m:r>
                  </m:oMath>
                </a14:m>
                <a:r>
                  <a:rPr lang="en-GB" dirty="0" smtClean="0"/>
                  <a:t> or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smtClean="0"/>
                  <a:t>), the </a:t>
                </a:r>
                <a:r>
                  <a:rPr lang="en-GB" dirty="0" smtClean="0">
                    <a:solidFill>
                      <a:srgbClr val="FFC000"/>
                    </a:solidFill>
                  </a:rPr>
                  <a:t>bucket area </a:t>
                </a:r>
                <a:r>
                  <a:rPr lang="en-GB" dirty="0" smtClean="0"/>
                  <a:t>and </a:t>
                </a:r>
                <a:r>
                  <a:rPr lang="en-GB" dirty="0" smtClean="0">
                    <a:solidFill>
                      <a:srgbClr val="FFC000"/>
                    </a:solidFill>
                  </a:rPr>
                  <a:t>height </a:t>
                </a:r>
                <a:r>
                  <a:rPr lang="en-GB" dirty="0" smtClean="0"/>
                  <a:t>can be calculated analytically </a:t>
                </a:r>
                <a:r>
                  <a:rPr lang="en-GB" dirty="0" smtClean="0">
                    <a:solidFill>
                      <a:srgbClr val="FFC000"/>
                    </a:solidFill>
                    <a:sym typeface="Wingdings" panose="05000000000000000000" pitchFamily="2" charset="2"/>
                  </a:rPr>
                  <a:t> exercise</a:t>
                </a:r>
                <a:endParaRPr lang="en-GB" dirty="0">
                  <a:solidFill>
                    <a:srgbClr val="FFC000"/>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838200" y="4309979"/>
                <a:ext cx="10756232" cy="646331"/>
              </a:xfrm>
              <a:prstGeom prst="rect">
                <a:avLst/>
              </a:prstGeom>
              <a:blipFill rotWithShape="0">
                <a:blip r:embed="rId5"/>
                <a:stretch>
                  <a:fillRect l="-510" t="-3774" r="-57" b="-15094"/>
                </a:stretch>
              </a:blipFill>
            </p:spPr>
            <p:txBody>
              <a:bodyPr/>
              <a:lstStyle/>
              <a:p>
                <a:r>
                  <a:rPr lang="en-US">
                    <a:noFill/>
                  </a:rPr>
                  <a:t> </a:t>
                </a:r>
              </a:p>
            </p:txBody>
          </p:sp>
        </mc:Fallback>
      </mc:AlternateContent>
      <p:sp>
        <p:nvSpPr>
          <p:cNvPr id="7" name="Date Placeholder 6"/>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18</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18224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358" y="277396"/>
            <a:ext cx="9857250" cy="523220"/>
          </a:xfrm>
          <a:prstGeom prst="rect">
            <a:avLst/>
          </a:prstGeom>
          <a:noFill/>
        </p:spPr>
        <p:txBody>
          <a:bodyPr wrap="none" rtlCol="0">
            <a:spAutoFit/>
          </a:bodyPr>
          <a:lstStyle/>
          <a:p>
            <a:r>
              <a:rPr lang="en-GB" sz="2800" b="1" dirty="0" smtClean="0">
                <a:solidFill>
                  <a:schemeClr val="accent5"/>
                </a:solidFill>
              </a:rPr>
              <a:t>LONGITUDINAL EMITTANCE AND BUNCH CHARACTERISTICS</a:t>
            </a:r>
            <a:endParaRPr lang="en-GB" sz="2800" b="1" dirty="0">
              <a:solidFill>
                <a:schemeClr val="accent5"/>
              </a:solidFill>
            </a:endParaRPr>
          </a:p>
        </p:txBody>
      </p:sp>
      <p:sp>
        <p:nvSpPr>
          <p:cNvPr id="3" name="TextBox 2"/>
          <p:cNvSpPr txBox="1"/>
          <p:nvPr/>
        </p:nvSpPr>
        <p:spPr>
          <a:xfrm>
            <a:off x="517358" y="814719"/>
            <a:ext cx="11225463" cy="1200329"/>
          </a:xfrm>
          <a:prstGeom prst="rect">
            <a:avLst/>
          </a:prstGeom>
          <a:noFill/>
        </p:spPr>
        <p:txBody>
          <a:bodyPr wrap="square" rtlCol="0">
            <a:spAutoFit/>
          </a:bodyPr>
          <a:lstStyle/>
          <a:p>
            <a:r>
              <a:rPr lang="en-GB" dirty="0" smtClean="0"/>
              <a:t>All calculated variables in the previous slides, where calculated to the full extend of the stable area.</a:t>
            </a:r>
          </a:p>
          <a:p>
            <a:r>
              <a:rPr lang="en-GB" dirty="0" smtClean="0"/>
              <a:t>In practice, in order to avoid particle losses only a fraction of the stable area is usually occupied by the beam, enclosed by a single particle trajectory in phase space. </a:t>
            </a:r>
          </a:p>
          <a:p>
            <a:r>
              <a:rPr lang="en-GB" dirty="0" smtClean="0"/>
              <a:t>This area is called single particle emittance. </a:t>
            </a:r>
            <a:endParaRPr lang="en-GB" dirty="0"/>
          </a:p>
        </p:txBody>
      </p:sp>
      <p:sp>
        <p:nvSpPr>
          <p:cNvPr id="4" name="Rectangle 3"/>
          <p:cNvSpPr/>
          <p:nvPr/>
        </p:nvSpPr>
        <p:spPr>
          <a:xfrm>
            <a:off x="2410139" y="2082281"/>
            <a:ext cx="3657220" cy="369332"/>
          </a:xfrm>
          <a:prstGeom prst="rect">
            <a:avLst/>
          </a:prstGeom>
          <a:solidFill>
            <a:schemeClr val="accent4"/>
          </a:solidFill>
        </p:spPr>
        <p:txBody>
          <a:bodyPr wrap="none">
            <a:spAutoFit/>
          </a:bodyPr>
          <a:lstStyle/>
          <a:p>
            <a:r>
              <a:rPr lang="en-GB" dirty="0"/>
              <a:t>single particle </a:t>
            </a:r>
            <a:r>
              <a:rPr lang="en-GB" dirty="0" smtClean="0"/>
              <a:t>longitudinal emittance</a:t>
            </a:r>
            <a:endParaRPr lang="en-GB" dirty="0"/>
          </a:p>
        </p:txBody>
      </p:sp>
      <mc:AlternateContent xmlns:mc="http://schemas.openxmlformats.org/markup-compatibility/2006">
        <mc:Choice xmlns:a14="http://schemas.microsoft.com/office/drawing/2010/main" Requires="a14">
          <p:sp>
            <p:nvSpPr>
              <p:cNvPr id="5" name="TextBox 4"/>
              <p:cNvSpPr txBox="1"/>
              <p:nvPr/>
            </p:nvSpPr>
            <p:spPr>
              <a:xfrm>
                <a:off x="661737" y="2550695"/>
                <a:ext cx="11381874" cy="923330"/>
              </a:xfrm>
              <a:prstGeom prst="rect">
                <a:avLst/>
              </a:prstGeom>
              <a:noFill/>
            </p:spPr>
            <p:txBody>
              <a:bodyPr wrap="square" rtlCol="0">
                <a:spAutoFit/>
              </a:bodyPr>
              <a:lstStyle/>
              <a:p>
                <a:r>
                  <a:rPr lang="en-GB" dirty="0" smtClean="0"/>
                  <a:t>The trajectory of this particle can be derived from Eq. 59, but now we replace H</a:t>
                </a:r>
                <a:r>
                  <a:rPr lang="en-GB" baseline="-25000" dirty="0" smtClean="0"/>
                  <a:t>sep</a:t>
                </a:r>
                <a:r>
                  <a:rPr lang="en-GB" dirty="0" smtClean="0"/>
                  <a:t> by the new value of the Hamiltonian at a phase where the trajectory crosses the horizontal axis. We call this phase </a:t>
                </a:r>
                <a14:m>
                  <m:oMath xmlns:m="http://schemas.openxmlformats.org/officeDocument/2006/math">
                    <m:sSub>
                      <m:sSubPr>
                        <m:ctrlPr>
                          <a:rPr lang="en-GB" i="1" smtClean="0">
                            <a:latin typeface="Cambria Math" charset="0"/>
                          </a:rPr>
                        </m:ctrlPr>
                      </m:sSubPr>
                      <m:e>
                        <m:r>
                          <a:rPr lang="en-GB"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1</m:t>
                        </m:r>
                      </m:sub>
                    </m:sSub>
                  </m:oMath>
                </a14:m>
                <a:r>
                  <a:rPr lang="en-GB" dirty="0" smtClean="0"/>
                  <a:t> and the Hamiltonian </a:t>
                </a:r>
                <a14:m>
                  <m:oMath xmlns:m="http://schemas.openxmlformats.org/officeDocument/2006/math">
                    <m:sSub>
                      <m:sSubPr>
                        <m:ctrlPr>
                          <a:rPr lang="en-GB" i="1" smtClean="0">
                            <a:latin typeface="Cambria Math"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GB" dirty="0" smtClean="0"/>
                  <a:t>.</a:t>
                </a:r>
              </a:p>
              <a:p>
                <a:r>
                  <a:rPr lang="en-GB" dirty="0" smtClean="0"/>
                  <a:t>The second point at </a:t>
                </a:r>
                <a14:m>
                  <m:oMath xmlns:m="http://schemas.openxmlformats.org/officeDocument/2006/math">
                    <m:sSub>
                      <m:sSubPr>
                        <m:ctrlPr>
                          <a:rPr lang="en-GB" i="1">
                            <a:latin typeface="Cambria Math" charset="0"/>
                          </a:rPr>
                        </m:ctrlPr>
                      </m:sSubPr>
                      <m:e>
                        <m:r>
                          <a:rPr lang="en-GB" i="1">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2</m:t>
                        </m:r>
                      </m:sub>
                    </m:sSub>
                  </m:oMath>
                </a14:m>
                <a:r>
                  <a:rPr lang="en-GB" dirty="0" smtClean="0"/>
                  <a:t> also satisfies that the energy deviation is </a:t>
                </a:r>
                <a:r>
                  <a:rPr lang="en-GB" dirty="0" smtClean="0">
                    <a:latin typeface="Arial" charset="0"/>
                    <a:ea typeface="Arial" charset="0"/>
                    <a:cs typeface="Arial" charset="0"/>
                  </a:rPr>
                  <a:t>0</a:t>
                </a:r>
                <a:r>
                  <a:rPr lang="en-GB" dirty="0" smtClean="0"/>
                  <a:t>, therefore:</a:t>
                </a:r>
                <a:endParaRPr lang="en-GB" dirty="0"/>
              </a:p>
            </p:txBody>
          </p:sp>
        </mc:Choice>
        <mc:Fallback>
          <p:sp>
            <p:nvSpPr>
              <p:cNvPr id="5" name="TextBox 4"/>
              <p:cNvSpPr txBox="1">
                <a:spLocks noRot="1" noChangeAspect="1" noMove="1" noResize="1" noEditPoints="1" noAdjustHandles="1" noChangeArrowheads="1" noChangeShapeType="1" noTextEdit="1"/>
              </p:cNvSpPr>
              <p:nvPr/>
            </p:nvSpPr>
            <p:spPr>
              <a:xfrm>
                <a:off x="661737" y="2550695"/>
                <a:ext cx="11381874" cy="923330"/>
              </a:xfrm>
              <a:prstGeom prst="rect">
                <a:avLst/>
              </a:prstGeom>
              <a:blipFill rotWithShape="0">
                <a:blip r:embed="rId2"/>
                <a:stretch>
                  <a:fillRect l="-482" t="-3289" b="-9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1182643" y="3474025"/>
              <a:ext cx="9681647" cy="396240"/>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𝑈</m:t>
                                </m:r>
                                <m:d>
                                  <m:dPr>
                                    <m:ctrlPr>
                                      <a:rPr lang="en-US" sz="2000" b="0" i="1" smtClean="0">
                                        <a:latin typeface="Cambria Math" charset="0"/>
                                        <a:ea typeface="Cambria Math" panose="02040503050406030204" pitchFamily="18" charset="0"/>
                                      </a:rPr>
                                    </m:ctrlPr>
                                  </m:dPr>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1</m:t>
                                        </m:r>
                                      </m:sub>
                                    </m:sSub>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𝑈</m:t>
                                </m:r>
                                <m:d>
                                  <m:dPr>
                                    <m:ctrlPr>
                                      <a:rPr lang="en-US" sz="2000" b="0" i="1" smtClean="0">
                                        <a:latin typeface="Cambria Math" charset="0"/>
                                        <a:ea typeface="Cambria Math" panose="02040503050406030204" pitchFamily="18" charset="0"/>
                                      </a:rPr>
                                    </m:ctrlPr>
                                  </m:dPr>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2</m:t>
                                        </m:r>
                                      </m:sub>
                                    </m:sSub>
                                  </m:e>
                                </m:d>
                              </m:oMath>
                            </m:oMathPara>
                          </a14:m>
                          <a:endParaRPr lang="en-US" sz="2000" b="0" dirty="0" smtClean="0">
                            <a:solidFill>
                              <a:srgbClr val="FF0000"/>
                            </a:solidFill>
                          </a:endParaRPr>
                        </a:p>
                      </a:txBody>
                      <a:tcPr>
                        <a:noFill/>
                      </a:tcPr>
                    </a:tc>
                    <a:tc>
                      <a:txBody>
                        <a:bodyPr/>
                        <a:lstStyle/>
                        <a:p>
                          <a:pPr algn="r"/>
                          <a:r>
                            <a:rPr lang="en-GB" sz="2000" dirty="0" smtClean="0"/>
                            <a:t>Eq. 67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667039927"/>
                  </p:ext>
                </p:extLst>
              </p:nvPr>
            </p:nvGraphicFramePr>
            <p:xfrm>
              <a:off x="1182643" y="3474025"/>
              <a:ext cx="9681647" cy="396240"/>
            </p:xfrm>
            <a:graphic>
              <a:graphicData uri="http://schemas.openxmlformats.org/drawingml/2006/table">
                <a:tbl>
                  <a:tblPr firstRow="1" bandRow="1">
                    <a:tableStyleId>{2D5ABB26-0587-4C30-8999-92F81FD0307C}</a:tableStyleId>
                  </a:tblPr>
                  <a:tblGrid>
                    <a:gridCol w="8553135">
                      <a:extLst>
                        <a:ext uri="{9D8B030D-6E8A-4147-A177-3AD203B41FA5}">
                          <a16:colId xmlns:a16="http://schemas.microsoft.com/office/drawing/2014/main" val="2435879438"/>
                        </a:ext>
                      </a:extLst>
                    </a:gridCol>
                    <a:gridCol w="1128512">
                      <a:extLst>
                        <a:ext uri="{9D8B030D-6E8A-4147-A177-3AD203B41FA5}">
                          <a16:colId xmlns:a16="http://schemas.microsoft.com/office/drawing/2014/main" val="3489280894"/>
                        </a:ext>
                      </a:extLst>
                    </a:gridCol>
                  </a:tblGrid>
                  <a:tr h="396240">
                    <a:tc>
                      <a:txBody>
                        <a:bodyPr/>
                        <a:lstStyle/>
                        <a:p>
                          <a:endParaRPr lang="es-ES"/>
                        </a:p>
                      </a:txBody>
                      <a:tcPr>
                        <a:blipFill>
                          <a:blip r:embed="rId3"/>
                          <a:stretch>
                            <a:fillRect t="-7576" r="-13177" b="-27273"/>
                          </a:stretch>
                        </a:blipFill>
                      </a:tcPr>
                    </a:tc>
                    <a:tc>
                      <a:txBody>
                        <a:bodyPr/>
                        <a:lstStyle/>
                        <a:p>
                          <a:pPr algn="r"/>
                          <a:r>
                            <a:rPr lang="en-GB" sz="2000" dirty="0" smtClean="0"/>
                            <a:t>Eq. </a:t>
                          </a:r>
                          <a:r>
                            <a:rPr lang="en-GB" sz="2000" dirty="0" smtClean="0"/>
                            <a:t>67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p:sp>
        <p:nvSpPr>
          <p:cNvPr id="7" name="TextBox 6"/>
          <p:cNvSpPr txBox="1"/>
          <p:nvPr/>
        </p:nvSpPr>
        <p:spPr>
          <a:xfrm>
            <a:off x="727659" y="3870265"/>
            <a:ext cx="3364960" cy="369332"/>
          </a:xfrm>
          <a:prstGeom prst="rect">
            <a:avLst/>
          </a:prstGeom>
          <a:noFill/>
        </p:spPr>
        <p:txBody>
          <a:bodyPr wrap="none" rtlCol="0">
            <a:spAutoFit/>
          </a:bodyPr>
          <a:lstStyle/>
          <a:p>
            <a:r>
              <a:rPr lang="en-GB" dirty="0" smtClean="0"/>
              <a:t>For a single RF system this means:</a:t>
            </a:r>
            <a:endParaRPr lang="en-GB" dirty="0"/>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1182642" y="4266505"/>
              <a:ext cx="9681647" cy="396240"/>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𝑐𝑜𝑠</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1</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1</m:t>
                                    </m:r>
                                  </m:sub>
                                </m:sSub>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𝑐𝑜𝑠</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2</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2</m:t>
                                    </m:r>
                                  </m:sub>
                                </m:sSub>
                                <m:r>
                                  <a:rPr lang="en-US" sz="2000" b="0" i="1" smtClean="0">
                                    <a:latin typeface="Cambria Math" panose="02040503050406030204" pitchFamily="18" charset="0"/>
                                    <a:ea typeface="Cambria Math" panose="02040503050406030204" pitchFamily="18" charset="0"/>
                                  </a:rPr>
                                  <m:t>𝑠𝑖𝑛</m:t>
                                </m:r>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oMath>
                            </m:oMathPara>
                          </a14:m>
                          <a:endParaRPr lang="en-US" sz="2000" b="0" dirty="0" smtClean="0">
                            <a:solidFill>
                              <a:srgbClr val="FF0000"/>
                            </a:solidFill>
                          </a:endParaRPr>
                        </a:p>
                      </a:txBody>
                      <a:tcPr>
                        <a:noFill/>
                      </a:tcPr>
                    </a:tc>
                    <a:tc>
                      <a:txBody>
                        <a:bodyPr/>
                        <a:lstStyle/>
                        <a:p>
                          <a:pPr algn="r"/>
                          <a:r>
                            <a:rPr lang="en-GB" sz="2000" dirty="0" smtClean="0"/>
                            <a:t>Eq. 68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922954102"/>
                  </p:ext>
                </p:extLst>
              </p:nvPr>
            </p:nvGraphicFramePr>
            <p:xfrm>
              <a:off x="1182642" y="4266505"/>
              <a:ext cx="9681647" cy="396240"/>
            </p:xfrm>
            <a:graphic>
              <a:graphicData uri="http://schemas.openxmlformats.org/drawingml/2006/table">
                <a:tbl>
                  <a:tblPr firstRow="1" bandRow="1">
                    <a:tableStyleId>{2D5ABB26-0587-4C30-8999-92F81FD0307C}</a:tableStyleId>
                  </a:tblPr>
                  <a:tblGrid>
                    <a:gridCol w="8553135">
                      <a:extLst>
                        <a:ext uri="{9D8B030D-6E8A-4147-A177-3AD203B41FA5}">
                          <a16:colId xmlns:a16="http://schemas.microsoft.com/office/drawing/2014/main" val="2435879438"/>
                        </a:ext>
                      </a:extLst>
                    </a:gridCol>
                    <a:gridCol w="1128512">
                      <a:extLst>
                        <a:ext uri="{9D8B030D-6E8A-4147-A177-3AD203B41FA5}">
                          <a16:colId xmlns:a16="http://schemas.microsoft.com/office/drawing/2014/main" val="3489280894"/>
                        </a:ext>
                      </a:extLst>
                    </a:gridCol>
                  </a:tblGrid>
                  <a:tr h="396240">
                    <a:tc>
                      <a:txBody>
                        <a:bodyPr/>
                        <a:lstStyle/>
                        <a:p>
                          <a:endParaRPr lang="es-ES"/>
                        </a:p>
                      </a:txBody>
                      <a:tcPr>
                        <a:blipFill>
                          <a:blip r:embed="rId4"/>
                          <a:stretch>
                            <a:fillRect t="-7576" r="-13177" b="-27273"/>
                          </a:stretch>
                        </a:blipFill>
                      </a:tcPr>
                    </a:tc>
                    <a:tc>
                      <a:txBody>
                        <a:bodyPr/>
                        <a:lstStyle/>
                        <a:p>
                          <a:pPr algn="r"/>
                          <a:r>
                            <a:rPr lang="en-GB" sz="2000" dirty="0" smtClean="0"/>
                            <a:t>Eq. </a:t>
                          </a:r>
                          <a:r>
                            <a:rPr lang="en-GB" sz="2000" dirty="0" smtClean="0"/>
                            <a:t>68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p:sp>
        <p:nvSpPr>
          <p:cNvPr id="9" name="TextBox 8"/>
          <p:cNvSpPr txBox="1"/>
          <p:nvPr/>
        </p:nvSpPr>
        <p:spPr>
          <a:xfrm>
            <a:off x="661737" y="4689653"/>
            <a:ext cx="10429202" cy="369332"/>
          </a:xfrm>
          <a:prstGeom prst="rect">
            <a:avLst/>
          </a:prstGeom>
          <a:noFill/>
        </p:spPr>
        <p:txBody>
          <a:bodyPr wrap="none" rtlCol="0">
            <a:spAutoFit/>
          </a:bodyPr>
          <a:lstStyle/>
          <a:p>
            <a:r>
              <a:rPr lang="en-GB" dirty="0" smtClean="0"/>
              <a:t>After identifying the two turning points, the area under a given trajectory can be calculated from the integral:</a:t>
            </a:r>
            <a:endParaRPr lang="en-GB" dirty="0"/>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nvPr>
            </p:nvGraphicFramePr>
            <p:xfrm>
              <a:off x="1182641" y="5112801"/>
              <a:ext cx="9681647" cy="788861"/>
            </p:xfrm>
            <a:graphic>
              <a:graphicData uri="http://schemas.openxmlformats.org/drawingml/2006/table">
                <a:tbl>
                  <a:tblPr firstRow="1" bandRow="1">
                    <a:tableStyleId>{2D5ABB26-0587-4C30-8999-92F81FD0307C}</a:tableStyleId>
                  </a:tblPr>
                  <a:tblGrid>
                    <a:gridCol w="8553135">
                      <a:extLst>
                        <a:ext uri="{9D8B030D-6E8A-4147-A177-3AD203B41FA5}">
                          <a16:colId xmlns="" xmlns:a16="http://schemas.microsoft.com/office/drawing/2014/main" val="2435879438"/>
                        </a:ext>
                      </a:extLst>
                    </a:gridCol>
                    <a:gridCol w="1128512">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𝜀</m:t>
                                    </m:r>
                                  </m:e>
                                  <m:sub>
                                    <m:r>
                                      <a:rPr lang="en-US" sz="2000" b="0" i="1" smtClean="0">
                                        <a:latin typeface="Cambria Math" panose="02040503050406030204" pitchFamily="18" charset="0"/>
                                        <a:ea typeface="Cambria Math" panose="02040503050406030204" pitchFamily="18" charset="0"/>
                                      </a:rPr>
                                      <m:t>𝑙</m:t>
                                    </m:r>
                                  </m:sub>
                                </m:sSub>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=2</m:t>
                                    </m:r>
                                    <m:nary>
                                      <m:naryPr>
                                        <m:ctrlPr>
                                          <a:rPr lang="en-US" sz="2000" b="0" i="1" smtClean="0">
                                            <a:latin typeface="Cambria Math" charset="0"/>
                                            <a:ea typeface="Cambria Math" panose="02040503050406030204" pitchFamily="18" charset="0"/>
                                          </a:rPr>
                                        </m:ctrlPr>
                                      </m:naryPr>
                                      <m:sub>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1</m:t>
                                            </m:r>
                                          </m:sub>
                                        </m:sSub>
                                      </m:sub>
                                      <m:sup>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2</m:t>
                                            </m:r>
                                          </m:sub>
                                        </m:sSub>
                                      </m:sup>
                                      <m:e>
                                        <m:rad>
                                          <m:radPr>
                                            <m:degHide m:val="on"/>
                                            <m:ctrlPr>
                                              <a:rPr lang="en-US" sz="2000" b="0" i="1" smtClean="0">
                                                <a:latin typeface="Cambria Math" charset="0"/>
                                                <a:ea typeface="Cambria Math" panose="02040503050406030204" pitchFamily="18" charset="0"/>
                                              </a:rPr>
                                            </m:ctrlPr>
                                          </m:radPr>
                                          <m:deg/>
                                          <m:e>
                                            <m:r>
                                              <a:rPr lang="en-US" sz="2000" b="0" i="1" smtClean="0">
                                                <a:latin typeface="Cambria Math" panose="02040503050406030204" pitchFamily="18" charset="0"/>
                                                <a:ea typeface="Cambria Math" panose="02040503050406030204" pitchFamily="18" charset="0"/>
                                              </a:rPr>
                                              <m:t>2</m:t>
                                            </m:r>
                                            <m:d>
                                              <m:dPr>
                                                <m:ctrlPr>
                                                  <a:rPr lang="en-US" sz="2000" b="0" i="1" smtClean="0">
                                                    <a:latin typeface="Cambria Math" charset="0"/>
                                                    <a:ea typeface="Cambria Math" panose="02040503050406030204" pitchFamily="18" charset="0"/>
                                                  </a:rPr>
                                                </m:ctrlPr>
                                              </m:dPr>
                                              <m:e>
                                                <m:sSub>
                                                  <m:sSubPr>
                                                    <m:ctrlPr>
                                                      <a:rPr lang="en-US" sz="2000" b="0" i="1" smtClean="0">
                                                        <a:latin typeface="Cambria Math"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𝐻</m:t>
                                                    </m:r>
                                                  </m:e>
                                                  <m:sub>
                                                    <m:r>
                                                      <a:rPr lang="en-US" sz="2000" b="0" i="1" smtClean="0">
                                                        <a:latin typeface="Cambria Math" panose="02040503050406030204" pitchFamily="18" charset="0"/>
                                                        <a:ea typeface="Cambria Math" panose="02040503050406030204" pitchFamily="18" charset="0"/>
                                                      </a:rPr>
                                                      <m:t>𝑐</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𝑈</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𝜑</m:t>
                                                </m:r>
                                                <m:r>
                                                  <a:rPr lang="en-US" sz="2000" b="0" i="1" smtClean="0">
                                                    <a:latin typeface="Cambria Math" panose="02040503050406030204" pitchFamily="18" charset="0"/>
                                                    <a:ea typeface="Cambria Math" panose="02040503050406030204" pitchFamily="18" charset="0"/>
                                                  </a:rPr>
                                                  <m:t>)</m:t>
                                                </m:r>
                                              </m:e>
                                            </m:d>
                                          </m:e>
                                        </m:rad>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𝜑</m:t>
                                        </m:r>
                                      </m:e>
                                    </m:nary>
                                    <m:r>
                                      <a:rPr lang="en-US" sz="2000" b="0" i="1" smtClean="0">
                                        <a:latin typeface="Cambria Math" panose="02040503050406030204" pitchFamily="18" charset="0"/>
                                        <a:ea typeface="Cambria Math" panose="02040503050406030204" pitchFamily="18" charset="0"/>
                                      </a:rPr>
                                      <m:t> </m:t>
                                    </m:r>
                                  </m:e>
                                  <m:sub/>
                                </m:sSub>
                              </m:oMath>
                            </m:oMathPara>
                          </a14:m>
                          <a:endParaRPr lang="en-US" sz="2000" b="0" dirty="0" smtClean="0">
                            <a:solidFill>
                              <a:srgbClr val="FF0000"/>
                            </a:solidFill>
                          </a:endParaRPr>
                        </a:p>
                      </a:txBody>
                      <a:tcPr>
                        <a:noFill/>
                      </a:tcPr>
                    </a:tc>
                    <a:tc>
                      <a:txBody>
                        <a:bodyPr/>
                        <a:lstStyle/>
                        <a:p>
                          <a:pPr algn="r"/>
                          <a:r>
                            <a:rPr lang="en-GB" sz="2000" dirty="0" smtClean="0"/>
                            <a:t>Eq. 69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3827605332"/>
                  </p:ext>
                </p:extLst>
              </p:nvPr>
            </p:nvGraphicFramePr>
            <p:xfrm>
              <a:off x="1182641" y="5112801"/>
              <a:ext cx="9681647" cy="788861"/>
            </p:xfrm>
            <a:graphic>
              <a:graphicData uri="http://schemas.openxmlformats.org/drawingml/2006/table">
                <a:tbl>
                  <a:tblPr firstRow="1" bandRow="1">
                    <a:tableStyleId>{2D5ABB26-0587-4C30-8999-92F81FD0307C}</a:tableStyleId>
                  </a:tblPr>
                  <a:tblGrid>
                    <a:gridCol w="8553135">
                      <a:extLst>
                        <a:ext uri="{9D8B030D-6E8A-4147-A177-3AD203B41FA5}">
                          <a16:colId xmlns:a16="http://schemas.microsoft.com/office/drawing/2014/main" val="2435879438"/>
                        </a:ext>
                      </a:extLst>
                    </a:gridCol>
                    <a:gridCol w="1128512">
                      <a:extLst>
                        <a:ext uri="{9D8B030D-6E8A-4147-A177-3AD203B41FA5}">
                          <a16:colId xmlns:a16="http://schemas.microsoft.com/office/drawing/2014/main" val="3489280894"/>
                        </a:ext>
                      </a:extLst>
                    </a:gridCol>
                  </a:tblGrid>
                  <a:tr h="788861">
                    <a:tc>
                      <a:txBody>
                        <a:bodyPr/>
                        <a:lstStyle/>
                        <a:p>
                          <a:endParaRPr lang="es-ES"/>
                        </a:p>
                      </a:txBody>
                      <a:tcPr>
                        <a:blipFill>
                          <a:blip r:embed="rId5"/>
                          <a:stretch>
                            <a:fillRect r="-13177"/>
                          </a:stretch>
                        </a:blipFill>
                      </a:tcPr>
                    </a:tc>
                    <a:tc>
                      <a:txBody>
                        <a:bodyPr/>
                        <a:lstStyle/>
                        <a:p>
                          <a:pPr algn="r"/>
                          <a:r>
                            <a:rPr lang="en-GB" sz="2000" dirty="0" smtClean="0"/>
                            <a:t>Eq. </a:t>
                          </a:r>
                          <a:r>
                            <a:rPr lang="en-GB" sz="2000" dirty="0" smtClean="0"/>
                            <a:t>69 </a:t>
                          </a:r>
                          <a:endParaRPr lang="en-GB" sz="2000" dirty="0"/>
                        </a:p>
                      </a:txBody>
                      <a:tcPr anchor="ctr"/>
                    </a:tc>
                    <a:extLst>
                      <a:ext uri="{0D108BD9-81ED-4DB2-BD59-A6C34878D82A}">
                        <a16:rowId xmlns:a16="http://schemas.microsoft.com/office/drawing/2014/main" val="2992407173"/>
                      </a:ext>
                    </a:extLst>
                  </a:tr>
                </a:tbl>
              </a:graphicData>
            </a:graphic>
          </p:graphicFrame>
        </mc:Fallback>
      </mc:AlternateContent>
      <p:sp>
        <p:nvSpPr>
          <p:cNvPr id="11" name="Rectangle 10"/>
          <p:cNvSpPr/>
          <p:nvPr/>
        </p:nvSpPr>
        <p:spPr>
          <a:xfrm>
            <a:off x="973089" y="5322564"/>
            <a:ext cx="2592764" cy="646331"/>
          </a:xfrm>
          <a:prstGeom prst="rect">
            <a:avLst/>
          </a:prstGeom>
          <a:solidFill>
            <a:schemeClr val="accent4"/>
          </a:solidFill>
        </p:spPr>
        <p:txBody>
          <a:bodyPr wrap="square">
            <a:spAutoFit/>
          </a:bodyPr>
          <a:lstStyle/>
          <a:p>
            <a:pPr algn="ctr"/>
            <a:r>
              <a:rPr lang="en-GB" dirty="0"/>
              <a:t>single </a:t>
            </a:r>
            <a:r>
              <a:rPr lang="en-GB"/>
              <a:t>particle </a:t>
            </a:r>
            <a:r>
              <a:rPr lang="en-GB" smtClean="0"/>
              <a:t>longitudinal emittance</a:t>
            </a:r>
            <a:endParaRPr lang="en-GB" dirty="0"/>
          </a:p>
        </p:txBody>
      </p:sp>
      <p:sp>
        <p:nvSpPr>
          <p:cNvPr id="12" name="Date Placeholder 1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3" name="Footer Placeholder 1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14" name="Slide Number Placeholder 1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19</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859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phase space</a:t>
            </a:r>
            <a:endParaRPr lang="en-US"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TextBox 5"/>
          <p:cNvSpPr txBox="1"/>
          <p:nvPr/>
        </p:nvSpPr>
        <p:spPr>
          <a:xfrm>
            <a:off x="631902" y="1505415"/>
            <a:ext cx="10928195" cy="1477328"/>
          </a:xfrm>
          <a:prstGeom prst="rect">
            <a:avLst/>
          </a:prstGeom>
          <a:noFill/>
        </p:spPr>
        <p:txBody>
          <a:bodyPr wrap="square" rtlCol="0">
            <a:spAutoFit/>
          </a:bodyPr>
          <a:lstStyle/>
          <a:p>
            <a:pPr marL="285750" indent="-285750">
              <a:buFont typeface="Arial" charset="0"/>
              <a:buChar char="•"/>
            </a:pPr>
            <a:r>
              <a:rPr lang="en-US" dirty="0" smtClean="0"/>
              <a:t>As in the case of transverse beam dynamics, where it is more convenient to work in phase space because we can answer in one go what is the position and energy of the system at any moment </a:t>
            </a:r>
            <a:r>
              <a:rPr lang="mr-IN" dirty="0" smtClean="0"/>
              <a:t>…</a:t>
            </a:r>
            <a:endParaRPr lang="en-US" dirty="0" smtClean="0"/>
          </a:p>
          <a:p>
            <a:pPr marL="285750" indent="-285750">
              <a:buFont typeface="Arial" charset="0"/>
              <a:buChar char="•"/>
            </a:pPr>
            <a:r>
              <a:rPr lang="en-US" dirty="0" smtClean="0"/>
              <a:t>we also prefer to work in phase space when dealing with the longitudinal motion</a:t>
            </a:r>
          </a:p>
          <a:p>
            <a:pPr marL="285750" indent="-285750">
              <a:buFont typeface="Arial" charset="0"/>
              <a:buChar char="•"/>
            </a:pPr>
            <a:r>
              <a:rPr lang="en-US" dirty="0" smtClean="0"/>
              <a:t>In this case we can answer in one go what is the phase difference and energy difference between the ideal particle and the real particle</a:t>
            </a:r>
            <a:endParaRPr lang="en-US" dirty="0"/>
          </a:p>
        </p:txBody>
      </p:sp>
      <p:cxnSp>
        <p:nvCxnSpPr>
          <p:cNvPr id="8" name="Straight Arrow Connector 7"/>
          <p:cNvCxnSpPr/>
          <p:nvPr/>
        </p:nvCxnSpPr>
        <p:spPr>
          <a:xfrm flipV="1">
            <a:off x="2520176" y="3189249"/>
            <a:ext cx="11151" cy="2453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60449" y="4315522"/>
            <a:ext cx="2419815" cy="22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47853" y="5807927"/>
            <a:ext cx="3331810" cy="369332"/>
          </a:xfrm>
          <a:prstGeom prst="rect">
            <a:avLst/>
          </a:prstGeom>
          <a:noFill/>
        </p:spPr>
        <p:txBody>
          <a:bodyPr wrap="none" rtlCol="0">
            <a:spAutoFit/>
          </a:bodyPr>
          <a:lstStyle/>
          <a:p>
            <a:r>
              <a:rPr lang="en-US" smtClean="0"/>
              <a:t>TRANSVERSE BEAM DYNAMICS</a:t>
            </a:r>
            <a:endParaRPr lang="en-US"/>
          </a:p>
        </p:txBody>
      </p:sp>
      <p:sp>
        <p:nvSpPr>
          <p:cNvPr id="12" name="TextBox 11"/>
          <p:cNvSpPr txBox="1"/>
          <p:nvPr/>
        </p:nvSpPr>
        <p:spPr>
          <a:xfrm>
            <a:off x="3581400" y="4484880"/>
            <a:ext cx="954107" cy="369332"/>
          </a:xfrm>
          <a:prstGeom prst="rect">
            <a:avLst/>
          </a:prstGeom>
          <a:noFill/>
        </p:spPr>
        <p:txBody>
          <a:bodyPr wrap="none" rtlCol="0">
            <a:spAutoFit/>
          </a:bodyPr>
          <a:lstStyle/>
          <a:p>
            <a:r>
              <a:rPr lang="en-US" dirty="0" smtClean="0"/>
              <a:t>position</a:t>
            </a:r>
            <a:endParaRPr lang="en-US" dirty="0"/>
          </a:p>
        </p:txBody>
      </p:sp>
      <p:sp>
        <p:nvSpPr>
          <p:cNvPr id="13" name="TextBox 12"/>
          <p:cNvSpPr txBox="1"/>
          <p:nvPr/>
        </p:nvSpPr>
        <p:spPr>
          <a:xfrm>
            <a:off x="2579310" y="2963487"/>
            <a:ext cx="710451" cy="369332"/>
          </a:xfrm>
          <a:prstGeom prst="rect">
            <a:avLst/>
          </a:prstGeom>
          <a:noFill/>
        </p:spPr>
        <p:txBody>
          <a:bodyPr wrap="none" rtlCol="0">
            <a:spAutoFit/>
          </a:bodyPr>
          <a:lstStyle/>
          <a:p>
            <a:r>
              <a:rPr lang="en-US" dirty="0" smtClean="0"/>
              <a:t>angle</a:t>
            </a:r>
            <a:endParaRPr lang="en-US" dirty="0"/>
          </a:p>
        </p:txBody>
      </p:sp>
      <p:sp>
        <p:nvSpPr>
          <p:cNvPr id="14" name="Oval 13"/>
          <p:cNvSpPr/>
          <p:nvPr/>
        </p:nvSpPr>
        <p:spPr>
          <a:xfrm rot="18852635">
            <a:off x="1739590" y="4012981"/>
            <a:ext cx="1583474" cy="6496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62317" y="4909565"/>
            <a:ext cx="3502882" cy="369332"/>
          </a:xfrm>
          <a:prstGeom prst="rect">
            <a:avLst/>
          </a:prstGeom>
          <a:noFill/>
        </p:spPr>
        <p:txBody>
          <a:bodyPr wrap="none" rtlCol="0">
            <a:spAutoFit/>
          </a:bodyPr>
          <a:lstStyle/>
          <a:p>
            <a:r>
              <a:rPr lang="en-US" dirty="0" smtClean="0"/>
              <a:t>Ellipse area </a:t>
            </a:r>
            <a:r>
              <a:rPr lang="en-US" smtClean="0"/>
              <a:t>= invariant = emittance</a:t>
            </a:r>
            <a:endParaRPr lang="en-US" dirty="0"/>
          </a:p>
        </p:txBody>
      </p:sp>
      <p:grpSp>
        <p:nvGrpSpPr>
          <p:cNvPr id="7" name="Group 6"/>
          <p:cNvGrpSpPr/>
          <p:nvPr/>
        </p:nvGrpSpPr>
        <p:grpSpPr>
          <a:xfrm>
            <a:off x="6709317" y="2994245"/>
            <a:ext cx="3550459" cy="3194320"/>
            <a:chOff x="6709317" y="2994245"/>
            <a:chExt cx="3550459" cy="3194320"/>
          </a:xfrm>
        </p:grpSpPr>
        <p:cxnSp>
          <p:nvCxnSpPr>
            <p:cNvPr id="16" name="Straight Arrow Connector 15"/>
            <p:cNvCxnSpPr/>
            <p:nvPr/>
          </p:nvCxnSpPr>
          <p:spPr>
            <a:xfrm flipV="1">
              <a:off x="8281640" y="3200555"/>
              <a:ext cx="11151" cy="2453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21913" y="4326828"/>
              <a:ext cx="2419815" cy="22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09317" y="5819233"/>
              <a:ext cx="3550459" cy="369332"/>
            </a:xfrm>
            <a:prstGeom prst="rect">
              <a:avLst/>
            </a:prstGeom>
            <a:noFill/>
          </p:spPr>
          <p:txBody>
            <a:bodyPr wrap="none" rtlCol="0">
              <a:spAutoFit/>
            </a:bodyPr>
            <a:lstStyle/>
            <a:p>
              <a:r>
                <a:rPr lang="en-US" dirty="0" smtClean="0"/>
                <a:t>LONGITUDINAL BEAM DYNAMICS</a:t>
              </a:r>
              <a:endParaRPr lang="en-US" dirty="0"/>
            </a:p>
          </p:txBody>
        </p:sp>
        <p:sp>
          <p:nvSpPr>
            <p:cNvPr id="19" name="TextBox 18"/>
            <p:cNvSpPr txBox="1"/>
            <p:nvPr/>
          </p:nvSpPr>
          <p:spPr>
            <a:xfrm>
              <a:off x="9342864" y="4496186"/>
              <a:ext cx="752129" cy="369332"/>
            </a:xfrm>
            <a:prstGeom prst="rect">
              <a:avLst/>
            </a:prstGeom>
            <a:noFill/>
          </p:spPr>
          <p:txBody>
            <a:bodyPr wrap="none" rtlCol="0">
              <a:spAutoFit/>
            </a:bodyPr>
            <a:lstStyle/>
            <a:p>
              <a:r>
                <a:rPr lang="en-US" dirty="0" smtClean="0"/>
                <a:t>phase</a:t>
              </a:r>
              <a:endParaRPr lang="en-US" dirty="0"/>
            </a:p>
          </p:txBody>
        </p:sp>
        <p:sp>
          <p:nvSpPr>
            <p:cNvPr id="20" name="Oval 19"/>
            <p:cNvSpPr/>
            <p:nvPr/>
          </p:nvSpPr>
          <p:spPr>
            <a:xfrm rot="18852635">
              <a:off x="7501054" y="4024287"/>
              <a:ext cx="1583474" cy="6496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71191" y="2994245"/>
              <a:ext cx="846707" cy="369332"/>
            </a:xfrm>
            <a:prstGeom prst="rect">
              <a:avLst/>
            </a:prstGeom>
            <a:noFill/>
          </p:spPr>
          <p:txBody>
            <a:bodyPr wrap="none" rtlCol="0">
              <a:spAutoFit/>
            </a:bodyPr>
            <a:lstStyle/>
            <a:p>
              <a:r>
                <a:rPr lang="en-US" dirty="0" smtClean="0"/>
                <a:t>energy</a:t>
              </a:r>
              <a:endParaRPr lang="en-US" dirty="0"/>
            </a:p>
          </p:txBody>
        </p:sp>
        <p:sp>
          <p:nvSpPr>
            <p:cNvPr id="23" name="TextBox 22"/>
            <p:cNvSpPr txBox="1"/>
            <p:nvPr/>
          </p:nvSpPr>
          <p:spPr>
            <a:xfrm>
              <a:off x="8416245" y="3947376"/>
              <a:ext cx="467110" cy="379297"/>
            </a:xfrm>
            <a:prstGeom prst="rect">
              <a:avLst/>
            </a:prstGeom>
            <a:noFill/>
          </p:spPr>
          <p:txBody>
            <a:bodyPr wrap="square" rtlCol="0">
              <a:spAutoFit/>
            </a:bodyPr>
            <a:lstStyle/>
            <a:p>
              <a:r>
                <a:rPr lang="en-US" smtClean="0"/>
                <a:t>?</a:t>
              </a:r>
              <a:endParaRPr lang="en-US"/>
            </a:p>
          </p:txBody>
        </p:sp>
      </p:grpSp>
    </p:spTree>
    <p:extLst>
      <p:ext uri="{BB962C8B-B14F-4D97-AF65-F5344CB8AC3E}">
        <p14:creationId xmlns:p14="http://schemas.microsoft.com/office/powerpoint/2010/main" val="137307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44372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64" y="2632653"/>
            <a:ext cx="4002656" cy="28118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386" y="2614723"/>
            <a:ext cx="4050737" cy="28297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6175" y="2614722"/>
            <a:ext cx="4162275" cy="2829791"/>
          </a:xfrm>
          <a:prstGeom prst="rect">
            <a:avLst/>
          </a:prstGeom>
        </p:spPr>
      </p:pic>
      <p:sp>
        <p:nvSpPr>
          <p:cNvPr id="12" name="Title 1"/>
          <p:cNvSpPr>
            <a:spLocks noGrp="1"/>
          </p:cNvSpPr>
          <p:nvPr>
            <p:ph type="title"/>
          </p:nvPr>
        </p:nvSpPr>
        <p:spPr>
          <a:xfrm>
            <a:off x="1391127" y="-9603"/>
            <a:ext cx="9568310" cy="1143000"/>
          </a:xfrm>
        </p:spPr>
        <p:txBody>
          <a:bodyPr>
            <a:normAutofit/>
          </a:bodyPr>
          <a:lstStyle/>
          <a:p>
            <a:pPr algn="ctr"/>
            <a:r>
              <a:rPr lang="en-GB" sz="3200" dirty="0" smtClean="0"/>
              <a:t>Single particle synchrotron motion – no acceleration</a:t>
            </a:r>
            <a:endParaRPr lang="en-US" sz="2800" dirty="0"/>
          </a:p>
        </p:txBody>
      </p:sp>
      <mc:AlternateContent xmlns:mc="http://schemas.openxmlformats.org/markup-compatibility/2006">
        <mc:Choice xmlns:a14="http://schemas.microsoft.com/office/drawing/2010/main" Requires="a14">
          <p:sp>
            <p:nvSpPr>
              <p:cNvPr id="17" name="TextBox 16"/>
              <p:cNvSpPr txBox="1">
                <a:spLocks noChangeArrowheads="1"/>
              </p:cNvSpPr>
              <p:nvPr/>
            </p:nvSpPr>
            <p:spPr bwMode="auto">
              <a:xfrm>
                <a:off x="158564" y="971080"/>
                <a:ext cx="12033436" cy="18043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latin typeface="+mj-lt"/>
                  </a:rPr>
                  <a:t>All particles are </a:t>
                </a:r>
                <a:r>
                  <a:rPr lang="en-GB" b="1" dirty="0" smtClean="0">
                    <a:latin typeface="+mj-lt"/>
                  </a:rPr>
                  <a:t>oscillating around the synchronous one </a:t>
                </a:r>
                <a:r>
                  <a:rPr lang="en-GB" dirty="0" smtClean="0">
                    <a:latin typeface="+mj-lt"/>
                  </a:rPr>
                  <a:t>with frequencies called </a:t>
                </a:r>
                <a:r>
                  <a:rPr lang="en-GB" b="1" dirty="0" smtClean="0">
                    <a:latin typeface="+mj-lt"/>
                  </a:rPr>
                  <a:t>synchrotron frequencies </a:t>
                </a:r>
                <a14:m>
                  <m:oMath xmlns:m="http://schemas.openxmlformats.org/officeDocument/2006/math">
                    <m:sSub>
                      <m:sSubPr>
                        <m:ctrlPr>
                          <a:rPr lang="en-GB" b="1" i="1">
                            <a:latin typeface="Cambria Math" charset="0"/>
                          </a:rPr>
                        </m:ctrlPr>
                      </m:sSubPr>
                      <m:e>
                        <m:r>
                          <a:rPr lang="en-US" b="1" i="1" smtClean="0">
                            <a:latin typeface="Cambria Math" charset="0"/>
                          </a:rPr>
                          <m:t>𝒇</m:t>
                        </m:r>
                      </m:e>
                      <m:sub>
                        <m:r>
                          <a:rPr lang="en-GB" b="1" i="1">
                            <a:latin typeface="Cambria Math" panose="02040503050406030204" pitchFamily="18" charset="0"/>
                          </a:rPr>
                          <m:t>𝒔</m:t>
                        </m:r>
                      </m:sub>
                    </m:sSub>
                    <m:d>
                      <m:dPr>
                        <m:ctrlPr>
                          <a:rPr lang="en-GB" b="1" i="1" smtClean="0">
                            <a:latin typeface="Cambria Math" charset="0"/>
                          </a:rPr>
                        </m:ctrlPr>
                      </m:dPr>
                      <m:e>
                        <m:r>
                          <a:rPr lang="el-GR" b="1" i="1" smtClean="0">
                            <a:latin typeface="Cambria Math" panose="02040503050406030204" pitchFamily="18" charset="0"/>
                          </a:rPr>
                          <m:t>𝝋</m:t>
                        </m:r>
                      </m:e>
                    </m:d>
                  </m:oMath>
                </a14:m>
                <a:r>
                  <a:rPr lang="en-GB" dirty="0" smtClean="0">
                    <a:latin typeface="+mj-lt"/>
                  </a:rPr>
                  <a:t>.</a:t>
                </a:r>
                <a:r>
                  <a:rPr lang="en-GB" b="1" dirty="0" smtClean="0">
                    <a:latin typeface="+mj-lt"/>
                  </a:rPr>
                  <a:t> </a:t>
                </a:r>
              </a:p>
              <a:p>
                <a:pPr marL="285750" indent="-285750">
                  <a:buFont typeface="Wingdings" panose="05000000000000000000" pitchFamily="2" charset="2"/>
                  <a:buChar char="q"/>
                </a:pPr>
                <a:endParaRPr lang="en-GB" dirty="0" smtClean="0">
                  <a:latin typeface="+mj-lt"/>
                </a:endParaRPr>
              </a:p>
              <a:p>
                <a:pPr marL="285750" indent="-285750">
                  <a:buFont typeface="Wingdings" panose="05000000000000000000" pitchFamily="2" charset="2"/>
                  <a:buChar char="q"/>
                </a:pPr>
                <a:r>
                  <a:rPr lang="en-GB" b="1" dirty="0">
                    <a:latin typeface="+mj-lt"/>
                  </a:rPr>
                  <a:t>Stationary </a:t>
                </a:r>
                <a:r>
                  <a:rPr lang="en-GB" b="1" dirty="0" smtClean="0">
                    <a:latin typeface="+mj-lt"/>
                  </a:rPr>
                  <a:t>case</a:t>
                </a:r>
                <a:r>
                  <a:rPr lang="en-GB" dirty="0" smtClean="0">
                    <a:latin typeface="+mj-lt"/>
                    <a:sym typeface="Wingdings" panose="05000000000000000000" pitchFamily="2" charset="2"/>
                  </a:rPr>
                  <a:t>: In </a:t>
                </a:r>
                <a:r>
                  <a:rPr lang="en-GB" dirty="0">
                    <a:latin typeface="+mj-lt"/>
                    <a:sym typeface="Wingdings" panose="05000000000000000000" pitchFamily="2" charset="2"/>
                  </a:rPr>
                  <a:t>the </a:t>
                </a:r>
                <a:r>
                  <a:rPr lang="en-GB" dirty="0" smtClean="0">
                    <a:latin typeface="+mj-lt"/>
                    <a:sym typeface="Wingdings" panose="05000000000000000000" pitchFamily="2" charset="2"/>
                  </a:rPr>
                  <a:t>LHC </a:t>
                </a:r>
                <a14:m>
                  <m:oMath xmlns:m="http://schemas.openxmlformats.org/officeDocument/2006/math">
                    <m:sSub>
                      <m:sSubPr>
                        <m:ctrlPr>
                          <a:rPr lang="el-GR" i="1">
                            <a:latin typeface="Cambria Math" charset="0"/>
                          </a:rPr>
                        </m:ctrlPr>
                      </m:sSubPr>
                      <m:e>
                        <m:r>
                          <a:rPr lang="el-GR" i="1">
                            <a:latin typeface="Cambria Math" panose="02040503050406030204" pitchFamily="18" charset="0"/>
                          </a:rPr>
                          <m:t>𝜑</m:t>
                        </m:r>
                      </m:e>
                      <m:sub>
                        <m:r>
                          <m:rPr>
                            <m:sty m:val="p"/>
                          </m:rPr>
                          <a:rPr lang="en-US" b="0" i="0" smtClean="0">
                            <a:latin typeface="Cambria Math" charset="0"/>
                          </a:rPr>
                          <m:t>s</m:t>
                        </m:r>
                      </m:sub>
                    </m:sSub>
                    <m:r>
                      <a:rPr lang="en-GB" i="1">
                        <a:latin typeface="Cambria Math" panose="02040503050406030204" pitchFamily="18" charset="0"/>
                      </a:rPr>
                      <m:t>=</m:t>
                    </m:r>
                  </m:oMath>
                </a14:m>
                <a:r>
                  <a:rPr lang="en-GB" dirty="0">
                    <a:latin typeface="+mj-lt"/>
                  </a:rPr>
                  <a:t> </a:t>
                </a:r>
                <a14:m>
                  <m:oMath xmlns:m="http://schemas.openxmlformats.org/officeDocument/2006/math">
                    <m:r>
                      <m:rPr>
                        <m:sty m:val="p"/>
                      </m:rPr>
                      <a:rPr lang="el-GR" i="0" dirty="0" smtClean="0">
                        <a:latin typeface="Cambria Math" panose="02040503050406030204" pitchFamily="18" charset="0"/>
                      </a:rPr>
                      <m:t>π</m:t>
                    </m:r>
                  </m:oMath>
                </a14:m>
                <a:r>
                  <a:rPr lang="en-GB" dirty="0" smtClean="0">
                    <a:latin typeface="+mj-lt"/>
                  </a:rPr>
                  <a:t> (above transition) </a:t>
                </a:r>
                <a:r>
                  <a:rPr lang="en-GB" dirty="0" smtClean="0">
                    <a:latin typeface="+mj-lt"/>
                    <a:sym typeface="Wingdings" panose="05000000000000000000" pitchFamily="2" charset="2"/>
                  </a:rPr>
                  <a:t> </a:t>
                </a:r>
                <a14:m>
                  <m:oMath xmlns:m="http://schemas.openxmlformats.org/officeDocument/2006/math">
                    <m:r>
                      <a:rPr lang="en-GB" b="1" i="1">
                        <a:latin typeface="Cambria Math" panose="02040503050406030204" pitchFamily="18" charset="0"/>
                      </a:rPr>
                      <m:t>𝑽</m:t>
                    </m:r>
                    <m:d>
                      <m:dPr>
                        <m:ctrlPr>
                          <a:rPr lang="en-GB" b="1" i="1">
                            <a:latin typeface="Cambria Math" charset="0"/>
                          </a:rPr>
                        </m:ctrlPr>
                      </m:dPr>
                      <m:e>
                        <m:r>
                          <m:rPr>
                            <m:sty m:val="p"/>
                          </m:rPr>
                          <a:rPr lang="el-GR" dirty="0">
                            <a:latin typeface="Cambria Math" panose="02040503050406030204" pitchFamily="18" charset="0"/>
                          </a:rPr>
                          <m:t>π</m:t>
                        </m:r>
                      </m:e>
                    </m:d>
                    <m:r>
                      <a:rPr lang="en-GB" b="1" i="1">
                        <a:latin typeface="Cambria Math" panose="02040503050406030204" pitchFamily="18" charset="0"/>
                      </a:rPr>
                      <m:t>=</m:t>
                    </m:r>
                    <m:sSub>
                      <m:sSubPr>
                        <m:ctrlPr>
                          <a:rPr lang="en-GB" b="1" i="1">
                            <a:latin typeface="Cambria Math" charset="0"/>
                          </a:rPr>
                        </m:ctrlPr>
                      </m:sSubPr>
                      <m:e>
                        <m:r>
                          <a:rPr lang="en-GB" b="1" i="1">
                            <a:latin typeface="Cambria Math" panose="02040503050406030204" pitchFamily="18" charset="0"/>
                          </a:rPr>
                          <m:t>𝒆</m:t>
                        </m:r>
                        <m:r>
                          <a:rPr lang="en-US" b="1" i="1" smtClean="0">
                            <a:latin typeface="Cambria Math" charset="0"/>
                          </a:rPr>
                          <m:t>𝑽</m:t>
                        </m:r>
                      </m:e>
                      <m:sub>
                        <m:r>
                          <a:rPr lang="en-US" b="1" i="1" smtClean="0">
                            <a:latin typeface="Cambria Math" charset="0"/>
                          </a:rPr>
                          <m:t>𝒎𝒂𝒙</m:t>
                        </m:r>
                      </m:sub>
                    </m:sSub>
                    <m:func>
                      <m:funcPr>
                        <m:ctrlPr>
                          <a:rPr lang="en-GB" b="1" i="1">
                            <a:latin typeface="Cambria Math" charset="0"/>
                          </a:rPr>
                        </m:ctrlPr>
                      </m:funcPr>
                      <m:fName>
                        <m:r>
                          <a:rPr lang="en-GB" b="1">
                            <a:latin typeface="Cambria Math" panose="02040503050406030204" pitchFamily="18" charset="0"/>
                          </a:rPr>
                          <m:t>𝐬𝐢𝐧</m:t>
                        </m:r>
                      </m:fName>
                      <m:e>
                        <m:r>
                          <a:rPr lang="el-GR" b="1" i="1">
                            <a:latin typeface="Cambria Math" panose="02040503050406030204" pitchFamily="18" charset="0"/>
                          </a:rPr>
                          <m:t>(</m:t>
                        </m:r>
                        <m:r>
                          <m:rPr>
                            <m:sty m:val="p"/>
                          </m:rPr>
                          <a:rPr lang="el-GR" dirty="0">
                            <a:latin typeface="Cambria Math" panose="02040503050406030204" pitchFamily="18" charset="0"/>
                          </a:rPr>
                          <m:t>π</m:t>
                        </m:r>
                        <m:r>
                          <a:rPr lang="el-GR" b="1" i="1">
                            <a:latin typeface="Cambria Math" panose="02040503050406030204" pitchFamily="18" charset="0"/>
                          </a:rPr>
                          <m:t>)</m:t>
                        </m:r>
                      </m:e>
                    </m:func>
                    <m:r>
                      <a:rPr lang="en-GB" b="1" i="1">
                        <a:latin typeface="Cambria Math" panose="02040503050406030204" pitchFamily="18" charset="0"/>
                      </a:rPr>
                      <m:t>=</m:t>
                    </m:r>
                    <m:r>
                      <a:rPr lang="en-GB" b="1" i="1">
                        <a:latin typeface="Cambria Math" panose="02040503050406030204" pitchFamily="18" charset="0"/>
                      </a:rPr>
                      <m:t>𝟎</m:t>
                    </m:r>
                  </m:oMath>
                </a14:m>
                <a:r>
                  <a:rPr lang="en-GB" dirty="0">
                    <a:latin typeface="+mj-lt"/>
                    <a:sym typeface="Wingdings" panose="05000000000000000000" pitchFamily="2" charset="2"/>
                  </a:rPr>
                  <a:t>  </a:t>
                </a:r>
                <a:r>
                  <a:rPr lang="en-GB" dirty="0" smtClean="0">
                    <a:latin typeface="+mj-lt"/>
                    <a:sym typeface="Wingdings" panose="05000000000000000000" pitchFamily="2" charset="2"/>
                  </a:rPr>
                  <a:t>synchronous </a:t>
                </a:r>
                <a:r>
                  <a:rPr lang="en-GB" dirty="0">
                    <a:latin typeface="+mj-lt"/>
                    <a:sym typeface="Wingdings" panose="05000000000000000000" pitchFamily="2" charset="2"/>
                  </a:rPr>
                  <a:t>particle does not gain any energy </a:t>
                </a:r>
                <a:endParaRPr lang="en-GB" dirty="0">
                  <a:latin typeface="+mj-lt"/>
                </a:endParaRPr>
              </a:p>
              <a:p>
                <a:pPr marL="285750" indent="-285750">
                  <a:buFont typeface="Wingdings" panose="05000000000000000000" pitchFamily="2" charset="2"/>
                  <a:buChar char="q"/>
                </a:pPr>
                <a:endParaRPr lang="en-GB" dirty="0" smtClean="0">
                  <a:latin typeface="+mj-lt"/>
                </a:endParaRPr>
              </a:p>
              <a:p>
                <a:endParaRPr lang="en-GB" dirty="0" smtClean="0">
                  <a:sym typeface="Wingdings" panose="05000000000000000000" pitchFamily="2" charset="2"/>
                </a:endParaRPr>
              </a:p>
            </p:txBody>
          </p:sp>
        </mc:Choice>
        <mc:Fallback>
          <p:sp>
            <p:nvSpPr>
              <p:cNvPr id="17" name="TextBox 16"/>
              <p:cNvSpPr txBox="1">
                <a:spLocks noRot="1" noChangeAspect="1" noMove="1" noResize="1" noEditPoints="1" noAdjustHandles="1" noChangeArrowheads="1" noChangeShapeType="1" noTextEdit="1"/>
              </p:cNvSpPr>
              <p:nvPr/>
            </p:nvSpPr>
            <p:spPr bwMode="auto">
              <a:xfrm>
                <a:off x="158564" y="971080"/>
                <a:ext cx="12033436" cy="1804340"/>
              </a:xfrm>
              <a:prstGeom prst="rect">
                <a:avLst/>
              </a:prstGeom>
              <a:blipFill rotWithShape="0">
                <a:blip r:embed="rId5"/>
                <a:stretch>
                  <a:fillRect l="-304" t="-1351" r="-1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p:cNvSpPr txBox="1"/>
              <p:nvPr/>
            </p:nvSpPr>
            <p:spPr>
              <a:xfrm>
                <a:off x="669362" y="2487750"/>
                <a:ext cx="3188310" cy="345223"/>
              </a:xfrm>
              <a:prstGeom prst="rect">
                <a:avLst/>
              </a:prstGeom>
              <a:solidFill>
                <a:schemeClr val="tx1"/>
              </a:solidFill>
              <a:ln w="25400">
                <a:solidFill>
                  <a:schemeClr val="tx1"/>
                </a:solidFill>
              </a:ln>
            </p:spPr>
            <p:txBody>
              <a:bodyPr wrap="square" rtlCol="0">
                <a:spAutoFit/>
              </a:bodyPr>
              <a:lstStyle/>
              <a:p>
                <a:r>
                  <a:rPr lang="en-GB" sz="1600" b="1" dirty="0" smtClean="0">
                    <a:solidFill>
                      <a:schemeClr val="bg1"/>
                    </a:solidFill>
                  </a:rPr>
                  <a:t>RF voltage </a:t>
                </a:r>
                <a14:m>
                  <m:oMath xmlns:m="http://schemas.openxmlformats.org/officeDocument/2006/math">
                    <m:r>
                      <a:rPr lang="en-GB" sz="1400" b="1" i="1">
                        <a:solidFill>
                          <a:schemeClr val="bg1"/>
                        </a:solidFill>
                        <a:latin typeface="Cambria Math" panose="02040503050406030204" pitchFamily="18" charset="0"/>
                      </a:rPr>
                      <m:t>𝑽</m:t>
                    </m:r>
                    <m:d>
                      <m:dPr>
                        <m:ctrlPr>
                          <a:rPr lang="en-GB" sz="1400" b="1" i="1">
                            <a:solidFill>
                              <a:schemeClr val="bg1"/>
                            </a:solidFill>
                            <a:latin typeface="Cambria Math" charset="0"/>
                          </a:rPr>
                        </m:ctrlPr>
                      </m:dPr>
                      <m:e>
                        <m:r>
                          <a:rPr lang="el-GR" sz="1400" b="1" i="1">
                            <a:solidFill>
                              <a:schemeClr val="bg1"/>
                            </a:solidFill>
                            <a:latin typeface="Cambria Math" panose="02040503050406030204" pitchFamily="18" charset="0"/>
                          </a:rPr>
                          <m:t>𝝋</m:t>
                        </m:r>
                      </m:e>
                    </m:d>
                    <m:r>
                      <a:rPr lang="en-GB" sz="1400" b="1" i="1">
                        <a:solidFill>
                          <a:schemeClr val="bg1"/>
                        </a:solidFill>
                        <a:latin typeface="Cambria Math" panose="02040503050406030204" pitchFamily="18" charset="0"/>
                      </a:rPr>
                      <m:t>=</m:t>
                    </m:r>
                    <m:sSub>
                      <m:sSubPr>
                        <m:ctrlPr>
                          <a:rPr lang="en-GB" sz="1600" b="1" i="1">
                            <a:solidFill>
                              <a:schemeClr val="bg1"/>
                            </a:solidFill>
                            <a:latin typeface="Cambria Math" charset="0"/>
                          </a:rPr>
                        </m:ctrlPr>
                      </m:sSubPr>
                      <m:e>
                        <m:r>
                          <a:rPr lang="en-GB" sz="1600" b="1" i="1">
                            <a:solidFill>
                              <a:schemeClr val="bg1"/>
                            </a:solidFill>
                            <a:latin typeface="Cambria Math" panose="02040503050406030204" pitchFamily="18" charset="0"/>
                          </a:rPr>
                          <m:t>𝒆</m:t>
                        </m:r>
                        <m:r>
                          <a:rPr lang="en-US" sz="1600" b="1" i="1">
                            <a:solidFill>
                              <a:schemeClr val="bg1"/>
                            </a:solidFill>
                            <a:latin typeface="Cambria Math" charset="0"/>
                          </a:rPr>
                          <m:t>𝑽</m:t>
                        </m:r>
                      </m:e>
                      <m:sub>
                        <m:r>
                          <a:rPr lang="en-US" sz="1600" b="1" i="1">
                            <a:solidFill>
                              <a:schemeClr val="bg1"/>
                            </a:solidFill>
                            <a:latin typeface="Cambria Math" charset="0"/>
                          </a:rPr>
                          <m:t>𝒎𝒂𝒙</m:t>
                        </m:r>
                      </m:sub>
                    </m:sSub>
                    <m:func>
                      <m:funcPr>
                        <m:ctrlPr>
                          <a:rPr lang="en-GB" sz="1400" b="1" i="1">
                            <a:solidFill>
                              <a:schemeClr val="bg1"/>
                            </a:solidFill>
                            <a:latin typeface="Cambria Math" charset="0"/>
                          </a:rPr>
                        </m:ctrlPr>
                      </m:funcPr>
                      <m:fName>
                        <m:r>
                          <a:rPr lang="en-GB" sz="1400" b="1" i="0">
                            <a:solidFill>
                              <a:schemeClr val="bg1"/>
                            </a:solidFill>
                            <a:latin typeface="Cambria Math" panose="02040503050406030204" pitchFamily="18" charset="0"/>
                          </a:rPr>
                          <m:t>𝐬𝐢𝐧</m:t>
                        </m:r>
                      </m:fName>
                      <m:e>
                        <m:r>
                          <a:rPr lang="el-GR" sz="1400" b="1" i="1">
                            <a:solidFill>
                              <a:schemeClr val="bg1"/>
                            </a:solidFill>
                            <a:latin typeface="Cambria Math" panose="02040503050406030204" pitchFamily="18" charset="0"/>
                          </a:rPr>
                          <m:t>(</m:t>
                        </m:r>
                        <m:r>
                          <a:rPr lang="el-GR" sz="1400" b="1" i="1">
                            <a:solidFill>
                              <a:schemeClr val="bg1"/>
                            </a:solidFill>
                            <a:latin typeface="Cambria Math" panose="02040503050406030204" pitchFamily="18" charset="0"/>
                          </a:rPr>
                          <m:t>𝝋</m:t>
                        </m:r>
                        <m:r>
                          <a:rPr lang="el-GR" sz="1400" b="1" i="1">
                            <a:solidFill>
                              <a:schemeClr val="bg1"/>
                            </a:solidFill>
                            <a:latin typeface="Cambria Math" panose="02040503050406030204" pitchFamily="18" charset="0"/>
                          </a:rPr>
                          <m:t>)</m:t>
                        </m:r>
                      </m:e>
                    </m:func>
                  </m:oMath>
                </a14:m>
                <a:endParaRPr lang="en-GB" sz="1600" b="1" dirty="0" smtClean="0">
                  <a:solidFill>
                    <a:schemeClr val="bg1"/>
                  </a:solidFill>
                </a:endParaRPr>
              </a:p>
            </p:txBody>
          </p:sp>
        </mc:Choice>
        <mc:Fallback>
          <p:sp>
            <p:nvSpPr>
              <p:cNvPr id="18" name="TextBox 17"/>
              <p:cNvSpPr txBox="1">
                <a:spLocks noRot="1" noChangeAspect="1" noMove="1" noResize="1" noEditPoints="1" noAdjustHandles="1" noChangeArrowheads="1" noChangeShapeType="1" noTextEdit="1"/>
              </p:cNvSpPr>
              <p:nvPr/>
            </p:nvSpPr>
            <p:spPr>
              <a:xfrm>
                <a:off x="669362" y="2487750"/>
                <a:ext cx="3188310" cy="345223"/>
              </a:xfrm>
              <a:prstGeom prst="rect">
                <a:avLst/>
              </a:prstGeom>
              <a:blipFill rotWithShape="0">
                <a:blip r:embed="rId6"/>
                <a:stretch>
                  <a:fillRect l="-759" t="-1639" b="-1475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4471277" y="1920838"/>
                <a:ext cx="3232891" cy="873188"/>
              </a:xfrm>
              <a:prstGeom prst="rect">
                <a:avLst/>
              </a:prstGeom>
              <a:solidFill>
                <a:schemeClr val="tx1"/>
              </a:solidFill>
              <a:ln w="25400">
                <a:solidFill>
                  <a:schemeClr val="tx1"/>
                </a:solidFill>
              </a:ln>
            </p:spPr>
            <p:txBody>
              <a:bodyPr wrap="square" rtlCol="0">
                <a:spAutoFit/>
              </a:bodyPr>
              <a:lstStyle/>
              <a:p>
                <a:r>
                  <a:rPr lang="en-GB" sz="1600" b="1" dirty="0" smtClean="0">
                    <a:solidFill>
                      <a:schemeClr val="bg1"/>
                    </a:solidFill>
                  </a:rPr>
                  <a:t>RF potential energy</a:t>
                </a:r>
              </a:p>
              <a:p>
                <a:pPr/>
                <a14:m>
                  <m:oMathPara xmlns:m="http://schemas.openxmlformats.org/officeDocument/2006/math">
                    <m:oMathParaPr>
                      <m:jc m:val="centerGroup"/>
                    </m:oMathParaPr>
                    <m:oMath xmlns:m="http://schemas.openxmlformats.org/officeDocument/2006/math">
                      <m:r>
                        <a:rPr lang="en-US" sz="1600" i="1">
                          <a:solidFill>
                            <a:schemeClr val="bg1"/>
                          </a:solidFill>
                          <a:latin typeface="Cambria Math" panose="02040503050406030204" pitchFamily="18" charset="0"/>
                        </a:rPr>
                        <m:t>𝑈</m:t>
                      </m:r>
                      <m:d>
                        <m:dPr>
                          <m:ctrlPr>
                            <a:rPr lang="en-US" sz="1600" i="1">
                              <a:solidFill>
                                <a:schemeClr val="bg1"/>
                              </a:solidFill>
                              <a:latin typeface="Cambria Math" charset="0"/>
                            </a:rPr>
                          </m:ctrlPr>
                        </m:dPr>
                        <m:e>
                          <m:r>
                            <a:rPr lang="en-US" sz="1600" i="1">
                              <a:solidFill>
                                <a:schemeClr val="bg1"/>
                              </a:solidFill>
                              <a:latin typeface="Cambria Math" panose="02040503050406030204" pitchFamily="18" charset="0"/>
                              <a:ea typeface="Cambria Math" panose="02040503050406030204" pitchFamily="18" charset="0"/>
                            </a:rPr>
                            <m:t>𝜑</m:t>
                          </m:r>
                        </m:e>
                      </m:d>
                      <m:r>
                        <a:rPr lang="en-US" sz="1600" i="1">
                          <a:solidFill>
                            <a:schemeClr val="bg1"/>
                          </a:solidFill>
                          <a:latin typeface="Cambria Math" panose="02040503050406030204" pitchFamily="18" charset="0"/>
                          <a:ea typeface="Cambria Math" panose="02040503050406030204" pitchFamily="18" charset="0"/>
                        </a:rPr>
                        <m:t>=</m:t>
                      </m:r>
                      <m:f>
                        <m:fPr>
                          <m:ctrlPr>
                            <a:rPr lang="en-US" sz="1600" i="1">
                              <a:solidFill>
                                <a:schemeClr val="bg1"/>
                              </a:solidFill>
                              <a:latin typeface="Cambria Math" charset="0"/>
                            </a:rPr>
                          </m:ctrlPr>
                        </m:fPr>
                        <m:num>
                          <m:r>
                            <a:rPr lang="en-US" sz="1600" i="1">
                              <a:solidFill>
                                <a:schemeClr val="bg1"/>
                              </a:solidFill>
                              <a:latin typeface="Cambria Math" panose="02040503050406030204" pitchFamily="18" charset="0"/>
                              <a:ea typeface="Cambria Math" panose="02040503050406030204" pitchFamily="18" charset="0"/>
                            </a:rPr>
                            <m:t>𝑞</m:t>
                          </m:r>
                          <m:sSub>
                            <m:sSubPr>
                              <m:ctrlPr>
                                <a:rPr lang="en-US" sz="1600" i="1">
                                  <a:solidFill>
                                    <a:schemeClr val="bg1"/>
                                  </a:solidFill>
                                  <a:latin typeface="Cambria Math"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𝑉</m:t>
                              </m:r>
                            </m:e>
                            <m:sub>
                              <m:r>
                                <a:rPr lang="en-US" sz="1600" i="1">
                                  <a:solidFill>
                                    <a:schemeClr val="bg1"/>
                                  </a:solidFill>
                                  <a:latin typeface="Cambria Math" panose="02040503050406030204" pitchFamily="18" charset="0"/>
                                  <a:ea typeface="Cambria Math" panose="02040503050406030204" pitchFamily="18" charset="0"/>
                                </a:rPr>
                                <m:t>𝑚𝑎𝑥</m:t>
                              </m:r>
                            </m:sub>
                          </m:sSub>
                        </m:num>
                        <m:den>
                          <m:r>
                            <a:rPr lang="en-US" sz="1600" i="1">
                              <a:solidFill>
                                <a:schemeClr val="bg1"/>
                              </a:solidFill>
                              <a:latin typeface="Cambria Math" panose="02040503050406030204" pitchFamily="18" charset="0"/>
                            </a:rPr>
                            <m:t>2</m:t>
                          </m:r>
                          <m:r>
                            <a:rPr lang="en-US" sz="1600" i="1">
                              <a:solidFill>
                                <a:schemeClr val="bg1"/>
                              </a:solidFill>
                              <a:latin typeface="Cambria Math" panose="02040503050406030204" pitchFamily="18" charset="0"/>
                              <a:ea typeface="Cambria Math" panose="02040503050406030204" pitchFamily="18" charset="0"/>
                            </a:rPr>
                            <m:t>𝜋</m:t>
                          </m:r>
                          <m:r>
                            <a:rPr lang="en-US" sz="1600" i="1">
                              <a:solidFill>
                                <a:schemeClr val="bg1"/>
                              </a:solidFill>
                              <a:latin typeface="Cambria Math" panose="02040503050406030204" pitchFamily="18" charset="0"/>
                              <a:ea typeface="Cambria Math" panose="02040503050406030204" pitchFamily="18" charset="0"/>
                            </a:rPr>
                            <m:t>h</m:t>
                          </m:r>
                          <m:sSub>
                            <m:sSubPr>
                              <m:ctrlPr>
                                <a:rPr lang="en-US" sz="1600" i="1">
                                  <a:solidFill>
                                    <a:schemeClr val="bg1"/>
                                  </a:solidFill>
                                  <a:latin typeface="Cambria Math" charset="0"/>
                                </a:rPr>
                              </m:ctrlPr>
                            </m:sSubPr>
                            <m:e>
                              <m:sSub>
                                <m:sSubPr>
                                  <m:ctrlPr>
                                    <a:rPr lang="en-US" sz="1600" i="1">
                                      <a:solidFill>
                                        <a:schemeClr val="bg1"/>
                                      </a:solidFill>
                                      <a:latin typeface="Cambria Math" charset="0"/>
                                      <a:ea typeface="Cambria Math" panose="02040503050406030204" pitchFamily="18" charset="0"/>
                                    </a:rPr>
                                  </m:ctrlPr>
                                </m:sSubPr>
                                <m:e>
                                  <m:sSub>
                                    <m:sSubPr>
                                      <m:ctrlPr>
                                        <a:rPr lang="en-US" sz="1600" i="1">
                                          <a:solidFill>
                                            <a:schemeClr val="bg1"/>
                                          </a:solidFill>
                                          <a:latin typeface="Cambria Math" charset="0"/>
                                          <a:ea typeface="Cambria Math" panose="02040503050406030204" pitchFamily="18" charset="0"/>
                                        </a:rPr>
                                      </m:ctrlPr>
                                    </m:sSubPr>
                                    <m:e>
                                      <m:r>
                                        <m:rPr>
                                          <m:sty m:val="p"/>
                                        </m:rPr>
                                        <a:rPr lang="el-GR" sz="1600" i="1">
                                          <a:solidFill>
                                            <a:schemeClr val="bg1"/>
                                          </a:solidFill>
                                          <a:latin typeface="Cambria Math" panose="02040503050406030204" pitchFamily="18" charset="0"/>
                                          <a:ea typeface="Cambria Math" panose="02040503050406030204" pitchFamily="18" charset="0"/>
                                        </a:rPr>
                                        <m:t>Γ</m:t>
                                      </m:r>
                                    </m:e>
                                    <m:sub>
                                      <m:r>
                                        <a:rPr lang="en-US" sz="1600" i="1">
                                          <a:solidFill>
                                            <a:schemeClr val="bg1"/>
                                          </a:solidFill>
                                          <a:latin typeface="Cambria Math" panose="02040503050406030204" pitchFamily="18" charset="0"/>
                                          <a:ea typeface="Cambria Math" panose="02040503050406030204" pitchFamily="18" charset="0"/>
                                        </a:rPr>
                                        <m:t>𝑠</m:t>
                                      </m:r>
                                    </m:sub>
                                  </m:sSub>
                                  <m:r>
                                    <a:rPr lang="en-US" sz="1600" i="1">
                                      <a:solidFill>
                                        <a:schemeClr val="bg1"/>
                                      </a:solidFill>
                                      <a:latin typeface="Cambria Math" panose="02040503050406030204" pitchFamily="18" charset="0"/>
                                      <a:ea typeface="Cambria Math" panose="02040503050406030204" pitchFamily="18" charset="0"/>
                                    </a:rPr>
                                    <m:t>𝑊</m:t>
                                  </m:r>
                                </m:e>
                                <m:sub>
                                  <m:r>
                                    <a:rPr lang="en-US" sz="1600" i="1">
                                      <a:solidFill>
                                        <a:schemeClr val="bg1"/>
                                      </a:solidFill>
                                      <a:latin typeface="Cambria Math" panose="02040503050406030204" pitchFamily="18" charset="0"/>
                                      <a:ea typeface="Cambria Math" panose="02040503050406030204" pitchFamily="18" charset="0"/>
                                    </a:rPr>
                                    <m:t>𝑠</m:t>
                                  </m:r>
                                </m:sub>
                              </m:sSub>
                            </m:e>
                            <m:sub/>
                          </m:sSub>
                        </m:den>
                      </m:f>
                      <m:d>
                        <m:dPr>
                          <m:ctrlPr>
                            <a:rPr lang="en-US" sz="1600" i="1">
                              <a:solidFill>
                                <a:schemeClr val="bg1"/>
                              </a:solidFill>
                              <a:latin typeface="Cambria Math" charset="0"/>
                              <a:ea typeface="Cambria Math" panose="02040503050406030204" pitchFamily="18" charset="0"/>
                            </a:rPr>
                          </m:ctrlPr>
                        </m:dPr>
                        <m:e>
                          <m:func>
                            <m:funcPr>
                              <m:ctrlPr>
                                <a:rPr lang="en-US" sz="1600" i="1">
                                  <a:solidFill>
                                    <a:schemeClr val="bg1"/>
                                  </a:solidFill>
                                  <a:latin typeface="Cambria Math" charset="0"/>
                                  <a:ea typeface="Cambria Math" panose="02040503050406030204" pitchFamily="18" charset="0"/>
                                </a:rPr>
                              </m:ctrlPr>
                            </m:funcPr>
                            <m:fName>
                              <m:r>
                                <a:rPr lang="en-US" sz="1600">
                                  <a:solidFill>
                                    <a:schemeClr val="bg1"/>
                                  </a:solidFill>
                                  <a:latin typeface="Cambria Math" panose="02040503050406030204" pitchFamily="18" charset="0"/>
                                  <a:ea typeface="Cambria Math" panose="02040503050406030204" pitchFamily="18" charset="0"/>
                                </a:rPr>
                                <m:t>1+</m:t>
                              </m:r>
                              <m:r>
                                <m:rPr>
                                  <m:sty m:val="p"/>
                                </m:rPr>
                                <a:rPr lang="en-US" sz="1600">
                                  <a:solidFill>
                                    <a:schemeClr val="bg1"/>
                                  </a:solidFill>
                                  <a:latin typeface="Cambria Math" panose="02040503050406030204" pitchFamily="18" charset="0"/>
                                  <a:ea typeface="Cambria Math" panose="02040503050406030204" pitchFamily="18" charset="0"/>
                                </a:rPr>
                                <m:t>cos</m:t>
                              </m:r>
                            </m:fName>
                            <m:e>
                              <m:r>
                                <a:rPr lang="en-US" sz="1600" i="1">
                                  <a:solidFill>
                                    <a:schemeClr val="bg1"/>
                                  </a:solidFill>
                                  <a:latin typeface="Cambria Math" panose="02040503050406030204" pitchFamily="18" charset="0"/>
                                  <a:ea typeface="Cambria Math" panose="02040503050406030204" pitchFamily="18" charset="0"/>
                                </a:rPr>
                                <m:t>𝜑</m:t>
                              </m:r>
                            </m:e>
                          </m:func>
                        </m:e>
                      </m:d>
                    </m:oMath>
                  </m:oMathPara>
                </a14:m>
                <a:endParaRPr lang="en-GB" sz="1600" b="1" dirty="0" smtClean="0">
                  <a:solidFill>
                    <a:schemeClr val="bg1"/>
                  </a:solidFill>
                </a:endParaRPr>
              </a:p>
            </p:txBody>
          </p:sp>
        </mc:Choice>
        <mc:Fallback>
          <p:sp>
            <p:nvSpPr>
              <p:cNvPr id="19" name="TextBox 18"/>
              <p:cNvSpPr txBox="1">
                <a:spLocks noRot="1" noChangeAspect="1" noMove="1" noResize="1" noEditPoints="1" noAdjustHandles="1" noChangeArrowheads="1" noChangeShapeType="1" noTextEdit="1"/>
              </p:cNvSpPr>
              <p:nvPr/>
            </p:nvSpPr>
            <p:spPr>
              <a:xfrm>
                <a:off x="4471277" y="1920838"/>
                <a:ext cx="3232891" cy="873188"/>
              </a:xfrm>
              <a:prstGeom prst="rect">
                <a:avLst/>
              </a:prstGeom>
              <a:blipFill rotWithShape="0">
                <a:blip r:embed="rId7"/>
                <a:stretch>
                  <a:fillRect l="-561" t="-680"/>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8317774" y="2467841"/>
                <a:ext cx="3435761" cy="338554"/>
              </a:xfrm>
              <a:prstGeom prst="rect">
                <a:avLst/>
              </a:prstGeom>
              <a:solidFill>
                <a:schemeClr val="tx1"/>
              </a:solidFill>
              <a:ln w="25400">
                <a:solidFill>
                  <a:schemeClr val="tx1"/>
                </a:solidFill>
              </a:ln>
            </p:spPr>
            <p:txBody>
              <a:bodyPr wrap="square" rtlCol="0">
                <a:spAutoFit/>
              </a:bodyPr>
              <a:lstStyle/>
              <a:p>
                <a:r>
                  <a:rPr lang="en-GB" sz="1600" b="1" dirty="0" smtClean="0">
                    <a:solidFill>
                      <a:schemeClr val="bg1"/>
                    </a:solidFill>
                  </a:rPr>
                  <a:t>Longitudinal phase space (</a:t>
                </a:r>
                <a14:m>
                  <m:oMath xmlns:m="http://schemas.openxmlformats.org/officeDocument/2006/math">
                    <m:r>
                      <a:rPr lang="el-GR" sz="1600" b="1" i="1" smtClean="0">
                        <a:solidFill>
                          <a:schemeClr val="bg1"/>
                        </a:solidFill>
                        <a:latin typeface="Cambria Math" panose="02040503050406030204" pitchFamily="18" charset="0"/>
                      </a:rPr>
                      <m:t>𝝋</m:t>
                    </m:r>
                  </m:oMath>
                </a14:m>
                <a:r>
                  <a:rPr lang="el-GR" sz="1600" b="1" dirty="0" smtClean="0">
                    <a:solidFill>
                      <a:schemeClr val="bg1"/>
                    </a:solidFill>
                  </a:rPr>
                  <a:t>,</a:t>
                </a:r>
                <a14:m>
                  <m:oMath xmlns:m="http://schemas.openxmlformats.org/officeDocument/2006/math">
                    <m:r>
                      <a:rPr lang="en-US" sz="1600" b="1" i="1" dirty="0" smtClean="0">
                        <a:solidFill>
                          <a:schemeClr val="bg1"/>
                        </a:solidFill>
                        <a:latin typeface="Cambria Math" charset="0"/>
                      </a:rPr>
                      <m:t>𝒘</m:t>
                    </m:r>
                  </m:oMath>
                </a14:m>
                <a:r>
                  <a:rPr lang="en-GB" sz="1600" b="1" dirty="0" smtClean="0">
                    <a:solidFill>
                      <a:schemeClr val="bg1"/>
                    </a:solidFill>
                  </a:rPr>
                  <a:t>)</a:t>
                </a:r>
                <a:endParaRPr lang="en-GB" sz="1600" b="1" dirty="0" smtClean="0">
                  <a:solidFill>
                    <a:schemeClr val="bg1"/>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8317774" y="2467841"/>
                <a:ext cx="3435761" cy="338554"/>
              </a:xfrm>
              <a:prstGeom prst="rect">
                <a:avLst/>
              </a:prstGeom>
              <a:blipFill rotWithShape="0">
                <a:blip r:embed="rId8"/>
                <a:stretch>
                  <a:fillRect l="-528" t="-1695" b="-18644"/>
                </a:stretch>
              </a:blipFill>
              <a:ln w="25400">
                <a:solidFill>
                  <a:schemeClr val="tx1"/>
                </a:solidFill>
              </a:ln>
            </p:spPr>
            <p:txBody>
              <a:bodyPr/>
              <a:lstStyle/>
              <a:p>
                <a:r>
                  <a:rPr lang="en-US">
                    <a:noFill/>
                  </a:rPr>
                  <a:t> </a:t>
                </a:r>
              </a:p>
            </p:txBody>
          </p:sp>
        </mc:Fallback>
      </mc:AlternateContent>
      <p:cxnSp>
        <p:nvCxnSpPr>
          <p:cNvPr id="28" name="Straight Arrow Connector 27"/>
          <p:cNvCxnSpPr/>
          <p:nvPr/>
        </p:nvCxnSpPr>
        <p:spPr>
          <a:xfrm flipV="1">
            <a:off x="1885074" y="4050754"/>
            <a:ext cx="274818" cy="264476"/>
          </a:xfrm>
          <a:prstGeom prst="straightConnector1">
            <a:avLst/>
          </a:prstGeom>
          <a:ln w="38100">
            <a:solidFill>
              <a:srgbClr val="00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1" name="TextBox 30"/>
              <p:cNvSpPr txBox="1"/>
              <p:nvPr/>
            </p:nvSpPr>
            <p:spPr>
              <a:xfrm>
                <a:off x="825493" y="4253958"/>
                <a:ext cx="1314792" cy="523220"/>
              </a:xfrm>
              <a:prstGeom prst="rect">
                <a:avLst/>
              </a:prstGeom>
              <a:noFill/>
            </p:spPr>
            <p:txBody>
              <a:bodyPr wrap="square" rtlCol="0">
                <a:spAutoFit/>
              </a:bodyPr>
              <a:lstStyle/>
              <a:p>
                <a:r>
                  <a:rPr lang="en-GB" sz="1400" dirty="0" smtClean="0">
                    <a:solidFill>
                      <a:srgbClr val="000000"/>
                    </a:solidFill>
                  </a:rPr>
                  <a:t>Synchronous particle, </a:t>
                </a:r>
                <a14:m>
                  <m:oMath xmlns:m="http://schemas.openxmlformats.org/officeDocument/2006/math">
                    <m:sSub>
                      <m:sSubPr>
                        <m:ctrlPr>
                          <a:rPr lang="el-GR" sz="1400" i="1" smtClean="0">
                            <a:solidFill>
                              <a:srgbClr val="000000"/>
                            </a:solidFill>
                            <a:latin typeface="Cambria Math" charset="0"/>
                          </a:rPr>
                        </m:ctrlPr>
                      </m:sSubPr>
                      <m:e>
                        <m:r>
                          <a:rPr lang="el-GR" sz="1400" i="1">
                            <a:solidFill>
                              <a:srgbClr val="000000"/>
                            </a:solidFill>
                            <a:latin typeface="Cambria Math" panose="02040503050406030204" pitchFamily="18" charset="0"/>
                          </a:rPr>
                          <m:t>𝜑</m:t>
                        </m:r>
                      </m:e>
                      <m:sub>
                        <m:r>
                          <m:rPr>
                            <m:sty m:val="p"/>
                          </m:rPr>
                          <a:rPr lang="en-US" sz="1400" b="0" i="0" smtClean="0">
                            <a:solidFill>
                              <a:srgbClr val="000000"/>
                            </a:solidFill>
                            <a:latin typeface="Cambria Math" charset="0"/>
                          </a:rPr>
                          <m:t>s</m:t>
                        </m:r>
                      </m:sub>
                    </m:sSub>
                  </m:oMath>
                </a14:m>
                <a:endParaRPr lang="en-GB" sz="1400" dirty="0"/>
              </a:p>
            </p:txBody>
          </p:sp>
        </mc:Choice>
        <mc:Fallback>
          <p:sp>
            <p:nvSpPr>
              <p:cNvPr id="31" name="TextBox 30"/>
              <p:cNvSpPr txBox="1">
                <a:spLocks noRot="1" noChangeAspect="1" noMove="1" noResize="1" noEditPoints="1" noAdjustHandles="1" noChangeArrowheads="1" noChangeShapeType="1" noTextEdit="1"/>
              </p:cNvSpPr>
              <p:nvPr/>
            </p:nvSpPr>
            <p:spPr>
              <a:xfrm>
                <a:off x="825493" y="4253958"/>
                <a:ext cx="1314792" cy="523220"/>
              </a:xfrm>
              <a:prstGeom prst="rect">
                <a:avLst/>
              </a:prstGeom>
              <a:blipFill rotWithShape="0">
                <a:blip r:embed="rId9"/>
                <a:stretch>
                  <a:fillRect l="-1389" t="-3488" b="-9302"/>
                </a:stretch>
              </a:blipFill>
            </p:spPr>
            <p:txBody>
              <a:bodyPr/>
              <a:lstStyle/>
              <a:p>
                <a:r>
                  <a:rPr lang="en-US">
                    <a:noFill/>
                  </a:rPr>
                  <a:t> </a:t>
                </a:r>
              </a:p>
            </p:txBody>
          </p:sp>
        </mc:Fallback>
      </mc:AlternateContent>
      <p:cxnSp>
        <p:nvCxnSpPr>
          <p:cNvPr id="34" name="Straight Arrow Connector 33"/>
          <p:cNvCxnSpPr/>
          <p:nvPr/>
        </p:nvCxnSpPr>
        <p:spPr>
          <a:xfrm>
            <a:off x="5366305" y="4922018"/>
            <a:ext cx="488475" cy="176850"/>
          </a:xfrm>
          <a:prstGeom prst="straightConnector1">
            <a:avLst/>
          </a:prstGeom>
          <a:ln w="38100">
            <a:solidFill>
              <a:srgbClr val="00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5" name="TextBox 34"/>
              <p:cNvSpPr txBox="1"/>
              <p:nvPr/>
            </p:nvSpPr>
            <p:spPr>
              <a:xfrm>
                <a:off x="4530448" y="4660408"/>
                <a:ext cx="1314792" cy="523220"/>
              </a:xfrm>
              <a:prstGeom prst="rect">
                <a:avLst/>
              </a:prstGeom>
              <a:noFill/>
            </p:spPr>
            <p:txBody>
              <a:bodyPr wrap="square" rtlCol="0">
                <a:spAutoFit/>
              </a:bodyPr>
              <a:lstStyle/>
              <a:p>
                <a:r>
                  <a:rPr lang="en-GB" sz="1400" dirty="0" smtClean="0">
                    <a:solidFill>
                      <a:srgbClr val="000000"/>
                    </a:solidFill>
                  </a:rPr>
                  <a:t>Synchronous particle,</a:t>
                </a:r>
                <a:r>
                  <a:rPr lang="el-GR" sz="1400" dirty="0">
                    <a:solidFill>
                      <a:srgbClr val="000000"/>
                    </a:solidFill>
                  </a:rPr>
                  <a:t> </a:t>
                </a:r>
                <a14:m>
                  <m:oMath xmlns:m="http://schemas.openxmlformats.org/officeDocument/2006/math">
                    <m:sSub>
                      <m:sSubPr>
                        <m:ctrlPr>
                          <a:rPr lang="el-GR" sz="1400" i="1">
                            <a:solidFill>
                              <a:srgbClr val="000000"/>
                            </a:solidFill>
                            <a:latin typeface="Cambria Math" charset="0"/>
                          </a:rPr>
                        </m:ctrlPr>
                      </m:sSubPr>
                      <m:e>
                        <m:r>
                          <a:rPr lang="el-GR" sz="1400" i="1">
                            <a:solidFill>
                              <a:srgbClr val="000000"/>
                            </a:solidFill>
                            <a:latin typeface="Cambria Math" panose="02040503050406030204" pitchFamily="18" charset="0"/>
                          </a:rPr>
                          <m:t>𝜑</m:t>
                        </m:r>
                      </m:e>
                      <m:sub>
                        <m:r>
                          <m:rPr>
                            <m:sty m:val="p"/>
                          </m:rPr>
                          <a:rPr lang="en-US" sz="1400" b="0" i="0" smtClean="0">
                            <a:solidFill>
                              <a:srgbClr val="000000"/>
                            </a:solidFill>
                            <a:latin typeface="Cambria Math" charset="0"/>
                          </a:rPr>
                          <m:t>s</m:t>
                        </m:r>
                      </m:sub>
                    </m:sSub>
                  </m:oMath>
                </a14:m>
                <a:endParaRPr lang="en-GB" sz="1400" dirty="0">
                  <a:solidFill>
                    <a:srgbClr val="000000"/>
                  </a:solidFill>
                </a:endParaRPr>
              </a:p>
            </p:txBody>
          </p:sp>
        </mc:Choice>
        <mc:Fallback>
          <p:sp>
            <p:nvSpPr>
              <p:cNvPr id="35" name="TextBox 34"/>
              <p:cNvSpPr txBox="1">
                <a:spLocks noRot="1" noChangeAspect="1" noMove="1" noResize="1" noEditPoints="1" noAdjustHandles="1" noChangeArrowheads="1" noChangeShapeType="1" noTextEdit="1"/>
              </p:cNvSpPr>
              <p:nvPr/>
            </p:nvSpPr>
            <p:spPr>
              <a:xfrm>
                <a:off x="4530448" y="4660408"/>
                <a:ext cx="1314792" cy="523220"/>
              </a:xfrm>
              <a:prstGeom prst="rect">
                <a:avLst/>
              </a:prstGeom>
              <a:blipFill rotWithShape="0">
                <a:blip r:embed="rId9"/>
                <a:stretch>
                  <a:fillRect l="-1389" t="-3529" b="-10588"/>
                </a:stretch>
              </a:blipFill>
            </p:spPr>
            <p:txBody>
              <a:bodyPr/>
              <a:lstStyle/>
              <a:p>
                <a:r>
                  <a:rPr lang="en-US">
                    <a:noFill/>
                  </a:rPr>
                  <a:t> </a:t>
                </a:r>
              </a:p>
            </p:txBody>
          </p:sp>
        </mc:Fallback>
      </mc:AlternateContent>
      <p:cxnSp>
        <p:nvCxnSpPr>
          <p:cNvPr id="41" name="Straight Arrow Connector 40"/>
          <p:cNvCxnSpPr/>
          <p:nvPr/>
        </p:nvCxnSpPr>
        <p:spPr>
          <a:xfrm flipV="1">
            <a:off x="9363953" y="4050754"/>
            <a:ext cx="559271" cy="670926"/>
          </a:xfrm>
          <a:prstGeom prst="straightConnector1">
            <a:avLst/>
          </a:prstGeom>
          <a:ln w="38100">
            <a:solidFill>
              <a:srgbClr val="00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9" name="Rectangle 68"/>
              <p:cNvSpPr/>
              <p:nvPr/>
            </p:nvSpPr>
            <p:spPr>
              <a:xfrm>
                <a:off x="186071" y="2785934"/>
                <a:ext cx="536749" cy="3136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400" b="1" i="1" smtClean="0">
                              <a:solidFill>
                                <a:srgbClr val="000000"/>
                              </a:solidFill>
                              <a:latin typeface="Cambria Math" charset="0"/>
                            </a:rPr>
                          </m:ctrlPr>
                        </m:sSubPr>
                        <m:e>
                          <m:acc>
                            <m:accPr>
                              <m:chr m:val="̂"/>
                              <m:ctrlPr>
                                <a:rPr lang="en-GB" sz="1400" b="1" i="1">
                                  <a:solidFill>
                                    <a:srgbClr val="000000"/>
                                  </a:solidFill>
                                  <a:latin typeface="Cambria Math" charset="0"/>
                                </a:rPr>
                              </m:ctrlPr>
                            </m:accPr>
                            <m:e>
                              <m:r>
                                <a:rPr lang="en-GB" sz="1400" b="1" i="1">
                                  <a:solidFill>
                                    <a:srgbClr val="000000"/>
                                  </a:solidFill>
                                  <a:latin typeface="Cambria Math" panose="02040503050406030204" pitchFamily="18" charset="0"/>
                                </a:rPr>
                                <m:t>𝑽</m:t>
                              </m:r>
                            </m:e>
                          </m:acc>
                        </m:e>
                        <m:sub>
                          <m:r>
                            <a:rPr lang="en-GB" sz="1400" b="1" i="1">
                              <a:solidFill>
                                <a:srgbClr val="000000"/>
                              </a:solidFill>
                              <a:latin typeface="Cambria Math" panose="02040503050406030204" pitchFamily="18" charset="0"/>
                            </a:rPr>
                            <m:t>𝑹𝑭</m:t>
                          </m:r>
                        </m:sub>
                      </m:sSub>
                    </m:oMath>
                  </m:oMathPara>
                </a14:m>
                <a:endParaRPr lang="en-GB" sz="1400" dirty="0">
                  <a:solidFill>
                    <a:srgbClr val="000000"/>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86071" y="2785934"/>
                <a:ext cx="536749" cy="313612"/>
              </a:xfrm>
              <a:prstGeom prst="rect">
                <a:avLst/>
              </a:prstGeom>
              <a:blipFill>
                <a:blip r:embed="rId16"/>
                <a:stretch>
                  <a:fillRect t="-1961" r="-1136"/>
                </a:stretch>
              </a:blipFill>
            </p:spPr>
            <p:txBody>
              <a:bodyPr/>
              <a:lstStyle/>
              <a:p>
                <a:r>
                  <a:rPr lang="en-GB">
                    <a:noFill/>
                  </a:rPr>
                  <a:t> </a:t>
                </a:r>
              </a:p>
            </p:txBody>
          </p:sp>
        </mc:Fallback>
      </mc:AlternateContent>
      <p:cxnSp>
        <p:nvCxnSpPr>
          <p:cNvPr id="74" name="Straight Connector 73"/>
          <p:cNvCxnSpPr/>
          <p:nvPr/>
        </p:nvCxnSpPr>
        <p:spPr>
          <a:xfrm>
            <a:off x="669362" y="2965831"/>
            <a:ext cx="3122108" cy="20762"/>
          </a:xfrm>
          <a:prstGeom prst="line">
            <a:avLst/>
          </a:prstGeom>
          <a:ln w="254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669362" y="3485858"/>
            <a:ext cx="3122108" cy="0"/>
          </a:xfrm>
          <a:prstGeom prst="straightConnector1">
            <a:avLst/>
          </a:prstGeom>
          <a:ln w="254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2140285" y="3178081"/>
            <a:ext cx="1021433" cy="307777"/>
          </a:xfrm>
          <a:prstGeom prst="rect">
            <a:avLst/>
          </a:prstGeom>
          <a:noFill/>
        </p:spPr>
        <p:txBody>
          <a:bodyPr wrap="none" rtlCol="0">
            <a:spAutoFit/>
          </a:bodyPr>
          <a:lstStyle/>
          <a:p>
            <a:r>
              <a:rPr lang="en-GB" sz="1400" b="1" dirty="0" smtClean="0">
                <a:solidFill>
                  <a:srgbClr val="000000"/>
                </a:solidFill>
              </a:rPr>
              <a:t>RF period</a:t>
            </a:r>
            <a:endParaRPr lang="en-GB" sz="1400" b="1" dirty="0">
              <a:solidFill>
                <a:srgbClr val="000000"/>
              </a:solidFill>
            </a:endParaRPr>
          </a:p>
        </p:txBody>
      </p:sp>
      <mc:AlternateContent xmlns:mc="http://schemas.openxmlformats.org/markup-compatibility/2006">
        <mc:Choice xmlns:a14="http://schemas.microsoft.com/office/drawing/2010/main" Requires="a14">
          <p:sp>
            <p:nvSpPr>
              <p:cNvPr id="2" name="Rectangle 1"/>
              <p:cNvSpPr/>
              <p:nvPr/>
            </p:nvSpPr>
            <p:spPr>
              <a:xfrm>
                <a:off x="6507067" y="5644074"/>
                <a:ext cx="4909401" cy="923330"/>
              </a:xfrm>
              <a:prstGeom prst="rect">
                <a:avLst/>
              </a:prstGeom>
              <a:ln w="31750">
                <a:solidFill>
                  <a:srgbClr val="FF0000"/>
                </a:solidFill>
              </a:ln>
            </p:spPr>
            <p:txBody>
              <a:bodyPr wrap="square">
                <a:spAutoFit/>
              </a:bodyPr>
              <a:lstStyle/>
              <a:p>
                <a:r>
                  <a:rPr lang="en-GB" dirty="0" smtClean="0"/>
                  <a:t>The </a:t>
                </a:r>
                <a:r>
                  <a:rPr lang="en-GB" dirty="0"/>
                  <a:t>state of </a:t>
                </a:r>
                <a:r>
                  <a:rPr lang="en-GB" dirty="0" smtClean="0"/>
                  <a:t>any particle, at every moment is </a:t>
                </a:r>
                <a:r>
                  <a:rPr lang="en-GB" dirty="0"/>
                  <a:t>represented by a single </a:t>
                </a:r>
                <a:r>
                  <a:rPr lang="en-GB" dirty="0" smtClean="0"/>
                  <a:t>point </a:t>
                </a:r>
                <a:r>
                  <a:rPr lang="en-GB" b="1" dirty="0"/>
                  <a:t>(</a:t>
                </a:r>
                <a14:m>
                  <m:oMath xmlns:m="http://schemas.openxmlformats.org/officeDocument/2006/math">
                    <m:r>
                      <a:rPr lang="el-GR" b="1" i="1">
                        <a:latin typeface="Cambria Math" panose="02040503050406030204" pitchFamily="18" charset="0"/>
                      </a:rPr>
                      <m:t>𝝋</m:t>
                    </m:r>
                  </m:oMath>
                </a14:m>
                <a:r>
                  <a:rPr lang="el-GR" b="1" dirty="0" smtClean="0"/>
                  <a:t>,</a:t>
                </a:r>
                <a14:m>
                  <m:oMath xmlns:m="http://schemas.openxmlformats.org/officeDocument/2006/math">
                    <m:r>
                      <a:rPr lang="en-US" b="1" i="0" smtClean="0">
                        <a:latin typeface="Cambria Math" charset="0"/>
                      </a:rPr>
                      <m:t>𝐰</m:t>
                    </m:r>
                  </m:oMath>
                </a14:m>
                <a:r>
                  <a:rPr lang="en-GB" b="1" dirty="0" smtClean="0"/>
                  <a:t>) </a:t>
                </a:r>
                <a:r>
                  <a:rPr lang="en-GB" dirty="0" smtClean="0"/>
                  <a:t>in the </a:t>
                </a:r>
                <a:r>
                  <a:rPr lang="en-GB" b="1" dirty="0"/>
                  <a:t>Longitudinal </a:t>
                </a:r>
                <a:r>
                  <a:rPr lang="en-GB" b="1" dirty="0" smtClean="0"/>
                  <a:t>phase-space.</a:t>
                </a:r>
                <a:endParaRPr lang="en-GB" b="1" dirty="0"/>
              </a:p>
            </p:txBody>
          </p:sp>
        </mc:Choice>
        <mc:Fallback>
          <p:sp>
            <p:nvSpPr>
              <p:cNvPr id="2" name="Rectangle 1"/>
              <p:cNvSpPr>
                <a:spLocks noRot="1" noChangeAspect="1" noMove="1" noResize="1" noEditPoints="1" noAdjustHandles="1" noChangeArrowheads="1" noChangeShapeType="1" noTextEdit="1"/>
              </p:cNvSpPr>
              <p:nvPr/>
            </p:nvSpPr>
            <p:spPr>
              <a:xfrm>
                <a:off x="6507067" y="5644074"/>
                <a:ext cx="4909401" cy="923330"/>
              </a:xfrm>
              <a:prstGeom prst="rect">
                <a:avLst/>
              </a:prstGeom>
              <a:blipFill rotWithShape="0">
                <a:blip r:embed="rId17"/>
                <a:stretch>
                  <a:fillRect l="-740" t="-2564" b="-7692"/>
                </a:stretch>
              </a:blipFill>
              <a:ln w="31750">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rot="16200000">
                <a:off x="-332306" y="3309477"/>
                <a:ext cx="1456232" cy="461665"/>
              </a:xfrm>
              <a:prstGeom prst="rect">
                <a:avLst/>
              </a:prstGeom>
              <a:solidFill>
                <a:schemeClr val="tx1"/>
              </a:solidFill>
            </p:spPr>
            <p:txBody>
              <a:bodyPr wrap="none">
                <a:spAutoFit/>
              </a:bodyPr>
              <a:lstStyle/>
              <a:p>
                <a14:m>
                  <m:oMath xmlns:m="http://schemas.openxmlformats.org/officeDocument/2006/math">
                    <m:r>
                      <a:rPr lang="en-US" sz="2400" b="0" i="1" smtClean="0">
                        <a:solidFill>
                          <a:schemeClr val="bg1"/>
                        </a:solidFill>
                        <a:latin typeface="Cambria Math" charset="0"/>
                      </a:rPr>
                      <m:t>𝑉</m:t>
                    </m:r>
                    <m:d>
                      <m:dPr>
                        <m:ctrlPr>
                          <a:rPr lang="en-US" sz="2400" i="1">
                            <a:solidFill>
                              <a:schemeClr val="bg1"/>
                            </a:solidFill>
                            <a:latin typeface="Cambria Math" charset="0"/>
                          </a:rPr>
                        </m:ctrlPr>
                      </m:dPr>
                      <m:e>
                        <m:r>
                          <a:rPr lang="en-US" sz="2400" i="1">
                            <a:solidFill>
                              <a:schemeClr val="bg1"/>
                            </a:solidFill>
                            <a:latin typeface="Cambria Math" panose="02040503050406030204" pitchFamily="18" charset="0"/>
                            <a:ea typeface="Cambria Math" panose="02040503050406030204" pitchFamily="18" charset="0"/>
                          </a:rPr>
                          <m:t>𝜑</m:t>
                        </m:r>
                      </m:e>
                    </m:d>
                  </m:oMath>
                </a14:m>
                <a:r>
                  <a:rPr lang="en-GB" sz="2400" dirty="0" smtClean="0">
                    <a:solidFill>
                      <a:schemeClr val="bg1"/>
                    </a:solidFill>
                  </a:rPr>
                  <a:t> (eV)</a:t>
                </a:r>
                <a:endParaRPr lang="en-GB" sz="2400" dirty="0">
                  <a:solidFill>
                    <a:schemeClr val="bg1"/>
                  </a:solidFill>
                </a:endParaRPr>
              </a:p>
            </p:txBody>
          </p:sp>
        </mc:Choice>
        <mc:Fallback>
          <p:sp>
            <p:nvSpPr>
              <p:cNvPr id="25" name="Rectangle 24"/>
              <p:cNvSpPr>
                <a:spLocks noRot="1" noChangeAspect="1" noMove="1" noResize="1" noEditPoints="1" noAdjustHandles="1" noChangeArrowheads="1" noChangeShapeType="1" noTextEdit="1"/>
              </p:cNvSpPr>
              <p:nvPr/>
            </p:nvSpPr>
            <p:spPr>
              <a:xfrm rot="16200000">
                <a:off x="-332306" y="3309477"/>
                <a:ext cx="1456232" cy="461665"/>
              </a:xfrm>
              <a:prstGeom prst="rect">
                <a:avLst/>
              </a:prstGeom>
              <a:blipFill rotWithShape="0">
                <a:blip r:embed="rId18"/>
                <a:stretch>
                  <a:fillRect l="-9211" t="-3766" r="-30263" b="-12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965232" y="5213680"/>
                <a:ext cx="468590" cy="461665"/>
              </a:xfrm>
              <a:prstGeom prst="rect">
                <a:avLst/>
              </a:prstGeom>
              <a:solidFill>
                <a:schemeClr val="tx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𝜑</m:t>
                      </m:r>
                    </m:oMath>
                  </m:oMathPara>
                </a14:m>
                <a:endParaRPr lang="en-GB" sz="2400" dirty="0">
                  <a:solidFill>
                    <a:schemeClr val="bg1"/>
                  </a:solidFill>
                </a:endParaRPr>
              </a:p>
            </p:txBody>
          </p:sp>
        </mc:Choice>
        <mc:Fallback>
          <p:sp>
            <p:nvSpPr>
              <p:cNvPr id="26" name="Rectangle 25"/>
              <p:cNvSpPr>
                <a:spLocks noRot="1" noChangeAspect="1" noMove="1" noResize="1" noEditPoints="1" noAdjustHandles="1" noChangeArrowheads="1" noChangeShapeType="1" noTextEdit="1"/>
              </p:cNvSpPr>
              <p:nvPr/>
            </p:nvSpPr>
            <p:spPr>
              <a:xfrm>
                <a:off x="1965232" y="5213680"/>
                <a:ext cx="468590" cy="461665"/>
              </a:xfrm>
              <a:prstGeom prst="rect">
                <a:avLst/>
              </a:prstGeom>
              <a:blipFill rotWithShape="0">
                <a:blip r:embed="rId19"/>
                <a:stretch>
                  <a:fillRect b="-52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rot="16200000">
                <a:off x="7347429" y="3322398"/>
                <a:ext cx="1474250" cy="461665"/>
              </a:xfrm>
              <a:prstGeom prst="rect">
                <a:avLst/>
              </a:prstGeom>
              <a:solidFill>
                <a:schemeClr val="tx1"/>
              </a:solidFill>
            </p:spPr>
            <p:txBody>
              <a:bodyPr wrap="none">
                <a:spAutoFit/>
              </a:bodyPr>
              <a:lstStyle/>
              <a:p>
                <a14:m>
                  <m:oMath xmlns:m="http://schemas.openxmlformats.org/officeDocument/2006/math">
                    <m:r>
                      <a:rPr lang="en-US" sz="2400" b="0" i="1" smtClean="0">
                        <a:solidFill>
                          <a:schemeClr val="bg1"/>
                        </a:solidFill>
                        <a:latin typeface="Cambria Math" charset="0"/>
                      </a:rPr>
                      <m:t>𝑤</m:t>
                    </m:r>
                    <m:d>
                      <m:dPr>
                        <m:ctrlPr>
                          <a:rPr lang="en-US" sz="2400" i="1">
                            <a:solidFill>
                              <a:schemeClr val="bg1"/>
                            </a:solidFill>
                            <a:latin typeface="Cambria Math" charset="0"/>
                          </a:rPr>
                        </m:ctrlPr>
                      </m:dPr>
                      <m:e>
                        <m:r>
                          <a:rPr lang="en-US" sz="2400" b="0" i="1">
                            <a:solidFill>
                              <a:schemeClr val="bg1"/>
                            </a:solidFill>
                            <a:latin typeface="Cambria Math" panose="02040503050406030204" pitchFamily="18" charset="0"/>
                            <a:ea typeface="Cambria Math" panose="02040503050406030204" pitchFamily="18" charset="0"/>
                          </a:rPr>
                          <m:t>𝜑</m:t>
                        </m:r>
                      </m:e>
                    </m:d>
                  </m:oMath>
                </a14:m>
                <a:r>
                  <a:rPr lang="en-GB" sz="2400" dirty="0" smtClean="0">
                    <a:solidFill>
                      <a:schemeClr val="bg1"/>
                    </a:solidFill>
                  </a:rPr>
                  <a:t> (eV)</a:t>
                </a:r>
                <a:endParaRPr lang="en-GB" sz="2400" dirty="0">
                  <a:solidFill>
                    <a:schemeClr val="bg1"/>
                  </a:solidFill>
                </a:endParaRPr>
              </a:p>
            </p:txBody>
          </p:sp>
        </mc:Choice>
        <mc:Fallback>
          <p:sp>
            <p:nvSpPr>
              <p:cNvPr id="27" name="Rectangle 26"/>
              <p:cNvSpPr>
                <a:spLocks noRot="1" noChangeAspect="1" noMove="1" noResize="1" noEditPoints="1" noAdjustHandles="1" noChangeArrowheads="1" noChangeShapeType="1" noTextEdit="1"/>
              </p:cNvSpPr>
              <p:nvPr/>
            </p:nvSpPr>
            <p:spPr>
              <a:xfrm rot="16200000">
                <a:off x="7347429" y="3322398"/>
                <a:ext cx="1474250" cy="461665"/>
              </a:xfrm>
              <a:prstGeom prst="rect">
                <a:avLst/>
              </a:prstGeom>
              <a:blipFill rotWithShape="0">
                <a:blip r:embed="rId20"/>
                <a:stretch>
                  <a:fillRect l="-9211" t="-5372" r="-302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5865661" y="5183628"/>
                <a:ext cx="468590" cy="461665"/>
              </a:xfrm>
              <a:prstGeom prst="rect">
                <a:avLst/>
              </a:prstGeom>
              <a:solidFill>
                <a:schemeClr val="tx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𝜑</m:t>
                      </m:r>
                    </m:oMath>
                  </m:oMathPara>
                </a14:m>
                <a:endParaRPr lang="en-GB" sz="2400" dirty="0">
                  <a:solidFill>
                    <a:schemeClr val="bg1"/>
                  </a:solidFill>
                </a:endParaRPr>
              </a:p>
            </p:txBody>
          </p:sp>
        </mc:Choice>
        <mc:Fallback>
          <p:sp>
            <p:nvSpPr>
              <p:cNvPr id="29" name="Rectangle 28"/>
              <p:cNvSpPr>
                <a:spLocks noRot="1" noChangeAspect="1" noMove="1" noResize="1" noEditPoints="1" noAdjustHandles="1" noChangeArrowheads="1" noChangeShapeType="1" noTextEdit="1"/>
              </p:cNvSpPr>
              <p:nvPr/>
            </p:nvSpPr>
            <p:spPr>
              <a:xfrm>
                <a:off x="5865661" y="5183628"/>
                <a:ext cx="468590" cy="461665"/>
              </a:xfrm>
              <a:prstGeom prst="rect">
                <a:avLst/>
              </a:prstGeom>
              <a:blipFill rotWithShape="0">
                <a:blip r:embed="rId19"/>
                <a:stretch>
                  <a:fillRect b="-52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rot="16200000">
                <a:off x="3523435" y="3313911"/>
                <a:ext cx="1456232" cy="461665"/>
              </a:xfrm>
              <a:prstGeom prst="rect">
                <a:avLst/>
              </a:prstGeom>
              <a:solidFill>
                <a:schemeClr val="tx1"/>
              </a:solidFill>
            </p:spPr>
            <p:txBody>
              <a:bodyPr wrap="none">
                <a:spAutoFit/>
              </a:bodyPr>
              <a:lstStyle/>
              <a:p>
                <a14:m>
                  <m:oMath xmlns:m="http://schemas.openxmlformats.org/officeDocument/2006/math">
                    <m:r>
                      <a:rPr lang="en-US" sz="2400" b="0" i="1" smtClean="0">
                        <a:solidFill>
                          <a:schemeClr val="bg1"/>
                        </a:solidFill>
                        <a:latin typeface="Cambria Math" charset="0"/>
                      </a:rPr>
                      <m:t>𝑈</m:t>
                    </m:r>
                    <m:d>
                      <m:dPr>
                        <m:ctrlPr>
                          <a:rPr lang="en-US" sz="2400" i="1">
                            <a:solidFill>
                              <a:schemeClr val="bg1"/>
                            </a:solidFill>
                            <a:latin typeface="Cambria Math" charset="0"/>
                          </a:rPr>
                        </m:ctrlPr>
                      </m:dPr>
                      <m:e>
                        <m:r>
                          <a:rPr lang="en-US" sz="2400" i="1">
                            <a:solidFill>
                              <a:schemeClr val="bg1"/>
                            </a:solidFill>
                            <a:latin typeface="Cambria Math" panose="02040503050406030204" pitchFamily="18" charset="0"/>
                            <a:ea typeface="Cambria Math" panose="02040503050406030204" pitchFamily="18" charset="0"/>
                          </a:rPr>
                          <m:t>𝜑</m:t>
                        </m:r>
                      </m:e>
                    </m:d>
                  </m:oMath>
                </a14:m>
                <a:r>
                  <a:rPr lang="en-GB" sz="2400" dirty="0" smtClean="0">
                    <a:solidFill>
                      <a:schemeClr val="bg1"/>
                    </a:solidFill>
                  </a:rPr>
                  <a:t> (eV)</a:t>
                </a:r>
                <a:endParaRPr lang="en-GB" sz="2400" dirty="0">
                  <a:solidFill>
                    <a:schemeClr val="bg1"/>
                  </a:solidFill>
                </a:endParaRPr>
              </a:p>
            </p:txBody>
          </p:sp>
        </mc:Choice>
        <mc:Fallback>
          <p:sp>
            <p:nvSpPr>
              <p:cNvPr id="30" name="Rectangle 29"/>
              <p:cNvSpPr>
                <a:spLocks noRot="1" noChangeAspect="1" noMove="1" noResize="1" noEditPoints="1" noAdjustHandles="1" noChangeArrowheads="1" noChangeShapeType="1" noTextEdit="1"/>
              </p:cNvSpPr>
              <p:nvPr/>
            </p:nvSpPr>
            <p:spPr>
              <a:xfrm rot="16200000">
                <a:off x="3523435" y="3313911"/>
                <a:ext cx="1456232" cy="461665"/>
              </a:xfrm>
              <a:prstGeom prst="rect">
                <a:avLst/>
              </a:prstGeom>
              <a:blipFill rotWithShape="0">
                <a:blip r:embed="rId21"/>
                <a:stretch>
                  <a:fillRect l="-9333" t="-5439" r="-32000" b="-8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9761564" y="5169473"/>
                <a:ext cx="468590" cy="461665"/>
              </a:xfrm>
              <a:prstGeom prst="rect">
                <a:avLst/>
              </a:prstGeom>
              <a:solidFill>
                <a:schemeClr val="tx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𝜑</m:t>
                      </m:r>
                    </m:oMath>
                  </m:oMathPara>
                </a14:m>
                <a:endParaRPr lang="en-GB" sz="2400" dirty="0">
                  <a:solidFill>
                    <a:schemeClr val="bg1"/>
                  </a:solidFill>
                </a:endParaRPr>
              </a:p>
            </p:txBody>
          </p:sp>
        </mc:Choice>
        <mc:Fallback>
          <p:sp>
            <p:nvSpPr>
              <p:cNvPr id="32" name="Rectangle 31"/>
              <p:cNvSpPr>
                <a:spLocks noRot="1" noChangeAspect="1" noMove="1" noResize="1" noEditPoints="1" noAdjustHandles="1" noChangeArrowheads="1" noChangeShapeType="1" noTextEdit="1"/>
              </p:cNvSpPr>
              <p:nvPr/>
            </p:nvSpPr>
            <p:spPr>
              <a:xfrm>
                <a:off x="9761564" y="5169473"/>
                <a:ext cx="468590" cy="461665"/>
              </a:xfrm>
              <a:prstGeom prst="rect">
                <a:avLst/>
              </a:prstGeom>
              <a:blipFill rotWithShape="0">
                <a:blip r:embed="rId19"/>
                <a:stretch>
                  <a:fillRect b="-52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TextBox 41"/>
              <p:cNvSpPr txBox="1"/>
              <p:nvPr/>
            </p:nvSpPr>
            <p:spPr>
              <a:xfrm>
                <a:off x="8304372" y="4660408"/>
                <a:ext cx="1314792" cy="523220"/>
              </a:xfrm>
              <a:prstGeom prst="rect">
                <a:avLst/>
              </a:prstGeom>
              <a:noFill/>
            </p:spPr>
            <p:txBody>
              <a:bodyPr wrap="square" rtlCol="0">
                <a:spAutoFit/>
              </a:bodyPr>
              <a:lstStyle/>
              <a:p>
                <a:r>
                  <a:rPr lang="en-GB" sz="1400" dirty="0" smtClean="0">
                    <a:solidFill>
                      <a:srgbClr val="000000"/>
                    </a:solidFill>
                  </a:rPr>
                  <a:t>Synchronous particle,</a:t>
                </a:r>
                <a:r>
                  <a:rPr lang="el-GR" sz="1400" dirty="0">
                    <a:solidFill>
                      <a:srgbClr val="000000"/>
                    </a:solidFill>
                  </a:rPr>
                  <a:t> </a:t>
                </a:r>
                <a14:m>
                  <m:oMath xmlns:m="http://schemas.openxmlformats.org/officeDocument/2006/math">
                    <m:sSub>
                      <m:sSubPr>
                        <m:ctrlPr>
                          <a:rPr lang="el-GR" sz="1400" i="1">
                            <a:solidFill>
                              <a:srgbClr val="000000"/>
                            </a:solidFill>
                            <a:latin typeface="Cambria Math" charset="0"/>
                          </a:rPr>
                        </m:ctrlPr>
                      </m:sSubPr>
                      <m:e>
                        <m:r>
                          <a:rPr lang="el-GR" sz="1400" i="1">
                            <a:solidFill>
                              <a:srgbClr val="000000"/>
                            </a:solidFill>
                            <a:latin typeface="Cambria Math" panose="02040503050406030204" pitchFamily="18" charset="0"/>
                          </a:rPr>
                          <m:t>𝜑</m:t>
                        </m:r>
                      </m:e>
                      <m:sub>
                        <m:r>
                          <m:rPr>
                            <m:sty m:val="p"/>
                          </m:rPr>
                          <a:rPr lang="en-US" sz="1400" b="0" i="0" smtClean="0">
                            <a:solidFill>
                              <a:srgbClr val="000000"/>
                            </a:solidFill>
                            <a:latin typeface="Cambria Math" charset="0"/>
                          </a:rPr>
                          <m:t>s</m:t>
                        </m:r>
                      </m:sub>
                    </m:sSub>
                  </m:oMath>
                </a14:m>
                <a:endParaRPr lang="en-GB" sz="1400" dirty="0">
                  <a:solidFill>
                    <a:srgbClr val="000000"/>
                  </a:solidFill>
                </a:endParaRPr>
              </a:p>
            </p:txBody>
          </p:sp>
        </mc:Choice>
        <mc:Fallback>
          <p:sp>
            <p:nvSpPr>
              <p:cNvPr id="42" name="TextBox 41"/>
              <p:cNvSpPr txBox="1">
                <a:spLocks noRot="1" noChangeAspect="1" noMove="1" noResize="1" noEditPoints="1" noAdjustHandles="1" noChangeArrowheads="1" noChangeShapeType="1" noTextEdit="1"/>
              </p:cNvSpPr>
              <p:nvPr/>
            </p:nvSpPr>
            <p:spPr>
              <a:xfrm>
                <a:off x="8304372" y="4660408"/>
                <a:ext cx="1314792" cy="523220"/>
              </a:xfrm>
              <a:prstGeom prst="rect">
                <a:avLst/>
              </a:prstGeom>
              <a:blipFill rotWithShape="0">
                <a:blip r:embed="rId9"/>
                <a:stretch>
                  <a:fillRect l="-1389" t="-3529" b="-10588"/>
                </a:stretch>
              </a:blipFill>
            </p:spPr>
            <p:txBody>
              <a:bodyPr/>
              <a:lstStyle/>
              <a:p>
                <a:r>
                  <a:rPr lang="en-US">
                    <a:noFill/>
                  </a:rPr>
                  <a:t> </a:t>
                </a:r>
              </a:p>
            </p:txBody>
          </p:sp>
        </mc:Fallback>
      </mc:AlternateContent>
    </p:spTree>
    <p:extLst>
      <p:ext uri="{BB962C8B-B14F-4D97-AF65-F5344CB8AC3E}">
        <p14:creationId xmlns:p14="http://schemas.microsoft.com/office/powerpoint/2010/main" val="102041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31" grpId="0"/>
      <p:bldP spid="35" grpId="0"/>
      <p:bldP spid="69" grpId="0"/>
      <p:bldP spid="77" grpId="0"/>
      <p:bldP spid="2" grpId="0" animBg="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733796" y="212665"/>
            <a:ext cx="9552709" cy="533400"/>
          </a:xfrm>
          <a:ln>
            <a:noFill/>
            <a:miter lim="800000"/>
            <a:headEnd/>
            <a:tailEnd/>
          </a:ln>
        </p:spPr>
        <p:txBody>
          <a:bodyPr>
            <a:normAutofit fontScale="90000"/>
          </a:bodyPr>
          <a:lstStyle/>
          <a:p>
            <a:r>
              <a:rPr lang="en-US" altLang="en-US">
                <a:ea typeface="ＭＳ Ｐゴシック" charset="-128"/>
              </a:rPr>
              <a:t>Large Amplitude Oscillations</a:t>
            </a:r>
            <a:endParaRPr lang="fr-FR" altLang="en-US" dirty="0">
              <a:ea typeface="ＭＳ Ｐゴシック" charset="-128"/>
            </a:endParaRPr>
          </a:p>
        </p:txBody>
      </p:sp>
      <p:sp>
        <p:nvSpPr>
          <p:cNvPr id="115715" name="Line 3"/>
          <p:cNvSpPr>
            <a:spLocks noChangeShapeType="1"/>
          </p:cNvSpPr>
          <p:nvPr/>
        </p:nvSpPr>
        <p:spPr bwMode="auto">
          <a:xfrm>
            <a:off x="3352800" y="2209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5716" name="Text Box 4"/>
          <p:cNvSpPr txBox="1">
            <a:spLocks noChangeArrowheads="1"/>
          </p:cNvSpPr>
          <p:nvPr/>
        </p:nvSpPr>
        <p:spPr bwMode="auto">
          <a:xfrm>
            <a:off x="2971800" y="9906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ltLang="en-US" sz="1400"/>
          </a:p>
        </p:txBody>
      </p:sp>
      <p:sp>
        <p:nvSpPr>
          <p:cNvPr id="115717" name="Text Box 5"/>
          <p:cNvSpPr txBox="1">
            <a:spLocks noChangeArrowheads="1"/>
          </p:cNvSpPr>
          <p:nvPr/>
        </p:nvSpPr>
        <p:spPr bwMode="auto">
          <a:xfrm>
            <a:off x="2133600" y="2506663"/>
            <a:ext cx="4876800" cy="366712"/>
          </a:xfrm>
          <a:prstGeom prst="rect">
            <a:avLst/>
          </a:prstGeom>
          <a:noFill/>
          <a:ln>
            <a:noFill/>
          </a:ln>
          <a:effectLst/>
          <a:extLst/>
        </p:spPr>
        <p:txBody>
          <a:bodyPr>
            <a:spAutoFit/>
          </a:bodyPr>
          <a:lstStyle/>
          <a:p>
            <a:pPr>
              <a:spcBef>
                <a:spcPct val="50000"/>
              </a:spcBef>
              <a:defRPr/>
            </a:pPr>
            <a:endParaRPr lang="en-US" altLang="en-US"/>
          </a:p>
        </p:txBody>
      </p:sp>
      <p:sp>
        <p:nvSpPr>
          <p:cNvPr id="115718" name="Text Box 6"/>
          <p:cNvSpPr txBox="1">
            <a:spLocks noChangeArrowheads="1"/>
          </p:cNvSpPr>
          <p:nvPr/>
        </p:nvSpPr>
        <p:spPr bwMode="auto">
          <a:xfrm>
            <a:off x="2133600" y="2133601"/>
            <a:ext cx="5334000" cy="366713"/>
          </a:xfrm>
          <a:prstGeom prst="rect">
            <a:avLst/>
          </a:prstGeom>
          <a:noFill/>
          <a:ln>
            <a:noFill/>
          </a:ln>
          <a:effectLst/>
          <a:extLst/>
        </p:spPr>
        <p:txBody>
          <a:bodyPr>
            <a:spAutoFit/>
          </a:bodyPr>
          <a:lstStyle/>
          <a:p>
            <a:pPr>
              <a:spcBef>
                <a:spcPct val="50000"/>
              </a:spcBef>
              <a:defRPr/>
            </a:pPr>
            <a:endParaRPr lang="en-US" altLang="en-US"/>
          </a:p>
        </p:txBody>
      </p:sp>
      <p:sp>
        <p:nvSpPr>
          <p:cNvPr id="115726" name="Text Box 14"/>
          <p:cNvSpPr txBox="1">
            <a:spLocks noChangeArrowheads="1"/>
          </p:cNvSpPr>
          <p:nvPr/>
        </p:nvSpPr>
        <p:spPr bwMode="auto">
          <a:xfrm>
            <a:off x="277091" y="898465"/>
            <a:ext cx="1163781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b="1">
                <a:solidFill>
                  <a:schemeClr val="tx1"/>
                </a:solidFill>
                <a:latin typeface="Comic Sans MS" charset="0"/>
                <a:ea typeface="ＭＳ Ｐゴシック" charset="-128"/>
              </a:defRPr>
            </a:lvl1pPr>
            <a:lvl2pPr marL="742950" indent="-285750">
              <a:defRPr b="1">
                <a:solidFill>
                  <a:schemeClr val="tx1"/>
                </a:solidFill>
                <a:latin typeface="Comic Sans MS" charset="0"/>
                <a:ea typeface="ＭＳ Ｐゴシック" charset="-128"/>
              </a:defRPr>
            </a:lvl2pPr>
            <a:lvl3pPr marL="1143000" indent="-228600">
              <a:defRPr b="1">
                <a:solidFill>
                  <a:schemeClr val="tx1"/>
                </a:solidFill>
                <a:latin typeface="Comic Sans MS" charset="0"/>
                <a:ea typeface="ＭＳ Ｐゴシック" charset="-128"/>
              </a:defRPr>
            </a:lvl3pPr>
            <a:lvl4pPr marL="1600200" indent="-228600">
              <a:defRPr b="1">
                <a:solidFill>
                  <a:schemeClr val="tx1"/>
                </a:solidFill>
                <a:latin typeface="Comic Sans MS" charset="0"/>
                <a:ea typeface="ＭＳ Ｐゴシック" charset="-128"/>
              </a:defRPr>
            </a:lvl4pPr>
            <a:lvl5pPr marL="2057400" indent="-228600">
              <a:defRPr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b="1">
                <a:solidFill>
                  <a:schemeClr val="tx1"/>
                </a:solidFill>
                <a:latin typeface="Comic Sans MS" charset="0"/>
                <a:ea typeface="ＭＳ Ｐゴシック" charset="-128"/>
              </a:defRPr>
            </a:lvl9pPr>
          </a:lstStyle>
          <a:p>
            <a:pPr>
              <a:spcBef>
                <a:spcPct val="50000"/>
              </a:spcBef>
              <a:defRPr/>
            </a:pPr>
            <a:r>
              <a:rPr lang="en-US" altLang="en-US" sz="2400" b="0" dirty="0">
                <a:latin typeface="+mn-lt"/>
              </a:rPr>
              <a:t>For larger phase (or energy) deviations from the reference (i.e. synchronous) </a:t>
            </a:r>
            <a:r>
              <a:rPr lang="en-US" altLang="en-US" sz="2400" b="0" dirty="0" smtClean="0">
                <a:latin typeface="+mn-lt"/>
              </a:rPr>
              <a:t>the </a:t>
            </a:r>
            <a:r>
              <a:rPr lang="en-US" altLang="en-US" sz="2400" b="0" dirty="0">
                <a:latin typeface="+mn-lt"/>
              </a:rPr>
              <a:t>second order differential equation is non-linear:</a:t>
            </a:r>
          </a:p>
          <a:p>
            <a:pPr>
              <a:spcBef>
                <a:spcPct val="50000"/>
              </a:spcBef>
              <a:defRPr/>
            </a:pPr>
            <a:endParaRPr lang="en-US" altLang="en-US" sz="2400" b="0" dirty="0">
              <a:latin typeface="+mn-lt"/>
            </a:endParaRPr>
          </a:p>
          <a:p>
            <a:pPr>
              <a:spcBef>
                <a:spcPct val="50000"/>
              </a:spcBef>
              <a:defRPr/>
            </a:pPr>
            <a:endParaRPr lang="en-US" altLang="en-US" sz="2400" b="0" dirty="0">
              <a:latin typeface="+mn-lt"/>
            </a:endParaRPr>
          </a:p>
          <a:p>
            <a:pPr>
              <a:spcBef>
                <a:spcPct val="50000"/>
              </a:spcBef>
              <a:defRPr/>
            </a:pPr>
            <a:endParaRPr lang="en-US" altLang="en-US" sz="2400" b="0" dirty="0">
              <a:latin typeface="+mn-lt"/>
            </a:endParaRPr>
          </a:p>
          <a:p>
            <a:pPr>
              <a:spcBef>
                <a:spcPct val="50000"/>
              </a:spcBef>
              <a:defRPr/>
            </a:pPr>
            <a:endParaRPr lang="en-US" altLang="en-US" sz="2400" b="0" dirty="0">
              <a:latin typeface="+mn-lt"/>
            </a:endParaRPr>
          </a:p>
          <a:p>
            <a:pPr>
              <a:spcBef>
                <a:spcPct val="50000"/>
              </a:spcBef>
              <a:defRPr/>
            </a:pPr>
            <a:endParaRPr lang="en-US" altLang="en-US" sz="2400" b="0" dirty="0">
              <a:latin typeface="+mn-lt"/>
            </a:endParaRPr>
          </a:p>
          <a:p>
            <a:pPr>
              <a:spcBef>
                <a:spcPct val="50000"/>
              </a:spcBef>
              <a:defRPr/>
            </a:pPr>
            <a:endParaRPr lang="en-US" altLang="en-US" sz="2400" b="0" dirty="0">
              <a:latin typeface="+mn-lt"/>
            </a:endParaRPr>
          </a:p>
          <a:p>
            <a:pPr>
              <a:spcBef>
                <a:spcPct val="50000"/>
              </a:spcBef>
              <a:defRPr/>
            </a:pPr>
            <a:endParaRPr lang="en-US" altLang="en-US" sz="2400" b="0" dirty="0">
              <a:latin typeface="+mn-lt"/>
            </a:endParaRPr>
          </a:p>
          <a:p>
            <a:pPr>
              <a:spcBef>
                <a:spcPct val="50000"/>
              </a:spcBef>
              <a:defRPr/>
            </a:pPr>
            <a:endParaRPr lang="en-US" altLang="en-US" sz="2400" b="0" dirty="0">
              <a:latin typeface="+mn-lt"/>
            </a:endParaRPr>
          </a:p>
        </p:txBody>
      </p:sp>
      <p:pic>
        <p:nvPicPr>
          <p:cNvPr id="1556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1549" y="4360864"/>
            <a:ext cx="4835177" cy="24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graphicFrame>
            <p:nvGraphicFramePr>
              <p:cNvPr id="12" name="Table 11"/>
              <p:cNvGraphicFramePr>
                <a:graphicFrameLocks noGrp="1"/>
              </p:cNvGraphicFramePr>
              <p:nvPr>
                <p:extLst>
                  <p:ext uri="{D42A27DB-BD31-4B8C-83A1-F6EECF244321}">
                    <p14:modId xmlns:p14="http://schemas.microsoft.com/office/powerpoint/2010/main" val="1784071707"/>
                  </p:ext>
                </p:extLst>
              </p:nvPr>
            </p:nvGraphicFramePr>
            <p:xfrm>
              <a:off x="1036801" y="1954658"/>
              <a:ext cx="10118398" cy="653161"/>
            </p:xfrm>
            <a:graphic>
              <a:graphicData uri="http://schemas.openxmlformats.org/drawingml/2006/table">
                <a:tbl>
                  <a:tblPr firstRow="1" bandRow="1">
                    <a:tableStyleId>{2D5ABB26-0587-4C30-8999-92F81FD0307C}</a:tableStyleId>
                  </a:tblPr>
                  <a:tblGrid>
                    <a:gridCol w="7104993">
                      <a:extLst>
                        <a:ext uri="{9D8B030D-6E8A-4147-A177-3AD203B41FA5}">
                          <a16:colId xmlns:a16="http://schemas.microsoft.com/office/drawing/2014/main" xmlns="" val="2435879438"/>
                        </a:ext>
                      </a:extLst>
                    </a:gridCol>
                    <a:gridCol w="3013405">
                      <a:extLst>
                        <a:ext uri="{9D8B030D-6E8A-4147-A177-3AD203B41FA5}">
                          <a16:colId xmlns:a16="http://schemas.microsoft.com/office/drawing/2014/main" xmlns=""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b="0" i="1" smtClean="0">
                                        <a:latin typeface="Cambria Math"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𝑤</m:t>
                                    </m:r>
                                  </m:e>
                                </m:acc>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𝑠</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b>
                                      <m:sSubPr>
                                        <m:ctrlPr>
                                          <a:rPr lang="en-US" b="0" i="1" smtClean="0">
                                            <a:latin typeface="Cambria Math"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den>
                                </m:f>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sin</m:t>
                                </m:r>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𝑠𝑖𝑛</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oMath>
                            </m:oMathPara>
                          </a14:m>
                          <a:endParaRPr lang="en-US" b="0" dirty="0" smtClean="0"/>
                        </a:p>
                      </a:txBody>
                      <a:tcPr>
                        <a:noFill/>
                      </a:tcPr>
                    </a:tc>
                    <a:tc>
                      <a:txBody>
                        <a:bodyPr/>
                        <a:lstStyle/>
                        <a:p>
                          <a:pPr algn="r"/>
                          <a:r>
                            <a:rPr lang="en-GB" dirty="0" smtClean="0"/>
                            <a:t>Eq. 25 </a:t>
                          </a:r>
                          <a:endParaRPr lang="en-GB" dirty="0"/>
                        </a:p>
                      </a:txBody>
                      <a:tcPr anchor="ctr"/>
                    </a:tc>
                    <a:extLst>
                      <a:ext uri="{0D108BD9-81ED-4DB2-BD59-A6C34878D82A}">
                        <a16:rowId xmlns:a16="http://schemas.microsoft.com/office/drawing/2014/main" xmlns="" val="2992407173"/>
                      </a:ext>
                    </a:extLst>
                  </a:tr>
                </a:tbl>
              </a:graphicData>
            </a:graphic>
          </p:graphicFrame>
        </mc:Choice>
        <mc:Fallback>
          <p:graphicFrame>
            <p:nvGraphicFramePr>
              <p:cNvPr id="12" name="Table 11"/>
              <p:cNvGraphicFramePr>
                <a:graphicFrameLocks noGrp="1"/>
              </p:cNvGraphicFramePr>
              <p:nvPr>
                <p:extLst>
                  <p:ext uri="{D42A27DB-BD31-4B8C-83A1-F6EECF244321}">
                    <p14:modId xmlns:p14="http://schemas.microsoft.com/office/powerpoint/2010/main" val="1784071707"/>
                  </p:ext>
                </p:extLst>
              </p:nvPr>
            </p:nvGraphicFramePr>
            <p:xfrm>
              <a:off x="1036801" y="1954658"/>
              <a:ext cx="10118398" cy="653161"/>
            </p:xfrm>
            <a:graphic>
              <a:graphicData uri="http://schemas.openxmlformats.org/drawingml/2006/table">
                <a:tbl>
                  <a:tblPr firstRow="1" bandRow="1">
                    <a:tableStyleId>{2D5ABB26-0587-4C30-8999-92F81FD0307C}</a:tableStyleId>
                  </a:tblPr>
                  <a:tblGrid>
                    <a:gridCol w="7104993">
                      <a:extLst>
                        <a:ext uri="{9D8B030D-6E8A-4147-A177-3AD203B41FA5}">
                          <a16:colId xmlns:a16="http://schemas.microsoft.com/office/drawing/2014/main" xmlns="" xmlns:a14="http://schemas.microsoft.com/office/drawing/2010/main" val="2435879438"/>
                        </a:ext>
                      </a:extLst>
                    </a:gridCol>
                    <a:gridCol w="3013405">
                      <a:extLst>
                        <a:ext uri="{9D8B030D-6E8A-4147-A177-3AD203B41FA5}">
                          <a16:colId xmlns:a16="http://schemas.microsoft.com/office/drawing/2014/main" xmlns="" xmlns:a14="http://schemas.microsoft.com/office/drawing/2010/main" val="3489280894"/>
                        </a:ext>
                      </a:extLst>
                    </a:gridCol>
                  </a:tblGrid>
                  <a:tr h="653161">
                    <a:tc>
                      <a:txBody>
                        <a:bodyPr/>
                        <a:lstStyle/>
                        <a:p>
                          <a:endParaRPr lang="en-US"/>
                        </a:p>
                      </a:txBody>
                      <a:tcPr>
                        <a:blipFill rotWithShape="0">
                          <a:blip r:embed="rId4"/>
                          <a:stretch>
                            <a:fillRect r="-42367"/>
                          </a:stretch>
                        </a:blipFill>
                      </a:tcPr>
                    </a:tc>
                    <a:tc>
                      <a:txBody>
                        <a:bodyPr/>
                        <a:lstStyle/>
                        <a:p>
                          <a:pPr algn="r"/>
                          <a:r>
                            <a:rPr lang="en-GB" dirty="0" smtClean="0"/>
                            <a:t>Eq. 25 </a:t>
                          </a:r>
                          <a:endParaRPr lang="en-GB" dirty="0"/>
                        </a:p>
                      </a:txBody>
                      <a:tcPr anchor="ctr"/>
                    </a:tc>
                    <a:extLst>
                      <a:ext uri="{0D108BD9-81ED-4DB2-BD59-A6C34878D82A}">
                        <a16:rowId xmlns:a16="http://schemas.microsoft.com/office/drawing/2014/main" xmlns="" xmlns:a14="http://schemas.microsoft.com/office/drawing/2010/main" val="2992407173"/>
                      </a:ext>
                    </a:extLst>
                  </a:tr>
                </a:tbl>
              </a:graphicData>
            </a:graphic>
          </p:graphicFrame>
        </mc:Fallback>
      </mc:AlternateContent>
      <p:sp>
        <p:nvSpPr>
          <p:cNvPr id="13" name="TextBox 12"/>
          <p:cNvSpPr txBox="1"/>
          <p:nvPr/>
        </p:nvSpPr>
        <p:spPr>
          <a:xfrm>
            <a:off x="1152413" y="2096572"/>
            <a:ext cx="2910733" cy="369332"/>
          </a:xfrm>
          <a:prstGeom prst="rect">
            <a:avLst/>
          </a:prstGeom>
          <a:noFill/>
        </p:spPr>
        <p:txBody>
          <a:bodyPr wrap="none" rtlCol="0">
            <a:spAutoFit/>
          </a:bodyPr>
          <a:lstStyle/>
          <a:p>
            <a:r>
              <a:rPr lang="en-GB" dirty="0" smtClean="0"/>
              <a:t>FIRST EQUATION OF MOTION</a:t>
            </a:r>
            <a:endParaRPr lang="en-GB" dirty="0"/>
          </a:p>
        </p:txBody>
      </p:sp>
      <mc:AlternateContent xmlns:mc="http://schemas.openxmlformats.org/markup-compatibility/2006">
        <mc:Choice xmlns:a14="http://schemas.microsoft.com/office/drawing/2010/main" Requires="a14">
          <p:graphicFrame>
            <p:nvGraphicFramePr>
              <p:cNvPr id="14" name="Table 13"/>
              <p:cNvGraphicFramePr>
                <a:graphicFrameLocks noGrp="1"/>
              </p:cNvGraphicFramePr>
              <p:nvPr>
                <p:extLst>
                  <p:ext uri="{D42A27DB-BD31-4B8C-83A1-F6EECF244321}">
                    <p14:modId xmlns:p14="http://schemas.microsoft.com/office/powerpoint/2010/main" val="1962298093"/>
                  </p:ext>
                </p:extLst>
              </p:nvPr>
            </p:nvGraphicFramePr>
            <p:xfrm>
              <a:off x="1036801" y="2690019"/>
              <a:ext cx="10118398" cy="613918"/>
            </p:xfrm>
            <a:graphic>
              <a:graphicData uri="http://schemas.openxmlformats.org/drawingml/2006/table">
                <a:tbl>
                  <a:tblPr firstRow="1" bandRow="1">
                    <a:tableStyleId>{2D5ABB26-0587-4C30-8999-92F81FD0307C}</a:tableStyleId>
                  </a:tblPr>
                  <a:tblGrid>
                    <a:gridCol w="7073461">
                      <a:extLst>
                        <a:ext uri="{9D8B030D-6E8A-4147-A177-3AD203B41FA5}">
                          <a16:colId xmlns:a16="http://schemas.microsoft.com/office/drawing/2014/main" xmlns="" val="2435879438"/>
                        </a:ext>
                      </a:extLst>
                    </a:gridCol>
                    <a:gridCol w="3044937">
                      <a:extLst>
                        <a:ext uri="{9D8B030D-6E8A-4147-A177-3AD203B41FA5}">
                          <a16:colId xmlns:a16="http://schemas.microsoft.com/office/drawing/2014/main" xmlns=""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b="0" i="1" smtClean="0">
                                        <a:latin typeface="Cambria Math" charset="0"/>
                                        <a:ea typeface="Cambria Math" panose="02040503050406030204" pitchFamily="18" charset="0"/>
                                      </a:rPr>
                                    </m:ctrlPr>
                                  </m:accPr>
                                  <m:e>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e>
                                </m:acc>
                                <m:f>
                                  <m:fPr>
                                    <m:ctrlPr>
                                      <a:rPr lang="en-US" b="0" i="1" smtClean="0">
                                        <a:latin typeface="Cambria Math"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𝑤</m:t>
                                </m:r>
                              </m:oMath>
                            </m:oMathPara>
                          </a14:m>
                          <a:endParaRPr lang="en-US" b="0" dirty="0" smtClean="0"/>
                        </a:p>
                      </a:txBody>
                      <a:tcPr>
                        <a:noFill/>
                      </a:tcPr>
                    </a:tc>
                    <a:tc>
                      <a:txBody>
                        <a:bodyPr/>
                        <a:lstStyle/>
                        <a:p>
                          <a:pPr algn="r"/>
                          <a:r>
                            <a:rPr lang="en-GB" dirty="0" smtClean="0"/>
                            <a:t>Eq. 34 </a:t>
                          </a:r>
                          <a:endParaRPr lang="en-GB" dirty="0"/>
                        </a:p>
                      </a:txBody>
                      <a:tcPr anchor="ctr"/>
                    </a:tc>
                    <a:extLst>
                      <a:ext uri="{0D108BD9-81ED-4DB2-BD59-A6C34878D82A}">
                        <a16:rowId xmlns:a16="http://schemas.microsoft.com/office/drawing/2014/main" xmlns="" val="2992407173"/>
                      </a:ext>
                    </a:extLst>
                  </a:tr>
                </a:tbl>
              </a:graphicData>
            </a:graphic>
          </p:graphicFrame>
        </mc:Choice>
        <mc:Fallback>
          <p:graphicFrame>
            <p:nvGraphicFramePr>
              <p:cNvPr id="14" name="Table 13"/>
              <p:cNvGraphicFramePr>
                <a:graphicFrameLocks noGrp="1"/>
              </p:cNvGraphicFramePr>
              <p:nvPr>
                <p:extLst>
                  <p:ext uri="{D42A27DB-BD31-4B8C-83A1-F6EECF244321}">
                    <p14:modId xmlns:p14="http://schemas.microsoft.com/office/powerpoint/2010/main" val="1962298093"/>
                  </p:ext>
                </p:extLst>
              </p:nvPr>
            </p:nvGraphicFramePr>
            <p:xfrm>
              <a:off x="1036801" y="2690019"/>
              <a:ext cx="10118398" cy="613918"/>
            </p:xfrm>
            <a:graphic>
              <a:graphicData uri="http://schemas.openxmlformats.org/drawingml/2006/table">
                <a:tbl>
                  <a:tblPr firstRow="1" bandRow="1">
                    <a:tableStyleId>{2D5ABB26-0587-4C30-8999-92F81FD0307C}</a:tableStyleId>
                  </a:tblPr>
                  <a:tblGrid>
                    <a:gridCol w="7073461">
                      <a:extLst>
                        <a:ext uri="{9D8B030D-6E8A-4147-A177-3AD203B41FA5}">
                          <a16:colId xmlns:a16="http://schemas.microsoft.com/office/drawing/2014/main" xmlns="" xmlns:a14="http://schemas.microsoft.com/office/drawing/2010/main" val="2435879438"/>
                        </a:ext>
                      </a:extLst>
                    </a:gridCol>
                    <a:gridCol w="3044937">
                      <a:extLst>
                        <a:ext uri="{9D8B030D-6E8A-4147-A177-3AD203B41FA5}">
                          <a16:colId xmlns:a16="http://schemas.microsoft.com/office/drawing/2014/main" xmlns="" xmlns:a14="http://schemas.microsoft.com/office/drawing/2010/main" val="3489280894"/>
                        </a:ext>
                      </a:extLst>
                    </a:gridCol>
                  </a:tblGrid>
                  <a:tr h="613918">
                    <a:tc>
                      <a:txBody>
                        <a:bodyPr/>
                        <a:lstStyle/>
                        <a:p>
                          <a:endParaRPr lang="en-US"/>
                        </a:p>
                      </a:txBody>
                      <a:tcPr>
                        <a:blipFill rotWithShape="0">
                          <a:blip r:embed="rId5"/>
                          <a:stretch>
                            <a:fillRect r="-43103"/>
                          </a:stretch>
                        </a:blipFill>
                      </a:tcPr>
                    </a:tc>
                    <a:tc>
                      <a:txBody>
                        <a:bodyPr/>
                        <a:lstStyle/>
                        <a:p>
                          <a:pPr algn="r"/>
                          <a:r>
                            <a:rPr lang="en-GB" dirty="0" smtClean="0"/>
                            <a:t>Eq. 34 </a:t>
                          </a:r>
                          <a:endParaRPr lang="en-GB" dirty="0"/>
                        </a:p>
                      </a:txBody>
                      <a:tcPr anchor="ctr"/>
                    </a:tc>
                    <a:extLst>
                      <a:ext uri="{0D108BD9-81ED-4DB2-BD59-A6C34878D82A}">
                        <a16:rowId xmlns:a16="http://schemas.microsoft.com/office/drawing/2014/main" xmlns="" xmlns:a14="http://schemas.microsoft.com/office/drawing/2010/main" val="2992407173"/>
                      </a:ext>
                    </a:extLst>
                  </a:tr>
                </a:tbl>
              </a:graphicData>
            </a:graphic>
          </p:graphicFrame>
        </mc:Fallback>
      </mc:AlternateContent>
      <p:sp>
        <p:nvSpPr>
          <p:cNvPr id="15" name="TextBox 14"/>
          <p:cNvSpPr txBox="1"/>
          <p:nvPr/>
        </p:nvSpPr>
        <p:spPr>
          <a:xfrm>
            <a:off x="1143995" y="2833391"/>
            <a:ext cx="3189527" cy="369332"/>
          </a:xfrm>
          <a:prstGeom prst="rect">
            <a:avLst/>
          </a:prstGeom>
          <a:noFill/>
        </p:spPr>
        <p:txBody>
          <a:bodyPr wrap="none" rtlCol="0">
            <a:spAutoFit/>
          </a:bodyPr>
          <a:lstStyle/>
          <a:p>
            <a:r>
              <a:rPr lang="en-GB" dirty="0" smtClean="0"/>
              <a:t>SECOND EQUATION OF MOTION</a:t>
            </a:r>
            <a:endParaRPr lang="en-GB" dirty="0"/>
          </a:p>
        </p:txBody>
      </p:sp>
      <p:sp>
        <p:nvSpPr>
          <p:cNvPr id="2" name="Oval 1"/>
          <p:cNvSpPr/>
          <p:nvPr/>
        </p:nvSpPr>
        <p:spPr>
          <a:xfrm>
            <a:off x="4263242" y="2096572"/>
            <a:ext cx="308758" cy="40374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graphicFrame>
            <p:nvGraphicFramePr>
              <p:cNvPr id="18" name="Table 17"/>
              <p:cNvGraphicFramePr>
                <a:graphicFrameLocks noGrp="1"/>
              </p:cNvGraphicFramePr>
              <p:nvPr>
                <p:extLst>
                  <p:ext uri="{D42A27DB-BD31-4B8C-83A1-F6EECF244321}">
                    <p14:modId xmlns:p14="http://schemas.microsoft.com/office/powerpoint/2010/main" val="1437682072"/>
                  </p:ext>
                </p:extLst>
              </p:nvPr>
            </p:nvGraphicFramePr>
            <p:xfrm>
              <a:off x="1036801" y="3546448"/>
              <a:ext cx="10118398" cy="376174"/>
            </p:xfrm>
            <a:graphic>
              <a:graphicData uri="http://schemas.openxmlformats.org/drawingml/2006/table">
                <a:tbl>
                  <a:tblPr firstRow="1" bandRow="1">
                    <a:tableStyleId>{2D5ABB26-0587-4C30-8999-92F81FD0307C}</a:tableStyleId>
                  </a:tblPr>
                  <a:tblGrid>
                    <a:gridCol w="7073461">
                      <a:extLst>
                        <a:ext uri="{9D8B030D-6E8A-4147-A177-3AD203B41FA5}">
                          <a16:colId xmlns:a16="http://schemas.microsoft.com/office/drawing/2014/main" xmlns="" val="2435879438"/>
                        </a:ext>
                      </a:extLst>
                    </a:gridCol>
                    <a:gridCol w="3044937">
                      <a:extLst>
                        <a:ext uri="{9D8B030D-6E8A-4147-A177-3AD203B41FA5}">
                          <a16:colId xmlns:a16="http://schemas.microsoft.com/office/drawing/2014/main" xmlns=""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b="0" i="1" smtClean="0">
                                        <a:latin typeface="Cambria Math" charset="0"/>
                                        <a:ea typeface="Cambria Math" panose="02040503050406030204" pitchFamily="18" charset="0"/>
                                      </a:rPr>
                                    </m:ctrlPr>
                                  </m:acc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e>
                                </m:acc>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𝑠</m:t>
                                    </m:r>
                                  </m:sub>
                                </m:sSub>
                                <m:acc>
                                  <m:accPr>
                                    <m:chr m:val="̇"/>
                                    <m:ctrlPr>
                                      <a:rPr lang="en-US" b="0" i="1" smtClean="0">
                                        <a:latin typeface="Cambria Math"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𝑤</m:t>
                                    </m:r>
                                  </m:e>
                                </m:acc>
                              </m:oMath>
                            </m:oMathPara>
                          </a14:m>
                          <a:endParaRPr lang="en-US" b="0" dirty="0" smtClean="0"/>
                        </a:p>
                      </a:txBody>
                      <a:tcPr>
                        <a:noFill/>
                      </a:tcPr>
                    </a:tc>
                    <a:tc>
                      <a:txBody>
                        <a:bodyPr/>
                        <a:lstStyle/>
                        <a:p>
                          <a:pPr algn="r"/>
                          <a:r>
                            <a:rPr lang="en-GB" dirty="0" smtClean="0"/>
                            <a:t>Eq. 36 </a:t>
                          </a:r>
                          <a:endParaRPr lang="en-GB" dirty="0"/>
                        </a:p>
                      </a:txBody>
                      <a:tcPr anchor="ctr"/>
                    </a:tc>
                    <a:extLst>
                      <a:ext uri="{0D108BD9-81ED-4DB2-BD59-A6C34878D82A}">
                        <a16:rowId xmlns:a16="http://schemas.microsoft.com/office/drawing/2014/main" xmlns="" val="2992407173"/>
                      </a:ext>
                    </a:extLst>
                  </a:tr>
                </a:tbl>
              </a:graphicData>
            </a:graphic>
          </p:graphicFrame>
        </mc:Choice>
        <mc:Fallback>
          <p:graphicFrame>
            <p:nvGraphicFramePr>
              <p:cNvPr id="18" name="Table 17"/>
              <p:cNvGraphicFramePr>
                <a:graphicFrameLocks noGrp="1"/>
              </p:cNvGraphicFramePr>
              <p:nvPr>
                <p:extLst>
                  <p:ext uri="{D42A27DB-BD31-4B8C-83A1-F6EECF244321}">
                    <p14:modId xmlns:p14="http://schemas.microsoft.com/office/powerpoint/2010/main" val="1437682072"/>
                  </p:ext>
                </p:extLst>
              </p:nvPr>
            </p:nvGraphicFramePr>
            <p:xfrm>
              <a:off x="1036801" y="3546448"/>
              <a:ext cx="10118398" cy="376174"/>
            </p:xfrm>
            <a:graphic>
              <a:graphicData uri="http://schemas.openxmlformats.org/drawingml/2006/table">
                <a:tbl>
                  <a:tblPr firstRow="1" bandRow="1">
                    <a:tableStyleId>{2D5ABB26-0587-4C30-8999-92F81FD0307C}</a:tableStyleId>
                  </a:tblPr>
                  <a:tblGrid>
                    <a:gridCol w="7073461">
                      <a:extLst>
                        <a:ext uri="{9D8B030D-6E8A-4147-A177-3AD203B41FA5}">
                          <a16:colId xmlns:a16="http://schemas.microsoft.com/office/drawing/2014/main" xmlns="" xmlns:a14="http://schemas.microsoft.com/office/drawing/2010/main" val="2435879438"/>
                        </a:ext>
                      </a:extLst>
                    </a:gridCol>
                    <a:gridCol w="3044937">
                      <a:extLst>
                        <a:ext uri="{9D8B030D-6E8A-4147-A177-3AD203B41FA5}">
                          <a16:colId xmlns:a16="http://schemas.microsoft.com/office/drawing/2014/main" xmlns="" xmlns:a14="http://schemas.microsoft.com/office/drawing/2010/main" val="3489280894"/>
                        </a:ext>
                      </a:extLst>
                    </a:gridCol>
                  </a:tblGrid>
                  <a:tr h="376174">
                    <a:tc>
                      <a:txBody>
                        <a:bodyPr/>
                        <a:lstStyle/>
                        <a:p>
                          <a:endParaRPr lang="en-US"/>
                        </a:p>
                      </a:txBody>
                      <a:tcPr>
                        <a:blipFill rotWithShape="0">
                          <a:blip r:embed="rId6"/>
                          <a:stretch>
                            <a:fillRect t="-6349" r="-43103" b="-23810"/>
                          </a:stretch>
                        </a:blipFill>
                      </a:tcPr>
                    </a:tc>
                    <a:tc>
                      <a:txBody>
                        <a:bodyPr/>
                        <a:lstStyle/>
                        <a:p>
                          <a:pPr algn="r"/>
                          <a:r>
                            <a:rPr lang="en-GB" dirty="0" smtClean="0"/>
                            <a:t>Eq. 36 </a:t>
                          </a:r>
                          <a:endParaRPr lang="en-GB" dirty="0"/>
                        </a:p>
                      </a:txBody>
                      <a:tcPr anchor="ctr"/>
                    </a:tc>
                    <a:extLst>
                      <a:ext uri="{0D108BD9-81ED-4DB2-BD59-A6C34878D82A}">
                        <a16:rowId xmlns:a16="http://schemas.microsoft.com/office/drawing/2014/main" xmlns="" xmlns:a14="http://schemas.microsoft.com/office/drawing/2010/main" val="2992407173"/>
                      </a:ext>
                    </a:extLst>
                  </a:tr>
                </a:tbl>
              </a:graphicData>
            </a:graphic>
          </p:graphicFrame>
        </mc:Fallback>
      </mc:AlternateContent>
      <p:sp>
        <p:nvSpPr>
          <p:cNvPr id="4" name="Freeform 3"/>
          <p:cNvSpPr/>
          <p:nvPr/>
        </p:nvSpPr>
        <p:spPr>
          <a:xfrm>
            <a:off x="4476997" y="2485901"/>
            <a:ext cx="3431969" cy="1698346"/>
          </a:xfrm>
          <a:custGeom>
            <a:avLst/>
            <a:gdLst>
              <a:gd name="connsiteX0" fmla="*/ 0 w 3431969"/>
              <a:gd name="connsiteY0" fmla="*/ 0 h 1484368"/>
              <a:gd name="connsiteX1" fmla="*/ 1876302 w 3431969"/>
              <a:gd name="connsiteY1" fmla="*/ 1425039 h 1484368"/>
              <a:gd name="connsiteX2" fmla="*/ 3431969 w 3431969"/>
              <a:gd name="connsiteY2" fmla="*/ 1235034 h 1484368"/>
            </a:gdLst>
            <a:ahLst/>
            <a:cxnLst>
              <a:cxn ang="0">
                <a:pos x="connsiteX0" y="connsiteY0"/>
              </a:cxn>
              <a:cxn ang="0">
                <a:pos x="connsiteX1" y="connsiteY1"/>
              </a:cxn>
              <a:cxn ang="0">
                <a:pos x="connsiteX2" y="connsiteY2"/>
              </a:cxn>
            </a:cxnLst>
            <a:rect l="l" t="t" r="r" b="b"/>
            <a:pathLst>
              <a:path w="3431969" h="1484368">
                <a:moveTo>
                  <a:pt x="0" y="0"/>
                </a:moveTo>
                <a:cubicBezTo>
                  <a:pt x="652153" y="609600"/>
                  <a:pt x="1304307" y="1219200"/>
                  <a:pt x="1876302" y="1425039"/>
                </a:cubicBezTo>
                <a:cubicBezTo>
                  <a:pt x="2448297" y="1630878"/>
                  <a:pt x="3431969" y="1235034"/>
                  <a:pt x="3431969" y="1235034"/>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00156" y="2038442"/>
            <a:ext cx="2493818" cy="56146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8556" y="4987870"/>
            <a:ext cx="6096000" cy="1200329"/>
          </a:xfrm>
          <a:prstGeom prst="rect">
            <a:avLst/>
          </a:prstGeom>
        </p:spPr>
        <p:txBody>
          <a:bodyPr>
            <a:spAutoFit/>
          </a:bodyPr>
          <a:lstStyle/>
          <a:p>
            <a:pPr>
              <a:spcBef>
                <a:spcPct val="50000"/>
              </a:spcBef>
              <a:defRPr/>
            </a:pPr>
            <a:r>
              <a:rPr lang="en-US" altLang="en-US" sz="2400" dirty="0"/>
              <a:t>The restoring force cannot be </a:t>
            </a:r>
            <a:r>
              <a:rPr lang="en-US" altLang="en-US" sz="2400" dirty="0" err="1"/>
              <a:t>linearised</a:t>
            </a:r>
            <a:r>
              <a:rPr lang="en-US" altLang="en-US" sz="2400" dirty="0"/>
              <a:t> anymore and the differential equation has no analytic </a:t>
            </a:r>
            <a:r>
              <a:rPr lang="en-US" altLang="en-US" sz="2400" dirty="0" smtClean="0"/>
              <a:t>solution</a:t>
            </a:r>
            <a:endParaRPr lang="fr-FR" altLang="en-US" sz="2400" dirty="0"/>
          </a:p>
        </p:txBody>
      </p:sp>
      <p:sp>
        <p:nvSpPr>
          <p:cNvPr id="11" name="Oval 10"/>
          <p:cNvSpPr/>
          <p:nvPr/>
        </p:nvSpPr>
        <p:spPr>
          <a:xfrm>
            <a:off x="6568704" y="3533748"/>
            <a:ext cx="467096" cy="37617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5510152" y="3909922"/>
            <a:ext cx="1058552" cy="1054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062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Brace 12"/>
          <p:cNvSpPr>
            <a:spLocks/>
          </p:cNvSpPr>
          <p:nvPr/>
        </p:nvSpPr>
        <p:spPr bwMode="auto">
          <a:xfrm rot="5400000">
            <a:off x="5041223" y="1965220"/>
            <a:ext cx="228730" cy="1078324"/>
          </a:xfrm>
          <a:prstGeom prst="rightBrace">
            <a:avLst>
              <a:gd name="adj1" fmla="val 8274"/>
              <a:gd name="adj2" fmla="val 50000"/>
            </a:avLst>
          </a:prstGeom>
          <a:noFill/>
          <a:ln w="28575">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20000"/>
              </a:spcBef>
              <a:defRPr sz="2400">
                <a:solidFill>
                  <a:schemeClr val="accent2"/>
                </a:solidFill>
                <a:latin typeface="Comic Sans MS"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algn="l">
              <a:spcBef>
                <a:spcPct val="0"/>
              </a:spcBef>
            </a:pPr>
            <a:endParaRPr lang="en-US" altLang="en-US" sz="1800">
              <a:solidFill>
                <a:schemeClr val="tx1"/>
              </a:solidFill>
            </a:endParaRPr>
          </a:p>
        </p:txBody>
      </p:sp>
      <p:sp>
        <p:nvSpPr>
          <p:cNvPr id="5" name="Right Brace 13"/>
          <p:cNvSpPr>
            <a:spLocks/>
          </p:cNvSpPr>
          <p:nvPr/>
        </p:nvSpPr>
        <p:spPr bwMode="auto">
          <a:xfrm rot="5400000">
            <a:off x="6430580" y="2020798"/>
            <a:ext cx="81140" cy="967365"/>
          </a:xfrm>
          <a:prstGeom prst="rightBrace">
            <a:avLst>
              <a:gd name="adj1" fmla="val 8274"/>
              <a:gd name="adj2" fmla="val 50000"/>
            </a:avLst>
          </a:prstGeom>
          <a:noFill/>
          <a:ln w="28575">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lgn="ctr">
              <a:spcBef>
                <a:spcPct val="20000"/>
              </a:spcBef>
              <a:defRPr sz="2400">
                <a:solidFill>
                  <a:schemeClr val="accent2"/>
                </a:solidFill>
                <a:latin typeface="Comic Sans MS"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algn="l">
              <a:spcBef>
                <a:spcPct val="0"/>
              </a:spcBef>
            </a:pPr>
            <a:endParaRPr lang="en-US" altLang="en-US" sz="1800">
              <a:solidFill>
                <a:schemeClr val="tx1"/>
              </a:solidFill>
            </a:endParaRPr>
          </a:p>
        </p:txBody>
      </p:sp>
      <mc:AlternateContent xmlns:mc="http://schemas.openxmlformats.org/markup-compatibility/2006">
        <mc:Choice xmlns:a14="http://schemas.microsoft.com/office/drawing/2010/main" Requires="a14">
          <p:sp>
            <p:nvSpPr>
              <p:cNvPr id="6" name="TextBox 14"/>
              <p:cNvSpPr txBox="1">
                <a:spLocks noChangeArrowheads="1"/>
              </p:cNvSpPr>
              <p:nvPr/>
            </p:nvSpPr>
            <p:spPr bwMode="auto">
              <a:xfrm>
                <a:off x="5118266" y="2487286"/>
                <a:ext cx="25040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gn="ctr">
                  <a:spcBef>
                    <a:spcPct val="20000"/>
                  </a:spcBef>
                  <a:defRPr sz="2400">
                    <a:solidFill>
                      <a:schemeClr val="accent2"/>
                    </a:solidFill>
                    <a:latin typeface="Comic Sans MS"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algn="l">
                  <a:spcBef>
                    <a:spcPct val="0"/>
                  </a:spcBef>
                </a:pPr>
                <a:r>
                  <a:rPr lang="en-US" altLang="en-US" sz="1800" b="0" i="1" dirty="0" smtClean="0">
                    <a:solidFill>
                      <a:schemeClr val="tx1"/>
                    </a:solidFill>
                    <a:latin typeface="Times New Roman" charset="0"/>
                  </a:rPr>
                  <a:t>0                  -1 </a:t>
                </a:r>
                <a:r>
                  <a:rPr lang="en-US" altLang="en-US" sz="1800" b="0" i="1" dirty="0">
                    <a:solidFill>
                      <a:schemeClr val="tx1"/>
                    </a:solidFill>
                    <a:latin typeface="Times New Roman" charset="0"/>
                  </a:rPr>
                  <a:t>sin </a:t>
                </a:r>
                <a14:m>
                  <m:oMath xmlns:m="http://schemas.openxmlformats.org/officeDocument/2006/math">
                    <m:sSub>
                      <m:sSubPr>
                        <m:ctrlPr>
                          <a:rPr lang="en-US" sz="1800" i="1">
                            <a:solidFill>
                              <a:schemeClr val="tx1"/>
                            </a:solidFill>
                            <a:latin typeface="Cambria Math" charset="0"/>
                            <a:ea typeface="Cambria Math" charset="0"/>
                            <a:cs typeface="Cambria Math" charset="0"/>
                          </a:rPr>
                        </m:ctrlPr>
                      </m:sSubPr>
                      <m:e>
                        <m:r>
                          <a:rPr lang="en-US" sz="1800" i="1">
                            <a:solidFill>
                              <a:schemeClr val="tx1"/>
                            </a:solidFill>
                            <a:latin typeface="Cambria Math" charset="0"/>
                            <a:ea typeface="Cambria Math" charset="0"/>
                            <a:cs typeface="Cambria Math" charset="0"/>
                          </a:rPr>
                          <m:t>𝜑</m:t>
                        </m:r>
                      </m:e>
                      <m:sub>
                        <m:r>
                          <a:rPr lang="en-US" sz="1800" i="1">
                            <a:solidFill>
                              <a:schemeClr val="tx1"/>
                            </a:solidFill>
                            <a:latin typeface="Cambria Math" charset="0"/>
                            <a:ea typeface="Cambria Math" charset="0"/>
                            <a:cs typeface="Cambria Math" charset="0"/>
                          </a:rPr>
                          <m:t>𝑠</m:t>
                        </m:r>
                      </m:sub>
                    </m:sSub>
                  </m:oMath>
                </a14:m>
                <a:r>
                  <a:rPr lang="en-US" altLang="en-US" sz="1800" b="0" i="1" baseline="-25000" dirty="0">
                    <a:solidFill>
                      <a:schemeClr val="tx1"/>
                    </a:solidFill>
                    <a:latin typeface="Times New Roman" charset="0"/>
                  </a:rPr>
                  <a:t> </a:t>
                </a:r>
                <a:endParaRPr lang="en-US" altLang="en-US" sz="1800" b="0" i="1" dirty="0">
                  <a:solidFill>
                    <a:schemeClr val="tx1"/>
                  </a:solidFill>
                  <a:latin typeface="Times New Roman" charset="0"/>
                </a:endParaRPr>
              </a:p>
            </p:txBody>
          </p:sp>
        </mc:Choice>
        <mc:Fallback>
          <p:sp>
            <p:nvSpPr>
              <p:cNvPr id="6" name="TextBox 14"/>
              <p:cNvSpPr txBox="1">
                <a:spLocks noRot="1" noChangeAspect="1" noMove="1" noResize="1" noEditPoints="1" noAdjustHandles="1" noChangeArrowheads="1" noChangeShapeType="1" noTextEdit="1"/>
              </p:cNvSpPr>
              <p:nvPr/>
            </p:nvSpPr>
            <p:spPr bwMode="auto">
              <a:xfrm>
                <a:off x="5118266" y="2487286"/>
                <a:ext cx="2504042" cy="369332"/>
              </a:xfrm>
              <a:prstGeom prst="rect">
                <a:avLst/>
              </a:prstGeom>
              <a:blipFill rotWithShape="0">
                <a:blip r:embed="rId2"/>
                <a:stretch>
                  <a:fillRect l="-2195" t="-8197" b="-245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4122649" y="1817480"/>
                <a:ext cx="4212372" cy="646331"/>
              </a:xfrm>
              <a:prstGeom prst="rect">
                <a:avLst/>
              </a:prstGeom>
            </p:spPr>
            <p:txBody>
              <a:bodyPr wrap="none">
                <a:spAutoFit/>
              </a:bodyPr>
              <a:lstStyle/>
              <a:p>
                <a:pPr lvl="0">
                  <a:defRPr/>
                </a:pPr>
                <a14:m>
                  <m:oMathPara xmlns:m="http://schemas.openxmlformats.org/officeDocument/2006/math">
                    <m:oMathParaPr>
                      <m:jc m:val="right"/>
                    </m:oMathParaPr>
                    <m:oMath xmlns:m="http://schemas.openxmlformats.org/officeDocument/2006/math">
                      <m:d>
                        <m:dPr>
                          <m:ctrlPr>
                            <a:rPr lang="en-US" i="1" smtClean="0">
                              <a:latin typeface="Cambria Math" charset="0"/>
                              <a:ea typeface="Cambria Math" panose="02040503050406030204" pitchFamily="18" charset="0"/>
                            </a:rPr>
                          </m:ctrlPr>
                        </m:dPr>
                        <m:e>
                          <m:func>
                            <m:funcPr>
                              <m:ctrlPr>
                                <a:rPr lang="en-US" i="1">
                                  <a:latin typeface="Cambria Math"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r>
                                <a:rPr lang="en-US" i="1" smtClean="0">
                                  <a:latin typeface="Cambria Math" charset="0"/>
                                  <a:ea typeface="Cambria Math" charset="0"/>
                                  <a:cs typeface="Cambria Math" charset="0"/>
                                </a:rPr>
                                <m:t>𝜑</m:t>
                              </m:r>
                            </m:e>
                          </m:fun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𝑠𝑖𝑛</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e>
                      </m:d>
                      <m:r>
                        <a:rPr lang="en-US" b="0" i="1" smtClean="0">
                          <a:latin typeface="Cambria Math" charset="0"/>
                          <a:ea typeface="Cambria Math" panose="02040503050406030204" pitchFamily="18" charset="0"/>
                        </a:rPr>
                        <m:t>=&gt;</m:t>
                      </m:r>
                      <m:func>
                        <m:funcPr>
                          <m:ctrlPr>
                            <a:rPr lang="en-US" i="1">
                              <a:latin typeface="Cambria Math"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d>
                            <m:dPr>
                              <m:ctrlPr>
                                <a:rPr lang="en-US" i="1">
                                  <a:latin typeface="Cambria Math"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cs typeface="Cambria Math" charset="0"/>
                                </a:rPr>
                                <m:t>𝜋</m:t>
                              </m:r>
                              <m:r>
                                <a:rPr lang="en-US" b="0" i="1" smtClean="0">
                                  <a:latin typeface="Cambria Math" charset="0"/>
                                  <a:ea typeface="Cambria Math" panose="02040503050406030204" pitchFamily="18" charset="0"/>
                                  <a:cs typeface="Cambria Math"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e>
                          </m:d>
                        </m:e>
                      </m:fun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𝑠𝑖𝑛</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oMath>
                  </m:oMathPara>
                </a14:m>
                <a:endParaRPr lang="en-US" dirty="0" smtClean="0"/>
              </a:p>
              <a:p>
                <a:pPr lvl="0">
                  <a:defRPr/>
                </a:pPr>
                <a14:m>
                  <m:oMathPara xmlns:m="http://schemas.openxmlformats.org/officeDocument/2006/math">
                    <m:oMathParaPr>
                      <m:jc m:val="right"/>
                    </m:oMathParaPr>
                    <m:oMath xmlns:m="http://schemas.openxmlformats.org/officeDocument/2006/math">
                      <m:r>
                        <a:rPr lang="en-US" b="0" i="1" smtClean="0">
                          <a:latin typeface="Cambria Math" charset="0"/>
                        </a:rPr>
                        <m:t>𝑠𝑖𝑛</m:t>
                      </m:r>
                      <m:r>
                        <a:rPr lang="en-US" b="0" i="1" smtClean="0">
                          <a:latin typeface="Cambria Math" charset="0"/>
                          <a:ea typeface="Cambria Math" charset="0"/>
                          <a:cs typeface="Cambria Math" charset="0"/>
                        </a:rPr>
                        <m:t>𝜋</m:t>
                      </m:r>
                      <m:r>
                        <a:rPr lang="en-US" b="0" i="1" smtClean="0">
                          <a:latin typeface="Cambria Math" charset="0"/>
                          <a:ea typeface="Cambria Math" charset="0"/>
                          <a:cs typeface="Cambria Math" charset="0"/>
                        </a:rPr>
                        <m:t>𝑐𝑜𝑠</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𝜑</m:t>
                          </m:r>
                        </m:e>
                        <m:sub>
                          <m:r>
                            <a:rPr lang="en-US" b="0" i="1" smtClean="0">
                              <a:latin typeface="Cambria Math" charset="0"/>
                              <a:ea typeface="Cambria Math" charset="0"/>
                              <a:cs typeface="Cambria Math" charset="0"/>
                            </a:rPr>
                            <m:t>𝑠</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𝑐𝑜𝑠</m:t>
                      </m:r>
                      <m:r>
                        <a:rPr lang="en-US" b="0" i="1" smtClean="0">
                          <a:latin typeface="Cambria Math" charset="0"/>
                          <a:ea typeface="Cambria Math" charset="0"/>
                          <a:cs typeface="Cambria Math" charset="0"/>
                        </a:rPr>
                        <m:t>𝜋</m:t>
                      </m:r>
                      <m:r>
                        <a:rPr lang="en-US" b="0" i="1" smtClean="0">
                          <a:latin typeface="Cambria Math" charset="0"/>
                          <a:ea typeface="Cambria Math" charset="0"/>
                          <a:cs typeface="Cambria Math" charset="0"/>
                        </a:rPr>
                        <m:t>𝑠𝑖𝑛</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𝜑</m:t>
                          </m:r>
                        </m:e>
                        <m:sub>
                          <m:r>
                            <a:rPr lang="en-US" b="0" i="1" smtClean="0">
                              <a:latin typeface="Cambria Math" charset="0"/>
                              <a:ea typeface="Cambria Math" charset="0"/>
                              <a:cs typeface="Cambria Math" charset="0"/>
                            </a:rPr>
                            <m:t>𝑠</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𝑠𝑖𝑛</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𝜑</m:t>
                          </m:r>
                        </m:e>
                        <m:sub>
                          <m:r>
                            <a:rPr lang="en-US" b="0" i="1" smtClean="0">
                              <a:latin typeface="Cambria Math" charset="0"/>
                              <a:ea typeface="Cambria Math" charset="0"/>
                              <a:cs typeface="Cambria Math" charset="0"/>
                            </a:rPr>
                            <m:t>𝑠</m:t>
                          </m:r>
                        </m:sub>
                      </m:sSub>
                      <m:r>
                        <a:rPr lang="en-US" b="0" i="1" smtClean="0">
                          <a:latin typeface="Cambria Math" charset="0"/>
                          <a:ea typeface="Cambria Math" charset="0"/>
                          <a:cs typeface="Cambria Math" charset="0"/>
                        </a:rPr>
                        <m:t>=0</m:t>
                      </m:r>
                    </m:oMath>
                  </m:oMathPara>
                </a14:m>
                <a:endParaRPr lang="en-US" dirty="0"/>
              </a:p>
            </p:txBody>
          </p:sp>
        </mc:Choice>
        <mc:Fallback>
          <p:sp>
            <p:nvSpPr>
              <p:cNvPr id="8" name="Rectangle 7"/>
              <p:cNvSpPr>
                <a:spLocks noRot="1" noChangeAspect="1" noMove="1" noResize="1" noEditPoints="1" noAdjustHandles="1" noChangeArrowheads="1" noChangeShapeType="1" noTextEdit="1"/>
              </p:cNvSpPr>
              <p:nvPr/>
            </p:nvSpPr>
            <p:spPr>
              <a:xfrm>
                <a:off x="4122649" y="1817480"/>
                <a:ext cx="4212372" cy="646331"/>
              </a:xfrm>
              <a:prstGeom prst="rect">
                <a:avLst/>
              </a:prstGeom>
              <a:blipFill rotWithShape="0">
                <a:blip r:embed="rId3"/>
                <a:stretch>
                  <a:fillRect b="-1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393270" y="1246693"/>
                <a:ext cx="4877617" cy="461665"/>
              </a:xfrm>
              <a:prstGeom prst="rect">
                <a:avLst/>
              </a:prstGeom>
              <a:noFill/>
            </p:spPr>
            <p:txBody>
              <a:bodyPr wrap="none" rtlCol="0">
                <a:spAutoFit/>
              </a:bodyPr>
              <a:lstStyle/>
              <a:p>
                <a:r>
                  <a:rPr lang="en-US" sz="2400" dirty="0" smtClean="0"/>
                  <a:t>For </a:t>
                </a:r>
                <a14:m>
                  <m:oMath xmlns:m="http://schemas.openxmlformats.org/officeDocument/2006/math">
                    <m:r>
                      <a:rPr lang="en-US" sz="2400" i="1" smtClean="0">
                        <a:latin typeface="Cambria Math" charset="0"/>
                        <a:ea typeface="Cambria Math" charset="0"/>
                        <a:cs typeface="Cambria Math" charset="0"/>
                      </a:rPr>
                      <m:t>𝜑</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𝜋</m:t>
                    </m:r>
                    <m:r>
                      <a:rPr lang="en-US" sz="2400" b="0" i="1" smtClean="0">
                        <a:latin typeface="Cambria Math" charset="0"/>
                        <a:ea typeface="Cambria Math" charset="0"/>
                        <a:cs typeface="Cambria Math" charset="0"/>
                      </a:rPr>
                      <m:t>−</m:t>
                    </m:r>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𝜑</m:t>
                        </m:r>
                      </m:e>
                      <m:sub>
                        <m:r>
                          <a:rPr lang="en-US" sz="2400" b="0" i="1" smtClean="0">
                            <a:latin typeface="Cambria Math" charset="0"/>
                            <a:ea typeface="Cambria Math" charset="0"/>
                            <a:cs typeface="Cambria Math" charset="0"/>
                          </a:rPr>
                          <m:t>𝑠</m:t>
                        </m:r>
                      </m:sub>
                    </m:sSub>
                  </m:oMath>
                </a14:m>
                <a:r>
                  <a:rPr lang="en-US" sz="2400" dirty="0" smtClean="0"/>
                  <a:t> : unstable fixed point</a:t>
                </a:r>
                <a:endParaRPr lang="en-US" sz="2400" dirty="0"/>
              </a:p>
            </p:txBody>
          </p:sp>
        </mc:Choice>
        <mc:Fallback>
          <p:sp>
            <p:nvSpPr>
              <p:cNvPr id="9" name="TextBox 8"/>
              <p:cNvSpPr txBox="1">
                <a:spLocks noRot="1" noChangeAspect="1" noMove="1" noResize="1" noEditPoints="1" noAdjustHandles="1" noChangeArrowheads="1" noChangeShapeType="1" noTextEdit="1"/>
              </p:cNvSpPr>
              <p:nvPr/>
            </p:nvSpPr>
            <p:spPr>
              <a:xfrm>
                <a:off x="393270" y="1246693"/>
                <a:ext cx="4877617" cy="461665"/>
              </a:xfrm>
              <a:prstGeom prst="rect">
                <a:avLst/>
              </a:prstGeom>
              <a:blipFill rotWithShape="0">
                <a:blip r:embed="rId4"/>
                <a:stretch>
                  <a:fillRect l="-2000" t="-9333" r="-1000" b="-32000"/>
                </a:stretch>
              </a:blipFill>
            </p:spPr>
            <p:txBody>
              <a:bodyPr/>
              <a:lstStyle/>
              <a:p>
                <a:r>
                  <a:rPr lang="en-US">
                    <a:noFill/>
                  </a:rPr>
                  <a:t> </a:t>
                </a:r>
              </a:p>
            </p:txBody>
          </p:sp>
        </mc:Fallback>
      </mc:AlternateContent>
      <p:sp>
        <p:nvSpPr>
          <p:cNvPr id="13" name="Down Arrow 12"/>
          <p:cNvSpPr/>
          <p:nvPr/>
        </p:nvSpPr>
        <p:spPr>
          <a:xfrm>
            <a:off x="6228835" y="2875276"/>
            <a:ext cx="484632" cy="391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6"/>
          <p:cNvSpPr txBox="1">
            <a:spLocks noChangeArrowheads="1"/>
          </p:cNvSpPr>
          <p:nvPr/>
        </p:nvSpPr>
        <p:spPr bwMode="auto">
          <a:xfrm>
            <a:off x="806042" y="3745497"/>
            <a:ext cx="9790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spcBef>
                <a:spcPct val="20000"/>
              </a:spcBef>
              <a:defRPr sz="2400">
                <a:solidFill>
                  <a:schemeClr val="accent2"/>
                </a:solidFill>
                <a:latin typeface="Comic Sans MS"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algn="l">
              <a:spcBef>
                <a:spcPct val="0"/>
              </a:spcBef>
            </a:pPr>
            <a:r>
              <a:rPr lang="en-US" altLang="en-US" dirty="0">
                <a:solidFill>
                  <a:schemeClr val="tx1"/>
                </a:solidFill>
                <a:latin typeface="+mn-lt"/>
              </a:rPr>
              <a:t>No restoring </a:t>
            </a:r>
            <a:r>
              <a:rPr lang="en-US" altLang="en-US" dirty="0" smtClean="0">
                <a:solidFill>
                  <a:schemeClr val="tx1"/>
                </a:solidFill>
                <a:latin typeface="+mn-lt"/>
              </a:rPr>
              <a:t>force!! </a:t>
            </a:r>
            <a:r>
              <a:rPr lang="en-US" altLang="en-US" dirty="0">
                <a:solidFill>
                  <a:schemeClr val="tx1"/>
                </a:solidFill>
                <a:latin typeface="+mn-lt"/>
              </a:rPr>
              <a:t>for </a:t>
            </a:r>
            <a:r>
              <a:rPr lang="en-US" altLang="en-US" dirty="0" smtClean="0">
                <a:solidFill>
                  <a:srgbClr val="FFC000"/>
                </a:solidFill>
                <a:latin typeface="+mn-lt"/>
              </a:rPr>
              <a:t>𝛗 </a:t>
            </a:r>
            <a:r>
              <a:rPr lang="en-US" altLang="en-US" dirty="0">
                <a:solidFill>
                  <a:srgbClr val="FFC000"/>
                </a:solidFill>
                <a:latin typeface="+mn-lt"/>
              </a:rPr>
              <a:t>= π – </a:t>
            </a:r>
            <a:r>
              <a:rPr lang="en-US" altLang="en-US" dirty="0">
                <a:solidFill>
                  <a:srgbClr val="FFC000"/>
                </a:solidFill>
              </a:rPr>
              <a:t>𝛗</a:t>
            </a:r>
            <a:r>
              <a:rPr lang="en-US" altLang="en-US" baseline="-25000" dirty="0" smtClean="0">
                <a:solidFill>
                  <a:srgbClr val="FFC000"/>
                </a:solidFill>
                <a:latin typeface="+mn-lt"/>
              </a:rPr>
              <a:t>s </a:t>
            </a:r>
            <a:r>
              <a:rPr lang="en-US" altLang="en-US" dirty="0" smtClean="0">
                <a:solidFill>
                  <a:srgbClr val="0432FF"/>
                </a:solidFill>
                <a:latin typeface="+mn-lt"/>
              </a:rPr>
              <a:t> </a:t>
            </a:r>
            <a:r>
              <a:rPr lang="en-US" altLang="en-US" dirty="0">
                <a:solidFill>
                  <a:schemeClr val="tx1"/>
                </a:solidFill>
                <a:latin typeface="+mn-lt"/>
              </a:rPr>
              <a:t>and for </a:t>
            </a:r>
            <a:r>
              <a:rPr lang="en-US" altLang="en-US" dirty="0">
                <a:solidFill>
                  <a:srgbClr val="FFC000"/>
                </a:solidFill>
              </a:rPr>
              <a:t>𝛗</a:t>
            </a:r>
            <a:r>
              <a:rPr lang="en-US" altLang="en-US" dirty="0" smtClean="0">
                <a:solidFill>
                  <a:srgbClr val="FFC000"/>
                </a:solidFill>
                <a:latin typeface="+mn-lt"/>
              </a:rPr>
              <a:t> </a:t>
            </a:r>
            <a:r>
              <a:rPr lang="en-US" altLang="en-US" dirty="0">
                <a:solidFill>
                  <a:srgbClr val="FFC000"/>
                </a:solidFill>
                <a:latin typeface="+mn-lt"/>
              </a:rPr>
              <a:t>= </a:t>
            </a:r>
            <a:r>
              <a:rPr lang="en-US" altLang="en-US" dirty="0">
                <a:solidFill>
                  <a:srgbClr val="FFC000"/>
                </a:solidFill>
              </a:rPr>
              <a:t>𝛗 </a:t>
            </a:r>
            <a:r>
              <a:rPr lang="en-US" altLang="en-US" baseline="-25000" dirty="0" smtClean="0">
                <a:solidFill>
                  <a:srgbClr val="FFC000"/>
                </a:solidFill>
                <a:latin typeface="+mn-lt"/>
              </a:rPr>
              <a:t>s</a:t>
            </a:r>
            <a:r>
              <a:rPr lang="en-US" altLang="en-US" dirty="0" smtClean="0">
                <a:solidFill>
                  <a:srgbClr val="0432FF"/>
                </a:solidFill>
                <a:latin typeface="+mn-lt"/>
              </a:rPr>
              <a:t> </a:t>
            </a:r>
            <a:r>
              <a:rPr lang="en-US" altLang="en-US" dirty="0" smtClean="0">
                <a:solidFill>
                  <a:schemeClr val="tx1"/>
                </a:solidFill>
                <a:latin typeface="+mn-lt"/>
              </a:rPr>
              <a:t> </a:t>
            </a:r>
            <a:r>
              <a:rPr lang="en-US" altLang="en-US" dirty="0">
                <a:solidFill>
                  <a:schemeClr val="tx1"/>
                </a:solidFill>
                <a:latin typeface="+mn-lt"/>
              </a:rPr>
              <a:t>(trivial case) </a:t>
            </a:r>
            <a:r>
              <a:rPr lang="is-IS" altLang="en-US" dirty="0">
                <a:solidFill>
                  <a:schemeClr val="tx1"/>
                </a:solidFill>
                <a:latin typeface="+mn-lt"/>
              </a:rPr>
              <a:t>… and for </a:t>
            </a:r>
            <a:r>
              <a:rPr lang="en-US" altLang="en-US" dirty="0" smtClean="0">
                <a:solidFill>
                  <a:srgbClr val="FFC000"/>
                </a:solidFill>
              </a:rPr>
              <a:t>𝛗</a:t>
            </a:r>
            <a:r>
              <a:rPr lang="en-US" altLang="en-US" baseline="-25000" dirty="0" smtClean="0">
                <a:solidFill>
                  <a:srgbClr val="FFC000"/>
                </a:solidFill>
                <a:latin typeface="+mn-lt"/>
              </a:rPr>
              <a:t>u</a:t>
            </a:r>
            <a:r>
              <a:rPr lang="is-IS" altLang="en-US" dirty="0" smtClean="0">
                <a:solidFill>
                  <a:schemeClr val="tx1"/>
                </a:solidFill>
                <a:latin typeface="+mn-lt"/>
              </a:rPr>
              <a:t> </a:t>
            </a:r>
            <a:endParaRPr lang="en-US" altLang="en-US" dirty="0">
              <a:solidFill>
                <a:schemeClr val="tx1"/>
              </a:solidFill>
              <a:latin typeface="+mn-lt"/>
            </a:endParaRPr>
          </a:p>
        </p:txBody>
      </p:sp>
      <p:pic>
        <p:nvPicPr>
          <p:cNvPr id="15" name="Picture 23" descr="separatri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887" y="4297848"/>
            <a:ext cx="3064134" cy="211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9"/>
          <p:cNvCxnSpPr>
            <a:cxnSpLocks noChangeShapeType="1"/>
          </p:cNvCxnSpPr>
          <p:nvPr/>
        </p:nvCxnSpPr>
        <p:spPr bwMode="auto">
          <a:xfrm>
            <a:off x="4729973" y="4336131"/>
            <a:ext cx="747861" cy="967954"/>
          </a:xfrm>
          <a:prstGeom prst="straightConnector1">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7" name="Straight Arrow Connector 20"/>
          <p:cNvCxnSpPr>
            <a:cxnSpLocks noChangeShapeType="1"/>
          </p:cNvCxnSpPr>
          <p:nvPr/>
        </p:nvCxnSpPr>
        <p:spPr bwMode="auto">
          <a:xfrm>
            <a:off x="6774652" y="4403179"/>
            <a:ext cx="360362" cy="938212"/>
          </a:xfrm>
          <a:prstGeom prst="straightConnector1">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8" name="Straight Arrow Connector 23"/>
          <p:cNvCxnSpPr>
            <a:cxnSpLocks noChangeShapeType="1"/>
          </p:cNvCxnSpPr>
          <p:nvPr/>
        </p:nvCxnSpPr>
        <p:spPr bwMode="auto">
          <a:xfrm flipH="1">
            <a:off x="7994720" y="4178478"/>
            <a:ext cx="1196781" cy="1162913"/>
          </a:xfrm>
          <a:prstGeom prst="straightConnector1">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9" name="TextBox 18"/>
          <p:cNvSpPr txBox="1"/>
          <p:nvPr/>
        </p:nvSpPr>
        <p:spPr>
          <a:xfrm>
            <a:off x="208011" y="5171444"/>
            <a:ext cx="4895892" cy="523220"/>
          </a:xfrm>
          <a:prstGeom prst="rect">
            <a:avLst/>
          </a:prstGeom>
          <a:solidFill>
            <a:schemeClr val="accent4"/>
          </a:solidFill>
        </p:spPr>
        <p:txBody>
          <a:bodyPr wrap="none" rtlCol="0">
            <a:spAutoFit/>
          </a:bodyPr>
          <a:lstStyle/>
          <a:p>
            <a:r>
              <a:rPr lang="en-US" sz="2800" dirty="0" smtClean="0"/>
              <a:t>The synchrotron frequency </a:t>
            </a:r>
            <a:r>
              <a:rPr lang="en-US" sz="2800" dirty="0" smtClean="0">
                <a:sym typeface="Wingdings"/>
              </a:rPr>
              <a:t> </a:t>
            </a:r>
            <a:r>
              <a:rPr lang="en-US" sz="2800" dirty="0" smtClean="0">
                <a:latin typeface="Arial" charset="0"/>
                <a:ea typeface="Arial" charset="0"/>
                <a:cs typeface="Arial" charset="0"/>
                <a:sym typeface="Wingdings"/>
              </a:rPr>
              <a:t>0</a:t>
            </a:r>
            <a:endParaRPr lang="en-US" sz="2800" dirty="0">
              <a:latin typeface="Arial" charset="0"/>
              <a:ea typeface="Arial" charset="0"/>
              <a:cs typeface="Arial" charset="0"/>
            </a:endParaRPr>
          </a:p>
        </p:txBody>
      </p:sp>
      <mc:AlternateContent xmlns:mc="http://schemas.openxmlformats.org/markup-compatibility/2006">
        <mc:Choice xmlns:a14="http://schemas.microsoft.com/office/drawing/2010/main" Requires="a14">
          <p:graphicFrame>
            <p:nvGraphicFramePr>
              <p:cNvPr id="20" name="Table 19"/>
              <p:cNvGraphicFramePr>
                <a:graphicFrameLocks noGrp="1"/>
              </p:cNvGraphicFramePr>
              <p:nvPr>
                <p:extLst>
                  <p:ext uri="{D42A27DB-BD31-4B8C-83A1-F6EECF244321}">
                    <p14:modId xmlns:p14="http://schemas.microsoft.com/office/powerpoint/2010/main" val="2015666611"/>
                  </p:ext>
                </p:extLst>
              </p:nvPr>
            </p:nvGraphicFramePr>
            <p:xfrm>
              <a:off x="1015233" y="336640"/>
              <a:ext cx="10118398" cy="653161"/>
            </p:xfrm>
            <a:graphic>
              <a:graphicData uri="http://schemas.openxmlformats.org/drawingml/2006/table">
                <a:tbl>
                  <a:tblPr firstRow="1" bandRow="1">
                    <a:tableStyleId>{2D5ABB26-0587-4C30-8999-92F81FD0307C}</a:tableStyleId>
                  </a:tblPr>
                  <a:tblGrid>
                    <a:gridCol w="7104993">
                      <a:extLst>
                        <a:ext uri="{9D8B030D-6E8A-4147-A177-3AD203B41FA5}">
                          <a16:colId xmlns:a16="http://schemas.microsoft.com/office/drawing/2014/main" xmlns="" val="2435879438"/>
                        </a:ext>
                      </a:extLst>
                    </a:gridCol>
                    <a:gridCol w="3013405">
                      <a:extLst>
                        <a:ext uri="{9D8B030D-6E8A-4147-A177-3AD203B41FA5}">
                          <a16:colId xmlns:a16="http://schemas.microsoft.com/office/drawing/2014/main" xmlns=""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b="0" i="1" smtClean="0">
                                        <a:latin typeface="Cambria Math"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𝑤</m:t>
                                    </m:r>
                                  </m:e>
                                </m:acc>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𝑠</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b>
                                      <m:sSubPr>
                                        <m:ctrlPr>
                                          <a:rPr lang="en-US" b="0" i="1" smtClean="0">
                                            <a:latin typeface="Cambria Math"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den>
                                </m:f>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sin</m:t>
                                </m:r>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𝑠𝑖𝑛</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oMath>
                            </m:oMathPara>
                          </a14:m>
                          <a:endParaRPr lang="en-US" b="0" dirty="0" smtClean="0"/>
                        </a:p>
                      </a:txBody>
                      <a:tcPr>
                        <a:noFill/>
                      </a:tcPr>
                    </a:tc>
                    <a:tc>
                      <a:txBody>
                        <a:bodyPr/>
                        <a:lstStyle/>
                        <a:p>
                          <a:pPr algn="r"/>
                          <a:r>
                            <a:rPr lang="en-GB" dirty="0" smtClean="0"/>
                            <a:t>Eq. 25 </a:t>
                          </a:r>
                          <a:endParaRPr lang="en-GB" dirty="0"/>
                        </a:p>
                      </a:txBody>
                      <a:tcPr anchor="ctr"/>
                    </a:tc>
                    <a:extLst>
                      <a:ext uri="{0D108BD9-81ED-4DB2-BD59-A6C34878D82A}">
                        <a16:rowId xmlns:a16="http://schemas.microsoft.com/office/drawing/2014/main" xmlns="" val="2992407173"/>
                      </a:ext>
                    </a:extLst>
                  </a:tr>
                </a:tbl>
              </a:graphicData>
            </a:graphic>
          </p:graphicFrame>
        </mc:Choice>
        <mc:Fallback>
          <p:graphicFrame>
            <p:nvGraphicFramePr>
              <p:cNvPr id="20" name="Table 19"/>
              <p:cNvGraphicFramePr>
                <a:graphicFrameLocks noGrp="1"/>
              </p:cNvGraphicFramePr>
              <p:nvPr>
                <p:extLst>
                  <p:ext uri="{D42A27DB-BD31-4B8C-83A1-F6EECF244321}">
                    <p14:modId xmlns:p14="http://schemas.microsoft.com/office/powerpoint/2010/main" val="2015666611"/>
                  </p:ext>
                </p:extLst>
              </p:nvPr>
            </p:nvGraphicFramePr>
            <p:xfrm>
              <a:off x="1015233" y="336640"/>
              <a:ext cx="10118398" cy="653161"/>
            </p:xfrm>
            <a:graphic>
              <a:graphicData uri="http://schemas.openxmlformats.org/drawingml/2006/table">
                <a:tbl>
                  <a:tblPr firstRow="1" bandRow="1">
                    <a:tableStyleId>{2D5ABB26-0587-4C30-8999-92F81FD0307C}</a:tableStyleId>
                  </a:tblPr>
                  <a:tblGrid>
                    <a:gridCol w="7104993">
                      <a:extLst>
                        <a:ext uri="{9D8B030D-6E8A-4147-A177-3AD203B41FA5}">
                          <a16:colId xmlns:a16="http://schemas.microsoft.com/office/drawing/2014/main" xmlns="" xmlns:a14="http://schemas.microsoft.com/office/drawing/2010/main" val="2435879438"/>
                        </a:ext>
                      </a:extLst>
                    </a:gridCol>
                    <a:gridCol w="3013405">
                      <a:extLst>
                        <a:ext uri="{9D8B030D-6E8A-4147-A177-3AD203B41FA5}">
                          <a16:colId xmlns:a16="http://schemas.microsoft.com/office/drawing/2014/main" xmlns="" xmlns:a14="http://schemas.microsoft.com/office/drawing/2010/main" val="3489280894"/>
                        </a:ext>
                      </a:extLst>
                    </a:gridCol>
                  </a:tblGrid>
                  <a:tr h="653161">
                    <a:tc>
                      <a:txBody>
                        <a:bodyPr/>
                        <a:lstStyle/>
                        <a:p>
                          <a:endParaRPr lang="en-US"/>
                        </a:p>
                      </a:txBody>
                      <a:tcPr>
                        <a:blipFill rotWithShape="0">
                          <a:blip r:embed="rId6"/>
                          <a:stretch>
                            <a:fillRect r="-42453"/>
                          </a:stretch>
                        </a:blipFill>
                      </a:tcPr>
                    </a:tc>
                    <a:tc>
                      <a:txBody>
                        <a:bodyPr/>
                        <a:lstStyle/>
                        <a:p>
                          <a:pPr algn="r"/>
                          <a:r>
                            <a:rPr lang="en-GB" dirty="0" smtClean="0"/>
                            <a:t>Eq. 25 </a:t>
                          </a:r>
                          <a:endParaRPr lang="en-GB" dirty="0"/>
                        </a:p>
                      </a:txBody>
                      <a:tcPr anchor="ctr"/>
                    </a:tc>
                    <a:extLst>
                      <a:ext uri="{0D108BD9-81ED-4DB2-BD59-A6C34878D82A}">
                        <a16:rowId xmlns:a16="http://schemas.microsoft.com/office/drawing/2014/main" xmlns="" xmlns:a14="http://schemas.microsoft.com/office/drawing/2010/main" val="2992407173"/>
                      </a:ext>
                    </a:extLst>
                  </a:tr>
                </a:tbl>
              </a:graphicData>
            </a:graphic>
          </p:graphicFrame>
        </mc:Fallback>
      </mc:AlternateContent>
      <p:sp>
        <p:nvSpPr>
          <p:cNvPr id="21" name="TextBox 20"/>
          <p:cNvSpPr txBox="1"/>
          <p:nvPr/>
        </p:nvSpPr>
        <p:spPr>
          <a:xfrm>
            <a:off x="1130845" y="478554"/>
            <a:ext cx="2910733" cy="369332"/>
          </a:xfrm>
          <a:prstGeom prst="rect">
            <a:avLst/>
          </a:prstGeom>
          <a:noFill/>
        </p:spPr>
        <p:txBody>
          <a:bodyPr wrap="none" rtlCol="0">
            <a:spAutoFit/>
          </a:bodyPr>
          <a:lstStyle/>
          <a:p>
            <a:r>
              <a:rPr lang="en-GB" dirty="0" smtClean="0"/>
              <a:t>FIRST EQUATION OF MOTION</a:t>
            </a:r>
            <a:endParaRPr lang="en-GB" dirty="0"/>
          </a:p>
        </p:txBody>
      </p:sp>
      <p:sp>
        <p:nvSpPr>
          <p:cNvPr id="2" name="Oval 1"/>
          <p:cNvSpPr/>
          <p:nvPr/>
        </p:nvSpPr>
        <p:spPr>
          <a:xfrm>
            <a:off x="5694750" y="336640"/>
            <a:ext cx="2509450" cy="7428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947432" y="1042086"/>
            <a:ext cx="0" cy="721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24" name="Table 23"/>
              <p:cNvGraphicFramePr>
                <a:graphicFrameLocks noGrp="1"/>
              </p:cNvGraphicFramePr>
              <p:nvPr>
                <p:extLst>
                  <p:ext uri="{D42A27DB-BD31-4B8C-83A1-F6EECF244321}">
                    <p14:modId xmlns:p14="http://schemas.microsoft.com/office/powerpoint/2010/main" val="796062030"/>
                  </p:ext>
                </p:extLst>
              </p:nvPr>
            </p:nvGraphicFramePr>
            <p:xfrm>
              <a:off x="304589" y="3370469"/>
              <a:ext cx="10118398" cy="375349"/>
            </p:xfrm>
            <a:graphic>
              <a:graphicData uri="http://schemas.openxmlformats.org/drawingml/2006/table">
                <a:tbl>
                  <a:tblPr firstRow="1" bandRow="1">
                    <a:tableStyleId>{2D5ABB26-0587-4C30-8999-92F81FD0307C}</a:tableStyleId>
                  </a:tblPr>
                  <a:tblGrid>
                    <a:gridCol w="7073461">
                      <a:extLst>
                        <a:ext uri="{9D8B030D-6E8A-4147-A177-3AD203B41FA5}">
                          <a16:colId xmlns:a16="http://schemas.microsoft.com/office/drawing/2014/main" xmlns="" val="2435879438"/>
                        </a:ext>
                      </a:extLst>
                    </a:gridCol>
                    <a:gridCol w="3044937">
                      <a:extLst>
                        <a:ext uri="{9D8B030D-6E8A-4147-A177-3AD203B41FA5}">
                          <a16:colId xmlns:a16="http://schemas.microsoft.com/office/drawing/2014/main" xmlns=""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b="1" i="1" smtClean="0">
                                        <a:solidFill>
                                          <a:srgbClr val="FFC000"/>
                                        </a:solidFill>
                                        <a:latin typeface="Cambria Math" charset="0"/>
                                        <a:ea typeface="Cambria Math" panose="02040503050406030204" pitchFamily="18" charset="0"/>
                                      </a:rPr>
                                    </m:ctrlPr>
                                  </m:accPr>
                                  <m:e>
                                    <m:r>
                                      <a:rPr lang="el-GR" b="1" i="1" smtClean="0">
                                        <a:solidFill>
                                          <a:srgbClr val="FFC000"/>
                                        </a:solidFill>
                                        <a:latin typeface="Cambria Math" panose="02040503050406030204" pitchFamily="18" charset="0"/>
                                        <a:ea typeface="Cambria Math" panose="02040503050406030204" pitchFamily="18" charset="0"/>
                                      </a:rPr>
                                      <m:t>𝜟</m:t>
                                    </m:r>
                                    <m:r>
                                      <a:rPr lang="en-US" b="1" i="1" smtClean="0">
                                        <a:solidFill>
                                          <a:srgbClr val="FFC000"/>
                                        </a:solidFill>
                                        <a:latin typeface="Cambria Math" panose="02040503050406030204" pitchFamily="18" charset="0"/>
                                        <a:ea typeface="Cambria Math" panose="02040503050406030204" pitchFamily="18" charset="0"/>
                                      </a:rPr>
                                      <m:t>𝝋</m:t>
                                    </m:r>
                                  </m:e>
                                </m:acc>
                                <m:r>
                                  <a:rPr lang="en-US" b="1" i="1" smtClean="0">
                                    <a:solidFill>
                                      <a:srgbClr val="FFC000"/>
                                    </a:solidFill>
                                    <a:latin typeface="Cambria Math" panose="02040503050406030204" pitchFamily="18" charset="0"/>
                                    <a:ea typeface="Cambria Math" panose="02040503050406030204" pitchFamily="18" charset="0"/>
                                  </a:rPr>
                                  <m:t>=</m:t>
                                </m:r>
                                <m:sSub>
                                  <m:sSubPr>
                                    <m:ctrlPr>
                                      <a:rPr lang="en-US" b="1" i="1" smtClean="0">
                                        <a:solidFill>
                                          <a:srgbClr val="FFC000"/>
                                        </a:solidFill>
                                        <a:latin typeface="Cambria Math" charset="0"/>
                                        <a:ea typeface="Cambria Math" panose="02040503050406030204" pitchFamily="18" charset="0"/>
                                      </a:rPr>
                                    </m:ctrlPr>
                                  </m:sSubPr>
                                  <m:e>
                                    <m:r>
                                      <a:rPr lang="en-US" b="1" i="1" smtClean="0">
                                        <a:solidFill>
                                          <a:srgbClr val="FFC000"/>
                                        </a:solidFill>
                                        <a:latin typeface="Cambria Math" panose="02040503050406030204" pitchFamily="18" charset="0"/>
                                        <a:ea typeface="Cambria Math" panose="02040503050406030204" pitchFamily="18" charset="0"/>
                                      </a:rPr>
                                      <m:t>𝒉</m:t>
                                    </m:r>
                                    <m:sSub>
                                      <m:sSubPr>
                                        <m:ctrlPr>
                                          <a:rPr lang="en-US" b="1" i="1" smtClean="0">
                                            <a:solidFill>
                                              <a:srgbClr val="FFC000"/>
                                            </a:solidFill>
                                            <a:latin typeface="Cambria Math" charset="0"/>
                                            <a:ea typeface="Cambria Math" panose="02040503050406030204" pitchFamily="18" charset="0"/>
                                          </a:rPr>
                                        </m:ctrlPr>
                                      </m:sSubPr>
                                      <m:e>
                                        <m:r>
                                          <a:rPr lang="el-GR" b="1" i="1" smtClean="0">
                                            <a:solidFill>
                                              <a:srgbClr val="FFC000"/>
                                            </a:solidFill>
                                            <a:latin typeface="Cambria Math" panose="02040503050406030204" pitchFamily="18" charset="0"/>
                                            <a:ea typeface="Cambria Math" panose="02040503050406030204" pitchFamily="18" charset="0"/>
                                          </a:rPr>
                                          <m:t>𝜞</m:t>
                                        </m:r>
                                      </m:e>
                                      <m:sub>
                                        <m:r>
                                          <a:rPr lang="en-US" b="1" i="1" smtClean="0">
                                            <a:solidFill>
                                              <a:srgbClr val="FFC000"/>
                                            </a:solidFill>
                                            <a:latin typeface="Cambria Math" panose="02040503050406030204" pitchFamily="18" charset="0"/>
                                            <a:ea typeface="Cambria Math" panose="02040503050406030204" pitchFamily="18" charset="0"/>
                                          </a:rPr>
                                          <m:t>𝒔</m:t>
                                        </m:r>
                                      </m:sub>
                                    </m:sSub>
                                    <m:r>
                                      <a:rPr lang="el-GR" b="1" i="1" smtClean="0">
                                        <a:solidFill>
                                          <a:srgbClr val="FFC000"/>
                                        </a:solidFill>
                                        <a:latin typeface="Cambria Math" panose="02040503050406030204" pitchFamily="18" charset="0"/>
                                        <a:ea typeface="Cambria Math" panose="02040503050406030204" pitchFamily="18" charset="0"/>
                                      </a:rPr>
                                      <m:t>𝜴</m:t>
                                    </m:r>
                                  </m:e>
                                  <m:sub>
                                    <m:r>
                                      <a:rPr lang="en-US" b="1" i="1" smtClean="0">
                                        <a:solidFill>
                                          <a:srgbClr val="FFC000"/>
                                        </a:solidFill>
                                        <a:latin typeface="Cambria Math" panose="02040503050406030204" pitchFamily="18" charset="0"/>
                                        <a:ea typeface="Cambria Math" panose="02040503050406030204" pitchFamily="18" charset="0"/>
                                      </a:rPr>
                                      <m:t>𝒔</m:t>
                                    </m:r>
                                  </m:sub>
                                </m:sSub>
                                <m:acc>
                                  <m:accPr>
                                    <m:chr m:val="̇"/>
                                    <m:ctrlPr>
                                      <a:rPr lang="en-US" b="1" i="1" smtClean="0">
                                        <a:solidFill>
                                          <a:srgbClr val="FFC000"/>
                                        </a:solidFill>
                                        <a:latin typeface="Cambria Math" charset="0"/>
                                        <a:ea typeface="Cambria Math" panose="02040503050406030204" pitchFamily="18" charset="0"/>
                                      </a:rPr>
                                    </m:ctrlPr>
                                  </m:accPr>
                                  <m:e>
                                    <m:r>
                                      <a:rPr lang="en-US" b="1" i="1" smtClean="0">
                                        <a:solidFill>
                                          <a:srgbClr val="FFC000"/>
                                        </a:solidFill>
                                        <a:latin typeface="Cambria Math" panose="02040503050406030204" pitchFamily="18" charset="0"/>
                                        <a:ea typeface="Cambria Math" panose="02040503050406030204" pitchFamily="18" charset="0"/>
                                      </a:rPr>
                                      <m:t>𝒘</m:t>
                                    </m:r>
                                  </m:e>
                                </m:acc>
                                <m:r>
                                  <a:rPr lang="en-US" b="1" i="1" smtClean="0">
                                    <a:solidFill>
                                      <a:srgbClr val="FFC000"/>
                                    </a:solidFill>
                                    <a:latin typeface="Cambria Math" charset="0"/>
                                    <a:ea typeface="Cambria Math" panose="02040503050406030204" pitchFamily="18" charset="0"/>
                                  </a:rPr>
                                  <m:t>=</m:t>
                                </m:r>
                                <m:r>
                                  <a:rPr lang="en-US" b="1" i="1" smtClean="0">
                                    <a:solidFill>
                                      <a:srgbClr val="FFC000"/>
                                    </a:solidFill>
                                    <a:latin typeface="Cambria Math" charset="0"/>
                                    <a:ea typeface="Cambria Math" panose="02040503050406030204" pitchFamily="18" charset="0"/>
                                  </a:rPr>
                                  <m:t>𝟎</m:t>
                                </m:r>
                              </m:oMath>
                            </m:oMathPara>
                          </a14:m>
                          <a:endParaRPr lang="en-US" b="1" dirty="0" smtClean="0"/>
                        </a:p>
                      </a:txBody>
                      <a:tcPr>
                        <a:noFill/>
                      </a:tcPr>
                    </a:tc>
                    <a:tc>
                      <a:txBody>
                        <a:bodyPr/>
                        <a:lstStyle/>
                        <a:p>
                          <a:pPr algn="r"/>
                          <a:r>
                            <a:rPr lang="en-GB" dirty="0" smtClean="0"/>
                            <a:t>Eq. 36 </a:t>
                          </a:r>
                          <a:endParaRPr lang="en-GB" dirty="0"/>
                        </a:p>
                      </a:txBody>
                      <a:tcPr anchor="ctr"/>
                    </a:tc>
                    <a:extLst>
                      <a:ext uri="{0D108BD9-81ED-4DB2-BD59-A6C34878D82A}">
                        <a16:rowId xmlns:a16="http://schemas.microsoft.com/office/drawing/2014/main" xmlns="" val="2992407173"/>
                      </a:ext>
                    </a:extLst>
                  </a:tr>
                </a:tbl>
              </a:graphicData>
            </a:graphic>
          </p:graphicFrame>
        </mc:Choice>
        <mc:Fallback>
          <p:graphicFrame>
            <p:nvGraphicFramePr>
              <p:cNvPr id="24" name="Table 23"/>
              <p:cNvGraphicFramePr>
                <a:graphicFrameLocks noGrp="1"/>
              </p:cNvGraphicFramePr>
              <p:nvPr>
                <p:extLst>
                  <p:ext uri="{D42A27DB-BD31-4B8C-83A1-F6EECF244321}">
                    <p14:modId xmlns:p14="http://schemas.microsoft.com/office/powerpoint/2010/main" val="796062030"/>
                  </p:ext>
                </p:extLst>
              </p:nvPr>
            </p:nvGraphicFramePr>
            <p:xfrm>
              <a:off x="304589" y="3370469"/>
              <a:ext cx="10118398" cy="375349"/>
            </p:xfrm>
            <a:graphic>
              <a:graphicData uri="http://schemas.openxmlformats.org/drawingml/2006/table">
                <a:tbl>
                  <a:tblPr firstRow="1" bandRow="1">
                    <a:tableStyleId>{2D5ABB26-0587-4C30-8999-92F81FD0307C}</a:tableStyleId>
                  </a:tblPr>
                  <a:tblGrid>
                    <a:gridCol w="7073461">
                      <a:extLst>
                        <a:ext uri="{9D8B030D-6E8A-4147-A177-3AD203B41FA5}">
                          <a16:colId xmlns:a16="http://schemas.microsoft.com/office/drawing/2014/main" xmlns="" xmlns:a14="http://schemas.microsoft.com/office/drawing/2010/main" val="2435879438"/>
                        </a:ext>
                      </a:extLst>
                    </a:gridCol>
                    <a:gridCol w="3044937">
                      <a:extLst>
                        <a:ext uri="{9D8B030D-6E8A-4147-A177-3AD203B41FA5}">
                          <a16:colId xmlns:a16="http://schemas.microsoft.com/office/drawing/2014/main" xmlns="" xmlns:a14="http://schemas.microsoft.com/office/drawing/2010/main" val="3489280894"/>
                        </a:ext>
                      </a:extLst>
                    </a:gridCol>
                  </a:tblGrid>
                  <a:tr h="375349">
                    <a:tc>
                      <a:txBody>
                        <a:bodyPr/>
                        <a:lstStyle/>
                        <a:p>
                          <a:endParaRPr lang="en-US"/>
                        </a:p>
                      </a:txBody>
                      <a:tcPr>
                        <a:blipFill rotWithShape="0">
                          <a:blip r:embed="rId7"/>
                          <a:stretch>
                            <a:fillRect t="-6349" r="-43066" b="-23810"/>
                          </a:stretch>
                        </a:blipFill>
                      </a:tcPr>
                    </a:tc>
                    <a:tc>
                      <a:txBody>
                        <a:bodyPr/>
                        <a:lstStyle/>
                        <a:p>
                          <a:pPr algn="r"/>
                          <a:r>
                            <a:rPr lang="en-GB" dirty="0" smtClean="0"/>
                            <a:t>Eq. 36 </a:t>
                          </a:r>
                          <a:endParaRPr lang="en-GB" dirty="0"/>
                        </a:p>
                      </a:txBody>
                      <a:tcPr anchor="ctr"/>
                    </a:tc>
                    <a:extLst>
                      <a:ext uri="{0D108BD9-81ED-4DB2-BD59-A6C34878D82A}">
                        <a16:rowId xmlns:a16="http://schemas.microsoft.com/office/drawing/2014/main" xmlns="" xmlns:a14="http://schemas.microsoft.com/office/drawing/2010/main" val="2992407173"/>
                      </a:ext>
                    </a:extLst>
                  </a:tr>
                </a:tbl>
              </a:graphicData>
            </a:graphic>
          </p:graphicFrame>
        </mc:Fallback>
      </mc:AlternateContent>
    </p:spTree>
    <p:extLst>
      <p:ext uri="{BB962C8B-B14F-4D97-AF65-F5344CB8AC3E}">
        <p14:creationId xmlns:p14="http://schemas.microsoft.com/office/powerpoint/2010/main" val="1924682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16"/>
              <p:cNvSpPr txBox="1">
                <a:spLocks noChangeArrowheads="1"/>
              </p:cNvSpPr>
              <p:nvPr/>
            </p:nvSpPr>
            <p:spPr bwMode="auto">
              <a:xfrm>
                <a:off x="158564" y="971080"/>
                <a:ext cx="12033436"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b="1" dirty="0"/>
                  <a:t>Stationary case</a:t>
                </a:r>
                <a:r>
                  <a:rPr lang="en-GB" dirty="0">
                    <a:sym typeface="Wingdings" panose="05000000000000000000" pitchFamily="2" charset="2"/>
                  </a:rPr>
                  <a:t>: In the LHC </a:t>
                </a:r>
                <a14:m>
                  <m:oMath xmlns:m="http://schemas.openxmlformats.org/officeDocument/2006/math">
                    <m:sSub>
                      <m:sSubPr>
                        <m:ctrlPr>
                          <a:rPr lang="el-GR" i="1">
                            <a:latin typeface="Cambria Math" charset="0"/>
                          </a:rPr>
                        </m:ctrlPr>
                      </m:sSubPr>
                      <m:e>
                        <m:r>
                          <a:rPr lang="el-GR" i="1">
                            <a:latin typeface="Cambria Math" panose="02040503050406030204" pitchFamily="18" charset="0"/>
                          </a:rPr>
                          <m:t>𝜑</m:t>
                        </m:r>
                      </m:e>
                      <m:sub>
                        <m:r>
                          <a:rPr lang="en-GB">
                            <a:latin typeface="Cambria Math" panose="02040503050406030204" pitchFamily="18" charset="0"/>
                          </a:rPr>
                          <m:t>0</m:t>
                        </m:r>
                      </m:sub>
                    </m:sSub>
                    <m:r>
                      <a:rPr lang="en-US" i="1">
                        <a:latin typeface="Cambria Math" charset="0"/>
                      </a:rPr>
                      <m:t>=</m:t>
                    </m:r>
                    <m:sSub>
                      <m:sSubPr>
                        <m:ctrlPr>
                          <a:rPr lang="el-GR" i="1">
                            <a:latin typeface="Cambria Math" charset="0"/>
                          </a:rPr>
                        </m:ctrlPr>
                      </m:sSubPr>
                      <m:e>
                        <m:r>
                          <a:rPr lang="el-GR" i="1">
                            <a:latin typeface="Cambria Math" panose="02040503050406030204" pitchFamily="18" charset="0"/>
                          </a:rPr>
                          <m:t>𝜑</m:t>
                        </m:r>
                      </m:e>
                      <m:sub>
                        <m:r>
                          <m:rPr>
                            <m:sty m:val="p"/>
                          </m:rPr>
                          <a:rPr lang="en-US">
                            <a:latin typeface="Cambria Math" charset="0"/>
                          </a:rPr>
                          <m:t>s</m:t>
                        </m:r>
                      </m:sub>
                    </m:sSub>
                    <m:r>
                      <a:rPr lang="en-GB" i="1">
                        <a:latin typeface="Cambria Math" panose="02040503050406030204" pitchFamily="18" charset="0"/>
                      </a:rPr>
                      <m:t>=</m:t>
                    </m:r>
                  </m:oMath>
                </a14:m>
                <a:r>
                  <a:rPr lang="en-GB" dirty="0"/>
                  <a:t> </a:t>
                </a:r>
                <a14:m>
                  <m:oMath xmlns:m="http://schemas.openxmlformats.org/officeDocument/2006/math">
                    <m:r>
                      <m:rPr>
                        <m:sty m:val="p"/>
                      </m:rPr>
                      <a:rPr lang="el-GR" dirty="0">
                        <a:latin typeface="Cambria Math" panose="02040503050406030204" pitchFamily="18" charset="0"/>
                      </a:rPr>
                      <m:t>π</m:t>
                    </m:r>
                  </m:oMath>
                </a14:m>
                <a:r>
                  <a:rPr lang="en-GB" dirty="0"/>
                  <a:t> (above transition) </a:t>
                </a:r>
                <a:r>
                  <a:rPr lang="en-GB" dirty="0">
                    <a:sym typeface="Wingdings" panose="05000000000000000000" pitchFamily="2" charset="2"/>
                  </a:rPr>
                  <a:t> </a:t>
                </a:r>
                <a14:m>
                  <m:oMath xmlns:m="http://schemas.openxmlformats.org/officeDocument/2006/math">
                    <m:r>
                      <a:rPr lang="en-GB" b="1" i="1">
                        <a:latin typeface="Cambria Math" panose="02040503050406030204" pitchFamily="18" charset="0"/>
                      </a:rPr>
                      <m:t>𝑽</m:t>
                    </m:r>
                    <m:d>
                      <m:dPr>
                        <m:ctrlPr>
                          <a:rPr lang="en-GB" b="1" i="1">
                            <a:latin typeface="Cambria Math" charset="0"/>
                          </a:rPr>
                        </m:ctrlPr>
                      </m:dPr>
                      <m:e>
                        <m:r>
                          <m:rPr>
                            <m:sty m:val="p"/>
                          </m:rPr>
                          <a:rPr lang="el-GR" dirty="0">
                            <a:latin typeface="Cambria Math" panose="02040503050406030204" pitchFamily="18" charset="0"/>
                          </a:rPr>
                          <m:t>π</m:t>
                        </m:r>
                      </m:e>
                    </m:d>
                    <m:r>
                      <a:rPr lang="en-GB" b="1" i="1">
                        <a:latin typeface="Cambria Math" panose="02040503050406030204" pitchFamily="18" charset="0"/>
                      </a:rPr>
                      <m:t>=</m:t>
                    </m:r>
                    <m:sSub>
                      <m:sSubPr>
                        <m:ctrlPr>
                          <a:rPr lang="en-GB" b="1" i="1">
                            <a:latin typeface="Cambria Math" charset="0"/>
                          </a:rPr>
                        </m:ctrlPr>
                      </m:sSubPr>
                      <m:e>
                        <m:r>
                          <a:rPr lang="en-GB" b="1" i="1">
                            <a:latin typeface="Cambria Math" panose="02040503050406030204" pitchFamily="18" charset="0"/>
                          </a:rPr>
                          <m:t>𝒆</m:t>
                        </m:r>
                        <m:r>
                          <a:rPr lang="en-US" b="1" i="1">
                            <a:latin typeface="Cambria Math" charset="0"/>
                          </a:rPr>
                          <m:t>𝑽</m:t>
                        </m:r>
                      </m:e>
                      <m:sub>
                        <m:r>
                          <a:rPr lang="en-US" b="1" i="1">
                            <a:latin typeface="Cambria Math" charset="0"/>
                          </a:rPr>
                          <m:t>𝒎𝒂𝒙</m:t>
                        </m:r>
                      </m:sub>
                    </m:sSub>
                    <m:func>
                      <m:funcPr>
                        <m:ctrlPr>
                          <a:rPr lang="en-GB" b="1" i="1">
                            <a:latin typeface="Cambria Math" charset="0"/>
                          </a:rPr>
                        </m:ctrlPr>
                      </m:funcPr>
                      <m:fName>
                        <m:r>
                          <a:rPr lang="en-GB" b="1">
                            <a:latin typeface="Cambria Math" panose="02040503050406030204" pitchFamily="18" charset="0"/>
                          </a:rPr>
                          <m:t>𝐬𝐢𝐧</m:t>
                        </m:r>
                      </m:fName>
                      <m:e>
                        <m:r>
                          <a:rPr lang="el-GR" b="1" i="1">
                            <a:latin typeface="Cambria Math" panose="02040503050406030204" pitchFamily="18" charset="0"/>
                          </a:rPr>
                          <m:t>(</m:t>
                        </m:r>
                        <m:r>
                          <m:rPr>
                            <m:sty m:val="p"/>
                          </m:rPr>
                          <a:rPr lang="el-GR" dirty="0">
                            <a:latin typeface="Cambria Math" panose="02040503050406030204" pitchFamily="18" charset="0"/>
                          </a:rPr>
                          <m:t>π</m:t>
                        </m:r>
                        <m:r>
                          <a:rPr lang="el-GR" b="1" i="1">
                            <a:latin typeface="Cambria Math" panose="02040503050406030204" pitchFamily="18" charset="0"/>
                          </a:rPr>
                          <m:t>)</m:t>
                        </m:r>
                      </m:e>
                    </m:func>
                    <m:r>
                      <a:rPr lang="en-GB" b="1" i="1">
                        <a:latin typeface="Cambria Math" panose="02040503050406030204" pitchFamily="18" charset="0"/>
                      </a:rPr>
                      <m:t>=</m:t>
                    </m:r>
                    <m:r>
                      <a:rPr lang="en-GB" b="1" i="1">
                        <a:latin typeface="Cambria Math" panose="02040503050406030204" pitchFamily="18" charset="0"/>
                      </a:rPr>
                      <m:t>𝟎</m:t>
                    </m:r>
                  </m:oMath>
                </a14:m>
                <a:r>
                  <a:rPr lang="en-GB" dirty="0">
                    <a:sym typeface="Wingdings" panose="05000000000000000000" pitchFamily="2" charset="2"/>
                  </a:rPr>
                  <a:t>  synchronous particle does not gain any energy </a:t>
                </a:r>
                <a:endParaRPr lang="en-GB" dirty="0"/>
              </a:p>
            </p:txBody>
          </p:sp>
        </mc:Choice>
        <mc:Fallback xmlns="">
          <p:sp>
            <p:nvSpPr>
              <p:cNvPr id="17" name="TextBox 16"/>
              <p:cNvSpPr txBox="1">
                <a:spLocks noRot="1" noChangeAspect="1" noMove="1" noResize="1" noEditPoints="1" noAdjustHandles="1" noChangeArrowheads="1" noChangeShapeType="1" noTextEdit="1"/>
              </p:cNvSpPr>
              <p:nvPr/>
            </p:nvSpPr>
            <p:spPr bwMode="auto">
              <a:xfrm>
                <a:off x="158564" y="971080"/>
                <a:ext cx="12033436" cy="646331"/>
              </a:xfrm>
              <a:prstGeom prst="rect">
                <a:avLst/>
              </a:prstGeom>
              <a:blipFill rotWithShape="0">
                <a:blip r:embed="rId3"/>
                <a:stretch>
                  <a:fillRect l="-304" t="-5660" r="-152" b="-1415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6398" y="2388362"/>
            <a:ext cx="6703386" cy="3766452"/>
          </a:xfrm>
          <a:prstGeom prst="rect">
            <a:avLst/>
          </a:prstGeom>
        </p:spPr>
      </p:pic>
      <p:cxnSp>
        <p:nvCxnSpPr>
          <p:cNvPr id="8" name="Straight Connector 7"/>
          <p:cNvCxnSpPr/>
          <p:nvPr/>
        </p:nvCxnSpPr>
        <p:spPr>
          <a:xfrm flipH="1">
            <a:off x="3255560" y="3430212"/>
            <a:ext cx="413379" cy="11940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958772" y="3882732"/>
            <a:ext cx="184742" cy="5250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3599969" y="3099711"/>
            <a:ext cx="605183" cy="18878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045496" y="2909878"/>
            <a:ext cx="605183" cy="22842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4553643" y="2756527"/>
            <a:ext cx="605183" cy="276394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5096207" y="2815155"/>
            <a:ext cx="562322" cy="28156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5621243" y="2880305"/>
            <a:ext cx="562322" cy="28156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1092" y="3207855"/>
            <a:ext cx="487509" cy="23006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6823739" y="3563823"/>
            <a:ext cx="314339" cy="15688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7372488" y="3882732"/>
            <a:ext cx="146059" cy="8285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8166008" y="5529588"/>
            <a:ext cx="3780125" cy="923330"/>
          </a:xfrm>
          <a:prstGeom prst="rect">
            <a:avLst/>
          </a:prstGeom>
          <a:solidFill>
            <a:schemeClr val="tx1"/>
          </a:solidFill>
          <a:ln w="31750">
            <a:solidFill>
              <a:srgbClr val="FF0000"/>
            </a:solidFill>
          </a:ln>
        </p:spPr>
        <p:txBody>
          <a:bodyPr wrap="square" rtlCol="0">
            <a:spAutoFit/>
          </a:bodyPr>
          <a:lstStyle/>
          <a:p>
            <a:r>
              <a:rPr lang="en-GB" dirty="0" smtClean="0">
                <a:solidFill>
                  <a:schemeClr val="bg1"/>
                </a:solidFill>
              </a:rPr>
              <a:t>The area enclosed by the </a:t>
            </a:r>
            <a:r>
              <a:rPr lang="en-GB" dirty="0" err="1" smtClean="0">
                <a:solidFill>
                  <a:schemeClr val="bg1"/>
                </a:solidFill>
              </a:rPr>
              <a:t>separatrix</a:t>
            </a:r>
            <a:r>
              <a:rPr lang="en-GB" dirty="0" smtClean="0">
                <a:solidFill>
                  <a:schemeClr val="bg1"/>
                </a:solidFill>
              </a:rPr>
              <a:t> is known as </a:t>
            </a:r>
            <a:r>
              <a:rPr lang="en-GB" b="1" dirty="0" smtClean="0">
                <a:solidFill>
                  <a:schemeClr val="bg1"/>
                </a:solidFill>
              </a:rPr>
              <a:t>Bucket </a:t>
            </a:r>
            <a:r>
              <a:rPr lang="en-GB" b="1" dirty="0" smtClean="0">
                <a:solidFill>
                  <a:schemeClr val="bg1"/>
                </a:solidFill>
              </a:rPr>
              <a:t>Area</a:t>
            </a:r>
            <a:r>
              <a:rPr lang="en-GB" b="1" dirty="0" smtClean="0">
                <a:solidFill>
                  <a:schemeClr val="bg1"/>
                </a:solidFill>
              </a:rPr>
              <a:t>. </a:t>
            </a:r>
            <a:r>
              <a:rPr lang="en-GB" dirty="0" smtClean="0">
                <a:solidFill>
                  <a:schemeClr val="bg1"/>
                </a:solidFill>
              </a:rPr>
              <a:t>It is measured in </a:t>
            </a:r>
            <a:r>
              <a:rPr lang="en-GB" dirty="0" err="1" smtClean="0">
                <a:solidFill>
                  <a:schemeClr val="bg1"/>
                </a:solidFill>
              </a:rPr>
              <a:t>electronvolt</a:t>
            </a:r>
            <a:r>
              <a:rPr lang="en-GB" dirty="0" smtClean="0">
                <a:solidFill>
                  <a:schemeClr val="bg1"/>
                </a:solidFill>
              </a:rPr>
              <a:t>-seconds (</a:t>
            </a:r>
            <a:r>
              <a:rPr lang="en-GB" b="1" dirty="0" smtClean="0">
                <a:solidFill>
                  <a:schemeClr val="bg1"/>
                </a:solidFill>
              </a:rPr>
              <a:t>eVs</a:t>
            </a:r>
            <a:r>
              <a:rPr lang="en-GB" dirty="0" smtClean="0">
                <a:solidFill>
                  <a:schemeClr val="bg1"/>
                </a:solidFill>
              </a:rPr>
              <a:t>)</a:t>
            </a:r>
            <a:endParaRPr lang="en-GB" dirty="0">
              <a:solidFill>
                <a:schemeClr val="bg1"/>
              </a:solidFill>
            </a:endParaRPr>
          </a:p>
        </p:txBody>
      </p:sp>
      <p:cxnSp>
        <p:nvCxnSpPr>
          <p:cNvPr id="46" name="Straight Arrow Connector 45"/>
          <p:cNvCxnSpPr/>
          <p:nvPr/>
        </p:nvCxnSpPr>
        <p:spPr>
          <a:xfrm flipH="1" flipV="1">
            <a:off x="6845876" y="4624267"/>
            <a:ext cx="1342654" cy="89620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3" name="Title 1"/>
          <p:cNvSpPr txBox="1">
            <a:spLocks/>
          </p:cNvSpPr>
          <p:nvPr/>
        </p:nvSpPr>
        <p:spPr>
          <a:xfrm>
            <a:off x="1391127" y="-9603"/>
            <a:ext cx="9568310"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fontAlgn="auto">
              <a:spcAft>
                <a:spcPts val="0"/>
              </a:spcAft>
            </a:pPr>
            <a:r>
              <a:rPr lang="en-GB" sz="3200" smtClean="0"/>
              <a:t>Single particle synchrotron motion – no acceleration</a:t>
            </a:r>
            <a:endParaRPr lang="en-US" sz="2800" dirty="0"/>
          </a:p>
        </p:txBody>
      </p:sp>
      <mc:AlternateContent xmlns:mc="http://schemas.openxmlformats.org/markup-compatibility/2006">
        <mc:Choice xmlns:a14="http://schemas.microsoft.com/office/drawing/2010/main" Requires="a14">
          <p:sp>
            <p:nvSpPr>
              <p:cNvPr id="41" name="TextBox 40"/>
              <p:cNvSpPr txBox="1"/>
              <p:nvPr/>
            </p:nvSpPr>
            <p:spPr>
              <a:xfrm>
                <a:off x="3668939" y="1981962"/>
                <a:ext cx="3435761" cy="338554"/>
              </a:xfrm>
              <a:prstGeom prst="rect">
                <a:avLst/>
              </a:prstGeom>
              <a:solidFill>
                <a:schemeClr val="tx1"/>
              </a:solidFill>
              <a:ln w="25400">
                <a:solidFill>
                  <a:schemeClr val="tx1"/>
                </a:solidFill>
              </a:ln>
            </p:spPr>
            <p:txBody>
              <a:bodyPr wrap="square" rtlCol="0">
                <a:spAutoFit/>
              </a:bodyPr>
              <a:lstStyle/>
              <a:p>
                <a:r>
                  <a:rPr lang="en-GB" sz="1600" b="1" dirty="0" smtClean="0">
                    <a:solidFill>
                      <a:schemeClr val="bg1"/>
                    </a:solidFill>
                  </a:rPr>
                  <a:t>Longitudinal phase space (</a:t>
                </a:r>
                <a14:m>
                  <m:oMath xmlns:m="http://schemas.openxmlformats.org/officeDocument/2006/math">
                    <m:r>
                      <a:rPr lang="el-GR" sz="1600" b="1" i="1" smtClean="0">
                        <a:solidFill>
                          <a:schemeClr val="bg1"/>
                        </a:solidFill>
                        <a:latin typeface="Cambria Math" panose="02040503050406030204" pitchFamily="18" charset="0"/>
                      </a:rPr>
                      <m:t>𝝋</m:t>
                    </m:r>
                  </m:oMath>
                </a14:m>
                <a:r>
                  <a:rPr lang="el-GR" sz="1600" b="1" dirty="0" smtClean="0">
                    <a:solidFill>
                      <a:schemeClr val="bg1"/>
                    </a:solidFill>
                  </a:rPr>
                  <a:t>,</a:t>
                </a:r>
                <a14:m>
                  <m:oMath xmlns:m="http://schemas.openxmlformats.org/officeDocument/2006/math">
                    <m:r>
                      <a:rPr lang="en-US" sz="1600" b="1" i="0" smtClean="0">
                        <a:solidFill>
                          <a:schemeClr val="bg1"/>
                        </a:solidFill>
                        <a:latin typeface="Cambria Math" charset="0"/>
                      </a:rPr>
                      <m:t>𝐰</m:t>
                    </m:r>
                  </m:oMath>
                </a14:m>
                <a:r>
                  <a:rPr lang="en-GB" sz="1600" b="1" dirty="0" smtClean="0">
                    <a:solidFill>
                      <a:schemeClr val="bg1"/>
                    </a:solidFill>
                  </a:rPr>
                  <a:t>)</a:t>
                </a:r>
              </a:p>
            </p:txBody>
          </p:sp>
        </mc:Choice>
        <mc:Fallback>
          <p:sp>
            <p:nvSpPr>
              <p:cNvPr id="41" name="TextBox 40"/>
              <p:cNvSpPr txBox="1">
                <a:spLocks noRot="1" noChangeAspect="1" noMove="1" noResize="1" noEditPoints="1" noAdjustHandles="1" noChangeArrowheads="1" noChangeShapeType="1" noTextEdit="1"/>
              </p:cNvSpPr>
              <p:nvPr/>
            </p:nvSpPr>
            <p:spPr>
              <a:xfrm>
                <a:off x="3668939" y="1981962"/>
                <a:ext cx="3435761" cy="338554"/>
              </a:xfrm>
              <a:prstGeom prst="rect">
                <a:avLst/>
              </a:prstGeom>
              <a:blipFill rotWithShape="0">
                <a:blip r:embed="rId5"/>
                <a:stretch>
                  <a:fillRect l="-705" t="-1667" b="-16667"/>
                </a:stretch>
              </a:blipFill>
              <a:ln w="25400">
                <a:solidFill>
                  <a:schemeClr val="tx1"/>
                </a:solidFill>
              </a:ln>
            </p:spPr>
            <p:txBody>
              <a:bodyPr/>
              <a:lstStyle/>
              <a:p>
                <a:r>
                  <a:rPr lang="en-US">
                    <a:noFill/>
                  </a:rPr>
                  <a:t> </a:t>
                </a:r>
              </a:p>
            </p:txBody>
          </p:sp>
        </mc:Fallback>
      </mc:AlternateContent>
      <p:cxnSp>
        <p:nvCxnSpPr>
          <p:cNvPr id="42" name="Straight Arrow Connector 41"/>
          <p:cNvCxnSpPr>
            <a:stCxn id="47" idx="2"/>
          </p:cNvCxnSpPr>
          <p:nvPr/>
        </p:nvCxnSpPr>
        <p:spPr>
          <a:xfrm flipH="1">
            <a:off x="7581829" y="3383773"/>
            <a:ext cx="2393222" cy="47275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47" name="TextBox 46"/>
              <p:cNvSpPr txBox="1"/>
              <p:nvPr/>
            </p:nvSpPr>
            <p:spPr>
              <a:xfrm>
                <a:off x="7978137" y="2424215"/>
                <a:ext cx="3993828" cy="959558"/>
              </a:xfrm>
              <a:prstGeom prst="rect">
                <a:avLst/>
              </a:prstGeom>
              <a:solidFill>
                <a:schemeClr val="tx1"/>
              </a:solidFill>
              <a:ln w="31750">
                <a:solidFill>
                  <a:srgbClr val="FF0000"/>
                </a:solidFill>
              </a:ln>
            </p:spPr>
            <p:txBody>
              <a:bodyPr wrap="square" rtlCol="0">
                <a:spAutoFit/>
              </a:bodyPr>
              <a:lstStyle/>
              <a:p>
                <a:r>
                  <a:rPr lang="en-GB" b="1" dirty="0" smtClean="0">
                    <a:solidFill>
                      <a:schemeClr val="bg1"/>
                    </a:solidFill>
                  </a:rPr>
                  <a:t>Separatrix</a:t>
                </a:r>
                <a:r>
                  <a:rPr lang="en-GB" dirty="0" smtClean="0">
                    <a:solidFill>
                      <a:schemeClr val="bg1"/>
                    </a:solidFill>
                  </a:rPr>
                  <a:t>: defines the </a:t>
                </a:r>
                <a:r>
                  <a:rPr lang="en-GB" b="1" dirty="0" smtClean="0">
                    <a:solidFill>
                      <a:schemeClr val="bg1"/>
                    </a:solidFill>
                  </a:rPr>
                  <a:t>Bucket</a:t>
                </a:r>
                <a:r>
                  <a:rPr lang="en-GB" dirty="0" smtClean="0">
                    <a:solidFill>
                      <a:schemeClr val="bg1"/>
                    </a:solidFill>
                  </a:rPr>
                  <a:t> and corresponds to the </a:t>
                </a:r>
                <a:r>
                  <a:rPr lang="en-GB" b="1" dirty="0" smtClean="0">
                    <a:solidFill>
                      <a:schemeClr val="bg1"/>
                    </a:solidFill>
                  </a:rPr>
                  <a:t>trajectory of the particle with maximum offset from </a:t>
                </a:r>
                <a14:m>
                  <m:oMath xmlns:m="http://schemas.openxmlformats.org/officeDocument/2006/math">
                    <m:sSub>
                      <m:sSubPr>
                        <m:ctrlPr>
                          <a:rPr lang="el-GR" b="1" i="1">
                            <a:solidFill>
                              <a:schemeClr val="bg1"/>
                            </a:solidFill>
                            <a:latin typeface="Cambria Math" charset="0"/>
                          </a:rPr>
                        </m:ctrlPr>
                      </m:sSubPr>
                      <m:e>
                        <m:r>
                          <a:rPr lang="el-GR" b="1" i="1">
                            <a:solidFill>
                              <a:schemeClr val="bg1"/>
                            </a:solidFill>
                            <a:latin typeface="Cambria Math" panose="02040503050406030204" pitchFamily="18" charset="0"/>
                          </a:rPr>
                          <m:t>𝝋</m:t>
                        </m:r>
                      </m:e>
                      <m:sub>
                        <m:r>
                          <a:rPr lang="en-US" b="1" i="1" smtClean="0">
                            <a:solidFill>
                              <a:schemeClr val="bg1"/>
                            </a:solidFill>
                            <a:latin typeface="Cambria Math" charset="0"/>
                          </a:rPr>
                          <m:t>𝒔</m:t>
                        </m:r>
                      </m:sub>
                    </m:sSub>
                  </m:oMath>
                </a14:m>
                <a:r>
                  <a:rPr lang="en-GB" dirty="0" smtClean="0">
                    <a:solidFill>
                      <a:schemeClr val="bg1"/>
                    </a:solidFill>
                  </a:rPr>
                  <a:t> </a:t>
                </a:r>
                <a:endParaRPr lang="en-GB" dirty="0">
                  <a:solidFill>
                    <a:schemeClr val="bg1"/>
                  </a:solidFill>
                </a:endParaRPr>
              </a:p>
            </p:txBody>
          </p:sp>
        </mc:Choice>
        <mc:Fallback>
          <p:sp>
            <p:nvSpPr>
              <p:cNvPr id="47" name="TextBox 46"/>
              <p:cNvSpPr txBox="1">
                <a:spLocks noRot="1" noChangeAspect="1" noMove="1" noResize="1" noEditPoints="1" noAdjustHandles="1" noChangeArrowheads="1" noChangeShapeType="1" noTextEdit="1"/>
              </p:cNvSpPr>
              <p:nvPr/>
            </p:nvSpPr>
            <p:spPr>
              <a:xfrm>
                <a:off x="7978137" y="2424215"/>
                <a:ext cx="3993828" cy="959558"/>
              </a:xfrm>
              <a:prstGeom prst="rect">
                <a:avLst/>
              </a:prstGeom>
              <a:blipFill rotWithShape="0">
                <a:blip r:embed="rId6"/>
                <a:stretch>
                  <a:fillRect l="-1061" t="-2469" b="-4321"/>
                </a:stretch>
              </a:blipFill>
              <a:ln w="31750">
                <a:solidFill>
                  <a:srgbClr val="FF0000"/>
                </a:solidFill>
              </a:ln>
            </p:spPr>
            <p:txBody>
              <a:bodyPr/>
              <a:lstStyle/>
              <a:p>
                <a:r>
                  <a:rPr lang="en-US">
                    <a:noFill/>
                  </a:rPr>
                  <a:t> </a:t>
                </a:r>
              </a:p>
            </p:txBody>
          </p:sp>
        </mc:Fallback>
      </mc:AlternateContent>
      <p:cxnSp>
        <p:nvCxnSpPr>
          <p:cNvPr id="52" name="Straight Arrow Connector 51"/>
          <p:cNvCxnSpPr/>
          <p:nvPr/>
        </p:nvCxnSpPr>
        <p:spPr>
          <a:xfrm flipH="1">
            <a:off x="5376866" y="2750005"/>
            <a:ext cx="28461" cy="1362593"/>
          </a:xfrm>
          <a:prstGeom prst="straightConnector1">
            <a:avLst/>
          </a:prstGeom>
          <a:ln w="381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54" name="TextBox 53"/>
              <p:cNvSpPr txBox="1"/>
              <p:nvPr/>
            </p:nvSpPr>
            <p:spPr>
              <a:xfrm>
                <a:off x="5442854" y="3206223"/>
                <a:ext cx="1814856" cy="276999"/>
              </a:xfrm>
              <a:prstGeom prst="rect">
                <a:avLst/>
              </a:prstGeom>
              <a:solidFill>
                <a:schemeClr val="tx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charset="0"/>
                          <a:ea typeface="Cambria Math" charset="0"/>
                          <a:cs typeface="Cambria Math" charset="0"/>
                        </a:rPr>
                        <m:t>𝑤</m:t>
                      </m:r>
                      <m:d>
                        <m:dPr>
                          <m:ctrlPr>
                            <a:rPr lang="en-US" i="1">
                              <a:solidFill>
                                <a:schemeClr val="bg1"/>
                              </a:solidFill>
                              <a:latin typeface="Cambria Math" charset="0"/>
                              <a:ea typeface="Cambria Math" panose="02040503050406030204" pitchFamily="18" charset="0"/>
                            </a:rPr>
                          </m:ctrlPr>
                        </m:dPr>
                        <m:e>
                          <m:sSub>
                            <m:sSubPr>
                              <m:ctrlPr>
                                <a:rPr lang="en-US" i="1">
                                  <a:solidFill>
                                    <a:schemeClr val="bg1"/>
                                  </a:solidFill>
                                  <a:latin typeface="Cambria Math"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𝜑</m:t>
                              </m:r>
                            </m:e>
                            <m:sub>
                              <m:r>
                                <a:rPr lang="en-US" i="1">
                                  <a:solidFill>
                                    <a:schemeClr val="bg1"/>
                                  </a:solidFill>
                                  <a:latin typeface="Cambria Math" panose="02040503050406030204" pitchFamily="18" charset="0"/>
                                  <a:ea typeface="Cambria Math" panose="02040503050406030204" pitchFamily="18" charset="0"/>
                                </a:rPr>
                                <m:t>𝑠</m:t>
                              </m:r>
                            </m:sub>
                          </m:sSub>
                        </m:e>
                      </m:d>
                      <m:r>
                        <a:rPr lang="en-US" b="1" i="0" smtClean="0">
                          <a:solidFill>
                            <a:schemeClr val="bg1"/>
                          </a:solidFill>
                          <a:latin typeface="Cambria Math" charset="0"/>
                          <a:ea typeface="Cambria Math" panose="02040503050406030204" pitchFamily="18" charset="0"/>
                        </a:rPr>
                        <m:t>=</m:t>
                      </m:r>
                      <m:r>
                        <a:rPr lang="el-GR" b="1" i="0" smtClean="0">
                          <a:solidFill>
                            <a:schemeClr val="bg1"/>
                          </a:solidFill>
                          <a:latin typeface="Cambria Math" panose="02040503050406030204" pitchFamily="18" charset="0"/>
                        </a:rPr>
                        <m:t>𝚫</m:t>
                      </m:r>
                      <m:sSub>
                        <m:sSubPr>
                          <m:ctrlPr>
                            <a:rPr lang="el-GR" b="1" i="1" smtClean="0">
                              <a:solidFill>
                                <a:schemeClr val="bg1"/>
                              </a:solidFill>
                              <a:latin typeface="Cambria Math" charset="0"/>
                            </a:rPr>
                          </m:ctrlPr>
                        </m:sSubPr>
                        <m:e>
                          <m:r>
                            <a:rPr lang="fr-FR" b="1" i="1" smtClean="0">
                              <a:solidFill>
                                <a:schemeClr val="bg1"/>
                              </a:solidFill>
                              <a:latin typeface="Cambria Math" panose="02040503050406030204" pitchFamily="18" charset="0"/>
                            </a:rPr>
                            <m:t>𝑬</m:t>
                          </m:r>
                        </m:e>
                        <m:sub>
                          <m:r>
                            <a:rPr lang="en-GB" b="1" i="0" smtClean="0">
                              <a:solidFill>
                                <a:schemeClr val="bg1"/>
                              </a:solidFill>
                              <a:latin typeface="Cambria Math" panose="02040503050406030204" pitchFamily="18" charset="0"/>
                            </a:rPr>
                            <m:t>𝐛𝐮𝐜𝐤𝐞𝐭</m:t>
                          </m:r>
                        </m:sub>
                      </m:sSub>
                    </m:oMath>
                  </m:oMathPara>
                </a14:m>
                <a:endParaRPr lang="en-GB" b="1" dirty="0">
                  <a:solidFill>
                    <a:schemeClr val="bg1"/>
                  </a:solidFill>
                </a:endParaRPr>
              </a:p>
            </p:txBody>
          </p:sp>
        </mc:Choice>
        <mc:Fallback>
          <p:sp>
            <p:nvSpPr>
              <p:cNvPr id="54" name="TextBox 53"/>
              <p:cNvSpPr txBox="1">
                <a:spLocks noRot="1" noChangeAspect="1" noMove="1" noResize="1" noEditPoints="1" noAdjustHandles="1" noChangeArrowheads="1" noChangeShapeType="1" noTextEdit="1"/>
              </p:cNvSpPr>
              <p:nvPr/>
            </p:nvSpPr>
            <p:spPr>
              <a:xfrm>
                <a:off x="5442854" y="3206223"/>
                <a:ext cx="1814856" cy="276999"/>
              </a:xfrm>
              <a:prstGeom prst="rect">
                <a:avLst/>
              </a:prstGeom>
              <a:blipFill rotWithShape="0">
                <a:blip r:embed="rId7"/>
                <a:stretch>
                  <a:fillRect l="-1678" r="-1342" b="-22222"/>
                </a:stretch>
              </a:blipFill>
            </p:spPr>
            <p:txBody>
              <a:bodyPr/>
              <a:lstStyle/>
              <a:p>
                <a:r>
                  <a:rPr lang="en-US">
                    <a:noFill/>
                  </a:rPr>
                  <a:t> </a:t>
                </a:r>
              </a:p>
            </p:txBody>
          </p:sp>
        </mc:Fallback>
      </mc:AlternateContent>
      <p:cxnSp>
        <p:nvCxnSpPr>
          <p:cNvPr id="58" name="Straight Arrow Connector 57"/>
          <p:cNvCxnSpPr/>
          <p:nvPr/>
        </p:nvCxnSpPr>
        <p:spPr>
          <a:xfrm>
            <a:off x="3218033" y="2909878"/>
            <a:ext cx="2149457" cy="55412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2709636" y="4207733"/>
            <a:ext cx="5268501" cy="4238"/>
          </a:xfrm>
          <a:prstGeom prst="straightConnector1">
            <a:avLst/>
          </a:prstGeom>
          <a:ln w="381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4953633" y="4265949"/>
            <a:ext cx="783035" cy="584775"/>
          </a:xfrm>
          <a:prstGeom prst="rect">
            <a:avLst/>
          </a:prstGeom>
          <a:noFill/>
        </p:spPr>
        <p:txBody>
          <a:bodyPr wrap="square">
            <a:spAutoFit/>
          </a:bodyPr>
          <a:lstStyle/>
          <a:p>
            <a:r>
              <a:rPr lang="en-GB" sz="1600" b="1" dirty="0">
                <a:solidFill>
                  <a:srgbClr val="000000"/>
                </a:solidFill>
                <a:cs typeface="Calibri" panose="020F0502020204030204" pitchFamily="34" charset="0"/>
              </a:rPr>
              <a:t>bucket length</a:t>
            </a:r>
            <a:endParaRPr lang="en-GB" sz="1600" dirty="0">
              <a:solidFill>
                <a:srgbClr val="000000"/>
              </a:solidFill>
            </a:endParaRPr>
          </a:p>
        </p:txBody>
      </p:sp>
      <mc:AlternateContent xmlns:mc="http://schemas.openxmlformats.org/markup-compatibility/2006">
        <mc:Choice xmlns:a14="http://schemas.microsoft.com/office/drawing/2010/main" Requires="a14">
          <p:sp>
            <p:nvSpPr>
              <p:cNvPr id="34" name="TextBox 33"/>
              <p:cNvSpPr txBox="1"/>
              <p:nvPr/>
            </p:nvSpPr>
            <p:spPr>
              <a:xfrm>
                <a:off x="122766" y="4142985"/>
                <a:ext cx="2127279" cy="1626343"/>
              </a:xfrm>
              <a:prstGeom prst="rect">
                <a:avLst/>
              </a:prstGeom>
              <a:solidFill>
                <a:schemeClr val="tx1"/>
              </a:solidFill>
              <a:ln w="31750">
                <a:solidFill>
                  <a:srgbClr val="FF0000"/>
                </a:solidFill>
              </a:ln>
            </p:spPr>
            <p:txBody>
              <a:bodyPr wrap="square" rtlCol="0">
                <a:spAutoFit/>
              </a:bodyPr>
              <a:lstStyle/>
              <a:p>
                <a:r>
                  <a:rPr lang="en-GB" b="1" dirty="0" smtClean="0">
                    <a:solidFill>
                      <a:schemeClr val="bg1"/>
                    </a:solidFill>
                  </a:rPr>
                  <a:t>Bucket Length: </a:t>
                </a:r>
                <a:r>
                  <a:rPr lang="en-GB" dirty="0" smtClean="0">
                    <a:solidFill>
                      <a:schemeClr val="bg1"/>
                    </a:solidFill>
                  </a:rPr>
                  <a:t>determined by the RF frequency </a:t>
                </a:r>
                <a14:m>
                  <m:oMath xmlns:m="http://schemas.openxmlformats.org/officeDocument/2006/math">
                    <m:sSub>
                      <m:sSubPr>
                        <m:ctrlPr>
                          <a:rPr lang="en-GB" b="1" i="1">
                            <a:solidFill>
                              <a:schemeClr val="bg1"/>
                            </a:solidFill>
                            <a:latin typeface="Cambria Math" charset="0"/>
                          </a:rPr>
                        </m:ctrlPr>
                      </m:sSubPr>
                      <m:e>
                        <m:r>
                          <a:rPr lang="el-GR" b="1" i="1">
                            <a:solidFill>
                              <a:schemeClr val="bg1"/>
                            </a:solidFill>
                            <a:latin typeface="Cambria Math" panose="02040503050406030204" pitchFamily="18" charset="0"/>
                          </a:rPr>
                          <m:t>𝝎</m:t>
                        </m:r>
                      </m:e>
                      <m:sub>
                        <m:r>
                          <a:rPr lang="en-GB" b="1" i="1">
                            <a:solidFill>
                              <a:schemeClr val="bg1"/>
                            </a:solidFill>
                            <a:latin typeface="Cambria Math" panose="02040503050406030204" pitchFamily="18" charset="0"/>
                          </a:rPr>
                          <m:t>𝑹𝑭</m:t>
                        </m:r>
                      </m:sub>
                    </m:sSub>
                  </m:oMath>
                </a14:m>
                <a:r>
                  <a:rPr lang="el-GR" dirty="0" smtClean="0">
                    <a:solidFill>
                      <a:schemeClr val="bg1"/>
                    </a:solidFill>
                  </a:rPr>
                  <a:t>. </a:t>
                </a:r>
                <a:endParaRPr lang="en-GB" dirty="0" smtClean="0">
                  <a:solidFill>
                    <a:schemeClr val="bg1"/>
                  </a:solidFill>
                </a:endParaRPr>
              </a:p>
              <a:p>
                <a:r>
                  <a:rPr lang="en-GB" dirty="0" smtClean="0">
                    <a:solidFill>
                      <a:schemeClr val="bg1"/>
                    </a:solidFill>
                  </a:rPr>
                  <a:t>In time units:</a:t>
                </a:r>
                <a:r>
                  <a:rPr lang="el-GR" dirty="0" smtClean="0">
                    <a:solidFill>
                      <a:schemeClr val="bg1"/>
                    </a:solidFill>
                  </a:rPr>
                  <a:t> </a:t>
                </a:r>
                <a:r>
                  <a:rPr lang="en-GB" dirty="0" smtClean="0">
                    <a:solidFill>
                      <a:schemeClr val="bg1"/>
                    </a:solidFill>
                  </a:rPr>
                  <a:t> </a:t>
                </a:r>
                <a14:m>
                  <m:oMath xmlns:m="http://schemas.openxmlformats.org/officeDocument/2006/math">
                    <m:r>
                      <a:rPr lang="el-GR" b="0" i="1" smtClean="0">
                        <a:solidFill>
                          <a:schemeClr val="bg1"/>
                        </a:solidFill>
                        <a:latin typeface="Cambria Math" panose="02040503050406030204" pitchFamily="18" charset="0"/>
                      </a:rPr>
                      <m:t>𝛥𝜏</m:t>
                    </m:r>
                    <m:r>
                      <a:rPr lang="el-GR" b="0" i="1" smtClean="0">
                        <a:solidFill>
                          <a:schemeClr val="bg1"/>
                        </a:solidFill>
                        <a:latin typeface="Cambria Math" panose="02040503050406030204" pitchFamily="18" charset="0"/>
                      </a:rPr>
                      <m:t>=</m:t>
                    </m:r>
                    <m:f>
                      <m:fPr>
                        <m:ctrlPr>
                          <a:rPr lang="el-GR" i="1" smtClean="0">
                            <a:solidFill>
                              <a:schemeClr val="bg1"/>
                            </a:solidFill>
                            <a:latin typeface="Cambria Math" charset="0"/>
                          </a:rPr>
                        </m:ctrlPr>
                      </m:fPr>
                      <m:num>
                        <m:r>
                          <a:rPr lang="el-GR" b="0" i="1" smtClean="0">
                            <a:solidFill>
                              <a:schemeClr val="bg1"/>
                            </a:solidFill>
                            <a:latin typeface="Cambria Math" panose="02040503050406030204" pitchFamily="18" charset="0"/>
                          </a:rPr>
                          <m:t>2</m:t>
                        </m:r>
                        <m:r>
                          <a:rPr lang="el-GR" b="0" i="1" smtClean="0">
                            <a:solidFill>
                              <a:schemeClr val="bg1"/>
                            </a:solidFill>
                            <a:latin typeface="Cambria Math" panose="02040503050406030204" pitchFamily="18" charset="0"/>
                          </a:rPr>
                          <m:t>𝜋</m:t>
                        </m:r>
                      </m:num>
                      <m:den>
                        <m:sSub>
                          <m:sSubPr>
                            <m:ctrlPr>
                              <a:rPr lang="en-GB" i="1">
                                <a:solidFill>
                                  <a:schemeClr val="bg1"/>
                                </a:solidFill>
                                <a:latin typeface="Cambria Math" charset="0"/>
                              </a:rPr>
                            </m:ctrlPr>
                          </m:sSubPr>
                          <m:e>
                            <m:r>
                              <a:rPr lang="el-GR" b="0" i="1">
                                <a:solidFill>
                                  <a:schemeClr val="bg1"/>
                                </a:solidFill>
                                <a:latin typeface="Cambria Math" panose="02040503050406030204" pitchFamily="18" charset="0"/>
                              </a:rPr>
                              <m:t>𝜔</m:t>
                            </m:r>
                          </m:e>
                          <m:sub>
                            <m:r>
                              <a:rPr lang="en-GB" b="0" i="1">
                                <a:solidFill>
                                  <a:schemeClr val="bg1"/>
                                </a:solidFill>
                                <a:latin typeface="Cambria Math" panose="02040503050406030204" pitchFamily="18" charset="0"/>
                              </a:rPr>
                              <m:t>𝑅𝐹</m:t>
                            </m:r>
                          </m:sub>
                        </m:sSub>
                      </m:den>
                    </m:f>
                    <m:r>
                      <a:rPr lang="en-GB" b="0" i="1" smtClean="0">
                        <a:solidFill>
                          <a:schemeClr val="bg1"/>
                        </a:solidFill>
                        <a:latin typeface="Cambria Math" panose="02040503050406030204" pitchFamily="18" charset="0"/>
                      </a:rPr>
                      <m:t>=</m:t>
                    </m:r>
                    <m:sSub>
                      <m:sSubPr>
                        <m:ctrlPr>
                          <a:rPr lang="en-GB" i="1">
                            <a:solidFill>
                              <a:schemeClr val="bg1"/>
                            </a:solidFill>
                            <a:latin typeface="Cambria Math" charset="0"/>
                          </a:rPr>
                        </m:ctrlPr>
                      </m:sSubPr>
                      <m:e>
                        <m:r>
                          <a:rPr lang="en-GB" b="0" i="1" smtClean="0">
                            <a:solidFill>
                              <a:schemeClr val="bg1"/>
                            </a:solidFill>
                            <a:latin typeface="Cambria Math" panose="02040503050406030204" pitchFamily="18" charset="0"/>
                          </a:rPr>
                          <m:t>𝑇</m:t>
                        </m:r>
                      </m:e>
                      <m:sub>
                        <m:r>
                          <a:rPr lang="en-GB" b="0" i="1">
                            <a:solidFill>
                              <a:schemeClr val="bg1"/>
                            </a:solidFill>
                            <a:latin typeface="Cambria Math" panose="02040503050406030204" pitchFamily="18" charset="0"/>
                          </a:rPr>
                          <m:t>𝑅𝐹</m:t>
                        </m:r>
                      </m:sub>
                    </m:sSub>
                  </m:oMath>
                </a14:m>
                <a:endParaRPr lang="en-GB" dirty="0">
                  <a:solidFill>
                    <a:schemeClr val="bg1"/>
                  </a:solidFill>
                </a:endParaRPr>
              </a:p>
            </p:txBody>
          </p:sp>
        </mc:Choice>
        <mc:Fallback>
          <p:sp>
            <p:nvSpPr>
              <p:cNvPr id="34" name="TextBox 33"/>
              <p:cNvSpPr txBox="1">
                <a:spLocks noRot="1" noChangeAspect="1" noMove="1" noResize="1" noEditPoints="1" noAdjustHandles="1" noChangeArrowheads="1" noChangeShapeType="1" noTextEdit="1"/>
              </p:cNvSpPr>
              <p:nvPr/>
            </p:nvSpPr>
            <p:spPr>
              <a:xfrm>
                <a:off x="122766" y="4142985"/>
                <a:ext cx="2127279" cy="1626343"/>
              </a:xfrm>
              <a:prstGeom prst="rect">
                <a:avLst/>
              </a:prstGeom>
              <a:blipFill rotWithShape="0">
                <a:blip r:embed="rId8"/>
                <a:stretch>
                  <a:fillRect l="-1695" t="-1476"/>
                </a:stretch>
              </a:blipFill>
              <a:ln w="31750">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rot="16200000">
                <a:off x="1769977" y="4115803"/>
                <a:ext cx="1474250" cy="461665"/>
              </a:xfrm>
              <a:prstGeom prst="rect">
                <a:avLst/>
              </a:prstGeom>
              <a:solidFill>
                <a:schemeClr val="tx1"/>
              </a:solidFill>
            </p:spPr>
            <p:txBody>
              <a:bodyPr wrap="none">
                <a:spAutoFit/>
              </a:bodyPr>
              <a:lstStyle/>
              <a:p>
                <a14:m>
                  <m:oMath xmlns:m="http://schemas.openxmlformats.org/officeDocument/2006/math">
                    <m:r>
                      <a:rPr lang="en-US" sz="2400" i="1" smtClean="0">
                        <a:solidFill>
                          <a:schemeClr val="bg1"/>
                        </a:solidFill>
                        <a:latin typeface="Cambria Math" charset="0"/>
                        <a:ea typeface="Cambria Math" charset="0"/>
                        <a:cs typeface="Cambria Math" charset="0"/>
                      </a:rPr>
                      <m:t>𝑤</m:t>
                    </m:r>
                    <m:d>
                      <m:dPr>
                        <m:ctrlPr>
                          <a:rPr lang="en-US" sz="2400" i="1">
                            <a:solidFill>
                              <a:schemeClr val="bg1"/>
                            </a:solidFill>
                            <a:latin typeface="Cambria Math" charset="0"/>
                          </a:rPr>
                        </m:ctrlPr>
                      </m:dPr>
                      <m:e>
                        <m:r>
                          <a:rPr lang="en-US" sz="2400" i="1">
                            <a:solidFill>
                              <a:schemeClr val="bg1"/>
                            </a:solidFill>
                            <a:latin typeface="Cambria Math" panose="02040503050406030204" pitchFamily="18" charset="0"/>
                            <a:ea typeface="Cambria Math" panose="02040503050406030204" pitchFamily="18" charset="0"/>
                          </a:rPr>
                          <m:t>𝜑</m:t>
                        </m:r>
                      </m:e>
                    </m:d>
                  </m:oMath>
                </a14:m>
                <a:r>
                  <a:rPr lang="en-GB" sz="2400" dirty="0" smtClean="0">
                    <a:solidFill>
                      <a:schemeClr val="bg1"/>
                    </a:solidFill>
                  </a:rPr>
                  <a:t> (eV)</a:t>
                </a:r>
                <a:endParaRPr lang="en-GB" sz="2400" dirty="0">
                  <a:solidFill>
                    <a:schemeClr val="bg1"/>
                  </a:solidFill>
                </a:endParaRPr>
              </a:p>
            </p:txBody>
          </p:sp>
        </mc:Choice>
        <mc:Fallback>
          <p:sp>
            <p:nvSpPr>
              <p:cNvPr id="28" name="Rectangle 27"/>
              <p:cNvSpPr>
                <a:spLocks noRot="1" noChangeAspect="1" noMove="1" noResize="1" noEditPoints="1" noAdjustHandles="1" noChangeArrowheads="1" noChangeShapeType="1" noTextEdit="1"/>
              </p:cNvSpPr>
              <p:nvPr/>
            </p:nvSpPr>
            <p:spPr>
              <a:xfrm rot="16200000">
                <a:off x="1769977" y="4115803"/>
                <a:ext cx="1474250" cy="461665"/>
              </a:xfrm>
              <a:prstGeom prst="rect">
                <a:avLst/>
              </a:prstGeom>
              <a:blipFill rotWithShape="0">
                <a:blip r:embed="rId9"/>
                <a:stretch>
                  <a:fillRect l="-9211" t="-5372" r="-30263"/>
                </a:stretch>
              </a:blipFill>
            </p:spPr>
            <p:txBody>
              <a:bodyPr/>
              <a:lstStyle/>
              <a:p>
                <a:r>
                  <a:rPr lang="en-US">
                    <a:noFill/>
                  </a:rPr>
                  <a:t> </a:t>
                </a:r>
              </a:p>
            </p:txBody>
          </p:sp>
        </mc:Fallback>
      </mc:AlternateContent>
      <p:cxnSp>
        <p:nvCxnSpPr>
          <p:cNvPr id="35" name="Straight Arrow Connector 34"/>
          <p:cNvCxnSpPr/>
          <p:nvPr/>
        </p:nvCxnSpPr>
        <p:spPr>
          <a:xfrm flipV="1">
            <a:off x="2264894" y="4222978"/>
            <a:ext cx="1245970" cy="76454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0" name="Rectangle 29"/>
              <p:cNvSpPr/>
              <p:nvPr/>
            </p:nvSpPr>
            <p:spPr>
              <a:xfrm>
                <a:off x="5096207" y="5749641"/>
                <a:ext cx="468590" cy="461665"/>
              </a:xfrm>
              <a:prstGeom prst="rect">
                <a:avLst/>
              </a:prstGeom>
              <a:solidFill>
                <a:schemeClr val="tx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𝜑</m:t>
                      </m:r>
                    </m:oMath>
                  </m:oMathPara>
                </a14:m>
                <a:endParaRPr lang="en-GB" sz="2400" dirty="0">
                  <a:solidFill>
                    <a:schemeClr val="bg1"/>
                  </a:solidFill>
                </a:endParaRPr>
              </a:p>
            </p:txBody>
          </p:sp>
        </mc:Choice>
        <mc:Fallback>
          <p:sp>
            <p:nvSpPr>
              <p:cNvPr id="30" name="Rectangle 29"/>
              <p:cNvSpPr>
                <a:spLocks noRot="1" noChangeAspect="1" noMove="1" noResize="1" noEditPoints="1" noAdjustHandles="1" noChangeArrowheads="1" noChangeShapeType="1" noTextEdit="1"/>
              </p:cNvSpPr>
              <p:nvPr/>
            </p:nvSpPr>
            <p:spPr>
              <a:xfrm>
                <a:off x="5096207" y="5749641"/>
                <a:ext cx="468590" cy="461665"/>
              </a:xfrm>
              <a:prstGeom prst="rect">
                <a:avLst/>
              </a:prstGeom>
              <a:blipFill rotWithShape="0">
                <a:blip r:embed="rId10"/>
                <a:stretch>
                  <a:fillRect b="-52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7" name="TextBox 56"/>
              <p:cNvSpPr txBox="1"/>
              <p:nvPr/>
            </p:nvSpPr>
            <p:spPr>
              <a:xfrm>
                <a:off x="31336" y="1749844"/>
                <a:ext cx="3128575" cy="1210011"/>
              </a:xfrm>
              <a:prstGeom prst="rect">
                <a:avLst/>
              </a:prstGeom>
              <a:solidFill>
                <a:schemeClr val="tx1"/>
              </a:solidFill>
              <a:ln w="31750">
                <a:solidFill>
                  <a:srgbClr val="FF0000"/>
                </a:solidFill>
              </a:ln>
            </p:spPr>
            <p:txBody>
              <a:bodyPr wrap="square" rtlCol="0">
                <a:spAutoFit/>
              </a:bodyPr>
              <a:lstStyle/>
              <a:p>
                <a:r>
                  <a:rPr lang="en-GB" b="1" dirty="0" smtClean="0">
                    <a:solidFill>
                      <a:schemeClr val="bg1"/>
                    </a:solidFill>
                  </a:rPr>
                  <a:t>Bucket Height,</a:t>
                </a:r>
                <a14:m>
                  <m:oMath xmlns:m="http://schemas.openxmlformats.org/officeDocument/2006/math">
                    <m:r>
                      <a:rPr lang="en-US" i="1">
                        <a:solidFill>
                          <a:schemeClr val="bg1"/>
                        </a:solidFill>
                        <a:latin typeface="Cambria Math" panose="02040503050406030204" pitchFamily="18" charset="0"/>
                        <a:ea typeface="Cambria Math" panose="02040503050406030204" pitchFamily="18" charset="0"/>
                      </a:rPr>
                      <m:t>𝑤</m:t>
                    </m:r>
                    <m:d>
                      <m:dPr>
                        <m:ctrlPr>
                          <a:rPr lang="en-US" i="1">
                            <a:solidFill>
                              <a:schemeClr val="bg1"/>
                            </a:solidFill>
                            <a:latin typeface="Cambria Math" charset="0"/>
                            <a:ea typeface="Cambria Math" panose="02040503050406030204" pitchFamily="18" charset="0"/>
                          </a:rPr>
                        </m:ctrlPr>
                      </m:dPr>
                      <m:e>
                        <m:sSub>
                          <m:sSubPr>
                            <m:ctrlPr>
                              <a:rPr lang="en-US" i="1">
                                <a:solidFill>
                                  <a:schemeClr val="bg1"/>
                                </a:solidFill>
                                <a:latin typeface="Cambria Math"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𝜑</m:t>
                            </m:r>
                          </m:e>
                          <m:sub>
                            <m:r>
                              <a:rPr lang="en-US" i="1">
                                <a:solidFill>
                                  <a:schemeClr val="bg1"/>
                                </a:solidFill>
                                <a:latin typeface="Cambria Math" panose="02040503050406030204" pitchFamily="18" charset="0"/>
                                <a:ea typeface="Cambria Math" panose="02040503050406030204" pitchFamily="18" charset="0"/>
                              </a:rPr>
                              <m:t>𝑠</m:t>
                            </m:r>
                          </m:sub>
                        </m:sSub>
                      </m:e>
                    </m:d>
                  </m:oMath>
                </a14:m>
                <a:r>
                  <a:rPr lang="en-GB" b="1" dirty="0" smtClean="0">
                    <a:solidFill>
                      <a:schemeClr val="bg1"/>
                    </a:solidFill>
                  </a:rPr>
                  <a:t>: </a:t>
                </a:r>
                <a:r>
                  <a:rPr lang="en-GB" dirty="0" smtClean="0">
                    <a:solidFill>
                      <a:schemeClr val="bg1"/>
                    </a:solidFill>
                  </a:rPr>
                  <a:t>defines the bucket acceptance, </a:t>
                </a:r>
                <a:endParaRPr lang="en-US" b="0" i="0" dirty="0" smtClean="0">
                  <a:solidFill>
                    <a:schemeClr val="bg1"/>
                  </a:solidFill>
                  <a:latin typeface="Cambria Math" charset="0"/>
                </a:endParaRPr>
              </a:p>
              <a:p>
                <a14:m>
                  <m:oMathPara xmlns:m="http://schemas.openxmlformats.org/officeDocument/2006/math">
                    <m:oMathParaPr>
                      <m:jc m:val="centerGroup"/>
                    </m:oMathParaPr>
                    <m:oMath xmlns:m="http://schemas.openxmlformats.org/officeDocument/2006/math">
                      <m:r>
                        <m:rPr>
                          <m:sty m:val="p"/>
                        </m:rPr>
                        <a:rPr lang="en-US" b="0" i="0" smtClean="0">
                          <a:solidFill>
                            <a:schemeClr val="bg1"/>
                          </a:solidFill>
                          <a:latin typeface="Cambria Math" charset="0"/>
                        </a:rPr>
                        <m:t>w</m:t>
                      </m:r>
                      <m:d>
                        <m:dPr>
                          <m:ctrlPr>
                            <a:rPr lang="en-US" i="1">
                              <a:solidFill>
                                <a:schemeClr val="bg1"/>
                              </a:solidFill>
                              <a:latin typeface="Cambria Math" charset="0"/>
                              <a:ea typeface="Cambria Math" panose="02040503050406030204" pitchFamily="18" charset="0"/>
                            </a:rPr>
                          </m:ctrlPr>
                        </m:dPr>
                        <m:e>
                          <m:sSub>
                            <m:sSubPr>
                              <m:ctrlPr>
                                <a:rPr lang="en-US" i="1">
                                  <a:solidFill>
                                    <a:schemeClr val="bg1"/>
                                  </a:solidFill>
                                  <a:latin typeface="Cambria Math"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𝜑</m:t>
                              </m:r>
                            </m:e>
                            <m:sub>
                              <m:r>
                                <a:rPr lang="en-US" i="1">
                                  <a:solidFill>
                                    <a:schemeClr val="bg1"/>
                                  </a:solidFill>
                                  <a:latin typeface="Cambria Math" panose="02040503050406030204" pitchFamily="18" charset="0"/>
                                  <a:ea typeface="Cambria Math" panose="02040503050406030204" pitchFamily="18" charset="0"/>
                                </a:rPr>
                                <m:t>𝑠</m:t>
                              </m:r>
                            </m:sub>
                          </m:sSub>
                        </m:e>
                      </m:d>
                      <m:r>
                        <a:rPr lang="en-US" b="0" i="0" smtClean="0">
                          <a:solidFill>
                            <a:schemeClr val="bg1"/>
                          </a:solidFill>
                          <a:latin typeface="Cambria Math" charset="0"/>
                        </a:rPr>
                        <m:t>=</m:t>
                      </m:r>
                      <m:r>
                        <m:rPr>
                          <m:sty m:val="p"/>
                        </m:rPr>
                        <a:rPr lang="el-GR" b="0" i="1" smtClean="0">
                          <a:solidFill>
                            <a:schemeClr val="bg1"/>
                          </a:solidFill>
                          <a:latin typeface="Cambria Math" panose="02040503050406030204" pitchFamily="18" charset="0"/>
                        </a:rPr>
                        <m:t>Δ</m:t>
                      </m:r>
                      <m:sSub>
                        <m:sSubPr>
                          <m:ctrlPr>
                            <a:rPr lang="el-GR" i="1">
                              <a:solidFill>
                                <a:schemeClr val="bg1"/>
                              </a:solidFill>
                              <a:latin typeface="Cambria Math" charset="0"/>
                            </a:rPr>
                          </m:ctrlPr>
                        </m:sSubPr>
                        <m:e>
                          <m:r>
                            <a:rPr lang="fr-FR" b="0" i="1">
                              <a:solidFill>
                                <a:schemeClr val="bg1"/>
                              </a:solidFill>
                              <a:latin typeface="Cambria Math" panose="02040503050406030204" pitchFamily="18" charset="0"/>
                            </a:rPr>
                            <m:t>𝐸</m:t>
                          </m:r>
                        </m:e>
                        <m:sub>
                          <m:r>
                            <m:rPr>
                              <m:sty m:val="p"/>
                            </m:rPr>
                            <a:rPr lang="en-GB" b="0" i="1">
                              <a:solidFill>
                                <a:schemeClr val="bg1"/>
                              </a:solidFill>
                              <a:latin typeface="Cambria Math" panose="02040503050406030204" pitchFamily="18" charset="0"/>
                            </a:rPr>
                            <m:t>bucket</m:t>
                          </m:r>
                        </m:sub>
                      </m:sSub>
                      <m:r>
                        <a:rPr lang="en-GB" b="0" i="1" smtClean="0">
                          <a:solidFill>
                            <a:schemeClr val="bg1"/>
                          </a:solidFill>
                          <a:latin typeface="Cambria Math" panose="02040503050406030204" pitchFamily="18" charset="0"/>
                          <a:ea typeface="Cambria Math" panose="02040503050406030204" pitchFamily="18" charset="0"/>
                        </a:rPr>
                        <m:t>∝</m:t>
                      </m:r>
                      <m:rad>
                        <m:radPr>
                          <m:degHide m:val="on"/>
                          <m:ctrlPr>
                            <a:rPr lang="en-GB" i="1" smtClean="0">
                              <a:solidFill>
                                <a:schemeClr val="bg1"/>
                              </a:solidFill>
                              <a:latin typeface="Cambria Math" charset="0"/>
                              <a:ea typeface="Cambria Math" panose="02040503050406030204" pitchFamily="18" charset="0"/>
                            </a:rPr>
                          </m:ctrlPr>
                        </m:radPr>
                        <m:deg/>
                        <m:e>
                          <m:sSub>
                            <m:sSubPr>
                              <m:ctrlPr>
                                <a:rPr lang="en-GB" i="1">
                                  <a:solidFill>
                                    <a:schemeClr val="bg1"/>
                                  </a:solidFill>
                                  <a:latin typeface="Cambria Math" charset="0"/>
                                </a:rPr>
                              </m:ctrlPr>
                            </m:sSubPr>
                            <m:e>
                              <m:acc>
                                <m:accPr>
                                  <m:chr m:val="̂"/>
                                  <m:ctrlPr>
                                    <a:rPr lang="en-GB" i="1">
                                      <a:solidFill>
                                        <a:schemeClr val="bg1"/>
                                      </a:solidFill>
                                      <a:latin typeface="Cambria Math" charset="0"/>
                                    </a:rPr>
                                  </m:ctrlPr>
                                </m:accPr>
                                <m:e>
                                  <m:r>
                                    <a:rPr lang="en-GB" b="0" i="1">
                                      <a:solidFill>
                                        <a:schemeClr val="bg1"/>
                                      </a:solidFill>
                                      <a:latin typeface="Cambria Math" panose="02040503050406030204" pitchFamily="18" charset="0"/>
                                    </a:rPr>
                                    <m:t>𝑉</m:t>
                                  </m:r>
                                </m:e>
                              </m:acc>
                            </m:e>
                            <m:sub>
                              <m:r>
                                <a:rPr lang="en-GB" b="0" i="1">
                                  <a:solidFill>
                                    <a:schemeClr val="bg1"/>
                                  </a:solidFill>
                                  <a:latin typeface="Cambria Math" panose="02040503050406030204" pitchFamily="18" charset="0"/>
                                </a:rPr>
                                <m:t>𝑅𝐹</m:t>
                              </m:r>
                            </m:sub>
                          </m:sSub>
                        </m:e>
                      </m:rad>
                    </m:oMath>
                  </m:oMathPara>
                </a14:m>
                <a:endParaRPr lang="en-GB" dirty="0">
                  <a:solidFill>
                    <a:schemeClr val="bg1"/>
                  </a:solidFill>
                </a:endParaRPr>
              </a:p>
            </p:txBody>
          </p:sp>
        </mc:Choice>
        <mc:Fallback>
          <p:sp>
            <p:nvSpPr>
              <p:cNvPr id="57" name="TextBox 56"/>
              <p:cNvSpPr txBox="1">
                <a:spLocks noRot="1" noChangeAspect="1" noMove="1" noResize="1" noEditPoints="1" noAdjustHandles="1" noChangeArrowheads="1" noChangeShapeType="1" noTextEdit="1"/>
              </p:cNvSpPr>
              <p:nvPr/>
            </p:nvSpPr>
            <p:spPr>
              <a:xfrm>
                <a:off x="31336" y="1749844"/>
                <a:ext cx="3128575" cy="1210011"/>
              </a:xfrm>
              <a:prstGeom prst="rect">
                <a:avLst/>
              </a:prstGeom>
              <a:blipFill rotWithShape="0">
                <a:blip r:embed="rId11"/>
                <a:stretch>
                  <a:fillRect l="-1158" t="-980" r="-772"/>
                </a:stretch>
              </a:blipFill>
              <a:ln w="317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565955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7" grpId="0" animBg="1"/>
      <p:bldP spid="54" grpId="0" animBg="1"/>
      <p:bldP spid="33" grpId="0"/>
      <p:bldP spid="34" grpId="0" animBg="1"/>
      <p:bldP spid="5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TextBox 16"/>
              <p:cNvSpPr txBox="1">
                <a:spLocks noChangeArrowheads="1"/>
              </p:cNvSpPr>
              <p:nvPr/>
            </p:nvSpPr>
            <p:spPr bwMode="auto">
              <a:xfrm>
                <a:off x="158564" y="971080"/>
                <a:ext cx="12033436"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b="1" dirty="0"/>
                  <a:t>Stationary case</a:t>
                </a:r>
                <a:r>
                  <a:rPr lang="en-GB" dirty="0">
                    <a:sym typeface="Wingdings" panose="05000000000000000000" pitchFamily="2" charset="2"/>
                  </a:rPr>
                  <a:t>: In the LHC </a:t>
                </a:r>
                <a14:m>
                  <m:oMath xmlns:m="http://schemas.openxmlformats.org/officeDocument/2006/math">
                    <m:sSub>
                      <m:sSubPr>
                        <m:ctrlPr>
                          <a:rPr lang="el-GR" i="1">
                            <a:latin typeface="Cambria Math" charset="0"/>
                          </a:rPr>
                        </m:ctrlPr>
                      </m:sSubPr>
                      <m:e>
                        <m:r>
                          <a:rPr lang="el-GR" i="1">
                            <a:latin typeface="Cambria Math" panose="02040503050406030204" pitchFamily="18" charset="0"/>
                          </a:rPr>
                          <m:t>𝜑</m:t>
                        </m:r>
                      </m:e>
                      <m:sub>
                        <m:r>
                          <m:rPr>
                            <m:sty m:val="p"/>
                          </m:rPr>
                          <a:rPr lang="en-US">
                            <a:latin typeface="Cambria Math" charset="0"/>
                          </a:rPr>
                          <m:t>s</m:t>
                        </m:r>
                      </m:sub>
                    </m:sSub>
                    <m:r>
                      <a:rPr lang="en-GB" i="1">
                        <a:latin typeface="Cambria Math" panose="02040503050406030204" pitchFamily="18" charset="0"/>
                      </a:rPr>
                      <m:t>=</m:t>
                    </m:r>
                  </m:oMath>
                </a14:m>
                <a:r>
                  <a:rPr lang="en-GB" dirty="0"/>
                  <a:t> </a:t>
                </a:r>
                <a14:m>
                  <m:oMath xmlns:m="http://schemas.openxmlformats.org/officeDocument/2006/math">
                    <m:r>
                      <m:rPr>
                        <m:sty m:val="p"/>
                      </m:rPr>
                      <a:rPr lang="el-GR" dirty="0">
                        <a:latin typeface="Cambria Math" panose="02040503050406030204" pitchFamily="18" charset="0"/>
                      </a:rPr>
                      <m:t>π</m:t>
                    </m:r>
                  </m:oMath>
                </a14:m>
                <a:r>
                  <a:rPr lang="en-GB" dirty="0"/>
                  <a:t> (above transition) </a:t>
                </a:r>
                <a:r>
                  <a:rPr lang="en-GB" dirty="0">
                    <a:sym typeface="Wingdings" panose="05000000000000000000" pitchFamily="2" charset="2"/>
                  </a:rPr>
                  <a:t> </a:t>
                </a:r>
                <a14:m>
                  <m:oMath xmlns:m="http://schemas.openxmlformats.org/officeDocument/2006/math">
                    <m:r>
                      <a:rPr lang="en-GB" b="1" i="1">
                        <a:latin typeface="Cambria Math" panose="02040503050406030204" pitchFamily="18" charset="0"/>
                      </a:rPr>
                      <m:t>𝑽</m:t>
                    </m:r>
                    <m:d>
                      <m:dPr>
                        <m:ctrlPr>
                          <a:rPr lang="en-GB" b="1" i="1">
                            <a:latin typeface="Cambria Math" charset="0"/>
                          </a:rPr>
                        </m:ctrlPr>
                      </m:dPr>
                      <m:e>
                        <m:r>
                          <m:rPr>
                            <m:sty m:val="p"/>
                          </m:rPr>
                          <a:rPr lang="el-GR" dirty="0">
                            <a:latin typeface="Cambria Math" panose="02040503050406030204" pitchFamily="18" charset="0"/>
                          </a:rPr>
                          <m:t>π</m:t>
                        </m:r>
                      </m:e>
                    </m:d>
                    <m:r>
                      <a:rPr lang="en-GB" b="1" i="1">
                        <a:latin typeface="Cambria Math" panose="02040503050406030204" pitchFamily="18" charset="0"/>
                      </a:rPr>
                      <m:t>=</m:t>
                    </m:r>
                    <m:sSub>
                      <m:sSubPr>
                        <m:ctrlPr>
                          <a:rPr lang="en-GB" b="1" i="1">
                            <a:latin typeface="Cambria Math" charset="0"/>
                          </a:rPr>
                        </m:ctrlPr>
                      </m:sSubPr>
                      <m:e>
                        <m:r>
                          <a:rPr lang="en-GB" b="1" i="1">
                            <a:latin typeface="Cambria Math" panose="02040503050406030204" pitchFamily="18" charset="0"/>
                          </a:rPr>
                          <m:t>𝒆</m:t>
                        </m:r>
                        <m:r>
                          <a:rPr lang="en-US" b="1" i="1">
                            <a:latin typeface="Cambria Math" charset="0"/>
                          </a:rPr>
                          <m:t>𝑽</m:t>
                        </m:r>
                      </m:e>
                      <m:sub>
                        <m:r>
                          <a:rPr lang="en-US" b="1" i="1">
                            <a:latin typeface="Cambria Math" charset="0"/>
                          </a:rPr>
                          <m:t>𝒎𝒂𝒙</m:t>
                        </m:r>
                      </m:sub>
                    </m:sSub>
                    <m:func>
                      <m:funcPr>
                        <m:ctrlPr>
                          <a:rPr lang="en-GB" b="1" i="1">
                            <a:latin typeface="Cambria Math" charset="0"/>
                          </a:rPr>
                        </m:ctrlPr>
                      </m:funcPr>
                      <m:fName>
                        <m:r>
                          <a:rPr lang="en-GB" b="1">
                            <a:latin typeface="Cambria Math" panose="02040503050406030204" pitchFamily="18" charset="0"/>
                          </a:rPr>
                          <m:t>𝐬𝐢𝐧</m:t>
                        </m:r>
                      </m:fName>
                      <m:e>
                        <m:r>
                          <a:rPr lang="el-GR" b="1" i="1">
                            <a:latin typeface="Cambria Math" panose="02040503050406030204" pitchFamily="18" charset="0"/>
                          </a:rPr>
                          <m:t>(</m:t>
                        </m:r>
                        <m:r>
                          <m:rPr>
                            <m:sty m:val="p"/>
                          </m:rPr>
                          <a:rPr lang="el-GR" dirty="0">
                            <a:latin typeface="Cambria Math" panose="02040503050406030204" pitchFamily="18" charset="0"/>
                          </a:rPr>
                          <m:t>π</m:t>
                        </m:r>
                        <m:r>
                          <a:rPr lang="el-GR" b="1" i="1">
                            <a:latin typeface="Cambria Math" panose="02040503050406030204" pitchFamily="18" charset="0"/>
                          </a:rPr>
                          <m:t>)</m:t>
                        </m:r>
                      </m:e>
                    </m:func>
                    <m:r>
                      <a:rPr lang="en-GB" b="1" i="1">
                        <a:latin typeface="Cambria Math" panose="02040503050406030204" pitchFamily="18" charset="0"/>
                      </a:rPr>
                      <m:t>=</m:t>
                    </m:r>
                    <m:r>
                      <a:rPr lang="en-GB" b="1" i="1">
                        <a:latin typeface="Cambria Math" panose="02040503050406030204" pitchFamily="18" charset="0"/>
                      </a:rPr>
                      <m:t>𝟎</m:t>
                    </m:r>
                  </m:oMath>
                </a14:m>
                <a:r>
                  <a:rPr lang="en-GB" dirty="0">
                    <a:sym typeface="Wingdings" panose="05000000000000000000" pitchFamily="2" charset="2"/>
                  </a:rPr>
                  <a:t>  synchronous particle does not gain any energy </a:t>
                </a:r>
                <a:endParaRPr lang="en-GB" dirty="0"/>
              </a:p>
            </p:txBody>
          </p:sp>
        </mc:Choice>
        <mc:Fallback>
          <p:sp>
            <p:nvSpPr>
              <p:cNvPr id="17" name="TextBox 16"/>
              <p:cNvSpPr txBox="1">
                <a:spLocks noRot="1" noChangeAspect="1" noMove="1" noResize="1" noEditPoints="1" noAdjustHandles="1" noChangeArrowheads="1" noChangeShapeType="1" noTextEdit="1"/>
              </p:cNvSpPr>
              <p:nvPr/>
            </p:nvSpPr>
            <p:spPr bwMode="auto">
              <a:xfrm>
                <a:off x="158564" y="971080"/>
                <a:ext cx="12033436" cy="646331"/>
              </a:xfrm>
              <a:prstGeom prst="rect">
                <a:avLst/>
              </a:prstGeom>
              <a:blipFill rotWithShape="0">
                <a:blip r:embed="rId3"/>
                <a:stretch>
                  <a:fillRect l="-304" t="-5660" b="-1415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4" name="Right Arrow 23"/>
          <p:cNvSpPr/>
          <p:nvPr/>
        </p:nvSpPr>
        <p:spPr>
          <a:xfrm>
            <a:off x="7921211" y="3512651"/>
            <a:ext cx="510798" cy="510877"/>
          </a:xfrm>
          <a:prstGeom prst="rightArrow">
            <a:avLst/>
          </a:prstGeom>
          <a:solidFill>
            <a:srgbClr val="0C377B"/>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Title 1"/>
          <p:cNvSpPr>
            <a:spLocks noGrp="1"/>
          </p:cNvSpPr>
          <p:nvPr>
            <p:ph type="title"/>
          </p:nvPr>
        </p:nvSpPr>
        <p:spPr>
          <a:xfrm>
            <a:off x="1391127" y="-9603"/>
            <a:ext cx="9568310" cy="1143000"/>
          </a:xfrm>
        </p:spPr>
        <p:txBody>
          <a:bodyPr>
            <a:normAutofit/>
          </a:bodyPr>
          <a:lstStyle/>
          <a:p>
            <a:pPr algn="ctr"/>
            <a:r>
              <a:rPr lang="en-GB" sz="3200" dirty="0" smtClean="0"/>
              <a:t>Single particle synchrotron motion – no acceleration</a:t>
            </a:r>
            <a:endParaRPr lang="en-US" sz="2800" dirty="0"/>
          </a:p>
        </p:txBody>
      </p:sp>
      <p:grpSp>
        <p:nvGrpSpPr>
          <p:cNvPr id="32" name="Group 31"/>
          <p:cNvGrpSpPr/>
          <p:nvPr/>
        </p:nvGrpSpPr>
        <p:grpSpPr>
          <a:xfrm>
            <a:off x="1871450" y="2380753"/>
            <a:ext cx="6703386" cy="3766452"/>
            <a:chOff x="7866175" y="3152392"/>
            <a:chExt cx="4162275" cy="2829791"/>
          </a:xfrm>
        </p:grpSpPr>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6175" y="3152392"/>
              <a:ext cx="4162275" cy="2829791"/>
            </a:xfrm>
            <a:prstGeom prst="rect">
              <a:avLst/>
            </a:prstGeom>
          </p:spPr>
        </p:pic>
        <p:cxnSp>
          <p:nvCxnSpPr>
            <p:cNvPr id="40" name="Straight Connector 39"/>
            <p:cNvCxnSpPr/>
            <p:nvPr/>
          </p:nvCxnSpPr>
          <p:spPr>
            <a:xfrm flipH="1">
              <a:off x="9552450" y="4166065"/>
              <a:ext cx="115215" cy="50378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9667666" y="4035533"/>
              <a:ext cx="200608" cy="8047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9821285" y="4023528"/>
              <a:ext cx="257992" cy="96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10020675" y="4071185"/>
              <a:ext cx="257992" cy="96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10208225" y="4177658"/>
              <a:ext cx="200609" cy="8572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10401206" y="4416497"/>
              <a:ext cx="100304" cy="4762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8130845" y="2703875"/>
            <a:ext cx="3894213" cy="923330"/>
          </a:xfrm>
          <a:prstGeom prst="rect">
            <a:avLst/>
          </a:prstGeom>
          <a:solidFill>
            <a:schemeClr val="tx1"/>
          </a:solidFill>
          <a:ln w="31750">
            <a:solidFill>
              <a:srgbClr val="FF0000"/>
            </a:solidFill>
          </a:ln>
        </p:spPr>
        <p:txBody>
          <a:bodyPr wrap="square" rtlCol="0">
            <a:spAutoFit/>
          </a:bodyPr>
          <a:lstStyle/>
          <a:p>
            <a:r>
              <a:rPr lang="en-GB" dirty="0" smtClean="0">
                <a:solidFill>
                  <a:schemeClr val="bg1"/>
                </a:solidFill>
              </a:rPr>
              <a:t>The area enclosed by the single particle trajectory gives the </a:t>
            </a:r>
            <a:r>
              <a:rPr lang="en-GB" b="1" dirty="0" smtClean="0">
                <a:solidFill>
                  <a:schemeClr val="bg1"/>
                </a:solidFill>
              </a:rPr>
              <a:t>single particle emittance. </a:t>
            </a:r>
            <a:r>
              <a:rPr lang="en-GB" dirty="0">
                <a:solidFill>
                  <a:schemeClr val="bg1"/>
                </a:solidFill>
              </a:rPr>
              <a:t>It is measured in </a:t>
            </a:r>
            <a:r>
              <a:rPr lang="en-GB" b="1" dirty="0" smtClean="0">
                <a:solidFill>
                  <a:schemeClr val="bg1"/>
                </a:solidFill>
              </a:rPr>
              <a:t>eVs</a:t>
            </a:r>
            <a:r>
              <a:rPr lang="en-GB" dirty="0" smtClean="0">
                <a:solidFill>
                  <a:schemeClr val="bg1"/>
                </a:solidFill>
              </a:rPr>
              <a:t>.</a:t>
            </a:r>
            <a:endParaRPr lang="en-GB" dirty="0">
              <a:solidFill>
                <a:schemeClr val="bg1"/>
              </a:solidFill>
            </a:endParaRPr>
          </a:p>
        </p:txBody>
      </p:sp>
      <p:cxnSp>
        <p:nvCxnSpPr>
          <p:cNvPr id="51" name="Straight Arrow Connector 50"/>
          <p:cNvCxnSpPr>
            <a:stCxn id="48" idx="2"/>
          </p:cNvCxnSpPr>
          <p:nvPr/>
        </p:nvCxnSpPr>
        <p:spPr>
          <a:xfrm flipH="1">
            <a:off x="5858946" y="3627205"/>
            <a:ext cx="4219006" cy="68511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52" name="TextBox 51"/>
              <p:cNvSpPr txBox="1"/>
              <p:nvPr/>
            </p:nvSpPr>
            <p:spPr>
              <a:xfrm>
                <a:off x="3623413" y="1934255"/>
                <a:ext cx="3435761" cy="338554"/>
              </a:xfrm>
              <a:prstGeom prst="rect">
                <a:avLst/>
              </a:prstGeom>
              <a:solidFill>
                <a:schemeClr val="tx1"/>
              </a:solidFill>
              <a:ln w="25400">
                <a:solidFill>
                  <a:schemeClr val="tx1"/>
                </a:solidFill>
              </a:ln>
            </p:spPr>
            <p:txBody>
              <a:bodyPr wrap="square" rtlCol="0">
                <a:spAutoFit/>
              </a:bodyPr>
              <a:lstStyle/>
              <a:p>
                <a:r>
                  <a:rPr lang="en-GB" sz="1600" b="1" dirty="0" smtClean="0">
                    <a:solidFill>
                      <a:schemeClr val="bg1"/>
                    </a:solidFill>
                  </a:rPr>
                  <a:t>Longitudinal phase space (</a:t>
                </a:r>
                <a14:m>
                  <m:oMath xmlns:m="http://schemas.openxmlformats.org/officeDocument/2006/math">
                    <m:r>
                      <a:rPr lang="el-GR" sz="1600" b="1" i="1" smtClean="0">
                        <a:solidFill>
                          <a:schemeClr val="bg1"/>
                        </a:solidFill>
                        <a:latin typeface="Cambria Math" panose="02040503050406030204" pitchFamily="18" charset="0"/>
                      </a:rPr>
                      <m:t>𝝋</m:t>
                    </m:r>
                  </m:oMath>
                </a14:m>
                <a:r>
                  <a:rPr lang="el-GR" sz="1600" b="1" dirty="0" smtClean="0">
                    <a:solidFill>
                      <a:schemeClr val="bg1"/>
                    </a:solidFill>
                  </a:rPr>
                  <a:t>,</a:t>
                </a:r>
                <a14:m>
                  <m:oMath xmlns:m="http://schemas.openxmlformats.org/officeDocument/2006/math">
                    <m:r>
                      <a:rPr lang="en-US" sz="1600" i="1" smtClean="0">
                        <a:solidFill>
                          <a:schemeClr val="bg1"/>
                        </a:solidFill>
                        <a:latin typeface="Cambria Math" charset="0"/>
                        <a:ea typeface="Cambria Math" charset="0"/>
                        <a:cs typeface="Cambria Math" charset="0"/>
                      </a:rPr>
                      <m:t>𝑤</m:t>
                    </m:r>
                  </m:oMath>
                </a14:m>
                <a:r>
                  <a:rPr lang="en-GB" sz="1600" b="1" dirty="0" smtClean="0">
                    <a:solidFill>
                      <a:schemeClr val="bg1"/>
                    </a:solidFill>
                  </a:rPr>
                  <a:t>)</a:t>
                </a:r>
              </a:p>
            </p:txBody>
          </p:sp>
        </mc:Choice>
        <mc:Fallback>
          <p:sp>
            <p:nvSpPr>
              <p:cNvPr id="52" name="TextBox 51"/>
              <p:cNvSpPr txBox="1">
                <a:spLocks noRot="1" noChangeAspect="1" noMove="1" noResize="1" noEditPoints="1" noAdjustHandles="1" noChangeArrowheads="1" noChangeShapeType="1" noTextEdit="1"/>
              </p:cNvSpPr>
              <p:nvPr/>
            </p:nvSpPr>
            <p:spPr>
              <a:xfrm>
                <a:off x="3623413" y="1934255"/>
                <a:ext cx="3435761" cy="338554"/>
              </a:xfrm>
              <a:prstGeom prst="rect">
                <a:avLst/>
              </a:prstGeom>
              <a:blipFill rotWithShape="0">
                <a:blip r:embed="rId5"/>
                <a:stretch>
                  <a:fillRect l="-528" t="-1667" b="-16667"/>
                </a:stretch>
              </a:blipFill>
              <a:ln w="25400">
                <a:solidFill>
                  <a:schemeClr val="tx1"/>
                </a:solidFill>
              </a:ln>
            </p:spPr>
            <p:txBody>
              <a:bodyPr/>
              <a:lstStyle/>
              <a:p>
                <a:r>
                  <a:rPr lang="en-US">
                    <a:noFill/>
                  </a:rPr>
                  <a:t> </a:t>
                </a:r>
              </a:p>
            </p:txBody>
          </p:sp>
        </mc:Fallback>
      </mc:AlternateContent>
      <p:cxnSp>
        <p:nvCxnSpPr>
          <p:cNvPr id="53" name="Straight Arrow Connector 52"/>
          <p:cNvCxnSpPr/>
          <p:nvPr/>
        </p:nvCxnSpPr>
        <p:spPr>
          <a:xfrm>
            <a:off x="5321673" y="3512651"/>
            <a:ext cx="13908" cy="629866"/>
          </a:xfrm>
          <a:prstGeom prst="straightConnector1">
            <a:avLst/>
          </a:prstGeom>
          <a:ln w="38100">
            <a:solidFill>
              <a:srgbClr val="0C377B"/>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54" name="TextBox 53"/>
              <p:cNvSpPr txBox="1"/>
              <p:nvPr/>
            </p:nvSpPr>
            <p:spPr>
              <a:xfrm>
                <a:off x="5385520" y="3662021"/>
                <a:ext cx="1468287" cy="3018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chemeClr val="bg1"/>
                          </a:solidFill>
                          <a:latin typeface="Cambria Math" charset="0"/>
                        </a:rPr>
                        <m:t>𝐰</m:t>
                      </m:r>
                      <m:r>
                        <a:rPr lang="en-US" b="1" i="0" smtClean="0">
                          <a:solidFill>
                            <a:schemeClr val="bg1"/>
                          </a:solidFill>
                          <a:latin typeface="Cambria Math" charset="0"/>
                        </a:rPr>
                        <m:t>=</m:t>
                      </m:r>
                      <m:r>
                        <a:rPr lang="el-GR" b="1" i="0" smtClean="0">
                          <a:solidFill>
                            <a:schemeClr val="bg1"/>
                          </a:solidFill>
                          <a:latin typeface="Cambria Math" panose="02040503050406030204" pitchFamily="18" charset="0"/>
                        </a:rPr>
                        <m:t>𝚫</m:t>
                      </m:r>
                      <m:sSub>
                        <m:sSubPr>
                          <m:ctrlPr>
                            <a:rPr lang="el-GR" b="1" i="1" smtClean="0">
                              <a:solidFill>
                                <a:schemeClr val="bg1"/>
                              </a:solidFill>
                              <a:latin typeface="Cambria Math" charset="0"/>
                            </a:rPr>
                          </m:ctrlPr>
                        </m:sSubPr>
                        <m:e>
                          <m:r>
                            <a:rPr lang="fr-FR" b="1" i="1" smtClean="0">
                              <a:solidFill>
                                <a:schemeClr val="bg1"/>
                              </a:solidFill>
                              <a:latin typeface="Cambria Math" panose="02040503050406030204" pitchFamily="18" charset="0"/>
                            </a:rPr>
                            <m:t>𝑬</m:t>
                          </m:r>
                        </m:e>
                        <m:sub>
                          <m:r>
                            <a:rPr lang="en-GB" b="1" i="0" smtClean="0">
                              <a:solidFill>
                                <a:schemeClr val="bg1"/>
                              </a:solidFill>
                              <a:latin typeface="Cambria Math" panose="02040503050406030204" pitchFamily="18" charset="0"/>
                            </a:rPr>
                            <m:t>𝐩𝐚𝐫𝐭𝐢𝐜𝐥𝐞</m:t>
                          </m:r>
                        </m:sub>
                      </m:sSub>
                    </m:oMath>
                  </m:oMathPara>
                </a14:m>
                <a:endParaRPr lang="en-GB" b="1" dirty="0">
                  <a:solidFill>
                    <a:schemeClr val="bg1"/>
                  </a:solidFill>
                </a:endParaRPr>
              </a:p>
            </p:txBody>
          </p:sp>
        </mc:Choice>
        <mc:Fallback>
          <p:sp>
            <p:nvSpPr>
              <p:cNvPr id="54" name="TextBox 53"/>
              <p:cNvSpPr txBox="1">
                <a:spLocks noRot="1" noChangeAspect="1" noMove="1" noResize="1" noEditPoints="1" noAdjustHandles="1" noChangeArrowheads="1" noChangeShapeType="1" noTextEdit="1"/>
              </p:cNvSpPr>
              <p:nvPr/>
            </p:nvSpPr>
            <p:spPr>
              <a:xfrm>
                <a:off x="5385520" y="3662021"/>
                <a:ext cx="1468287" cy="301878"/>
              </a:xfrm>
              <a:prstGeom prst="rect">
                <a:avLst/>
              </a:prstGeom>
              <a:blipFill rotWithShape="0">
                <a:blip r:embed="rId6"/>
                <a:stretch>
                  <a:fillRect l="-2075" r="-3320" b="-2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rot="16200000">
                <a:off x="1769977" y="4115803"/>
                <a:ext cx="1474250" cy="461665"/>
              </a:xfrm>
              <a:prstGeom prst="rect">
                <a:avLst/>
              </a:prstGeom>
              <a:solidFill>
                <a:schemeClr val="tx1"/>
              </a:solidFill>
            </p:spPr>
            <p:txBody>
              <a:bodyPr wrap="none">
                <a:spAutoFit/>
              </a:bodyPr>
              <a:lstStyle/>
              <a:p>
                <a14:m>
                  <m:oMath xmlns:m="http://schemas.openxmlformats.org/officeDocument/2006/math">
                    <m:r>
                      <a:rPr lang="en-US" sz="2400" i="1" smtClean="0">
                        <a:solidFill>
                          <a:schemeClr val="bg1"/>
                        </a:solidFill>
                        <a:latin typeface="Cambria Math" charset="0"/>
                        <a:ea typeface="Cambria Math" charset="0"/>
                        <a:cs typeface="Cambria Math" charset="0"/>
                      </a:rPr>
                      <m:t>𝑤</m:t>
                    </m:r>
                    <m:d>
                      <m:dPr>
                        <m:ctrlPr>
                          <a:rPr lang="en-US" sz="2400" i="1">
                            <a:solidFill>
                              <a:schemeClr val="bg1"/>
                            </a:solidFill>
                            <a:latin typeface="Cambria Math" charset="0"/>
                          </a:rPr>
                        </m:ctrlPr>
                      </m:dPr>
                      <m:e>
                        <m:r>
                          <a:rPr lang="en-US" sz="2400" i="1">
                            <a:solidFill>
                              <a:schemeClr val="bg1"/>
                            </a:solidFill>
                            <a:latin typeface="Cambria Math" panose="02040503050406030204" pitchFamily="18" charset="0"/>
                            <a:ea typeface="Cambria Math" panose="02040503050406030204" pitchFamily="18" charset="0"/>
                          </a:rPr>
                          <m:t>𝜑</m:t>
                        </m:r>
                      </m:e>
                    </m:d>
                  </m:oMath>
                </a14:m>
                <a:r>
                  <a:rPr lang="en-GB" sz="2400" dirty="0" smtClean="0">
                    <a:solidFill>
                      <a:schemeClr val="bg1"/>
                    </a:solidFill>
                  </a:rPr>
                  <a:t> (eV)</a:t>
                </a:r>
                <a:endParaRPr lang="en-GB" sz="2400" dirty="0">
                  <a:solidFill>
                    <a:schemeClr val="bg1"/>
                  </a:solidFill>
                </a:endParaRPr>
              </a:p>
            </p:txBody>
          </p:sp>
        </mc:Choice>
        <mc:Fallback>
          <p:sp>
            <p:nvSpPr>
              <p:cNvPr id="18" name="Rectangle 17"/>
              <p:cNvSpPr>
                <a:spLocks noRot="1" noChangeAspect="1" noMove="1" noResize="1" noEditPoints="1" noAdjustHandles="1" noChangeArrowheads="1" noChangeShapeType="1" noTextEdit="1"/>
              </p:cNvSpPr>
              <p:nvPr/>
            </p:nvSpPr>
            <p:spPr>
              <a:xfrm rot="16200000">
                <a:off x="1769977" y="4115803"/>
                <a:ext cx="1474250" cy="461665"/>
              </a:xfrm>
              <a:prstGeom prst="rect">
                <a:avLst/>
              </a:prstGeom>
              <a:blipFill rotWithShape="0">
                <a:blip r:embed="rId7"/>
                <a:stretch>
                  <a:fillRect l="-9211" t="-5372" r="-302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096207" y="5787741"/>
                <a:ext cx="468590" cy="461665"/>
              </a:xfrm>
              <a:prstGeom prst="rect">
                <a:avLst/>
              </a:prstGeom>
              <a:solidFill>
                <a:schemeClr val="tx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𝜑</m:t>
                      </m:r>
                    </m:oMath>
                  </m:oMathPara>
                </a14:m>
                <a:endParaRPr lang="en-GB" sz="2400" dirty="0">
                  <a:solidFill>
                    <a:schemeClr val="bg1"/>
                  </a:solidFill>
                </a:endParaRPr>
              </a:p>
            </p:txBody>
          </p:sp>
        </mc:Choice>
        <mc:Fallback>
          <p:sp>
            <p:nvSpPr>
              <p:cNvPr id="19" name="Rectangle 18"/>
              <p:cNvSpPr>
                <a:spLocks noRot="1" noChangeAspect="1" noMove="1" noResize="1" noEditPoints="1" noAdjustHandles="1" noChangeArrowheads="1" noChangeShapeType="1" noTextEdit="1"/>
              </p:cNvSpPr>
              <p:nvPr/>
            </p:nvSpPr>
            <p:spPr>
              <a:xfrm>
                <a:off x="5096207" y="5787741"/>
                <a:ext cx="468590" cy="461665"/>
              </a:xfrm>
              <a:prstGeom prst="rect">
                <a:avLst/>
              </a:prstGeom>
              <a:blipFill rotWithShape="0">
                <a:blip r:embed="rId8"/>
                <a:stretch>
                  <a:fillRect b="-5263"/>
                </a:stretch>
              </a:blipFill>
            </p:spPr>
            <p:txBody>
              <a:bodyPr/>
              <a:lstStyle/>
              <a:p>
                <a:r>
                  <a:rPr lang="en-US">
                    <a:noFill/>
                  </a:rPr>
                  <a:t> </a:t>
                </a:r>
              </a:p>
            </p:txBody>
          </p:sp>
        </mc:Fallback>
      </mc:AlternateContent>
    </p:spTree>
    <p:extLst>
      <p:ext uri="{BB962C8B-B14F-4D97-AF65-F5344CB8AC3E}">
        <p14:creationId xmlns:p14="http://schemas.microsoft.com/office/powerpoint/2010/main" val="522202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63543" y="4709255"/>
            <a:ext cx="2984500" cy="2120900"/>
          </a:xfrm>
          <a:prstGeom prst="rect">
            <a:avLst/>
          </a:prstGeom>
        </p:spPr>
      </p:pic>
      <p:sp>
        <p:nvSpPr>
          <p:cNvPr id="2" name="TextBox 1"/>
          <p:cNvSpPr txBox="1"/>
          <p:nvPr/>
        </p:nvSpPr>
        <p:spPr>
          <a:xfrm>
            <a:off x="597408" y="193040"/>
            <a:ext cx="4226478" cy="461665"/>
          </a:xfrm>
          <a:prstGeom prst="rect">
            <a:avLst/>
          </a:prstGeom>
          <a:noFill/>
        </p:spPr>
        <p:txBody>
          <a:bodyPr wrap="none" rtlCol="0">
            <a:spAutoFit/>
          </a:bodyPr>
          <a:lstStyle/>
          <a:p>
            <a:r>
              <a:rPr lang="en-US" sz="2400" dirty="0" smtClean="0"/>
              <a:t>SYNCHROTRON FREQUENCY</a:t>
            </a:r>
            <a:endParaRPr lang="en-US" sz="2400" dirty="0"/>
          </a:p>
        </p:txBody>
      </p:sp>
      <p:sp>
        <p:nvSpPr>
          <p:cNvPr id="3" name="TextBox 2"/>
          <p:cNvSpPr txBox="1"/>
          <p:nvPr/>
        </p:nvSpPr>
        <p:spPr>
          <a:xfrm>
            <a:off x="682753" y="670052"/>
            <a:ext cx="10765536" cy="4524315"/>
          </a:xfrm>
          <a:prstGeom prst="rect">
            <a:avLst/>
          </a:prstGeom>
          <a:noFill/>
        </p:spPr>
        <p:txBody>
          <a:bodyPr wrap="square" rtlCol="0">
            <a:spAutoFit/>
          </a:bodyPr>
          <a:lstStyle/>
          <a:p>
            <a:pPr marL="285750" indent="-285750">
              <a:buFont typeface="Arial" charset="0"/>
              <a:buChar char="•"/>
            </a:pPr>
            <a:r>
              <a:rPr lang="en-US" sz="2400" dirty="0" smtClean="0"/>
              <a:t>As discussed before, particles bounded within the bucket are performing oscillations around the stable phase.</a:t>
            </a:r>
          </a:p>
          <a:p>
            <a:pPr marL="285750" indent="-285750">
              <a:buFont typeface="Arial" charset="0"/>
              <a:buChar char="•"/>
            </a:pPr>
            <a:r>
              <a:rPr lang="en-US" sz="2400" dirty="0" smtClean="0"/>
              <a:t>The synchrotron oscillation period is the time that takes to travel all around the closed trajectory (defined by the initial conditions) in phase space.</a:t>
            </a:r>
          </a:p>
          <a:p>
            <a:pPr marL="285750" indent="-285750">
              <a:buFont typeface="Arial" charset="0"/>
              <a:buChar char="•"/>
            </a:pPr>
            <a:r>
              <a:rPr lang="en-US" sz="2400" dirty="0" smtClean="0"/>
              <a:t>Particles at different distances from the synchronous particle (synchronous phase) will oscillate with different synchrotron frequencies in the longitudinal phase space.</a:t>
            </a:r>
          </a:p>
          <a:p>
            <a:pPr marL="285750" indent="-285750">
              <a:buFont typeface="Arial" charset="0"/>
              <a:buChar char="•"/>
            </a:pPr>
            <a:r>
              <a:rPr lang="en-US" sz="2400" dirty="0" smtClean="0"/>
              <a:t>The longer the bunch the larger the spread of synchrotron frequencies.</a:t>
            </a:r>
          </a:p>
          <a:p>
            <a:pPr marL="285750" indent="-285750">
              <a:buFont typeface="Arial" charset="0"/>
              <a:buChar char="•"/>
            </a:pPr>
            <a:r>
              <a:rPr lang="en-US" sz="2400" dirty="0" smtClean="0"/>
              <a:t>Large synchrotron frequency spreads within the bunch (i.e. large bunches) provide a self-stabilizing mechanism against coherent beam instabilities, called Landau damping.</a:t>
            </a:r>
          </a:p>
          <a:p>
            <a:endParaRPr lang="en-US" sz="2400" dirty="0"/>
          </a:p>
        </p:txBody>
      </p:sp>
      <p:sp>
        <p:nvSpPr>
          <p:cNvPr id="5" name="TextBox 4"/>
          <p:cNvSpPr txBox="1"/>
          <p:nvPr/>
        </p:nvSpPr>
        <p:spPr>
          <a:xfrm>
            <a:off x="5458968" y="5473525"/>
            <a:ext cx="372218" cy="369332"/>
          </a:xfrm>
          <a:prstGeom prst="rect">
            <a:avLst/>
          </a:prstGeom>
          <a:noFill/>
        </p:spPr>
        <p:txBody>
          <a:bodyPr wrap="none" rtlCol="0">
            <a:spAutoFit/>
          </a:bodyPr>
          <a:lstStyle/>
          <a:p>
            <a:r>
              <a:rPr lang="en-US" smtClean="0">
                <a:solidFill>
                  <a:schemeClr val="bg1"/>
                </a:solidFill>
              </a:rPr>
              <a:t>f1</a:t>
            </a:r>
            <a:endParaRPr lang="en-US">
              <a:solidFill>
                <a:schemeClr val="bg1"/>
              </a:solidFill>
            </a:endParaRPr>
          </a:p>
        </p:txBody>
      </p:sp>
      <p:sp>
        <p:nvSpPr>
          <p:cNvPr id="6" name="Oval 5"/>
          <p:cNvSpPr/>
          <p:nvPr/>
        </p:nvSpPr>
        <p:spPr>
          <a:xfrm>
            <a:off x="5306749" y="5156787"/>
            <a:ext cx="1261872" cy="1176318"/>
          </a:xfrm>
          <a:prstGeom prst="ellipse">
            <a:avLst/>
          </a:prstGeom>
          <a:no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5196750" y="5215707"/>
            <a:ext cx="377026" cy="369332"/>
          </a:xfrm>
          <a:prstGeom prst="rect">
            <a:avLst/>
          </a:prstGeom>
          <a:noFill/>
        </p:spPr>
        <p:txBody>
          <a:bodyPr wrap="none" rtlCol="0">
            <a:spAutoFit/>
          </a:bodyPr>
          <a:lstStyle/>
          <a:p>
            <a:r>
              <a:rPr lang="en-US" dirty="0" smtClean="0">
                <a:solidFill>
                  <a:schemeClr val="bg1"/>
                </a:solidFill>
              </a:rPr>
              <a:t>f2</a:t>
            </a:r>
            <a:endParaRPr lang="en-US" dirty="0">
              <a:solidFill>
                <a:schemeClr val="bg1"/>
              </a:solidFill>
            </a:endParaRPr>
          </a:p>
        </p:txBody>
      </p:sp>
      <p:sp>
        <p:nvSpPr>
          <p:cNvPr id="8" name="Oval 7"/>
          <p:cNvSpPr/>
          <p:nvPr/>
        </p:nvSpPr>
        <p:spPr>
          <a:xfrm>
            <a:off x="5151030" y="5010737"/>
            <a:ext cx="1545155" cy="1456226"/>
          </a:xfrm>
          <a:prstGeom prst="ellipse">
            <a:avLst/>
          </a:prstGeom>
          <a:no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5242470" y="4872144"/>
            <a:ext cx="372218" cy="369332"/>
          </a:xfrm>
          <a:prstGeom prst="rect">
            <a:avLst/>
          </a:prstGeom>
          <a:noFill/>
        </p:spPr>
        <p:txBody>
          <a:bodyPr wrap="none" rtlCol="0">
            <a:spAutoFit/>
          </a:bodyPr>
          <a:lstStyle/>
          <a:p>
            <a:r>
              <a:rPr lang="en-US" dirty="0" smtClean="0">
                <a:solidFill>
                  <a:schemeClr val="bg1"/>
                </a:solidFill>
              </a:rPr>
              <a:t>f3</a:t>
            </a:r>
            <a:endParaRPr lang="en-US" dirty="0">
              <a:solidFill>
                <a:schemeClr val="bg1"/>
              </a:solidFill>
            </a:endParaRPr>
          </a:p>
        </p:txBody>
      </p:sp>
      <mc:AlternateContent xmlns:mc="http://schemas.openxmlformats.org/markup-compatibility/2006">
        <mc:Choice xmlns:a14="http://schemas.microsoft.com/office/drawing/2010/main" Requires="a14">
          <p:sp>
            <p:nvSpPr>
              <p:cNvPr id="11" name="TextBox 10"/>
              <p:cNvSpPr txBox="1"/>
              <p:nvPr/>
            </p:nvSpPr>
            <p:spPr>
              <a:xfrm>
                <a:off x="7448043" y="6553156"/>
                <a:ext cx="2149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𝜑</m:t>
                      </m:r>
                    </m:oMath>
                  </m:oMathPara>
                </a14:m>
                <a:endParaRPr lang="en-US" dirty="0">
                  <a:solidFill>
                    <a:schemeClr val="tx1"/>
                  </a:solidFill>
                </a:endParaRPr>
              </a:p>
            </p:txBody>
          </p:sp>
        </mc:Choice>
        <mc:Fallback>
          <p:sp>
            <p:nvSpPr>
              <p:cNvPr id="11" name="TextBox 10"/>
              <p:cNvSpPr txBox="1">
                <a:spLocks noRot="1" noChangeAspect="1" noMove="1" noResize="1" noEditPoints="1" noAdjustHandles="1" noChangeArrowheads="1" noChangeShapeType="1" noTextEdit="1"/>
              </p:cNvSpPr>
              <p:nvPr/>
            </p:nvSpPr>
            <p:spPr>
              <a:xfrm>
                <a:off x="7448043" y="6553156"/>
                <a:ext cx="214931" cy="276999"/>
              </a:xfrm>
              <a:prstGeom prst="rect">
                <a:avLst/>
              </a:prstGeom>
              <a:blipFill rotWithShape="0">
                <a:blip r:embed="rId3"/>
                <a:stretch>
                  <a:fillRect l="-28571" r="-22857" b="-2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rot="16200000">
                <a:off x="3436991" y="5405036"/>
                <a:ext cx="1474250" cy="461665"/>
              </a:xfrm>
              <a:prstGeom prst="rect">
                <a:avLst/>
              </a:prstGeom>
              <a:noFill/>
            </p:spPr>
            <p:txBody>
              <a:bodyPr wrap="none">
                <a:spAutoFit/>
              </a:bodyPr>
              <a:lstStyle/>
              <a:p>
                <a14:m>
                  <m:oMath xmlns:m="http://schemas.openxmlformats.org/officeDocument/2006/math">
                    <m:r>
                      <a:rPr lang="en-US" sz="2400" i="1" smtClean="0">
                        <a:solidFill>
                          <a:schemeClr val="tx1"/>
                        </a:solidFill>
                        <a:latin typeface="Cambria Math" charset="0"/>
                        <a:ea typeface="Cambria Math" charset="0"/>
                        <a:cs typeface="Cambria Math" charset="0"/>
                      </a:rPr>
                      <m:t>𝑤</m:t>
                    </m:r>
                    <m:d>
                      <m:dPr>
                        <m:ctrlPr>
                          <a:rPr lang="en-US" sz="2400" i="1">
                            <a:solidFill>
                              <a:schemeClr val="tx1"/>
                            </a:solidFill>
                            <a:latin typeface="Cambria Math" charset="0"/>
                          </a:rPr>
                        </m:ctrlPr>
                      </m:dPr>
                      <m:e>
                        <m:r>
                          <a:rPr lang="en-US" sz="2400" i="1">
                            <a:solidFill>
                              <a:schemeClr val="tx1"/>
                            </a:solidFill>
                            <a:latin typeface="Cambria Math" panose="02040503050406030204" pitchFamily="18" charset="0"/>
                            <a:ea typeface="Cambria Math" panose="02040503050406030204" pitchFamily="18" charset="0"/>
                          </a:rPr>
                          <m:t>𝜑</m:t>
                        </m:r>
                      </m:e>
                    </m:d>
                  </m:oMath>
                </a14:m>
                <a:r>
                  <a:rPr lang="en-GB" sz="2400" dirty="0" smtClean="0">
                    <a:solidFill>
                      <a:schemeClr val="tx1"/>
                    </a:solidFill>
                  </a:rPr>
                  <a:t> (eV)</a:t>
                </a:r>
                <a:endParaRPr lang="en-GB" sz="2400" dirty="0">
                  <a:solidFill>
                    <a:schemeClr val="tx1"/>
                  </a:solidFill>
                </a:endParaRPr>
              </a:p>
            </p:txBody>
          </p:sp>
        </mc:Choice>
        <mc:Fallback>
          <p:sp>
            <p:nvSpPr>
              <p:cNvPr id="12" name="Rectangle 11"/>
              <p:cNvSpPr>
                <a:spLocks noRot="1" noChangeAspect="1" noMove="1" noResize="1" noEditPoints="1" noAdjustHandles="1" noChangeArrowheads="1" noChangeShapeType="1" noTextEdit="1"/>
              </p:cNvSpPr>
              <p:nvPr/>
            </p:nvSpPr>
            <p:spPr>
              <a:xfrm rot="16200000">
                <a:off x="3436991" y="5405036"/>
                <a:ext cx="1474250" cy="461665"/>
              </a:xfrm>
              <a:prstGeom prst="rect">
                <a:avLst/>
              </a:prstGeom>
              <a:blipFill rotWithShape="0">
                <a:blip r:embed="rId4"/>
                <a:stretch>
                  <a:fillRect l="-9211" t="-5394" r="-30263"/>
                </a:stretch>
              </a:blipFill>
            </p:spPr>
            <p:txBody>
              <a:bodyPr/>
              <a:lstStyle/>
              <a:p>
                <a:r>
                  <a:rPr lang="en-US">
                    <a:noFill/>
                  </a:rPr>
                  <a:t> </a:t>
                </a:r>
              </a:p>
            </p:txBody>
          </p:sp>
        </mc:Fallback>
      </mc:AlternateContent>
    </p:spTree>
    <p:extLst>
      <p:ext uri="{BB962C8B-B14F-4D97-AF65-F5344CB8AC3E}">
        <p14:creationId xmlns:p14="http://schemas.microsoft.com/office/powerpoint/2010/main" val="2368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Synchrotron frequency spread</a:t>
            </a:r>
            <a:endParaRPr lang="en-US"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6" name="Picture 5"/>
          <p:cNvPicPr>
            <a:picLocks noChangeAspect="1"/>
          </p:cNvPicPr>
          <p:nvPr/>
        </p:nvPicPr>
        <p:blipFill>
          <a:blip r:embed="rId2"/>
          <a:stretch>
            <a:fillRect/>
          </a:stretch>
        </p:blipFill>
        <p:spPr>
          <a:xfrm>
            <a:off x="7327611" y="1690688"/>
            <a:ext cx="4580865" cy="3613644"/>
          </a:xfrm>
          <a:prstGeom prst="rect">
            <a:avLst/>
          </a:prstGeom>
        </p:spPr>
      </p:pic>
      <p:sp>
        <p:nvSpPr>
          <p:cNvPr id="7" name="TextBox 6"/>
          <p:cNvSpPr txBox="1"/>
          <p:nvPr/>
        </p:nvSpPr>
        <p:spPr>
          <a:xfrm>
            <a:off x="261530" y="2698495"/>
            <a:ext cx="6634056" cy="1569660"/>
          </a:xfrm>
          <a:prstGeom prst="rect">
            <a:avLst/>
          </a:prstGeom>
          <a:noFill/>
        </p:spPr>
        <p:txBody>
          <a:bodyPr wrap="square" rtlCol="0">
            <a:spAutoFit/>
          </a:bodyPr>
          <a:lstStyle/>
          <a:p>
            <a:r>
              <a:rPr lang="en-US" sz="2400" dirty="0" smtClean="0"/>
              <a:t>The synchrotron frequency versus the phase in the case of a single RF system and a stationary </a:t>
            </a:r>
            <a:r>
              <a:rPr lang="en-US" sz="2400" dirty="0" smtClean="0"/>
              <a:t>bucket</a:t>
            </a:r>
          </a:p>
          <a:p>
            <a:r>
              <a:rPr lang="en-US" sz="2400" dirty="0"/>
              <a:t>(</a:t>
            </a:r>
            <a:r>
              <a:rPr lang="en-US" sz="2400" dirty="0" smtClean="0"/>
              <a:t>The </a:t>
            </a:r>
            <a:r>
              <a:rPr lang="en-US" sz="2400" dirty="0" smtClean="0"/>
              <a:t>exact curve </a:t>
            </a:r>
            <a:r>
              <a:rPr lang="en-US" sz="2400" dirty="0" smtClean="0"/>
              <a:t>is </a:t>
            </a:r>
            <a:r>
              <a:rPr lang="en-US" sz="2400" dirty="0" smtClean="0"/>
              <a:t>the solid line, the approximate solution is the dashed </a:t>
            </a:r>
            <a:r>
              <a:rPr lang="en-US" sz="2400" dirty="0" smtClean="0"/>
              <a:t>line)</a:t>
            </a:r>
            <a:endParaRPr lang="en-US" sz="2400" dirty="0"/>
          </a:p>
        </p:txBody>
      </p:sp>
      <p:cxnSp>
        <p:nvCxnSpPr>
          <p:cNvPr id="8" name="Straight Arrow Connector 7"/>
          <p:cNvCxnSpPr/>
          <p:nvPr/>
        </p:nvCxnSpPr>
        <p:spPr>
          <a:xfrm>
            <a:off x="9865921" y="2169586"/>
            <a:ext cx="0" cy="20901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47116" y="2169586"/>
            <a:ext cx="3158836" cy="11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38625" y="4247878"/>
            <a:ext cx="3158836" cy="1187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27125" y="3003305"/>
            <a:ext cx="2398817" cy="923330"/>
          </a:xfrm>
          <a:prstGeom prst="rect">
            <a:avLst/>
          </a:prstGeom>
          <a:noFill/>
        </p:spPr>
        <p:txBody>
          <a:bodyPr wrap="square" rtlCol="0">
            <a:spAutoFit/>
          </a:bodyPr>
          <a:lstStyle/>
          <a:p>
            <a:pPr algn="ctr"/>
            <a:r>
              <a:rPr lang="en-US" dirty="0" smtClean="0">
                <a:solidFill>
                  <a:schemeClr val="accent1"/>
                </a:solidFill>
              </a:rPr>
              <a:t>Every particle in the bunch has a different </a:t>
            </a:r>
            <a:r>
              <a:rPr lang="en-US" smtClean="0">
                <a:solidFill>
                  <a:schemeClr val="accent1"/>
                </a:solidFill>
              </a:rPr>
              <a:t>synchrotron frequency</a:t>
            </a:r>
            <a:endParaRPr lang="en-US">
              <a:solidFill>
                <a:schemeClr val="accent1"/>
              </a:solidFill>
            </a:endParaRPr>
          </a:p>
        </p:txBody>
      </p:sp>
      <p:cxnSp>
        <p:nvCxnSpPr>
          <p:cNvPr id="12" name="Straight Arrow Connector 11"/>
          <p:cNvCxnSpPr/>
          <p:nvPr/>
        </p:nvCxnSpPr>
        <p:spPr>
          <a:xfrm>
            <a:off x="5697682" y="4090555"/>
            <a:ext cx="2149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599011" y="4259188"/>
            <a:ext cx="2712730" cy="461665"/>
          </a:xfrm>
          <a:prstGeom prst="rect">
            <a:avLst/>
          </a:prstGeom>
          <a:noFill/>
        </p:spPr>
        <p:txBody>
          <a:bodyPr wrap="none" rtlCol="0">
            <a:spAutoFit/>
          </a:bodyPr>
          <a:lstStyle/>
          <a:p>
            <a:r>
              <a:rPr lang="en-US" sz="1200" dirty="0" smtClean="0"/>
              <a:t>Solid line is the exact solution (Eq. 73)</a:t>
            </a:r>
          </a:p>
          <a:p>
            <a:r>
              <a:rPr lang="en-US" sz="1200" dirty="0" smtClean="0"/>
              <a:t>Dotted line is the approximation (Eq. 74)</a:t>
            </a:r>
            <a:endParaRPr lang="en-US" sz="1200" dirty="0"/>
          </a:p>
        </p:txBody>
      </p:sp>
      <mc:AlternateContent xmlns:mc="http://schemas.openxmlformats.org/markup-compatibility/2006">
        <mc:Choice xmlns:a14="http://schemas.microsoft.com/office/drawing/2010/main" Requires="a14">
          <p:sp>
            <p:nvSpPr>
              <p:cNvPr id="14" name="Rectangle 13"/>
              <p:cNvSpPr/>
              <p:nvPr/>
            </p:nvSpPr>
            <p:spPr>
              <a:xfrm>
                <a:off x="9536779" y="4975038"/>
                <a:ext cx="691151" cy="369332"/>
              </a:xfrm>
              <a:prstGeom prst="rect">
                <a:avLst/>
              </a:prstGeom>
              <a:solidFill>
                <a:schemeClr val="tx1"/>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smtClean="0">
                          <a:solidFill>
                            <a:schemeClr val="bg1"/>
                          </a:solidFill>
                          <a:latin typeface="Cambria Math" charset="0"/>
                          <a:ea typeface="Cambria Math" charset="0"/>
                          <a:cs typeface="Cambria Math" charset="0"/>
                        </a:rPr>
                        <m:t>Δ</m:t>
                      </m:r>
                      <m:sSub>
                        <m:sSubPr>
                          <m:ctrlPr>
                            <a:rPr lang="en-US" i="1">
                              <a:solidFill>
                                <a:schemeClr val="bg1"/>
                              </a:solidFill>
                              <a:latin typeface="Cambria Math" charset="0"/>
                              <a:ea typeface="Cambria Math" charset="0"/>
                              <a:cs typeface="Cambria Math" charset="0"/>
                            </a:rPr>
                          </m:ctrlPr>
                        </m:sSubPr>
                        <m:e>
                          <m:r>
                            <a:rPr lang="en-US" i="1">
                              <a:solidFill>
                                <a:schemeClr val="bg1"/>
                              </a:solidFill>
                              <a:latin typeface="Cambria Math" charset="0"/>
                              <a:ea typeface="Cambria Math" charset="0"/>
                              <a:cs typeface="Cambria Math" charset="0"/>
                            </a:rPr>
                            <m:t>𝜑</m:t>
                          </m:r>
                        </m:e>
                        <m:sub/>
                      </m:sSub>
                    </m:oMath>
                  </m:oMathPara>
                </a14:m>
                <a:endParaRPr lang="en-US" dirty="0">
                  <a:solidFill>
                    <a:schemeClr val="bg1"/>
                  </a:solidFill>
                </a:endParaRPr>
              </a:p>
            </p:txBody>
          </p:sp>
        </mc:Choice>
        <mc:Fallback>
          <p:sp>
            <p:nvSpPr>
              <p:cNvPr id="14" name="Rectangle 13"/>
              <p:cNvSpPr>
                <a:spLocks noRot="1" noChangeAspect="1" noMove="1" noResize="1" noEditPoints="1" noAdjustHandles="1" noChangeArrowheads="1" noChangeShapeType="1" noTextEdit="1"/>
              </p:cNvSpPr>
              <p:nvPr/>
            </p:nvSpPr>
            <p:spPr>
              <a:xfrm>
                <a:off x="9536779" y="4975038"/>
                <a:ext cx="691151" cy="369332"/>
              </a:xfrm>
              <a:prstGeom prst="rect">
                <a:avLst/>
              </a:prstGeom>
              <a:blipFill rotWithShape="0">
                <a:blip r:embed="rId3"/>
                <a:stretch>
                  <a:fillRect b="-3279"/>
                </a:stretch>
              </a:blipFill>
            </p:spPr>
            <p:txBody>
              <a:bodyPr/>
              <a:lstStyle/>
              <a:p>
                <a:r>
                  <a:rPr lang="en-US">
                    <a:noFill/>
                  </a:rPr>
                  <a:t> </a:t>
                </a:r>
              </a:p>
            </p:txBody>
          </p:sp>
        </mc:Fallback>
      </mc:AlternateContent>
    </p:spTree>
    <p:extLst>
      <p:ext uri="{BB962C8B-B14F-4D97-AF65-F5344CB8AC3E}">
        <p14:creationId xmlns:p14="http://schemas.microsoft.com/office/powerpoint/2010/main" val="85997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855" y="141598"/>
            <a:ext cx="3279872" cy="584775"/>
          </a:xfrm>
          <a:prstGeom prst="rect">
            <a:avLst/>
          </a:prstGeom>
          <a:noFill/>
        </p:spPr>
        <p:txBody>
          <a:bodyPr wrap="none" rtlCol="0">
            <a:spAutoFit/>
          </a:bodyPr>
          <a:lstStyle/>
          <a:p>
            <a:r>
              <a:rPr lang="en-US" sz="3200" smtClean="0"/>
              <a:t>FILAMENTATION</a:t>
            </a:r>
            <a:endParaRPr lang="en-US" sz="3200"/>
          </a:p>
        </p:txBody>
      </p:sp>
      <p:sp>
        <p:nvSpPr>
          <p:cNvPr id="3" name="TextBox 2"/>
          <p:cNvSpPr txBox="1"/>
          <p:nvPr/>
        </p:nvSpPr>
        <p:spPr>
          <a:xfrm>
            <a:off x="463138" y="663080"/>
            <a:ext cx="11150930" cy="1477328"/>
          </a:xfrm>
          <a:prstGeom prst="rect">
            <a:avLst/>
          </a:prstGeom>
          <a:noFill/>
        </p:spPr>
        <p:txBody>
          <a:bodyPr wrap="square" rtlCol="0">
            <a:spAutoFit/>
          </a:bodyPr>
          <a:lstStyle/>
          <a:p>
            <a:pPr marL="285750" indent="-285750">
              <a:buFont typeface="Arial" charset="0"/>
              <a:buChar char="•"/>
            </a:pPr>
            <a:r>
              <a:rPr lang="en-US" dirty="0" smtClean="0"/>
              <a:t>The spread in synchrotron frequency is the responsible for the beam </a:t>
            </a:r>
            <a:r>
              <a:rPr lang="en-US" dirty="0" err="1" smtClean="0"/>
              <a:t>filamentation</a:t>
            </a:r>
            <a:r>
              <a:rPr lang="en-US" dirty="0" smtClean="0"/>
              <a:t>.</a:t>
            </a:r>
          </a:p>
          <a:p>
            <a:pPr marL="285750" indent="-285750">
              <a:buFont typeface="Arial" charset="0"/>
              <a:buChar char="•"/>
            </a:pPr>
            <a:r>
              <a:rPr lang="en-US" dirty="0" smtClean="0"/>
              <a:t>E.g. in case of a large bunch (occupies substantial fraction of the bucket area) that it is not matched to the bucket, for example the bunch is injected into another machine, the difference in frequencies leads to beam </a:t>
            </a:r>
            <a:r>
              <a:rPr lang="en-US" dirty="0" err="1" smtClean="0"/>
              <a:t>filamentation</a:t>
            </a:r>
            <a:r>
              <a:rPr lang="en-US" dirty="0" smtClean="0"/>
              <a:t>.</a:t>
            </a:r>
          </a:p>
          <a:p>
            <a:pPr marL="285750" indent="-285750">
              <a:buFont typeface="Arial" charset="0"/>
              <a:buChar char="•"/>
            </a:pPr>
            <a:r>
              <a:rPr lang="en-US" dirty="0" smtClean="0"/>
              <a:t>This process causes the mismatched bunch distribution to evolve into spirals, diluting the phase space density of the beam:</a:t>
            </a:r>
            <a:endParaRPr lang="en-US" dirty="0"/>
          </a:p>
        </p:txBody>
      </p:sp>
      <p:pic>
        <p:nvPicPr>
          <p:cNvPr id="4" name="Picture 3"/>
          <p:cNvPicPr>
            <a:picLocks noChangeAspect="1"/>
          </p:cNvPicPr>
          <p:nvPr/>
        </p:nvPicPr>
        <p:blipFill>
          <a:blip r:embed="rId3"/>
          <a:stretch>
            <a:fillRect/>
          </a:stretch>
        </p:blipFill>
        <p:spPr>
          <a:xfrm>
            <a:off x="1175658" y="2446045"/>
            <a:ext cx="9785268" cy="3777402"/>
          </a:xfrm>
          <a:prstGeom prst="rect">
            <a:avLst/>
          </a:prstGeom>
        </p:spPr>
      </p:pic>
      <p:cxnSp>
        <p:nvCxnSpPr>
          <p:cNvPr id="6" name="Straight Arrow Connector 5"/>
          <p:cNvCxnSpPr/>
          <p:nvPr/>
        </p:nvCxnSpPr>
        <p:spPr>
          <a:xfrm flipV="1">
            <a:off x="1282535" y="4334746"/>
            <a:ext cx="1603169" cy="6456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865" y="4641524"/>
            <a:ext cx="1258783" cy="1200329"/>
          </a:xfrm>
          <a:prstGeom prst="rect">
            <a:avLst/>
          </a:prstGeom>
          <a:noFill/>
        </p:spPr>
        <p:txBody>
          <a:bodyPr wrap="square" rtlCol="0">
            <a:spAutoFit/>
          </a:bodyPr>
          <a:lstStyle/>
          <a:p>
            <a:pPr algn="ctr"/>
            <a:r>
              <a:rPr lang="en-US" dirty="0" smtClean="0"/>
              <a:t>Injected </a:t>
            </a:r>
            <a:r>
              <a:rPr lang="en-US" smtClean="0"/>
              <a:t>beam from a previous machine</a:t>
            </a:r>
            <a:endParaRPr lang="en-US"/>
          </a:p>
        </p:txBody>
      </p:sp>
      <p:sp>
        <p:nvSpPr>
          <p:cNvPr id="8" name="TextBox 7"/>
          <p:cNvSpPr txBox="1"/>
          <p:nvPr/>
        </p:nvSpPr>
        <p:spPr>
          <a:xfrm>
            <a:off x="3530600" y="6188670"/>
            <a:ext cx="2537691" cy="646331"/>
          </a:xfrm>
          <a:prstGeom prst="rect">
            <a:avLst/>
          </a:prstGeom>
          <a:noFill/>
        </p:spPr>
        <p:txBody>
          <a:bodyPr wrap="square" rtlCol="0">
            <a:spAutoFit/>
          </a:bodyPr>
          <a:lstStyle/>
          <a:p>
            <a:pPr algn="ctr"/>
            <a:r>
              <a:rPr lang="en-US" dirty="0" smtClean="0"/>
              <a:t>Bucket from the </a:t>
            </a:r>
            <a:r>
              <a:rPr lang="en-US" smtClean="0"/>
              <a:t>receiving machine</a:t>
            </a:r>
            <a:endParaRPr lang="en-US"/>
          </a:p>
        </p:txBody>
      </p:sp>
      <p:cxnSp>
        <p:nvCxnSpPr>
          <p:cNvPr id="10" name="Straight Arrow Connector 9"/>
          <p:cNvCxnSpPr/>
          <p:nvPr/>
        </p:nvCxnSpPr>
        <p:spPr>
          <a:xfrm flipV="1">
            <a:off x="5011387" y="4754748"/>
            <a:ext cx="11875" cy="1103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84231" y="2864001"/>
            <a:ext cx="3050130" cy="369332"/>
          </a:xfrm>
          <a:prstGeom prst="rect">
            <a:avLst/>
          </a:prstGeom>
          <a:noFill/>
        </p:spPr>
        <p:txBody>
          <a:bodyPr wrap="none" rtlCol="0">
            <a:spAutoFit/>
          </a:bodyPr>
          <a:lstStyle/>
          <a:p>
            <a:r>
              <a:rPr lang="en-US" dirty="0" err="1" smtClean="0">
                <a:solidFill>
                  <a:srgbClr val="0432FF"/>
                </a:solidFill>
              </a:rPr>
              <a:t>Filamentation</a:t>
            </a:r>
            <a:r>
              <a:rPr lang="en-US" dirty="0" smtClean="0">
                <a:solidFill>
                  <a:srgbClr val="0432FF"/>
                </a:solidFill>
              </a:rPr>
              <a:t> after 1500 turns</a:t>
            </a:r>
            <a:endParaRPr lang="en-US" dirty="0">
              <a:solidFill>
                <a:srgbClr val="0432FF"/>
              </a:solidFill>
            </a:endParaRPr>
          </a:p>
        </p:txBody>
      </p:sp>
      <p:cxnSp>
        <p:nvCxnSpPr>
          <p:cNvPr id="13" name="Straight Arrow Connector 12"/>
          <p:cNvCxnSpPr/>
          <p:nvPr/>
        </p:nvCxnSpPr>
        <p:spPr>
          <a:xfrm flipH="1">
            <a:off x="4358244" y="3091678"/>
            <a:ext cx="415637" cy="372677"/>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9216" y="6317668"/>
            <a:ext cx="5197064" cy="369332"/>
          </a:xfrm>
          <a:prstGeom prst="rect">
            <a:avLst/>
          </a:prstGeom>
          <a:noFill/>
        </p:spPr>
        <p:txBody>
          <a:bodyPr wrap="none" rtlCol="0">
            <a:spAutoFit/>
          </a:bodyPr>
          <a:lstStyle/>
          <a:p>
            <a:r>
              <a:rPr lang="en-US" dirty="0" smtClean="0"/>
              <a:t>For this machine 1500 turns = 11 </a:t>
            </a:r>
            <a:r>
              <a:rPr lang="en-US" smtClean="0"/>
              <a:t>synchrotron periods</a:t>
            </a:r>
            <a:endParaRPr lang="en-US"/>
          </a:p>
        </p:txBody>
      </p:sp>
      <p:cxnSp>
        <p:nvCxnSpPr>
          <p:cNvPr id="9" name="Straight Arrow Connector 8"/>
          <p:cNvCxnSpPr/>
          <p:nvPr/>
        </p:nvCxnSpPr>
        <p:spPr>
          <a:xfrm flipH="1" flipV="1">
            <a:off x="4773881" y="4980379"/>
            <a:ext cx="156050" cy="114102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21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8157" y="161364"/>
            <a:ext cx="9785268" cy="3777402"/>
          </a:xfrm>
          <a:prstGeom prst="rect">
            <a:avLst/>
          </a:prstGeom>
        </p:spPr>
      </p:pic>
      <p:cxnSp>
        <p:nvCxnSpPr>
          <p:cNvPr id="3" name="Straight Arrow Connector 2"/>
          <p:cNvCxnSpPr/>
          <p:nvPr/>
        </p:nvCxnSpPr>
        <p:spPr>
          <a:xfrm flipV="1">
            <a:off x="1235034" y="2050065"/>
            <a:ext cx="1603169" cy="6456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6963" y="2372881"/>
            <a:ext cx="1258783" cy="1200329"/>
          </a:xfrm>
          <a:prstGeom prst="rect">
            <a:avLst/>
          </a:prstGeom>
          <a:noFill/>
        </p:spPr>
        <p:txBody>
          <a:bodyPr wrap="square" rtlCol="0">
            <a:spAutoFit/>
          </a:bodyPr>
          <a:lstStyle/>
          <a:p>
            <a:pPr algn="ctr"/>
            <a:r>
              <a:rPr lang="en-US" dirty="0" smtClean="0"/>
              <a:t>Injected </a:t>
            </a:r>
            <a:r>
              <a:rPr lang="en-US" smtClean="0"/>
              <a:t>beam from a previous machine</a:t>
            </a:r>
            <a:endParaRPr lang="en-US"/>
          </a:p>
        </p:txBody>
      </p:sp>
      <p:cxnSp>
        <p:nvCxnSpPr>
          <p:cNvPr id="6" name="Straight Arrow Connector 5"/>
          <p:cNvCxnSpPr/>
          <p:nvPr/>
        </p:nvCxnSpPr>
        <p:spPr>
          <a:xfrm flipV="1">
            <a:off x="4963886" y="2470067"/>
            <a:ext cx="11875" cy="1103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36730" y="579320"/>
            <a:ext cx="3050130" cy="369332"/>
          </a:xfrm>
          <a:prstGeom prst="rect">
            <a:avLst/>
          </a:prstGeom>
          <a:noFill/>
        </p:spPr>
        <p:txBody>
          <a:bodyPr wrap="none" rtlCol="0">
            <a:spAutoFit/>
          </a:bodyPr>
          <a:lstStyle/>
          <a:p>
            <a:r>
              <a:rPr lang="en-US" dirty="0" err="1" smtClean="0">
                <a:solidFill>
                  <a:srgbClr val="0432FF"/>
                </a:solidFill>
              </a:rPr>
              <a:t>Filamentation</a:t>
            </a:r>
            <a:r>
              <a:rPr lang="en-US" dirty="0" smtClean="0">
                <a:solidFill>
                  <a:srgbClr val="0432FF"/>
                </a:solidFill>
              </a:rPr>
              <a:t> after 1500 turns</a:t>
            </a:r>
            <a:endParaRPr lang="en-US" dirty="0">
              <a:solidFill>
                <a:srgbClr val="0432FF"/>
              </a:solidFill>
            </a:endParaRPr>
          </a:p>
        </p:txBody>
      </p:sp>
      <p:cxnSp>
        <p:nvCxnSpPr>
          <p:cNvPr id="8" name="Straight Arrow Connector 7"/>
          <p:cNvCxnSpPr/>
          <p:nvPr/>
        </p:nvCxnSpPr>
        <p:spPr>
          <a:xfrm flipH="1">
            <a:off x="4310743" y="806997"/>
            <a:ext cx="415637" cy="372677"/>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31715" y="4032987"/>
            <a:ext cx="5197064" cy="369332"/>
          </a:xfrm>
          <a:prstGeom prst="rect">
            <a:avLst/>
          </a:prstGeom>
          <a:noFill/>
        </p:spPr>
        <p:txBody>
          <a:bodyPr wrap="none" rtlCol="0">
            <a:spAutoFit/>
          </a:bodyPr>
          <a:lstStyle/>
          <a:p>
            <a:r>
              <a:rPr lang="en-US" dirty="0" smtClean="0"/>
              <a:t>For this machine 1500 turns = 11 </a:t>
            </a:r>
            <a:r>
              <a:rPr lang="en-US" smtClean="0"/>
              <a:t>synchrotron periods</a:t>
            </a:r>
            <a:endParaRPr lang="en-US"/>
          </a:p>
        </p:txBody>
      </p:sp>
      <mc:AlternateContent xmlns:mc="http://schemas.openxmlformats.org/markup-compatibility/2006">
        <mc:Choice xmlns:a14="http://schemas.microsoft.com/office/drawing/2010/main" Requires="a14">
          <p:sp>
            <p:nvSpPr>
              <p:cNvPr id="10" name="TextBox 9"/>
              <p:cNvSpPr txBox="1"/>
              <p:nvPr/>
            </p:nvSpPr>
            <p:spPr>
              <a:xfrm>
                <a:off x="698483" y="4972987"/>
                <a:ext cx="10830296" cy="1779783"/>
              </a:xfrm>
              <a:prstGeom prst="rect">
                <a:avLst/>
              </a:prstGeom>
              <a:noFill/>
            </p:spPr>
            <p:txBody>
              <a:bodyPr wrap="square" rtlCol="0">
                <a:spAutoFit/>
              </a:bodyPr>
              <a:lstStyle/>
              <a:p>
                <a:pPr marL="285750" indent="-285750">
                  <a:buFont typeface="Arial" charset="0"/>
                  <a:buChar char="•"/>
                </a:pPr>
                <a:r>
                  <a:rPr lang="en-US" sz="2400" dirty="0" smtClean="0"/>
                  <a:t>The </a:t>
                </a:r>
                <a:r>
                  <a:rPr lang="en-US" sz="2400" dirty="0" smtClean="0"/>
                  <a:t>w≡(</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𝑝</m:t>
                    </m:r>
                    <m:r>
                      <a:rPr lang="en-US" sz="2400" b="0" i="1" smtClean="0">
                        <a:latin typeface="Cambria Math" charset="0"/>
                        <a:ea typeface="Cambria Math" charset="0"/>
                        <a:cs typeface="Cambria Math" charset="0"/>
                      </a:rPr>
                      <m:t>/</m:t>
                    </m:r>
                    <m:sSub>
                      <m:sSubPr>
                        <m:ctrlPr>
                          <a:rPr lang="en-US" sz="2400" i="1">
                            <a:latin typeface="Cambria Math" charset="0"/>
                          </a:rPr>
                        </m:ctrlPr>
                      </m:sSubPr>
                      <m:e>
                        <m:r>
                          <a:rPr lang="en-US" sz="2400" i="1">
                            <a:latin typeface="Cambria Math" panose="02040503050406030204" pitchFamily="18" charset="0"/>
                          </a:rPr>
                          <m:t>𝑝</m:t>
                        </m:r>
                      </m:e>
                      <m:sub>
                        <m:r>
                          <a:rPr lang="en-US" sz="2400" i="1">
                            <a:latin typeface="Cambria Math" panose="02040503050406030204" pitchFamily="18" charset="0"/>
                          </a:rPr>
                          <m:t>𝑠</m:t>
                        </m:r>
                      </m:sub>
                    </m:sSub>
                  </m:oMath>
                </a14:m>
                <a:r>
                  <a:rPr lang="en-US" sz="2400" dirty="0" smtClean="0"/>
                  <a:t>)</a:t>
                </a:r>
                <a:r>
                  <a:rPr lang="en-US" sz="2400" baseline="-25000" dirty="0" smtClean="0"/>
                  <a:t>max</a:t>
                </a:r>
                <a:r>
                  <a:rPr lang="en-US" sz="2400" dirty="0" smtClean="0"/>
                  <a:t> that we need to take into account when calculating the horizontal displacement of the reference closed orbit (</a:t>
                </a:r>
                <a14:m>
                  <m:oMath xmlns:m="http://schemas.openxmlformats.org/officeDocument/2006/math">
                    <m:sSub>
                      <m:sSubPr>
                        <m:ctrlPr>
                          <a:rPr lang="en-US" sz="2400" i="1">
                            <a:latin typeface="Cambria Math" charset="0"/>
                          </a:rPr>
                        </m:ctrlPr>
                      </m:sSubPr>
                      <m:e>
                        <m:r>
                          <a:rPr lang="en-US" sz="2400" i="1">
                            <a:latin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𝐸</m:t>
                        </m:r>
                      </m:sub>
                    </m:sSub>
                    <m:d>
                      <m:dPr>
                        <m:ctrlPr>
                          <a:rPr lang="en-US" sz="2400" i="1">
                            <a:latin typeface="Cambria Math" charset="0"/>
                          </a:rPr>
                        </m:ctrlPr>
                      </m:dPr>
                      <m:e>
                        <m:r>
                          <a:rPr lang="en-US" sz="2400" i="1">
                            <a:latin typeface="Cambria Math" panose="02040503050406030204" pitchFamily="18" charset="0"/>
                          </a:rPr>
                          <m:t>𝑠</m:t>
                        </m:r>
                      </m:e>
                    </m:d>
                    <m:r>
                      <a:rPr lang="en-US" sz="2400" i="1">
                        <a:latin typeface="Cambria Math" panose="02040503050406030204" pitchFamily="18" charset="0"/>
                      </a:rPr>
                      <m:t>=</m:t>
                    </m:r>
                    <m:r>
                      <a:rPr lang="en-US" sz="2400" i="1">
                        <a:latin typeface="Cambria Math" panose="02040503050406030204" pitchFamily="18" charset="0"/>
                      </a:rPr>
                      <m:t>𝐷</m:t>
                    </m:r>
                    <m:r>
                      <a:rPr lang="en-US" sz="2400" i="1">
                        <a:latin typeface="Cambria Math" panose="02040503050406030204" pitchFamily="18" charset="0"/>
                      </a:rPr>
                      <m:t>(</m:t>
                    </m:r>
                    <m:r>
                      <a:rPr lang="en-US" sz="2400" i="1">
                        <a:latin typeface="Cambria Math" panose="02040503050406030204" pitchFamily="18" charset="0"/>
                      </a:rPr>
                      <m:t>𝑠</m:t>
                    </m:r>
                    <m:r>
                      <a:rPr lang="en-US" sz="2400" i="1">
                        <a:latin typeface="Cambria Math" panose="02040503050406030204" pitchFamily="18" charset="0"/>
                      </a:rPr>
                      <m:t>)</m:t>
                    </m:r>
                    <m:f>
                      <m:fPr>
                        <m:ctrlPr>
                          <a:rPr lang="en-US" sz="2400" i="1">
                            <a:latin typeface="Cambria Math"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𝑝</m:t>
                        </m:r>
                      </m:num>
                      <m:den>
                        <m:sSub>
                          <m:sSubPr>
                            <m:ctrlPr>
                              <a:rPr lang="en-US" sz="2400" i="1">
                                <a:latin typeface="Cambria Math" charset="0"/>
                              </a:rPr>
                            </m:ctrlPr>
                          </m:sSubPr>
                          <m:e>
                            <m:r>
                              <a:rPr lang="en-US" sz="2400" i="1">
                                <a:latin typeface="Cambria Math" panose="02040503050406030204" pitchFamily="18" charset="0"/>
                              </a:rPr>
                              <m:t>𝑝</m:t>
                            </m:r>
                          </m:e>
                          <m:sub>
                            <m:r>
                              <a:rPr lang="en-US" sz="2400" i="1">
                                <a:latin typeface="Cambria Math" panose="02040503050406030204" pitchFamily="18" charset="0"/>
                              </a:rPr>
                              <m:t>𝑠</m:t>
                            </m:r>
                          </m:sub>
                        </m:sSub>
                      </m:den>
                    </m:f>
                  </m:oMath>
                </a14:m>
                <a:r>
                  <a:rPr lang="en-US" sz="2400" dirty="0" smtClean="0"/>
                  <a:t>) is not the initial energy deviation (red arrow) but the energy deviation after </a:t>
                </a:r>
                <a:r>
                  <a:rPr lang="en-US" sz="2400" dirty="0" err="1" smtClean="0"/>
                  <a:t>filamentation</a:t>
                </a:r>
                <a:r>
                  <a:rPr lang="en-US" sz="2400" dirty="0" smtClean="0"/>
                  <a:t> (green arrow)</a:t>
                </a:r>
                <a:endParaRPr lang="en-US" sz="2400" dirty="0"/>
              </a:p>
            </p:txBody>
          </p:sp>
        </mc:Choice>
        <mc:Fallback>
          <p:sp>
            <p:nvSpPr>
              <p:cNvPr id="10" name="TextBox 9"/>
              <p:cNvSpPr txBox="1">
                <a:spLocks noRot="1" noChangeAspect="1" noMove="1" noResize="1" noEditPoints="1" noAdjustHandles="1" noChangeArrowheads="1" noChangeShapeType="1" noTextEdit="1"/>
              </p:cNvSpPr>
              <p:nvPr/>
            </p:nvSpPr>
            <p:spPr>
              <a:xfrm>
                <a:off x="698483" y="4972987"/>
                <a:ext cx="10830296" cy="1779783"/>
              </a:xfrm>
              <a:prstGeom prst="rect">
                <a:avLst/>
              </a:prstGeom>
              <a:blipFill rotWithShape="0">
                <a:blip r:embed="rId3"/>
                <a:stretch>
                  <a:fillRect l="-788" t="-3425" r="-957" b="-7192"/>
                </a:stretch>
              </a:blipFill>
            </p:spPr>
            <p:txBody>
              <a:bodyPr/>
              <a:lstStyle/>
              <a:p>
                <a:r>
                  <a:rPr lang="en-US">
                    <a:noFill/>
                  </a:rPr>
                  <a:t> </a:t>
                </a:r>
              </a:p>
            </p:txBody>
          </p:sp>
        </mc:Fallback>
      </mc:AlternateContent>
      <p:cxnSp>
        <p:nvCxnSpPr>
          <p:cNvPr id="15" name="Straight Arrow Connector 14"/>
          <p:cNvCxnSpPr/>
          <p:nvPr/>
        </p:nvCxnSpPr>
        <p:spPr>
          <a:xfrm>
            <a:off x="3861795" y="1088571"/>
            <a:ext cx="0" cy="1894115"/>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61795" y="1541608"/>
            <a:ext cx="0" cy="92845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57534" y="3938766"/>
            <a:ext cx="2537691" cy="646331"/>
          </a:xfrm>
          <a:prstGeom prst="rect">
            <a:avLst/>
          </a:prstGeom>
          <a:noFill/>
        </p:spPr>
        <p:txBody>
          <a:bodyPr wrap="square" rtlCol="0">
            <a:spAutoFit/>
          </a:bodyPr>
          <a:lstStyle/>
          <a:p>
            <a:pPr algn="ctr"/>
            <a:r>
              <a:rPr lang="en-US" dirty="0" smtClean="0"/>
              <a:t>Bucket from the </a:t>
            </a:r>
            <a:r>
              <a:rPr lang="en-US" smtClean="0"/>
              <a:t>receiving machine</a:t>
            </a:r>
            <a:endParaRPr lang="en-US"/>
          </a:p>
        </p:txBody>
      </p:sp>
      <p:cxnSp>
        <p:nvCxnSpPr>
          <p:cNvPr id="14" name="Straight Arrow Connector 13"/>
          <p:cNvCxnSpPr/>
          <p:nvPr/>
        </p:nvCxnSpPr>
        <p:spPr>
          <a:xfrm flipH="1" flipV="1">
            <a:off x="4700815" y="2730475"/>
            <a:ext cx="156050" cy="114102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272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a:xfrm>
            <a:off x="8610600" y="6292850"/>
            <a:ext cx="2743200" cy="365125"/>
          </a:xfrm>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mc:AlternateContent xmlns:mc="http://schemas.openxmlformats.org/markup-compatibility/2006">
        <mc:Choice xmlns:a14="http://schemas.microsoft.com/office/drawing/2010/main" Requires="a14">
          <p:sp>
            <p:nvSpPr>
              <p:cNvPr id="5" name="TextBox 4"/>
              <p:cNvSpPr txBox="1"/>
              <p:nvPr/>
            </p:nvSpPr>
            <p:spPr>
              <a:xfrm>
                <a:off x="326571" y="508974"/>
                <a:ext cx="11027229" cy="2948243"/>
              </a:xfrm>
              <a:prstGeom prst="rect">
                <a:avLst/>
              </a:prstGeom>
              <a:noFill/>
            </p:spPr>
            <p:txBody>
              <a:bodyPr wrap="square" rtlCol="0">
                <a:spAutoFit/>
              </a:bodyPr>
              <a:lstStyle/>
              <a:p>
                <a:pPr marL="285750" indent="-285750">
                  <a:buFont typeface="Arial" charset="0"/>
                  <a:buChar char="•"/>
                </a:pPr>
                <a:r>
                  <a:rPr lang="en-GB" sz="2000" dirty="0" smtClean="0"/>
                  <a:t>In the phase space plane (</a:t>
                </a:r>
                <a14:m>
                  <m:oMath xmlns:m="http://schemas.openxmlformats.org/officeDocument/2006/math">
                    <m:r>
                      <a:rPr lang="en-US" sz="2000" b="0" i="1" smtClean="0">
                        <a:latin typeface="Cambria Math" panose="02040503050406030204" pitchFamily="18" charset="0"/>
                      </a:rPr>
                      <m:t>𝑤</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𝜑</m:t>
                    </m:r>
                  </m:oMath>
                </a14:m>
                <a:r>
                  <a:rPr lang="en-GB" sz="2000" dirty="0" smtClean="0"/>
                  <a:t>) or (</a:t>
                </a:r>
                <a14:m>
                  <m:oMath xmlns:m="http://schemas.openxmlformats.org/officeDocument/2006/math">
                    <m:f>
                      <m:fPr>
                        <m:ctrlPr>
                          <a:rPr lang="en-GB" sz="2000" i="1" smtClean="0">
                            <a:latin typeface="Cambria Math" charset="0"/>
                          </a:rPr>
                        </m:ctrlPr>
                      </m:fPr>
                      <m:num>
                        <m:r>
                          <a:rPr lang="en-GB"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num>
                      <m:den>
                        <m:sSub>
                          <m:sSubPr>
                            <m:ctrlPr>
                              <a:rPr lang="en-GB" sz="2000" i="1" smtClean="0">
                                <a:latin typeface="Cambria Math"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𝑠</m:t>
                            </m:r>
                          </m:sub>
                        </m:sSub>
                      </m:den>
                    </m:f>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𝜑</m:t>
                    </m:r>
                  </m:oMath>
                </a14:m>
                <a:r>
                  <a:rPr lang="en-GB" sz="2000" dirty="0" smtClean="0"/>
                  <a:t>) the </a:t>
                </a:r>
                <a:r>
                  <a:rPr lang="en-GB" sz="2000" b="1" dirty="0" smtClean="0">
                    <a:solidFill>
                      <a:schemeClr val="accent5"/>
                    </a:solidFill>
                  </a:rPr>
                  <a:t>synchronous particle</a:t>
                </a:r>
                <a:r>
                  <a:rPr lang="en-GB" sz="2000" dirty="0" smtClean="0"/>
                  <a:t> is at the </a:t>
                </a:r>
                <a:r>
                  <a:rPr lang="en-GB" sz="2000" b="1" dirty="0" smtClean="0">
                    <a:solidFill>
                      <a:schemeClr val="accent5"/>
                    </a:solidFill>
                  </a:rPr>
                  <a:t>origin of coordinates </a:t>
                </a:r>
                <a:r>
                  <a:rPr lang="en-GB" sz="2000" dirty="0" smtClean="0"/>
                  <a:t>and the </a:t>
                </a:r>
                <a:r>
                  <a:rPr lang="en-GB" sz="2000" b="1" dirty="0" smtClean="0">
                    <a:solidFill>
                      <a:schemeClr val="accent5"/>
                    </a:solidFill>
                  </a:rPr>
                  <a:t>real</a:t>
                </a:r>
                <a:r>
                  <a:rPr lang="en-GB" sz="2000" dirty="0" smtClean="0">
                    <a:solidFill>
                      <a:schemeClr val="accent5"/>
                    </a:solidFill>
                  </a:rPr>
                  <a:t> </a:t>
                </a:r>
                <a:r>
                  <a:rPr lang="en-GB" sz="2000" dirty="0" smtClean="0"/>
                  <a:t>particle </a:t>
                </a:r>
                <a:r>
                  <a:rPr lang="en-GB" sz="2000" b="1" dirty="0" smtClean="0">
                    <a:solidFill>
                      <a:schemeClr val="accent5"/>
                    </a:solidFill>
                  </a:rPr>
                  <a:t>describes a given trajectory around it</a:t>
                </a:r>
                <a:r>
                  <a:rPr lang="en-GB" sz="2000" dirty="0" smtClean="0"/>
                  <a:t>. </a:t>
                </a:r>
              </a:p>
              <a:p>
                <a:pPr marL="285750" indent="-285750">
                  <a:buFont typeface="Arial" charset="0"/>
                  <a:buChar char="•"/>
                </a:pPr>
                <a:r>
                  <a:rPr lang="en-GB" sz="2000" dirty="0" smtClean="0"/>
                  <a:t>Expressing the longitudinal phase space in terms of (</a:t>
                </a:r>
                <a14:m>
                  <m:oMath xmlns:m="http://schemas.openxmlformats.org/officeDocument/2006/math">
                    <m:f>
                      <m:fPr>
                        <m:ctrlPr>
                          <a:rPr lang="en-GB" sz="2000" i="1">
                            <a:latin typeface="Cambria Math" charset="0"/>
                          </a:rPr>
                        </m:ctrlPr>
                      </m:fPr>
                      <m:num>
                        <m:r>
                          <a:rPr lang="en-GB"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num>
                      <m:den>
                        <m:sSub>
                          <m:sSubPr>
                            <m:ctrlPr>
                              <a:rPr lang="en-GB" sz="2000" i="1">
                                <a:latin typeface="Cambria Math" charset="0"/>
                              </a:rPr>
                            </m:ctrlPr>
                          </m:sSubPr>
                          <m:e>
                            <m:r>
                              <a:rPr lang="en-US" sz="2000" i="1">
                                <a:latin typeface="Cambria Math" panose="02040503050406030204" pitchFamily="18" charset="0"/>
                              </a:rPr>
                              <m:t>𝑝</m:t>
                            </m:r>
                          </m:e>
                          <m:sub>
                            <m:r>
                              <a:rPr lang="en-US" sz="2000" i="1">
                                <a:latin typeface="Cambria Math" panose="02040503050406030204" pitchFamily="18" charset="0"/>
                              </a:rPr>
                              <m:t>𝑠</m:t>
                            </m:r>
                          </m:sub>
                        </m:sSub>
                      </m:den>
                    </m:f>
                    <m:r>
                      <a:rPr lang="en-US" sz="2000" i="1">
                        <a:latin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𝜑</m:t>
                    </m:r>
                  </m:oMath>
                </a14:m>
                <a:r>
                  <a:rPr lang="en-GB" sz="2000" dirty="0"/>
                  <a:t>) </a:t>
                </a:r>
                <a:r>
                  <a:rPr lang="en-GB" sz="2000" dirty="0" smtClean="0"/>
                  <a:t>is usually more convenient because </a:t>
                </a:r>
                <a14:m>
                  <m:oMath xmlns:m="http://schemas.openxmlformats.org/officeDocument/2006/math">
                    <m:f>
                      <m:fPr>
                        <m:ctrlPr>
                          <a:rPr lang="en-GB" sz="2000" i="1">
                            <a:latin typeface="Cambria Math" charset="0"/>
                          </a:rPr>
                        </m:ctrlPr>
                      </m:fPr>
                      <m:num>
                        <m:r>
                          <a:rPr lang="en-GB"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num>
                      <m:den>
                        <m:sSub>
                          <m:sSubPr>
                            <m:ctrlPr>
                              <a:rPr lang="en-GB" sz="2000" i="1">
                                <a:latin typeface="Cambria Math" charset="0"/>
                              </a:rPr>
                            </m:ctrlPr>
                          </m:sSubPr>
                          <m:e>
                            <m:r>
                              <a:rPr lang="en-US" sz="2000" i="1">
                                <a:latin typeface="Cambria Math" panose="02040503050406030204" pitchFamily="18" charset="0"/>
                              </a:rPr>
                              <m:t>𝑝</m:t>
                            </m:r>
                          </m:e>
                          <m:sub>
                            <m:r>
                              <a:rPr lang="en-US" sz="2000" i="1">
                                <a:latin typeface="Cambria Math" panose="02040503050406030204" pitchFamily="18" charset="0"/>
                              </a:rPr>
                              <m:t>𝑠</m:t>
                            </m:r>
                          </m:sub>
                        </m:sSub>
                      </m:den>
                    </m:f>
                  </m:oMath>
                </a14:m>
                <a:r>
                  <a:rPr lang="en-GB" sz="2000" dirty="0" smtClean="0"/>
                  <a:t> determines by how much the closed orbit will be different from the ideal one thanks to the Eq. 5:  </a:t>
                </a:r>
                <a14:m>
                  <m:oMath xmlns:m="http://schemas.openxmlformats.org/officeDocument/2006/math">
                    <m:f>
                      <m:fPr>
                        <m:ctrlPr>
                          <a:rPr lang="en-US" sz="2000" i="1">
                            <a:latin typeface="Cambria Math" charset="0"/>
                            <a:ea typeface="Cambria Math" panose="02040503050406030204" pitchFamily="18" charset="0"/>
                          </a:rPr>
                        </m:ctrlPr>
                      </m:fPr>
                      <m:num>
                        <m:sSub>
                          <m:sSubPr>
                            <m:ctrlPr>
                              <a:rPr lang="en-US" sz="2000" i="1">
                                <a:latin typeface="Cambria Math" charset="0"/>
                              </a:rPr>
                            </m:ctrlPr>
                          </m:sSubPr>
                          <m:e>
                            <m:r>
                              <m:rPr>
                                <m:sty m:val="p"/>
                              </m:rPr>
                              <a:rPr lang="el-GR" sz="2000" i="1">
                                <a:latin typeface="Cambria Math" panose="02040503050406030204" pitchFamily="18" charset="0"/>
                                <a:ea typeface="Cambria Math" panose="02040503050406030204" pitchFamily="18" charset="0"/>
                              </a:rPr>
                              <m:t>Δ</m:t>
                            </m:r>
                            <m:r>
                              <a:rPr lang="en-US" sz="2000" i="1">
                                <a:latin typeface="Cambria Math" panose="02040503050406030204" pitchFamily="18" charset="0"/>
                              </a:rPr>
                              <m:t>𝑙</m:t>
                            </m:r>
                          </m:e>
                          <m:sub>
                            <m:r>
                              <m:rPr>
                                <m:sty m:val="p"/>
                              </m:rPr>
                              <a:rPr lang="el-GR" sz="2000" i="1">
                                <a:latin typeface="Cambria Math" panose="02040503050406030204" pitchFamily="18" charset="0"/>
                                <a:ea typeface="Cambria Math" panose="02040503050406030204" pitchFamily="18" charset="0"/>
                              </a:rPr>
                              <m:t>Δ</m:t>
                            </m:r>
                            <m:r>
                              <a:rPr lang="en-US" sz="2000" i="1">
                                <a:latin typeface="Cambria Math" panose="02040503050406030204" pitchFamily="18" charset="0"/>
                                <a:ea typeface="Cambria Math" panose="02040503050406030204" pitchFamily="18" charset="0"/>
                              </a:rPr>
                              <m:t>𝐸</m:t>
                            </m:r>
                          </m:sub>
                        </m:sSub>
                      </m:num>
                      <m:den>
                        <m:sSub>
                          <m:sSubPr>
                            <m:ctrlPr>
                              <a:rPr lang="en-US" sz="2000" i="1">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𝑙</m:t>
                            </m:r>
                          </m:e>
                          <m:sub>
                            <m:r>
                              <a:rPr lang="en-US" sz="2000" i="1">
                                <a:latin typeface="Cambria Math" panose="02040503050406030204" pitchFamily="18" charset="0"/>
                                <a:ea typeface="Cambria Math" panose="02040503050406030204" pitchFamily="18" charset="0"/>
                              </a:rPr>
                              <m:t>𝑠</m:t>
                            </m:r>
                          </m:sub>
                        </m:sSub>
                      </m:den>
                    </m:f>
                    <m:r>
                      <a:rPr lang="en-US" sz="2000" i="1">
                        <a:latin typeface="Cambria Math" panose="02040503050406030204" pitchFamily="18" charset="0"/>
                        <a:ea typeface="Cambria Math" panose="02040503050406030204" pitchFamily="18" charset="0"/>
                      </a:rPr>
                      <m:t>=</m:t>
                    </m:r>
                    <m:r>
                      <a:rPr lang="en-US" sz="2000" b="1" i="1" smtClean="0">
                        <a:solidFill>
                          <a:schemeClr val="accent5"/>
                        </a:solidFill>
                        <a:latin typeface="Cambria Math" panose="02040503050406030204" pitchFamily="18" charset="0"/>
                        <a:ea typeface="Cambria Math" panose="02040503050406030204" pitchFamily="18" charset="0"/>
                      </a:rPr>
                      <m:t>𝜶</m:t>
                    </m:r>
                    <m:f>
                      <m:fPr>
                        <m:ctrlPr>
                          <a:rPr lang="en-US" sz="2000" i="1">
                            <a:latin typeface="Cambria Math"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num>
                      <m:den>
                        <m:sSub>
                          <m:sSubPr>
                            <m:ctrlPr>
                              <a:rPr lang="en-US" sz="2000" i="1">
                                <a:latin typeface="Cambria Math" charset="0"/>
                              </a:rPr>
                            </m:ctrlPr>
                          </m:sSubPr>
                          <m:e>
                            <m:r>
                              <a:rPr lang="en-US" sz="2000" i="1">
                                <a:latin typeface="Cambria Math" panose="02040503050406030204" pitchFamily="18" charset="0"/>
                              </a:rPr>
                              <m:t>𝑝</m:t>
                            </m:r>
                          </m:e>
                          <m:sub>
                            <m:r>
                              <a:rPr lang="en-US" sz="2000" i="1">
                                <a:latin typeface="Cambria Math" panose="02040503050406030204" pitchFamily="18" charset="0"/>
                              </a:rPr>
                              <m:t>𝑠</m:t>
                            </m:r>
                          </m:sub>
                        </m:sSub>
                      </m:den>
                    </m:f>
                  </m:oMath>
                </a14:m>
                <a:r>
                  <a:rPr lang="en-GB" sz="2000" dirty="0" smtClean="0"/>
                  <a:t>.</a:t>
                </a:r>
              </a:p>
              <a:p>
                <a:pPr marL="285750" indent="-285750">
                  <a:buFont typeface="Arial" charset="0"/>
                  <a:buChar char="•"/>
                </a:pPr>
                <a:r>
                  <a:rPr lang="en-GB" sz="2000" dirty="0" smtClean="0"/>
                  <a:t>The </a:t>
                </a:r>
                <a:r>
                  <a:rPr lang="en-GB" sz="2000" b="1" dirty="0" smtClean="0">
                    <a:solidFill>
                      <a:schemeClr val="accent5"/>
                    </a:solidFill>
                  </a:rPr>
                  <a:t>stability condition </a:t>
                </a:r>
                <a:r>
                  <a:rPr lang="en-GB" sz="2000" dirty="0" smtClean="0"/>
                  <a:t>will determine the </a:t>
                </a:r>
                <a:r>
                  <a:rPr lang="en-GB" sz="2000" b="1" dirty="0" smtClean="0">
                    <a:solidFill>
                      <a:schemeClr val="accent5"/>
                    </a:solidFill>
                  </a:rPr>
                  <a:t>range of initial values </a:t>
                </a:r>
                <a:r>
                  <a:rPr lang="en-GB" sz="2000" dirty="0" smtClean="0"/>
                  <a:t>such (</a:t>
                </a:r>
                <a14:m>
                  <m:oMath xmlns:m="http://schemas.openxmlformats.org/officeDocument/2006/math">
                    <m:r>
                      <a:rPr lang="en-US" sz="2000" i="1">
                        <a:latin typeface="Cambria Math" panose="02040503050406030204" pitchFamily="18" charset="0"/>
                      </a:rPr>
                      <m:t>𝑤</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𝜑</m:t>
                    </m:r>
                  </m:oMath>
                </a14:m>
                <a:r>
                  <a:rPr lang="en-GB" sz="2000" dirty="0"/>
                  <a:t>) or (</a:t>
                </a:r>
                <a14:m>
                  <m:oMath xmlns:m="http://schemas.openxmlformats.org/officeDocument/2006/math">
                    <m:f>
                      <m:fPr>
                        <m:ctrlPr>
                          <a:rPr lang="en-GB" sz="2000" i="1">
                            <a:latin typeface="Cambria Math" charset="0"/>
                          </a:rPr>
                        </m:ctrlPr>
                      </m:fPr>
                      <m:num>
                        <m:r>
                          <a:rPr lang="en-GB"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num>
                      <m:den>
                        <m:sSub>
                          <m:sSubPr>
                            <m:ctrlPr>
                              <a:rPr lang="en-GB" sz="2000" i="1">
                                <a:latin typeface="Cambria Math" charset="0"/>
                              </a:rPr>
                            </m:ctrlPr>
                          </m:sSubPr>
                          <m:e>
                            <m:r>
                              <a:rPr lang="en-US" sz="2000" i="1">
                                <a:latin typeface="Cambria Math" panose="02040503050406030204" pitchFamily="18" charset="0"/>
                              </a:rPr>
                              <m:t>𝑝</m:t>
                            </m:r>
                          </m:e>
                          <m:sub>
                            <m:r>
                              <a:rPr lang="en-US" sz="2000" i="1">
                                <a:latin typeface="Cambria Math" panose="02040503050406030204" pitchFamily="18" charset="0"/>
                              </a:rPr>
                              <m:t>𝑠</m:t>
                            </m:r>
                          </m:sub>
                        </m:sSub>
                      </m:den>
                    </m:f>
                    <m:r>
                      <a:rPr lang="en-US" sz="2000" i="1">
                        <a:latin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𝜑</m:t>
                    </m:r>
                  </m:oMath>
                </a14:m>
                <a:r>
                  <a:rPr lang="en-GB" sz="2000" dirty="0"/>
                  <a:t>) </a:t>
                </a:r>
                <a:r>
                  <a:rPr lang="en-GB" sz="2000" dirty="0" smtClean="0"/>
                  <a:t>will be </a:t>
                </a:r>
                <a:r>
                  <a:rPr lang="en-GB" sz="2000" b="1" dirty="0" smtClean="0">
                    <a:solidFill>
                      <a:srgbClr val="FFFF00"/>
                    </a:solidFill>
                  </a:rPr>
                  <a:t>bounded</a:t>
                </a:r>
                <a:r>
                  <a:rPr lang="en-GB" sz="2000" dirty="0" smtClean="0"/>
                  <a:t> during the </a:t>
                </a:r>
                <a:r>
                  <a:rPr lang="en-GB" sz="2000" b="1" dirty="0" smtClean="0">
                    <a:solidFill>
                      <a:srgbClr val="FFFF00"/>
                    </a:solidFill>
                  </a:rPr>
                  <a:t>movement</a:t>
                </a:r>
                <a:r>
                  <a:rPr lang="en-GB" sz="2000" dirty="0" smtClean="0"/>
                  <a:t>.</a:t>
                </a:r>
                <a:endParaRPr lang="en-GB" sz="2000" dirty="0"/>
              </a:p>
            </p:txBody>
          </p:sp>
        </mc:Choice>
        <mc:Fallback>
          <p:sp>
            <p:nvSpPr>
              <p:cNvPr id="5" name="TextBox 4"/>
              <p:cNvSpPr txBox="1">
                <a:spLocks noRot="1" noChangeAspect="1" noMove="1" noResize="1" noEditPoints="1" noAdjustHandles="1" noChangeArrowheads="1" noChangeShapeType="1" noTextEdit="1"/>
              </p:cNvSpPr>
              <p:nvPr/>
            </p:nvSpPr>
            <p:spPr>
              <a:xfrm>
                <a:off x="326571" y="508974"/>
                <a:ext cx="11027229" cy="2948243"/>
              </a:xfrm>
              <a:prstGeom prst="rect">
                <a:avLst/>
              </a:prstGeom>
              <a:blipFill rotWithShape="0">
                <a:blip r:embed="rId2"/>
                <a:stretch>
                  <a:fillRect l="-498" r="-111" b="-2686"/>
                </a:stretch>
              </a:blipFill>
            </p:spPr>
            <p:txBody>
              <a:bodyPr/>
              <a:lstStyle/>
              <a:p>
                <a:r>
                  <a:rPr lang="en-US">
                    <a:noFill/>
                  </a:rPr>
                  <a:t> </a:t>
                </a:r>
              </a:p>
            </p:txBody>
          </p:sp>
        </mc:Fallback>
      </mc:AlternateContent>
      <p:sp>
        <p:nvSpPr>
          <p:cNvPr id="6" name="TextBox 5"/>
          <p:cNvSpPr txBox="1"/>
          <p:nvPr/>
        </p:nvSpPr>
        <p:spPr>
          <a:xfrm>
            <a:off x="569218" y="3559461"/>
            <a:ext cx="11299370" cy="2246769"/>
          </a:xfrm>
          <a:prstGeom prst="rect">
            <a:avLst/>
          </a:prstGeom>
          <a:noFill/>
        </p:spPr>
        <p:txBody>
          <a:bodyPr wrap="square" rtlCol="0">
            <a:spAutoFit/>
          </a:bodyPr>
          <a:lstStyle/>
          <a:p>
            <a:r>
              <a:rPr lang="en-GB" sz="2000" dirty="0" smtClean="0"/>
              <a:t>As we said in Part I, in </a:t>
            </a:r>
            <a:r>
              <a:rPr lang="en-GB" sz="2000" dirty="0"/>
              <a:t>order to obtain the first equation of motion</a:t>
            </a:r>
            <a:r>
              <a:rPr lang="en-GB" sz="2000" dirty="0" smtClean="0"/>
              <a:t>, Eq. 25, </a:t>
            </a:r>
            <a:r>
              <a:rPr lang="en-GB" sz="2000" dirty="0"/>
              <a:t>we have assumed that the beam energy can be </a:t>
            </a:r>
            <a:r>
              <a:rPr lang="en-GB" sz="2000" dirty="0" smtClean="0"/>
              <a:t>changed </a:t>
            </a:r>
            <a:r>
              <a:rPr lang="en-GB" sz="2000" dirty="0"/>
              <a:t>only by the applied RF field, and we have </a:t>
            </a:r>
            <a:r>
              <a:rPr lang="en-GB" sz="2000" dirty="0" smtClean="0"/>
              <a:t>neglected </a:t>
            </a:r>
            <a:r>
              <a:rPr lang="en-GB" sz="2000" dirty="0"/>
              <a:t>any other energy variation due to interaction with the environment or the synchrotron </a:t>
            </a:r>
            <a:r>
              <a:rPr lang="en-GB" sz="2000" dirty="0" smtClean="0"/>
              <a:t>radiation. </a:t>
            </a:r>
          </a:p>
          <a:p>
            <a:endParaRPr lang="en-GB" sz="2000" u="sng" dirty="0"/>
          </a:p>
          <a:p>
            <a:r>
              <a:rPr lang="en-GB" sz="2000" b="1" u="sng" dirty="0" smtClean="0">
                <a:solidFill>
                  <a:schemeClr val="accent5"/>
                </a:solidFill>
              </a:rPr>
              <a:t>We are dealing with a conservative system and therefore there has to be an invariant and this is usually the energy</a:t>
            </a:r>
            <a:r>
              <a:rPr lang="en-GB" sz="2000" dirty="0" smtClean="0"/>
              <a:t>. Let’s calculate the invariant.</a:t>
            </a:r>
            <a:endParaRPr lang="en-GB" sz="2000" dirty="0"/>
          </a:p>
          <a:p>
            <a:endParaRPr lang="en-GB" sz="2000" dirty="0"/>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008697478"/>
                  </p:ext>
                </p:extLst>
              </p:nvPr>
            </p:nvGraphicFramePr>
            <p:xfrm>
              <a:off x="7354957" y="5408022"/>
              <a:ext cx="4204994" cy="653161"/>
            </p:xfrm>
            <a:graphic>
              <a:graphicData uri="http://schemas.openxmlformats.org/drawingml/2006/table">
                <a:tbl>
                  <a:tblPr firstRow="1" bandRow="1">
                    <a:tableStyleId>{2D5ABB26-0587-4C30-8999-92F81FD0307C}</a:tableStyleId>
                  </a:tblPr>
                  <a:tblGrid>
                    <a:gridCol w="2102497">
                      <a:extLst>
                        <a:ext uri="{9D8B030D-6E8A-4147-A177-3AD203B41FA5}">
                          <a16:colId xmlns="" xmlns:a16="http://schemas.microsoft.com/office/drawing/2014/main" val="2500582223"/>
                        </a:ext>
                      </a:extLst>
                    </a:gridCol>
                    <a:gridCol w="2102497">
                      <a:extLst>
                        <a:ext uri="{9D8B030D-6E8A-4147-A177-3AD203B41FA5}">
                          <a16:colId xmlns="" xmlns:a16="http://schemas.microsoft.com/office/drawing/2014/main" val="132000027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1800" b="0" i="1" smtClean="0">
                                    <a:latin typeface="Cambria Math" panose="02040503050406030204" pitchFamily="18" charset="0"/>
                                    <a:sym typeface="Wingdings" panose="05000000000000000000" pitchFamily="2" charset="2"/>
                                  </a:rPr>
                                  <m:t>𝑤</m:t>
                                </m:r>
                                <m:r>
                                  <a:rPr lang="en-US" sz="1800" b="0" i="1" smtClean="0">
                                    <a:latin typeface="Cambria Math" panose="02040503050406030204" pitchFamily="18" charset="0"/>
                                    <a:sym typeface="Wingdings" panose="05000000000000000000" pitchFamily="2" charset="2"/>
                                  </a:rPr>
                                  <m:t>=</m:t>
                                </m:r>
                                <m:f>
                                  <m:fPr>
                                    <m:ctrlPr>
                                      <a:rPr lang="en-US" sz="1800" b="0" i="1" smtClean="0">
                                        <a:latin typeface="Cambria Math" charset="0"/>
                                        <a:sym typeface="Wingdings" panose="05000000000000000000" pitchFamily="2" charset="2"/>
                                      </a:rPr>
                                    </m:ctrlPr>
                                  </m:fPr>
                                  <m:num>
                                    <m:r>
                                      <a:rPr lang="en-US" sz="1800" b="0" i="0" smtClean="0">
                                        <a:latin typeface="Cambria Math" panose="02040503050406030204" pitchFamily="18" charset="0"/>
                                        <a:ea typeface="Cambria Math" panose="02040503050406030204" pitchFamily="18" charset="0"/>
                                        <a:sym typeface="Wingdings" panose="05000000000000000000" pitchFamily="2" charset="2"/>
                                      </a:rPr>
                                      <m:t>∆</m:t>
                                    </m:r>
                                    <m:r>
                                      <a:rPr lang="en-US" sz="1800" b="0" i="1" smtClean="0">
                                        <a:latin typeface="Cambria Math" panose="02040503050406030204" pitchFamily="18" charset="0"/>
                                        <a:ea typeface="Cambria Math" panose="02040503050406030204" pitchFamily="18" charset="0"/>
                                        <a:sym typeface="Wingdings" panose="05000000000000000000" pitchFamily="2" charset="2"/>
                                      </a:rPr>
                                      <m:t>𝑊</m:t>
                                    </m:r>
                                  </m:num>
                                  <m:den>
                                    <m:sSub>
                                      <m:sSubPr>
                                        <m:ctrlPr>
                                          <a:rPr lang="en-US" sz="1800" b="0" i="1" smtClean="0">
                                            <a:latin typeface="Cambria Math" charset="0"/>
                                            <a:sym typeface="Wingdings" panose="05000000000000000000" pitchFamily="2" charset="2"/>
                                          </a:rPr>
                                        </m:ctrlPr>
                                      </m:sSubPr>
                                      <m:e>
                                        <m:r>
                                          <a:rPr lang="en-US" sz="1800" b="0" i="1" smtClean="0">
                                            <a:latin typeface="Cambria Math" panose="02040503050406030204" pitchFamily="18" charset="0"/>
                                            <a:sym typeface="Wingdings" panose="05000000000000000000" pitchFamily="2" charset="2"/>
                                          </a:rPr>
                                          <m:t>𝑊</m:t>
                                        </m:r>
                                      </m:e>
                                      <m:sub>
                                        <m:r>
                                          <a:rPr lang="en-US" sz="1800" b="0" i="1" smtClean="0">
                                            <a:latin typeface="Cambria Math" panose="02040503050406030204" pitchFamily="18" charset="0"/>
                                            <a:sym typeface="Wingdings" panose="05000000000000000000" pitchFamily="2" charset="2"/>
                                          </a:rPr>
                                          <m:t>𝑠</m:t>
                                        </m:r>
                                      </m:sub>
                                    </m:sSub>
                                  </m:den>
                                </m:f>
                                <m:r>
                                  <a:rPr lang="en-US" sz="1800" b="0" i="1" smtClean="0">
                                    <a:latin typeface="Cambria Math" panose="02040503050406030204" pitchFamily="18" charset="0"/>
                                    <a:sym typeface="Wingdings" panose="05000000000000000000" pitchFamily="2" charset="2"/>
                                  </a:rPr>
                                  <m:t>=</m:t>
                                </m:r>
                                <m:f>
                                  <m:fPr>
                                    <m:ctrlPr>
                                      <a:rPr lang="en-US" sz="1800" b="0" i="1" smtClean="0">
                                        <a:latin typeface="Cambria Math" charset="0"/>
                                        <a:sym typeface="Wingdings" panose="05000000000000000000" pitchFamily="2" charset="2"/>
                                      </a:rPr>
                                    </m:ctrlPr>
                                  </m:fPr>
                                  <m:num>
                                    <m:r>
                                      <a:rPr lang="en-US" sz="1800" b="0" i="1" smtClean="0">
                                        <a:latin typeface="Cambria Math" panose="02040503050406030204" pitchFamily="18" charset="0"/>
                                        <a:sym typeface="Wingdings" panose="05000000000000000000" pitchFamily="2" charset="2"/>
                                      </a:rPr>
                                      <m:t>𝑊</m:t>
                                    </m:r>
                                    <m:r>
                                      <a:rPr lang="en-US" sz="1800" b="0" i="1" smtClean="0">
                                        <a:latin typeface="Cambria Math" panose="02040503050406030204" pitchFamily="18" charset="0"/>
                                        <a:sym typeface="Wingdings" panose="05000000000000000000" pitchFamily="2" charset="2"/>
                                      </a:rPr>
                                      <m:t>−</m:t>
                                    </m:r>
                                    <m:sSub>
                                      <m:sSubPr>
                                        <m:ctrlPr>
                                          <a:rPr lang="en-US" sz="1800" b="0" i="1" smtClean="0">
                                            <a:latin typeface="Cambria Math" charset="0"/>
                                            <a:sym typeface="Wingdings" panose="05000000000000000000" pitchFamily="2" charset="2"/>
                                          </a:rPr>
                                        </m:ctrlPr>
                                      </m:sSubPr>
                                      <m:e>
                                        <m:r>
                                          <a:rPr lang="en-US" sz="1800" b="0" i="1" smtClean="0">
                                            <a:latin typeface="Cambria Math" panose="02040503050406030204" pitchFamily="18" charset="0"/>
                                            <a:sym typeface="Wingdings" panose="05000000000000000000" pitchFamily="2" charset="2"/>
                                          </a:rPr>
                                          <m:t>𝑊</m:t>
                                        </m:r>
                                      </m:e>
                                      <m:sub>
                                        <m:r>
                                          <a:rPr lang="en-US" sz="1800" b="0" i="1" smtClean="0">
                                            <a:latin typeface="Cambria Math" panose="02040503050406030204" pitchFamily="18" charset="0"/>
                                            <a:sym typeface="Wingdings" panose="05000000000000000000" pitchFamily="2" charset="2"/>
                                          </a:rPr>
                                          <m:t>𝑠</m:t>
                                        </m:r>
                                      </m:sub>
                                    </m:sSub>
                                  </m:num>
                                  <m:den>
                                    <m:sSub>
                                      <m:sSubPr>
                                        <m:ctrlPr>
                                          <a:rPr lang="en-US" sz="1800" b="0" i="1" smtClean="0">
                                            <a:latin typeface="Cambria Math" charset="0"/>
                                            <a:sym typeface="Wingdings" panose="05000000000000000000" pitchFamily="2" charset="2"/>
                                          </a:rPr>
                                        </m:ctrlPr>
                                      </m:sSubPr>
                                      <m:e>
                                        <m:r>
                                          <a:rPr lang="en-US" sz="1800" b="0" i="1" smtClean="0">
                                            <a:latin typeface="Cambria Math" panose="02040503050406030204" pitchFamily="18" charset="0"/>
                                            <a:sym typeface="Wingdings" panose="05000000000000000000" pitchFamily="2" charset="2"/>
                                          </a:rPr>
                                          <m:t>𝑊</m:t>
                                        </m:r>
                                      </m:e>
                                      <m:sub>
                                        <m:r>
                                          <a:rPr lang="en-US" sz="1800" b="0" i="1" smtClean="0">
                                            <a:latin typeface="Cambria Math" panose="02040503050406030204" pitchFamily="18" charset="0"/>
                                            <a:sym typeface="Wingdings" panose="05000000000000000000" pitchFamily="2" charset="2"/>
                                          </a:rPr>
                                          <m:t>𝑠</m:t>
                                        </m:r>
                                      </m:sub>
                                    </m:sSub>
                                  </m:den>
                                </m:f>
                              </m:oMath>
                            </m:oMathPara>
                          </a14:m>
                          <a:endParaRPr lang="en-GB" sz="1800" dirty="0"/>
                        </a:p>
                      </a:txBody>
                      <a:tcPr>
                        <a:noFill/>
                      </a:tcPr>
                    </a:tc>
                    <a:tc>
                      <a:txBody>
                        <a:bodyPr/>
                        <a:lstStyle/>
                        <a:p>
                          <a:pPr algn="r"/>
                          <a:r>
                            <a:rPr lang="en-GB" sz="1800" dirty="0" smtClean="0"/>
                            <a:t>Eq. 20</a:t>
                          </a:r>
                          <a:endParaRPr lang="en-GB" sz="1800" dirty="0"/>
                        </a:p>
                      </a:txBody>
                      <a:tcPr anchor="ctr"/>
                    </a:tc>
                    <a:extLst>
                      <a:ext uri="{0D108BD9-81ED-4DB2-BD59-A6C34878D82A}">
                        <a16:rowId xmlns="" xmlns:a16="http://schemas.microsoft.com/office/drawing/2014/main" val="1258918592"/>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008697478"/>
                  </p:ext>
                </p:extLst>
              </p:nvPr>
            </p:nvGraphicFramePr>
            <p:xfrm>
              <a:off x="7354957" y="5408022"/>
              <a:ext cx="4204994" cy="653161"/>
            </p:xfrm>
            <a:graphic>
              <a:graphicData uri="http://schemas.openxmlformats.org/drawingml/2006/table">
                <a:tbl>
                  <a:tblPr firstRow="1" bandRow="1">
                    <a:tableStyleId>{2D5ABB26-0587-4C30-8999-92F81FD0307C}</a:tableStyleId>
                  </a:tblPr>
                  <a:tblGrid>
                    <a:gridCol w="2102497">
                      <a:extLst>
                        <a:ext uri="{9D8B030D-6E8A-4147-A177-3AD203B41FA5}">
                          <a16:colId xmlns="" xmlns:a16="http://schemas.microsoft.com/office/drawing/2014/main" xmlns:a14="http://schemas.microsoft.com/office/drawing/2010/main" val="2500582223"/>
                        </a:ext>
                      </a:extLst>
                    </a:gridCol>
                    <a:gridCol w="2102497">
                      <a:extLst>
                        <a:ext uri="{9D8B030D-6E8A-4147-A177-3AD203B41FA5}">
                          <a16:colId xmlns="" xmlns:a16="http://schemas.microsoft.com/office/drawing/2014/main" xmlns:a14="http://schemas.microsoft.com/office/drawing/2010/main" val="1320000271"/>
                        </a:ext>
                      </a:extLst>
                    </a:gridCol>
                  </a:tblGrid>
                  <a:tr h="653161">
                    <a:tc>
                      <a:txBody>
                        <a:bodyPr/>
                        <a:lstStyle/>
                        <a:p>
                          <a:endParaRPr lang="en-US"/>
                        </a:p>
                      </a:txBody>
                      <a:tcPr>
                        <a:blipFill rotWithShape="0">
                          <a:blip r:embed="rId3"/>
                          <a:stretch>
                            <a:fillRect r="-99711"/>
                          </a:stretch>
                        </a:blipFill>
                      </a:tcPr>
                    </a:tc>
                    <a:tc>
                      <a:txBody>
                        <a:bodyPr/>
                        <a:lstStyle/>
                        <a:p>
                          <a:pPr algn="r"/>
                          <a:r>
                            <a:rPr lang="en-GB" sz="1800" dirty="0" smtClean="0"/>
                            <a:t>Eq. 20</a:t>
                          </a:r>
                          <a:endParaRPr lang="en-GB" sz="1800" dirty="0"/>
                        </a:p>
                      </a:txBody>
                      <a:tcPr anchor="ctr"/>
                    </a:tc>
                    <a:extLst>
                      <a:ext uri="{0D108BD9-81ED-4DB2-BD59-A6C34878D82A}">
                        <a16:rowId xmlns="" xmlns:a16="http://schemas.microsoft.com/office/drawing/2014/main" xmlns:a14="http://schemas.microsoft.com/office/drawing/2010/main" val="125891859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1735581906"/>
                  </p:ext>
                </p:extLst>
              </p:nvPr>
            </p:nvGraphicFramePr>
            <p:xfrm>
              <a:off x="7354957" y="6018216"/>
              <a:ext cx="4204994" cy="370840"/>
            </p:xfrm>
            <a:graphic>
              <a:graphicData uri="http://schemas.openxmlformats.org/drawingml/2006/table">
                <a:tbl>
                  <a:tblPr firstRow="1" bandRow="1">
                    <a:tableStyleId>{2D5ABB26-0587-4C30-8999-92F81FD0307C}</a:tableStyleId>
                  </a:tblPr>
                  <a:tblGrid>
                    <a:gridCol w="2102497">
                      <a:extLst>
                        <a:ext uri="{9D8B030D-6E8A-4147-A177-3AD203B41FA5}">
                          <a16:colId xmlns="" xmlns:a16="http://schemas.microsoft.com/office/drawing/2014/main" val="2500582223"/>
                        </a:ext>
                      </a:extLst>
                    </a:gridCol>
                    <a:gridCol w="2102497">
                      <a:extLst>
                        <a:ext uri="{9D8B030D-6E8A-4147-A177-3AD203B41FA5}">
                          <a16:colId xmlns="" xmlns:a16="http://schemas.microsoft.com/office/drawing/2014/main" val="132000027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1800" b="0" i="1" smtClean="0">
                                    <a:latin typeface="Cambria Math" panose="02040503050406030204" pitchFamily="18" charset="0"/>
                                    <a:ea typeface="Cambria Math" panose="02040503050406030204" pitchFamily="18" charset="0"/>
                                    <a:sym typeface="Wingdings" panose="05000000000000000000" pitchFamily="2" charset="2"/>
                                  </a:rPr>
                                  <m:t>∆</m:t>
                                </m:r>
                                <m:r>
                                  <a:rPr lang="en-US" sz="1800" b="0" i="1" smtClean="0">
                                    <a:latin typeface="Cambria Math" panose="02040503050406030204" pitchFamily="18" charset="0"/>
                                    <a:ea typeface="Cambria Math" panose="02040503050406030204" pitchFamily="18" charset="0"/>
                                    <a:sym typeface="Wingdings" panose="05000000000000000000" pitchFamily="2" charset="2"/>
                                  </a:rPr>
                                  <m:t>𝜑</m:t>
                                </m:r>
                                <m:r>
                                  <a:rPr lang="en-US" sz="1800" b="0" i="1" smtClean="0">
                                    <a:latin typeface="Cambria Math" panose="02040503050406030204" pitchFamily="18" charset="0"/>
                                    <a:ea typeface="Cambria Math" panose="02040503050406030204" pitchFamily="18" charset="0"/>
                                    <a:sym typeface="Wingdings" panose="05000000000000000000" pitchFamily="2" charset="2"/>
                                  </a:rPr>
                                  <m:t>=</m:t>
                                </m:r>
                                <m:r>
                                  <a:rPr lang="en-US" sz="1800" b="0" i="1" smtClean="0">
                                    <a:latin typeface="Cambria Math" panose="02040503050406030204" pitchFamily="18" charset="0"/>
                                    <a:ea typeface="Cambria Math" panose="02040503050406030204" pitchFamily="18" charset="0"/>
                                    <a:sym typeface="Wingdings" panose="05000000000000000000" pitchFamily="2" charset="2"/>
                                  </a:rPr>
                                  <m:t>𝜑</m:t>
                                </m:r>
                                <m:r>
                                  <a:rPr lang="en-US" sz="18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1800" b="0" i="1" smtClean="0">
                                        <a:latin typeface="Cambria Math" charset="0"/>
                                        <a:ea typeface="Cambria Math" panose="02040503050406030204" pitchFamily="18" charset="0"/>
                                        <a:sym typeface="Wingdings" panose="05000000000000000000" pitchFamily="2" charset="2"/>
                                      </a:rPr>
                                    </m:ctrlPr>
                                  </m:sSubPr>
                                  <m:e>
                                    <m:r>
                                      <a:rPr lang="en-US" sz="1800" b="0" i="1" smtClean="0">
                                        <a:latin typeface="Cambria Math" panose="02040503050406030204" pitchFamily="18" charset="0"/>
                                        <a:ea typeface="Cambria Math" panose="02040503050406030204" pitchFamily="18" charset="0"/>
                                        <a:sym typeface="Wingdings" panose="05000000000000000000" pitchFamily="2" charset="2"/>
                                      </a:rPr>
                                      <m:t>𝜑</m:t>
                                    </m:r>
                                  </m:e>
                                  <m:sub>
                                    <m:r>
                                      <a:rPr lang="en-US" sz="1800" b="0" i="1" smtClean="0">
                                        <a:latin typeface="Cambria Math" panose="02040503050406030204" pitchFamily="18" charset="0"/>
                                        <a:ea typeface="Cambria Math" panose="02040503050406030204" pitchFamily="18" charset="0"/>
                                        <a:sym typeface="Wingdings" panose="05000000000000000000" pitchFamily="2" charset="2"/>
                                      </a:rPr>
                                      <m:t>𝑠</m:t>
                                    </m:r>
                                  </m:sub>
                                </m:sSub>
                              </m:oMath>
                            </m:oMathPara>
                          </a14:m>
                          <a:endParaRPr lang="en-GB" sz="1800" dirty="0"/>
                        </a:p>
                      </a:txBody>
                      <a:tcPr>
                        <a:noFill/>
                      </a:tcPr>
                    </a:tc>
                    <a:tc>
                      <a:txBody>
                        <a:bodyPr/>
                        <a:lstStyle/>
                        <a:p>
                          <a:pPr algn="r"/>
                          <a:r>
                            <a:rPr lang="en-GB" sz="1800" dirty="0" smtClean="0"/>
                            <a:t>Eq. 21</a:t>
                          </a:r>
                          <a:endParaRPr lang="en-GB" sz="1800" dirty="0"/>
                        </a:p>
                      </a:txBody>
                      <a:tcPr anchor="ctr"/>
                    </a:tc>
                    <a:extLst>
                      <a:ext uri="{0D108BD9-81ED-4DB2-BD59-A6C34878D82A}">
                        <a16:rowId xmlns="" xmlns:a16="http://schemas.microsoft.com/office/drawing/2014/main" val="125891859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735581906"/>
                  </p:ext>
                </p:extLst>
              </p:nvPr>
            </p:nvGraphicFramePr>
            <p:xfrm>
              <a:off x="7354957" y="6018216"/>
              <a:ext cx="4204994" cy="370840"/>
            </p:xfrm>
            <a:graphic>
              <a:graphicData uri="http://schemas.openxmlformats.org/drawingml/2006/table">
                <a:tbl>
                  <a:tblPr firstRow="1" bandRow="1">
                    <a:tableStyleId>{2D5ABB26-0587-4C30-8999-92F81FD0307C}</a:tableStyleId>
                  </a:tblPr>
                  <a:tblGrid>
                    <a:gridCol w="2102497">
                      <a:extLst>
                        <a:ext uri="{9D8B030D-6E8A-4147-A177-3AD203B41FA5}">
                          <a16:colId xmlns="" xmlns:a16="http://schemas.microsoft.com/office/drawing/2014/main" xmlns:a14="http://schemas.microsoft.com/office/drawing/2010/main" val="2500582223"/>
                        </a:ext>
                      </a:extLst>
                    </a:gridCol>
                    <a:gridCol w="2102497">
                      <a:extLst>
                        <a:ext uri="{9D8B030D-6E8A-4147-A177-3AD203B41FA5}">
                          <a16:colId xmlns="" xmlns:a16="http://schemas.microsoft.com/office/drawing/2014/main" xmlns:a14="http://schemas.microsoft.com/office/drawing/2010/main" val="1320000271"/>
                        </a:ext>
                      </a:extLst>
                    </a:gridCol>
                  </a:tblGrid>
                  <a:tr h="370840">
                    <a:tc>
                      <a:txBody>
                        <a:bodyPr/>
                        <a:lstStyle/>
                        <a:p>
                          <a:endParaRPr lang="en-US"/>
                        </a:p>
                      </a:txBody>
                      <a:tcPr>
                        <a:blipFill rotWithShape="0">
                          <a:blip r:embed="rId4"/>
                          <a:stretch>
                            <a:fillRect t="-8065" r="-99711" b="-24194"/>
                          </a:stretch>
                        </a:blipFill>
                      </a:tcPr>
                    </a:tc>
                    <a:tc>
                      <a:txBody>
                        <a:bodyPr/>
                        <a:lstStyle/>
                        <a:p>
                          <a:pPr algn="r"/>
                          <a:r>
                            <a:rPr lang="en-GB" sz="1800" dirty="0" smtClean="0"/>
                            <a:t>Eq. 21</a:t>
                          </a:r>
                          <a:endParaRPr lang="en-GB" sz="1800" dirty="0"/>
                        </a:p>
                      </a:txBody>
                      <a:tcPr anchor="ctr"/>
                    </a:tc>
                    <a:extLst>
                      <a:ext uri="{0D108BD9-81ED-4DB2-BD59-A6C34878D82A}">
                        <a16:rowId xmlns="" xmlns:a16="http://schemas.microsoft.com/office/drawing/2014/main" xmlns:a14="http://schemas.microsoft.com/office/drawing/2010/main" val="1258918592"/>
                      </a:ext>
                    </a:extLst>
                  </a:tr>
                </a:tbl>
              </a:graphicData>
            </a:graphic>
          </p:graphicFrame>
        </mc:Fallback>
      </mc:AlternateContent>
      <p:sp>
        <p:nvSpPr>
          <p:cNvPr id="9" name="TextBox 8"/>
          <p:cNvSpPr txBox="1"/>
          <p:nvPr/>
        </p:nvSpPr>
        <p:spPr>
          <a:xfrm>
            <a:off x="7354957" y="5053014"/>
            <a:ext cx="1280543" cy="369332"/>
          </a:xfrm>
          <a:prstGeom prst="rect">
            <a:avLst/>
          </a:prstGeom>
          <a:noFill/>
        </p:spPr>
        <p:txBody>
          <a:bodyPr wrap="none" rtlCol="0">
            <a:spAutoFit/>
          </a:bodyPr>
          <a:lstStyle/>
          <a:p>
            <a:r>
              <a:rPr lang="en-US" smtClean="0"/>
              <a:t>From Part I:</a:t>
            </a:r>
            <a:endParaRPr lang="en-US"/>
          </a:p>
        </p:txBody>
      </p:sp>
      <p:sp>
        <p:nvSpPr>
          <p:cNvPr id="10" name="Rectangle 9"/>
          <p:cNvSpPr/>
          <p:nvPr/>
        </p:nvSpPr>
        <p:spPr>
          <a:xfrm>
            <a:off x="7354957" y="5053014"/>
            <a:ext cx="4365266" cy="13360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9603"/>
            <a:ext cx="12191999"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fontAlgn="auto">
              <a:spcAft>
                <a:spcPts val="0"/>
              </a:spcAft>
            </a:pP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573" y="1930694"/>
            <a:ext cx="4493385" cy="3370038"/>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7031764" y="1930694"/>
                <a:ext cx="3876433" cy="2317622"/>
              </a:xfrm>
              <a:prstGeom prst="rect">
                <a:avLst/>
              </a:prstGeom>
              <a:noFill/>
              <a:ln w="31750">
                <a:solidFill>
                  <a:srgbClr val="FF0000"/>
                </a:solidFill>
              </a:ln>
            </p:spPr>
            <p:txBody>
              <a:bodyPr wrap="square" rtlCol="0">
                <a:spAutoFit/>
              </a:bodyPr>
              <a:lstStyle/>
              <a:p>
                <a:pPr marL="285750" indent="-285750">
                  <a:buFont typeface="Arial" panose="020B0604020202020204" pitchFamily="34" charset="0"/>
                  <a:buChar char="•"/>
                </a:pPr>
                <a:r>
                  <a:rPr lang="en-GB" dirty="0" smtClean="0"/>
                  <a:t>Particles closer to the synchronous one oscillate with higher frequency.</a:t>
                </a:r>
              </a:p>
              <a:p>
                <a:pPr marL="285750" indent="-285750">
                  <a:buFont typeface="Arial" panose="020B0604020202020204" pitchFamily="34" charset="0"/>
                  <a:buChar char="•"/>
                </a:pPr>
                <a:r>
                  <a:rPr lang="en-GB" dirty="0" smtClean="0"/>
                  <a:t>The zero (from </a:t>
                </a:r>
                <a14:m>
                  <m:oMath xmlns:m="http://schemas.openxmlformats.org/officeDocument/2006/math">
                    <m:sSub>
                      <m:sSubPr>
                        <m:ctrlPr>
                          <a:rPr lang="en-GB" i="1" smtClean="0">
                            <a:latin typeface="Cambria Math" charset="0"/>
                          </a:rPr>
                        </m:ctrlPr>
                      </m:sSubPr>
                      <m:e>
                        <m:r>
                          <a:rPr lang="el-GR" b="0" i="1" smtClean="0">
                            <a:latin typeface="Cambria Math" panose="02040503050406030204" pitchFamily="18" charset="0"/>
                          </a:rPr>
                          <m:t>𝜑</m:t>
                        </m:r>
                      </m:e>
                      <m:sub>
                        <m:r>
                          <a:rPr lang="en-GB" b="0" i="1" smtClean="0">
                            <a:latin typeface="Cambria Math" panose="02040503050406030204" pitchFamily="18" charset="0"/>
                          </a:rPr>
                          <m:t>0</m:t>
                        </m:r>
                      </m:sub>
                    </m:sSub>
                  </m:oMath>
                </a14:m>
                <a:r>
                  <a:rPr lang="en-GB" dirty="0" smtClean="0"/>
                  <a:t>) amplitude synchrotron frequency is given by:</a:t>
                </a:r>
              </a:p>
              <a:p>
                <a:pPr/>
                <a14:m>
                  <m:oMathPara xmlns:m="http://schemas.openxmlformats.org/officeDocument/2006/math">
                    <m:oMathParaPr>
                      <m:jc m:val="centerGroup"/>
                    </m:oMathParaPr>
                    <m:oMath xmlns:m="http://schemas.openxmlformats.org/officeDocument/2006/math">
                      <m:sSub>
                        <m:sSubPr>
                          <m:ctrlPr>
                            <a:rPr lang="en-GB" i="1" smtClean="0">
                              <a:latin typeface="Cambria Math" charset="0"/>
                            </a:rPr>
                          </m:ctrlPr>
                        </m:sSubPr>
                        <m:e>
                          <m:r>
                            <a:rPr lang="el-GR" b="0" i="1" smtClean="0">
                              <a:latin typeface="Cambria Math" panose="02040503050406030204" pitchFamily="18" charset="0"/>
                            </a:rPr>
                            <m:t>𝜔</m:t>
                          </m:r>
                        </m:e>
                        <m:sub>
                          <m:r>
                            <m:rPr>
                              <m:sty m:val="p"/>
                            </m:rPr>
                            <a:rPr lang="en-GB" b="0" i="0" smtClean="0">
                              <a:latin typeface="Cambria Math" panose="02040503050406030204" pitchFamily="18" charset="0"/>
                            </a:rPr>
                            <m:t>s</m:t>
                          </m:r>
                          <m:r>
                            <a:rPr lang="en-US" b="0" i="1" smtClean="0">
                              <a:latin typeface="Cambria Math" charset="0"/>
                            </a:rPr>
                            <m:t>𝑦</m:t>
                          </m:r>
                        </m:sub>
                      </m:sSub>
                      <m:d>
                        <m:dPr>
                          <m:ctrlPr>
                            <a:rPr lang="en-GB" b="1" i="1">
                              <a:latin typeface="Cambria Math" charset="0"/>
                            </a:rPr>
                          </m:ctrlPr>
                        </m:dPr>
                        <m:e>
                          <m:r>
                            <a:rPr lang="en-GB" b="0" i="1" smtClean="0">
                              <a:latin typeface="Cambria Math" panose="02040503050406030204" pitchFamily="18" charset="0"/>
                            </a:rPr>
                            <m:t>0</m:t>
                          </m:r>
                        </m:e>
                      </m:d>
                      <m:r>
                        <a:rPr lang="en-GB" b="0" i="1" smtClean="0">
                          <a:latin typeface="Cambria Math" panose="02040503050406030204" pitchFamily="18" charset="0"/>
                        </a:rPr>
                        <m:t>=</m:t>
                      </m:r>
                      <m:r>
                        <a:rPr lang="el-GR" b="0" i="1" smtClean="0">
                          <a:latin typeface="Cambria Math" panose="02040503050406030204" pitchFamily="18" charset="0"/>
                        </a:rPr>
                        <m:t>2</m:t>
                      </m:r>
                      <m:r>
                        <a:rPr lang="el-GR" b="0" i="1" smtClean="0">
                          <a:latin typeface="Cambria Math" panose="02040503050406030204" pitchFamily="18" charset="0"/>
                        </a:rPr>
                        <m:t>𝜋</m:t>
                      </m:r>
                      <m:sSub>
                        <m:sSubPr>
                          <m:ctrlPr>
                            <a:rPr lang="en-GB" i="1">
                              <a:latin typeface="Cambria Math" charset="0"/>
                            </a:rPr>
                          </m:ctrlPr>
                        </m:sSubPr>
                        <m:e>
                          <m:r>
                            <a:rPr lang="fr-FR" b="0" i="1" smtClean="0">
                              <a:latin typeface="Cambria Math" panose="02040503050406030204" pitchFamily="18" charset="0"/>
                            </a:rPr>
                            <m:t>𝑓</m:t>
                          </m:r>
                        </m:e>
                        <m:sub>
                          <m:r>
                            <m:rPr>
                              <m:sty m:val="p"/>
                            </m:rPr>
                            <a:rPr lang="en-GB">
                              <a:latin typeface="Cambria Math" panose="02040503050406030204" pitchFamily="18" charset="0"/>
                            </a:rPr>
                            <m:t>s</m:t>
                          </m:r>
                          <m:r>
                            <a:rPr lang="en-US" b="0" i="1" smtClean="0">
                              <a:latin typeface="Cambria Math" charset="0"/>
                            </a:rPr>
                            <m:t>𝑦</m:t>
                          </m:r>
                        </m:sub>
                      </m:sSub>
                      <m:d>
                        <m:dPr>
                          <m:ctrlPr>
                            <a:rPr lang="en-GB" b="1" i="1">
                              <a:latin typeface="Cambria Math" charset="0"/>
                            </a:rPr>
                          </m:ctrlPr>
                        </m:dPr>
                        <m:e>
                          <m:r>
                            <a:rPr lang="en-GB" b="0" i="1" smtClean="0">
                              <a:latin typeface="Cambria Math" panose="02040503050406030204" pitchFamily="18" charset="0"/>
                            </a:rPr>
                            <m:t>0</m:t>
                          </m:r>
                        </m:e>
                      </m:d>
                      <m:r>
                        <a:rPr lang="fr-FR" b="0" i="1" smtClean="0">
                          <a:latin typeface="Cambria Math" panose="02040503050406030204" pitchFamily="18" charset="0"/>
                        </a:rPr>
                        <m:t>=</m:t>
                      </m:r>
                      <m:rad>
                        <m:radPr>
                          <m:degHide m:val="on"/>
                          <m:ctrlPr>
                            <a:rPr lang="fr-FR" b="0" i="1" smtClean="0">
                              <a:latin typeface="Cambria Math" charset="0"/>
                            </a:rPr>
                          </m:ctrlPr>
                        </m:radPr>
                        <m:deg/>
                        <m:e>
                          <m:r>
                            <a:rPr lang="en-GB" b="0" i="1" smtClean="0">
                              <a:latin typeface="Cambria Math" panose="02040503050406030204" pitchFamily="18" charset="0"/>
                            </a:rPr>
                            <m:t>−</m:t>
                          </m:r>
                          <m:f>
                            <m:fPr>
                              <m:ctrlPr>
                                <a:rPr lang="en-GB" b="0" i="1" smtClean="0">
                                  <a:latin typeface="Cambria Math" charset="0"/>
                                </a:rPr>
                              </m:ctrlPr>
                            </m:fPr>
                            <m:num>
                              <m:r>
                                <a:rPr lang="en-GB" b="0" i="1" smtClean="0">
                                  <a:latin typeface="Cambria Math" panose="02040503050406030204" pitchFamily="18" charset="0"/>
                                </a:rPr>
                                <m:t>h</m:t>
                              </m:r>
                              <m:sSubSup>
                                <m:sSubSupPr>
                                  <m:ctrlPr>
                                    <a:rPr lang="en-GB" b="0" i="1" smtClean="0">
                                      <a:latin typeface="Cambria Math" charset="0"/>
                                    </a:rPr>
                                  </m:ctrlPr>
                                </m:sSubSupPr>
                                <m:e>
                                  <m:r>
                                    <a:rPr lang="el-GR" b="0" i="1" smtClean="0">
                                      <a:latin typeface="Cambria Math" panose="02040503050406030204" pitchFamily="18" charset="0"/>
                                    </a:rPr>
                                    <m:t>𝜔</m:t>
                                  </m:r>
                                </m:e>
                                <m:sub>
                                  <m:r>
                                    <a:rPr lang="en-US" b="0" i="1" smtClean="0">
                                      <a:latin typeface="Cambria Math" charset="0"/>
                                    </a:rPr>
                                    <m:t>𝑠</m:t>
                                  </m:r>
                                </m:sub>
                                <m:sup>
                                  <m:r>
                                    <a:rPr lang="el-GR" b="0" i="1" smtClean="0">
                                      <a:latin typeface="Cambria Math" panose="02040503050406030204" pitchFamily="18" charset="0"/>
                                    </a:rPr>
                                    <m:t>2</m:t>
                                  </m:r>
                                </m:sup>
                              </m:sSubSup>
                              <m:r>
                                <a:rPr lang="el-GR" b="0" i="1" smtClean="0">
                                  <a:latin typeface="Cambria Math" panose="02040503050406030204" pitchFamily="18" charset="0"/>
                                </a:rPr>
                                <m:t>𝜂</m:t>
                              </m:r>
                              <m:r>
                                <m:rPr>
                                  <m:sty m:val="p"/>
                                </m:rPr>
                                <a:rPr lang="en-GB" b="0" i="0" smtClean="0">
                                  <a:latin typeface="Cambria Math" panose="02040503050406030204" pitchFamily="18" charset="0"/>
                                </a:rPr>
                                <m:t>cos</m:t>
                              </m:r>
                              <m:sSub>
                                <m:sSubPr>
                                  <m:ctrlPr>
                                    <a:rPr lang="en-GB" b="0" i="1" smtClean="0">
                                      <a:latin typeface="Cambria Math" charset="0"/>
                                    </a:rPr>
                                  </m:ctrlPr>
                                </m:sSubPr>
                                <m:e>
                                  <m:r>
                                    <a:rPr lang="el-GR" b="0" i="1" smtClean="0">
                                      <a:latin typeface="Cambria Math" panose="02040503050406030204" pitchFamily="18" charset="0"/>
                                    </a:rPr>
                                    <m:t>𝜑</m:t>
                                  </m:r>
                                </m:e>
                                <m:sub>
                                  <m:r>
                                    <a:rPr lang="en-US" b="0" i="1" smtClean="0">
                                      <a:latin typeface="Cambria Math" charset="0"/>
                                    </a:rPr>
                                    <m:t>𝑠</m:t>
                                  </m:r>
                                </m:sub>
                              </m:sSub>
                              <m:r>
                                <a:rPr lang="en-US" b="0" i="1" smtClean="0">
                                  <a:latin typeface="Cambria Math" charset="0"/>
                                </a:rPr>
                                <m:t>𝑞</m:t>
                              </m:r>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𝑚𝑎𝑥</m:t>
                                  </m:r>
                                </m:sub>
                              </m:sSub>
                            </m:num>
                            <m:den>
                              <m:r>
                                <a:rPr lang="en-GB" b="0" i="1" smtClean="0">
                                  <a:latin typeface="Cambria Math" panose="02040503050406030204" pitchFamily="18" charset="0"/>
                                </a:rPr>
                                <m:t>2</m:t>
                              </m:r>
                              <m:r>
                                <a:rPr lang="el-GR" b="0" i="1" smtClean="0">
                                  <a:latin typeface="Cambria Math" panose="02040503050406030204" pitchFamily="18" charset="0"/>
                                </a:rPr>
                                <m:t>𝜋</m:t>
                              </m:r>
                              <m:sSup>
                                <m:sSupPr>
                                  <m:ctrlPr>
                                    <a:rPr lang="en-GB" b="0" i="1" smtClean="0">
                                      <a:latin typeface="Cambria Math" charset="0"/>
                                    </a:rPr>
                                  </m:ctrlPr>
                                </m:sSupPr>
                                <m:e>
                                  <m:sSubSup>
                                    <m:sSubSupPr>
                                      <m:ctrlPr>
                                        <a:rPr lang="en-US" b="0" i="1" smtClean="0">
                                          <a:latin typeface="Cambria Math" charset="0"/>
                                        </a:rPr>
                                      </m:ctrlPr>
                                    </m:sSubSupPr>
                                    <m:e>
                                      <m:r>
                                        <a:rPr lang="el-GR" i="1">
                                          <a:latin typeface="Cambria Math" panose="02040503050406030204" pitchFamily="18" charset="0"/>
                                        </a:rPr>
                                        <m:t>𝛽</m:t>
                                      </m:r>
                                    </m:e>
                                    <m:sub>
                                      <m:r>
                                        <a:rPr lang="en-US" b="0" i="1" smtClean="0">
                                          <a:latin typeface="Cambria Math" charset="0"/>
                                        </a:rPr>
                                        <m:t>𝑠</m:t>
                                      </m:r>
                                    </m:sub>
                                    <m:sup>
                                      <m:r>
                                        <a:rPr lang="en-US" b="0" i="1" smtClean="0">
                                          <a:latin typeface="Cambria Math" charset="0"/>
                                        </a:rPr>
                                        <m:t>2</m:t>
                                      </m:r>
                                    </m:sup>
                                  </m:sSubSup>
                                </m:e>
                                <m:sup/>
                              </m:sSup>
                              <m:sSub>
                                <m:sSubPr>
                                  <m:ctrlPr>
                                    <a:rPr lang="en-GB" b="0" i="1" smtClean="0">
                                      <a:latin typeface="Cambria Math" charset="0"/>
                                    </a:rPr>
                                  </m:ctrlPr>
                                </m:sSubPr>
                                <m:e>
                                  <m:r>
                                    <a:rPr lang="en-US" b="0" i="1" smtClean="0">
                                      <a:latin typeface="Cambria Math" charset="0"/>
                                    </a:rPr>
                                    <m:t>𝑊</m:t>
                                  </m:r>
                                </m:e>
                                <m:sub>
                                  <m:r>
                                    <a:rPr lang="en-US" b="0" i="1" smtClean="0">
                                      <a:latin typeface="Cambria Math" charset="0"/>
                                    </a:rPr>
                                    <m:t>𝑠</m:t>
                                  </m:r>
                                </m:sub>
                              </m:sSub>
                            </m:den>
                          </m:f>
                        </m:e>
                      </m:rad>
                    </m:oMath>
                  </m:oMathPara>
                </a14:m>
                <a:endParaRPr lang="en-GB" dirty="0"/>
              </a:p>
            </p:txBody>
          </p:sp>
        </mc:Choice>
        <mc:Fallback xmlns="">
          <p:sp>
            <p:nvSpPr>
              <p:cNvPr id="2" name="TextBox 1"/>
              <p:cNvSpPr txBox="1">
                <a:spLocks noRot="1" noChangeAspect="1" noMove="1" noResize="1" noEditPoints="1" noAdjustHandles="1" noChangeArrowheads="1" noChangeShapeType="1" noTextEdit="1"/>
              </p:cNvSpPr>
              <p:nvPr/>
            </p:nvSpPr>
            <p:spPr>
              <a:xfrm>
                <a:off x="7031764" y="1930694"/>
                <a:ext cx="3876433" cy="2317622"/>
              </a:xfrm>
              <a:prstGeom prst="rect">
                <a:avLst/>
              </a:prstGeom>
              <a:blipFill rotWithShape="0">
                <a:blip r:embed="rId3"/>
                <a:stretch>
                  <a:fillRect l="-781" t="-1039"/>
                </a:stretch>
              </a:blipFill>
              <a:ln w="31750">
                <a:solidFill>
                  <a:srgbClr val="FF0000"/>
                </a:solidFill>
              </a:ln>
            </p:spPr>
            <p:txBody>
              <a:bodyPr/>
              <a:lstStyle/>
              <a:p>
                <a:r>
                  <a:rPr lang="en-US">
                    <a:noFill/>
                  </a:rPr>
                  <a:t> </a:t>
                </a:r>
              </a:p>
            </p:txBody>
          </p:sp>
        </mc:Fallback>
      </mc:AlternateContent>
      <p:sp>
        <p:nvSpPr>
          <p:cNvPr id="8" name="Rectangle 7"/>
          <p:cNvSpPr/>
          <p:nvPr/>
        </p:nvSpPr>
        <p:spPr>
          <a:xfrm>
            <a:off x="158562" y="411571"/>
            <a:ext cx="11588938" cy="461665"/>
          </a:xfrm>
          <a:prstGeom prst="rect">
            <a:avLst/>
          </a:prstGeom>
        </p:spPr>
        <p:txBody>
          <a:bodyPr wrap="square">
            <a:spAutoFit/>
          </a:bodyPr>
          <a:lstStyle/>
          <a:p>
            <a:pPr algn="ctr" fontAlgn="auto">
              <a:spcAft>
                <a:spcPts val="0"/>
              </a:spcAft>
            </a:pPr>
            <a:r>
              <a:rPr lang="en-GB" sz="2400" dirty="0"/>
              <a:t>Single particle synchrotron motion –</a:t>
            </a:r>
            <a:r>
              <a:rPr lang="el-GR" sz="2400" dirty="0"/>
              <a:t> </a:t>
            </a:r>
            <a:r>
              <a:rPr lang="en-GB" sz="2400" dirty="0"/>
              <a:t>Synchrotron frequency distribution</a:t>
            </a:r>
            <a:endParaRPr lang="en-US" sz="2400" dirty="0"/>
          </a:p>
        </p:txBody>
      </p:sp>
    </p:spTree>
    <p:extLst>
      <p:ext uri="{BB962C8B-B14F-4D97-AF65-F5344CB8AC3E}">
        <p14:creationId xmlns:p14="http://schemas.microsoft.com/office/powerpoint/2010/main" val="222067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p:cNvSpPr txBox="1">
                <a:spLocks noChangeArrowheads="1"/>
              </p:cNvSpPr>
              <p:nvPr/>
            </p:nvSpPr>
            <p:spPr bwMode="auto">
              <a:xfrm>
                <a:off x="158564" y="971080"/>
                <a:ext cx="12033436" cy="12252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Particles with phases outside the </a:t>
                </a:r>
                <a:r>
                  <a:rPr lang="en-GB" b="1" dirty="0" smtClean="0">
                    <a:solidFill>
                      <a:schemeClr val="tx1"/>
                    </a:solidFill>
                    <a:latin typeface="+mj-lt"/>
                    <a:cs typeface="Calibri" panose="020F0502020204030204" pitchFamily="34" charset="0"/>
                  </a:rPr>
                  <a:t>bucket length </a:t>
                </a:r>
                <a:r>
                  <a:rPr lang="en-GB" dirty="0" smtClean="0">
                    <a:solidFill>
                      <a:schemeClr val="tx1"/>
                    </a:solidFill>
                    <a:latin typeface="+mj-lt"/>
                    <a:cs typeface="Calibri" panose="020F0502020204030204" pitchFamily="34" charset="0"/>
                  </a:rPr>
                  <a:t>will be captured by the adjacent buckets.</a:t>
                </a:r>
              </a:p>
              <a:p>
                <a:pPr marL="285750" indent="-285750">
                  <a:buFont typeface="Wingdings" panose="05000000000000000000" pitchFamily="2" charset="2"/>
                  <a:buChar char="q"/>
                </a:pPr>
                <a:endParaRPr lang="en-GB" dirty="0" smtClean="0">
                  <a:solidFill>
                    <a:schemeClr val="tx1"/>
                  </a:solidFill>
                  <a:latin typeface="+mj-lt"/>
                  <a:cs typeface="Calibri" panose="020F0502020204030204" pitchFamily="34" charset="0"/>
                </a:endParaRPr>
              </a:p>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Particles with </a:t>
                </a:r>
                <a14:m>
                  <m:oMath xmlns:m="http://schemas.openxmlformats.org/officeDocument/2006/math">
                    <m:sSub>
                      <m:sSubPr>
                        <m:ctrlPr>
                          <a:rPr lang="en-GB" b="1" i="1">
                            <a:solidFill>
                              <a:schemeClr val="tx1"/>
                            </a:solidFill>
                            <a:latin typeface="Cambria Math" charset="0"/>
                          </a:rPr>
                        </m:ctrlPr>
                      </m:sSubPr>
                      <m:e>
                        <m:r>
                          <a:rPr lang="el-GR" b="1">
                            <a:solidFill>
                              <a:schemeClr val="tx1"/>
                            </a:solidFill>
                            <a:latin typeface="Cambria Math" panose="02040503050406030204" pitchFamily="18" charset="0"/>
                          </a:rPr>
                          <m:t>𝚫</m:t>
                        </m:r>
                        <m:r>
                          <a:rPr lang="en-GB" b="1">
                            <a:solidFill>
                              <a:schemeClr val="tx1"/>
                            </a:solidFill>
                            <a:latin typeface="Cambria Math" panose="02040503050406030204" pitchFamily="18" charset="0"/>
                          </a:rPr>
                          <m:t>𝐄</m:t>
                        </m:r>
                      </m:e>
                      <m:sub>
                        <m:r>
                          <a:rPr lang="en-GB" b="1" i="0" smtClean="0">
                            <a:solidFill>
                              <a:schemeClr val="tx1"/>
                            </a:solidFill>
                            <a:latin typeface="Cambria Math" panose="02040503050406030204" pitchFamily="18" charset="0"/>
                          </a:rPr>
                          <m:t>𝐩𝐚𝐫𝐭𝐢𝐜𝐥𝐞</m:t>
                        </m:r>
                      </m:sub>
                    </m:sSub>
                    <m:r>
                      <a:rPr lang="en-GB" b="1" i="1" smtClean="0">
                        <a:solidFill>
                          <a:schemeClr val="tx1"/>
                        </a:solidFill>
                        <a:latin typeface="Cambria Math" panose="02040503050406030204" pitchFamily="18" charset="0"/>
                      </a:rPr>
                      <m:t>&gt;</m:t>
                    </m:r>
                    <m:sSub>
                      <m:sSubPr>
                        <m:ctrlPr>
                          <a:rPr lang="en-GB" b="1" i="1">
                            <a:solidFill>
                              <a:schemeClr val="tx1"/>
                            </a:solidFill>
                            <a:latin typeface="Cambria Math" charset="0"/>
                          </a:rPr>
                        </m:ctrlPr>
                      </m:sSubPr>
                      <m:e>
                        <m:r>
                          <a:rPr lang="el-GR" b="1">
                            <a:solidFill>
                              <a:schemeClr val="tx1"/>
                            </a:solidFill>
                            <a:latin typeface="Cambria Math" panose="02040503050406030204" pitchFamily="18" charset="0"/>
                          </a:rPr>
                          <m:t>𝚫</m:t>
                        </m:r>
                        <m:r>
                          <a:rPr lang="en-GB" b="1">
                            <a:solidFill>
                              <a:schemeClr val="tx1"/>
                            </a:solidFill>
                            <a:latin typeface="Cambria Math" panose="02040503050406030204" pitchFamily="18" charset="0"/>
                          </a:rPr>
                          <m:t>𝐄</m:t>
                        </m:r>
                      </m:e>
                      <m:sub>
                        <m:r>
                          <a:rPr lang="en-GB" b="1">
                            <a:solidFill>
                              <a:schemeClr val="tx1"/>
                            </a:solidFill>
                            <a:latin typeface="Cambria Math" panose="02040503050406030204" pitchFamily="18" charset="0"/>
                          </a:rPr>
                          <m:t>𝐛𝐮𝐜𝐤𝐞𝐭</m:t>
                        </m:r>
                      </m:sub>
                    </m:sSub>
                  </m:oMath>
                </a14:m>
                <a:r>
                  <a:rPr lang="en-GB" dirty="0" smtClean="0">
                    <a:solidFill>
                      <a:schemeClr val="tx1"/>
                    </a:solidFill>
                    <a:latin typeface="+mj-lt"/>
                    <a:cs typeface="Calibri" panose="020F0502020204030204" pitchFamily="34" charset="0"/>
                  </a:rPr>
                  <a:t> will not be captured in the bucket. They will follow the open dotted lines (shown in the plot) and  finally </a:t>
                </a:r>
                <a:r>
                  <a:rPr lang="en-GB" b="1" dirty="0" smtClean="0">
                    <a:solidFill>
                      <a:schemeClr val="tx1"/>
                    </a:solidFill>
                    <a:latin typeface="+mj-lt"/>
                    <a:cs typeface="Calibri" panose="020F0502020204030204" pitchFamily="34" charset="0"/>
                  </a:rPr>
                  <a:t>will be lost </a:t>
                </a:r>
                <a:r>
                  <a:rPr lang="en-GB" dirty="0" smtClean="0">
                    <a:solidFill>
                      <a:schemeClr val="tx1"/>
                    </a:solidFill>
                    <a:latin typeface="+mj-lt"/>
                    <a:cs typeface="Calibri" panose="020F0502020204030204" pitchFamily="34" charset="0"/>
                  </a:rPr>
                  <a:t>when the acceleration starts. </a:t>
                </a:r>
                <a:endParaRPr lang="en-GB" dirty="0">
                  <a:solidFill>
                    <a:schemeClr val="tx1"/>
                  </a:solidFill>
                  <a:latin typeface="+mj-lt"/>
                  <a:cs typeface="Calibri" panose="020F050202020403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bwMode="auto">
              <a:xfrm>
                <a:off x="158564" y="971080"/>
                <a:ext cx="12033436" cy="1225207"/>
              </a:xfrm>
              <a:prstGeom prst="rect">
                <a:avLst/>
              </a:prstGeom>
              <a:blipFill rotWithShape="0">
                <a:blip r:embed="rId2"/>
                <a:stretch>
                  <a:fillRect l="-304" t="-2488" b="-74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00" t="6150" r="8280" b="2495"/>
          <a:stretch/>
        </p:blipFill>
        <p:spPr>
          <a:xfrm>
            <a:off x="1470116" y="2123229"/>
            <a:ext cx="4954246" cy="3994121"/>
          </a:xfrm>
          <a:prstGeom prst="rect">
            <a:avLst/>
          </a:prstGeom>
        </p:spPr>
      </p:pic>
      <p:cxnSp>
        <p:nvCxnSpPr>
          <p:cNvPr id="7" name="Straight Arrow Connector 6"/>
          <p:cNvCxnSpPr/>
          <p:nvPr/>
        </p:nvCxnSpPr>
        <p:spPr>
          <a:xfrm>
            <a:off x="4100945" y="2829199"/>
            <a:ext cx="1" cy="1099066"/>
          </a:xfrm>
          <a:prstGeom prst="straightConnector1">
            <a:avLst/>
          </a:prstGeom>
          <a:ln w="381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8" name="TextBox 7"/>
              <p:cNvSpPr txBox="1"/>
              <p:nvPr/>
            </p:nvSpPr>
            <p:spPr>
              <a:xfrm>
                <a:off x="4139351" y="3367553"/>
                <a:ext cx="9024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b="1" i="0" smtClean="0">
                          <a:solidFill>
                            <a:schemeClr val="bg1"/>
                          </a:solidFill>
                          <a:latin typeface="Cambria Math" panose="02040503050406030204" pitchFamily="18" charset="0"/>
                        </a:rPr>
                        <m:t>𝚫</m:t>
                      </m:r>
                      <m:sSub>
                        <m:sSubPr>
                          <m:ctrlPr>
                            <a:rPr lang="el-GR" b="1" i="1" smtClean="0">
                              <a:solidFill>
                                <a:schemeClr val="bg1"/>
                              </a:solidFill>
                              <a:latin typeface="Cambria Math" charset="0"/>
                            </a:rPr>
                          </m:ctrlPr>
                        </m:sSubPr>
                        <m:e>
                          <m:r>
                            <a:rPr lang="fr-FR" b="1" i="1" smtClean="0">
                              <a:solidFill>
                                <a:schemeClr val="bg1"/>
                              </a:solidFill>
                              <a:latin typeface="Cambria Math" panose="02040503050406030204" pitchFamily="18" charset="0"/>
                            </a:rPr>
                            <m:t>𝑬</m:t>
                          </m:r>
                        </m:e>
                        <m:sub>
                          <m:r>
                            <a:rPr lang="en-GB" b="1" i="0" smtClean="0">
                              <a:solidFill>
                                <a:schemeClr val="bg1"/>
                              </a:solidFill>
                              <a:latin typeface="Cambria Math" panose="02040503050406030204" pitchFamily="18" charset="0"/>
                            </a:rPr>
                            <m:t>𝐛𝐮𝐜𝐤𝐞𝐭</m:t>
                          </m:r>
                        </m:sub>
                      </m:sSub>
                    </m:oMath>
                  </m:oMathPara>
                </a14:m>
                <a:endParaRPr lang="en-GB" b="1" dirty="0">
                  <a:solidFill>
                    <a:schemeClr val="bg1"/>
                  </a:solidFill>
                </a:endParaRPr>
              </a:p>
            </p:txBody>
          </p:sp>
        </mc:Choice>
        <mc:Fallback>
          <p:sp>
            <p:nvSpPr>
              <p:cNvPr id="8" name="TextBox 7"/>
              <p:cNvSpPr txBox="1">
                <a:spLocks noRot="1" noChangeAspect="1" noMove="1" noResize="1" noEditPoints="1" noAdjustHandles="1" noChangeArrowheads="1" noChangeShapeType="1" noTextEdit="1"/>
              </p:cNvSpPr>
              <p:nvPr/>
            </p:nvSpPr>
            <p:spPr>
              <a:xfrm>
                <a:off x="4139351" y="3367553"/>
                <a:ext cx="902427" cy="276999"/>
              </a:xfrm>
              <a:prstGeom prst="rect">
                <a:avLst/>
              </a:prstGeom>
              <a:blipFill rotWithShape="0">
                <a:blip r:embed="rId4"/>
                <a:stretch>
                  <a:fillRect l="-5405" r="-4054" b="-15217"/>
                </a:stretch>
              </a:blipFill>
            </p:spPr>
            <p:txBody>
              <a:bodyPr/>
              <a:lstStyle/>
              <a:p>
                <a:r>
                  <a:rPr lang="en-US">
                    <a:noFill/>
                  </a:rPr>
                  <a:t> </a:t>
                </a:r>
              </a:p>
            </p:txBody>
          </p:sp>
        </mc:Fallback>
      </mc:AlternateContent>
      <p:cxnSp>
        <p:nvCxnSpPr>
          <p:cNvPr id="13" name="Straight Arrow Connector 12"/>
          <p:cNvCxnSpPr/>
          <p:nvPr/>
        </p:nvCxnSpPr>
        <p:spPr>
          <a:xfrm>
            <a:off x="2946790" y="4005075"/>
            <a:ext cx="2269386" cy="10736"/>
          </a:xfrm>
          <a:prstGeom prst="straightConnector1">
            <a:avLst/>
          </a:prstGeom>
          <a:ln w="381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372154" y="3974981"/>
            <a:ext cx="1405449" cy="338554"/>
          </a:xfrm>
          <a:prstGeom prst="rect">
            <a:avLst/>
          </a:prstGeom>
          <a:noFill/>
        </p:spPr>
        <p:txBody>
          <a:bodyPr wrap="none">
            <a:spAutoFit/>
          </a:bodyPr>
          <a:lstStyle/>
          <a:p>
            <a:r>
              <a:rPr lang="en-GB" sz="1600" b="1" dirty="0">
                <a:solidFill>
                  <a:schemeClr val="bg1"/>
                </a:solidFill>
                <a:cs typeface="Calibri" panose="020F0502020204030204" pitchFamily="34" charset="0"/>
              </a:rPr>
              <a:t>bucket length</a:t>
            </a:r>
            <a:endParaRPr lang="en-GB" sz="1600" dirty="0">
              <a:solidFill>
                <a:schemeClr val="bg1"/>
              </a:solidFill>
            </a:endParaRPr>
          </a:p>
        </p:txBody>
      </p:sp>
      <p:sp>
        <p:nvSpPr>
          <p:cNvPr id="18" name="TextBox 17"/>
          <p:cNvSpPr txBox="1"/>
          <p:nvPr/>
        </p:nvSpPr>
        <p:spPr>
          <a:xfrm>
            <a:off x="7516985" y="2490307"/>
            <a:ext cx="3802095" cy="1200329"/>
          </a:xfrm>
          <a:prstGeom prst="rect">
            <a:avLst/>
          </a:prstGeom>
          <a:solidFill>
            <a:schemeClr val="tx1"/>
          </a:solidFill>
          <a:ln w="31750">
            <a:solidFill>
              <a:srgbClr val="FF0000"/>
            </a:solidFill>
          </a:ln>
        </p:spPr>
        <p:txBody>
          <a:bodyPr wrap="square" rtlCol="0">
            <a:spAutoFit/>
          </a:bodyPr>
          <a:lstStyle/>
          <a:p>
            <a:r>
              <a:rPr lang="en-GB" dirty="0" smtClean="0">
                <a:solidFill>
                  <a:schemeClr val="bg1"/>
                </a:solidFill>
              </a:rPr>
              <a:t>The </a:t>
            </a:r>
            <a:r>
              <a:rPr lang="en-GB" dirty="0" err="1" smtClean="0">
                <a:solidFill>
                  <a:schemeClr val="bg1"/>
                </a:solidFill>
              </a:rPr>
              <a:t>separatrix</a:t>
            </a:r>
            <a:r>
              <a:rPr lang="en-GB" dirty="0" smtClean="0">
                <a:solidFill>
                  <a:schemeClr val="bg1"/>
                </a:solidFill>
              </a:rPr>
              <a:t> separates the open and the closed trajectories. Particles that are inside the bucket are grouped into </a:t>
            </a:r>
            <a:r>
              <a:rPr lang="en-GB" b="1" dirty="0" smtClean="0">
                <a:solidFill>
                  <a:schemeClr val="bg1"/>
                </a:solidFill>
              </a:rPr>
              <a:t>Bunches.</a:t>
            </a:r>
            <a:endParaRPr lang="en-GB" b="1" dirty="0">
              <a:solidFill>
                <a:schemeClr val="bg1"/>
              </a:solidFill>
            </a:endParaRPr>
          </a:p>
        </p:txBody>
      </p:sp>
      <p:sp>
        <p:nvSpPr>
          <p:cNvPr id="20" name="TextBox 19"/>
          <p:cNvSpPr txBox="1"/>
          <p:nvPr/>
        </p:nvSpPr>
        <p:spPr>
          <a:xfrm>
            <a:off x="7516985" y="4203654"/>
            <a:ext cx="4032525" cy="646331"/>
          </a:xfrm>
          <a:prstGeom prst="rect">
            <a:avLst/>
          </a:prstGeom>
          <a:solidFill>
            <a:schemeClr val="tx1"/>
          </a:solidFill>
          <a:ln w="31750">
            <a:solidFill>
              <a:srgbClr val="FF0000"/>
            </a:solidFill>
          </a:ln>
        </p:spPr>
        <p:txBody>
          <a:bodyPr wrap="square" rtlCol="0">
            <a:spAutoFit/>
          </a:bodyPr>
          <a:lstStyle/>
          <a:p>
            <a:r>
              <a:rPr lang="en-GB" b="1" dirty="0" smtClean="0">
                <a:solidFill>
                  <a:schemeClr val="bg1"/>
                </a:solidFill>
              </a:rPr>
              <a:t>RF cavities </a:t>
            </a:r>
            <a:r>
              <a:rPr lang="en-GB" dirty="0" smtClean="0">
                <a:solidFill>
                  <a:schemeClr val="bg1"/>
                </a:solidFill>
              </a:rPr>
              <a:t>are used to </a:t>
            </a:r>
            <a:r>
              <a:rPr lang="en-GB" b="1" dirty="0" smtClean="0">
                <a:solidFill>
                  <a:schemeClr val="bg1"/>
                </a:solidFill>
              </a:rPr>
              <a:t>accelerate</a:t>
            </a:r>
            <a:r>
              <a:rPr lang="en-GB" dirty="0" smtClean="0">
                <a:solidFill>
                  <a:schemeClr val="bg1"/>
                </a:solidFill>
              </a:rPr>
              <a:t> and to </a:t>
            </a:r>
            <a:r>
              <a:rPr lang="en-GB" b="1" dirty="0" smtClean="0">
                <a:solidFill>
                  <a:schemeClr val="bg1"/>
                </a:solidFill>
              </a:rPr>
              <a:t>bunch</a:t>
            </a:r>
            <a:r>
              <a:rPr lang="en-GB" dirty="0" smtClean="0">
                <a:solidFill>
                  <a:schemeClr val="bg1"/>
                </a:solidFill>
              </a:rPr>
              <a:t> the particle beams.</a:t>
            </a:r>
            <a:endParaRPr lang="en-GB" dirty="0">
              <a:solidFill>
                <a:schemeClr val="bg1"/>
              </a:solidFill>
            </a:endParaRPr>
          </a:p>
        </p:txBody>
      </p:sp>
      <p:sp>
        <p:nvSpPr>
          <p:cNvPr id="14" name="Rectangle 13"/>
          <p:cNvSpPr/>
          <p:nvPr/>
        </p:nvSpPr>
        <p:spPr>
          <a:xfrm>
            <a:off x="66415" y="2267791"/>
            <a:ext cx="1767406" cy="83099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GB" sz="1600" b="1" dirty="0" smtClean="0">
                <a:solidFill>
                  <a:srgbClr val="000000"/>
                </a:solidFill>
                <a:latin typeface="Comic Sans MS" panose="030F0702030302020204" pitchFamily="66" charset="0"/>
              </a:rPr>
              <a:t>Trajectories of uncaptured</a:t>
            </a:r>
          </a:p>
          <a:p>
            <a:r>
              <a:rPr lang="en-GB" sz="1600" b="1" dirty="0" smtClean="0">
                <a:solidFill>
                  <a:srgbClr val="000000"/>
                </a:solidFill>
                <a:latin typeface="Comic Sans MS" panose="030F0702030302020204" pitchFamily="66" charset="0"/>
              </a:rPr>
              <a:t>particles</a:t>
            </a:r>
            <a:endParaRPr lang="en-GB" sz="1600" b="1" dirty="0">
              <a:solidFill>
                <a:srgbClr val="000000"/>
              </a:solidFill>
              <a:latin typeface="Comic Sans MS" panose="030F0702030302020204" pitchFamily="66" charset="0"/>
            </a:endParaRPr>
          </a:p>
        </p:txBody>
      </p:sp>
      <p:cxnSp>
        <p:nvCxnSpPr>
          <p:cNvPr id="9" name="Straight Arrow Connector 8"/>
          <p:cNvCxnSpPr/>
          <p:nvPr/>
        </p:nvCxnSpPr>
        <p:spPr>
          <a:xfrm flipV="1">
            <a:off x="1569190" y="2507280"/>
            <a:ext cx="455880" cy="114491"/>
          </a:xfrm>
          <a:prstGeom prst="straightConnector1">
            <a:avLst/>
          </a:prstGeom>
          <a:ln w="3175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533122" y="2687273"/>
            <a:ext cx="491948" cy="50437"/>
          </a:xfrm>
          <a:prstGeom prst="straightConnector1">
            <a:avLst/>
          </a:prstGeom>
          <a:ln w="3175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07308" y="236821"/>
            <a:ext cx="7593361" cy="523220"/>
          </a:xfrm>
          <a:prstGeom prst="rect">
            <a:avLst/>
          </a:prstGeom>
        </p:spPr>
        <p:txBody>
          <a:bodyPr wrap="none">
            <a:spAutoFit/>
          </a:bodyPr>
          <a:lstStyle/>
          <a:p>
            <a:r>
              <a:rPr lang="en-GB" sz="2800" dirty="0"/>
              <a:t>Single particle synchrotron motion – bucket losses</a:t>
            </a:r>
            <a:endParaRPr lang="en-US" sz="2800" dirty="0"/>
          </a:p>
        </p:txBody>
      </p:sp>
    </p:spTree>
    <p:extLst>
      <p:ext uri="{BB962C8B-B14F-4D97-AF65-F5344CB8AC3E}">
        <p14:creationId xmlns:p14="http://schemas.microsoft.com/office/powerpoint/2010/main" val="211057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4850" y="514350"/>
            <a:ext cx="5702300" cy="5829300"/>
          </a:xfrm>
          <a:prstGeom prst="rect">
            <a:avLst/>
          </a:prstGeom>
        </p:spPr>
      </p:pic>
    </p:spTree>
    <p:extLst>
      <p:ext uri="{BB962C8B-B14F-4D97-AF65-F5344CB8AC3E}">
        <p14:creationId xmlns:p14="http://schemas.microsoft.com/office/powerpoint/2010/main" val="2312099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p:cNvSpPr txBox="1">
                <a:spLocks noChangeArrowheads="1"/>
              </p:cNvSpPr>
              <p:nvPr/>
            </p:nvSpPr>
            <p:spPr bwMode="auto">
              <a:xfrm>
                <a:off x="158564" y="971080"/>
                <a:ext cx="12033436" cy="12252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Example of bound and unbound motion of the particles in the longitudinal phase space.</a:t>
                </a:r>
              </a:p>
              <a:p>
                <a:pPr marL="285750" indent="-285750">
                  <a:buFont typeface="Wingdings" panose="05000000000000000000" pitchFamily="2" charset="2"/>
                  <a:buChar char="q"/>
                </a:pPr>
                <a:endParaRPr lang="en-GB" dirty="0" smtClean="0">
                  <a:solidFill>
                    <a:schemeClr val="tx1"/>
                  </a:solidFill>
                  <a:latin typeface="+mj-lt"/>
                  <a:cs typeface="Calibri" panose="020F0502020204030204" pitchFamily="34" charset="0"/>
                </a:endParaRPr>
              </a:p>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Note that particles with </a:t>
                </a:r>
                <a14:m>
                  <m:oMath xmlns:m="http://schemas.openxmlformats.org/officeDocument/2006/math">
                    <m:sSub>
                      <m:sSubPr>
                        <m:ctrlPr>
                          <a:rPr lang="en-GB" b="1" i="1">
                            <a:solidFill>
                              <a:schemeClr val="tx1"/>
                            </a:solidFill>
                            <a:latin typeface="Cambria Math" charset="0"/>
                          </a:rPr>
                        </m:ctrlPr>
                      </m:sSubPr>
                      <m:e>
                        <m:r>
                          <a:rPr lang="el-GR" b="1">
                            <a:solidFill>
                              <a:schemeClr val="tx1"/>
                            </a:solidFill>
                            <a:latin typeface="Cambria Math" panose="02040503050406030204" pitchFamily="18" charset="0"/>
                          </a:rPr>
                          <m:t>𝚫</m:t>
                        </m:r>
                        <m:r>
                          <a:rPr lang="en-GB" b="1">
                            <a:solidFill>
                              <a:schemeClr val="tx1"/>
                            </a:solidFill>
                            <a:latin typeface="Cambria Math" panose="02040503050406030204" pitchFamily="18" charset="0"/>
                          </a:rPr>
                          <m:t>𝐄</m:t>
                        </m:r>
                      </m:e>
                      <m:sub>
                        <m:r>
                          <a:rPr lang="en-GB" b="1" i="0" smtClean="0">
                            <a:solidFill>
                              <a:schemeClr val="tx1"/>
                            </a:solidFill>
                            <a:latin typeface="Cambria Math" panose="02040503050406030204" pitchFamily="18" charset="0"/>
                          </a:rPr>
                          <m:t>𝐩𝐚𝐫𝐭𝐢𝐜𝐥𝐞</m:t>
                        </m:r>
                      </m:sub>
                    </m:sSub>
                    <m:r>
                      <a:rPr lang="en-GB" b="1" i="1" smtClean="0">
                        <a:solidFill>
                          <a:schemeClr val="tx1"/>
                        </a:solidFill>
                        <a:latin typeface="Cambria Math" panose="02040503050406030204" pitchFamily="18" charset="0"/>
                      </a:rPr>
                      <m:t>&gt;</m:t>
                    </m:r>
                    <m:sSub>
                      <m:sSubPr>
                        <m:ctrlPr>
                          <a:rPr lang="en-GB" b="1" i="1">
                            <a:solidFill>
                              <a:schemeClr val="tx1"/>
                            </a:solidFill>
                            <a:latin typeface="Cambria Math" charset="0"/>
                          </a:rPr>
                        </m:ctrlPr>
                      </m:sSubPr>
                      <m:e>
                        <m:r>
                          <a:rPr lang="el-GR" b="1">
                            <a:solidFill>
                              <a:schemeClr val="tx1"/>
                            </a:solidFill>
                            <a:latin typeface="Cambria Math" panose="02040503050406030204" pitchFamily="18" charset="0"/>
                          </a:rPr>
                          <m:t>𝚫</m:t>
                        </m:r>
                        <m:r>
                          <a:rPr lang="en-GB" b="1">
                            <a:solidFill>
                              <a:schemeClr val="tx1"/>
                            </a:solidFill>
                            <a:latin typeface="Cambria Math" panose="02040503050406030204" pitchFamily="18" charset="0"/>
                          </a:rPr>
                          <m:t>𝐄</m:t>
                        </m:r>
                      </m:e>
                      <m:sub>
                        <m:r>
                          <a:rPr lang="en-GB" b="1">
                            <a:solidFill>
                              <a:schemeClr val="tx1"/>
                            </a:solidFill>
                            <a:latin typeface="Cambria Math" panose="02040503050406030204" pitchFamily="18" charset="0"/>
                          </a:rPr>
                          <m:t>𝐛𝐮𝐜𝐤𝐞𝐭</m:t>
                        </m:r>
                      </m:sub>
                    </m:sSub>
                  </m:oMath>
                </a14:m>
                <a:r>
                  <a:rPr lang="en-GB" dirty="0" smtClean="0">
                    <a:solidFill>
                      <a:schemeClr val="tx1"/>
                    </a:solidFill>
                    <a:latin typeface="+mj-lt"/>
                    <a:cs typeface="Calibri" panose="020F0502020204030204" pitchFamily="34" charset="0"/>
                  </a:rPr>
                  <a:t> do not stay within the bunch but are moving along the </a:t>
                </a:r>
                <a:r>
                  <a:rPr lang="en-GB" dirty="0" err="1" smtClean="0">
                    <a:solidFill>
                      <a:schemeClr val="tx1"/>
                    </a:solidFill>
                    <a:latin typeface="+mj-lt"/>
                    <a:cs typeface="Calibri" panose="020F0502020204030204" pitchFamily="34" charset="0"/>
                  </a:rPr>
                  <a:t>separatrices</a:t>
                </a:r>
                <a:r>
                  <a:rPr lang="en-GB" dirty="0" smtClean="0">
                    <a:solidFill>
                      <a:schemeClr val="tx1"/>
                    </a:solidFill>
                    <a:latin typeface="+mj-lt"/>
                    <a:cs typeface="Calibri" panose="020F0502020204030204" pitchFamily="34" charset="0"/>
                  </a:rPr>
                  <a:t> and thus along the ring, forming the </a:t>
                </a:r>
                <a:r>
                  <a:rPr lang="en-GB" b="1" dirty="0" smtClean="0">
                    <a:solidFill>
                      <a:schemeClr val="tx1"/>
                    </a:solidFill>
                    <a:latin typeface="+mj-lt"/>
                    <a:cs typeface="Calibri" panose="020F0502020204030204" pitchFamily="34" charset="0"/>
                  </a:rPr>
                  <a:t>un-bunched circulating beam</a:t>
                </a:r>
                <a:r>
                  <a:rPr lang="en-GB" dirty="0">
                    <a:solidFill>
                      <a:schemeClr val="tx1"/>
                    </a:solidFill>
                    <a:latin typeface="+mj-lt"/>
                    <a:cs typeface="Calibri" panose="020F0502020204030204" pitchFamily="34" charset="0"/>
                  </a:rPr>
                  <a:t>.</a:t>
                </a:r>
              </a:p>
            </p:txBody>
          </p:sp>
        </mc:Choice>
        <mc:Fallback>
          <p:sp>
            <p:nvSpPr>
              <p:cNvPr id="4" name="TextBox 3"/>
              <p:cNvSpPr txBox="1">
                <a:spLocks noRot="1" noChangeAspect="1" noMove="1" noResize="1" noEditPoints="1" noAdjustHandles="1" noChangeArrowheads="1" noChangeShapeType="1" noTextEdit="1"/>
              </p:cNvSpPr>
              <p:nvPr/>
            </p:nvSpPr>
            <p:spPr bwMode="auto">
              <a:xfrm>
                <a:off x="158564" y="971080"/>
                <a:ext cx="12033436" cy="1225207"/>
              </a:xfrm>
              <a:prstGeom prst="rect">
                <a:avLst/>
              </a:prstGeom>
              <a:blipFill rotWithShape="0">
                <a:blip r:embed="rId4"/>
                <a:stretch>
                  <a:fillRect l="-304" t="-2488" r="-304" b="-74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1" name="f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03543" y="2131797"/>
            <a:ext cx="5943477" cy="4036192"/>
          </a:xfrm>
          <a:prstGeom prst="rect">
            <a:avLst/>
          </a:prstGeom>
        </p:spPr>
      </p:pic>
      <p:sp>
        <p:nvSpPr>
          <p:cNvPr id="12" name="TextBox 11"/>
          <p:cNvSpPr txBox="1"/>
          <p:nvPr/>
        </p:nvSpPr>
        <p:spPr>
          <a:xfrm>
            <a:off x="4252560" y="2207131"/>
            <a:ext cx="3648475" cy="338554"/>
          </a:xfrm>
          <a:prstGeom prst="rect">
            <a:avLst/>
          </a:prstGeom>
          <a:noFill/>
          <a:ln w="25400">
            <a:solidFill>
              <a:schemeClr val="tx1"/>
            </a:solidFill>
          </a:ln>
        </p:spPr>
        <p:txBody>
          <a:bodyPr wrap="square" rtlCol="0">
            <a:spAutoFit/>
          </a:bodyPr>
          <a:lstStyle/>
          <a:p>
            <a:r>
              <a:rPr lang="en-GB" sz="1600" b="1" dirty="0" smtClean="0">
                <a:solidFill>
                  <a:schemeClr val="bg1"/>
                </a:solidFill>
              </a:rPr>
              <a:t>Bound and unbound particle motion</a:t>
            </a:r>
          </a:p>
        </p:txBody>
      </p:sp>
      <p:sp>
        <p:nvSpPr>
          <p:cNvPr id="8" name="TextBox 7"/>
          <p:cNvSpPr txBox="1"/>
          <p:nvPr/>
        </p:nvSpPr>
        <p:spPr>
          <a:xfrm>
            <a:off x="6810630" y="6178833"/>
            <a:ext cx="3998210" cy="369332"/>
          </a:xfrm>
          <a:prstGeom prst="rect">
            <a:avLst/>
          </a:prstGeom>
          <a:noFill/>
        </p:spPr>
        <p:txBody>
          <a:bodyPr wrap="none" rtlCol="0">
            <a:spAutoFit/>
          </a:bodyPr>
          <a:lstStyle/>
          <a:p>
            <a:r>
              <a:rPr lang="en-GB" b="1" i="1" dirty="0" smtClean="0"/>
              <a:t>H. Timko, Simulations with </a:t>
            </a:r>
            <a:r>
              <a:rPr lang="en-GB" b="1" i="1" dirty="0" err="1" smtClean="0"/>
              <a:t>BLonD</a:t>
            </a:r>
            <a:endParaRPr lang="en-GB" b="1" i="1" dirty="0"/>
          </a:p>
        </p:txBody>
      </p:sp>
      <p:sp>
        <p:nvSpPr>
          <p:cNvPr id="2" name="Rectangle 1"/>
          <p:cNvSpPr/>
          <p:nvPr/>
        </p:nvSpPr>
        <p:spPr>
          <a:xfrm>
            <a:off x="426430" y="411660"/>
            <a:ext cx="7593361" cy="523220"/>
          </a:xfrm>
          <a:prstGeom prst="rect">
            <a:avLst/>
          </a:prstGeom>
        </p:spPr>
        <p:txBody>
          <a:bodyPr wrap="none">
            <a:spAutoFit/>
          </a:bodyPr>
          <a:lstStyle/>
          <a:p>
            <a:r>
              <a:rPr lang="en-GB" sz="2800"/>
              <a:t>Single particle synchrotron motion – bucket losses</a:t>
            </a:r>
            <a:endParaRPr lang="en-US" sz="2800" dirty="0"/>
          </a:p>
        </p:txBody>
      </p:sp>
    </p:spTree>
    <p:extLst>
      <p:ext uri="{BB962C8B-B14F-4D97-AF65-F5344CB8AC3E}">
        <p14:creationId xmlns:p14="http://schemas.microsoft.com/office/powerpoint/2010/main" val="1147880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repeatCount="indefinite" fill="hold" display="0">
                  <p:stCondLst>
                    <p:cond delay="indefinite"/>
                  </p:stCondLst>
                </p:cTn>
                <p:tgtEl>
                  <p:spTgt spid="1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8800" y="971080"/>
            <a:ext cx="12033436"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b="1" dirty="0" smtClean="0">
                <a:latin typeface="+mj-lt"/>
                <a:cs typeface="Calibri" panose="020F0502020204030204" pitchFamily="34" charset="0"/>
              </a:rPr>
              <a:t>Bunches are formed from many particles </a:t>
            </a:r>
            <a:r>
              <a:rPr lang="en-GB" dirty="0" smtClean="0">
                <a:latin typeface="+mj-lt"/>
                <a:cs typeface="Calibri" panose="020F0502020204030204" pitchFamily="34" charset="0"/>
              </a:rPr>
              <a:t>(10</a:t>
            </a:r>
            <a:r>
              <a:rPr lang="en-GB" baseline="30000" dirty="0" smtClean="0">
                <a:latin typeface="+mj-lt"/>
                <a:cs typeface="Calibri" panose="020F0502020204030204" pitchFamily="34" charset="0"/>
              </a:rPr>
              <a:t>9</a:t>
            </a:r>
            <a:r>
              <a:rPr lang="en-GB" dirty="0" smtClean="0">
                <a:latin typeface="+mj-lt"/>
                <a:cs typeface="Calibri" panose="020F0502020204030204" pitchFamily="34" charset="0"/>
              </a:rPr>
              <a:t> – 10</a:t>
            </a:r>
            <a:r>
              <a:rPr lang="en-GB" baseline="30000" dirty="0" smtClean="0">
                <a:latin typeface="+mj-lt"/>
                <a:cs typeface="Calibri" panose="020F0502020204030204" pitchFamily="34" charset="0"/>
              </a:rPr>
              <a:t>15</a:t>
            </a:r>
            <a:r>
              <a:rPr lang="en-GB" dirty="0" smtClean="0">
                <a:latin typeface="+mj-lt"/>
                <a:cs typeface="Calibri" panose="020F0502020204030204" pitchFamily="34" charset="0"/>
              </a:rPr>
              <a:t> particles) </a:t>
            </a:r>
            <a:r>
              <a:rPr lang="en-GB" dirty="0" smtClean="0">
                <a:latin typeface="+mj-lt"/>
                <a:cs typeface="Calibri" panose="020F0502020204030204" pitchFamily="34" charset="0"/>
                <a:sym typeface="Wingdings" panose="05000000000000000000" pitchFamily="2" charset="2"/>
              </a:rPr>
              <a:t> the description of the bunch and its motion is represented by </a:t>
            </a:r>
            <a:r>
              <a:rPr lang="en-GB" b="1" dirty="0" smtClean="0">
                <a:latin typeface="+mj-lt"/>
                <a:cs typeface="Calibri" panose="020F0502020204030204" pitchFamily="34" charset="0"/>
                <a:sym typeface="Wingdings" panose="05000000000000000000" pitchFamily="2" charset="2"/>
              </a:rPr>
              <a:t>statistical quantities</a:t>
            </a:r>
            <a:r>
              <a:rPr lang="en-GB" dirty="0" smtClean="0">
                <a:latin typeface="+mj-lt"/>
                <a:cs typeface="Calibri" panose="020F0502020204030204" pitchFamily="34" charset="0"/>
                <a:sym typeface="Wingdings" panose="05000000000000000000" pitchFamily="2" charset="2"/>
              </a:rPr>
              <a:t>.</a:t>
            </a:r>
          </a:p>
          <a:p>
            <a:pPr marL="742950" lvl="1" indent="-285750">
              <a:buFont typeface="Wingdings" panose="05000000000000000000" pitchFamily="2" charset="2"/>
              <a:buChar char="v"/>
            </a:pPr>
            <a:r>
              <a:rPr lang="en-GB" b="1" dirty="0">
                <a:latin typeface="+mj-lt"/>
                <a:cs typeface="Calibri" panose="020F0502020204030204" pitchFamily="34" charset="0"/>
                <a:sym typeface="Wingdings" panose="05000000000000000000" pitchFamily="2" charset="2"/>
              </a:rPr>
              <a:t>Bunch position </a:t>
            </a:r>
            <a:r>
              <a:rPr lang="en-GB" dirty="0">
                <a:latin typeface="+mj-lt"/>
                <a:cs typeface="Calibri" panose="020F0502020204030204" pitchFamily="34" charset="0"/>
                <a:sym typeface="Wingdings" panose="05000000000000000000" pitchFamily="2" charset="2"/>
              </a:rPr>
              <a:t>(usually in seconds): position of the centroid of the </a:t>
            </a:r>
            <a:endParaRPr lang="en-GB" dirty="0" smtClean="0">
              <a:latin typeface="+mj-lt"/>
              <a:cs typeface="Calibri" panose="020F0502020204030204" pitchFamily="34" charset="0"/>
              <a:sym typeface="Wingdings" panose="05000000000000000000" pitchFamily="2" charset="2"/>
            </a:endParaRPr>
          </a:p>
          <a:p>
            <a:pPr lvl="1"/>
            <a:r>
              <a:rPr lang="en-GB" dirty="0">
                <a:latin typeface="+mj-lt"/>
                <a:cs typeface="Calibri" panose="020F0502020204030204" pitchFamily="34" charset="0"/>
                <a:sym typeface="Wingdings" panose="05000000000000000000" pitchFamily="2" charset="2"/>
              </a:rPr>
              <a:t> </a:t>
            </a:r>
            <a:r>
              <a:rPr lang="en-GB" dirty="0" smtClean="0">
                <a:latin typeface="+mj-lt"/>
                <a:cs typeface="Calibri" panose="020F0502020204030204" pitchFamily="34" charset="0"/>
                <a:sym typeface="Wingdings" panose="05000000000000000000" pitchFamily="2" charset="2"/>
              </a:rPr>
              <a:t>    bunch.</a:t>
            </a:r>
            <a:endParaRPr lang="en-GB" b="1" dirty="0">
              <a:latin typeface="+mj-lt"/>
              <a:cs typeface="Calibri" panose="020F0502020204030204" pitchFamily="34" charset="0"/>
              <a:sym typeface="Wingdings" panose="05000000000000000000" pitchFamily="2" charset="2"/>
            </a:endParaRPr>
          </a:p>
          <a:p>
            <a:pPr marL="742950" lvl="1" indent="-285750">
              <a:buFont typeface="Wingdings" panose="05000000000000000000" pitchFamily="2" charset="2"/>
              <a:buChar char="v"/>
            </a:pPr>
            <a:r>
              <a:rPr lang="en-GB" b="1" dirty="0">
                <a:latin typeface="+mj-lt"/>
                <a:cs typeface="Calibri" panose="020F0502020204030204" pitchFamily="34" charset="0"/>
                <a:sym typeface="Wingdings" panose="05000000000000000000" pitchFamily="2" charset="2"/>
              </a:rPr>
              <a:t>Bunch length </a:t>
            </a:r>
            <a:r>
              <a:rPr lang="en-GB" dirty="0">
                <a:latin typeface="+mj-lt"/>
                <a:cs typeface="Calibri" panose="020F0502020204030204" pitchFamily="34" charset="0"/>
                <a:sym typeface="Wingdings" panose="05000000000000000000" pitchFamily="2" charset="2"/>
              </a:rPr>
              <a:t>(usually in seconds): size of the </a:t>
            </a:r>
            <a:r>
              <a:rPr lang="en-GB" dirty="0" smtClean="0">
                <a:latin typeface="+mj-lt"/>
                <a:cs typeface="Calibri" panose="020F0502020204030204" pitchFamily="34" charset="0"/>
                <a:sym typeface="Wingdings" panose="05000000000000000000" pitchFamily="2" charset="2"/>
              </a:rPr>
              <a:t>bunch.</a:t>
            </a:r>
            <a:endParaRPr lang="en-GB" dirty="0">
              <a:latin typeface="+mj-lt"/>
              <a:cs typeface="Calibri" panose="020F0502020204030204" pitchFamily="34" charset="0"/>
              <a:sym typeface="Wingdings" panose="05000000000000000000" pitchFamily="2" charset="2"/>
            </a:endParaRPr>
          </a:p>
          <a:p>
            <a:pPr marL="742950" lvl="1" indent="-285750">
              <a:buFont typeface="Wingdings" panose="05000000000000000000" pitchFamily="2" charset="2"/>
              <a:buChar char="v"/>
            </a:pPr>
            <a:r>
              <a:rPr lang="en-GB" b="1" dirty="0" smtClean="0">
                <a:latin typeface="+mj-lt"/>
                <a:cs typeface="Calibri" panose="020F0502020204030204" pitchFamily="34" charset="0"/>
                <a:sym typeface="Wingdings" panose="05000000000000000000" pitchFamily="2" charset="2"/>
              </a:rPr>
              <a:t>Bunch </a:t>
            </a:r>
            <a:r>
              <a:rPr lang="en-GB" b="1" dirty="0">
                <a:latin typeface="+mj-lt"/>
                <a:cs typeface="Calibri" panose="020F0502020204030204" pitchFamily="34" charset="0"/>
                <a:sym typeface="Wingdings" panose="05000000000000000000" pitchFamily="2" charset="2"/>
              </a:rPr>
              <a:t>emittance </a:t>
            </a:r>
            <a:r>
              <a:rPr lang="en-GB" dirty="0">
                <a:latin typeface="+mj-lt"/>
                <a:cs typeface="Calibri" panose="020F0502020204030204" pitchFamily="34" charset="0"/>
                <a:sym typeface="Wingdings" panose="05000000000000000000" pitchFamily="2" charset="2"/>
              </a:rPr>
              <a:t>(in eVs): area in the longitudinal phase-space </a:t>
            </a:r>
            <a:endParaRPr lang="en-GB" dirty="0" smtClean="0">
              <a:latin typeface="+mj-lt"/>
              <a:cs typeface="Calibri" panose="020F0502020204030204" pitchFamily="34" charset="0"/>
              <a:sym typeface="Wingdings" panose="05000000000000000000" pitchFamily="2" charset="2"/>
            </a:endParaRPr>
          </a:p>
          <a:p>
            <a:pPr lvl="1"/>
            <a:r>
              <a:rPr lang="en-GB" dirty="0">
                <a:latin typeface="+mj-lt"/>
                <a:cs typeface="Calibri" panose="020F0502020204030204" pitchFamily="34" charset="0"/>
                <a:sym typeface="Wingdings" panose="05000000000000000000" pitchFamily="2" charset="2"/>
              </a:rPr>
              <a:t> </a:t>
            </a:r>
            <a:r>
              <a:rPr lang="en-GB" dirty="0" smtClean="0">
                <a:latin typeface="+mj-lt"/>
                <a:cs typeface="Calibri" panose="020F0502020204030204" pitchFamily="34" charset="0"/>
                <a:sym typeface="Wingdings" panose="05000000000000000000" pitchFamily="2" charset="2"/>
              </a:rPr>
              <a:t>    enclosed by </a:t>
            </a:r>
            <a:r>
              <a:rPr lang="en-GB" dirty="0">
                <a:latin typeface="+mj-lt"/>
                <a:cs typeface="Calibri" panose="020F0502020204030204" pitchFamily="34" charset="0"/>
                <a:sym typeface="Wingdings" panose="05000000000000000000" pitchFamily="2" charset="2"/>
              </a:rPr>
              <a:t>a limiting single particle trajectory. </a:t>
            </a:r>
          </a:p>
          <a:p>
            <a:pPr lvl="1"/>
            <a:endParaRPr lang="en-GB" dirty="0">
              <a:latin typeface="+mj-lt"/>
              <a:cs typeface="Calibri" panose="020F0502020204030204" pitchFamily="34" charset="0"/>
              <a:sym typeface="Wingdings" panose="05000000000000000000" pitchFamily="2" charset="2"/>
            </a:endParaRPr>
          </a:p>
          <a:p>
            <a:pPr marL="285750" indent="-285750">
              <a:buFont typeface="Wingdings" panose="05000000000000000000" pitchFamily="2" charset="2"/>
              <a:buChar char="q"/>
            </a:pPr>
            <a:r>
              <a:rPr lang="en-GB" dirty="0" smtClean="0">
                <a:latin typeface="+mj-lt"/>
                <a:cs typeface="Calibri" panose="020F0502020204030204" pitchFamily="34" charset="0"/>
                <a:sym typeface="Wingdings" panose="05000000000000000000" pitchFamily="2" charset="2"/>
              </a:rPr>
              <a:t>In the </a:t>
            </a:r>
            <a:r>
              <a:rPr lang="en-GB" b="1" dirty="0" smtClean="0">
                <a:latin typeface="+mj-lt"/>
                <a:cs typeface="Calibri" panose="020F0502020204030204" pitchFamily="34" charset="0"/>
                <a:sym typeface="Wingdings" panose="05000000000000000000" pitchFamily="2" charset="2"/>
              </a:rPr>
              <a:t>longitudinal plane </a:t>
            </a:r>
            <a:r>
              <a:rPr lang="en-GB" dirty="0" smtClean="0">
                <a:latin typeface="+mj-lt"/>
                <a:cs typeface="Calibri" panose="020F0502020204030204" pitchFamily="34" charset="0"/>
                <a:sym typeface="Wingdings" panose="05000000000000000000" pitchFamily="2" charset="2"/>
              </a:rPr>
              <a:t>we use the </a:t>
            </a:r>
            <a:r>
              <a:rPr lang="en-GB" b="1" dirty="0" smtClean="0">
                <a:latin typeface="+mj-lt"/>
                <a:cs typeface="Calibri" panose="020F0502020204030204" pitchFamily="34" charset="0"/>
                <a:sym typeface="Wingdings" panose="05000000000000000000" pitchFamily="2" charset="2"/>
              </a:rPr>
              <a:t>wall-current-monitors </a:t>
            </a:r>
            <a:r>
              <a:rPr lang="en-GB" dirty="0" smtClean="0">
                <a:latin typeface="+mj-lt"/>
                <a:cs typeface="Calibri" panose="020F0502020204030204" pitchFamily="34" charset="0"/>
                <a:sym typeface="Wingdings" panose="05000000000000000000" pitchFamily="2" charset="2"/>
              </a:rPr>
              <a:t>and a</a:t>
            </a:r>
            <a:r>
              <a:rPr lang="en-GB" b="1" dirty="0" smtClean="0">
                <a:latin typeface="+mj-lt"/>
                <a:cs typeface="Calibri" panose="020F0502020204030204" pitchFamily="34" charset="0"/>
                <a:sym typeface="Wingdings" panose="05000000000000000000" pitchFamily="2" charset="2"/>
              </a:rPr>
              <a:t> fast sampling </a:t>
            </a:r>
          </a:p>
          <a:p>
            <a:r>
              <a:rPr lang="en-GB" b="1" dirty="0">
                <a:latin typeface="+mj-lt"/>
                <a:cs typeface="Calibri" panose="020F0502020204030204" pitchFamily="34" charset="0"/>
                <a:sym typeface="Wingdings" panose="05000000000000000000" pitchFamily="2" charset="2"/>
              </a:rPr>
              <a:t> </a:t>
            </a:r>
            <a:r>
              <a:rPr lang="en-GB" b="1" dirty="0" smtClean="0">
                <a:latin typeface="+mj-lt"/>
                <a:cs typeface="Calibri" panose="020F0502020204030204" pitchFamily="34" charset="0"/>
                <a:sym typeface="Wingdings" panose="05000000000000000000" pitchFamily="2" charset="2"/>
              </a:rPr>
              <a:t>   oscilloscope </a:t>
            </a:r>
            <a:r>
              <a:rPr lang="en-GB" dirty="0" smtClean="0">
                <a:latin typeface="+mj-lt"/>
                <a:cs typeface="Calibri" panose="020F0502020204030204" pitchFamily="34" charset="0"/>
                <a:sym typeface="Wingdings" panose="05000000000000000000" pitchFamily="2" charset="2"/>
              </a:rPr>
              <a:t>to </a:t>
            </a:r>
            <a:r>
              <a:rPr lang="en-GB" b="1" dirty="0" smtClean="0">
                <a:latin typeface="+mj-lt"/>
                <a:cs typeface="Calibri" panose="020F0502020204030204" pitchFamily="34" charset="0"/>
                <a:sym typeface="Wingdings" panose="05000000000000000000" pitchFamily="2" charset="2"/>
              </a:rPr>
              <a:t>measure</a:t>
            </a:r>
            <a:r>
              <a:rPr lang="en-GB" dirty="0" smtClean="0">
                <a:latin typeface="+mj-lt"/>
                <a:cs typeface="Calibri" panose="020F0502020204030204" pitchFamily="34" charset="0"/>
                <a:sym typeface="Wingdings" panose="05000000000000000000" pitchFamily="2" charset="2"/>
              </a:rPr>
              <a:t> the </a:t>
            </a:r>
            <a:r>
              <a:rPr lang="en-GB" b="1" dirty="0" smtClean="0">
                <a:latin typeface="+mj-lt"/>
                <a:cs typeface="Calibri" panose="020F0502020204030204" pitchFamily="34" charset="0"/>
                <a:sym typeface="Wingdings" panose="05000000000000000000" pitchFamily="2" charset="2"/>
              </a:rPr>
              <a:t>bunch profile </a:t>
            </a:r>
            <a:r>
              <a:rPr lang="en-GB" dirty="0" smtClean="0">
                <a:latin typeface="+mj-lt"/>
                <a:cs typeface="Calibri" panose="020F0502020204030204" pitchFamily="34" charset="0"/>
                <a:sym typeface="Wingdings" panose="05000000000000000000" pitchFamily="2" charset="2"/>
              </a:rPr>
              <a:t>which is the </a:t>
            </a:r>
            <a:r>
              <a:rPr lang="en-GB" b="1" dirty="0" smtClean="0">
                <a:latin typeface="+mj-lt"/>
                <a:cs typeface="Calibri" panose="020F0502020204030204" pitchFamily="34" charset="0"/>
                <a:sym typeface="Wingdings" panose="05000000000000000000" pitchFamily="2" charset="2"/>
              </a:rPr>
              <a:t>projection </a:t>
            </a:r>
          </a:p>
          <a:p>
            <a:r>
              <a:rPr lang="en-GB" b="1" dirty="0">
                <a:latin typeface="+mj-lt"/>
                <a:cs typeface="Calibri" panose="020F0502020204030204" pitchFamily="34" charset="0"/>
                <a:sym typeface="Wingdings" panose="05000000000000000000" pitchFamily="2" charset="2"/>
              </a:rPr>
              <a:t> </a:t>
            </a:r>
            <a:r>
              <a:rPr lang="en-GB" b="1" dirty="0" smtClean="0">
                <a:latin typeface="+mj-lt"/>
                <a:cs typeface="Calibri" panose="020F0502020204030204" pitchFamily="34" charset="0"/>
                <a:sym typeface="Wingdings" panose="05000000000000000000" pitchFamily="2" charset="2"/>
              </a:rPr>
              <a:t>   of the bunch to the z-axis</a:t>
            </a:r>
            <a:r>
              <a:rPr lang="en-GB" dirty="0" smtClean="0">
                <a:latin typeface="+mj-lt"/>
                <a:cs typeface="Calibri" panose="020F0502020204030204" pitchFamily="34" charset="0"/>
                <a:sym typeface="Wingdings" panose="05000000000000000000" pitchFamily="2" charset="2"/>
              </a:rPr>
              <a:t>.</a:t>
            </a:r>
          </a:p>
          <a:p>
            <a:r>
              <a:rPr lang="en-GB" dirty="0" smtClean="0">
                <a:latin typeface="+mj-lt"/>
                <a:cs typeface="Calibri" panose="020F0502020204030204" pitchFamily="34" charset="0"/>
                <a:sym typeface="Wingdings" panose="05000000000000000000" pitchFamily="2" charset="2"/>
              </a:rPr>
              <a:t>     </a:t>
            </a:r>
          </a:p>
          <a:p>
            <a:endParaRPr lang="en-GB" dirty="0">
              <a:latin typeface="+mj-lt"/>
              <a:cs typeface="Calibri" panose="020F0502020204030204" pitchFamily="34" charset="0"/>
              <a:sym typeface="Wingdings" panose="05000000000000000000" pitchFamily="2" charset="2"/>
            </a:endParaRPr>
          </a:p>
          <a:p>
            <a:endParaRPr lang="en-GB" dirty="0">
              <a:latin typeface="+mj-lt"/>
              <a:cs typeface="Calibri" panose="020F0502020204030204" pitchFamily="34" charset="0"/>
              <a:sym typeface="Wingdings" panose="05000000000000000000" pitchFamily="2" charset="2"/>
            </a:endParaRPr>
          </a:p>
          <a:p>
            <a:endParaRPr lang="en-GB" dirty="0">
              <a:latin typeface="+mj-lt"/>
              <a:cs typeface="Calibri" panose="020F0502020204030204" pitchFamily="34" charset="0"/>
              <a:sym typeface="Wingdings" panose="05000000000000000000" pitchFamily="2" charset="2"/>
            </a:endParaRPr>
          </a:p>
          <a:p>
            <a:pPr marL="285750" indent="-285750">
              <a:buFont typeface="Wingdings" panose="05000000000000000000" pitchFamily="2" charset="2"/>
              <a:buChar char="q"/>
            </a:pPr>
            <a:r>
              <a:rPr lang="en-GB" dirty="0" smtClean="0">
                <a:latin typeface="+mj-lt"/>
                <a:cs typeface="Calibri" panose="020F0502020204030204" pitchFamily="34" charset="0"/>
                <a:sym typeface="Wingdings" panose="05000000000000000000" pitchFamily="2" charset="2"/>
              </a:rPr>
              <a:t>The statistical nature of the bunch parameters imply a </a:t>
            </a:r>
            <a:r>
              <a:rPr lang="en-GB" b="1" dirty="0" smtClean="0">
                <a:latin typeface="+mj-lt"/>
                <a:cs typeface="Calibri" panose="020F0502020204030204" pitchFamily="34" charset="0"/>
                <a:sym typeface="Wingdings" panose="05000000000000000000" pitchFamily="2" charset="2"/>
              </a:rPr>
              <a:t>strong dependence </a:t>
            </a:r>
          </a:p>
          <a:p>
            <a:r>
              <a:rPr lang="en-GB" b="1" dirty="0">
                <a:latin typeface="+mj-lt"/>
                <a:cs typeface="Calibri" panose="020F0502020204030204" pitchFamily="34" charset="0"/>
                <a:sym typeface="Wingdings" panose="05000000000000000000" pitchFamily="2" charset="2"/>
              </a:rPr>
              <a:t> </a:t>
            </a:r>
            <a:r>
              <a:rPr lang="en-GB" b="1" dirty="0" smtClean="0">
                <a:latin typeface="+mj-lt"/>
                <a:cs typeface="Calibri" panose="020F0502020204030204" pitchFamily="34" charset="0"/>
                <a:sym typeface="Wingdings" panose="05000000000000000000" pitchFamily="2" charset="2"/>
              </a:rPr>
              <a:t>    on the particle distributions</a:t>
            </a:r>
            <a:r>
              <a:rPr lang="en-GB" dirty="0" smtClean="0">
                <a:latin typeface="+mj-lt"/>
                <a:cs typeface="Calibri" panose="020F0502020204030204" pitchFamily="34" charset="0"/>
                <a:sym typeface="Wingdings" panose="05000000000000000000" pitchFamily="2" charset="2"/>
              </a:rPr>
              <a:t>  </a:t>
            </a:r>
            <a:r>
              <a:rPr lang="en-GB" b="1" dirty="0" smtClean="0">
                <a:latin typeface="+mj-lt"/>
                <a:cs typeface="Calibri" panose="020F0502020204030204" pitchFamily="34" charset="0"/>
                <a:sym typeface="Wingdings" panose="05000000000000000000" pitchFamily="2" charset="2"/>
              </a:rPr>
              <a:t>different conventions</a:t>
            </a:r>
            <a:r>
              <a:rPr lang="en-GB" dirty="0" smtClean="0">
                <a:latin typeface="+mj-lt"/>
                <a:cs typeface="Calibri" panose="020F0502020204030204" pitchFamily="34" charset="0"/>
                <a:sym typeface="Wingdings" panose="05000000000000000000" pitchFamily="2" charset="2"/>
              </a:rPr>
              <a:t> of defining the </a:t>
            </a:r>
          </a:p>
          <a:p>
            <a:r>
              <a:rPr lang="en-GB" dirty="0">
                <a:latin typeface="+mj-lt"/>
                <a:cs typeface="Calibri" panose="020F0502020204030204" pitchFamily="34" charset="0"/>
                <a:sym typeface="Wingdings" panose="05000000000000000000" pitchFamily="2" charset="2"/>
              </a:rPr>
              <a:t> </a:t>
            </a:r>
            <a:r>
              <a:rPr lang="en-GB" dirty="0" smtClean="0">
                <a:latin typeface="+mj-lt"/>
                <a:cs typeface="Calibri" panose="020F0502020204030204" pitchFamily="34" charset="0"/>
                <a:sym typeface="Wingdings" panose="05000000000000000000" pitchFamily="2" charset="2"/>
              </a:rPr>
              <a:t>    bunch parameters are used in the accelerators.</a:t>
            </a:r>
          </a:p>
          <a:p>
            <a:endParaRPr lang="en-GB" dirty="0" smtClean="0">
              <a:cs typeface="Calibri" panose="020F0502020204030204" pitchFamily="34" charset="0"/>
              <a:sym typeface="Wingdings" panose="05000000000000000000" pitchFamily="2" charset="2"/>
            </a:endParaRPr>
          </a:p>
        </p:txBody>
      </p:sp>
      <p:sp>
        <p:nvSpPr>
          <p:cNvPr id="5" name="Title 1"/>
          <p:cNvSpPr>
            <a:spLocks noGrp="1"/>
          </p:cNvSpPr>
          <p:nvPr>
            <p:ph type="title"/>
          </p:nvPr>
        </p:nvSpPr>
        <p:spPr>
          <a:xfrm>
            <a:off x="1391127" y="-9603"/>
            <a:ext cx="9568310" cy="1143000"/>
          </a:xfrm>
        </p:spPr>
        <p:txBody>
          <a:bodyPr>
            <a:normAutofit/>
          </a:bodyPr>
          <a:lstStyle/>
          <a:p>
            <a:r>
              <a:rPr lang="en-GB" sz="3200" dirty="0" smtClean="0"/>
              <a:t>Bunch parameters</a:t>
            </a:r>
            <a:endParaRPr lang="en-US" sz="2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0012" r="8827"/>
          <a:stretch/>
        </p:blipFill>
        <p:spPr>
          <a:xfrm>
            <a:off x="8169870" y="3601103"/>
            <a:ext cx="4050196" cy="2593057"/>
          </a:xfrm>
          <a:prstGeom prst="rect">
            <a:avLst/>
          </a:prstGeom>
        </p:spPr>
      </p:pic>
      <p:sp>
        <p:nvSpPr>
          <p:cNvPr id="8" name="TextBox 7"/>
          <p:cNvSpPr txBox="1"/>
          <p:nvPr/>
        </p:nvSpPr>
        <p:spPr>
          <a:xfrm>
            <a:off x="10229742" y="3004911"/>
            <a:ext cx="1459390" cy="523220"/>
          </a:xfrm>
          <a:prstGeom prst="rect">
            <a:avLst/>
          </a:prstGeom>
          <a:noFill/>
        </p:spPr>
        <p:txBody>
          <a:bodyPr wrap="square" rtlCol="0">
            <a:spAutoFit/>
          </a:bodyPr>
          <a:lstStyle/>
          <a:p>
            <a:r>
              <a:rPr lang="en-GB" sz="1400" b="1" dirty="0" smtClean="0"/>
              <a:t>Projection to the z-axis </a:t>
            </a:r>
            <a:endParaRPr lang="en-GB" sz="14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959" y="1393535"/>
            <a:ext cx="4185213" cy="1676769"/>
          </a:xfrm>
          <a:prstGeom prst="rect">
            <a:avLst/>
          </a:prstGeom>
        </p:spPr>
      </p:pic>
      <p:sp>
        <p:nvSpPr>
          <p:cNvPr id="10" name="Down Arrow 9"/>
          <p:cNvSpPr/>
          <p:nvPr/>
        </p:nvSpPr>
        <p:spPr>
          <a:xfrm>
            <a:off x="9629260" y="3022917"/>
            <a:ext cx="460860" cy="444488"/>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 name="Straight Connector 2"/>
          <p:cNvCxnSpPr/>
          <p:nvPr/>
        </p:nvCxnSpPr>
        <p:spPr>
          <a:xfrm>
            <a:off x="10498652" y="3654493"/>
            <a:ext cx="0" cy="2244263"/>
          </a:xfrm>
          <a:prstGeom prst="line">
            <a:avLst/>
          </a:prstGeom>
          <a:ln w="25400">
            <a:solidFill>
              <a:srgbClr val="0C377B"/>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9549160" y="5738630"/>
            <a:ext cx="2031235" cy="3854"/>
          </a:xfrm>
          <a:prstGeom prst="straightConnector1">
            <a:avLst/>
          </a:prstGeom>
          <a:ln w="25400">
            <a:solidFill>
              <a:srgbClr val="0C377B"/>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323320" y="3724534"/>
            <a:ext cx="926230" cy="523220"/>
          </a:xfrm>
          <a:prstGeom prst="rect">
            <a:avLst/>
          </a:prstGeom>
          <a:noFill/>
        </p:spPr>
        <p:txBody>
          <a:bodyPr wrap="square" rtlCol="0">
            <a:spAutoFit/>
          </a:bodyPr>
          <a:lstStyle/>
          <a:p>
            <a:r>
              <a:rPr lang="en-GB" sz="1400" dirty="0" smtClean="0">
                <a:solidFill>
                  <a:srgbClr val="0C377B"/>
                </a:solidFill>
              </a:rPr>
              <a:t>Bunch position</a:t>
            </a:r>
            <a:endParaRPr lang="en-GB" sz="1400" dirty="0">
              <a:solidFill>
                <a:srgbClr val="0C377B"/>
              </a:solidFill>
            </a:endParaRPr>
          </a:p>
        </p:txBody>
      </p:sp>
      <p:cxnSp>
        <p:nvCxnSpPr>
          <p:cNvPr id="12" name="Straight Arrow Connector 11"/>
          <p:cNvCxnSpPr/>
          <p:nvPr/>
        </p:nvCxnSpPr>
        <p:spPr>
          <a:xfrm>
            <a:off x="9999387" y="3986144"/>
            <a:ext cx="499265" cy="1281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984720" y="5183511"/>
            <a:ext cx="790400" cy="523220"/>
          </a:xfrm>
          <a:prstGeom prst="rect">
            <a:avLst/>
          </a:prstGeom>
          <a:noFill/>
        </p:spPr>
        <p:txBody>
          <a:bodyPr wrap="square" rtlCol="0">
            <a:spAutoFit/>
          </a:bodyPr>
          <a:lstStyle/>
          <a:p>
            <a:r>
              <a:rPr lang="en-GB" sz="1400" dirty="0" smtClean="0">
                <a:solidFill>
                  <a:srgbClr val="0C377B"/>
                </a:solidFill>
              </a:rPr>
              <a:t>Bunch length</a:t>
            </a:r>
            <a:endParaRPr lang="en-GB" sz="1400" dirty="0">
              <a:solidFill>
                <a:srgbClr val="0C377B"/>
              </a:solidFill>
            </a:endParaRPr>
          </a:p>
        </p:txBody>
      </p:sp>
      <p:cxnSp>
        <p:nvCxnSpPr>
          <p:cNvPr id="20" name="Straight Arrow Connector 19"/>
          <p:cNvCxnSpPr/>
          <p:nvPr/>
        </p:nvCxnSpPr>
        <p:spPr>
          <a:xfrm>
            <a:off x="9650605" y="5445121"/>
            <a:ext cx="495591" cy="26161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 name="TextBox 1"/>
              <p:cNvSpPr txBox="1"/>
              <p:nvPr/>
            </p:nvSpPr>
            <p:spPr>
              <a:xfrm>
                <a:off x="300357" y="4050211"/>
                <a:ext cx="7160955" cy="646331"/>
              </a:xfrm>
              <a:prstGeom prst="rect">
                <a:avLst/>
              </a:prstGeom>
              <a:noFill/>
              <a:ln w="38100">
                <a:solidFill>
                  <a:srgbClr val="FF0000"/>
                </a:solidFill>
              </a:ln>
            </p:spPr>
            <p:txBody>
              <a:bodyPr wrap="square" rtlCol="0">
                <a:spAutoFit/>
              </a:bodyPr>
              <a:lstStyle/>
              <a:p>
                <a:r>
                  <a:rPr lang="en-GB" b="1" dirty="0" smtClean="0">
                    <a:solidFill>
                      <a:schemeClr val="tx1"/>
                    </a:solidFill>
                    <a:latin typeface="+mj-lt"/>
                    <a:cs typeface="Calibri" panose="020F0502020204030204" pitchFamily="34" charset="0"/>
                    <a:sym typeface="Wingdings" panose="05000000000000000000" pitchFamily="2" charset="2"/>
                  </a:rPr>
                  <a:t>No direct measurement on the energy distribution (</a:t>
                </a:r>
                <a14:m>
                  <m:oMath xmlns:m="http://schemas.openxmlformats.org/officeDocument/2006/math">
                    <m:r>
                      <a:rPr lang="el-GR" b="1" i="1">
                        <a:solidFill>
                          <a:schemeClr val="tx1"/>
                        </a:solidFill>
                        <a:latin typeface="Cambria Math" panose="02040503050406030204" pitchFamily="18" charset="0"/>
                        <a:cs typeface="Calibri" panose="020F0502020204030204" pitchFamily="34" charset="0"/>
                        <a:sym typeface="Wingdings" panose="05000000000000000000" pitchFamily="2" charset="2"/>
                      </a:rPr>
                      <m:t>𝚫</m:t>
                    </m:r>
                    <m:r>
                      <a:rPr lang="en-GB" b="1" i="1">
                        <a:solidFill>
                          <a:schemeClr val="tx1"/>
                        </a:solidFill>
                        <a:latin typeface="Cambria Math" panose="02040503050406030204" pitchFamily="18" charset="0"/>
                        <a:cs typeface="Calibri" panose="020F0502020204030204" pitchFamily="34" charset="0"/>
                        <a:sym typeface="Wingdings" panose="05000000000000000000" pitchFamily="2" charset="2"/>
                      </a:rPr>
                      <m:t>𝐄</m:t>
                    </m:r>
                  </m:oMath>
                </a14:m>
                <a:r>
                  <a:rPr lang="en-GB" b="1" dirty="0" smtClean="0">
                    <a:solidFill>
                      <a:schemeClr val="tx1"/>
                    </a:solidFill>
                    <a:latin typeface="+mj-lt"/>
                    <a:cs typeface="Calibri" panose="020F0502020204030204" pitchFamily="34" charset="0"/>
                    <a:sym typeface="Wingdings" panose="05000000000000000000" pitchFamily="2" charset="2"/>
                  </a:rPr>
                  <a:t>=w) </a:t>
                </a:r>
                <a:r>
                  <a:rPr lang="en-GB" b="1" dirty="0">
                    <a:solidFill>
                      <a:schemeClr val="tx1"/>
                    </a:solidFill>
                    <a:latin typeface="+mj-lt"/>
                    <a:cs typeface="Calibri" panose="020F0502020204030204" pitchFamily="34" charset="0"/>
                    <a:sym typeface="Wingdings" panose="05000000000000000000" pitchFamily="2" charset="2"/>
                  </a:rPr>
                  <a:t>of the particles within </a:t>
                </a:r>
                <a:r>
                  <a:rPr lang="en-GB" b="1" dirty="0" smtClean="0">
                    <a:solidFill>
                      <a:schemeClr val="tx1"/>
                    </a:solidFill>
                    <a:latin typeface="+mj-lt"/>
                    <a:cs typeface="Calibri" panose="020F0502020204030204" pitchFamily="34" charset="0"/>
                    <a:sym typeface="Wingdings" panose="05000000000000000000" pitchFamily="2" charset="2"/>
                  </a:rPr>
                  <a:t>the </a:t>
                </a:r>
                <a:r>
                  <a:rPr lang="en-GB" b="1" dirty="0">
                    <a:solidFill>
                      <a:schemeClr val="tx1"/>
                    </a:solidFill>
                    <a:latin typeface="+mj-lt"/>
                    <a:cs typeface="Calibri" panose="020F0502020204030204" pitchFamily="34" charset="0"/>
                    <a:sym typeface="Wingdings" panose="05000000000000000000" pitchFamily="2" charset="2"/>
                  </a:rPr>
                  <a:t>bunch</a:t>
                </a:r>
                <a:r>
                  <a:rPr lang="en-GB" b="1" dirty="0" smtClean="0">
                    <a:solidFill>
                      <a:schemeClr val="tx1"/>
                    </a:solidFill>
                    <a:latin typeface="+mj-lt"/>
                    <a:cs typeface="Calibri" panose="020F0502020204030204" pitchFamily="34" charset="0"/>
                    <a:sym typeface="Wingdings" panose="05000000000000000000" pitchFamily="2" charset="2"/>
                  </a:rPr>
                  <a:t>.</a:t>
                </a:r>
                <a:endParaRPr lang="en-GB" b="1" dirty="0">
                  <a:solidFill>
                    <a:schemeClr val="tx1"/>
                  </a:solidFill>
                  <a:latin typeface="+mj-lt"/>
                  <a:cs typeface="Calibri" panose="020F0502020204030204" pitchFamily="34" charset="0"/>
                  <a:sym typeface="Wingdings" panose="05000000000000000000" pitchFamily="2" charset="2"/>
                </a:endParaRPr>
              </a:p>
            </p:txBody>
          </p:sp>
        </mc:Choice>
        <mc:Fallback>
          <p:sp>
            <p:nvSpPr>
              <p:cNvPr id="2" name="TextBox 1"/>
              <p:cNvSpPr txBox="1">
                <a:spLocks noRot="1" noChangeAspect="1" noMove="1" noResize="1" noEditPoints="1" noAdjustHandles="1" noChangeArrowheads="1" noChangeShapeType="1" noTextEdit="1"/>
              </p:cNvSpPr>
              <p:nvPr/>
            </p:nvSpPr>
            <p:spPr>
              <a:xfrm>
                <a:off x="300357" y="4050211"/>
                <a:ext cx="7160955" cy="646331"/>
              </a:xfrm>
              <a:prstGeom prst="rect">
                <a:avLst/>
              </a:prstGeom>
              <a:blipFill rotWithShape="0">
                <a:blip r:embed="rId4"/>
                <a:stretch>
                  <a:fillRect l="-423" t="-893" b="-10714"/>
                </a:stretch>
              </a:blipFill>
              <a:ln w="3810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578550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391127" y="-9603"/>
            <a:ext cx="9568310"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fontAlgn="auto">
              <a:spcAft>
                <a:spcPts val="0"/>
              </a:spcAft>
            </a:pPr>
            <a:r>
              <a:rPr lang="en-GB" sz="3200" dirty="0" smtClean="0"/>
              <a:t>Bunch </a:t>
            </a:r>
            <a:r>
              <a:rPr lang="en-GB" sz="3200" dirty="0" smtClean="0"/>
              <a:t>parameters</a:t>
            </a:r>
          </a:p>
        </p:txBody>
      </p:sp>
      <mc:AlternateContent xmlns:mc="http://schemas.openxmlformats.org/markup-compatibility/2006">
        <mc:Choice xmlns:a14="http://schemas.microsoft.com/office/drawing/2010/main" Requires="a14">
          <p:sp>
            <p:nvSpPr>
              <p:cNvPr id="4" name="TextBox 3"/>
              <p:cNvSpPr txBox="1">
                <a:spLocks noChangeArrowheads="1"/>
              </p:cNvSpPr>
              <p:nvPr/>
            </p:nvSpPr>
            <p:spPr bwMode="auto">
              <a:xfrm>
                <a:off x="-48800" y="971080"/>
                <a:ext cx="7642595" cy="51888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Usually the </a:t>
                </a:r>
                <a:r>
                  <a:rPr lang="en-GB" b="1" dirty="0" smtClean="0">
                    <a:solidFill>
                      <a:schemeClr val="tx1"/>
                    </a:solidFill>
                    <a:latin typeface="+mj-lt"/>
                    <a:cs typeface="Calibri" panose="020F0502020204030204" pitchFamily="34" charset="0"/>
                  </a:rPr>
                  <a:t>bunch parameters </a:t>
                </a:r>
                <a:r>
                  <a:rPr lang="en-GB" dirty="0" smtClean="0">
                    <a:solidFill>
                      <a:schemeClr val="tx1"/>
                    </a:solidFill>
                    <a:latin typeface="+mj-lt"/>
                    <a:cs typeface="Calibri" panose="020F0502020204030204" pitchFamily="34" charset="0"/>
                  </a:rPr>
                  <a:t>(position, length or </a:t>
                </a:r>
                <a:r>
                  <a:rPr lang="el-GR" dirty="0" smtClean="0">
                    <a:solidFill>
                      <a:schemeClr val="tx1"/>
                    </a:solidFill>
                    <a:latin typeface="+mj-lt"/>
                    <a:cs typeface="Calibri" panose="020F0502020204030204" pitchFamily="34" charset="0"/>
                  </a:rPr>
                  <a:t>σ</a:t>
                </a:r>
                <a:r>
                  <a:rPr lang="en-GB" dirty="0" smtClean="0">
                    <a:solidFill>
                      <a:schemeClr val="tx1"/>
                    </a:solidFill>
                    <a:latin typeface="+mj-lt"/>
                    <a:cs typeface="Calibri" panose="020F0502020204030204" pitchFamily="34" charset="0"/>
                  </a:rPr>
                  <a:t>) are obtained </a:t>
                </a:r>
                <a:r>
                  <a:rPr lang="en-GB" b="1" dirty="0" smtClean="0">
                    <a:solidFill>
                      <a:schemeClr val="tx1"/>
                    </a:solidFill>
                    <a:latin typeface="+mj-lt"/>
                    <a:cs typeface="Calibri" panose="020F0502020204030204" pitchFamily="34" charset="0"/>
                  </a:rPr>
                  <a:t>after fitting the bunch profiles</a:t>
                </a:r>
                <a:r>
                  <a:rPr lang="en-GB" dirty="0">
                    <a:solidFill>
                      <a:schemeClr val="tx1"/>
                    </a:solidFill>
                    <a:latin typeface="+mj-lt"/>
                    <a:cs typeface="Calibri" panose="020F0502020204030204" pitchFamily="34" charset="0"/>
                  </a:rPr>
                  <a:t> </a:t>
                </a:r>
                <a:r>
                  <a:rPr lang="en-GB" dirty="0" smtClean="0">
                    <a:solidFill>
                      <a:schemeClr val="tx1"/>
                    </a:solidFill>
                    <a:latin typeface="+mj-lt"/>
                    <a:cs typeface="Calibri" panose="020F0502020204030204" pitchFamily="34" charset="0"/>
                    <a:sym typeface="Wingdings" panose="05000000000000000000" pitchFamily="2" charset="2"/>
                  </a:rPr>
                  <a:t></a:t>
                </a:r>
                <a:r>
                  <a:rPr lang="en-GB" dirty="0" smtClean="0">
                    <a:solidFill>
                      <a:schemeClr val="tx1"/>
                    </a:solidFill>
                    <a:latin typeface="+mj-lt"/>
                    <a:cs typeface="Calibri" panose="020F0502020204030204" pitchFamily="34" charset="0"/>
                  </a:rPr>
                  <a:t> different fitting functions can be used (Gaussian, parabolic, binomial, q-Gaussian etc.)</a:t>
                </a:r>
              </a:p>
              <a:p>
                <a:pPr marL="285750" indent="-285750">
                  <a:buFont typeface="Wingdings" panose="05000000000000000000" pitchFamily="2" charset="2"/>
                  <a:buChar char="q"/>
                </a:pPr>
                <a:endParaRPr lang="en-GB" dirty="0" smtClean="0">
                  <a:solidFill>
                    <a:schemeClr val="tx1"/>
                  </a:solidFill>
                  <a:latin typeface="+mj-lt"/>
                  <a:cs typeface="Calibri" panose="020F0502020204030204" pitchFamily="34" charset="0"/>
                </a:endParaRPr>
              </a:p>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However, </a:t>
                </a:r>
                <a:r>
                  <a:rPr lang="en-GB" b="1" dirty="0" smtClean="0">
                    <a:solidFill>
                      <a:schemeClr val="tx1"/>
                    </a:solidFill>
                    <a:latin typeface="+mj-lt"/>
                    <a:cs typeface="Calibri" panose="020F0502020204030204" pitchFamily="34" charset="0"/>
                  </a:rPr>
                  <a:t>fitting algorithms are time consuming </a:t>
                </a:r>
                <a:r>
                  <a:rPr lang="en-GB" dirty="0" smtClean="0">
                    <a:solidFill>
                      <a:schemeClr val="tx1"/>
                    </a:solidFill>
                    <a:latin typeface="+mj-lt"/>
                    <a:cs typeface="Calibri" panose="020F0502020204030204" pitchFamily="34" charset="0"/>
                  </a:rPr>
                  <a:t>and cannot be efficiently applied in the operational tools. Especially in the case of </a:t>
                </a:r>
              </a:p>
              <a:p>
                <a:r>
                  <a:rPr lang="en-GB" dirty="0">
                    <a:solidFill>
                      <a:schemeClr val="tx1"/>
                    </a:solidFill>
                    <a:latin typeface="+mj-lt"/>
                    <a:cs typeface="Calibri" panose="020F0502020204030204" pitchFamily="34" charset="0"/>
                  </a:rPr>
                  <a:t> </a:t>
                </a:r>
                <a:r>
                  <a:rPr lang="en-GB" dirty="0" smtClean="0">
                    <a:solidFill>
                      <a:schemeClr val="tx1"/>
                    </a:solidFill>
                    <a:latin typeface="+mj-lt"/>
                    <a:cs typeface="Calibri" panose="020F0502020204030204" pitchFamily="34" charset="0"/>
                  </a:rPr>
                  <a:t>    LHC with large number of bunches and long duration of the fills.</a:t>
                </a:r>
              </a:p>
              <a:p>
                <a:pPr marL="285750" indent="-285750">
                  <a:buFont typeface="Wingdings" panose="05000000000000000000" pitchFamily="2" charset="2"/>
                  <a:buChar char="q"/>
                </a:pPr>
                <a:endParaRPr lang="en-GB" dirty="0">
                  <a:solidFill>
                    <a:schemeClr val="tx1"/>
                  </a:solidFill>
                  <a:latin typeface="+mj-lt"/>
                  <a:cs typeface="Calibri" panose="020F0502020204030204" pitchFamily="34" charset="0"/>
                </a:endParaRPr>
              </a:p>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Alternative algorithm based on the </a:t>
                </a:r>
                <a:r>
                  <a:rPr lang="en-GB" b="1" dirty="0" smtClean="0">
                    <a:solidFill>
                      <a:schemeClr val="tx1"/>
                    </a:solidFill>
                    <a:latin typeface="+mj-lt"/>
                    <a:cs typeface="Calibri" panose="020F0502020204030204" pitchFamily="34" charset="0"/>
                  </a:rPr>
                  <a:t>measurement of the Full-Width-Half-Maximum (FWHM) </a:t>
                </a:r>
                <a:r>
                  <a:rPr lang="en-GB" dirty="0" smtClean="0">
                    <a:solidFill>
                      <a:schemeClr val="tx1"/>
                    </a:solidFill>
                    <a:latin typeface="+mj-lt"/>
                    <a:cs typeface="Calibri" panose="020F0502020204030204" pitchFamily="34" charset="0"/>
                  </a:rPr>
                  <a:t>is applied in the LHC (and the SPS).</a:t>
                </a:r>
              </a:p>
              <a:p>
                <a:pPr marL="285750" indent="-285750">
                  <a:buFont typeface="Wingdings" panose="05000000000000000000" pitchFamily="2" charset="2"/>
                  <a:buChar char="q"/>
                </a:pPr>
                <a:endParaRPr lang="en-GB" dirty="0" smtClean="0">
                  <a:solidFill>
                    <a:schemeClr val="tx1"/>
                  </a:solidFill>
                  <a:latin typeface="+mj-lt"/>
                  <a:cs typeface="Calibri" panose="020F0502020204030204" pitchFamily="34" charset="0"/>
                </a:endParaRPr>
              </a:p>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The FWHM of each bunch is quickly measured from the acquired beam profiles and then the </a:t>
                </a:r>
                <a:r>
                  <a:rPr lang="en-GB" b="1" dirty="0" smtClean="0">
                    <a:solidFill>
                      <a:schemeClr val="tx1"/>
                    </a:solidFill>
                    <a:latin typeface="+mj-lt"/>
                    <a:cs typeface="Calibri" panose="020F0502020204030204" pitchFamily="34" charset="0"/>
                  </a:rPr>
                  <a:t>standard deviation </a:t>
                </a:r>
                <a:r>
                  <a:rPr lang="el-GR" b="1" dirty="0" smtClean="0">
                    <a:solidFill>
                      <a:schemeClr val="tx1"/>
                    </a:solidFill>
                    <a:latin typeface="+mj-lt"/>
                    <a:cs typeface="Calibri" panose="020F0502020204030204" pitchFamily="34" charset="0"/>
                  </a:rPr>
                  <a:t>σ</a:t>
                </a:r>
                <a:r>
                  <a:rPr lang="en-GB" dirty="0" smtClean="0">
                    <a:solidFill>
                      <a:schemeClr val="tx1"/>
                    </a:solidFill>
                    <a:latin typeface="+mj-lt"/>
                    <a:cs typeface="Calibri" panose="020F0502020204030204" pitchFamily="34" charset="0"/>
                  </a:rPr>
                  <a:t> of the bunch is obtained </a:t>
                </a:r>
                <a:r>
                  <a:rPr lang="en-GB" b="1" dirty="0" smtClean="0">
                    <a:solidFill>
                      <a:schemeClr val="tx1"/>
                    </a:solidFill>
                    <a:latin typeface="+mj-lt"/>
                    <a:cs typeface="Calibri" panose="020F0502020204030204" pitchFamily="34" charset="0"/>
                  </a:rPr>
                  <a:t>assuming a Gaussian distribution</a:t>
                </a:r>
                <a:r>
                  <a:rPr lang="en-GB" dirty="0" smtClean="0">
                    <a:solidFill>
                      <a:schemeClr val="tx1"/>
                    </a:solidFill>
                    <a:latin typeface="+mj-lt"/>
                    <a:cs typeface="Calibri" panose="020F0502020204030204" pitchFamily="34" charset="0"/>
                  </a:rPr>
                  <a:t>, according to the equation:</a:t>
                </a:r>
              </a:p>
              <a:p>
                <a:pPr/>
                <a14:m>
                  <m:oMathPara xmlns:m="http://schemas.openxmlformats.org/officeDocument/2006/math">
                    <m:oMathParaPr>
                      <m:jc m:val="centerGroup"/>
                    </m:oMathParaPr>
                    <m:oMath xmlns:m="http://schemas.openxmlformats.org/officeDocument/2006/math">
                      <m:r>
                        <a:rPr lang="el-GR" sz="2000" b="1" i="1" smtClean="0">
                          <a:solidFill>
                            <a:schemeClr val="tx1"/>
                          </a:solidFill>
                          <a:latin typeface="Cambria Math" panose="02040503050406030204" pitchFamily="18" charset="0"/>
                          <a:cs typeface="Calibri" panose="020F0502020204030204" pitchFamily="34" charset="0"/>
                        </a:rPr>
                        <m:t>𝛔</m:t>
                      </m:r>
                      <m:r>
                        <a:rPr lang="fr-FR" sz="2000" b="1" i="1">
                          <a:solidFill>
                            <a:schemeClr val="tx1"/>
                          </a:solidFill>
                          <a:latin typeface="Cambria Math" panose="02040503050406030204" pitchFamily="18" charset="0"/>
                          <a:cs typeface="Calibri" panose="020F0502020204030204" pitchFamily="34" charset="0"/>
                        </a:rPr>
                        <m:t>=</m:t>
                      </m:r>
                      <m:f>
                        <m:fPr>
                          <m:ctrlPr>
                            <a:rPr lang="en-GB" sz="2000" b="1" i="1">
                              <a:solidFill>
                                <a:schemeClr val="tx1"/>
                              </a:solidFill>
                              <a:latin typeface="Cambria Math" charset="0"/>
                              <a:cs typeface="Calibri" panose="020F0502020204030204" pitchFamily="34" charset="0"/>
                            </a:rPr>
                          </m:ctrlPr>
                        </m:fPr>
                        <m:num>
                          <m:r>
                            <a:rPr lang="en-GB" sz="2000" b="1" i="1">
                              <a:solidFill>
                                <a:schemeClr val="tx1"/>
                              </a:solidFill>
                              <a:latin typeface="Cambria Math" panose="02040503050406030204" pitchFamily="18" charset="0"/>
                              <a:cs typeface="Calibri" panose="020F0502020204030204" pitchFamily="34" charset="0"/>
                            </a:rPr>
                            <m:t>𝑭𝑾𝑯𝑴</m:t>
                          </m:r>
                        </m:num>
                        <m:den>
                          <m:r>
                            <a:rPr lang="en-GB" sz="2000" b="1" i="1">
                              <a:solidFill>
                                <a:schemeClr val="tx1"/>
                              </a:solidFill>
                              <a:latin typeface="Cambria Math" panose="02040503050406030204" pitchFamily="18" charset="0"/>
                              <a:cs typeface="Calibri" panose="020F0502020204030204" pitchFamily="34" charset="0"/>
                            </a:rPr>
                            <m:t>𝟐</m:t>
                          </m:r>
                          <m:rad>
                            <m:radPr>
                              <m:degHide m:val="on"/>
                              <m:ctrlPr>
                                <a:rPr lang="en-GB" sz="2000" b="1" i="1">
                                  <a:solidFill>
                                    <a:schemeClr val="tx1"/>
                                  </a:solidFill>
                                  <a:latin typeface="Cambria Math" charset="0"/>
                                  <a:cs typeface="Calibri" panose="020F0502020204030204" pitchFamily="34" charset="0"/>
                                </a:rPr>
                              </m:ctrlPr>
                            </m:radPr>
                            <m:deg/>
                            <m:e>
                              <m:r>
                                <a:rPr lang="en-GB" sz="2000" b="1" i="1">
                                  <a:solidFill>
                                    <a:schemeClr val="tx1"/>
                                  </a:solidFill>
                                  <a:latin typeface="Cambria Math" panose="02040503050406030204" pitchFamily="18" charset="0"/>
                                  <a:cs typeface="Calibri" panose="020F0502020204030204" pitchFamily="34" charset="0"/>
                                </a:rPr>
                                <m:t>𝟐</m:t>
                              </m:r>
                              <m:r>
                                <a:rPr lang="en-GB" sz="2000" b="1" i="0">
                                  <a:solidFill>
                                    <a:schemeClr val="tx1"/>
                                  </a:solidFill>
                                  <a:latin typeface="Cambria Math" panose="02040503050406030204" pitchFamily="18" charset="0"/>
                                  <a:cs typeface="Calibri" panose="020F0502020204030204" pitchFamily="34" charset="0"/>
                                </a:rPr>
                                <m:t>𝐥𝐧</m:t>
                              </m:r>
                              <m:r>
                                <a:rPr lang="en-GB" sz="2000" b="1" i="1">
                                  <a:solidFill>
                                    <a:schemeClr val="tx1"/>
                                  </a:solidFill>
                                  <a:latin typeface="Cambria Math" panose="02040503050406030204" pitchFamily="18" charset="0"/>
                                  <a:cs typeface="Calibri" panose="020F0502020204030204" pitchFamily="34" charset="0"/>
                                </a:rPr>
                                <m:t>𝟐</m:t>
                              </m:r>
                            </m:e>
                          </m:rad>
                        </m:den>
                      </m:f>
                    </m:oMath>
                  </m:oMathPara>
                </a14:m>
                <a:endParaRPr lang="en-GB" sz="2000" b="1" dirty="0" smtClean="0">
                  <a:solidFill>
                    <a:schemeClr val="tx1"/>
                  </a:solidFill>
                  <a:latin typeface="+mj-lt"/>
                  <a:cs typeface="Calibri" panose="020F0502020204030204" pitchFamily="34" charset="0"/>
                </a:endParaRPr>
              </a:p>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The </a:t>
                </a:r>
                <a:r>
                  <a:rPr lang="en-GB" b="1" dirty="0" smtClean="0">
                    <a:solidFill>
                      <a:schemeClr val="tx1"/>
                    </a:solidFill>
                    <a:latin typeface="+mj-lt"/>
                    <a:cs typeface="Calibri" panose="020F0502020204030204" pitchFamily="34" charset="0"/>
                  </a:rPr>
                  <a:t>bunch length </a:t>
                </a:r>
                <a:r>
                  <a:rPr lang="en-GB" dirty="0" smtClean="0">
                    <a:solidFill>
                      <a:schemeClr val="tx1"/>
                    </a:solidFill>
                    <a:latin typeface="+mj-lt"/>
                    <a:cs typeface="Calibri" panose="020F0502020204030204" pitchFamily="34" charset="0"/>
                  </a:rPr>
                  <a:t>is then defined as:</a:t>
                </a:r>
                <a:r>
                  <a:rPr lang="el-GR" dirty="0" smtClean="0">
                    <a:solidFill>
                      <a:schemeClr val="tx1"/>
                    </a:solidFill>
                    <a:latin typeface="+mj-lt"/>
                    <a:cs typeface="Calibri" panose="020F0502020204030204" pitchFamily="34" charset="0"/>
                  </a:rPr>
                  <a:t> </a:t>
                </a:r>
                <a14:m>
                  <m:oMath xmlns:m="http://schemas.openxmlformats.org/officeDocument/2006/math">
                    <m:r>
                      <a:rPr lang="el-GR" sz="2000" b="1" i="1" smtClean="0">
                        <a:solidFill>
                          <a:schemeClr val="tx1"/>
                        </a:solidFill>
                        <a:latin typeface="Cambria Math" panose="02040503050406030204" pitchFamily="18" charset="0"/>
                        <a:cs typeface="Calibri" panose="020F0502020204030204" pitchFamily="34" charset="0"/>
                      </a:rPr>
                      <m:t>𝝉</m:t>
                    </m:r>
                    <m:r>
                      <a:rPr lang="el-GR" sz="2000" b="1" i="1" smtClean="0">
                        <a:solidFill>
                          <a:schemeClr val="tx1"/>
                        </a:solidFill>
                        <a:latin typeface="Cambria Math" panose="02040503050406030204" pitchFamily="18" charset="0"/>
                        <a:cs typeface="Calibri" panose="020F0502020204030204" pitchFamily="34" charset="0"/>
                      </a:rPr>
                      <m:t>=</m:t>
                    </m:r>
                    <m:r>
                      <a:rPr lang="el-GR" sz="2000" b="1" i="1" smtClean="0">
                        <a:solidFill>
                          <a:schemeClr val="tx1"/>
                        </a:solidFill>
                        <a:latin typeface="Cambria Math" panose="02040503050406030204" pitchFamily="18" charset="0"/>
                        <a:cs typeface="Calibri" panose="020F0502020204030204" pitchFamily="34" charset="0"/>
                      </a:rPr>
                      <m:t>𝟒</m:t>
                    </m:r>
                    <m:r>
                      <a:rPr lang="el-GR" sz="2000" b="1" i="1" smtClean="0">
                        <a:solidFill>
                          <a:schemeClr val="tx1"/>
                        </a:solidFill>
                        <a:latin typeface="Cambria Math" panose="02040503050406030204" pitchFamily="18" charset="0"/>
                        <a:cs typeface="Calibri" panose="020F0502020204030204" pitchFamily="34" charset="0"/>
                      </a:rPr>
                      <m:t>𝝈</m:t>
                    </m:r>
                  </m:oMath>
                </a14:m>
                <a:endParaRPr lang="en-GB" sz="2000" b="1" dirty="0" smtClean="0">
                  <a:solidFill>
                    <a:schemeClr val="tx1"/>
                  </a:solidFill>
                  <a:latin typeface="+mj-lt"/>
                  <a:cs typeface="Calibri" panose="020F0502020204030204" pitchFamily="34" charset="0"/>
                </a:endParaRPr>
              </a:p>
              <a:p>
                <a:endParaRPr lang="en-GB" dirty="0" smtClean="0">
                  <a:solidFill>
                    <a:schemeClr val="tx1"/>
                  </a:solidFill>
                  <a:cs typeface="Calibri" panose="020F0502020204030204" pitchFamily="34" charset="0"/>
                  <a:sym typeface="Wingdings" panose="05000000000000000000" pitchFamily="2" charset="2"/>
                </a:endParaRPr>
              </a:p>
            </p:txBody>
          </p:sp>
        </mc:Choice>
        <mc:Fallback>
          <p:sp>
            <p:nvSpPr>
              <p:cNvPr id="4" name="TextBox 3"/>
              <p:cNvSpPr txBox="1">
                <a:spLocks noRot="1" noChangeAspect="1" noMove="1" noResize="1" noEditPoints="1" noAdjustHandles="1" noChangeArrowheads="1" noChangeShapeType="1" noTextEdit="1"/>
              </p:cNvSpPr>
              <p:nvPr/>
            </p:nvSpPr>
            <p:spPr bwMode="auto">
              <a:xfrm>
                <a:off x="-48800" y="971080"/>
                <a:ext cx="7642595" cy="5188856"/>
              </a:xfrm>
              <a:prstGeom prst="rect">
                <a:avLst/>
              </a:prstGeom>
              <a:blipFill rotWithShape="0">
                <a:blip r:embed="rId2"/>
                <a:stretch>
                  <a:fillRect l="-558" t="-5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9269" r="7691"/>
          <a:stretch/>
        </p:blipFill>
        <p:spPr>
          <a:xfrm>
            <a:off x="7286555" y="1470345"/>
            <a:ext cx="4883862" cy="4378170"/>
          </a:xfrm>
          <a:prstGeom prst="rect">
            <a:avLst/>
          </a:prstGeom>
        </p:spPr>
      </p:pic>
      <p:sp>
        <p:nvSpPr>
          <p:cNvPr id="13" name="TextBox 12"/>
          <p:cNvSpPr txBox="1"/>
          <p:nvPr/>
        </p:nvSpPr>
        <p:spPr>
          <a:xfrm>
            <a:off x="9590855" y="3083355"/>
            <a:ext cx="902811" cy="369332"/>
          </a:xfrm>
          <a:prstGeom prst="rect">
            <a:avLst/>
          </a:prstGeom>
          <a:noFill/>
        </p:spPr>
        <p:txBody>
          <a:bodyPr wrap="none" rtlCol="0">
            <a:spAutoFit/>
          </a:bodyPr>
          <a:lstStyle/>
          <a:p>
            <a:r>
              <a:rPr lang="en-GB" b="1" dirty="0" smtClean="0">
                <a:solidFill>
                  <a:srgbClr val="000000"/>
                </a:solidFill>
                <a:latin typeface="+mj-lt"/>
              </a:rPr>
              <a:t>FWHM</a:t>
            </a:r>
            <a:endParaRPr lang="en-GB" b="1" dirty="0">
              <a:solidFill>
                <a:srgbClr val="000000"/>
              </a:solidFill>
              <a:latin typeface="+mj-lt"/>
            </a:endParaRPr>
          </a:p>
        </p:txBody>
      </p:sp>
      <mc:AlternateContent xmlns:mc="http://schemas.openxmlformats.org/markup-compatibility/2006" xmlns:a14="http://schemas.microsoft.com/office/drawing/2010/main">
        <mc:Choice Requires="a14">
          <p:sp>
            <p:nvSpPr>
              <p:cNvPr id="14" name="TextBox 13"/>
              <p:cNvSpPr txBox="1"/>
              <p:nvPr/>
            </p:nvSpPr>
            <p:spPr>
              <a:xfrm>
                <a:off x="9212545" y="4197100"/>
                <a:ext cx="1659429" cy="646331"/>
              </a:xfrm>
              <a:prstGeom prst="rect">
                <a:avLst/>
              </a:prstGeom>
              <a:noFill/>
            </p:spPr>
            <p:txBody>
              <a:bodyPr wrap="none" rtlCol="0">
                <a:spAutoFit/>
              </a:bodyPr>
              <a:lstStyle/>
              <a:p>
                <a:r>
                  <a:rPr lang="en-GB" b="1" dirty="0" smtClean="0">
                    <a:solidFill>
                      <a:srgbClr val="000000"/>
                    </a:solidFill>
                    <a:latin typeface="+mj-lt"/>
                  </a:rPr>
                  <a:t>Bunch length</a:t>
                </a:r>
              </a:p>
              <a:p>
                <a:pPr/>
                <a14:m>
                  <m:oMathPara xmlns:m="http://schemas.openxmlformats.org/officeDocument/2006/math">
                    <m:oMathParaPr>
                      <m:jc m:val="centerGroup"/>
                    </m:oMathParaPr>
                    <m:oMath xmlns:m="http://schemas.openxmlformats.org/officeDocument/2006/math">
                      <m:r>
                        <a:rPr lang="el-GR" b="1" i="1" smtClean="0">
                          <a:solidFill>
                            <a:srgbClr val="000000"/>
                          </a:solidFill>
                          <a:latin typeface="Cambria Math" panose="02040503050406030204" pitchFamily="18" charset="0"/>
                        </a:rPr>
                        <m:t>𝝉</m:t>
                      </m:r>
                      <m:r>
                        <a:rPr lang="el-GR" b="1" i="1" smtClean="0">
                          <a:solidFill>
                            <a:srgbClr val="000000"/>
                          </a:solidFill>
                          <a:latin typeface="Cambria Math" panose="02040503050406030204" pitchFamily="18" charset="0"/>
                        </a:rPr>
                        <m:t>=</m:t>
                      </m:r>
                      <m:r>
                        <a:rPr lang="el-GR" b="1" i="1" smtClean="0">
                          <a:solidFill>
                            <a:srgbClr val="000000"/>
                          </a:solidFill>
                          <a:latin typeface="Cambria Math" panose="02040503050406030204" pitchFamily="18" charset="0"/>
                        </a:rPr>
                        <m:t>𝟒</m:t>
                      </m:r>
                      <m:r>
                        <a:rPr lang="el-GR" b="1" i="1" smtClean="0">
                          <a:solidFill>
                            <a:srgbClr val="000000"/>
                          </a:solidFill>
                          <a:latin typeface="Cambria Math" panose="02040503050406030204" pitchFamily="18" charset="0"/>
                        </a:rPr>
                        <m:t>𝝈</m:t>
                      </m:r>
                    </m:oMath>
                  </m:oMathPara>
                </a14:m>
                <a:endParaRPr lang="en-GB" b="1" dirty="0">
                  <a:solidFill>
                    <a:srgbClr val="000000"/>
                  </a:solidFill>
                  <a:latin typeface="+mj-lt"/>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212545" y="4197100"/>
                <a:ext cx="1659429" cy="646331"/>
              </a:xfrm>
              <a:prstGeom prst="rect">
                <a:avLst/>
              </a:prstGeom>
              <a:blipFill>
                <a:blip r:embed="rId4"/>
                <a:stretch>
                  <a:fillRect l="-2941" t="-5660" r="-2941"/>
                </a:stretch>
              </a:blipFill>
            </p:spPr>
            <p:txBody>
              <a:bodyPr/>
              <a:lstStyle/>
              <a:p>
                <a:r>
                  <a:rPr lang="en-GB">
                    <a:noFill/>
                  </a:rPr>
                  <a:t> </a:t>
                </a:r>
              </a:p>
            </p:txBody>
          </p:sp>
        </mc:Fallback>
      </mc:AlternateContent>
    </p:spTree>
    <p:extLst>
      <p:ext uri="{BB962C8B-B14F-4D97-AF65-F5344CB8AC3E}">
        <p14:creationId xmlns:p14="http://schemas.microsoft.com/office/powerpoint/2010/main" val="688270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391127" y="-9603"/>
            <a:ext cx="9568310"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fontAlgn="auto">
              <a:spcAft>
                <a:spcPts val="0"/>
              </a:spcAft>
            </a:pPr>
            <a:r>
              <a:rPr lang="en-GB" sz="3200" dirty="0" smtClean="0"/>
              <a:t>Phase error at injection</a:t>
            </a:r>
            <a:endParaRPr lang="en-US" sz="28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758" r="7919"/>
          <a:stretch/>
        </p:blipFill>
        <p:spPr>
          <a:xfrm>
            <a:off x="65237" y="1623965"/>
            <a:ext cx="5456149" cy="4186145"/>
          </a:xfrm>
          <a:prstGeom prst="rect">
            <a:avLst/>
          </a:prstGeom>
        </p:spPr>
      </p:pic>
      <mc:AlternateContent xmlns:mc="http://schemas.openxmlformats.org/markup-compatibility/2006">
        <mc:Choice xmlns:a14="http://schemas.microsoft.com/office/drawing/2010/main" Requires="a14">
          <p:sp>
            <p:nvSpPr>
              <p:cNvPr id="9" name="TextBox 8"/>
              <p:cNvSpPr txBox="1">
                <a:spLocks noChangeArrowheads="1"/>
              </p:cNvSpPr>
              <p:nvPr/>
            </p:nvSpPr>
            <p:spPr bwMode="auto">
              <a:xfrm>
                <a:off x="143225" y="817460"/>
                <a:ext cx="12033436"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Injection of a bunch into the RF bucket with a phase error </a:t>
                </a:r>
                <a14:m>
                  <m:oMath xmlns:m="http://schemas.openxmlformats.org/officeDocument/2006/math">
                    <m:sSub>
                      <m:sSubPr>
                        <m:ctrlPr>
                          <a:rPr lang="en-GB" sz="2000" i="1" smtClean="0">
                            <a:solidFill>
                              <a:schemeClr val="tx1"/>
                            </a:solidFill>
                            <a:latin typeface="Cambria Math" charset="0"/>
                            <a:cs typeface="Calibri" panose="020F0502020204030204" pitchFamily="34" charset="0"/>
                          </a:rPr>
                        </m:ctrlPr>
                      </m:sSubPr>
                      <m:e>
                        <m:r>
                          <a:rPr lang="el-GR" sz="2000" b="0" i="1" smtClean="0">
                            <a:solidFill>
                              <a:schemeClr val="tx1"/>
                            </a:solidFill>
                            <a:latin typeface="Cambria Math" panose="02040503050406030204" pitchFamily="18" charset="0"/>
                            <a:cs typeface="Calibri" panose="020F0502020204030204" pitchFamily="34" charset="0"/>
                          </a:rPr>
                          <m:t>𝜑</m:t>
                        </m:r>
                      </m:e>
                      <m:sub>
                        <m:r>
                          <m:rPr>
                            <m:sty m:val="p"/>
                          </m:rPr>
                          <a:rPr lang="fr-FR" sz="2000" b="0" i="0" smtClean="0">
                            <a:solidFill>
                              <a:schemeClr val="tx1"/>
                            </a:solidFill>
                            <a:latin typeface="Cambria Math" panose="02040503050406030204" pitchFamily="18" charset="0"/>
                            <a:cs typeface="Calibri" panose="020F0502020204030204" pitchFamily="34" charset="0"/>
                          </a:rPr>
                          <m:t>err</m:t>
                        </m:r>
                      </m:sub>
                    </m:sSub>
                    <m:r>
                      <a:rPr lang="fr-FR" sz="2000" b="0" i="1" smtClean="0">
                        <a:solidFill>
                          <a:schemeClr val="tx1"/>
                        </a:solidFill>
                        <a:latin typeface="Cambria Math" panose="02040503050406030204" pitchFamily="18" charset="0"/>
                        <a:cs typeface="Calibri" panose="020F0502020204030204" pitchFamily="34" charset="0"/>
                      </a:rPr>
                      <m:t>=</m:t>
                    </m:r>
                    <m:r>
                      <a:rPr lang="en-GB" sz="2000" b="0" i="1" smtClean="0">
                        <a:solidFill>
                          <a:schemeClr val="tx1"/>
                        </a:solidFill>
                        <a:latin typeface="Cambria Math" panose="02040503050406030204" pitchFamily="18" charset="0"/>
                        <a:cs typeface="Calibri" panose="020F0502020204030204" pitchFamily="34" charset="0"/>
                      </a:rPr>
                      <m:t>10</m:t>
                    </m:r>
                    <m:r>
                      <a:rPr lang="en-GB" sz="2000"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oMath>
                </a14:m>
                <a:r>
                  <a:rPr lang="en-GB" dirty="0" smtClean="0">
                    <a:solidFill>
                      <a:schemeClr val="tx1"/>
                    </a:solidFill>
                    <a:latin typeface="+mj-lt"/>
                    <a:cs typeface="Calibri" panose="020F0502020204030204" pitchFamily="34" charset="0"/>
                  </a:rPr>
                  <a:t> (or </a:t>
                </a:r>
                <a14:m>
                  <m:oMath xmlns:m="http://schemas.openxmlformats.org/officeDocument/2006/math">
                    <m:sSub>
                      <m:sSubPr>
                        <m:ctrlPr>
                          <a:rPr lang="en-GB" sz="2000" i="1" smtClean="0">
                            <a:solidFill>
                              <a:schemeClr val="tx1"/>
                            </a:solidFill>
                            <a:latin typeface="Cambria Math" charset="0"/>
                            <a:cs typeface="Calibri" panose="020F0502020204030204" pitchFamily="34" charset="0"/>
                          </a:rPr>
                        </m:ctrlPr>
                      </m:sSubPr>
                      <m:e>
                        <m:r>
                          <m:rPr>
                            <m:sty m:val="p"/>
                          </m:rPr>
                          <a:rPr lang="el-GR" sz="2000" b="0" i="0" smtClean="0">
                            <a:solidFill>
                              <a:schemeClr val="tx1"/>
                            </a:solidFill>
                            <a:latin typeface="Cambria Math" panose="02040503050406030204" pitchFamily="18" charset="0"/>
                            <a:cs typeface="Calibri" panose="020F0502020204030204" pitchFamily="34" charset="0"/>
                          </a:rPr>
                          <m:t>Δτ</m:t>
                        </m:r>
                      </m:e>
                      <m:sub>
                        <m:r>
                          <m:rPr>
                            <m:sty m:val="p"/>
                          </m:rPr>
                          <a:rPr lang="fr-FR" sz="2000" b="0" i="0" smtClean="0">
                            <a:solidFill>
                              <a:schemeClr val="tx1"/>
                            </a:solidFill>
                            <a:latin typeface="Cambria Math" panose="02040503050406030204" pitchFamily="18" charset="0"/>
                            <a:cs typeface="Calibri" panose="020F0502020204030204" pitchFamily="34" charset="0"/>
                          </a:rPr>
                          <m:t>err</m:t>
                        </m:r>
                      </m:sub>
                    </m:sSub>
                    <m:r>
                      <a:rPr lang="en-GB" sz="2000" b="0" i="1" smtClean="0">
                        <a:solidFill>
                          <a:schemeClr val="tx1"/>
                        </a:solidFill>
                        <a:latin typeface="Cambria Math" panose="02040503050406030204" pitchFamily="18" charset="0"/>
                        <a:cs typeface="Calibri" panose="020F0502020204030204" pitchFamily="34" charset="0"/>
                      </a:rPr>
                      <m:t>=</m:t>
                    </m:r>
                    <m:f>
                      <m:fPr>
                        <m:type m:val="lin"/>
                        <m:ctrlPr>
                          <a:rPr lang="en-GB" sz="2000" i="1" smtClean="0">
                            <a:solidFill>
                              <a:schemeClr val="tx1"/>
                            </a:solidFill>
                            <a:latin typeface="Cambria Math" charset="0"/>
                            <a:cs typeface="Calibri" panose="020F0502020204030204" pitchFamily="34" charset="0"/>
                          </a:rPr>
                        </m:ctrlPr>
                      </m:fPr>
                      <m:num>
                        <m:sSub>
                          <m:sSubPr>
                            <m:ctrlPr>
                              <a:rPr lang="en-GB" sz="2000" i="1">
                                <a:solidFill>
                                  <a:schemeClr val="tx1"/>
                                </a:solidFill>
                                <a:latin typeface="Cambria Math" charset="0"/>
                                <a:cs typeface="Calibri" panose="020F0502020204030204" pitchFamily="34" charset="0"/>
                              </a:rPr>
                            </m:ctrlPr>
                          </m:sSubPr>
                          <m:e>
                            <m:r>
                              <a:rPr lang="el-GR" sz="2000" b="0" i="1">
                                <a:solidFill>
                                  <a:schemeClr val="tx1"/>
                                </a:solidFill>
                                <a:latin typeface="Cambria Math" panose="02040503050406030204" pitchFamily="18" charset="0"/>
                                <a:cs typeface="Calibri" panose="020F0502020204030204" pitchFamily="34" charset="0"/>
                              </a:rPr>
                              <m:t>𝜑</m:t>
                            </m:r>
                          </m:e>
                          <m:sub>
                            <m:r>
                              <m:rPr>
                                <m:sty m:val="p"/>
                              </m:rPr>
                              <a:rPr lang="fr-FR" sz="2000" b="0" i="0">
                                <a:solidFill>
                                  <a:schemeClr val="tx1"/>
                                </a:solidFill>
                                <a:latin typeface="Cambria Math" panose="02040503050406030204" pitchFamily="18" charset="0"/>
                                <a:cs typeface="Calibri" panose="020F0502020204030204" pitchFamily="34" charset="0"/>
                              </a:rPr>
                              <m:t>err</m:t>
                            </m:r>
                          </m:sub>
                        </m:sSub>
                      </m:num>
                      <m:den>
                        <m:sSub>
                          <m:sSubPr>
                            <m:ctrlPr>
                              <a:rPr lang="en-GB" sz="2000" i="1">
                                <a:solidFill>
                                  <a:schemeClr val="tx1"/>
                                </a:solidFill>
                                <a:latin typeface="Cambria Math" charset="0"/>
                              </a:rPr>
                            </m:ctrlPr>
                          </m:sSubPr>
                          <m:e>
                            <m:r>
                              <a:rPr lang="el-GR" sz="2000" b="0" i="1">
                                <a:solidFill>
                                  <a:schemeClr val="tx1"/>
                                </a:solidFill>
                                <a:latin typeface="Cambria Math" panose="02040503050406030204" pitchFamily="18" charset="0"/>
                              </a:rPr>
                              <m:t>𝜔</m:t>
                            </m:r>
                          </m:e>
                          <m:sub>
                            <m:r>
                              <m:rPr>
                                <m:sty m:val="p"/>
                              </m:rPr>
                              <a:rPr lang="en-GB" sz="2000" b="0" i="0">
                                <a:solidFill>
                                  <a:schemeClr val="tx1"/>
                                </a:solidFill>
                                <a:latin typeface="Cambria Math" panose="02040503050406030204" pitchFamily="18" charset="0"/>
                              </a:rPr>
                              <m:t>RF</m:t>
                            </m:r>
                          </m:sub>
                        </m:sSub>
                      </m:den>
                    </m:f>
                    <m:r>
                      <a:rPr lang="en-GB" sz="2000" b="0" i="1" smtClean="0">
                        <a:solidFill>
                          <a:schemeClr val="tx1"/>
                        </a:solidFill>
                        <a:latin typeface="Cambria Math" panose="02040503050406030204" pitchFamily="18" charset="0"/>
                        <a:cs typeface="Calibri" panose="020F0502020204030204" pitchFamily="34" charset="0"/>
                      </a:rPr>
                      <m:t>=</m:t>
                    </m:r>
                  </m:oMath>
                </a14:m>
                <a:r>
                  <a:rPr lang="en-GB" dirty="0" smtClean="0">
                    <a:solidFill>
                      <a:schemeClr val="tx1"/>
                    </a:solidFill>
                    <a:latin typeface="+mj-lt"/>
                    <a:cs typeface="Calibri" panose="020F0502020204030204" pitchFamily="34" charset="0"/>
                  </a:rPr>
                  <a:t> 0.07 ns in time)</a:t>
                </a:r>
              </a:p>
            </p:txBody>
          </p:sp>
        </mc:Choice>
        <mc:Fallback>
          <p:sp>
            <p:nvSpPr>
              <p:cNvPr id="9" name="TextBox 8"/>
              <p:cNvSpPr txBox="1">
                <a:spLocks noRot="1" noChangeAspect="1" noMove="1" noResize="1" noEditPoints="1" noAdjustHandles="1" noChangeArrowheads="1" noChangeShapeType="1" noTextEdit="1"/>
              </p:cNvSpPr>
              <p:nvPr/>
            </p:nvSpPr>
            <p:spPr bwMode="auto">
              <a:xfrm>
                <a:off x="143225" y="817460"/>
                <a:ext cx="12033436" cy="392993"/>
              </a:xfrm>
              <a:prstGeom prst="rect">
                <a:avLst/>
              </a:prstGeom>
              <a:blipFill rotWithShape="0">
                <a:blip r:embed="rId3"/>
                <a:stretch>
                  <a:fillRect l="-304" t="-126154" b="-1846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13" name="Straight Arrow Connector 12"/>
          <p:cNvCxnSpPr/>
          <p:nvPr/>
        </p:nvCxnSpPr>
        <p:spPr>
          <a:xfrm flipV="1">
            <a:off x="3138814" y="4280709"/>
            <a:ext cx="168982" cy="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3100410" y="4273910"/>
                <a:ext cx="1168718" cy="338554"/>
              </a:xfrm>
              <a:prstGeom prst="rect">
                <a:avLst/>
              </a:prstGeom>
            </p:spPr>
            <p:txBody>
              <a:bodyPr wrap="none">
                <a:spAutoFit/>
              </a:bodyPr>
              <a:lstStyle/>
              <a:p>
                <a14:m>
                  <m:oMath xmlns:m="http://schemas.openxmlformats.org/officeDocument/2006/math">
                    <m:sSub>
                      <m:sSubPr>
                        <m:ctrlPr>
                          <a:rPr lang="en-GB" sz="1600" i="1" smtClean="0">
                            <a:solidFill>
                              <a:srgbClr val="FF0000"/>
                            </a:solidFill>
                            <a:latin typeface="Cambria Math" charset="0"/>
                            <a:cs typeface="Calibri" panose="020F0502020204030204" pitchFamily="34" charset="0"/>
                          </a:rPr>
                        </m:ctrlPr>
                      </m:sSubPr>
                      <m:e>
                        <m:r>
                          <a:rPr lang="el-GR" sz="1600" i="1">
                            <a:solidFill>
                              <a:srgbClr val="FF0000"/>
                            </a:solidFill>
                            <a:latin typeface="Cambria Math" panose="02040503050406030204" pitchFamily="18" charset="0"/>
                            <a:cs typeface="Calibri" panose="020F0502020204030204" pitchFamily="34" charset="0"/>
                          </a:rPr>
                          <m:t>𝜑</m:t>
                        </m:r>
                      </m:e>
                      <m:sub>
                        <m:r>
                          <m:rPr>
                            <m:sty m:val="p"/>
                          </m:rPr>
                          <a:rPr lang="fr-FR" sz="1600">
                            <a:solidFill>
                              <a:srgbClr val="FF0000"/>
                            </a:solidFill>
                            <a:latin typeface="Cambria Math" panose="02040503050406030204" pitchFamily="18" charset="0"/>
                            <a:cs typeface="Calibri" panose="020F0502020204030204" pitchFamily="34" charset="0"/>
                          </a:rPr>
                          <m:t>err</m:t>
                        </m:r>
                      </m:sub>
                    </m:sSub>
                    <m:r>
                      <a:rPr lang="fr-FR" sz="1600" i="1">
                        <a:solidFill>
                          <a:srgbClr val="FF0000"/>
                        </a:solidFill>
                        <a:latin typeface="Cambria Math" panose="02040503050406030204" pitchFamily="18" charset="0"/>
                        <a:cs typeface="Calibri" panose="020F0502020204030204" pitchFamily="34" charset="0"/>
                      </a:rPr>
                      <m:t>=</m:t>
                    </m:r>
                  </m:oMath>
                </a14:m>
                <a:r>
                  <a:rPr lang="en-GB" sz="1600" dirty="0">
                    <a:solidFill>
                      <a:srgbClr val="FF0000"/>
                    </a:solidFill>
                    <a:cs typeface="Calibri" panose="020F0502020204030204" pitchFamily="34" charset="0"/>
                  </a:rPr>
                  <a:t> 10° </a:t>
                </a:r>
                <a:endParaRPr lang="en-GB" dirty="0"/>
              </a:p>
            </p:txBody>
          </p:sp>
        </mc:Choice>
        <mc:Fallback xmlns="">
          <p:sp>
            <p:nvSpPr>
              <p:cNvPr id="14" name="Rectangle 13"/>
              <p:cNvSpPr>
                <a:spLocks noRot="1" noChangeAspect="1" noMove="1" noResize="1" noEditPoints="1" noAdjustHandles="1" noChangeArrowheads="1" noChangeShapeType="1" noTextEdit="1"/>
              </p:cNvSpPr>
              <p:nvPr/>
            </p:nvSpPr>
            <p:spPr>
              <a:xfrm>
                <a:off x="3100410" y="4273910"/>
                <a:ext cx="1168718" cy="338554"/>
              </a:xfrm>
              <a:prstGeom prst="rect">
                <a:avLst/>
              </a:prstGeom>
              <a:blipFill>
                <a:blip r:embed="rId4"/>
                <a:stretch>
                  <a:fillRect t="-5357" b="-2142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 name="TextBox 14"/>
              <p:cNvSpPr txBox="1"/>
              <p:nvPr/>
            </p:nvSpPr>
            <p:spPr>
              <a:xfrm>
                <a:off x="5519925" y="5152415"/>
                <a:ext cx="6272686" cy="923330"/>
              </a:xfrm>
              <a:prstGeom prst="rect">
                <a:avLst/>
              </a:prstGeom>
              <a:noFill/>
              <a:ln w="31750">
                <a:solidFill>
                  <a:srgbClr val="FF0000"/>
                </a:solidFill>
              </a:ln>
            </p:spPr>
            <p:txBody>
              <a:bodyPr wrap="square" rtlCol="0">
                <a:spAutoFit/>
              </a:bodyPr>
              <a:lstStyle/>
              <a:p>
                <a:r>
                  <a:rPr lang="en-GB" dirty="0" smtClean="0">
                    <a:solidFill>
                      <a:schemeClr val="tx1"/>
                    </a:solidFill>
                  </a:rPr>
                  <a:t>Note that the size of the bunch in this example is much smaller than the one that is normally injected from the SPS into the LHC (</a:t>
                </a:r>
                <a14:m>
                  <m:oMath xmlns:m="http://schemas.openxmlformats.org/officeDocument/2006/math">
                    <m:sSub>
                      <m:sSubPr>
                        <m:ctrlPr>
                          <a:rPr lang="en-GB" i="1">
                            <a:solidFill>
                              <a:schemeClr val="tx1"/>
                            </a:solidFill>
                            <a:latin typeface="Cambria Math" charset="0"/>
                          </a:rPr>
                        </m:ctrlPr>
                      </m:sSubPr>
                      <m:e>
                        <m:r>
                          <a:rPr lang="el-GR" i="1">
                            <a:solidFill>
                              <a:schemeClr val="tx1"/>
                            </a:solidFill>
                            <a:latin typeface="Cambria Math" panose="02040503050406030204" pitchFamily="18" charset="0"/>
                          </a:rPr>
                          <m:t>𝜏</m:t>
                        </m:r>
                      </m:e>
                      <m:sub>
                        <m:r>
                          <a:rPr lang="el-GR" i="1">
                            <a:solidFill>
                              <a:schemeClr val="tx1"/>
                            </a:solidFill>
                            <a:latin typeface="Cambria Math" panose="02040503050406030204" pitchFamily="18" charset="0"/>
                          </a:rPr>
                          <m:t>4</m:t>
                        </m:r>
                        <m:r>
                          <a:rPr lang="el-GR" i="1">
                            <a:solidFill>
                              <a:schemeClr val="tx1"/>
                            </a:solidFill>
                            <a:latin typeface="Cambria Math" panose="02040503050406030204" pitchFamily="18" charset="0"/>
                          </a:rPr>
                          <m:t>𝜎</m:t>
                        </m:r>
                      </m:sub>
                    </m:sSub>
                    <m:r>
                      <a:rPr lang="el-GR" i="1" dirty="0" smtClean="0">
                        <a:solidFill>
                          <a:schemeClr val="tx1"/>
                        </a:solidFill>
                        <a:latin typeface="Cambria Math" panose="02040503050406030204" pitchFamily="18" charset="0"/>
                        <a:ea typeface="Cambria Math" panose="02040503050406030204" pitchFamily="18" charset="0"/>
                      </a:rPr>
                      <m:t>~</m:t>
                    </m:r>
                    <m:r>
                      <a:rPr lang="en-GB" b="0" i="1" dirty="0" smtClean="0">
                        <a:solidFill>
                          <a:schemeClr val="tx1"/>
                        </a:solidFill>
                        <a:latin typeface="Cambria Math" panose="02040503050406030204" pitchFamily="18" charset="0"/>
                        <a:ea typeface="Cambria Math" panose="02040503050406030204" pitchFamily="18" charset="0"/>
                      </a:rPr>
                      <m:t> 1.4−</m:t>
                    </m:r>
                    <m:r>
                      <a:rPr lang="en-GB" b="0" i="1" smtClean="0">
                        <a:solidFill>
                          <a:schemeClr val="tx1"/>
                        </a:solidFill>
                        <a:latin typeface="Cambria Math" panose="02040503050406030204" pitchFamily="18" charset="0"/>
                      </a:rPr>
                      <m:t>1</m:t>
                    </m:r>
                    <m:r>
                      <a:rPr lang="fr-FR"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6</m:t>
                    </m:r>
                    <m:r>
                      <a:rPr lang="fr-FR" i="1">
                        <a:solidFill>
                          <a:schemeClr val="tx1"/>
                        </a:solidFill>
                        <a:latin typeface="Cambria Math" panose="02040503050406030204" pitchFamily="18" charset="0"/>
                      </a:rPr>
                      <m:t> </m:t>
                    </m:r>
                    <m:r>
                      <m:rPr>
                        <m:sty m:val="p"/>
                      </m:rPr>
                      <a:rPr lang="fr-FR">
                        <a:solidFill>
                          <a:schemeClr val="tx1"/>
                        </a:solidFill>
                        <a:latin typeface="Cambria Math" panose="02040503050406030204" pitchFamily="18" charset="0"/>
                      </a:rPr>
                      <m:t>ns</m:t>
                    </m:r>
                  </m:oMath>
                </a14:m>
                <a:r>
                  <a:rPr lang="en-GB" b="1" dirty="0" smtClean="0">
                    <a:solidFill>
                      <a:schemeClr val="tx1"/>
                    </a:solidFill>
                  </a:rPr>
                  <a:t>)</a:t>
                </a:r>
                <a:endParaRPr lang="en-GB" b="1" dirty="0">
                  <a:solidFill>
                    <a:schemeClr val="tx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5519925" y="5152415"/>
                <a:ext cx="6272686" cy="923330"/>
              </a:xfrm>
              <a:prstGeom prst="rect">
                <a:avLst/>
              </a:prstGeom>
              <a:blipFill rotWithShape="0">
                <a:blip r:embed="rId5"/>
                <a:stretch>
                  <a:fillRect l="-580" t="-1911" r="-580" b="-43312"/>
                </a:stretch>
              </a:blipFill>
              <a:ln w="31750">
                <a:solidFill>
                  <a:srgbClr val="FF0000"/>
                </a:solidFill>
              </a:ln>
            </p:spPr>
            <p:txBody>
              <a:bodyPr/>
              <a:lstStyle/>
              <a:p>
                <a:r>
                  <a:rPr lang="en-US">
                    <a:noFill/>
                  </a:rPr>
                  <a:t> </a:t>
                </a:r>
              </a:p>
            </p:txBody>
          </p:sp>
        </mc:Fallback>
      </mc:AlternateContent>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4176" r="7245"/>
          <a:stretch/>
        </p:blipFill>
        <p:spPr>
          <a:xfrm>
            <a:off x="5519925" y="1739180"/>
            <a:ext cx="4243479" cy="3286343"/>
          </a:xfrm>
          <a:prstGeom prst="rect">
            <a:avLst/>
          </a:prstGeom>
        </p:spPr>
      </p:pic>
      <p:cxnSp>
        <p:nvCxnSpPr>
          <p:cNvPr id="16" name="Straight Arrow Connector 15"/>
          <p:cNvCxnSpPr/>
          <p:nvPr/>
        </p:nvCxnSpPr>
        <p:spPr>
          <a:xfrm flipV="1">
            <a:off x="7934795" y="1935056"/>
            <a:ext cx="139655" cy="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8048648" y="1784676"/>
                <a:ext cx="1182440" cy="338554"/>
              </a:xfrm>
              <a:prstGeom prst="rect">
                <a:avLst/>
              </a:prstGeom>
            </p:spPr>
            <p:txBody>
              <a:bodyPr wrap="none">
                <a:spAutoFit/>
              </a:bodyPr>
              <a:lstStyle/>
              <a:p>
                <a14:m>
                  <m:oMath xmlns:m="http://schemas.openxmlformats.org/officeDocument/2006/math">
                    <m:sSub>
                      <m:sSubPr>
                        <m:ctrlPr>
                          <a:rPr lang="en-GB" sz="1600" i="1" smtClean="0">
                            <a:solidFill>
                              <a:srgbClr val="FF0000"/>
                            </a:solidFill>
                            <a:latin typeface="Cambria Math" charset="0"/>
                            <a:cs typeface="Calibri" panose="020F0502020204030204" pitchFamily="34" charset="0"/>
                          </a:rPr>
                        </m:ctrlPr>
                      </m:sSubPr>
                      <m:e>
                        <m:r>
                          <a:rPr lang="el-GR" sz="1600" i="1">
                            <a:solidFill>
                              <a:srgbClr val="FF0000"/>
                            </a:solidFill>
                            <a:latin typeface="Cambria Math" panose="02040503050406030204" pitchFamily="18" charset="0"/>
                            <a:cs typeface="Calibri" panose="020F0502020204030204" pitchFamily="34" charset="0"/>
                          </a:rPr>
                          <m:t>𝜑</m:t>
                        </m:r>
                      </m:e>
                      <m:sub>
                        <m:r>
                          <m:rPr>
                            <m:sty m:val="p"/>
                          </m:rPr>
                          <a:rPr lang="fr-FR" sz="1600">
                            <a:solidFill>
                              <a:srgbClr val="FF0000"/>
                            </a:solidFill>
                            <a:latin typeface="Cambria Math" panose="02040503050406030204" pitchFamily="18" charset="0"/>
                            <a:cs typeface="Calibri" panose="020F0502020204030204" pitchFamily="34" charset="0"/>
                          </a:rPr>
                          <m:t>err</m:t>
                        </m:r>
                      </m:sub>
                    </m:sSub>
                    <m:r>
                      <a:rPr lang="fr-FR" sz="1600" i="1">
                        <a:solidFill>
                          <a:srgbClr val="FF0000"/>
                        </a:solidFill>
                        <a:latin typeface="Cambria Math" panose="02040503050406030204" pitchFamily="18" charset="0"/>
                        <a:cs typeface="Calibri" panose="020F0502020204030204" pitchFamily="34" charset="0"/>
                      </a:rPr>
                      <m:t>=</m:t>
                    </m:r>
                    <m:r>
                      <a:rPr lang="el-GR" sz="1600" i="1">
                        <a:solidFill>
                          <a:srgbClr val="FF0000"/>
                        </a:solidFill>
                        <a:latin typeface="Cambria Math" panose="02040503050406030204" pitchFamily="18" charset="0"/>
                        <a:cs typeface="Calibri" panose="020F0502020204030204" pitchFamily="34" charset="0"/>
                      </a:rPr>
                      <m:t>10</m:t>
                    </m:r>
                    <m:r>
                      <a:rPr lang="el-GR" sz="1600" i="1">
                        <a:solidFill>
                          <a:srgbClr val="FF0000"/>
                        </a:solidFill>
                        <a:latin typeface="Cambria Math" panose="02040503050406030204" pitchFamily="18" charset="0"/>
                        <a:ea typeface="Cambria Math" panose="02040503050406030204" pitchFamily="18" charset="0"/>
                        <a:cs typeface="Calibri" panose="020F0502020204030204" pitchFamily="34" charset="0"/>
                      </a:rPr>
                      <m:t>°</m:t>
                    </m:r>
                  </m:oMath>
                </a14:m>
                <a:r>
                  <a:rPr lang="en-GB" sz="1600" dirty="0">
                    <a:solidFill>
                      <a:srgbClr val="FF0000"/>
                    </a:solidFill>
                    <a:cs typeface="Calibri" panose="020F0502020204030204" pitchFamily="34" charset="0"/>
                  </a:rPr>
                  <a:t> </a:t>
                </a:r>
                <a:endParaRPr lang="en-GB" dirty="0"/>
              </a:p>
            </p:txBody>
          </p:sp>
        </mc:Choice>
        <mc:Fallback xmlns="">
          <p:sp>
            <p:nvSpPr>
              <p:cNvPr id="17" name="Rectangle 16"/>
              <p:cNvSpPr>
                <a:spLocks noRot="1" noChangeAspect="1" noMove="1" noResize="1" noEditPoints="1" noAdjustHandles="1" noChangeArrowheads="1" noChangeShapeType="1" noTextEdit="1"/>
              </p:cNvSpPr>
              <p:nvPr/>
            </p:nvSpPr>
            <p:spPr>
              <a:xfrm>
                <a:off x="8048648" y="1784676"/>
                <a:ext cx="1182440" cy="338554"/>
              </a:xfrm>
              <a:prstGeom prst="rect">
                <a:avLst/>
              </a:prstGeom>
              <a:blipFill>
                <a:blip r:embed="rId7"/>
                <a:stretch>
                  <a:fillRect b="-54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263856" y="2938326"/>
                <a:ext cx="163717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1600" b="0" i="0" smtClean="0">
                          <a:solidFill>
                            <a:srgbClr val="000000"/>
                          </a:solidFill>
                          <a:latin typeface="Cambria Math" panose="02040503050406030204" pitchFamily="18" charset="0"/>
                          <a:cs typeface="Calibri" panose="020F0502020204030204" pitchFamily="34" charset="0"/>
                        </a:rPr>
                        <m:t>FWHM</m:t>
                      </m:r>
                      <m:r>
                        <a:rPr lang="fr-FR" sz="1600" b="0" i="1">
                          <a:solidFill>
                            <a:srgbClr val="000000"/>
                          </a:solidFill>
                          <a:latin typeface="Cambria Math" panose="02040503050406030204" pitchFamily="18" charset="0"/>
                          <a:cs typeface="Calibri" panose="020F0502020204030204" pitchFamily="34" charset="0"/>
                        </a:rPr>
                        <m:t>=</m:t>
                      </m:r>
                      <m:r>
                        <a:rPr lang="en-GB" sz="1600" b="0" i="1" smtClean="0">
                          <a:solidFill>
                            <a:srgbClr val="000000"/>
                          </a:solidFill>
                          <a:latin typeface="Cambria Math" panose="02040503050406030204" pitchFamily="18" charset="0"/>
                          <a:cs typeface="Calibri" panose="020F0502020204030204" pitchFamily="34" charset="0"/>
                        </a:rPr>
                        <m:t>0.3 </m:t>
                      </m:r>
                      <m:r>
                        <m:rPr>
                          <m:sty m:val="p"/>
                        </m:rPr>
                        <a:rPr lang="en-GB" sz="1600" b="0" i="0" smtClean="0">
                          <a:solidFill>
                            <a:srgbClr val="000000"/>
                          </a:solidFill>
                          <a:latin typeface="Cambria Math" panose="02040503050406030204" pitchFamily="18" charset="0"/>
                          <a:cs typeface="Calibri" panose="020F0502020204030204" pitchFamily="34" charset="0"/>
                        </a:rPr>
                        <m:t>ns</m:t>
                      </m:r>
                    </m:oMath>
                  </m:oMathPara>
                </a14:m>
                <a:endParaRPr lang="en-GB" dirty="0">
                  <a:solidFill>
                    <a:srgbClr val="00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263856" y="2938326"/>
                <a:ext cx="1637179" cy="338554"/>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9667665" y="1918493"/>
                <a:ext cx="2490253" cy="1216743"/>
              </a:xfrm>
              <a:prstGeom prst="rect">
                <a:avLst/>
              </a:prstGeom>
              <a:noFill/>
              <a:ln w="3175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b="0" i="0" smtClean="0">
                          <a:solidFill>
                            <a:schemeClr val="tx1"/>
                          </a:solidFill>
                          <a:latin typeface="Cambria Math" panose="02040503050406030204" pitchFamily="18" charset="0"/>
                          <a:cs typeface="Calibri" panose="020F0502020204030204" pitchFamily="34" charset="0"/>
                        </a:rPr>
                        <m:t>σ</m:t>
                      </m:r>
                      <m:r>
                        <a:rPr lang="fr-FR" b="0" i="1">
                          <a:solidFill>
                            <a:schemeClr val="tx1"/>
                          </a:solidFill>
                          <a:latin typeface="Cambria Math" panose="02040503050406030204" pitchFamily="18" charset="0"/>
                          <a:cs typeface="Calibri" panose="020F0502020204030204" pitchFamily="34" charset="0"/>
                        </a:rPr>
                        <m:t>=</m:t>
                      </m:r>
                      <m:f>
                        <m:fPr>
                          <m:ctrlPr>
                            <a:rPr lang="en-GB" b="0" i="1" smtClean="0">
                              <a:solidFill>
                                <a:schemeClr val="tx1"/>
                              </a:solidFill>
                              <a:latin typeface="Cambria Math" charset="0"/>
                              <a:cs typeface="Calibri" panose="020F0502020204030204" pitchFamily="34" charset="0"/>
                            </a:rPr>
                          </m:ctrlPr>
                        </m:fPr>
                        <m:num>
                          <m:r>
                            <m:rPr>
                              <m:sty m:val="p"/>
                            </m:rPr>
                            <a:rPr lang="en-GB" b="0" i="0" smtClean="0">
                              <a:solidFill>
                                <a:schemeClr val="tx1"/>
                              </a:solidFill>
                              <a:latin typeface="Cambria Math" panose="02040503050406030204" pitchFamily="18" charset="0"/>
                              <a:cs typeface="Calibri" panose="020F0502020204030204" pitchFamily="34" charset="0"/>
                            </a:rPr>
                            <m:t>FWHM</m:t>
                          </m:r>
                        </m:num>
                        <m:den>
                          <m:r>
                            <a:rPr lang="en-GB" b="0" i="0" smtClean="0">
                              <a:solidFill>
                                <a:schemeClr val="tx1"/>
                              </a:solidFill>
                              <a:latin typeface="Cambria Math" panose="02040503050406030204" pitchFamily="18" charset="0"/>
                              <a:cs typeface="Calibri" panose="020F0502020204030204" pitchFamily="34" charset="0"/>
                            </a:rPr>
                            <m:t>2</m:t>
                          </m:r>
                          <m:rad>
                            <m:radPr>
                              <m:degHide m:val="on"/>
                              <m:ctrlPr>
                                <a:rPr lang="en-GB" b="0" i="1" smtClean="0">
                                  <a:solidFill>
                                    <a:schemeClr val="tx1"/>
                                  </a:solidFill>
                                  <a:latin typeface="Cambria Math" charset="0"/>
                                  <a:cs typeface="Calibri" panose="020F0502020204030204" pitchFamily="34" charset="0"/>
                                </a:rPr>
                              </m:ctrlPr>
                            </m:radPr>
                            <m:deg/>
                            <m:e>
                              <m:r>
                                <a:rPr lang="en-GB" b="0" i="1" smtClean="0">
                                  <a:solidFill>
                                    <a:schemeClr val="tx1"/>
                                  </a:solidFill>
                                  <a:latin typeface="Cambria Math" panose="02040503050406030204" pitchFamily="18" charset="0"/>
                                  <a:cs typeface="Calibri" panose="020F0502020204030204" pitchFamily="34" charset="0"/>
                                </a:rPr>
                                <m:t>2</m:t>
                              </m:r>
                              <m:r>
                                <m:rPr>
                                  <m:sty m:val="p"/>
                                </m:rPr>
                                <a:rPr lang="en-GB" b="0" i="0" smtClean="0">
                                  <a:solidFill>
                                    <a:schemeClr val="tx1"/>
                                  </a:solidFill>
                                  <a:latin typeface="Cambria Math" panose="02040503050406030204" pitchFamily="18" charset="0"/>
                                  <a:cs typeface="Calibri" panose="020F0502020204030204" pitchFamily="34" charset="0"/>
                                </a:rPr>
                                <m:t>ln</m:t>
                              </m:r>
                              <m:r>
                                <a:rPr lang="en-GB" b="0" i="1" smtClean="0">
                                  <a:solidFill>
                                    <a:schemeClr val="tx1"/>
                                  </a:solidFill>
                                  <a:latin typeface="Cambria Math" panose="02040503050406030204" pitchFamily="18" charset="0"/>
                                  <a:cs typeface="Calibri" panose="020F0502020204030204" pitchFamily="34" charset="0"/>
                                </a:rPr>
                                <m:t>2</m:t>
                              </m:r>
                            </m:e>
                          </m:rad>
                        </m:den>
                      </m:f>
                      <m:r>
                        <a:rPr lang="en-GB" b="0" i="1" smtClean="0">
                          <a:solidFill>
                            <a:schemeClr val="tx1"/>
                          </a:solidFill>
                          <a:latin typeface="Cambria Math" panose="02040503050406030204" pitchFamily="18" charset="0"/>
                          <a:cs typeface="Calibri" panose="020F0502020204030204" pitchFamily="34" charset="0"/>
                        </a:rPr>
                        <m:t>=0.126 </m:t>
                      </m:r>
                      <m:r>
                        <m:rPr>
                          <m:sty m:val="p"/>
                        </m:rPr>
                        <a:rPr lang="en-GB" b="0" i="0" smtClean="0">
                          <a:solidFill>
                            <a:schemeClr val="tx1"/>
                          </a:solidFill>
                          <a:latin typeface="Cambria Math" panose="02040503050406030204" pitchFamily="18" charset="0"/>
                          <a:cs typeface="Calibri" panose="020F0502020204030204" pitchFamily="34" charset="0"/>
                        </a:rPr>
                        <m:t>ns</m:t>
                      </m:r>
                    </m:oMath>
                  </m:oMathPara>
                </a14:m>
                <a:endParaRPr lang="en-GB" b="0" dirty="0" smtClean="0">
                  <a:solidFill>
                    <a:schemeClr val="tx1"/>
                  </a:solidFill>
                  <a:cs typeface="Calibri" panose="020F0502020204030204" pitchFamily="34" charset="0"/>
                </a:endParaRPr>
              </a:p>
              <a:p>
                <a:endParaRPr lang="en-GB" b="0" dirty="0" smtClean="0">
                  <a:solidFill>
                    <a:schemeClr val="tx1"/>
                  </a:solidFill>
                  <a:ea typeface="Cambria Math" panose="02040503050406030204" pitchFamily="18" charset="0"/>
                  <a:cs typeface="Calibri" panose="020F0502020204030204" pitchFamily="34" charset="0"/>
                  <a:sym typeface="Wingdings" panose="05000000000000000000" pitchFamily="2" charset="2"/>
                </a:endParaRPr>
              </a:p>
              <a:p>
                <a:r>
                  <a:rPr lang="en-GB" b="0" dirty="0" smtClean="0">
                    <a:solidFill>
                      <a:schemeClr val="tx1"/>
                    </a:solidFill>
                    <a:ea typeface="Cambria Math" panose="02040503050406030204" pitchFamily="18" charset="0"/>
                    <a:cs typeface="Calibri" panose="020F0502020204030204" pitchFamily="34" charset="0"/>
                    <a:sym typeface="Wingdings" panose="05000000000000000000" pitchFamily="2" charset="2"/>
                  </a:rPr>
                  <a:t> </a:t>
                </a:r>
                <a14:m>
                  <m:oMath xmlns:m="http://schemas.openxmlformats.org/officeDocument/2006/math">
                    <m:r>
                      <a:rPr lang="el-GR"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𝜏</m:t>
                    </m:r>
                    <m:r>
                      <a:rPr lang="el-GR"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=4</m:t>
                    </m:r>
                    <m:r>
                      <a:rPr lang="el-GR"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𝜎</m:t>
                    </m:r>
                    <m:r>
                      <a:rPr lang="el-GR"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=0.5 </m:t>
                    </m:r>
                    <m:r>
                      <m:rPr>
                        <m:sty m:val="p"/>
                      </m:rPr>
                      <a:rPr lang="en-GB" b="0" i="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ns</m:t>
                    </m:r>
                  </m:oMath>
                </a14:m>
                <a:endParaRPr lang="en-GB" b="0" dirty="0" smtClean="0">
                  <a:solidFill>
                    <a:schemeClr val="tx1"/>
                  </a:solidFill>
                  <a:ea typeface="Cambria Math" panose="02040503050406030204" pitchFamily="18" charset="0"/>
                  <a:cs typeface="Calibri" panose="020F050202020403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9667665" y="1918493"/>
                <a:ext cx="2490253" cy="1216743"/>
              </a:xfrm>
              <a:prstGeom prst="rect">
                <a:avLst/>
              </a:prstGeom>
              <a:blipFill rotWithShape="0">
                <a:blip r:embed="rId9"/>
                <a:stretch>
                  <a:fillRect l="-1695" b="-33824"/>
                </a:stretch>
              </a:blipFill>
              <a:ln w="317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408782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391127" y="-9603"/>
            <a:ext cx="9568310"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fontAlgn="auto">
              <a:spcAft>
                <a:spcPts val="0"/>
              </a:spcAft>
            </a:pPr>
            <a:r>
              <a:rPr lang="en-GB" sz="3200" dirty="0" smtClean="0"/>
              <a:t>Phase error at injection – Dipole oscillations</a:t>
            </a:r>
            <a:endParaRPr lang="en-US" sz="2800" dirty="0"/>
          </a:p>
        </p:txBody>
      </p:sp>
      <mc:AlternateContent xmlns:mc="http://schemas.openxmlformats.org/markup-compatibility/2006">
        <mc:Choice xmlns:a14="http://schemas.microsoft.com/office/drawing/2010/main" Requires="a14">
          <p:sp>
            <p:nvSpPr>
              <p:cNvPr id="9" name="TextBox 8"/>
              <p:cNvSpPr txBox="1">
                <a:spLocks noChangeArrowheads="1"/>
              </p:cNvSpPr>
              <p:nvPr/>
            </p:nvSpPr>
            <p:spPr bwMode="auto">
              <a:xfrm>
                <a:off x="-48800" y="900824"/>
                <a:ext cx="12240800" cy="9233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The bunch will initially start to </a:t>
                </a:r>
                <a:r>
                  <a:rPr lang="en-GB" b="1" dirty="0" smtClean="0">
                    <a:solidFill>
                      <a:schemeClr val="tx1"/>
                    </a:solidFill>
                    <a:latin typeface="+mj-lt"/>
                    <a:cs typeface="Calibri" panose="020F0502020204030204" pitchFamily="34" charset="0"/>
                  </a:rPr>
                  <a:t>oscillate as a whole with frequency close to the zero amplitude synchrotron frequency </a:t>
                </a:r>
                <a14:m>
                  <m:oMath xmlns:m="http://schemas.openxmlformats.org/officeDocument/2006/math">
                    <m:sSub>
                      <m:sSubPr>
                        <m:ctrlPr>
                          <a:rPr lang="en-GB" b="1" i="1">
                            <a:solidFill>
                              <a:schemeClr val="tx1"/>
                            </a:solidFill>
                            <a:latin typeface="Cambria Math" charset="0"/>
                          </a:rPr>
                        </m:ctrlPr>
                      </m:sSubPr>
                      <m:e>
                        <m:r>
                          <a:rPr lang="en-GB" b="1" i="1" smtClean="0">
                            <a:solidFill>
                              <a:schemeClr val="tx1"/>
                            </a:solidFill>
                            <a:latin typeface="Cambria Math" panose="02040503050406030204" pitchFamily="18" charset="0"/>
                          </a:rPr>
                          <m:t>𝒇</m:t>
                        </m:r>
                      </m:e>
                      <m:sub>
                        <m:r>
                          <a:rPr lang="en-GB" b="1" i="1">
                            <a:solidFill>
                              <a:schemeClr val="tx1"/>
                            </a:solidFill>
                            <a:latin typeface="Cambria Math" panose="02040503050406030204" pitchFamily="18" charset="0"/>
                          </a:rPr>
                          <m:t>𝒔</m:t>
                        </m:r>
                        <m:r>
                          <a:rPr lang="en-GB" b="1" i="1" smtClean="0">
                            <a:solidFill>
                              <a:schemeClr val="tx1"/>
                            </a:solidFill>
                            <a:latin typeface="Cambria Math" panose="02040503050406030204" pitchFamily="18" charset="0"/>
                          </a:rPr>
                          <m:t>𝟎</m:t>
                        </m:r>
                      </m:sub>
                    </m:sSub>
                  </m:oMath>
                </a14:m>
                <a:r>
                  <a:rPr lang="en-GB" b="1" dirty="0" smtClean="0">
                    <a:solidFill>
                      <a:schemeClr val="tx1"/>
                    </a:solidFill>
                    <a:latin typeface="+mj-lt"/>
                    <a:cs typeface="Calibri" panose="020F0502020204030204" pitchFamily="34" charset="0"/>
                  </a:rPr>
                  <a:t>.</a:t>
                </a:r>
              </a:p>
              <a:p>
                <a:pPr marL="285750" indent="-285750">
                  <a:buFont typeface="Wingdings" panose="05000000000000000000" pitchFamily="2" charset="2"/>
                  <a:buChar char="q"/>
                </a:pPr>
                <a:r>
                  <a:rPr lang="en-GB" dirty="0" smtClean="0">
                    <a:solidFill>
                      <a:schemeClr val="tx1"/>
                    </a:solidFill>
                    <a:latin typeface="+mj-lt"/>
                    <a:cs typeface="Calibri" panose="020F0502020204030204" pitchFamily="34" charset="0"/>
                  </a:rPr>
                  <a:t>This bunch motion is called </a:t>
                </a:r>
                <a:r>
                  <a:rPr lang="en-GB" b="1" dirty="0">
                    <a:solidFill>
                      <a:schemeClr val="tx1"/>
                    </a:solidFill>
                    <a:latin typeface="+mj-lt"/>
                    <a:cs typeface="Calibri" panose="020F0502020204030204" pitchFamily="34" charset="0"/>
                  </a:rPr>
                  <a:t>d</a:t>
                </a:r>
                <a:r>
                  <a:rPr lang="en-GB" b="1" dirty="0" smtClean="0">
                    <a:solidFill>
                      <a:schemeClr val="tx1"/>
                    </a:solidFill>
                    <a:latin typeface="+mj-lt"/>
                    <a:cs typeface="Calibri" panose="020F0502020204030204" pitchFamily="34" charset="0"/>
                  </a:rPr>
                  <a:t>ipole oscillation</a:t>
                </a:r>
              </a:p>
              <a:p>
                <a:pPr marL="285750" indent="-285750">
                  <a:buFont typeface="Wingdings" panose="05000000000000000000" pitchFamily="2" charset="2"/>
                  <a:buChar char="q"/>
                </a:pPr>
                <a:endParaRPr lang="en-GB" b="1" dirty="0">
                  <a:solidFill>
                    <a:schemeClr val="tx1"/>
                  </a:solidFill>
                  <a:cs typeface="Calibri" panose="020F050202020403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bwMode="auto">
              <a:xfrm>
                <a:off x="-48800" y="900824"/>
                <a:ext cx="12240800" cy="923330"/>
              </a:xfrm>
              <a:prstGeom prst="rect">
                <a:avLst/>
              </a:prstGeom>
              <a:blipFill rotWithShape="0">
                <a:blip r:embed="rId2"/>
                <a:stretch>
                  <a:fillRect l="-349" t="-33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100" y="2587985"/>
            <a:ext cx="4881147" cy="349096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15" y="1879652"/>
            <a:ext cx="5701470" cy="4276103"/>
          </a:xfrm>
          <a:prstGeom prst="rect">
            <a:avLst/>
          </a:prstGeom>
        </p:spPr>
      </p:pic>
      <p:sp>
        <p:nvSpPr>
          <p:cNvPr id="14" name="TextBox 13"/>
          <p:cNvSpPr txBox="1"/>
          <p:nvPr/>
        </p:nvSpPr>
        <p:spPr>
          <a:xfrm>
            <a:off x="7209745" y="1391521"/>
            <a:ext cx="4441579" cy="1200329"/>
          </a:xfrm>
          <a:prstGeom prst="rect">
            <a:avLst/>
          </a:prstGeom>
          <a:noFill/>
          <a:ln w="31750">
            <a:solidFill>
              <a:srgbClr val="FF0000"/>
            </a:solidFill>
          </a:ln>
        </p:spPr>
        <p:txBody>
          <a:bodyPr wrap="square" rtlCol="0">
            <a:spAutoFit/>
          </a:bodyPr>
          <a:lstStyle/>
          <a:p>
            <a:r>
              <a:rPr lang="en-GB" dirty="0" smtClean="0"/>
              <a:t>Projection into the Time axis. This is what </a:t>
            </a:r>
            <a:r>
              <a:rPr lang="en-GB" b="1" dirty="0" smtClean="0"/>
              <a:t>can be measured in the machine </a:t>
            </a:r>
            <a:r>
              <a:rPr lang="en-GB" dirty="0" smtClean="0"/>
              <a:t>using a wall-current monitor and a fast sampling oscilloscope.</a:t>
            </a:r>
            <a:endParaRPr lang="en-GB" b="1" dirty="0"/>
          </a:p>
        </p:txBody>
      </p:sp>
    </p:spTree>
    <p:extLst>
      <p:ext uri="{BB962C8B-B14F-4D97-AF65-F5344CB8AC3E}">
        <p14:creationId xmlns:p14="http://schemas.microsoft.com/office/powerpoint/2010/main" val="139882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391127" y="-9603"/>
            <a:ext cx="9568310"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fontAlgn="auto">
              <a:spcAft>
                <a:spcPts val="0"/>
              </a:spcAft>
            </a:pPr>
            <a:r>
              <a:rPr lang="en-GB" sz="3200" dirty="0" smtClean="0"/>
              <a:t>Phase error at injection</a:t>
            </a:r>
            <a:r>
              <a:rPr lang="en-GB" sz="2800" dirty="0"/>
              <a:t> – Dipole oscillations</a:t>
            </a:r>
            <a:endParaRPr lang="en-US" sz="2800" dirty="0"/>
          </a:p>
        </p:txBody>
      </p:sp>
      <p:sp>
        <p:nvSpPr>
          <p:cNvPr id="9" name="TextBox 8"/>
          <p:cNvSpPr txBox="1">
            <a:spLocks noChangeArrowheads="1"/>
          </p:cNvSpPr>
          <p:nvPr/>
        </p:nvSpPr>
        <p:spPr bwMode="auto">
          <a:xfrm>
            <a:off x="158564" y="971080"/>
            <a:ext cx="120334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latin typeface="+mj-lt"/>
                <a:cs typeface="Calibri" panose="020F0502020204030204" pitchFamily="34" charset="0"/>
              </a:rPr>
              <a:t>Summary plots of the bunch profiles are used to illustrate the bunch oscillations. The black lines on the plots show the centre of the RF bucket.</a:t>
            </a:r>
          </a:p>
          <a:p>
            <a:pPr marL="285750" indent="-285750">
              <a:buFont typeface="Wingdings" panose="05000000000000000000" pitchFamily="2" charset="2"/>
              <a:buChar char="q"/>
            </a:pPr>
            <a:endParaRPr lang="en-GB" dirty="0">
              <a:cs typeface="Calibri" panose="020F0502020204030204" pitchFamily="34" charset="0"/>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5555" r="8998"/>
          <a:stretch/>
        </p:blipFill>
        <p:spPr>
          <a:xfrm>
            <a:off x="205261" y="2564887"/>
            <a:ext cx="4374961" cy="359086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017" y="2431759"/>
            <a:ext cx="4874552" cy="3717657"/>
          </a:xfrm>
          <a:prstGeom prst="rect">
            <a:avLst/>
          </a:prstGeom>
        </p:spPr>
      </p:pic>
      <p:sp>
        <p:nvSpPr>
          <p:cNvPr id="14" name="TextBox 13"/>
          <p:cNvSpPr txBox="1"/>
          <p:nvPr/>
        </p:nvSpPr>
        <p:spPr>
          <a:xfrm>
            <a:off x="61314" y="1657332"/>
            <a:ext cx="6188306" cy="923330"/>
          </a:xfrm>
          <a:prstGeom prst="rect">
            <a:avLst/>
          </a:prstGeom>
          <a:noFill/>
          <a:ln w="31750">
            <a:solidFill>
              <a:srgbClr val="FF0000"/>
            </a:solidFill>
          </a:ln>
        </p:spPr>
        <p:txBody>
          <a:bodyPr wrap="square" rtlCol="0">
            <a:spAutoFit/>
          </a:bodyPr>
          <a:lstStyle/>
          <a:p>
            <a:r>
              <a:rPr lang="en-GB" b="1" dirty="0" smtClean="0"/>
              <a:t>Waterfall plot</a:t>
            </a:r>
            <a:r>
              <a:rPr lang="en-GB" dirty="0" smtClean="0"/>
              <a:t>: Each horizontal line corresponds to one acquisition of the same bunch. The colour code depicts the bunch profile density in arb. units.</a:t>
            </a:r>
            <a:endParaRPr lang="en-GB" b="1" dirty="0"/>
          </a:p>
        </p:txBody>
      </p:sp>
      <p:sp>
        <p:nvSpPr>
          <p:cNvPr id="15" name="TextBox 14"/>
          <p:cNvSpPr txBox="1"/>
          <p:nvPr/>
        </p:nvSpPr>
        <p:spPr>
          <a:xfrm>
            <a:off x="7171340" y="1747869"/>
            <a:ext cx="4695824" cy="646331"/>
          </a:xfrm>
          <a:prstGeom prst="rect">
            <a:avLst/>
          </a:prstGeom>
          <a:noFill/>
          <a:ln w="31750">
            <a:solidFill>
              <a:srgbClr val="FF0000"/>
            </a:solidFill>
          </a:ln>
        </p:spPr>
        <p:txBody>
          <a:bodyPr wrap="square" rtlCol="0">
            <a:spAutoFit/>
          </a:bodyPr>
          <a:lstStyle/>
          <a:p>
            <a:r>
              <a:rPr lang="en-GB" dirty="0" smtClean="0"/>
              <a:t>Overlaying of all bunch profiles. Different colours correspond to different turns.</a:t>
            </a:r>
            <a:endParaRPr lang="en-GB" b="1" dirty="0"/>
          </a:p>
        </p:txBody>
      </p:sp>
    </p:spTree>
    <p:extLst>
      <p:ext uri="{BB962C8B-B14F-4D97-AF65-F5344CB8AC3E}">
        <p14:creationId xmlns:p14="http://schemas.microsoft.com/office/powerpoint/2010/main" val="153019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391127" y="-9603"/>
            <a:ext cx="9568310"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fontAlgn="auto">
              <a:spcAft>
                <a:spcPts val="0"/>
              </a:spcAft>
            </a:pPr>
            <a:r>
              <a:rPr lang="en-GB" sz="3200" dirty="0"/>
              <a:t>Phase error at injection</a:t>
            </a:r>
            <a:r>
              <a:rPr lang="en-GB" sz="2800" dirty="0"/>
              <a:t> – Dipole oscillations</a:t>
            </a:r>
            <a:endParaRPr 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959"/>
          <a:stretch/>
        </p:blipFill>
        <p:spPr>
          <a:xfrm>
            <a:off x="1833045" y="1656479"/>
            <a:ext cx="6447433" cy="4497121"/>
          </a:xfrm>
          <a:prstGeom prst="rect">
            <a:avLst/>
          </a:prstGeom>
        </p:spPr>
      </p:pic>
      <p:sp>
        <p:nvSpPr>
          <p:cNvPr id="9" name="TextBox 8"/>
          <p:cNvSpPr txBox="1">
            <a:spLocks noChangeArrowheads="1"/>
          </p:cNvSpPr>
          <p:nvPr/>
        </p:nvSpPr>
        <p:spPr bwMode="auto">
          <a:xfrm>
            <a:off x="158564" y="971080"/>
            <a:ext cx="120334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a:latin typeface="+mj-lt"/>
                <a:cs typeface="Calibri" panose="020F0502020204030204" pitchFamily="34" charset="0"/>
              </a:rPr>
              <a:t>After </a:t>
            </a:r>
            <a:r>
              <a:rPr lang="en-GB" dirty="0" smtClean="0">
                <a:latin typeface="+mj-lt"/>
                <a:cs typeface="Calibri" panose="020F0502020204030204" pitchFamily="34" charset="0"/>
              </a:rPr>
              <a:t>analysing the profiles </a:t>
            </a:r>
            <a:r>
              <a:rPr lang="en-GB" dirty="0">
                <a:latin typeface="+mj-lt"/>
                <a:cs typeface="Calibri" panose="020F0502020204030204" pitchFamily="34" charset="0"/>
              </a:rPr>
              <a:t>i.e. fitting the bunches and getting the bunch parameters for each </a:t>
            </a:r>
            <a:r>
              <a:rPr lang="en-GB" dirty="0" smtClean="0">
                <a:latin typeface="+mj-lt"/>
                <a:cs typeface="Calibri" panose="020F0502020204030204" pitchFamily="34" charset="0"/>
              </a:rPr>
              <a:t>acquisition, </a:t>
            </a:r>
            <a:r>
              <a:rPr lang="en-GB" dirty="0">
                <a:latin typeface="+mj-lt"/>
                <a:cs typeface="Calibri" panose="020F0502020204030204" pitchFamily="34" charset="0"/>
              </a:rPr>
              <a:t>we can plot the motion of the centroid of the bunch.</a:t>
            </a:r>
          </a:p>
          <a:p>
            <a:endParaRPr lang="en-GB" dirty="0" smtClean="0">
              <a:cs typeface="Calibri" panose="020F0502020204030204"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8280478" y="2464181"/>
                <a:ext cx="3771821" cy="1754326"/>
              </a:xfrm>
              <a:prstGeom prst="rect">
                <a:avLst/>
              </a:prstGeom>
              <a:noFill/>
              <a:ln w="31750">
                <a:solidFill>
                  <a:srgbClr val="FF0000"/>
                </a:solidFill>
              </a:ln>
            </p:spPr>
            <p:txBody>
              <a:bodyPr wrap="square" rtlCol="0">
                <a:spAutoFit/>
              </a:bodyPr>
              <a:lstStyle/>
              <a:p>
                <a:r>
                  <a:rPr lang="en-GB" dirty="0" smtClean="0">
                    <a:solidFill>
                      <a:schemeClr val="tx1"/>
                    </a:solidFill>
                  </a:rPr>
                  <a:t>The motion of the bunch centroid after injection into the RF bucket with a phase error shows a clear harmonic oscillation with frequency </a:t>
                </a:r>
                <a:r>
                  <a:rPr lang="en-GB" dirty="0">
                    <a:solidFill>
                      <a:schemeClr val="tx1"/>
                    </a:solidFill>
                    <a:cs typeface="Calibri" panose="020F0502020204030204" pitchFamily="34" charset="0"/>
                  </a:rPr>
                  <a:t>close to </a:t>
                </a:r>
                <a:r>
                  <a:rPr lang="en-GB" dirty="0" smtClean="0">
                    <a:solidFill>
                      <a:schemeClr val="tx1"/>
                    </a:solidFill>
                    <a:cs typeface="Calibri" panose="020F0502020204030204" pitchFamily="34" charset="0"/>
                  </a:rPr>
                  <a:t>the zero amplitude synchrotron frequency </a:t>
                </a:r>
                <a14:m>
                  <m:oMath xmlns:m="http://schemas.openxmlformats.org/officeDocument/2006/math">
                    <m:sSub>
                      <m:sSubPr>
                        <m:ctrlPr>
                          <a:rPr lang="en-GB" b="1" i="1">
                            <a:solidFill>
                              <a:schemeClr val="tx1"/>
                            </a:solidFill>
                            <a:latin typeface="Cambria Math" charset="0"/>
                          </a:rPr>
                        </m:ctrlPr>
                      </m:sSubPr>
                      <m:e>
                        <m:r>
                          <a:rPr lang="en-GB" b="1" i="1" smtClean="0">
                            <a:solidFill>
                              <a:schemeClr val="tx1"/>
                            </a:solidFill>
                            <a:latin typeface="Cambria Math" panose="02040503050406030204" pitchFamily="18" charset="0"/>
                          </a:rPr>
                          <m:t>𝒇</m:t>
                        </m:r>
                      </m:e>
                      <m:sub>
                        <m:r>
                          <a:rPr lang="en-GB" b="1" i="1">
                            <a:solidFill>
                              <a:schemeClr val="tx1"/>
                            </a:solidFill>
                            <a:latin typeface="Cambria Math" panose="02040503050406030204" pitchFamily="18" charset="0"/>
                          </a:rPr>
                          <m:t>𝒔</m:t>
                        </m:r>
                        <m:r>
                          <a:rPr lang="en-GB" b="1" i="1" smtClean="0">
                            <a:solidFill>
                              <a:schemeClr val="tx1"/>
                            </a:solidFill>
                            <a:latin typeface="Cambria Math" panose="02040503050406030204" pitchFamily="18" charset="0"/>
                          </a:rPr>
                          <m:t>𝟎</m:t>
                        </m:r>
                      </m:sub>
                    </m:sSub>
                  </m:oMath>
                </a14:m>
                <a:r>
                  <a:rPr lang="en-GB" b="1" dirty="0" smtClean="0">
                    <a:solidFill>
                      <a:schemeClr val="tx1"/>
                    </a:solidFill>
                  </a:rPr>
                  <a:t>.</a:t>
                </a:r>
                <a:endParaRPr lang="en-GB" b="1" dirty="0">
                  <a:solidFill>
                    <a:schemeClr val="tx1"/>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a:off x="8280478" y="2464181"/>
                <a:ext cx="3771821" cy="1754326"/>
              </a:xfrm>
              <a:prstGeom prst="rect">
                <a:avLst/>
              </a:prstGeom>
              <a:blipFill rotWithShape="0">
                <a:blip r:embed="rId3"/>
                <a:stretch>
                  <a:fillRect l="-962" t="-1024" r="-1122" b="-3754"/>
                </a:stretch>
              </a:blipFill>
              <a:ln w="31750">
                <a:solidFill>
                  <a:srgbClr val="FF0000"/>
                </a:solidFill>
              </a:ln>
            </p:spPr>
            <p:txBody>
              <a:bodyPr/>
              <a:lstStyle/>
              <a:p>
                <a:r>
                  <a:rPr lang="en-US">
                    <a:noFill/>
                  </a:rPr>
                  <a:t> </a:t>
                </a:r>
              </a:p>
            </p:txBody>
          </p:sp>
        </mc:Fallback>
      </mc:AlternateContent>
      <p:sp>
        <p:nvSpPr>
          <p:cNvPr id="2" name="TextBox 1"/>
          <p:cNvSpPr txBox="1"/>
          <p:nvPr/>
        </p:nvSpPr>
        <p:spPr>
          <a:xfrm>
            <a:off x="1160697" y="4888390"/>
            <a:ext cx="1613010" cy="584775"/>
          </a:xfrm>
          <a:prstGeom prst="rect">
            <a:avLst/>
          </a:prstGeom>
          <a:noFill/>
        </p:spPr>
        <p:txBody>
          <a:bodyPr wrap="square" rtlCol="0">
            <a:spAutoFit/>
          </a:bodyPr>
          <a:lstStyle/>
          <a:p>
            <a:r>
              <a:rPr lang="en-GB" sz="1600" b="1" dirty="0" smtClean="0">
                <a:solidFill>
                  <a:srgbClr val="0C377B"/>
                </a:solidFill>
              </a:rPr>
              <a:t>Centre of the RF bucket</a:t>
            </a:r>
            <a:endParaRPr lang="en-GB" sz="1600" b="1" dirty="0">
              <a:solidFill>
                <a:srgbClr val="0C377B"/>
              </a:solidFill>
            </a:endParaRPr>
          </a:p>
        </p:txBody>
      </p:sp>
      <p:cxnSp>
        <p:nvCxnSpPr>
          <p:cNvPr id="14" name="Straight Arrow Connector 13"/>
          <p:cNvCxnSpPr/>
          <p:nvPr/>
        </p:nvCxnSpPr>
        <p:spPr>
          <a:xfrm flipV="1">
            <a:off x="1967202" y="3905039"/>
            <a:ext cx="633943" cy="10985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p:cNvSpPr/>
              <p:nvPr/>
            </p:nvSpPr>
            <p:spPr>
              <a:xfrm>
                <a:off x="2716360" y="2037720"/>
                <a:ext cx="150105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charset="0"/>
                              <a:cs typeface="Calibri" panose="020F0502020204030204" pitchFamily="34" charset="0"/>
                            </a:rPr>
                          </m:ctrlPr>
                        </m:sSubPr>
                        <m:e>
                          <m:r>
                            <a:rPr lang="el-GR" sz="1600" b="1" i="1">
                              <a:solidFill>
                                <a:srgbClr val="FF0000"/>
                              </a:solidFill>
                              <a:latin typeface="Cambria Math" panose="02040503050406030204" pitchFamily="18" charset="0"/>
                              <a:cs typeface="Calibri" panose="020F0502020204030204" pitchFamily="34" charset="0"/>
                            </a:rPr>
                            <m:t>𝝋</m:t>
                          </m:r>
                        </m:e>
                        <m:sub>
                          <m:r>
                            <a:rPr lang="fr-FR" sz="1600" b="1" i="1">
                              <a:solidFill>
                                <a:srgbClr val="FF0000"/>
                              </a:solidFill>
                              <a:latin typeface="Cambria Math" panose="02040503050406030204" pitchFamily="18" charset="0"/>
                              <a:cs typeface="Calibri" panose="020F0502020204030204" pitchFamily="34" charset="0"/>
                            </a:rPr>
                            <m:t>𝒆𝒓𝒓</m:t>
                          </m:r>
                        </m:sub>
                      </m:sSub>
                      <m:r>
                        <a:rPr lang="fr-FR" sz="1600" b="1" i="1">
                          <a:solidFill>
                            <a:srgbClr val="FF0000"/>
                          </a:solidFill>
                          <a:latin typeface="Cambria Math" panose="02040503050406030204" pitchFamily="18" charset="0"/>
                          <a:cs typeface="Calibri" panose="020F0502020204030204" pitchFamily="34" charset="0"/>
                        </a:rPr>
                        <m:t>=</m:t>
                      </m:r>
                      <m:r>
                        <a:rPr lang="el-GR" sz="1600" b="1" i="1" smtClean="0">
                          <a:solidFill>
                            <a:srgbClr val="FF0000"/>
                          </a:solidFill>
                          <a:latin typeface="Cambria Math" panose="02040503050406030204" pitchFamily="18" charset="0"/>
                          <a:cs typeface="Calibri" panose="020F0502020204030204" pitchFamily="34" charset="0"/>
                        </a:rPr>
                        <m:t>𝟏𝟎</m:t>
                      </m:r>
                      <m:r>
                        <a:rPr lang="el-GR" sz="1600"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m:t>
                      </m:r>
                      <m:r>
                        <a:rPr lang="fr-FR" sz="1600" b="1" i="0"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 </m:t>
                      </m:r>
                      <m:r>
                        <a:rPr lang="en-GB" sz="1600" b="1" i="0"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𝐨𝐫</m:t>
                      </m:r>
                    </m:oMath>
                  </m:oMathPara>
                </a14:m>
                <a:endParaRPr lang="en-GB" sz="1600" b="1" i="0" dirty="0" smtClean="0">
                  <a:solidFill>
                    <a:srgbClr val="FF0000"/>
                  </a:solidFill>
                  <a:latin typeface="Cambria Math" panose="02040503050406030204" pitchFamily="18" charset="0"/>
                  <a:ea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l-GR" sz="1600" b="1" i="0"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𝚫𝛕</m:t>
                      </m:r>
                      <m:r>
                        <a:rPr lang="el-GR" sz="1600"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m:t>
                      </m:r>
                      <m:r>
                        <a:rPr lang="en-GB" sz="1600"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𝟎</m:t>
                      </m:r>
                      <m:r>
                        <a:rPr lang="en-GB" sz="1600"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m:t>
                      </m:r>
                      <m:r>
                        <a:rPr lang="en-GB" sz="1600"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𝟎𝟕</m:t>
                      </m:r>
                      <m:r>
                        <a:rPr lang="en-GB" sz="1600"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 </m:t>
                      </m:r>
                      <m:r>
                        <a:rPr lang="en-GB" sz="1600" b="1" i="0"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𝐧𝐬</m:t>
                      </m:r>
                    </m:oMath>
                  </m:oMathPara>
                </a14:m>
                <a:endParaRPr lang="en-GB" b="1" dirty="0"/>
              </a:p>
            </p:txBody>
          </p:sp>
        </mc:Choice>
        <mc:Fallback xmlns="">
          <p:sp>
            <p:nvSpPr>
              <p:cNvPr id="15" name="Rectangle 14"/>
              <p:cNvSpPr>
                <a:spLocks noRot="1" noChangeAspect="1" noMove="1" noResize="1" noEditPoints="1" noAdjustHandles="1" noChangeArrowheads="1" noChangeShapeType="1" noTextEdit="1"/>
              </p:cNvSpPr>
              <p:nvPr/>
            </p:nvSpPr>
            <p:spPr>
              <a:xfrm>
                <a:off x="2716360" y="2037720"/>
                <a:ext cx="1501052" cy="584775"/>
              </a:xfrm>
              <a:prstGeom prst="rect">
                <a:avLst/>
              </a:prstGeom>
              <a:blipFill>
                <a:blip r:embed="rId4"/>
                <a:stretch>
                  <a:fillRect/>
                </a:stretch>
              </a:blipFill>
            </p:spPr>
            <p:txBody>
              <a:bodyPr/>
              <a:lstStyle/>
              <a:p>
                <a:r>
                  <a:rPr lang="en-GB">
                    <a:noFill/>
                  </a:rPr>
                  <a:t> </a:t>
                </a:r>
              </a:p>
            </p:txBody>
          </p:sp>
        </mc:Fallback>
      </mc:AlternateContent>
      <p:cxnSp>
        <p:nvCxnSpPr>
          <p:cNvPr id="17" name="Straight Arrow Connector 16"/>
          <p:cNvCxnSpPr/>
          <p:nvPr/>
        </p:nvCxnSpPr>
        <p:spPr>
          <a:xfrm flipH="1" flipV="1">
            <a:off x="2773707" y="2450655"/>
            <a:ext cx="725" cy="1450796"/>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211169" y="1736449"/>
            <a:ext cx="5" cy="3807365"/>
          </a:xfrm>
          <a:prstGeom prst="line">
            <a:avLst/>
          </a:prstGeom>
          <a:ln w="38100">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50350" y="1758667"/>
            <a:ext cx="5" cy="3807365"/>
          </a:xfrm>
          <a:prstGeom prst="line">
            <a:avLst/>
          </a:prstGeom>
          <a:ln w="38100">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10800000">
            <a:off x="4213798" y="5349250"/>
            <a:ext cx="499622" cy="0"/>
          </a:xfrm>
          <a:prstGeom prst="straightConnector1">
            <a:avLst/>
          </a:prstGeom>
          <a:ln w="25400">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546315" y="5105290"/>
            <a:ext cx="1204040" cy="492443"/>
            <a:chOff x="4546315" y="5105290"/>
            <a:chExt cx="1204040" cy="492443"/>
          </a:xfrm>
        </p:grpSpPr>
        <p:cxnSp>
          <p:nvCxnSpPr>
            <p:cNvPr id="31" name="Straight Arrow Connector 30"/>
            <p:cNvCxnSpPr/>
            <p:nvPr/>
          </p:nvCxnSpPr>
          <p:spPr>
            <a:xfrm>
              <a:off x="5296153" y="5349250"/>
              <a:ext cx="454202" cy="0"/>
            </a:xfrm>
            <a:prstGeom prst="straightConnector1">
              <a:avLst/>
            </a:prstGeom>
            <a:ln w="25400">
              <a:solidFill>
                <a:srgbClr val="00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4546315" y="5105290"/>
                  <a:ext cx="701789"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latin typeface="Cambria Math" charset="0"/>
                              </a:rPr>
                            </m:ctrlPr>
                          </m:sSubPr>
                          <m:e>
                            <m:r>
                              <a:rPr lang="en-GB" sz="1600" b="1" i="1" smtClean="0">
                                <a:latin typeface="Cambria Math" panose="02040503050406030204" pitchFamily="18" charset="0"/>
                              </a:rPr>
                              <m:t>𝑻</m:t>
                            </m:r>
                          </m:e>
                          <m:sub>
                            <m:r>
                              <a:rPr lang="en-GB" sz="1600" b="1" i="0" smtClean="0">
                                <a:latin typeface="Cambria Math" panose="02040503050406030204" pitchFamily="18" charset="0"/>
                              </a:rPr>
                              <m:t>𝐬</m:t>
                            </m:r>
                          </m:sub>
                        </m:sSub>
                        <m:r>
                          <a:rPr lang="en-GB" sz="1600" b="1" i="1" smtClean="0">
                            <a:latin typeface="Cambria Math" panose="02040503050406030204" pitchFamily="18" charset="0"/>
                            <a:ea typeface="Cambria Math" panose="02040503050406030204" pitchFamily="18" charset="0"/>
                          </a:rPr>
                          <m:t>~</m:t>
                        </m:r>
                      </m:oMath>
                    </m:oMathPara>
                  </a14:m>
                  <a:endParaRPr lang="en-GB" sz="1600" b="1"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1600" b="1" i="1" smtClean="0">
                            <a:latin typeface="Cambria Math" panose="02040503050406030204" pitchFamily="18" charset="0"/>
                          </a:rPr>
                          <m:t>𝟏</m:t>
                        </m:r>
                        <m:r>
                          <a:rPr lang="en-GB" sz="1600" b="1" i="1" smtClean="0">
                            <a:latin typeface="Cambria Math" panose="02040503050406030204" pitchFamily="18" charset="0"/>
                          </a:rPr>
                          <m:t>/</m:t>
                        </m:r>
                        <m:sSub>
                          <m:sSubPr>
                            <m:ctrlPr>
                              <a:rPr lang="en-GB" sz="1600" b="1" i="1" smtClean="0">
                                <a:latin typeface="Cambria Math" charset="0"/>
                              </a:rPr>
                            </m:ctrlPr>
                          </m:sSubPr>
                          <m:e>
                            <m:r>
                              <a:rPr lang="en-GB" sz="1600" b="1" i="1" smtClean="0">
                                <a:latin typeface="Cambria Math" panose="02040503050406030204" pitchFamily="18" charset="0"/>
                              </a:rPr>
                              <m:t>𝒇</m:t>
                            </m:r>
                          </m:e>
                          <m:sub>
                            <m:r>
                              <a:rPr lang="en-GB" sz="1600" b="1" i="0" smtClean="0">
                                <a:latin typeface="Cambria Math" panose="02040503050406030204" pitchFamily="18" charset="0"/>
                              </a:rPr>
                              <m:t>𝐬</m:t>
                            </m:r>
                            <m:r>
                              <a:rPr lang="en-GB" sz="1600" b="1" i="1" smtClean="0">
                                <a:latin typeface="Cambria Math" panose="02040503050406030204" pitchFamily="18" charset="0"/>
                              </a:rPr>
                              <m:t>𝟎</m:t>
                            </m:r>
                          </m:sub>
                        </m:sSub>
                      </m:oMath>
                    </m:oMathPara>
                  </a14:m>
                  <a:endParaRPr lang="en-GB" sz="1600" b="1" dirty="0"/>
                </a:p>
              </p:txBody>
            </p:sp>
          </mc:Choice>
          <mc:Fallback xmlns="">
            <p:sp>
              <p:nvSpPr>
                <p:cNvPr id="32" name="TextBox 31"/>
                <p:cNvSpPr txBox="1">
                  <a:spLocks noRot="1" noChangeAspect="1" noMove="1" noResize="1" noEditPoints="1" noAdjustHandles="1" noChangeArrowheads="1" noChangeShapeType="1" noTextEdit="1"/>
                </p:cNvSpPr>
                <p:nvPr/>
              </p:nvSpPr>
              <p:spPr>
                <a:xfrm>
                  <a:off x="4546315" y="5105290"/>
                  <a:ext cx="701789" cy="492443"/>
                </a:xfrm>
                <a:prstGeom prst="rect">
                  <a:avLst/>
                </a:prstGeom>
                <a:blipFill>
                  <a:blip r:embed="rId5"/>
                  <a:stretch>
                    <a:fillRect b="-17284"/>
                  </a:stretch>
                </a:blipFill>
              </p:spPr>
              <p:txBody>
                <a:bodyPr/>
                <a:lstStyle/>
                <a:p>
                  <a:r>
                    <a:rPr lang="en-GB">
                      <a:noFill/>
                    </a:rPr>
                    <a:t> </a:t>
                  </a:r>
                </a:p>
              </p:txBody>
            </p:sp>
          </mc:Fallback>
        </mc:AlternateContent>
      </p:grpSp>
    </p:spTree>
    <p:extLst>
      <p:ext uri="{BB962C8B-B14F-4D97-AF65-F5344CB8AC3E}">
        <p14:creationId xmlns:p14="http://schemas.microsoft.com/office/powerpoint/2010/main" val="1789211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4</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TextBox 4"/>
          <p:cNvSpPr txBox="1"/>
          <p:nvPr/>
        </p:nvSpPr>
        <p:spPr>
          <a:xfrm>
            <a:off x="684804" y="186389"/>
            <a:ext cx="11077040" cy="400110"/>
          </a:xfrm>
          <a:prstGeom prst="rect">
            <a:avLst/>
          </a:prstGeom>
          <a:noFill/>
        </p:spPr>
        <p:txBody>
          <a:bodyPr wrap="square" rtlCol="0">
            <a:spAutoFit/>
          </a:bodyPr>
          <a:lstStyle/>
          <a:p>
            <a:r>
              <a:rPr lang="en-GB" sz="2000" dirty="0" smtClean="0"/>
              <a:t>To obtain the invariant we cross </a:t>
            </a:r>
            <a:r>
              <a:rPr lang="en-GB" sz="2000" dirty="0" smtClean="0"/>
              <a:t>multiply </a:t>
            </a:r>
            <a:r>
              <a:rPr lang="en-GB" sz="2000" dirty="0" smtClean="0"/>
              <a:t>the first and second equation of motion, and we integrate:</a:t>
            </a:r>
            <a:endParaRPr lang="en-GB" sz="2000"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128270757"/>
                  </p:ext>
                </p:extLst>
              </p:nvPr>
            </p:nvGraphicFramePr>
            <p:xfrm>
              <a:off x="561860" y="909159"/>
              <a:ext cx="10118398" cy="653161"/>
            </p:xfrm>
            <a:graphic>
              <a:graphicData uri="http://schemas.openxmlformats.org/drawingml/2006/table">
                <a:tbl>
                  <a:tblPr firstRow="1" bandRow="1">
                    <a:tableStyleId>{2D5ABB26-0587-4C30-8999-92F81FD0307C}</a:tableStyleId>
                  </a:tblPr>
                  <a:tblGrid>
                    <a:gridCol w="7104993">
                      <a:extLst>
                        <a:ext uri="{9D8B030D-6E8A-4147-A177-3AD203B41FA5}">
                          <a16:colId xmlns="" xmlns:a16="http://schemas.microsoft.com/office/drawing/2014/main" val="2435879438"/>
                        </a:ext>
                      </a:extLst>
                    </a:gridCol>
                    <a:gridCol w="3013405">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b="0" i="1" smtClean="0">
                                        <a:latin typeface="Cambria Math"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𝑤</m:t>
                                    </m:r>
                                  </m:e>
                                </m:acc>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𝑠</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b>
                                      <m:sSubPr>
                                        <m:ctrlPr>
                                          <a:rPr lang="en-US" b="0" i="1" smtClean="0">
                                            <a:latin typeface="Cambria Math"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den>
                                </m:f>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sin</m:t>
                                </m:r>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𝑠𝑖𝑛</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oMath>
                            </m:oMathPara>
                          </a14:m>
                          <a:endParaRPr lang="en-US" b="0" dirty="0" smtClean="0"/>
                        </a:p>
                      </a:txBody>
                      <a:tcPr>
                        <a:noFill/>
                      </a:tcPr>
                    </a:tc>
                    <a:tc>
                      <a:txBody>
                        <a:bodyPr/>
                        <a:lstStyle/>
                        <a:p>
                          <a:pPr algn="r"/>
                          <a:r>
                            <a:rPr lang="en-GB" dirty="0" smtClean="0"/>
                            <a:t>Eq. 25 </a:t>
                          </a:r>
                          <a:endParaRPr lang="en-GB"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128270757"/>
                  </p:ext>
                </p:extLst>
              </p:nvPr>
            </p:nvGraphicFramePr>
            <p:xfrm>
              <a:off x="561860" y="909159"/>
              <a:ext cx="10118398" cy="653161"/>
            </p:xfrm>
            <a:graphic>
              <a:graphicData uri="http://schemas.openxmlformats.org/drawingml/2006/table">
                <a:tbl>
                  <a:tblPr firstRow="1" bandRow="1">
                    <a:tableStyleId>{2D5ABB26-0587-4C30-8999-92F81FD0307C}</a:tableStyleId>
                  </a:tblPr>
                  <a:tblGrid>
                    <a:gridCol w="7104993">
                      <a:extLst>
                        <a:ext uri="{9D8B030D-6E8A-4147-A177-3AD203B41FA5}">
                          <a16:colId xmlns="" xmlns:a16="http://schemas.microsoft.com/office/drawing/2014/main" xmlns:a14="http://schemas.microsoft.com/office/drawing/2010/main" val="2435879438"/>
                        </a:ext>
                      </a:extLst>
                    </a:gridCol>
                    <a:gridCol w="3013405">
                      <a:extLst>
                        <a:ext uri="{9D8B030D-6E8A-4147-A177-3AD203B41FA5}">
                          <a16:colId xmlns="" xmlns:a16="http://schemas.microsoft.com/office/drawing/2014/main" xmlns:a14="http://schemas.microsoft.com/office/drawing/2010/main" val="3489280894"/>
                        </a:ext>
                      </a:extLst>
                    </a:gridCol>
                  </a:tblGrid>
                  <a:tr h="653161">
                    <a:tc>
                      <a:txBody>
                        <a:bodyPr/>
                        <a:lstStyle/>
                        <a:p>
                          <a:endParaRPr lang="en-US"/>
                        </a:p>
                      </a:txBody>
                      <a:tcPr>
                        <a:blipFill rotWithShape="0">
                          <a:blip r:embed="rId2"/>
                          <a:stretch>
                            <a:fillRect r="-42453"/>
                          </a:stretch>
                        </a:blipFill>
                      </a:tcPr>
                    </a:tc>
                    <a:tc>
                      <a:txBody>
                        <a:bodyPr/>
                        <a:lstStyle/>
                        <a:p>
                          <a:pPr algn="r"/>
                          <a:r>
                            <a:rPr lang="en-GB" dirty="0" smtClean="0"/>
                            <a:t>Eq. 25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566009889"/>
                  </p:ext>
                </p:extLst>
              </p:nvPr>
            </p:nvGraphicFramePr>
            <p:xfrm>
              <a:off x="561860" y="1624693"/>
              <a:ext cx="10118398" cy="613918"/>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val="2435879438"/>
                        </a:ext>
                      </a:extLst>
                    </a:gridCol>
                    <a:gridCol w="3044937">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b="0" i="1" smtClean="0">
                                        <a:latin typeface="Cambria Math" charset="0"/>
                                        <a:ea typeface="Cambria Math" panose="02040503050406030204" pitchFamily="18" charset="0"/>
                                      </a:rPr>
                                    </m:ctrlPr>
                                  </m:accPr>
                                  <m:e>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e>
                                </m:acc>
                                <m:f>
                                  <m:fPr>
                                    <m:ctrlPr>
                                      <a:rPr lang="en-US" b="0" i="1" smtClean="0">
                                        <a:latin typeface="Cambria Math"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𝑤</m:t>
                                </m:r>
                              </m:oMath>
                            </m:oMathPara>
                          </a14:m>
                          <a:endParaRPr lang="en-US" b="0" dirty="0" smtClean="0"/>
                        </a:p>
                      </a:txBody>
                      <a:tcPr>
                        <a:noFill/>
                      </a:tcPr>
                    </a:tc>
                    <a:tc>
                      <a:txBody>
                        <a:bodyPr/>
                        <a:lstStyle/>
                        <a:p>
                          <a:pPr algn="r"/>
                          <a:r>
                            <a:rPr lang="en-GB" dirty="0" smtClean="0"/>
                            <a:t>Eq. 34 </a:t>
                          </a:r>
                          <a:endParaRPr lang="en-GB"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566009889"/>
                  </p:ext>
                </p:extLst>
              </p:nvPr>
            </p:nvGraphicFramePr>
            <p:xfrm>
              <a:off x="561860" y="1624693"/>
              <a:ext cx="10118398" cy="613918"/>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xmlns:a14="http://schemas.microsoft.com/office/drawing/2010/main" val="2435879438"/>
                        </a:ext>
                      </a:extLst>
                    </a:gridCol>
                    <a:gridCol w="3044937">
                      <a:extLst>
                        <a:ext uri="{9D8B030D-6E8A-4147-A177-3AD203B41FA5}">
                          <a16:colId xmlns="" xmlns:a16="http://schemas.microsoft.com/office/drawing/2014/main" xmlns:a14="http://schemas.microsoft.com/office/drawing/2010/main" val="3489280894"/>
                        </a:ext>
                      </a:extLst>
                    </a:gridCol>
                  </a:tblGrid>
                  <a:tr h="613918">
                    <a:tc>
                      <a:txBody>
                        <a:bodyPr/>
                        <a:lstStyle/>
                        <a:p>
                          <a:endParaRPr lang="en-US"/>
                        </a:p>
                      </a:txBody>
                      <a:tcPr>
                        <a:blipFill rotWithShape="0">
                          <a:blip r:embed="rId3"/>
                          <a:stretch>
                            <a:fillRect r="-43066"/>
                          </a:stretch>
                        </a:blipFill>
                      </a:tcPr>
                    </a:tc>
                    <a:tc>
                      <a:txBody>
                        <a:bodyPr/>
                        <a:lstStyle/>
                        <a:p>
                          <a:pPr algn="r"/>
                          <a:r>
                            <a:rPr lang="en-GB" dirty="0" smtClean="0"/>
                            <a:t>Eq. 34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561860" y="2427088"/>
              <a:ext cx="10118398" cy="653161"/>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val="2435879438"/>
                        </a:ext>
                      </a:extLst>
                    </a:gridCol>
                    <a:gridCol w="3044937">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𝑤𝑑𝑤</m:t>
                                </m:r>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𝑠</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b>
                                      <m:sSubPr>
                                        <m:ctrlPr>
                                          <a:rPr lang="en-US" b="0" i="1" smtClean="0">
                                            <a:latin typeface="Cambria Math"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den>
                                </m:f>
                                <m:d>
                                  <m:dPr>
                                    <m:ctrlPr>
                                      <a:rPr lang="en-US" b="0" i="1" smtClean="0">
                                        <a:latin typeface="Cambria Math" charset="0"/>
                                        <a:ea typeface="Cambria Math" panose="02040503050406030204" pitchFamily="18" charset="0"/>
                                      </a:rPr>
                                    </m:ctrlPr>
                                  </m:dPr>
                                  <m:e>
                                    <m:func>
                                      <m:funcPr>
                                        <m:ctrlPr>
                                          <a:rPr lang="en-US" b="0" i="1" smtClean="0">
                                            <a:latin typeface="Cambria Math"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n-US" b="0" i="1" smtClean="0">
                                                <a:latin typeface="Cambria Math" charset="0"/>
                                                <a:ea typeface="Cambria Math" panose="02040503050406030204" pitchFamily="18" charset="0"/>
                                              </a:rPr>
                                            </m:ctrlPr>
                                          </m:d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𝑠𝑖𝑛</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𝜑</m:t>
                                </m:r>
                              </m:oMath>
                            </m:oMathPara>
                          </a14:m>
                          <a:endParaRPr lang="en-US" b="0" dirty="0" smtClean="0"/>
                        </a:p>
                      </a:txBody>
                      <a:tcPr>
                        <a:noFill/>
                      </a:tcPr>
                    </a:tc>
                    <a:tc>
                      <a:txBody>
                        <a:bodyPr/>
                        <a:lstStyle/>
                        <a:p>
                          <a:pPr algn="r"/>
                          <a:r>
                            <a:rPr lang="en-GB" dirty="0" smtClean="0"/>
                            <a:t>Eq. 45 </a:t>
                          </a:r>
                          <a:endParaRPr lang="en-GB"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8" name="Table 7"/>
              <p:cNvGraphicFramePr>
                <a:graphicFrameLocks noGrp="1"/>
              </p:cNvGraphicFramePr>
              <p:nvPr>
                <p:extLst/>
              </p:nvPr>
            </p:nvGraphicFramePr>
            <p:xfrm>
              <a:off x="561860" y="2427088"/>
              <a:ext cx="10118398" cy="653161"/>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xmlns:a14="http://schemas.microsoft.com/office/drawing/2010/main" val="2435879438"/>
                        </a:ext>
                      </a:extLst>
                    </a:gridCol>
                    <a:gridCol w="3044937">
                      <a:extLst>
                        <a:ext uri="{9D8B030D-6E8A-4147-A177-3AD203B41FA5}">
                          <a16:colId xmlns="" xmlns:a16="http://schemas.microsoft.com/office/drawing/2014/main" xmlns:a14="http://schemas.microsoft.com/office/drawing/2010/main" val="3489280894"/>
                        </a:ext>
                      </a:extLst>
                    </a:gridCol>
                  </a:tblGrid>
                  <a:tr h="653161">
                    <a:tc>
                      <a:txBody>
                        <a:bodyPr/>
                        <a:lstStyle/>
                        <a:p>
                          <a:endParaRPr lang="en-US"/>
                        </a:p>
                      </a:txBody>
                      <a:tcPr>
                        <a:blipFill rotWithShape="0">
                          <a:blip r:embed="rId4"/>
                          <a:stretch>
                            <a:fillRect r="-43066"/>
                          </a:stretch>
                        </a:blipFill>
                      </a:tcPr>
                    </a:tc>
                    <a:tc>
                      <a:txBody>
                        <a:bodyPr/>
                        <a:lstStyle/>
                        <a:p>
                          <a:pPr algn="r"/>
                          <a:r>
                            <a:rPr lang="en-GB" dirty="0" smtClean="0"/>
                            <a:t>Eq. 45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sp>
            <p:nvSpPr>
              <p:cNvPr id="9" name="TextBox 8"/>
              <p:cNvSpPr txBox="1"/>
              <p:nvPr/>
            </p:nvSpPr>
            <p:spPr>
              <a:xfrm>
                <a:off x="561860" y="3073541"/>
                <a:ext cx="10441641" cy="369332"/>
              </a:xfrm>
              <a:prstGeom prst="rect">
                <a:avLst/>
              </a:prstGeom>
              <a:noFill/>
            </p:spPr>
            <p:txBody>
              <a:bodyPr wrap="none" rtlCol="0">
                <a:spAutoFit/>
              </a:bodyPr>
              <a:lstStyle/>
              <a:p>
                <a:r>
                  <a:rPr lang="en-GB" dirty="0" smtClean="0"/>
                  <a:t>Now we integrate Eq. 45 and define as integration constant, C, the one that for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𝜑</m:t>
                    </m:r>
                  </m:oMath>
                </a14:m>
                <a:r>
                  <a:rPr lang="en-GB" dirty="0" smtClean="0"/>
                  <a:t>=w=</a:t>
                </a:r>
                <a:r>
                  <a:rPr lang="en-GB" dirty="0" smtClean="0">
                    <a:latin typeface="Arial" charset="0"/>
                    <a:ea typeface="Arial" charset="0"/>
                    <a:cs typeface="Arial" charset="0"/>
                  </a:rPr>
                  <a:t>0</a:t>
                </a:r>
                <a:r>
                  <a:rPr lang="en-GB" dirty="0" smtClean="0"/>
                  <a:t> </a:t>
                </a:r>
                <a:r>
                  <a:rPr lang="en-GB" dirty="0" smtClean="0">
                    <a:sym typeface="Wingdings" panose="05000000000000000000" pitchFamily="2" charset="2"/>
                  </a:rPr>
                  <a:t> Total Energy = </a:t>
                </a:r>
                <a:r>
                  <a:rPr lang="en-GB" dirty="0" smtClean="0">
                    <a:latin typeface="Arial" charset="0"/>
                    <a:ea typeface="Arial" charset="0"/>
                    <a:cs typeface="Arial" charset="0"/>
                    <a:sym typeface="Wingdings" panose="05000000000000000000" pitchFamily="2" charset="2"/>
                  </a:rPr>
                  <a:t>0</a:t>
                </a:r>
                <a:r>
                  <a:rPr lang="en-GB" dirty="0" smtClean="0"/>
                  <a:t>:</a:t>
                </a:r>
                <a:endParaRPr lang="en-GB" dirty="0"/>
              </a:p>
            </p:txBody>
          </p:sp>
        </mc:Choice>
        <mc:Fallback>
          <p:sp>
            <p:nvSpPr>
              <p:cNvPr id="9" name="TextBox 8"/>
              <p:cNvSpPr txBox="1">
                <a:spLocks noRot="1" noChangeAspect="1" noMove="1" noResize="1" noEditPoints="1" noAdjustHandles="1" noChangeArrowheads="1" noChangeShapeType="1" noTextEdit="1"/>
              </p:cNvSpPr>
              <p:nvPr/>
            </p:nvSpPr>
            <p:spPr>
              <a:xfrm>
                <a:off x="561860" y="3073541"/>
                <a:ext cx="10441641" cy="369332"/>
              </a:xfrm>
              <a:prstGeom prst="rect">
                <a:avLst/>
              </a:prstGeom>
              <a:blipFill rotWithShape="0">
                <a:blip r:embed="rId5"/>
                <a:stretch>
                  <a:fillRect l="-467" t="-11475"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1166985549"/>
                  </p:ext>
                </p:extLst>
              </p:nvPr>
            </p:nvGraphicFramePr>
            <p:xfrm>
              <a:off x="561860" y="4332248"/>
              <a:ext cx="10118398" cy="688912"/>
            </p:xfrm>
            <a:graphic>
              <a:graphicData uri="http://schemas.openxmlformats.org/drawingml/2006/table">
                <a:tbl>
                  <a:tblPr bandRow="1">
                    <a:tableStyleId>{2D5ABB26-0587-4C30-8999-92F81FD0307C}</a:tableStyleId>
                  </a:tblPr>
                  <a:tblGrid>
                    <a:gridCol w="9287220">
                      <a:extLst>
                        <a:ext uri="{9D8B030D-6E8A-4147-A177-3AD203B41FA5}">
                          <a16:colId xmlns="" xmlns:a16="http://schemas.microsoft.com/office/drawing/2014/main" val="2435879438"/>
                        </a:ext>
                      </a:extLst>
                    </a:gridCol>
                    <a:gridCol w="831178">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b="0" i="1" smtClean="0">
                                        <a:latin typeface="Cambria Math" charset="0"/>
                                        <a:ea typeface="Cambria Math" panose="02040503050406030204" pitchFamily="18" charset="0"/>
                                      </a:rPr>
                                    </m:ctrlPr>
                                  </m:sSubPr>
                                  <m:e>
                                    <m:f>
                                      <m:fPr>
                                        <m:ctrlPr>
                                          <a:rPr lang="en-US" b="0" i="1" smtClean="0">
                                            <a:latin typeface="Cambria Math"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sSup>
                                      <m:sSupPr>
                                        <m:ctrlPr>
                                          <a:rPr lang="en-US" b="0" i="1" smtClean="0">
                                            <a:latin typeface="Cambria Math"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𝑤</m:t>
                                        </m:r>
                                      </m:e>
                                      <m:sup>
                                        <m:r>
                                          <a:rPr lang="en-US" b="0" i="1" smtClean="0">
                                            <a:latin typeface="Cambria Math" panose="02040503050406030204" pitchFamily="18" charset="0"/>
                                            <a:ea typeface="Cambria Math" panose="02040503050406030204" pitchFamily="18" charset="0"/>
                                          </a:rPr>
                                          <m:t>2</m:t>
                                        </m:r>
                                      </m:sup>
                                    </m:sSup>
                                  </m:e>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rPr>
                                        </m:ctrlPr>
                                      </m:sSubPr>
                                      <m:e>
                                        <m:sSub>
                                          <m:sSubPr>
                                            <m:ctrlPr>
                                              <a:rPr lang="en-US" b="0" i="1" smtClean="0">
                                                <a:latin typeface="Cambria Math" charset="0"/>
                                                <a:ea typeface="Cambria Math" panose="02040503050406030204" pitchFamily="18" charset="0"/>
                                              </a:rPr>
                                            </m:ctrlPr>
                                          </m:sSubPr>
                                          <m:e>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𝑠</m:t>
                                            </m:r>
                                          </m:sub>
                                        </m:sSub>
                                      </m:e>
                                      <m:sub/>
                                    </m:sSub>
                                  </m:den>
                                </m:f>
                                <m:d>
                                  <m:dPr>
                                    <m:ctrlPr>
                                      <a:rPr lang="en-US" b="0" i="1" smtClean="0">
                                        <a:latin typeface="Cambria Math" charset="0"/>
                                        <a:ea typeface="Cambria Math" panose="02040503050406030204" pitchFamily="18" charset="0"/>
                                      </a:rPr>
                                    </m:ctrlPr>
                                  </m:dPr>
                                  <m:e>
                                    <m:func>
                                      <m:funcPr>
                                        <m:ctrlPr>
                                          <a:rPr lang="en-US" b="0" i="1" smtClean="0">
                                            <a:latin typeface="Cambria Math"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d>
                                          <m:dPr>
                                            <m:ctrlPr>
                                              <a:rPr lang="en-US" b="0" i="1" smtClean="0">
                                                <a:latin typeface="Cambria Math" charset="0"/>
                                                <a:ea typeface="Cambria Math" panose="02040503050406030204" pitchFamily="18" charset="0"/>
                                              </a:rPr>
                                            </m:ctrlPr>
                                          </m:d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𝑐𝑜𝑠</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𝑠𝑖𝑛</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r>
                                  <a:rPr lang="en-US" b="0" i="1" smtClean="0">
                                    <a:latin typeface="Cambria Math" panose="02040503050406030204" pitchFamily="18" charset="0"/>
                                    <a:ea typeface="Cambria Math" panose="02040503050406030204" pitchFamily="18" charset="0"/>
                                  </a:rPr>
                                  <m:t>=</m:t>
                                </m:r>
                                <m:r>
                                  <a:rPr lang="en-US" b="0" i="1" smtClean="0">
                                    <a:solidFill>
                                      <a:srgbClr val="FFC000"/>
                                    </a:solidFill>
                                    <a:latin typeface="Cambria Math" panose="02040503050406030204" pitchFamily="18" charset="0"/>
                                    <a:ea typeface="Cambria Math" panose="02040503050406030204" pitchFamily="18" charset="0"/>
                                  </a:rPr>
                                  <m:t>𝑇𝑜𝑡𝑎𝑙</m:t>
                                </m:r>
                                <m:r>
                                  <a:rPr lang="en-US" b="0" i="1" smtClean="0">
                                    <a:solidFill>
                                      <a:srgbClr val="FFC000"/>
                                    </a:solidFill>
                                    <a:latin typeface="Cambria Math" panose="02040503050406030204" pitchFamily="18" charset="0"/>
                                    <a:ea typeface="Cambria Math" panose="02040503050406030204" pitchFamily="18" charset="0"/>
                                  </a:rPr>
                                  <m:t> </m:t>
                                </m:r>
                                <m:r>
                                  <a:rPr lang="en-US" b="0" i="1" smtClean="0">
                                    <a:solidFill>
                                      <a:srgbClr val="FFC000"/>
                                    </a:solidFill>
                                    <a:latin typeface="Cambria Math" panose="02040503050406030204" pitchFamily="18" charset="0"/>
                                    <a:ea typeface="Cambria Math" panose="02040503050406030204" pitchFamily="18" charset="0"/>
                                  </a:rPr>
                                  <m:t>𝐸𝑛𝑒𝑟𝑔𝑦</m:t>
                                </m:r>
                                <m:r>
                                  <a:rPr lang="en-US" b="0" i="1" smtClean="0">
                                    <a:latin typeface="Cambria Math" panose="02040503050406030204" pitchFamily="18" charset="0"/>
                                    <a:ea typeface="Cambria Math" panose="02040503050406030204" pitchFamily="18" charset="0"/>
                                  </a:rPr>
                                  <m:t>=</m:t>
                                </m:r>
                                <m:r>
                                  <a:rPr lang="en-US" b="0" i="1" smtClean="0">
                                    <a:solidFill>
                                      <a:srgbClr val="FFC000"/>
                                    </a:solidFill>
                                    <a:latin typeface="Cambria Math" panose="02040503050406030204" pitchFamily="18" charset="0"/>
                                    <a:ea typeface="Cambria Math" panose="02040503050406030204" pitchFamily="18" charset="0"/>
                                  </a:rPr>
                                  <m:t>𝐻𝑎𝑚𝑖𝑙𝑡𝑜𝑛𝑖𝑎𝑛</m:t>
                                </m:r>
                              </m:oMath>
                            </m:oMathPara>
                          </a14:m>
                          <a:endParaRPr lang="en-US" b="0" dirty="0" smtClean="0">
                            <a:solidFill>
                              <a:srgbClr val="FFC000"/>
                            </a:solidFill>
                          </a:endParaRPr>
                        </a:p>
                      </a:txBody>
                      <a:tcPr>
                        <a:noFill/>
                      </a:tcPr>
                    </a:tc>
                    <a:tc>
                      <a:txBody>
                        <a:bodyPr/>
                        <a:lstStyle/>
                        <a:p>
                          <a:pPr algn="r"/>
                          <a:r>
                            <a:rPr lang="en-GB" dirty="0" smtClean="0"/>
                            <a:t>Eq. 47 </a:t>
                          </a:r>
                          <a:endParaRPr lang="en-GB"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1166985549"/>
                  </p:ext>
                </p:extLst>
              </p:nvPr>
            </p:nvGraphicFramePr>
            <p:xfrm>
              <a:off x="561860" y="4332248"/>
              <a:ext cx="10118398" cy="688912"/>
            </p:xfrm>
            <a:graphic>
              <a:graphicData uri="http://schemas.openxmlformats.org/drawingml/2006/table">
                <a:tbl>
                  <a:tblPr bandRow="1">
                    <a:tableStyleId>{2D5ABB26-0587-4C30-8999-92F81FD0307C}</a:tableStyleId>
                  </a:tblPr>
                  <a:tblGrid>
                    <a:gridCol w="9287220">
                      <a:extLst>
                        <a:ext uri="{9D8B030D-6E8A-4147-A177-3AD203B41FA5}">
                          <a16:colId xmlns="" xmlns:a16="http://schemas.microsoft.com/office/drawing/2014/main" xmlns:a14="http://schemas.microsoft.com/office/drawing/2010/main" val="2435879438"/>
                        </a:ext>
                      </a:extLst>
                    </a:gridCol>
                    <a:gridCol w="831178">
                      <a:extLst>
                        <a:ext uri="{9D8B030D-6E8A-4147-A177-3AD203B41FA5}">
                          <a16:colId xmlns="" xmlns:a16="http://schemas.microsoft.com/office/drawing/2014/main" xmlns:a14="http://schemas.microsoft.com/office/drawing/2010/main" val="3489280894"/>
                        </a:ext>
                      </a:extLst>
                    </a:gridCol>
                  </a:tblGrid>
                  <a:tr h="688912">
                    <a:tc>
                      <a:txBody>
                        <a:bodyPr/>
                        <a:lstStyle/>
                        <a:p>
                          <a:endParaRPr lang="en-US"/>
                        </a:p>
                      </a:txBody>
                      <a:tcPr>
                        <a:blipFill rotWithShape="0">
                          <a:blip r:embed="rId6"/>
                          <a:stretch>
                            <a:fillRect r="-8918"/>
                          </a:stretch>
                        </a:blipFill>
                      </a:tcPr>
                    </a:tc>
                    <a:tc>
                      <a:txBody>
                        <a:bodyPr/>
                        <a:lstStyle/>
                        <a:p>
                          <a:pPr algn="r"/>
                          <a:r>
                            <a:rPr lang="en-GB" dirty="0" smtClean="0"/>
                            <a:t>Eq. 47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sp>
        <p:nvSpPr>
          <p:cNvPr id="11" name="Rectangle 10"/>
          <p:cNvSpPr/>
          <p:nvPr/>
        </p:nvSpPr>
        <p:spPr>
          <a:xfrm>
            <a:off x="870332" y="4228622"/>
            <a:ext cx="826265" cy="88659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61860" y="5135803"/>
            <a:ext cx="1556836" cy="369332"/>
          </a:xfrm>
          <a:prstGeom prst="rect">
            <a:avLst/>
          </a:prstGeom>
          <a:noFill/>
        </p:spPr>
        <p:txBody>
          <a:bodyPr wrap="none" rtlCol="0">
            <a:spAutoFit/>
          </a:bodyPr>
          <a:lstStyle/>
          <a:p>
            <a:r>
              <a:rPr lang="en-GB" dirty="0" smtClean="0">
                <a:solidFill>
                  <a:srgbClr val="FFC000"/>
                </a:solidFill>
              </a:rPr>
              <a:t>Kinetic energy</a:t>
            </a:r>
            <a:endParaRPr lang="en-GB" dirty="0">
              <a:solidFill>
                <a:srgbClr val="FFC000"/>
              </a:solidFill>
            </a:endParaRPr>
          </a:p>
        </p:txBody>
      </p:sp>
      <p:sp>
        <p:nvSpPr>
          <p:cNvPr id="13" name="Rectangle 12"/>
          <p:cNvSpPr/>
          <p:nvPr/>
        </p:nvSpPr>
        <p:spPr>
          <a:xfrm>
            <a:off x="1926115" y="4249212"/>
            <a:ext cx="4591643" cy="88659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044957" y="5135803"/>
            <a:ext cx="4399062" cy="954107"/>
          </a:xfrm>
          <a:prstGeom prst="rect">
            <a:avLst/>
          </a:prstGeom>
          <a:noFill/>
        </p:spPr>
        <p:txBody>
          <a:bodyPr wrap="square" rtlCol="0">
            <a:spAutoFit/>
          </a:bodyPr>
          <a:lstStyle/>
          <a:p>
            <a:pPr algn="ctr"/>
            <a:r>
              <a:rPr lang="en-GB" sz="2800" dirty="0" smtClean="0">
                <a:solidFill>
                  <a:srgbClr val="FFC000"/>
                </a:solidFill>
              </a:rPr>
              <a:t>Potential </a:t>
            </a:r>
            <a:r>
              <a:rPr lang="en-GB" sz="2800" dirty="0" smtClean="0">
                <a:solidFill>
                  <a:srgbClr val="FFC000"/>
                </a:solidFill>
              </a:rPr>
              <a:t>energy</a:t>
            </a:r>
          </a:p>
          <a:p>
            <a:pPr algn="ctr"/>
            <a:r>
              <a:rPr lang="en-GB" sz="2800" dirty="0" smtClean="0">
                <a:solidFill>
                  <a:srgbClr val="FFC000"/>
                </a:solidFill>
                <a:sym typeface="Wingdings"/>
              </a:rPr>
              <a:t> </a:t>
            </a:r>
            <a:r>
              <a:rPr lang="en-GB" sz="2800" dirty="0" smtClean="0">
                <a:solidFill>
                  <a:srgbClr val="FFC000"/>
                </a:solidFill>
              </a:rPr>
              <a:t>for </a:t>
            </a:r>
            <a:r>
              <a:rPr lang="en-GB" sz="2800" dirty="0" smtClean="0">
                <a:solidFill>
                  <a:srgbClr val="FFC000"/>
                </a:solidFill>
              </a:rPr>
              <a:t>a sinusoidal RF </a:t>
            </a:r>
            <a:r>
              <a:rPr lang="en-GB" sz="2800" dirty="0" smtClean="0">
                <a:solidFill>
                  <a:srgbClr val="FFC000"/>
                </a:solidFill>
              </a:rPr>
              <a:t>field</a:t>
            </a:r>
            <a:endParaRPr lang="en-GB" sz="2800" dirty="0">
              <a:solidFill>
                <a:srgbClr val="FFC000"/>
              </a:solidFill>
            </a:endParaRPr>
          </a:p>
        </p:txBody>
      </p:sp>
      <p:sp>
        <p:nvSpPr>
          <p:cNvPr id="15" name="TextBox 14"/>
          <p:cNvSpPr txBox="1"/>
          <p:nvPr/>
        </p:nvSpPr>
        <p:spPr>
          <a:xfrm>
            <a:off x="7322463" y="5088590"/>
            <a:ext cx="3891128" cy="1200329"/>
          </a:xfrm>
          <a:prstGeom prst="rect">
            <a:avLst/>
          </a:prstGeom>
          <a:noFill/>
        </p:spPr>
        <p:txBody>
          <a:bodyPr wrap="square" rtlCol="0">
            <a:spAutoFit/>
          </a:bodyPr>
          <a:lstStyle/>
          <a:p>
            <a:pPr algn="ctr"/>
            <a:r>
              <a:rPr lang="en-GB" sz="2400" smtClean="0">
                <a:solidFill>
                  <a:srgbClr val="FFC000"/>
                </a:solidFill>
              </a:rPr>
              <a:t>The </a:t>
            </a:r>
            <a:r>
              <a:rPr lang="en-GB" sz="2400" dirty="0" smtClean="0">
                <a:solidFill>
                  <a:srgbClr val="FFC000"/>
                </a:solidFill>
              </a:rPr>
              <a:t>value of the energy of the system is given by the </a:t>
            </a:r>
            <a:r>
              <a:rPr lang="en-GB" sz="2400" smtClean="0">
                <a:solidFill>
                  <a:srgbClr val="FFC000"/>
                </a:solidFill>
              </a:rPr>
              <a:t>initial conditions</a:t>
            </a:r>
            <a:endParaRPr lang="en-GB" sz="2400" dirty="0">
              <a:solidFill>
                <a:srgbClr val="FFC000"/>
              </a:solidFill>
            </a:endParaRPr>
          </a:p>
        </p:txBody>
      </p:sp>
      <p:sp>
        <p:nvSpPr>
          <p:cNvPr id="16" name="TextBox 15"/>
          <p:cNvSpPr txBox="1"/>
          <p:nvPr/>
        </p:nvSpPr>
        <p:spPr>
          <a:xfrm>
            <a:off x="684804" y="1075533"/>
            <a:ext cx="2910733" cy="369332"/>
          </a:xfrm>
          <a:prstGeom prst="rect">
            <a:avLst/>
          </a:prstGeom>
          <a:noFill/>
        </p:spPr>
        <p:txBody>
          <a:bodyPr wrap="none" rtlCol="0">
            <a:spAutoFit/>
          </a:bodyPr>
          <a:lstStyle/>
          <a:p>
            <a:r>
              <a:rPr lang="en-GB" dirty="0" smtClean="0"/>
              <a:t>FIRST EQUATION OF MOTION</a:t>
            </a:r>
            <a:endParaRPr lang="en-GB" dirty="0"/>
          </a:p>
        </p:txBody>
      </p:sp>
      <p:sp>
        <p:nvSpPr>
          <p:cNvPr id="17" name="TextBox 16"/>
          <p:cNvSpPr txBox="1"/>
          <p:nvPr/>
        </p:nvSpPr>
        <p:spPr>
          <a:xfrm>
            <a:off x="684804" y="1694908"/>
            <a:ext cx="3189527" cy="369332"/>
          </a:xfrm>
          <a:prstGeom prst="rect">
            <a:avLst/>
          </a:prstGeom>
          <a:noFill/>
        </p:spPr>
        <p:txBody>
          <a:bodyPr wrap="none" rtlCol="0">
            <a:spAutoFit/>
          </a:bodyPr>
          <a:lstStyle/>
          <a:p>
            <a:r>
              <a:rPr lang="en-GB" dirty="0" smtClean="0"/>
              <a:t>SECOND EQUATION OF MOTION</a:t>
            </a:r>
            <a:endParaRPr lang="en-GB" dirty="0"/>
          </a:p>
        </p:txBody>
      </p:sp>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nvPr>
            </p:nvGraphicFramePr>
            <p:xfrm>
              <a:off x="561860" y="3463463"/>
              <a:ext cx="10118398" cy="810895"/>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val="2435879438"/>
                        </a:ext>
                      </a:extLst>
                    </a:gridCol>
                    <a:gridCol w="3044937">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nary>
                                  <m:naryPr>
                                    <m:limLoc m:val="undOvr"/>
                                    <m:subHide m:val="on"/>
                                    <m:supHide m:val="on"/>
                                    <m:ctrlPr>
                                      <a:rPr lang="en-US" b="0" i="1" smtClean="0">
                                        <a:latin typeface="Cambria Math"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𝑤𝑑𝑤</m:t>
                                    </m:r>
                                    <m:r>
                                      <a:rPr lang="en-US" b="0" i="1" smtClean="0">
                                        <a:latin typeface="Cambria Math" panose="02040503050406030204" pitchFamily="18" charset="0"/>
                                        <a:ea typeface="Cambria Math" panose="02040503050406030204" pitchFamily="18" charset="0"/>
                                      </a:rPr>
                                      <m:t>−</m:t>
                                    </m:r>
                                  </m:e>
                                </m:nary>
                                <m:nary>
                                  <m:naryPr>
                                    <m:ctrlPr>
                                      <a:rPr lang="en-US" b="0" i="1" smtClean="0">
                                        <a:latin typeface="Cambria Math" charset="0"/>
                                        <a:ea typeface="Cambria Math" panose="02040503050406030204" pitchFamily="18" charset="0"/>
                                      </a:rPr>
                                    </m:ctrlPr>
                                  </m:naryPr>
                                  <m:sub>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sub>
                                  <m:sup>
                                    <m:r>
                                      <a:rPr lang="en-US" b="0" i="1" smtClean="0">
                                        <a:latin typeface="Cambria Math" panose="02040503050406030204" pitchFamily="18" charset="0"/>
                                        <a:ea typeface="Cambria Math" panose="02040503050406030204" pitchFamily="18" charset="0"/>
                                      </a:rPr>
                                      <m:t>𝜑</m:t>
                                    </m:r>
                                  </m:sup>
                                  <m:e>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b>
                                          <m:sSubPr>
                                            <m:ctrlPr>
                                              <a:rPr lang="en-US" b="0" i="1" smtClean="0">
                                                <a:latin typeface="Cambria Math" charset="0"/>
                                              </a:rPr>
                                            </m:ctrlPr>
                                          </m:sSubPr>
                                          <m:e>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rPr>
                                              <m:t>𝑊</m:t>
                                            </m:r>
                                          </m:e>
                                          <m:sub>
                                            <m:r>
                                              <a:rPr lang="en-US" b="0" i="1" smtClean="0">
                                                <a:latin typeface="Cambria Math" panose="02040503050406030204" pitchFamily="18" charset="0"/>
                                              </a:rPr>
                                              <m:t>𝑠</m:t>
                                            </m:r>
                                          </m:sub>
                                        </m:sSub>
                                      </m:den>
                                    </m:f>
                                    <m:d>
                                      <m:dPr>
                                        <m:ctrlPr>
                                          <a:rPr lang="en-US" b="0" i="1" smtClean="0">
                                            <a:latin typeface="Cambria Math" charset="0"/>
                                            <a:ea typeface="Cambria Math" panose="02040503050406030204" pitchFamily="18" charset="0"/>
                                          </a:rPr>
                                        </m:ctrlPr>
                                      </m:dPr>
                                      <m:e>
                                        <m:func>
                                          <m:funcPr>
                                            <m:ctrlPr>
                                              <a:rPr lang="en-US" b="0" i="1" smtClean="0">
                                                <a:latin typeface="Cambria Math"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n-US" b="0" i="1" smtClean="0">
                                                    <a:latin typeface="Cambria Math" charset="0"/>
                                                    <a:ea typeface="Cambria Math" panose="02040503050406030204" pitchFamily="18" charset="0"/>
                                                  </a:rPr>
                                                </m:ctrlPr>
                                              </m:d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𝑠𝑖𝑛</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𝜑</m:t>
                                    </m:r>
                                  </m:e>
                                </m:nary>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oMath>
                            </m:oMathPara>
                          </a14:m>
                          <a:endParaRPr lang="en-US" b="0" dirty="0" smtClean="0"/>
                        </a:p>
                      </a:txBody>
                      <a:tcPr>
                        <a:noFill/>
                      </a:tcPr>
                    </a:tc>
                    <a:tc>
                      <a:txBody>
                        <a:bodyPr/>
                        <a:lstStyle/>
                        <a:p>
                          <a:pPr algn="r"/>
                          <a:r>
                            <a:rPr lang="en-GB" dirty="0" smtClean="0"/>
                            <a:t>Eq. 46 </a:t>
                          </a:r>
                          <a:endParaRPr lang="en-GB" dirty="0"/>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18" name="Table 17"/>
              <p:cNvGraphicFramePr>
                <a:graphicFrameLocks noGrp="1"/>
              </p:cNvGraphicFramePr>
              <p:nvPr>
                <p:extLst/>
              </p:nvPr>
            </p:nvGraphicFramePr>
            <p:xfrm>
              <a:off x="561860" y="3463463"/>
              <a:ext cx="10118398" cy="810895"/>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xmlns:a14="http://schemas.microsoft.com/office/drawing/2010/main" val="2435879438"/>
                        </a:ext>
                      </a:extLst>
                    </a:gridCol>
                    <a:gridCol w="3044937">
                      <a:extLst>
                        <a:ext uri="{9D8B030D-6E8A-4147-A177-3AD203B41FA5}">
                          <a16:colId xmlns="" xmlns:a16="http://schemas.microsoft.com/office/drawing/2014/main" xmlns:a14="http://schemas.microsoft.com/office/drawing/2010/main" val="3489280894"/>
                        </a:ext>
                      </a:extLst>
                    </a:gridCol>
                  </a:tblGrid>
                  <a:tr h="810895">
                    <a:tc>
                      <a:txBody>
                        <a:bodyPr/>
                        <a:lstStyle/>
                        <a:p>
                          <a:endParaRPr lang="en-US"/>
                        </a:p>
                      </a:txBody>
                      <a:tcPr>
                        <a:blipFill rotWithShape="0">
                          <a:blip r:embed="rId7"/>
                          <a:stretch>
                            <a:fillRect r="-43066"/>
                          </a:stretch>
                        </a:blipFill>
                      </a:tcPr>
                    </a:tc>
                    <a:tc>
                      <a:txBody>
                        <a:bodyPr/>
                        <a:lstStyle/>
                        <a:p>
                          <a:pPr algn="r"/>
                          <a:r>
                            <a:rPr lang="en-GB" dirty="0" smtClean="0"/>
                            <a:t>Eq. 46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spTree>
    <p:extLst>
      <p:ext uri="{BB962C8B-B14F-4D97-AF65-F5344CB8AC3E}">
        <p14:creationId xmlns:p14="http://schemas.microsoft.com/office/powerpoint/2010/main" val="47257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animBg="1"/>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391127" y="-9603"/>
            <a:ext cx="9568310"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fontAlgn="auto">
              <a:spcAft>
                <a:spcPts val="0"/>
              </a:spcAft>
            </a:pPr>
            <a:r>
              <a:rPr lang="en-GB" sz="3200" dirty="0"/>
              <a:t>Phase error at </a:t>
            </a:r>
            <a:r>
              <a:rPr lang="en-GB" sz="3200" dirty="0" smtClean="0"/>
              <a:t>injection – bunch </a:t>
            </a:r>
            <a:r>
              <a:rPr lang="en-GB" sz="3200" dirty="0" err="1" smtClean="0"/>
              <a:t>filamentation</a:t>
            </a:r>
            <a:endParaRPr lang="en-US" sz="2800" dirty="0"/>
          </a:p>
        </p:txBody>
      </p:sp>
      <p:sp>
        <p:nvSpPr>
          <p:cNvPr id="8" name="TextBox 7"/>
          <p:cNvSpPr txBox="1">
            <a:spLocks noChangeArrowheads="1"/>
          </p:cNvSpPr>
          <p:nvPr/>
        </p:nvSpPr>
        <p:spPr bwMode="auto">
          <a:xfrm>
            <a:off x="143225" y="876332"/>
            <a:ext cx="1203343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latin typeface="+mj-lt"/>
                <a:cs typeface="Calibri" panose="020F0502020204030204" pitchFamily="34" charset="0"/>
              </a:rPr>
              <a:t>Particles having different synchrotron frequencies (</a:t>
            </a:r>
            <a:r>
              <a:rPr lang="en-GB" dirty="0" smtClean="0">
                <a:latin typeface="+mj-lt"/>
              </a:rPr>
              <a:t>fast </a:t>
            </a:r>
            <a:r>
              <a:rPr lang="en-GB" dirty="0">
                <a:latin typeface="+mj-lt"/>
              </a:rPr>
              <a:t>for the particles around the centre of the bucket and slow for the ones injected close to the </a:t>
            </a:r>
            <a:r>
              <a:rPr lang="en-GB" dirty="0" err="1" smtClean="0">
                <a:latin typeface="+mj-lt"/>
              </a:rPr>
              <a:t>separatrix</a:t>
            </a:r>
            <a:r>
              <a:rPr lang="en-GB" dirty="0" smtClean="0">
                <a:latin typeface="+mj-lt"/>
              </a:rPr>
              <a:t>) </a:t>
            </a:r>
            <a:r>
              <a:rPr lang="en-GB" dirty="0" smtClean="0">
                <a:latin typeface="+mj-lt"/>
                <a:cs typeface="Calibri" panose="020F0502020204030204" pitchFamily="34" charset="0"/>
              </a:rPr>
              <a:t>will lead to the </a:t>
            </a:r>
            <a:r>
              <a:rPr lang="en-GB" b="1" dirty="0" err="1" smtClean="0">
                <a:latin typeface="+mj-lt"/>
                <a:cs typeface="Calibri" panose="020F0502020204030204" pitchFamily="34" charset="0"/>
              </a:rPr>
              <a:t>filamentation</a:t>
            </a:r>
            <a:r>
              <a:rPr lang="en-GB" dirty="0" smtClean="0">
                <a:latin typeface="+mj-lt"/>
                <a:cs typeface="Calibri" panose="020F0502020204030204" pitchFamily="34" charset="0"/>
              </a:rPr>
              <a:t> of the bunch and finally to the </a:t>
            </a:r>
            <a:r>
              <a:rPr lang="en-GB" b="1" dirty="0" smtClean="0">
                <a:latin typeface="+mj-lt"/>
                <a:cs typeface="Calibri" panose="020F0502020204030204" pitchFamily="34" charset="0"/>
              </a:rPr>
              <a:t>de-coherence of the bunch motion</a:t>
            </a:r>
            <a:r>
              <a:rPr lang="en-GB" dirty="0" smtClean="0">
                <a:latin typeface="+mj-lt"/>
                <a:cs typeface="Calibri" panose="020F0502020204030204" pitchFamily="34" charset="0"/>
              </a:rPr>
              <a:t>. Particles will adapt to the corresponding trajectories in the phase-space at the moment of injection resulting to </a:t>
            </a:r>
            <a:r>
              <a:rPr lang="en-GB" b="1" dirty="0" smtClean="0">
                <a:latin typeface="+mj-lt"/>
                <a:cs typeface="Calibri" panose="020F0502020204030204" pitchFamily="34" charset="0"/>
              </a:rPr>
              <a:t>observation of an emittance bunch blow-up</a:t>
            </a:r>
            <a:r>
              <a:rPr lang="en-GB" dirty="0" smtClean="0">
                <a:latin typeface="+mj-lt"/>
                <a:cs typeface="Calibri" panose="020F0502020204030204" pitchFamily="34" charset="0"/>
              </a:rPr>
              <a:t>.</a:t>
            </a:r>
            <a:endParaRPr lang="en-GB" dirty="0">
              <a:latin typeface="+mj-lt"/>
              <a:cs typeface="Calibri" panose="020F0502020204030204" pitchFamily="34" charset="0"/>
            </a:endParaRPr>
          </a:p>
          <a:p>
            <a:endParaRPr lang="en-GB" dirty="0" smtClean="0">
              <a:cs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64" y="2114080"/>
            <a:ext cx="7059105" cy="4829914"/>
          </a:xfrm>
          <a:prstGeom prst="rect">
            <a:avLst/>
          </a:prstGeom>
        </p:spPr>
      </p:pic>
      <p:grpSp>
        <p:nvGrpSpPr>
          <p:cNvPr id="13" name="Group 12"/>
          <p:cNvGrpSpPr/>
          <p:nvPr/>
        </p:nvGrpSpPr>
        <p:grpSpPr>
          <a:xfrm>
            <a:off x="7217669" y="4311718"/>
            <a:ext cx="4421407" cy="2436847"/>
            <a:chOff x="7594129" y="3694713"/>
            <a:chExt cx="4383002" cy="328568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29" y="3694713"/>
              <a:ext cx="4383002" cy="3285688"/>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8083337" y="3957768"/>
                  <a:ext cx="185974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00FF"/>
                                </a:solidFill>
                                <a:latin typeface="Cambria Math" charset="0"/>
                              </a:rPr>
                            </m:ctrlPr>
                          </m:sSubPr>
                          <m:e>
                            <m:r>
                              <a:rPr lang="el-GR" b="1" i="1" smtClean="0">
                                <a:solidFill>
                                  <a:srgbClr val="0000FF"/>
                                </a:solidFill>
                                <a:latin typeface="Cambria Math" panose="02040503050406030204" pitchFamily="18" charset="0"/>
                              </a:rPr>
                              <m:t>𝝉</m:t>
                            </m:r>
                          </m:e>
                          <m:sub>
                            <m:r>
                              <a:rPr lang="el-GR" b="1" i="1" smtClean="0">
                                <a:solidFill>
                                  <a:srgbClr val="0000FF"/>
                                </a:solidFill>
                                <a:latin typeface="Cambria Math" panose="02040503050406030204" pitchFamily="18" charset="0"/>
                              </a:rPr>
                              <m:t>𝟒</m:t>
                            </m:r>
                            <m:r>
                              <a:rPr lang="el-GR" b="1" i="1" smtClean="0">
                                <a:solidFill>
                                  <a:srgbClr val="0000FF"/>
                                </a:solidFill>
                                <a:latin typeface="Cambria Math" panose="02040503050406030204" pitchFamily="18" charset="0"/>
                              </a:rPr>
                              <m:t>𝝈</m:t>
                            </m:r>
                          </m:sub>
                        </m:sSub>
                        <m:r>
                          <a:rPr lang="el-GR" b="1" i="1" smtClean="0">
                            <a:solidFill>
                              <a:srgbClr val="0000FF"/>
                            </a:solidFill>
                            <a:latin typeface="Cambria Math" panose="02040503050406030204" pitchFamily="18" charset="0"/>
                          </a:rPr>
                          <m:t>=</m:t>
                        </m:r>
                        <m:r>
                          <a:rPr lang="el-GR" b="1" i="1" smtClean="0">
                            <a:solidFill>
                              <a:srgbClr val="0000FF"/>
                            </a:solidFill>
                            <a:latin typeface="Cambria Math" panose="02040503050406030204" pitchFamily="18" charset="0"/>
                          </a:rPr>
                          <m:t>𝟎</m:t>
                        </m:r>
                        <m:r>
                          <a:rPr lang="fr-FR" b="1" i="1" smtClean="0">
                            <a:solidFill>
                              <a:srgbClr val="0000FF"/>
                            </a:solidFill>
                            <a:latin typeface="Cambria Math" panose="02040503050406030204" pitchFamily="18" charset="0"/>
                          </a:rPr>
                          <m:t>.</m:t>
                        </m:r>
                        <m:r>
                          <a:rPr lang="fr-FR" b="1" i="1" smtClean="0">
                            <a:solidFill>
                              <a:srgbClr val="0000FF"/>
                            </a:solidFill>
                            <a:latin typeface="Cambria Math" panose="02040503050406030204" pitchFamily="18" charset="0"/>
                          </a:rPr>
                          <m:t>𝟓</m:t>
                        </m:r>
                        <m:r>
                          <a:rPr lang="fr-FR" b="1" i="1" smtClean="0">
                            <a:solidFill>
                              <a:srgbClr val="0000FF"/>
                            </a:solidFill>
                            <a:latin typeface="Cambria Math" panose="02040503050406030204" pitchFamily="18" charset="0"/>
                          </a:rPr>
                          <m:t> </m:t>
                        </m:r>
                        <m:r>
                          <a:rPr lang="fr-FR" b="1" i="0" smtClean="0">
                            <a:solidFill>
                              <a:srgbClr val="0000FF"/>
                            </a:solidFill>
                            <a:latin typeface="Cambria Math" panose="02040503050406030204" pitchFamily="18" charset="0"/>
                          </a:rPr>
                          <m:t>𝐧𝐬</m:t>
                        </m:r>
                      </m:oMath>
                    </m:oMathPara>
                  </a14:m>
                  <a:endParaRPr lang="fr-FR" b="1" dirty="0" smtClean="0">
                    <a:solidFill>
                      <a:srgbClr val="0000FF"/>
                    </a:solidFill>
                  </a:endParaRPr>
                </a:p>
                <a:p>
                  <a:pPr/>
                  <a14:m>
                    <m:oMathPara xmlns:m="http://schemas.openxmlformats.org/officeDocument/2006/math">
                      <m:oMathParaPr>
                        <m:jc m:val="centerGroup"/>
                      </m:oMathParaPr>
                      <m:oMath xmlns:m="http://schemas.openxmlformats.org/officeDocument/2006/math">
                        <m:sSub>
                          <m:sSubPr>
                            <m:ctrlPr>
                              <a:rPr lang="en-GB" b="1" i="1" smtClean="0">
                                <a:solidFill>
                                  <a:srgbClr val="007F00"/>
                                </a:solidFill>
                                <a:latin typeface="Cambria Math" charset="0"/>
                              </a:rPr>
                            </m:ctrlPr>
                          </m:sSubPr>
                          <m:e>
                            <m:r>
                              <a:rPr lang="el-GR" b="1" i="1">
                                <a:solidFill>
                                  <a:srgbClr val="007F00"/>
                                </a:solidFill>
                                <a:latin typeface="Cambria Math" panose="02040503050406030204" pitchFamily="18" charset="0"/>
                              </a:rPr>
                              <m:t>𝝉</m:t>
                            </m:r>
                          </m:e>
                          <m:sub>
                            <m:r>
                              <a:rPr lang="el-GR" b="1" i="1">
                                <a:solidFill>
                                  <a:srgbClr val="007F00"/>
                                </a:solidFill>
                                <a:latin typeface="Cambria Math" panose="02040503050406030204" pitchFamily="18" charset="0"/>
                              </a:rPr>
                              <m:t>𝟒</m:t>
                            </m:r>
                            <m:r>
                              <a:rPr lang="el-GR" b="1" i="1">
                                <a:solidFill>
                                  <a:srgbClr val="007F00"/>
                                </a:solidFill>
                                <a:latin typeface="Cambria Math" panose="02040503050406030204" pitchFamily="18" charset="0"/>
                              </a:rPr>
                              <m:t>𝝈</m:t>
                            </m:r>
                          </m:sub>
                        </m:sSub>
                        <m:r>
                          <a:rPr lang="el-GR" b="1" i="1">
                            <a:solidFill>
                              <a:srgbClr val="007F00"/>
                            </a:solidFill>
                            <a:latin typeface="Cambria Math" panose="02040503050406030204" pitchFamily="18" charset="0"/>
                          </a:rPr>
                          <m:t>=</m:t>
                        </m:r>
                        <m:r>
                          <a:rPr lang="el-GR" b="1" i="1">
                            <a:solidFill>
                              <a:srgbClr val="007F00"/>
                            </a:solidFill>
                            <a:latin typeface="Cambria Math" panose="02040503050406030204" pitchFamily="18" charset="0"/>
                          </a:rPr>
                          <m:t>𝟎</m:t>
                        </m:r>
                        <m:r>
                          <a:rPr lang="fr-FR" b="1" i="1">
                            <a:solidFill>
                              <a:srgbClr val="007F00"/>
                            </a:solidFill>
                            <a:latin typeface="Cambria Math" panose="02040503050406030204" pitchFamily="18" charset="0"/>
                          </a:rPr>
                          <m:t>.</m:t>
                        </m:r>
                        <m:r>
                          <a:rPr lang="fr-FR" b="1" i="1">
                            <a:solidFill>
                              <a:srgbClr val="007F00"/>
                            </a:solidFill>
                            <a:latin typeface="Cambria Math" panose="02040503050406030204" pitchFamily="18" charset="0"/>
                          </a:rPr>
                          <m:t>𝟓𝟐𝟏</m:t>
                        </m:r>
                        <m:r>
                          <a:rPr lang="fr-FR" b="1" i="1">
                            <a:solidFill>
                              <a:srgbClr val="007F00"/>
                            </a:solidFill>
                            <a:latin typeface="Cambria Math" panose="02040503050406030204" pitchFamily="18" charset="0"/>
                          </a:rPr>
                          <m:t> </m:t>
                        </m:r>
                        <m:r>
                          <a:rPr lang="fr-FR" b="1" i="1">
                            <a:solidFill>
                              <a:srgbClr val="007F00"/>
                            </a:solidFill>
                            <a:latin typeface="Cambria Math" panose="02040503050406030204" pitchFamily="18" charset="0"/>
                          </a:rPr>
                          <m:t>𝐧𝐬</m:t>
                        </m:r>
                      </m:oMath>
                    </m:oMathPara>
                  </a14:m>
                  <a:endParaRPr lang="en-GB" b="1" dirty="0">
                    <a:solidFill>
                      <a:srgbClr val="007F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083337" y="3957768"/>
                  <a:ext cx="1859740" cy="646331"/>
                </a:xfrm>
                <a:prstGeom prst="rect">
                  <a:avLst/>
                </a:prstGeom>
                <a:blipFill>
                  <a:blip r:embed="rId4"/>
                  <a:stretch>
                    <a:fillRect b="-35443"/>
                  </a:stretch>
                </a:blipFill>
              </p:spPr>
              <p:txBody>
                <a:bodyPr/>
                <a:lstStyle/>
                <a:p>
                  <a:r>
                    <a:rPr lang="en-GB">
                      <a:noFill/>
                    </a:rPr>
                    <a:t> </a:t>
                  </a:r>
                </a:p>
              </p:txBody>
            </p:sp>
          </mc:Fallback>
        </mc:AlternateContent>
      </p:gr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5495"/>
          <a:stretch/>
        </p:blipFill>
        <p:spPr>
          <a:xfrm>
            <a:off x="7341596" y="2199653"/>
            <a:ext cx="4306192" cy="2268331"/>
          </a:xfrm>
          <a:prstGeom prst="rect">
            <a:avLst/>
          </a:prstGeom>
        </p:spPr>
      </p:pic>
      <p:sp>
        <p:nvSpPr>
          <p:cNvPr id="15" name="TextBox 14"/>
          <p:cNvSpPr txBox="1"/>
          <p:nvPr/>
        </p:nvSpPr>
        <p:spPr>
          <a:xfrm>
            <a:off x="8222551" y="2217482"/>
            <a:ext cx="3250149" cy="830997"/>
          </a:xfrm>
          <a:prstGeom prst="rect">
            <a:avLst/>
          </a:prstGeom>
          <a:noFill/>
          <a:ln w="31750">
            <a:solidFill>
              <a:srgbClr val="FF0000"/>
            </a:solidFill>
          </a:ln>
        </p:spPr>
        <p:txBody>
          <a:bodyPr wrap="square" rtlCol="0">
            <a:spAutoFit/>
          </a:bodyPr>
          <a:lstStyle/>
          <a:p>
            <a:r>
              <a:rPr lang="en-GB" sz="1600" dirty="0" smtClean="0">
                <a:solidFill>
                  <a:srgbClr val="0C377B"/>
                </a:solidFill>
              </a:rPr>
              <a:t>De-coherence of the bunch motion </a:t>
            </a:r>
            <a:r>
              <a:rPr lang="en-GB" sz="1600" dirty="0" smtClean="0">
                <a:solidFill>
                  <a:srgbClr val="0C377B"/>
                </a:solidFill>
                <a:sym typeface="Wingdings" panose="05000000000000000000" pitchFamily="2" charset="2"/>
              </a:rPr>
              <a:t> amplitude of the dipole oscillations damps to zero</a:t>
            </a:r>
            <a:endParaRPr lang="en-GB" sz="1600" dirty="0">
              <a:solidFill>
                <a:srgbClr val="0C377B"/>
              </a:solidFill>
            </a:endParaRPr>
          </a:p>
        </p:txBody>
      </p:sp>
      <p:sp>
        <p:nvSpPr>
          <p:cNvPr id="16" name="TextBox 15"/>
          <p:cNvSpPr txBox="1"/>
          <p:nvPr/>
        </p:nvSpPr>
        <p:spPr>
          <a:xfrm>
            <a:off x="4636610" y="2263649"/>
            <a:ext cx="2581059" cy="1569660"/>
          </a:xfrm>
          <a:prstGeom prst="rect">
            <a:avLst/>
          </a:prstGeom>
          <a:noFill/>
          <a:ln w="31750">
            <a:solidFill>
              <a:srgbClr val="FF0000"/>
            </a:solidFill>
          </a:ln>
        </p:spPr>
        <p:txBody>
          <a:bodyPr wrap="square" rtlCol="0">
            <a:spAutoFit/>
          </a:bodyPr>
          <a:lstStyle/>
          <a:p>
            <a:pPr marL="285750" indent="-285750">
              <a:buFont typeface="Arial" panose="020B0604020202020204" pitchFamily="34" charset="0"/>
              <a:buChar char="•"/>
            </a:pPr>
            <a:r>
              <a:rPr lang="en-GB" sz="1600" dirty="0" smtClean="0">
                <a:solidFill>
                  <a:srgbClr val="0C377B"/>
                </a:solidFill>
              </a:rPr>
              <a:t>After </a:t>
            </a:r>
            <a:r>
              <a:rPr lang="en-GB" sz="1600" dirty="0" err="1" smtClean="0">
                <a:solidFill>
                  <a:srgbClr val="0C377B"/>
                </a:solidFill>
              </a:rPr>
              <a:t>filamentation</a:t>
            </a:r>
            <a:r>
              <a:rPr lang="en-GB" sz="1600" dirty="0" smtClean="0">
                <a:solidFill>
                  <a:srgbClr val="0C377B"/>
                </a:solidFill>
              </a:rPr>
              <a:t> the bunch blows-up.</a:t>
            </a:r>
          </a:p>
          <a:p>
            <a:pPr marL="285750" indent="-285750">
              <a:buFont typeface="Arial" panose="020B0604020202020204" pitchFamily="34" charset="0"/>
              <a:buChar char="•"/>
            </a:pPr>
            <a:endParaRPr lang="en-GB" sz="1600" dirty="0">
              <a:solidFill>
                <a:srgbClr val="0C377B"/>
              </a:solidFill>
            </a:endParaRPr>
          </a:p>
          <a:p>
            <a:pPr marL="285750" indent="-285750">
              <a:buFont typeface="Arial" panose="020B0604020202020204" pitchFamily="34" charset="0"/>
              <a:buChar char="•"/>
            </a:pPr>
            <a:r>
              <a:rPr lang="en-GB" sz="1600" dirty="0" smtClean="0">
                <a:solidFill>
                  <a:srgbClr val="0C377B"/>
                </a:solidFill>
              </a:rPr>
              <a:t>Larger initial phase error leads to bigger blow-up </a:t>
            </a:r>
            <a:endParaRPr lang="en-GB" sz="1600" dirty="0">
              <a:solidFill>
                <a:srgbClr val="0C377B"/>
              </a:solidFill>
            </a:endParaRPr>
          </a:p>
        </p:txBody>
      </p:sp>
    </p:spTree>
    <p:extLst>
      <p:ext uri="{BB962C8B-B14F-4D97-AF65-F5344CB8AC3E}">
        <p14:creationId xmlns:p14="http://schemas.microsoft.com/office/powerpoint/2010/main" val="6986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391127" y="-9603"/>
            <a:ext cx="9568310" cy="1143000"/>
          </a:xfrm>
          <a:prstGeom prst="rect">
            <a:avLst/>
          </a:prstGeom>
        </p:spPr>
        <p:txBody>
          <a:bodyPr vert="horz" lIns="45720" rIns="45720" anchor="ctr">
            <a:norm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fontAlgn="auto">
              <a:spcAft>
                <a:spcPts val="0"/>
              </a:spcAft>
            </a:pPr>
            <a:r>
              <a:rPr lang="en-GB" sz="3200" dirty="0" smtClean="0"/>
              <a:t>Energy error at injection</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269" y="1949756"/>
            <a:ext cx="3933148" cy="294845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8234"/>
          <a:stretch/>
        </p:blipFill>
        <p:spPr>
          <a:xfrm>
            <a:off x="6428" y="1931205"/>
            <a:ext cx="4899018" cy="400203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8906"/>
          <a:stretch/>
        </p:blipFill>
        <p:spPr>
          <a:xfrm>
            <a:off x="8323490" y="1955199"/>
            <a:ext cx="3575919" cy="2942755"/>
          </a:xfrm>
          <a:prstGeom prst="rect">
            <a:avLst/>
          </a:prstGeom>
        </p:spPr>
      </p:pic>
      <p:sp>
        <p:nvSpPr>
          <p:cNvPr id="7" name="TextBox 6"/>
          <p:cNvSpPr txBox="1">
            <a:spLocks noChangeArrowheads="1"/>
          </p:cNvSpPr>
          <p:nvPr/>
        </p:nvSpPr>
        <p:spPr bwMode="auto">
          <a:xfrm>
            <a:off x="158564" y="971080"/>
            <a:ext cx="12033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anose="05000000000000000000" pitchFamily="2" charset="2"/>
              <a:buChar char="q"/>
            </a:pPr>
            <a:r>
              <a:rPr lang="en-GB" dirty="0" smtClean="0">
                <a:latin typeface="+mj-lt"/>
                <a:cs typeface="Calibri" panose="020F0502020204030204" pitchFamily="34" charset="0"/>
              </a:rPr>
              <a:t>Injection into the RF bucket with 30 MeV energy error</a:t>
            </a:r>
            <a:r>
              <a:rPr lang="en-GB" dirty="0">
                <a:latin typeface="+mj-lt"/>
                <a:cs typeface="Calibri" panose="020F0502020204030204" pitchFamily="34" charset="0"/>
              </a:rPr>
              <a:t> </a:t>
            </a:r>
            <a:r>
              <a:rPr lang="en-GB" dirty="0" smtClean="0">
                <a:latin typeface="+mj-lt"/>
                <a:cs typeface="Calibri" panose="020F0502020204030204" pitchFamily="34" charset="0"/>
                <a:sym typeface="Wingdings" panose="05000000000000000000" pitchFamily="2" charset="2"/>
              </a:rPr>
              <a:t> effect</a:t>
            </a:r>
            <a:r>
              <a:rPr lang="en-GB" dirty="0" smtClean="0">
                <a:latin typeface="+mj-lt"/>
                <a:cs typeface="Calibri" panose="020F0502020204030204" pitchFamily="34" charset="0"/>
              </a:rPr>
              <a:t> on the bunch is similar to the phase error case.</a:t>
            </a:r>
          </a:p>
        </p:txBody>
      </p:sp>
      <p:cxnSp>
        <p:nvCxnSpPr>
          <p:cNvPr id="8" name="Straight Arrow Connector 7"/>
          <p:cNvCxnSpPr/>
          <p:nvPr/>
        </p:nvCxnSpPr>
        <p:spPr>
          <a:xfrm flipV="1">
            <a:off x="1827538" y="3672624"/>
            <a:ext cx="1" cy="17883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p:cNvSpPr/>
              <p:nvPr/>
            </p:nvSpPr>
            <p:spPr>
              <a:xfrm>
                <a:off x="814508" y="3826695"/>
                <a:ext cx="1709827" cy="338554"/>
              </a:xfrm>
              <a:prstGeom prst="rect">
                <a:avLst/>
              </a:prstGeom>
            </p:spPr>
            <p:txBody>
              <a:bodyPr wrap="none">
                <a:spAutoFit/>
              </a:bodyPr>
              <a:lstStyle/>
              <a:p>
                <a14:m>
                  <m:oMath xmlns:m="http://schemas.openxmlformats.org/officeDocument/2006/math">
                    <m:sSub>
                      <m:sSubPr>
                        <m:ctrlPr>
                          <a:rPr lang="en-GB" sz="1600" i="1" smtClean="0">
                            <a:solidFill>
                              <a:srgbClr val="FF0000"/>
                            </a:solidFill>
                            <a:latin typeface="Cambria Math" charset="0"/>
                            <a:cs typeface="Calibri" panose="020F0502020204030204" pitchFamily="34" charset="0"/>
                          </a:rPr>
                        </m:ctrlPr>
                      </m:sSubPr>
                      <m:e>
                        <m:r>
                          <m:rPr>
                            <m:sty m:val="p"/>
                          </m:rPr>
                          <a:rPr lang="el-GR" sz="1600" b="0" i="0" smtClean="0">
                            <a:solidFill>
                              <a:srgbClr val="FF0000"/>
                            </a:solidFill>
                            <a:latin typeface="Cambria Math" panose="02040503050406030204" pitchFamily="18" charset="0"/>
                            <a:cs typeface="Calibri" panose="020F0502020204030204" pitchFamily="34" charset="0"/>
                          </a:rPr>
                          <m:t>Δ</m:t>
                        </m:r>
                        <m:r>
                          <m:rPr>
                            <m:sty m:val="p"/>
                          </m:rPr>
                          <a:rPr lang="en-GB" sz="1600" b="0" i="0" smtClean="0">
                            <a:solidFill>
                              <a:srgbClr val="FF0000"/>
                            </a:solidFill>
                            <a:latin typeface="Cambria Math" panose="02040503050406030204" pitchFamily="18" charset="0"/>
                            <a:cs typeface="Calibri" panose="020F0502020204030204" pitchFamily="34" charset="0"/>
                          </a:rPr>
                          <m:t>E</m:t>
                        </m:r>
                      </m:e>
                      <m:sub>
                        <m:r>
                          <m:rPr>
                            <m:sty m:val="p"/>
                          </m:rPr>
                          <a:rPr lang="fr-FR" sz="1600">
                            <a:solidFill>
                              <a:srgbClr val="FF0000"/>
                            </a:solidFill>
                            <a:latin typeface="Cambria Math" panose="02040503050406030204" pitchFamily="18" charset="0"/>
                            <a:cs typeface="Calibri" panose="020F0502020204030204" pitchFamily="34" charset="0"/>
                          </a:rPr>
                          <m:t>err</m:t>
                        </m:r>
                      </m:sub>
                    </m:sSub>
                    <m:r>
                      <a:rPr lang="fr-FR" sz="1600" i="1">
                        <a:solidFill>
                          <a:srgbClr val="FF0000"/>
                        </a:solidFill>
                        <a:latin typeface="Cambria Math" panose="02040503050406030204" pitchFamily="18" charset="0"/>
                        <a:cs typeface="Calibri" panose="020F0502020204030204" pitchFamily="34" charset="0"/>
                      </a:rPr>
                      <m:t>=</m:t>
                    </m:r>
                    <m:r>
                      <a:rPr lang="en-GB" sz="1600" b="0" i="1" smtClean="0">
                        <a:solidFill>
                          <a:srgbClr val="FF0000"/>
                        </a:solidFill>
                        <a:latin typeface="Cambria Math" panose="02040503050406030204" pitchFamily="18" charset="0"/>
                        <a:cs typeface="Calibri" panose="020F0502020204030204" pitchFamily="34" charset="0"/>
                      </a:rPr>
                      <m:t>30 </m:t>
                    </m:r>
                    <m:r>
                      <m:rPr>
                        <m:sty m:val="p"/>
                      </m:rPr>
                      <a:rPr lang="en-GB" sz="1600" b="0" i="0" smtClean="0">
                        <a:solidFill>
                          <a:srgbClr val="FF0000"/>
                        </a:solidFill>
                        <a:latin typeface="Cambria Math" panose="02040503050406030204" pitchFamily="18" charset="0"/>
                        <a:cs typeface="Calibri" panose="020F0502020204030204" pitchFamily="34" charset="0"/>
                      </a:rPr>
                      <m:t>MeV</m:t>
                    </m:r>
                  </m:oMath>
                </a14:m>
                <a:r>
                  <a:rPr lang="en-GB" sz="1600" dirty="0" smtClean="0">
                    <a:solidFill>
                      <a:srgbClr val="FF0000"/>
                    </a:solidFill>
                    <a:cs typeface="Calibri" panose="020F0502020204030204" pitchFamily="34" charset="0"/>
                  </a:rPr>
                  <a:t> </a:t>
                </a:r>
                <a:endParaRPr lang="en-GB" dirty="0"/>
              </a:p>
            </p:txBody>
          </p:sp>
        </mc:Choice>
        <mc:Fallback xmlns="">
          <p:sp>
            <p:nvSpPr>
              <p:cNvPr id="9" name="Rectangle 8"/>
              <p:cNvSpPr>
                <a:spLocks noRot="1" noChangeAspect="1" noMove="1" noResize="1" noEditPoints="1" noAdjustHandles="1" noChangeArrowheads="1" noChangeShapeType="1" noTextEdit="1"/>
              </p:cNvSpPr>
              <p:nvPr/>
            </p:nvSpPr>
            <p:spPr>
              <a:xfrm>
                <a:off x="814508" y="3826695"/>
                <a:ext cx="1709827" cy="338554"/>
              </a:xfrm>
              <a:prstGeom prst="rect">
                <a:avLst/>
              </a:prstGeom>
              <a:blipFill>
                <a:blip r:embed="rId5"/>
                <a:stretch>
                  <a:fillRect/>
                </a:stretch>
              </a:blipFill>
            </p:spPr>
            <p:txBody>
              <a:bodyPr/>
              <a:lstStyle/>
              <a:p>
                <a:r>
                  <a:rPr lang="en-GB">
                    <a:noFill/>
                  </a:rPr>
                  <a:t> </a:t>
                </a:r>
              </a:p>
            </p:txBody>
          </p:sp>
        </mc:Fallback>
      </mc:AlternateContent>
      <p:sp>
        <p:nvSpPr>
          <p:cNvPr id="10" name="TextBox 9"/>
          <p:cNvSpPr txBox="1"/>
          <p:nvPr/>
        </p:nvSpPr>
        <p:spPr>
          <a:xfrm>
            <a:off x="4903318" y="5146792"/>
            <a:ext cx="6840344" cy="923330"/>
          </a:xfrm>
          <a:prstGeom prst="rect">
            <a:avLst/>
          </a:prstGeom>
          <a:noFill/>
          <a:ln w="31750">
            <a:solidFill>
              <a:srgbClr val="FF0000"/>
            </a:solidFill>
          </a:ln>
        </p:spPr>
        <p:txBody>
          <a:bodyPr wrap="square" rtlCol="0">
            <a:spAutoFit/>
          </a:bodyPr>
          <a:lstStyle/>
          <a:p>
            <a:r>
              <a:rPr lang="en-GB" dirty="0" smtClean="0"/>
              <a:t>Note that the bunch is initial injected into the centre of the bucket (no phase error). These kind of plots can be used to distinguish between energy and phase errors.</a:t>
            </a:r>
            <a:endParaRPr lang="en-GB" b="1" dirty="0"/>
          </a:p>
        </p:txBody>
      </p:sp>
      <p:cxnSp>
        <p:nvCxnSpPr>
          <p:cNvPr id="12" name="Straight Arrow Connector 11"/>
          <p:cNvCxnSpPr/>
          <p:nvPr/>
        </p:nvCxnSpPr>
        <p:spPr>
          <a:xfrm flipV="1">
            <a:off x="5750884" y="4619555"/>
            <a:ext cx="894959" cy="53281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83004" y="3544215"/>
            <a:ext cx="629445" cy="159557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6152664" y="4427530"/>
            <a:ext cx="1186391" cy="192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4430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069207" y="4297035"/>
            <a:ext cx="3785993" cy="234070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07178" y="4673455"/>
            <a:ext cx="2434605" cy="10717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4844" y="4656236"/>
            <a:ext cx="3235103" cy="10717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5" name="Rectangle 2"/>
          <p:cNvSpPr>
            <a:spLocks noGrp="1" noChangeArrowheads="1"/>
          </p:cNvSpPr>
          <p:nvPr>
            <p:ph type="title"/>
          </p:nvPr>
        </p:nvSpPr>
        <p:spPr>
          <a:xfrm>
            <a:off x="519958" y="216830"/>
            <a:ext cx="8096992" cy="457200"/>
          </a:xfrm>
        </p:spPr>
        <p:txBody>
          <a:bodyPr>
            <a:noAutofit/>
          </a:bodyPr>
          <a:lstStyle/>
          <a:p>
            <a:r>
              <a:rPr lang="en-US" altLang="en-US" sz="2800" dirty="0" smtClean="0">
                <a:solidFill>
                  <a:schemeClr val="tx1"/>
                </a:solidFill>
                <a:ea typeface="ＭＳ Ｐゴシック" charset="-128"/>
              </a:rPr>
              <a:t>Frequency Change during acceleration</a:t>
            </a:r>
            <a:endParaRPr lang="fr-FR" altLang="en-US" sz="2800" dirty="0">
              <a:solidFill>
                <a:schemeClr val="tx1"/>
              </a:solidFill>
              <a:ea typeface="ＭＳ Ｐゴシック" charset="-128"/>
            </a:endParaRPr>
          </a:p>
        </p:txBody>
      </p:sp>
      <p:sp>
        <p:nvSpPr>
          <p:cNvPr id="46082" name="Text Box 16"/>
          <p:cNvSpPr txBox="1">
            <a:spLocks noChangeArrowheads="1"/>
          </p:cNvSpPr>
          <p:nvPr/>
        </p:nvSpPr>
        <p:spPr bwMode="auto">
          <a:xfrm>
            <a:off x="228600" y="765176"/>
            <a:ext cx="10541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defRPr sz="2400">
                <a:solidFill>
                  <a:schemeClr val="accent2"/>
                </a:solidFill>
                <a:latin typeface="Comic Sans MS" charset="0"/>
                <a:ea typeface="ＭＳ Ｐゴシック" charset="-128"/>
              </a:defRPr>
            </a:lvl1pPr>
            <a:lvl2pPr marL="37931725" indent="-37474525">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marL="342900" indent="-342900" algn="l">
              <a:spcBef>
                <a:spcPct val="0"/>
              </a:spcBef>
              <a:buFont typeface="Arial" charset="0"/>
              <a:buChar char="•"/>
              <a:defRPr/>
            </a:pPr>
            <a:r>
              <a:rPr lang="en-US" altLang="en-US" dirty="0">
                <a:solidFill>
                  <a:schemeClr val="tx1"/>
                </a:solidFill>
                <a:latin typeface="+mn-lt"/>
              </a:rPr>
              <a:t>During the energy ramping, the particle velocity increases </a:t>
            </a:r>
          </a:p>
          <a:p>
            <a:pPr algn="l">
              <a:spcBef>
                <a:spcPct val="0"/>
              </a:spcBef>
              <a:defRPr/>
            </a:pPr>
            <a:r>
              <a:rPr lang="en-US" altLang="en-US" dirty="0">
                <a:solidFill>
                  <a:schemeClr val="tx1"/>
                </a:solidFill>
                <a:latin typeface="+mn-lt"/>
              </a:rPr>
              <a:t>			(</a:t>
            </a:r>
            <a:r>
              <a:rPr lang="is-IS" altLang="en-US" dirty="0">
                <a:solidFill>
                  <a:schemeClr val="tx1"/>
                </a:solidFill>
                <a:latin typeface="+mn-lt"/>
              </a:rPr>
              <a:t>… which is why we call it an </a:t>
            </a:r>
            <a:r>
              <a:rPr lang="is-IS" altLang="en-US" dirty="0" smtClean="0">
                <a:solidFill>
                  <a:schemeClr val="tx1"/>
                </a:solidFill>
                <a:latin typeface="+mn-lt"/>
              </a:rPr>
              <a:t>accelerator)</a:t>
            </a:r>
            <a:endParaRPr lang="en-US" altLang="en-US" dirty="0">
              <a:solidFill>
                <a:schemeClr val="tx1"/>
              </a:solidFill>
              <a:latin typeface="+mn-lt"/>
            </a:endParaRPr>
          </a:p>
          <a:p>
            <a:pPr marL="342900" indent="-342900" algn="l">
              <a:spcBef>
                <a:spcPct val="0"/>
              </a:spcBef>
              <a:buFont typeface="Arial" charset="0"/>
              <a:buChar char="•"/>
              <a:defRPr/>
            </a:pPr>
            <a:r>
              <a:rPr lang="en-US" altLang="en-US" dirty="0" smtClean="0">
                <a:solidFill>
                  <a:schemeClr val="tx1"/>
                </a:solidFill>
                <a:latin typeface="+mn-lt"/>
                <a:sym typeface="Wingdings"/>
              </a:rPr>
              <a:t>Which </a:t>
            </a:r>
            <a:r>
              <a:rPr lang="en-US" altLang="en-US" dirty="0">
                <a:solidFill>
                  <a:schemeClr val="tx1"/>
                </a:solidFill>
                <a:latin typeface="+mn-lt"/>
                <a:sym typeface="Wingdings"/>
              </a:rPr>
              <a:t>means the </a:t>
            </a:r>
            <a:r>
              <a:rPr lang="en-US" altLang="en-US" dirty="0">
                <a:solidFill>
                  <a:schemeClr val="tx1"/>
                </a:solidFill>
                <a:latin typeface="+mn-lt"/>
              </a:rPr>
              <a:t>revolution frequency of the particles increases (except for e- which are fully </a:t>
            </a:r>
            <a:r>
              <a:rPr lang="en-US" altLang="en-US" dirty="0" smtClean="0">
                <a:solidFill>
                  <a:schemeClr val="tx1"/>
                </a:solidFill>
                <a:latin typeface="+mn-lt"/>
              </a:rPr>
              <a:t>relativistic)</a:t>
            </a:r>
          </a:p>
          <a:p>
            <a:pPr marL="342900" indent="-342900" algn="l">
              <a:spcBef>
                <a:spcPct val="0"/>
              </a:spcBef>
              <a:buFont typeface="Arial" charset="0"/>
              <a:buChar char="•"/>
              <a:defRPr/>
            </a:pPr>
            <a:r>
              <a:rPr lang="en-US" altLang="en-US" dirty="0" smtClean="0">
                <a:solidFill>
                  <a:schemeClr val="tx1"/>
                </a:solidFill>
                <a:latin typeface="+mn-lt"/>
              </a:rPr>
              <a:t>And </a:t>
            </a:r>
            <a:r>
              <a:rPr lang="en-US" altLang="en-US" dirty="0">
                <a:solidFill>
                  <a:schemeClr val="tx1"/>
                </a:solidFill>
                <a:latin typeface="+mn-lt"/>
              </a:rPr>
              <a:t>we have to adjust the external RF frequency in order to stay </a:t>
            </a:r>
            <a:r>
              <a:rPr lang="en-US" altLang="en-US" dirty="0" err="1">
                <a:solidFill>
                  <a:schemeClr val="tx1"/>
                </a:solidFill>
                <a:latin typeface="+mn-lt"/>
              </a:rPr>
              <a:t>synchronised</a:t>
            </a:r>
            <a:r>
              <a:rPr lang="en-US" altLang="en-US" dirty="0">
                <a:solidFill>
                  <a:schemeClr val="tx1"/>
                </a:solidFill>
                <a:latin typeface="+mn-lt"/>
              </a:rPr>
              <a:t>.</a:t>
            </a:r>
          </a:p>
        </p:txBody>
      </p:sp>
      <p:sp>
        <p:nvSpPr>
          <p:cNvPr id="77836" name="Text Box 17"/>
          <p:cNvSpPr txBox="1">
            <a:spLocks noChangeArrowheads="1"/>
          </p:cNvSpPr>
          <p:nvPr/>
        </p:nvSpPr>
        <p:spPr bwMode="auto">
          <a:xfrm>
            <a:off x="134844" y="4287838"/>
            <a:ext cx="970112" cy="45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defRPr sz="2400">
                <a:solidFill>
                  <a:schemeClr val="accent2"/>
                </a:solidFill>
                <a:latin typeface="Comic Sans MS" charset="0"/>
                <a:ea typeface="ＭＳ Ｐゴシック" charset="-128"/>
              </a:defRPr>
            </a:lvl1pPr>
            <a:lvl2pPr marL="37931725" indent="-37474525">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algn="l">
              <a:spcBef>
                <a:spcPct val="0"/>
              </a:spcBef>
            </a:pPr>
            <a:r>
              <a:rPr lang="en-US" altLang="en-US" sz="1600">
                <a:solidFill>
                  <a:schemeClr val="tx1"/>
                </a:solidFill>
                <a:latin typeface="+mn-lt"/>
              </a:rPr>
              <a:t>hence :  </a:t>
            </a:r>
            <a:r>
              <a:rPr lang="en-US" altLang="en-US">
                <a:solidFill>
                  <a:schemeClr val="tx1"/>
                </a:solidFill>
                <a:latin typeface="+mn-lt"/>
              </a:rPr>
              <a:t> </a:t>
            </a:r>
          </a:p>
        </p:txBody>
      </p:sp>
      <p:graphicFrame>
        <p:nvGraphicFramePr>
          <p:cNvPr id="77837" name="Object 7"/>
          <p:cNvGraphicFramePr>
            <a:graphicFrameLocks noChangeAspect="1"/>
          </p:cNvGraphicFramePr>
          <p:nvPr>
            <p:extLst>
              <p:ext uri="{D42A27DB-BD31-4B8C-83A1-F6EECF244321}">
                <p14:modId xmlns:p14="http://schemas.microsoft.com/office/powerpoint/2010/main" val="318153057"/>
              </p:ext>
            </p:extLst>
          </p:nvPr>
        </p:nvGraphicFramePr>
        <p:xfrm>
          <a:off x="240666" y="4770508"/>
          <a:ext cx="5495295" cy="877597"/>
        </p:xfrm>
        <a:graphic>
          <a:graphicData uri="http://schemas.openxmlformats.org/presentationml/2006/ole">
            <mc:AlternateContent xmlns:mc="http://schemas.openxmlformats.org/markup-compatibility/2006">
              <mc:Choice xmlns:v="urn:schemas-microsoft-com:vml" Requires="v">
                <p:oleObj spid="_x0000_s1029" name="Équation" r:id="rId3" imgW="3263900" imgH="457200" progId="Equation.3">
                  <p:embed/>
                </p:oleObj>
              </mc:Choice>
              <mc:Fallback>
                <p:oleObj name="Équation" r:id="rId3" imgW="32639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66" y="4770508"/>
                        <a:ext cx="5495295" cy="877597"/>
                      </a:xfrm>
                      <a:prstGeom prst="rect">
                        <a:avLst/>
                      </a:prstGeom>
                      <a:noFill/>
                      <a:ln>
                        <a:noFill/>
                      </a:ln>
                      <a:extLst/>
                    </p:spPr>
                  </p:pic>
                </p:oleObj>
              </mc:Fallback>
            </mc:AlternateContent>
          </a:graphicData>
        </a:graphic>
      </p:graphicFrame>
      <p:sp>
        <p:nvSpPr>
          <p:cNvPr id="77828" name="Rectangle 1"/>
          <p:cNvSpPr>
            <a:spLocks noChangeArrowheads="1"/>
          </p:cNvSpPr>
          <p:nvPr/>
        </p:nvSpPr>
        <p:spPr bwMode="auto">
          <a:xfrm>
            <a:off x="227858" y="2725806"/>
            <a:ext cx="10633039" cy="830997"/>
          </a:xfrm>
          <a:prstGeom prst="rect">
            <a:avLst/>
          </a:prstGeom>
          <a:noFill/>
          <a:ln>
            <a:noFill/>
          </a:ln>
          <a:extLst/>
        </p:spPr>
        <p:txBody>
          <a:bodyPr wrap="none">
            <a:spAutoFit/>
          </a:bodyPr>
          <a:lstStyle>
            <a:lvl1pPr algn="ctr">
              <a:spcBef>
                <a:spcPct val="20000"/>
              </a:spcBef>
              <a:defRPr sz="2400">
                <a:solidFill>
                  <a:schemeClr val="accent2"/>
                </a:solidFill>
                <a:latin typeface="Comic Sans MS"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marL="342900" indent="-342900" algn="l">
              <a:spcBef>
                <a:spcPct val="0"/>
              </a:spcBef>
              <a:buFont typeface="Arial" charset="0"/>
              <a:buChar char="•"/>
            </a:pPr>
            <a:r>
              <a:rPr lang="en-US" altLang="en-US" dirty="0">
                <a:solidFill>
                  <a:schemeClr val="tx1"/>
                </a:solidFill>
                <a:latin typeface="+mn-lt"/>
              </a:rPr>
              <a:t>Revolution frequency and RF frequency are related by the “harmonic number”.</a:t>
            </a:r>
          </a:p>
          <a:p>
            <a:pPr marL="342900" indent="-342900" algn="l">
              <a:spcBef>
                <a:spcPct val="0"/>
              </a:spcBef>
              <a:buFont typeface="Arial" charset="0"/>
              <a:buChar char="•"/>
            </a:pPr>
            <a:r>
              <a:rPr lang="en-US" altLang="en-US" dirty="0">
                <a:solidFill>
                  <a:schemeClr val="tx1"/>
                </a:solidFill>
                <a:latin typeface="+mn-lt"/>
              </a:rPr>
              <a:t>The </a:t>
            </a:r>
            <a:r>
              <a:rPr lang="en-US" altLang="en-US" dirty="0" err="1">
                <a:solidFill>
                  <a:schemeClr val="tx1"/>
                </a:solidFill>
                <a:latin typeface="+mn-lt"/>
              </a:rPr>
              <a:t>harominic</a:t>
            </a:r>
            <a:r>
              <a:rPr lang="en-US" altLang="en-US" dirty="0">
                <a:solidFill>
                  <a:schemeClr val="tx1"/>
                </a:solidFill>
                <a:latin typeface="+mn-lt"/>
              </a:rPr>
              <a:t> number is the number of RF wavelengths that fit around the ring.</a:t>
            </a:r>
          </a:p>
        </p:txBody>
      </p:sp>
      <p:grpSp>
        <p:nvGrpSpPr>
          <p:cNvPr id="3" name="Group 2"/>
          <p:cNvGrpSpPr/>
          <p:nvPr/>
        </p:nvGrpSpPr>
        <p:grpSpPr>
          <a:xfrm>
            <a:off x="165100" y="3554430"/>
            <a:ext cx="2958230" cy="723900"/>
            <a:chOff x="2620245" y="3187700"/>
            <a:chExt cx="2958230" cy="723900"/>
          </a:xfrm>
        </p:grpSpPr>
        <p:sp>
          <p:nvSpPr>
            <p:cNvPr id="2" name="Rectangle 1"/>
            <p:cNvSpPr/>
            <p:nvPr/>
          </p:nvSpPr>
          <p:spPr>
            <a:xfrm>
              <a:off x="2620245" y="3187700"/>
              <a:ext cx="2958230" cy="7239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Rot="1" noChangeAspect="1" noMove="1" noResize="1" noEditPoints="1" noAdjustHandles="1" noChangeArrowheads="1" noChangeShapeType="1" noTextEdit="1"/>
            </p:cNvSpPr>
            <p:nvPr/>
          </p:nvSpPr>
          <p:spPr>
            <a:xfrm>
              <a:off x="2623393" y="3277531"/>
              <a:ext cx="2820066" cy="526554"/>
            </a:xfrm>
            <a:prstGeom prst="rect">
              <a:avLst/>
            </a:prstGeom>
            <a:blipFill rotWithShape="0">
              <a:blip r:embed="rId5"/>
              <a:stretch>
                <a:fillRect/>
              </a:stretch>
            </a:blipFill>
          </p:spPr>
          <p:txBody>
            <a:bodyPr/>
            <a:lstStyle/>
            <a:p>
              <a:pPr>
                <a:defRPr/>
              </a:pPr>
              <a:r>
                <a:rPr lang="en-US">
                  <a:ln>
                    <a:solidFill>
                      <a:schemeClr val="tx1"/>
                    </a:solidFill>
                  </a:ln>
                </a:rPr>
                <a:t> </a:t>
              </a:r>
            </a:p>
          </p:txBody>
        </p:sp>
      </p:grpSp>
      <p:sp>
        <p:nvSpPr>
          <p:cNvPr id="22" name="TextBox 21"/>
          <p:cNvSpPr txBox="1">
            <a:spLocks noRot="1" noChangeAspect="1" noMove="1" noResize="1" noEditPoints="1" noAdjustHandles="1" noChangeArrowheads="1" noChangeShapeType="1" noTextEdit="1"/>
          </p:cNvSpPr>
          <p:nvPr/>
        </p:nvSpPr>
        <p:spPr>
          <a:xfrm>
            <a:off x="6240016" y="4505621"/>
            <a:ext cx="1589602" cy="504177"/>
          </a:xfrm>
          <a:prstGeom prst="rect">
            <a:avLst/>
          </a:prstGeom>
          <a:blipFill rotWithShape="0">
            <a:blip r:embed="rId6"/>
            <a:stretch>
              <a:fillRect/>
            </a:stretch>
          </a:blipFill>
        </p:spPr>
        <p:txBody>
          <a:bodyPr/>
          <a:lstStyle/>
          <a:p>
            <a:pPr>
              <a:defRPr/>
            </a:pPr>
            <a:r>
              <a:rPr lang="en-US"/>
              <a:t> </a:t>
            </a:r>
          </a:p>
        </p:txBody>
      </p:sp>
      <p:sp>
        <p:nvSpPr>
          <p:cNvPr id="9" name="TextBox 8"/>
          <p:cNvSpPr txBox="1">
            <a:spLocks noRot="1" noChangeAspect="1" noMove="1" noResize="1" noEditPoints="1" noAdjustHandles="1" noChangeArrowheads="1" noChangeShapeType="1" noTextEdit="1"/>
          </p:cNvSpPr>
          <p:nvPr/>
        </p:nvSpPr>
        <p:spPr>
          <a:xfrm>
            <a:off x="8778132" y="4538046"/>
            <a:ext cx="831766" cy="518604"/>
          </a:xfrm>
          <a:prstGeom prst="rect">
            <a:avLst/>
          </a:prstGeom>
          <a:blipFill rotWithShape="0">
            <a:blip r:embed="rId7"/>
            <a:stretch>
              <a:fillRect/>
            </a:stretch>
          </a:blipFill>
        </p:spPr>
        <p:txBody>
          <a:bodyPr/>
          <a:lstStyle/>
          <a:p>
            <a:pPr>
              <a:defRPr/>
            </a:pPr>
            <a:r>
              <a:rPr lang="en-US"/>
              <a:t> </a:t>
            </a:r>
          </a:p>
        </p:txBody>
      </p:sp>
      <p:sp>
        <p:nvSpPr>
          <p:cNvPr id="27" name="TextBox 26"/>
          <p:cNvSpPr txBox="1">
            <a:spLocks noRot="1" noChangeAspect="1" noMove="1" noResize="1" noEditPoints="1" noAdjustHandles="1" noChangeArrowheads="1" noChangeShapeType="1" noTextEdit="1"/>
          </p:cNvSpPr>
          <p:nvPr/>
        </p:nvSpPr>
        <p:spPr>
          <a:xfrm>
            <a:off x="6254234" y="5192089"/>
            <a:ext cx="1721369" cy="535852"/>
          </a:xfrm>
          <a:prstGeom prst="rect">
            <a:avLst/>
          </a:prstGeom>
          <a:blipFill rotWithShape="0">
            <a:blip r:embed="rId8"/>
            <a:stretch>
              <a:fillRect/>
            </a:stretch>
          </a:blipFill>
        </p:spPr>
        <p:txBody>
          <a:bodyPr/>
          <a:lstStyle/>
          <a:p>
            <a:pPr>
              <a:defRPr/>
            </a:pPr>
            <a:r>
              <a:rPr lang="en-US"/>
              <a:t> </a:t>
            </a:r>
          </a:p>
        </p:txBody>
      </p:sp>
      <p:sp>
        <p:nvSpPr>
          <p:cNvPr id="28" name="TextBox 27"/>
          <p:cNvSpPr txBox="1">
            <a:spLocks noRot="1" noChangeAspect="1" noMove="1" noResize="1" noEditPoints="1" noAdjustHandles="1" noChangeArrowheads="1" noChangeShapeType="1" noTextEdit="1"/>
          </p:cNvSpPr>
          <p:nvPr/>
        </p:nvSpPr>
        <p:spPr>
          <a:xfrm>
            <a:off x="6038208" y="5910234"/>
            <a:ext cx="3154136" cy="727507"/>
          </a:xfrm>
          <a:prstGeom prst="rect">
            <a:avLst/>
          </a:prstGeom>
          <a:blipFill rotWithShape="0">
            <a:blip r:embed="rId9"/>
            <a:stretch>
              <a:fillRect/>
            </a:stretch>
          </a:blipFill>
        </p:spPr>
        <p:txBody>
          <a:bodyPr/>
          <a:lstStyle/>
          <a:p>
            <a:pPr>
              <a:defRPr/>
            </a:pPr>
            <a:r>
              <a:rPr lang="en-US"/>
              <a:t> </a:t>
            </a:r>
          </a:p>
        </p:txBody>
      </p:sp>
    </p:spTree>
    <p:extLst>
      <p:ext uri="{BB962C8B-B14F-4D97-AF65-F5344CB8AC3E}">
        <p14:creationId xmlns:p14="http://schemas.microsoft.com/office/powerpoint/2010/main" val="1777320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47900" y="863600"/>
            <a:ext cx="6858000" cy="2387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850" name="Group 16"/>
          <p:cNvGrpSpPr>
            <a:grpSpLocks/>
          </p:cNvGrpSpPr>
          <p:nvPr/>
        </p:nvGrpSpPr>
        <p:grpSpPr bwMode="auto">
          <a:xfrm>
            <a:off x="1524000" y="3530601"/>
            <a:ext cx="9144000" cy="1509713"/>
            <a:chOff x="0" y="3900488"/>
            <a:chExt cx="9144000" cy="1509712"/>
          </a:xfrm>
        </p:grpSpPr>
        <p:sp>
          <p:nvSpPr>
            <p:cNvPr id="78859" name="Text Box 21"/>
            <p:cNvSpPr txBox="1">
              <a:spLocks noChangeArrowheads="1"/>
            </p:cNvSpPr>
            <p:nvPr/>
          </p:nvSpPr>
          <p:spPr bwMode="auto">
            <a:xfrm>
              <a:off x="0" y="3900488"/>
              <a:ext cx="9144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defRPr sz="2400">
                  <a:solidFill>
                    <a:schemeClr val="accent2"/>
                  </a:solidFill>
                  <a:latin typeface="Comic Sans MS" charset="0"/>
                  <a:ea typeface="ＭＳ Ｐゴシック" charset="-128"/>
                </a:defRPr>
              </a:lvl1pPr>
              <a:lvl2pPr marL="37931725" indent="-37474525">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algn="l">
                <a:spcBef>
                  <a:spcPct val="0"/>
                </a:spcBef>
              </a:pPr>
              <a:r>
                <a:rPr lang="en-US" altLang="en-US">
                  <a:solidFill>
                    <a:schemeClr val="tx1"/>
                  </a:solidFill>
                  <a:latin typeface="+mn-lt"/>
                </a:rPr>
                <a:t>   The RF frequency must follow the variation of the  B field with the law :                                                              </a:t>
              </a:r>
            </a:p>
            <a:p>
              <a:pPr algn="l">
                <a:spcBef>
                  <a:spcPct val="0"/>
                </a:spcBef>
              </a:pPr>
              <a:endParaRPr lang="en-US" altLang="en-US" dirty="0">
                <a:solidFill>
                  <a:schemeClr val="tx1"/>
                </a:solidFill>
                <a:latin typeface="+mn-lt"/>
              </a:endParaRPr>
            </a:p>
          </p:txBody>
        </p:sp>
        <p:graphicFrame>
          <p:nvGraphicFramePr>
            <p:cNvPr id="78860" name="Object 6"/>
            <p:cNvGraphicFramePr>
              <a:graphicFrameLocks noChangeAspect="1"/>
            </p:cNvGraphicFramePr>
            <p:nvPr/>
          </p:nvGraphicFramePr>
          <p:xfrm>
            <a:off x="2133600" y="4343400"/>
            <a:ext cx="4130675" cy="1066800"/>
          </p:xfrm>
          <a:graphic>
            <a:graphicData uri="http://schemas.openxmlformats.org/presentationml/2006/ole">
              <mc:AlternateContent xmlns:mc="http://schemas.openxmlformats.org/markup-compatibility/2006">
                <mc:Choice xmlns:v="urn:schemas-microsoft-com:vml" Requires="v">
                  <p:oleObj spid="_x0000_s2053" name="Equation" r:id="rId3" imgW="2082800" imgH="546100" progId="Equation.3">
                    <p:embed/>
                  </p:oleObj>
                </mc:Choice>
                <mc:Fallback>
                  <p:oleObj name="Equation" r:id="rId3" imgW="2082800" imgH="546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343400"/>
                          <a:ext cx="4130675" cy="10668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9" name="TextBox 18"/>
          <p:cNvSpPr txBox="1">
            <a:spLocks noRot="1" noChangeAspect="1" noMove="1" noResize="1" noEditPoints="1" noAdjustHandles="1" noChangeArrowheads="1" noChangeShapeType="1" noTextEdit="1"/>
          </p:cNvSpPr>
          <p:nvPr/>
        </p:nvSpPr>
        <p:spPr>
          <a:xfrm>
            <a:off x="3503713" y="1052737"/>
            <a:ext cx="2329997" cy="957955"/>
          </a:xfrm>
          <a:prstGeom prst="rect">
            <a:avLst/>
          </a:prstGeom>
          <a:blipFill rotWithShape="0">
            <a:blip r:embed="rId5"/>
            <a:stretch>
              <a:fillRect/>
            </a:stretch>
          </a:blipFill>
        </p:spPr>
        <p:txBody>
          <a:bodyPr/>
          <a:lstStyle/>
          <a:p>
            <a:pPr>
              <a:defRPr/>
            </a:pPr>
            <a:r>
              <a:rPr lang="en-US">
                <a:noFill/>
              </a:rPr>
              <a:t> </a:t>
            </a:r>
          </a:p>
        </p:txBody>
      </p:sp>
      <p:sp>
        <p:nvSpPr>
          <p:cNvPr id="20" name="TextBox 19"/>
          <p:cNvSpPr txBox="1">
            <a:spLocks noRot="1" noChangeAspect="1" noMove="1" noResize="1" noEditPoints="1" noAdjustHandles="1" noChangeArrowheads="1" noChangeShapeType="1" noTextEdit="1"/>
          </p:cNvSpPr>
          <p:nvPr/>
        </p:nvSpPr>
        <p:spPr>
          <a:xfrm>
            <a:off x="2510930" y="1151222"/>
            <a:ext cx="907684" cy="526554"/>
          </a:xfrm>
          <a:prstGeom prst="rect">
            <a:avLst/>
          </a:prstGeom>
          <a:blipFill rotWithShape="0">
            <a:blip r:embed="rId6"/>
            <a:stretch>
              <a:fillRect/>
            </a:stretch>
          </a:blipFill>
        </p:spPr>
        <p:txBody>
          <a:bodyPr/>
          <a:lstStyle/>
          <a:p>
            <a:pPr>
              <a:defRPr/>
            </a:pPr>
            <a:r>
              <a:rPr lang="en-US">
                <a:noFill/>
              </a:rPr>
              <a:t> </a:t>
            </a:r>
          </a:p>
        </p:txBody>
      </p:sp>
      <p:cxnSp>
        <p:nvCxnSpPr>
          <p:cNvPr id="78853" name="Straight Connector 20"/>
          <p:cNvCxnSpPr>
            <a:cxnSpLocks noChangeShapeType="1"/>
          </p:cNvCxnSpPr>
          <p:nvPr/>
        </p:nvCxnSpPr>
        <p:spPr bwMode="auto">
          <a:xfrm>
            <a:off x="7783513" y="1052514"/>
            <a:ext cx="0" cy="1081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TextBox 1"/>
          <p:cNvSpPr txBox="1">
            <a:spLocks noRot="1" noChangeAspect="1" noMove="1" noResize="1" noEditPoints="1" noAdjustHandles="1" noChangeArrowheads="1" noChangeShapeType="1" noTextEdit="1"/>
          </p:cNvSpPr>
          <p:nvPr/>
        </p:nvSpPr>
        <p:spPr>
          <a:xfrm>
            <a:off x="8095765" y="1276000"/>
            <a:ext cx="709104" cy="421719"/>
          </a:xfrm>
          <a:prstGeom prst="rect">
            <a:avLst/>
          </a:prstGeom>
          <a:blipFill rotWithShape="0">
            <a:blip r:embed="rId7"/>
            <a:stretch>
              <a:fillRect l="-5172" t="-60870" r="-2586" b="-82609"/>
            </a:stretch>
          </a:blipFill>
        </p:spPr>
        <p:txBody>
          <a:bodyPr/>
          <a:lstStyle/>
          <a:p>
            <a:pPr>
              <a:defRPr/>
            </a:pPr>
            <a:r>
              <a:rPr lang="en-US">
                <a:noFill/>
              </a:rPr>
              <a:t> </a:t>
            </a:r>
          </a:p>
        </p:txBody>
      </p:sp>
      <p:sp>
        <p:nvSpPr>
          <p:cNvPr id="23" name="TextBox 22"/>
          <p:cNvSpPr txBox="1">
            <a:spLocks noRot="1" noChangeAspect="1" noMove="1" noResize="1" noEditPoints="1" noAdjustHandles="1" noChangeArrowheads="1" noChangeShapeType="1" noTextEdit="1"/>
          </p:cNvSpPr>
          <p:nvPr/>
        </p:nvSpPr>
        <p:spPr>
          <a:xfrm>
            <a:off x="3503712" y="2164029"/>
            <a:ext cx="3168352" cy="957955"/>
          </a:xfrm>
          <a:prstGeom prst="rect">
            <a:avLst/>
          </a:prstGeom>
          <a:blipFill rotWithShape="0">
            <a:blip r:embed="rId8"/>
            <a:stretch>
              <a:fillRect/>
            </a:stretch>
          </a:blipFill>
        </p:spPr>
        <p:txBody>
          <a:bodyPr/>
          <a:lstStyle/>
          <a:p>
            <a:pPr>
              <a:defRPr/>
            </a:pPr>
            <a:r>
              <a:rPr lang="en-US">
                <a:noFill/>
              </a:rPr>
              <a:t> </a:t>
            </a:r>
          </a:p>
        </p:txBody>
      </p:sp>
      <p:sp>
        <p:nvSpPr>
          <p:cNvPr id="70664" name="Rectangle 16"/>
          <p:cNvSpPr>
            <a:spLocks noChangeArrowheads="1"/>
          </p:cNvSpPr>
          <p:nvPr/>
        </p:nvSpPr>
        <p:spPr bwMode="auto">
          <a:xfrm>
            <a:off x="1681163" y="5405438"/>
            <a:ext cx="794385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defRPr sz="2400">
                <a:solidFill>
                  <a:schemeClr val="accent2"/>
                </a:solidFill>
                <a:latin typeface="Comic Sans MS" charset="0"/>
                <a:ea typeface="ＭＳ Ｐゴシック" charset="-128"/>
              </a:defRPr>
            </a:lvl1pPr>
            <a:lvl2pPr marL="37931725" indent="-37474525">
              <a:defRPr sz="2800">
                <a:solidFill>
                  <a:schemeClr val="tx1"/>
                </a:solidFill>
                <a:latin typeface="Arial" charset="0"/>
                <a:ea typeface="ＭＳ Ｐゴシック" charset="-128"/>
              </a:defRPr>
            </a:lvl2pPr>
            <a:lvl3pPr marL="1143000" indent="-228600">
              <a:spcBef>
                <a:spcPct val="20000"/>
              </a:spcBef>
              <a:defRPr sz="2400">
                <a:solidFill>
                  <a:schemeClr val="tx1"/>
                </a:solidFill>
                <a:latin typeface="Times New Roman" charset="0"/>
                <a:ea typeface="ＭＳ Ｐゴシック" charset="-128"/>
              </a:defRPr>
            </a:lvl3pPr>
            <a:lvl4pPr marL="1600200" indent="-228600">
              <a:spcBef>
                <a:spcPct val="20000"/>
              </a:spcBef>
              <a:defRPr sz="2000">
                <a:solidFill>
                  <a:schemeClr val="tx1"/>
                </a:solidFill>
                <a:latin typeface="Times New Roman" charset="0"/>
                <a:ea typeface="ＭＳ Ｐゴシック" charset="-128"/>
              </a:defRPr>
            </a:lvl4pPr>
            <a:lvl5pPr marL="2057400" indent="-228600">
              <a:spcBef>
                <a:spcPct val="20000"/>
              </a:spcBef>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128"/>
              </a:defRPr>
            </a:lvl9pPr>
          </a:lstStyle>
          <a:p>
            <a:pPr algn="l">
              <a:spcBef>
                <a:spcPct val="0"/>
              </a:spcBef>
            </a:pPr>
            <a:r>
              <a:rPr lang="en-US" altLang="en-US" sz="1600">
                <a:solidFill>
                  <a:schemeClr val="tx1"/>
                </a:solidFill>
                <a:latin typeface="+mn-lt"/>
              </a:rPr>
              <a:t>At relativistic energies, (as soon as </a:t>
            </a:r>
            <a:r>
              <a:rPr lang="is-IS" altLang="en-US" sz="1600" dirty="0">
                <a:solidFill>
                  <a:schemeClr val="tx1"/>
                </a:solidFill>
                <a:latin typeface="+mn-lt"/>
              </a:rPr>
              <a:t>…)</a:t>
            </a:r>
          </a:p>
          <a:p>
            <a:pPr algn="l">
              <a:spcBef>
                <a:spcPct val="0"/>
              </a:spcBef>
            </a:pPr>
            <a:endParaRPr lang="is-IS" altLang="en-US" sz="1600" dirty="0">
              <a:solidFill>
                <a:schemeClr val="tx1"/>
              </a:solidFill>
              <a:latin typeface="+mn-lt"/>
            </a:endParaRPr>
          </a:p>
          <a:p>
            <a:pPr algn="l">
              <a:spcBef>
                <a:spcPct val="0"/>
              </a:spcBef>
            </a:pPr>
            <a:r>
              <a:rPr lang="en-US" altLang="en-US" sz="1600" dirty="0">
                <a:solidFill>
                  <a:schemeClr val="tx1"/>
                </a:solidFill>
                <a:latin typeface="+mn-lt"/>
              </a:rPr>
              <a:t>W</a:t>
            </a:r>
            <a:r>
              <a:rPr lang="is-IS" altLang="en-US" sz="1600" dirty="0">
                <a:solidFill>
                  <a:schemeClr val="tx1"/>
                </a:solidFill>
                <a:latin typeface="+mn-lt"/>
              </a:rPr>
              <a:t>e can treat f</a:t>
            </a:r>
            <a:r>
              <a:rPr lang="is-IS" altLang="en-US" sz="1600" baseline="-25000" dirty="0">
                <a:solidFill>
                  <a:schemeClr val="tx1"/>
                </a:solidFill>
                <a:latin typeface="+mn-lt"/>
              </a:rPr>
              <a:t>r</a:t>
            </a:r>
            <a:r>
              <a:rPr lang="is-IS" altLang="en-US" sz="1600" dirty="0">
                <a:solidFill>
                  <a:schemeClr val="tx1"/>
                </a:solidFill>
                <a:latin typeface="+mn-lt"/>
              </a:rPr>
              <a:t> as constant.  </a:t>
            </a:r>
          </a:p>
          <a:p>
            <a:pPr algn="l">
              <a:spcBef>
                <a:spcPct val="0"/>
              </a:spcBef>
            </a:pPr>
            <a:endParaRPr lang="is-IS" altLang="en-US" sz="1600" dirty="0">
              <a:solidFill>
                <a:schemeClr val="tx1"/>
              </a:solidFill>
              <a:latin typeface="+mn-lt"/>
            </a:endParaRPr>
          </a:p>
          <a:p>
            <a:pPr algn="l">
              <a:spcBef>
                <a:spcPct val="0"/>
              </a:spcBef>
            </a:pPr>
            <a:r>
              <a:rPr lang="en-US" altLang="en-US" sz="1800" dirty="0">
                <a:solidFill>
                  <a:schemeClr val="tx1"/>
                </a:solidFill>
                <a:latin typeface="+mn-lt"/>
              </a:rPr>
              <a:t>which is true for LHC at high energy and for electrons from the start </a:t>
            </a:r>
          </a:p>
          <a:p>
            <a:pPr algn="l">
              <a:spcBef>
                <a:spcPct val="0"/>
              </a:spcBef>
            </a:pPr>
            <a:endParaRPr lang="en-US" altLang="en-US" sz="1800" dirty="0">
              <a:solidFill>
                <a:schemeClr val="tx1"/>
              </a:solidFill>
              <a:latin typeface="+mn-lt"/>
            </a:endParaRPr>
          </a:p>
        </p:txBody>
      </p:sp>
      <p:sp>
        <p:nvSpPr>
          <p:cNvPr id="5" name="TextBox 4"/>
          <p:cNvSpPr txBox="1">
            <a:spLocks noRot="1" noChangeAspect="1" noMove="1" noResize="1" noEditPoints="1" noAdjustHandles="1" noChangeArrowheads="1" noChangeShapeType="1" noTextEdit="1"/>
          </p:cNvSpPr>
          <p:nvPr/>
        </p:nvSpPr>
        <p:spPr>
          <a:xfrm>
            <a:off x="5385734" y="5362870"/>
            <a:ext cx="895950" cy="457561"/>
          </a:xfrm>
          <a:prstGeom prst="rect">
            <a:avLst/>
          </a:prstGeom>
          <a:blipFill rotWithShape="0">
            <a:blip r:embed="rId9"/>
            <a:stretch>
              <a:fillRect/>
            </a:stretch>
          </a:blipFill>
        </p:spPr>
        <p:txBody>
          <a:bodyPr/>
          <a:lstStyle/>
          <a:p>
            <a:pPr>
              <a:defRPr/>
            </a:pPr>
            <a:r>
              <a:rPr lang="en-US">
                <a:noFill/>
              </a:rPr>
              <a:t> </a:t>
            </a:r>
          </a:p>
        </p:txBody>
      </p:sp>
      <p:sp>
        <p:nvSpPr>
          <p:cNvPr id="26" name="TextBox 25"/>
          <p:cNvSpPr txBox="1">
            <a:spLocks noRot="1" noChangeAspect="1" noMove="1" noResize="1" noEditPoints="1" noAdjustHandles="1" noChangeArrowheads="1" noChangeShapeType="1" noTextEdit="1"/>
          </p:cNvSpPr>
          <p:nvPr/>
        </p:nvSpPr>
        <p:spPr>
          <a:xfrm>
            <a:off x="5385734" y="5853330"/>
            <a:ext cx="1533048" cy="405239"/>
          </a:xfrm>
          <a:prstGeom prst="rect">
            <a:avLst/>
          </a:prstGeom>
          <a:blipFill rotWithShape="0">
            <a:blip r:embed="rId10"/>
            <a:stretch>
              <a:fillRect l="-3571" t="-55224" r="-794" b="-64179"/>
            </a:stretch>
          </a:blipFill>
        </p:spPr>
        <p:txBody>
          <a:bodyPr/>
          <a:lstStyle/>
          <a:p>
            <a:pPr>
              <a:defRPr/>
            </a:pPr>
            <a:r>
              <a:rPr lang="en-US">
                <a:noFill/>
              </a:rPr>
              <a:t> </a:t>
            </a:r>
          </a:p>
        </p:txBody>
      </p:sp>
      <p:sp>
        <p:nvSpPr>
          <p:cNvPr id="3" name="Title 2"/>
          <p:cNvSpPr>
            <a:spLocks noGrp="1"/>
          </p:cNvSpPr>
          <p:nvPr>
            <p:ph type="title"/>
          </p:nvPr>
        </p:nvSpPr>
        <p:spPr>
          <a:xfrm>
            <a:off x="838200" y="-49563"/>
            <a:ext cx="10515600" cy="1325563"/>
          </a:xfrm>
        </p:spPr>
        <p:txBody>
          <a:bodyPr>
            <a:normAutofit/>
          </a:bodyPr>
          <a:lstStyle/>
          <a:p>
            <a:r>
              <a:rPr lang="en-US" altLang="en-US" sz="2800">
                <a:solidFill>
                  <a:schemeClr val="tx1"/>
                </a:solidFill>
                <a:ea typeface="ＭＳ Ｐゴシック" charset="-128"/>
              </a:rPr>
              <a:t>Frequency Change during acceleration</a:t>
            </a:r>
            <a:endParaRPr lang="en-US" sz="2800"/>
          </a:p>
        </p:txBody>
      </p:sp>
    </p:spTree>
    <p:extLst>
      <p:ext uri="{BB962C8B-B14F-4D97-AF65-F5344CB8AC3E}">
        <p14:creationId xmlns:p14="http://schemas.microsoft.com/office/powerpoint/2010/main" val="2139639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Spares</a:t>
            </a:r>
            <a:endParaRPr lang="en-US" dirty="0"/>
          </a:p>
        </p:txBody>
      </p:sp>
      <p:sp>
        <p:nvSpPr>
          <p:cNvPr id="3" name="Date Placeholder 2"/>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44</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614368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45</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TextBox 5"/>
          <p:cNvSpPr txBox="1"/>
          <p:nvPr/>
        </p:nvSpPr>
        <p:spPr>
          <a:xfrm>
            <a:off x="719428" y="897822"/>
            <a:ext cx="2821606" cy="461665"/>
          </a:xfrm>
          <a:prstGeom prst="rect">
            <a:avLst/>
          </a:prstGeom>
          <a:noFill/>
        </p:spPr>
        <p:txBody>
          <a:bodyPr wrap="none" rtlCol="0">
            <a:spAutoFit/>
          </a:bodyPr>
          <a:lstStyle/>
          <a:p>
            <a:r>
              <a:rPr lang="en-GB" sz="2400" dirty="0" smtClean="0"/>
              <a:t>It can be shown that:</a:t>
            </a:r>
            <a:endParaRPr lang="en-GB" sz="2400" dirty="0"/>
          </a:p>
        </p:txBody>
      </p:sp>
      <mc:AlternateContent xmlns:mc="http://schemas.openxmlformats.org/markup-compatibility/2006">
        <mc:Choice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1941342249"/>
                  </p:ext>
                </p:extLst>
              </p:nvPr>
            </p:nvGraphicFramePr>
            <p:xfrm>
              <a:off x="701828" y="711334"/>
              <a:ext cx="10118398" cy="848868"/>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val="2435879438"/>
                        </a:ext>
                      </a:extLst>
                    </a:gridCol>
                    <a:gridCol w="3044937">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f>
                                  <m:fPr>
                                    <m:ctrlPr>
                                      <a:rPr lang="en-US" sz="2400" b="0" i="1" smtClean="0">
                                        <a:solidFill>
                                          <a:schemeClr val="tx1"/>
                                        </a:solidFill>
                                        <a:latin typeface="Cambria Math"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𝐻𝑎𝑚𝑖𝑙𝑡𝑜𝑛𝑖𝑎𝑛</m:t>
                                    </m:r>
                                  </m:num>
                                  <m:den>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𝜑</m:t>
                                    </m:r>
                                  </m:den>
                                </m:f>
                                <m:r>
                                  <a:rPr lang="en-US" sz="2400" b="0" i="1" smtClean="0">
                                    <a:solidFill>
                                      <a:schemeClr val="tx1"/>
                                    </a:solidFill>
                                    <a:latin typeface="Cambria Math" panose="02040503050406030204" pitchFamily="18" charset="0"/>
                                    <a:ea typeface="Cambria Math" panose="02040503050406030204" pitchFamily="18" charset="0"/>
                                  </a:rPr>
                                  <m:t>=−</m:t>
                                </m:r>
                                <m:f>
                                  <m:fPr>
                                    <m:ctrlPr>
                                      <a:rPr lang="en-US" sz="2400" b="0" i="1" smtClean="0">
                                        <a:solidFill>
                                          <a:schemeClr val="tx1"/>
                                        </a:solidFill>
                                        <a:latin typeface="Cambria Math"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𝛿</m:t>
                                    </m:r>
                                  </m:num>
                                  <m:den>
                                    <m:r>
                                      <a:rPr lang="en-US" sz="2400" b="0" i="1" smtClean="0">
                                        <a:solidFill>
                                          <a:schemeClr val="tx1"/>
                                        </a:solidFill>
                                        <a:latin typeface="Cambria Math" panose="02040503050406030204" pitchFamily="18" charset="0"/>
                                        <a:ea typeface="Cambria Math" panose="02040503050406030204" pitchFamily="18" charset="0"/>
                                      </a:rPr>
                                      <m:t>𝛿</m:t>
                                    </m:r>
                                    <m:r>
                                      <a:rPr lang="en-US" sz="2400" b="0" i="1" smtClean="0">
                                        <a:solidFill>
                                          <a:schemeClr val="tx1"/>
                                        </a:solidFill>
                                        <a:latin typeface="Cambria Math" panose="02040503050406030204" pitchFamily="18" charset="0"/>
                                        <a:ea typeface="Cambria Math" panose="02040503050406030204" pitchFamily="18" charset="0"/>
                                      </a:rPr>
                                      <m:t>𝑡</m:t>
                                    </m:r>
                                  </m:den>
                                </m:f>
                                <m:d>
                                  <m:dPr>
                                    <m:ctrlPr>
                                      <a:rPr lang="en-US" sz="2400" b="0" i="1" smtClean="0">
                                        <a:solidFill>
                                          <a:schemeClr val="tx1"/>
                                        </a:solidFill>
                                        <a:latin typeface="Cambria Math" charset="0"/>
                                        <a:ea typeface="Cambria Math" panose="02040503050406030204" pitchFamily="18" charset="0"/>
                                      </a:rPr>
                                    </m:ctrlPr>
                                  </m:dPr>
                                  <m:e>
                                    <m:f>
                                      <m:fPr>
                                        <m:ctrlPr>
                                          <a:rPr lang="en-US" sz="2400" i="1" smtClean="0">
                                            <a:solidFill>
                                              <a:schemeClr val="tx1"/>
                                            </a:solidFill>
                                            <a:latin typeface="Cambria Math" charset="0"/>
                                            <a:ea typeface="Cambria Math" panose="02040503050406030204" pitchFamily="18" charset="0"/>
                                          </a:rPr>
                                        </m:ctrlPr>
                                      </m:fPr>
                                      <m:num>
                                        <m:r>
                                          <m:rPr>
                                            <m:sty m:val="p"/>
                                          </m:rPr>
                                          <a:rPr lang="el-GR" sz="2400" i="1">
                                            <a:solidFill>
                                              <a:schemeClr val="tx1"/>
                                            </a:solidFill>
                                            <a:latin typeface="Cambria Math" panose="02040503050406030204" pitchFamily="18" charset="0"/>
                                            <a:ea typeface="Cambria Math" panose="02040503050406030204" pitchFamily="18" charset="0"/>
                                          </a:rPr>
                                          <m:t>Δ</m:t>
                                        </m:r>
                                        <m:r>
                                          <a:rPr lang="en-US" sz="2400" i="1">
                                            <a:solidFill>
                                              <a:schemeClr val="tx1"/>
                                            </a:solidFill>
                                            <a:latin typeface="Cambria Math" panose="02040503050406030204" pitchFamily="18" charset="0"/>
                                            <a:ea typeface="Cambria Math" panose="02040503050406030204" pitchFamily="18" charset="0"/>
                                          </a:rPr>
                                          <m:t>𝑊</m:t>
                                        </m:r>
                                      </m:num>
                                      <m:den>
                                        <m:sSub>
                                          <m:sSubPr>
                                            <m:ctrlPr>
                                              <a:rPr lang="en-US" sz="2400" i="1">
                                                <a:solidFill>
                                                  <a:schemeClr val="tx1"/>
                                                </a:solidFill>
                                                <a:latin typeface="Cambria Math" charset="0"/>
                                                <a:ea typeface="Cambria Math" panose="02040503050406030204" pitchFamily="18" charset="0"/>
                                              </a:rPr>
                                            </m:ctrlPr>
                                          </m:sSubPr>
                                          <m:e>
                                            <m:r>
                                              <m:rPr>
                                                <m:sty m:val="p"/>
                                              </m:rPr>
                                              <a:rPr lang="el-GR" sz="2400" i="1">
                                                <a:solidFill>
                                                  <a:schemeClr val="tx1"/>
                                                </a:solidFill>
                                                <a:latin typeface="Cambria Math" panose="02040503050406030204" pitchFamily="18" charset="0"/>
                                                <a:ea typeface="Cambria Math" panose="02040503050406030204" pitchFamily="18" charset="0"/>
                                              </a:rPr>
                                              <m:t>Ω</m:t>
                                            </m:r>
                                          </m:e>
                                          <m:sub>
                                            <m:r>
                                              <a:rPr lang="en-US" sz="2400" i="1">
                                                <a:solidFill>
                                                  <a:schemeClr val="tx1"/>
                                                </a:solidFill>
                                                <a:latin typeface="Cambria Math" panose="02040503050406030204" pitchFamily="18" charset="0"/>
                                                <a:ea typeface="Cambria Math" panose="02040503050406030204" pitchFamily="18" charset="0"/>
                                              </a:rPr>
                                              <m:t>𝑠</m:t>
                                            </m:r>
                                          </m:sub>
                                        </m:sSub>
                                      </m:den>
                                    </m:f>
                                  </m:e>
                                </m:d>
                              </m:oMath>
                            </m:oMathPara>
                          </a14:m>
                          <a:endParaRPr lang="en-US" sz="2400" b="0" dirty="0" smtClean="0">
                            <a:solidFill>
                              <a:schemeClr val="tx1"/>
                            </a:solidFill>
                          </a:endParaRPr>
                        </a:p>
                      </a:txBody>
                      <a:tcPr>
                        <a:noFill/>
                      </a:tcPr>
                    </a:tc>
                    <a:tc>
                      <a:txBody>
                        <a:bodyPr/>
                        <a:lstStyle/>
                        <a:p>
                          <a:pPr algn="r"/>
                          <a:r>
                            <a:rPr lang="en-GB" dirty="0" smtClean="0">
                              <a:solidFill>
                                <a:schemeClr val="tx1"/>
                              </a:solidFill>
                            </a:rPr>
                            <a:t>Eq. 49 </a:t>
                          </a:r>
                          <a:endParaRPr lang="en-GB" dirty="0">
                            <a:solidFill>
                              <a:schemeClr val="tx1"/>
                            </a:solidFill>
                          </a:endParaRPr>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7" name="Table 6"/>
              <p:cNvGraphicFramePr>
                <a:graphicFrameLocks noGrp="1"/>
              </p:cNvGraphicFramePr>
              <p:nvPr>
                <p:extLst>
                  <p:ext uri="{D42A27DB-BD31-4B8C-83A1-F6EECF244321}">
                    <p14:modId xmlns:p14="http://schemas.microsoft.com/office/powerpoint/2010/main" val="1941342249"/>
                  </p:ext>
                </p:extLst>
              </p:nvPr>
            </p:nvGraphicFramePr>
            <p:xfrm>
              <a:off x="701828" y="711334"/>
              <a:ext cx="10118398" cy="848868"/>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xmlns:a14="http://schemas.microsoft.com/office/drawing/2010/main" val="2435879438"/>
                        </a:ext>
                      </a:extLst>
                    </a:gridCol>
                    <a:gridCol w="3044937">
                      <a:extLst>
                        <a:ext uri="{9D8B030D-6E8A-4147-A177-3AD203B41FA5}">
                          <a16:colId xmlns="" xmlns:a16="http://schemas.microsoft.com/office/drawing/2014/main" xmlns:a14="http://schemas.microsoft.com/office/drawing/2010/main" val="3489280894"/>
                        </a:ext>
                      </a:extLst>
                    </a:gridCol>
                  </a:tblGrid>
                  <a:tr h="848868">
                    <a:tc>
                      <a:txBody>
                        <a:bodyPr/>
                        <a:lstStyle/>
                        <a:p>
                          <a:endParaRPr lang="en-US"/>
                        </a:p>
                      </a:txBody>
                      <a:tcPr>
                        <a:blipFill rotWithShape="0">
                          <a:blip r:embed="rId2"/>
                          <a:stretch>
                            <a:fillRect r="-43103"/>
                          </a:stretch>
                        </a:blipFill>
                      </a:tcPr>
                    </a:tc>
                    <a:tc>
                      <a:txBody>
                        <a:bodyPr/>
                        <a:lstStyle/>
                        <a:p>
                          <a:pPr algn="r"/>
                          <a:r>
                            <a:rPr lang="en-GB" dirty="0" smtClean="0">
                              <a:solidFill>
                                <a:schemeClr val="tx1"/>
                              </a:solidFill>
                            </a:rPr>
                            <a:t>Eq. 49 </a:t>
                          </a:r>
                          <a:endParaRPr lang="en-GB" dirty="0">
                            <a:solidFill>
                              <a:schemeClr val="tx1"/>
                            </a:solidFill>
                          </a:endParaRPr>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8" name="Table 7"/>
              <p:cNvGraphicFramePr>
                <a:graphicFrameLocks noGrp="1"/>
              </p:cNvGraphicFramePr>
              <p:nvPr>
                <p:extLst>
                  <p:ext uri="{D42A27DB-BD31-4B8C-83A1-F6EECF244321}">
                    <p14:modId xmlns:p14="http://schemas.microsoft.com/office/powerpoint/2010/main" val="1971011376"/>
                  </p:ext>
                </p:extLst>
              </p:nvPr>
            </p:nvGraphicFramePr>
            <p:xfrm>
              <a:off x="719428" y="1733436"/>
              <a:ext cx="10118398" cy="1143826"/>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val="2435879438"/>
                        </a:ext>
                      </a:extLst>
                    </a:gridCol>
                    <a:gridCol w="3044937">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f>
                                  <m:fPr>
                                    <m:ctrlPr>
                                      <a:rPr lang="en-US" sz="2400" b="0" i="1" smtClean="0">
                                        <a:solidFill>
                                          <a:schemeClr val="tx1"/>
                                        </a:solidFill>
                                        <a:latin typeface="Cambria Math"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𝐻𝑎𝑚𝑖𝑙𝑡𝑜𝑛𝑖𝑎𝑛</m:t>
                                    </m:r>
                                  </m:num>
                                  <m:den>
                                    <m:r>
                                      <a:rPr lang="en-US" sz="2400" b="0" i="1" smtClean="0">
                                        <a:solidFill>
                                          <a:schemeClr val="tx1"/>
                                        </a:solidFill>
                                        <a:latin typeface="Cambria Math" panose="02040503050406030204" pitchFamily="18" charset="0"/>
                                        <a:ea typeface="Cambria Math" panose="02040503050406030204" pitchFamily="18" charset="0"/>
                                      </a:rPr>
                                      <m:t>𝜕</m:t>
                                    </m:r>
                                    <m:d>
                                      <m:dPr>
                                        <m:ctrlPr>
                                          <a:rPr lang="en-US" sz="2400" b="0" i="1" smtClean="0">
                                            <a:solidFill>
                                              <a:schemeClr val="tx1"/>
                                            </a:solidFill>
                                            <a:latin typeface="Cambria Math" charset="0"/>
                                            <a:ea typeface="Cambria Math" panose="02040503050406030204" pitchFamily="18" charset="0"/>
                                          </a:rPr>
                                        </m:ctrlPr>
                                      </m:dPr>
                                      <m:e>
                                        <m:f>
                                          <m:fPr>
                                            <m:ctrlPr>
                                              <a:rPr lang="en-US" sz="2400" i="1" smtClean="0">
                                                <a:solidFill>
                                                  <a:schemeClr val="tx1"/>
                                                </a:solidFill>
                                                <a:latin typeface="Cambria Math" charset="0"/>
                                                <a:ea typeface="Cambria Math" panose="02040503050406030204" pitchFamily="18" charset="0"/>
                                              </a:rPr>
                                            </m:ctrlPr>
                                          </m:fPr>
                                          <m:num>
                                            <m:r>
                                              <m:rPr>
                                                <m:sty m:val="p"/>
                                              </m:rPr>
                                              <a:rPr lang="el-GR" sz="2400" i="1">
                                                <a:solidFill>
                                                  <a:schemeClr val="tx1"/>
                                                </a:solidFill>
                                                <a:latin typeface="Cambria Math" panose="02040503050406030204" pitchFamily="18" charset="0"/>
                                                <a:ea typeface="Cambria Math" panose="02040503050406030204" pitchFamily="18" charset="0"/>
                                              </a:rPr>
                                              <m:t>Δ</m:t>
                                            </m:r>
                                            <m:r>
                                              <a:rPr lang="en-US" sz="2400" i="1">
                                                <a:solidFill>
                                                  <a:schemeClr val="tx1"/>
                                                </a:solidFill>
                                                <a:latin typeface="Cambria Math" panose="02040503050406030204" pitchFamily="18" charset="0"/>
                                                <a:ea typeface="Cambria Math" panose="02040503050406030204" pitchFamily="18" charset="0"/>
                                              </a:rPr>
                                              <m:t>𝑊</m:t>
                                            </m:r>
                                          </m:num>
                                          <m:den>
                                            <m:sSub>
                                              <m:sSubPr>
                                                <m:ctrlPr>
                                                  <a:rPr lang="en-US" sz="2400" i="1">
                                                    <a:solidFill>
                                                      <a:schemeClr val="tx1"/>
                                                    </a:solidFill>
                                                    <a:latin typeface="Cambria Math" charset="0"/>
                                                    <a:ea typeface="Cambria Math" panose="02040503050406030204" pitchFamily="18" charset="0"/>
                                                  </a:rPr>
                                                </m:ctrlPr>
                                              </m:sSubPr>
                                              <m:e>
                                                <m:r>
                                                  <m:rPr>
                                                    <m:sty m:val="p"/>
                                                  </m:rPr>
                                                  <a:rPr lang="el-GR" sz="2400" i="1">
                                                    <a:solidFill>
                                                      <a:schemeClr val="tx1"/>
                                                    </a:solidFill>
                                                    <a:latin typeface="Cambria Math" panose="02040503050406030204" pitchFamily="18" charset="0"/>
                                                    <a:ea typeface="Cambria Math" panose="02040503050406030204" pitchFamily="18" charset="0"/>
                                                  </a:rPr>
                                                  <m:t>Ω</m:t>
                                                </m:r>
                                              </m:e>
                                              <m:sub>
                                                <m:r>
                                                  <a:rPr lang="en-US" sz="2400" i="1">
                                                    <a:solidFill>
                                                      <a:schemeClr val="tx1"/>
                                                    </a:solidFill>
                                                    <a:latin typeface="Cambria Math" panose="02040503050406030204" pitchFamily="18" charset="0"/>
                                                    <a:ea typeface="Cambria Math" panose="02040503050406030204" pitchFamily="18" charset="0"/>
                                                  </a:rPr>
                                                  <m:t>𝑠</m:t>
                                                </m:r>
                                              </m:sub>
                                            </m:sSub>
                                          </m:den>
                                        </m:f>
                                      </m:e>
                                    </m:d>
                                  </m:den>
                                </m:f>
                                <m:r>
                                  <a:rPr lang="en-US" sz="2400" b="0" i="1" smtClean="0">
                                    <a:solidFill>
                                      <a:schemeClr val="tx1"/>
                                    </a:solidFill>
                                    <a:latin typeface="Cambria Math" panose="02040503050406030204" pitchFamily="18" charset="0"/>
                                    <a:ea typeface="Cambria Math" panose="02040503050406030204" pitchFamily="18" charset="0"/>
                                  </a:rPr>
                                  <m:t>=</m:t>
                                </m:r>
                                <m:f>
                                  <m:fPr>
                                    <m:ctrlPr>
                                      <a:rPr lang="en-US" sz="2400" b="0" i="1" smtClean="0">
                                        <a:solidFill>
                                          <a:schemeClr val="tx1"/>
                                        </a:solidFill>
                                        <a:latin typeface="Cambria Math"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𝛿</m:t>
                                    </m:r>
                                  </m:num>
                                  <m:den>
                                    <m:r>
                                      <a:rPr lang="en-US" sz="2400" b="0" i="1" smtClean="0">
                                        <a:solidFill>
                                          <a:schemeClr val="tx1"/>
                                        </a:solidFill>
                                        <a:latin typeface="Cambria Math" panose="02040503050406030204" pitchFamily="18" charset="0"/>
                                        <a:ea typeface="Cambria Math" panose="02040503050406030204" pitchFamily="18" charset="0"/>
                                      </a:rPr>
                                      <m:t>𝛿</m:t>
                                    </m:r>
                                    <m:r>
                                      <a:rPr lang="en-US" sz="2400" b="0" i="1" smtClean="0">
                                        <a:solidFill>
                                          <a:schemeClr val="tx1"/>
                                        </a:solidFill>
                                        <a:latin typeface="Cambria Math" panose="02040503050406030204" pitchFamily="18" charset="0"/>
                                        <a:ea typeface="Cambria Math" panose="02040503050406030204" pitchFamily="18" charset="0"/>
                                      </a:rPr>
                                      <m:t>𝑡</m:t>
                                    </m:r>
                                  </m:den>
                                </m:f>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𝜑</m:t>
                                </m:r>
                              </m:oMath>
                            </m:oMathPara>
                          </a14:m>
                          <a:endParaRPr lang="en-US" sz="2400" b="0" dirty="0" smtClean="0">
                            <a:solidFill>
                              <a:schemeClr val="tx1"/>
                            </a:solidFill>
                          </a:endParaRPr>
                        </a:p>
                      </a:txBody>
                      <a:tcPr>
                        <a:noFill/>
                      </a:tcPr>
                    </a:tc>
                    <a:tc>
                      <a:txBody>
                        <a:bodyPr/>
                        <a:lstStyle/>
                        <a:p>
                          <a:pPr algn="r"/>
                          <a:r>
                            <a:rPr lang="en-GB" dirty="0" smtClean="0">
                              <a:solidFill>
                                <a:schemeClr val="tx1"/>
                              </a:solidFill>
                            </a:rPr>
                            <a:t>Eq. 50 </a:t>
                          </a:r>
                          <a:endParaRPr lang="en-GB" dirty="0">
                            <a:solidFill>
                              <a:schemeClr val="tx1"/>
                            </a:solidFill>
                          </a:endParaRPr>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8" name="Table 7"/>
              <p:cNvGraphicFramePr>
                <a:graphicFrameLocks noGrp="1"/>
              </p:cNvGraphicFramePr>
              <p:nvPr>
                <p:extLst>
                  <p:ext uri="{D42A27DB-BD31-4B8C-83A1-F6EECF244321}">
                    <p14:modId xmlns:p14="http://schemas.microsoft.com/office/powerpoint/2010/main" val="1971011376"/>
                  </p:ext>
                </p:extLst>
              </p:nvPr>
            </p:nvGraphicFramePr>
            <p:xfrm>
              <a:off x="719428" y="1733436"/>
              <a:ext cx="10118398" cy="1143826"/>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xmlns:a14="http://schemas.microsoft.com/office/drawing/2010/main" val="2435879438"/>
                        </a:ext>
                      </a:extLst>
                    </a:gridCol>
                    <a:gridCol w="3044937">
                      <a:extLst>
                        <a:ext uri="{9D8B030D-6E8A-4147-A177-3AD203B41FA5}">
                          <a16:colId xmlns="" xmlns:a16="http://schemas.microsoft.com/office/drawing/2014/main" xmlns:a14="http://schemas.microsoft.com/office/drawing/2010/main" val="3489280894"/>
                        </a:ext>
                      </a:extLst>
                    </a:gridCol>
                  </a:tblGrid>
                  <a:tr h="1143826">
                    <a:tc>
                      <a:txBody>
                        <a:bodyPr/>
                        <a:lstStyle/>
                        <a:p>
                          <a:endParaRPr lang="en-US"/>
                        </a:p>
                      </a:txBody>
                      <a:tcPr>
                        <a:blipFill rotWithShape="0">
                          <a:blip r:embed="rId3"/>
                          <a:stretch>
                            <a:fillRect r="-43103"/>
                          </a:stretch>
                        </a:blipFill>
                      </a:tcPr>
                    </a:tc>
                    <a:tc>
                      <a:txBody>
                        <a:bodyPr/>
                        <a:lstStyle/>
                        <a:p>
                          <a:pPr algn="r"/>
                          <a:r>
                            <a:rPr lang="en-GB" dirty="0" smtClean="0">
                              <a:solidFill>
                                <a:schemeClr val="tx1"/>
                              </a:solidFill>
                            </a:rPr>
                            <a:t>Eq. 50 </a:t>
                          </a:r>
                          <a:endParaRPr lang="en-GB" dirty="0">
                            <a:solidFill>
                              <a:schemeClr val="tx1"/>
                            </a:solidFill>
                          </a:endParaRPr>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sp>
        <p:nvSpPr>
          <p:cNvPr id="9" name="TextBox 8"/>
          <p:cNvSpPr txBox="1"/>
          <p:nvPr/>
        </p:nvSpPr>
        <p:spPr>
          <a:xfrm>
            <a:off x="4038600" y="3347145"/>
            <a:ext cx="4382931" cy="461665"/>
          </a:xfrm>
          <a:prstGeom prst="rect">
            <a:avLst/>
          </a:prstGeom>
          <a:noFill/>
        </p:spPr>
        <p:txBody>
          <a:bodyPr wrap="none" rtlCol="0">
            <a:spAutoFit/>
          </a:bodyPr>
          <a:lstStyle/>
          <a:p>
            <a:r>
              <a:rPr lang="en-GB" sz="2400" dirty="0" smtClean="0">
                <a:solidFill>
                  <a:srgbClr val="FFC000"/>
                </a:solidFill>
              </a:rPr>
              <a:t>Canonical Hamiltonian equations</a:t>
            </a:r>
            <a:endParaRPr lang="en-GB" sz="2400" dirty="0">
              <a:solidFill>
                <a:srgbClr val="FFC000"/>
              </a:solidFill>
            </a:endParaRPr>
          </a:p>
        </p:txBody>
      </p:sp>
      <p:sp>
        <p:nvSpPr>
          <p:cNvPr id="10" name="Rectangle 9"/>
          <p:cNvSpPr/>
          <p:nvPr/>
        </p:nvSpPr>
        <p:spPr>
          <a:xfrm>
            <a:off x="3742525" y="596276"/>
            <a:ext cx="4229900" cy="23759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C000"/>
              </a:solidFill>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1721359351"/>
                  </p:ext>
                </p:extLst>
              </p:nvPr>
            </p:nvGraphicFramePr>
            <p:xfrm>
              <a:off x="838200" y="4136315"/>
              <a:ext cx="10118399" cy="840423"/>
            </p:xfrm>
            <a:graphic>
              <a:graphicData uri="http://schemas.openxmlformats.org/drawingml/2006/table">
                <a:tbl>
                  <a:tblPr firstRow="1" bandRow="1">
                    <a:tableStyleId>{2D5ABB26-0587-4C30-8999-92F81FD0307C}</a:tableStyleId>
                  </a:tblPr>
                  <a:tblGrid>
                    <a:gridCol w="8948738">
                      <a:extLst>
                        <a:ext uri="{9D8B030D-6E8A-4147-A177-3AD203B41FA5}">
                          <a16:colId xmlns="" xmlns:a16="http://schemas.microsoft.com/office/drawing/2014/main" val="2435879438"/>
                        </a:ext>
                      </a:extLst>
                    </a:gridCol>
                    <a:gridCol w="1169661">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sz="2400" b="0" i="1" smtClean="0">
                                        <a:latin typeface="Cambria Math"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𝑤</m:t>
                                    </m:r>
                                  </m:e>
                                </m:acc>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charset="0"/>
                                      </a:rPr>
                                    </m:ctrlPr>
                                  </m:fPr>
                                  <m:num>
                                    <m:r>
                                      <a:rPr lang="en-US" sz="2400" b="0" i="1" smtClean="0">
                                        <a:latin typeface="Cambria Math" panose="02040503050406030204" pitchFamily="18" charset="0"/>
                                        <a:ea typeface="Cambria Math" panose="02040503050406030204" pitchFamily="18" charset="0"/>
                                      </a:rPr>
                                      <m:t>𝑞</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𝑚𝑎𝑥</m:t>
                                        </m:r>
                                      </m:sub>
                                    </m:sSub>
                                    <m:sSub>
                                      <m:sSubPr>
                                        <m:ctrlPr>
                                          <a:rPr lang="en-US" sz="2400" b="0" i="1" smtClean="0">
                                            <a:latin typeface="Cambria Math" charset="0"/>
                                            <a:ea typeface="Cambria Math" panose="02040503050406030204" pitchFamily="18" charset="0"/>
                                          </a:rPr>
                                        </m:ctrlPr>
                                      </m:sSubPr>
                                      <m:e>
                                        <m:r>
                                          <m:rPr>
                                            <m:sty m:val="p"/>
                                          </m:rPr>
                                          <a:rPr lang="el-GR" sz="2400" b="0" i="1" smtClean="0">
                                            <a:latin typeface="Cambria Math" panose="02040503050406030204" pitchFamily="18" charset="0"/>
                                            <a:ea typeface="Cambria Math" panose="02040503050406030204" pitchFamily="18" charset="0"/>
                                          </a:rPr>
                                          <m:t>Ω</m:t>
                                        </m:r>
                                      </m:e>
                                      <m:sub>
                                        <m:r>
                                          <a:rPr lang="en-US" sz="2400" b="0" i="1" smtClean="0">
                                            <a:latin typeface="Cambria Math" panose="02040503050406030204" pitchFamily="18" charset="0"/>
                                            <a:ea typeface="Cambria Math" panose="02040503050406030204" pitchFamily="18" charset="0"/>
                                          </a:rPr>
                                          <m:t>𝑠</m:t>
                                        </m:r>
                                      </m:sub>
                                    </m:sSub>
                                  </m:num>
                                  <m:den>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sSub>
                                      <m:sSubPr>
                                        <m:ctrlPr>
                                          <a:rPr lang="en-US" sz="2400" b="0" i="1" smtClean="0">
                                            <a:latin typeface="Cambria Math"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𝑠</m:t>
                                        </m:r>
                                      </m:sub>
                                    </m:sSub>
                                  </m:den>
                                </m:f>
                                <m:r>
                                  <a:rPr lang="en-US" sz="2400" b="0" i="1"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sin</m:t>
                                </m:r>
                                <m:r>
                                  <a:rPr lang="en-US" sz="2400" b="0" i="1"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Δ</m:t>
                                </m:r>
                                <m:r>
                                  <a:rPr lang="en-US" sz="2400" b="0" i="1" smtClean="0">
                                    <a:latin typeface="Cambria Math" panose="02040503050406030204" pitchFamily="18" charset="0"/>
                                    <a:ea typeface="Cambria Math" panose="02040503050406030204" pitchFamily="18" charset="0"/>
                                  </a:rPr>
                                  <m:t>𝜑</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𝑠</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𝑠𝑖𝑛</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𝑠</m:t>
                                    </m:r>
                                  </m:sub>
                                </m:sSub>
                                <m:r>
                                  <a:rPr lang="en-US" sz="2400" b="0" i="1" smtClean="0">
                                    <a:latin typeface="Cambria Math" panose="02040503050406030204" pitchFamily="18" charset="0"/>
                                    <a:ea typeface="Cambria Math" panose="02040503050406030204" pitchFamily="18" charset="0"/>
                                  </a:rPr>
                                  <m:t>)</m:t>
                                </m:r>
                              </m:oMath>
                            </m:oMathPara>
                          </a14:m>
                          <a:endParaRPr lang="en-US" sz="2400" b="0" dirty="0" smtClean="0"/>
                        </a:p>
                      </a:txBody>
                      <a:tcPr>
                        <a:noFill/>
                      </a:tcPr>
                    </a:tc>
                    <a:tc>
                      <a:txBody>
                        <a:bodyPr/>
                        <a:lstStyle/>
                        <a:p>
                          <a:pPr algn="r"/>
                          <a:r>
                            <a:rPr lang="en-GB" dirty="0" smtClean="0"/>
                            <a:t>Eq. 25 </a:t>
                          </a:r>
                          <a:endParaRPr lang="en-GB"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1721359351"/>
                  </p:ext>
                </p:extLst>
              </p:nvPr>
            </p:nvGraphicFramePr>
            <p:xfrm>
              <a:off x="838200" y="4136315"/>
              <a:ext cx="10118399" cy="840423"/>
            </p:xfrm>
            <a:graphic>
              <a:graphicData uri="http://schemas.openxmlformats.org/drawingml/2006/table">
                <a:tbl>
                  <a:tblPr firstRow="1" bandRow="1">
                    <a:tableStyleId>{2D5ABB26-0587-4C30-8999-92F81FD0307C}</a:tableStyleId>
                  </a:tblPr>
                  <a:tblGrid>
                    <a:gridCol w="8948738">
                      <a:extLst>
                        <a:ext uri="{9D8B030D-6E8A-4147-A177-3AD203B41FA5}">
                          <a16:colId xmlns="" xmlns:a16="http://schemas.microsoft.com/office/drawing/2014/main" xmlns:a14="http://schemas.microsoft.com/office/drawing/2010/main" val="2435879438"/>
                        </a:ext>
                      </a:extLst>
                    </a:gridCol>
                    <a:gridCol w="1169661">
                      <a:extLst>
                        <a:ext uri="{9D8B030D-6E8A-4147-A177-3AD203B41FA5}">
                          <a16:colId xmlns="" xmlns:a16="http://schemas.microsoft.com/office/drawing/2014/main" xmlns:a14="http://schemas.microsoft.com/office/drawing/2010/main" val="3489280894"/>
                        </a:ext>
                      </a:extLst>
                    </a:gridCol>
                  </a:tblGrid>
                  <a:tr h="840423">
                    <a:tc>
                      <a:txBody>
                        <a:bodyPr/>
                        <a:lstStyle/>
                        <a:p>
                          <a:endParaRPr lang="en-US"/>
                        </a:p>
                      </a:txBody>
                      <a:tcPr>
                        <a:blipFill rotWithShape="0">
                          <a:blip r:embed="rId4"/>
                          <a:stretch>
                            <a:fillRect r="-13070"/>
                          </a:stretch>
                        </a:blipFill>
                      </a:tcPr>
                    </a:tc>
                    <a:tc>
                      <a:txBody>
                        <a:bodyPr/>
                        <a:lstStyle/>
                        <a:p>
                          <a:pPr algn="r"/>
                          <a:r>
                            <a:rPr lang="en-GB" dirty="0" smtClean="0"/>
                            <a:t>Eq. 25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le 11"/>
              <p:cNvGraphicFramePr>
                <a:graphicFrameLocks noGrp="1"/>
              </p:cNvGraphicFramePr>
              <p:nvPr>
                <p:extLst>
                  <p:ext uri="{D42A27DB-BD31-4B8C-83A1-F6EECF244321}">
                    <p14:modId xmlns:p14="http://schemas.microsoft.com/office/powerpoint/2010/main" val="51518046"/>
                  </p:ext>
                </p:extLst>
              </p:nvPr>
            </p:nvGraphicFramePr>
            <p:xfrm>
              <a:off x="838200" y="5237615"/>
              <a:ext cx="10118398" cy="788099"/>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val="2435879438"/>
                        </a:ext>
                      </a:extLst>
                    </a:gridCol>
                    <a:gridCol w="3044937">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acc>
                                  <m:accPr>
                                    <m:chr m:val="̇"/>
                                    <m:ctrlPr>
                                      <a:rPr lang="en-US" sz="2400" b="0" i="1" smtClean="0">
                                        <a:latin typeface="Cambria Math" charset="0"/>
                                        <a:ea typeface="Cambria Math" panose="02040503050406030204" pitchFamily="18" charset="0"/>
                                      </a:rPr>
                                    </m:ctrlPr>
                                  </m:accPr>
                                  <m:e>
                                    <m:r>
                                      <m:rPr>
                                        <m:sty m:val="p"/>
                                      </m:rPr>
                                      <a:rPr lang="el-GR" sz="2400" b="0" i="1" smtClean="0">
                                        <a:latin typeface="Cambria Math" panose="02040503050406030204" pitchFamily="18" charset="0"/>
                                        <a:ea typeface="Cambria Math" panose="02040503050406030204" pitchFamily="18" charset="0"/>
                                      </a:rPr>
                                      <m:t>Δ</m:t>
                                    </m:r>
                                    <m:r>
                                      <a:rPr lang="el-GR" sz="2400" b="0" i="1" smtClean="0">
                                        <a:latin typeface="Cambria Math" panose="02040503050406030204" pitchFamily="18" charset="0"/>
                                        <a:ea typeface="Cambria Math" panose="02040503050406030204" pitchFamily="18" charset="0"/>
                                      </a:rPr>
                                      <m:t>𝜑</m:t>
                                    </m:r>
                                    <m:r>
                                      <a:rPr lang="en-US" sz="2400" b="0" i="1" smtClean="0">
                                        <a:latin typeface="Cambria Math" panose="02040503050406030204" pitchFamily="18" charset="0"/>
                                        <a:ea typeface="Cambria Math" panose="02040503050406030204" pitchFamily="18" charset="0"/>
                                      </a:rPr>
                                      <m:t>=</m:t>
                                    </m:r>
                                  </m:e>
                                </m:acc>
                                <m:f>
                                  <m:fPr>
                                    <m:ctrlPr>
                                      <a:rPr lang="en-US" sz="2400" b="0" i="1" smtClean="0">
                                        <a:latin typeface="Cambria Math"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𝛿</m:t>
                                    </m:r>
                                    <m:r>
                                      <a:rPr lang="en-US" sz="2400" b="0" i="1"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Δ</m:t>
                                    </m:r>
                                    <m:r>
                                      <a:rPr lang="el-GR" sz="2400" b="0" i="1" smtClean="0">
                                        <a:latin typeface="Cambria Math" panose="02040503050406030204" pitchFamily="18" charset="0"/>
                                        <a:ea typeface="Cambria Math" panose="02040503050406030204" pitchFamily="18" charset="0"/>
                                      </a:rPr>
                                      <m:t>𝜑</m:t>
                                    </m:r>
                                    <m:r>
                                      <a:rPr lang="en-US" sz="2400" b="0" i="1" smtClean="0">
                                        <a:latin typeface="Cambria Math" panose="02040503050406030204" pitchFamily="18" charset="0"/>
                                        <a:ea typeface="Cambria Math" panose="02040503050406030204" pitchFamily="18" charset="0"/>
                                      </a:rPr>
                                      <m:t>)</m:t>
                                    </m:r>
                                  </m:num>
                                  <m:den>
                                    <m:r>
                                      <a:rPr lang="en-US" sz="2400" b="0" i="1" smtClean="0">
                                        <a:latin typeface="Cambria Math" panose="02040503050406030204" pitchFamily="18" charset="0"/>
                                        <a:ea typeface="Cambria Math" panose="02040503050406030204" pitchFamily="18" charset="0"/>
                                      </a:rPr>
                                      <m:t>𝛿</m:t>
                                    </m:r>
                                    <m:r>
                                      <a:rPr lang="en-US" sz="2400" b="0" i="1" smtClean="0">
                                        <a:latin typeface="Cambria Math" panose="02040503050406030204" pitchFamily="18" charset="0"/>
                                        <a:ea typeface="Cambria Math" panose="02040503050406030204" pitchFamily="18" charset="0"/>
                                      </a:rPr>
                                      <m:t>𝑡</m:t>
                                    </m:r>
                                  </m:den>
                                </m:f>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h</m:t>
                                    </m:r>
                                    <m:sSub>
                                      <m:sSubPr>
                                        <m:ctrlPr>
                                          <a:rPr lang="en-US" sz="2400" b="0" i="1" smtClean="0">
                                            <a:latin typeface="Cambria Math" charset="0"/>
                                            <a:ea typeface="Cambria Math" panose="02040503050406030204" pitchFamily="18" charset="0"/>
                                          </a:rPr>
                                        </m:ctrlPr>
                                      </m:sSubPr>
                                      <m:e>
                                        <m:r>
                                          <m:rPr>
                                            <m:sty m:val="p"/>
                                          </m:rPr>
                                          <a:rPr lang="el-GR" sz="2400" b="0" i="1" smtClean="0">
                                            <a:latin typeface="Cambria Math" panose="02040503050406030204" pitchFamily="18" charset="0"/>
                                            <a:ea typeface="Cambria Math" panose="02040503050406030204" pitchFamily="18" charset="0"/>
                                          </a:rPr>
                                          <m:t>Γ</m:t>
                                        </m:r>
                                      </m:e>
                                      <m:sub>
                                        <m:r>
                                          <a:rPr lang="en-US" sz="2400" b="0" i="1" smtClean="0">
                                            <a:latin typeface="Cambria Math" panose="02040503050406030204" pitchFamily="18" charset="0"/>
                                            <a:ea typeface="Cambria Math" panose="02040503050406030204" pitchFamily="18" charset="0"/>
                                          </a:rPr>
                                          <m:t>𝑠</m:t>
                                        </m:r>
                                      </m:sub>
                                    </m:sSub>
                                    <m:r>
                                      <m:rPr>
                                        <m:sty m:val="p"/>
                                      </m:rPr>
                                      <a:rPr lang="el-GR" sz="2400" b="0" i="1" smtClean="0">
                                        <a:latin typeface="Cambria Math" panose="02040503050406030204" pitchFamily="18" charset="0"/>
                                        <a:ea typeface="Cambria Math" panose="02040503050406030204" pitchFamily="18" charset="0"/>
                                      </a:rPr>
                                      <m:t>Ω</m:t>
                                    </m:r>
                                  </m:e>
                                  <m:sub>
                                    <m:r>
                                      <a:rPr lang="en-US" sz="2400" b="0" i="1" smtClean="0">
                                        <a:latin typeface="Cambria Math" panose="02040503050406030204" pitchFamily="18" charset="0"/>
                                        <a:ea typeface="Cambria Math" panose="02040503050406030204" pitchFamily="18" charset="0"/>
                                      </a:rPr>
                                      <m:t>𝑠</m:t>
                                    </m:r>
                                  </m:sub>
                                </m:sSub>
                                <m:r>
                                  <a:rPr lang="en-US" sz="2400" b="0" i="1" smtClean="0">
                                    <a:latin typeface="Cambria Math" panose="02040503050406030204" pitchFamily="18" charset="0"/>
                                    <a:ea typeface="Cambria Math" panose="02040503050406030204" pitchFamily="18" charset="0"/>
                                  </a:rPr>
                                  <m:t>𝑤</m:t>
                                </m:r>
                              </m:oMath>
                            </m:oMathPara>
                          </a14:m>
                          <a:endParaRPr lang="en-US" sz="2400" b="0" dirty="0" smtClean="0"/>
                        </a:p>
                      </a:txBody>
                      <a:tcPr>
                        <a:noFill/>
                      </a:tcPr>
                    </a:tc>
                    <a:tc>
                      <a:txBody>
                        <a:bodyPr/>
                        <a:lstStyle/>
                        <a:p>
                          <a:pPr algn="r"/>
                          <a:r>
                            <a:rPr lang="en-GB" sz="2000" dirty="0" smtClean="0"/>
                            <a:t>Eq. 34 </a:t>
                          </a:r>
                          <a:endParaRPr lang="en-GB" sz="2000"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12" name="Table 11"/>
              <p:cNvGraphicFramePr>
                <a:graphicFrameLocks noGrp="1"/>
              </p:cNvGraphicFramePr>
              <p:nvPr>
                <p:extLst>
                  <p:ext uri="{D42A27DB-BD31-4B8C-83A1-F6EECF244321}">
                    <p14:modId xmlns:p14="http://schemas.microsoft.com/office/powerpoint/2010/main" val="51518046"/>
                  </p:ext>
                </p:extLst>
              </p:nvPr>
            </p:nvGraphicFramePr>
            <p:xfrm>
              <a:off x="838200" y="5237615"/>
              <a:ext cx="10118398" cy="788099"/>
            </p:xfrm>
            <a:graphic>
              <a:graphicData uri="http://schemas.openxmlformats.org/drawingml/2006/table">
                <a:tbl>
                  <a:tblPr firstRow="1" bandRow="1">
                    <a:tableStyleId>{2D5ABB26-0587-4C30-8999-92F81FD0307C}</a:tableStyleId>
                  </a:tblPr>
                  <a:tblGrid>
                    <a:gridCol w="7073461">
                      <a:extLst>
                        <a:ext uri="{9D8B030D-6E8A-4147-A177-3AD203B41FA5}">
                          <a16:colId xmlns="" xmlns:a16="http://schemas.microsoft.com/office/drawing/2014/main" xmlns:a14="http://schemas.microsoft.com/office/drawing/2010/main" val="2435879438"/>
                        </a:ext>
                      </a:extLst>
                    </a:gridCol>
                    <a:gridCol w="3044937">
                      <a:extLst>
                        <a:ext uri="{9D8B030D-6E8A-4147-A177-3AD203B41FA5}">
                          <a16:colId xmlns="" xmlns:a16="http://schemas.microsoft.com/office/drawing/2014/main" xmlns:a14="http://schemas.microsoft.com/office/drawing/2010/main" val="3489280894"/>
                        </a:ext>
                      </a:extLst>
                    </a:gridCol>
                  </a:tblGrid>
                  <a:tr h="788099">
                    <a:tc>
                      <a:txBody>
                        <a:bodyPr/>
                        <a:lstStyle/>
                        <a:p>
                          <a:endParaRPr lang="en-US"/>
                        </a:p>
                      </a:txBody>
                      <a:tcPr>
                        <a:blipFill rotWithShape="0">
                          <a:blip r:embed="rId5"/>
                          <a:stretch>
                            <a:fillRect r="-43066"/>
                          </a:stretch>
                        </a:blipFill>
                      </a:tcPr>
                    </a:tc>
                    <a:tc>
                      <a:txBody>
                        <a:bodyPr/>
                        <a:lstStyle/>
                        <a:p>
                          <a:pPr algn="r"/>
                          <a:r>
                            <a:rPr lang="en-GB" sz="2000" dirty="0" smtClean="0"/>
                            <a:t>Eq. 34 </a:t>
                          </a:r>
                          <a:endParaRPr lang="en-GB" sz="2000"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sp>
        <p:nvSpPr>
          <p:cNvPr id="13" name="Down Arrow 12"/>
          <p:cNvSpPr/>
          <p:nvPr/>
        </p:nvSpPr>
        <p:spPr>
          <a:xfrm>
            <a:off x="5965914" y="3830163"/>
            <a:ext cx="484632" cy="331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Down Arrow 13"/>
          <p:cNvSpPr/>
          <p:nvPr/>
        </p:nvSpPr>
        <p:spPr>
          <a:xfrm flipV="1">
            <a:off x="5965914" y="3020826"/>
            <a:ext cx="484632" cy="331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TextBox 14"/>
          <p:cNvSpPr txBox="1"/>
          <p:nvPr/>
        </p:nvSpPr>
        <p:spPr>
          <a:xfrm>
            <a:off x="485169" y="4397749"/>
            <a:ext cx="3458704" cy="400110"/>
          </a:xfrm>
          <a:prstGeom prst="rect">
            <a:avLst/>
          </a:prstGeom>
          <a:noFill/>
        </p:spPr>
        <p:txBody>
          <a:bodyPr wrap="none" rtlCol="0">
            <a:spAutoFit/>
          </a:bodyPr>
          <a:lstStyle/>
          <a:p>
            <a:r>
              <a:rPr lang="en-GB" sz="2000" dirty="0" smtClean="0"/>
              <a:t>FIRST EQUATION OF MOTION</a:t>
            </a:r>
            <a:endParaRPr lang="en-GB" sz="2000" dirty="0"/>
          </a:p>
        </p:txBody>
      </p:sp>
      <p:sp>
        <p:nvSpPr>
          <p:cNvPr id="16" name="TextBox 15"/>
          <p:cNvSpPr txBox="1"/>
          <p:nvPr/>
        </p:nvSpPr>
        <p:spPr>
          <a:xfrm>
            <a:off x="485169" y="5466489"/>
            <a:ext cx="3800143" cy="400110"/>
          </a:xfrm>
          <a:prstGeom prst="rect">
            <a:avLst/>
          </a:prstGeom>
          <a:noFill/>
        </p:spPr>
        <p:txBody>
          <a:bodyPr wrap="none" rtlCol="0">
            <a:spAutoFit/>
          </a:bodyPr>
          <a:lstStyle/>
          <a:p>
            <a:r>
              <a:rPr lang="en-GB" sz="2000" dirty="0" smtClean="0"/>
              <a:t>SECOND EQUATION OF MOTION</a:t>
            </a:r>
            <a:endParaRPr lang="en-GB" sz="2000" dirty="0"/>
          </a:p>
        </p:txBody>
      </p:sp>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365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3" grpId="0" animBg="1"/>
      <p:bldP spid="14" grpId="0" animBg="1"/>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Rectangle 4"/>
          <p:cNvSpPr/>
          <p:nvPr/>
        </p:nvSpPr>
        <p:spPr>
          <a:xfrm>
            <a:off x="1445342" y="2267854"/>
            <a:ext cx="8731045" cy="152575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19428" y="465745"/>
            <a:ext cx="6266459" cy="523220"/>
          </a:xfrm>
          <a:prstGeom prst="rect">
            <a:avLst/>
          </a:prstGeom>
          <a:noFill/>
        </p:spPr>
        <p:txBody>
          <a:bodyPr wrap="none" rtlCol="0">
            <a:spAutoFit/>
          </a:bodyPr>
          <a:lstStyle/>
          <a:p>
            <a:r>
              <a:rPr lang="en-GB" sz="2800" dirty="0" smtClean="0"/>
              <a:t>For a general RF field, the Hamiltonian is:</a:t>
            </a:r>
            <a:endParaRPr lang="en-GB" sz="2800" dirty="0"/>
          </a:p>
        </p:txBody>
      </p:sp>
      <mc:AlternateContent xmlns:mc="http://schemas.openxmlformats.org/markup-compatibility/2006">
        <mc:Choice xmlns:a14="http://schemas.microsoft.com/office/drawing/2010/main" Requires="a14">
          <p:graphicFrame>
            <p:nvGraphicFramePr>
              <p:cNvPr id="18" name="Table 17"/>
              <p:cNvGraphicFramePr>
                <a:graphicFrameLocks noGrp="1"/>
              </p:cNvGraphicFramePr>
              <p:nvPr>
                <p:extLst>
                  <p:ext uri="{D42A27DB-BD31-4B8C-83A1-F6EECF244321}">
                    <p14:modId xmlns:p14="http://schemas.microsoft.com/office/powerpoint/2010/main" val="638021895"/>
                  </p:ext>
                </p:extLst>
              </p:nvPr>
            </p:nvGraphicFramePr>
            <p:xfrm>
              <a:off x="719428" y="2498849"/>
              <a:ext cx="10634372" cy="1294765"/>
            </p:xfrm>
            <a:graphic>
              <a:graphicData uri="http://schemas.openxmlformats.org/drawingml/2006/table">
                <a:tbl>
                  <a:tblPr firstRow="1" bandRow="1">
                    <a:tableStyleId>{2D5ABB26-0587-4C30-8999-92F81FD0307C}</a:tableStyleId>
                  </a:tblPr>
                  <a:tblGrid>
                    <a:gridCol w="9368469">
                      <a:extLst>
                        <a:ext uri="{9D8B030D-6E8A-4147-A177-3AD203B41FA5}">
                          <a16:colId xmlns="" xmlns:a16="http://schemas.microsoft.com/office/drawing/2014/main" val="2435879438"/>
                        </a:ext>
                      </a:extLst>
                    </a:gridCol>
                    <a:gridCol w="1265903">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US" sz="2400" b="0" i="1" smtClean="0">
                                        <a:latin typeface="Cambria Math" charset="0"/>
                                        <a:ea typeface="Cambria Math" panose="02040503050406030204" pitchFamily="18" charset="0"/>
                                      </a:rPr>
                                    </m:ctrlPr>
                                  </m:sSubPr>
                                  <m:e>
                                    <m:f>
                                      <m:fPr>
                                        <m:ctrlPr>
                                          <a:rPr lang="en-US" sz="2400" b="0" i="1" smtClean="0">
                                            <a:latin typeface="Cambria Math"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sSup>
                                      <m:sSupPr>
                                        <m:ctrlPr>
                                          <a:rPr lang="en-US" sz="2400" b="0" i="1" smtClean="0">
                                            <a:latin typeface="Cambria Math"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𝑤</m:t>
                                        </m:r>
                                      </m:e>
                                      <m:sup>
                                        <m:r>
                                          <a:rPr lang="en-US" sz="2400" b="0" i="1" smtClean="0">
                                            <a:latin typeface="Cambria Math" panose="02040503050406030204" pitchFamily="18" charset="0"/>
                                            <a:ea typeface="Cambria Math" panose="02040503050406030204" pitchFamily="18" charset="0"/>
                                          </a:rPr>
                                          <m:t>2</m:t>
                                        </m:r>
                                      </m:sup>
                                    </m:sSup>
                                  </m:e>
                                  <m:sub/>
                                </m:sSub>
                                <m:r>
                                  <a:rPr lang="en-US" sz="2400" b="0" i="1" smtClean="0">
                                    <a:latin typeface="Cambria Math" panose="02040503050406030204" pitchFamily="18" charset="0"/>
                                    <a:ea typeface="Cambria Math" panose="02040503050406030204" pitchFamily="18" charset="0"/>
                                  </a:rPr>
                                  <m:t>−</m:t>
                                </m:r>
                                <m:nary>
                                  <m:naryPr>
                                    <m:ctrlPr>
                                      <a:rPr lang="en-US" sz="2400" b="0" i="1" smtClean="0">
                                        <a:latin typeface="Cambria Math" charset="0"/>
                                        <a:ea typeface="Cambria Math" panose="02040503050406030204" pitchFamily="18" charset="0"/>
                                      </a:rPr>
                                    </m:ctrlPr>
                                  </m:naryPr>
                                  <m:sub>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𝑠</m:t>
                                        </m:r>
                                      </m:sub>
                                    </m:sSub>
                                  </m:sub>
                                  <m:sup>
                                    <m:r>
                                      <a:rPr lang="en-US" sz="2400" b="0" i="1" smtClean="0">
                                        <a:latin typeface="Cambria Math" panose="02040503050406030204" pitchFamily="18" charset="0"/>
                                        <a:ea typeface="Cambria Math" panose="02040503050406030204" pitchFamily="18" charset="0"/>
                                      </a:rPr>
                                      <m:t>𝜑</m:t>
                                    </m:r>
                                  </m:sup>
                                  <m:e>
                                    <m:f>
                                      <m:fPr>
                                        <m:ctrlPr>
                                          <a:rPr lang="en-US" sz="2400" b="0" i="1" smtClean="0">
                                            <a:latin typeface="Cambria Math" charset="0"/>
                                          </a:rPr>
                                        </m:ctrlPr>
                                      </m:fPr>
                                      <m:num>
                                        <m:r>
                                          <a:rPr lang="en-US" sz="2400" b="0" i="1" smtClean="0">
                                            <a:latin typeface="Cambria Math" panose="02040503050406030204" pitchFamily="18" charset="0"/>
                                          </a:rPr>
                                          <m:t>𝑞</m:t>
                                        </m:r>
                                      </m:num>
                                      <m:den>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h</m:t>
                                        </m:r>
                                        <m:sSub>
                                          <m:sSubPr>
                                            <m:ctrlPr>
                                              <a:rPr lang="en-US" sz="2400" b="0" i="1" smtClean="0">
                                                <a:latin typeface="Cambria Math" charset="0"/>
                                              </a:rPr>
                                            </m:ctrlPr>
                                          </m:sSubPr>
                                          <m:e>
                                            <m:sSub>
                                              <m:sSubPr>
                                                <m:ctrlPr>
                                                  <a:rPr lang="en-US" sz="2400" b="0" i="1" smtClean="0">
                                                    <a:latin typeface="Cambria Math" charset="0"/>
                                                    <a:ea typeface="Cambria Math" panose="02040503050406030204" pitchFamily="18" charset="0"/>
                                                  </a:rPr>
                                                </m:ctrlPr>
                                              </m:sSubPr>
                                              <m:e>
                                                <m:sSub>
                                                  <m:sSubPr>
                                                    <m:ctrlPr>
                                                      <a:rPr lang="en-US" sz="2400" b="0" i="1" smtClean="0">
                                                        <a:latin typeface="Cambria Math" charset="0"/>
                                                        <a:ea typeface="Cambria Math" panose="02040503050406030204" pitchFamily="18" charset="0"/>
                                                      </a:rPr>
                                                    </m:ctrlPr>
                                                  </m:sSubPr>
                                                  <m:e>
                                                    <m:r>
                                                      <m:rPr>
                                                        <m:sty m:val="p"/>
                                                      </m:rPr>
                                                      <a:rPr lang="el-GR" sz="2400" b="0" i="1" smtClean="0">
                                                        <a:latin typeface="Cambria Math" panose="02040503050406030204" pitchFamily="18" charset="0"/>
                                                        <a:ea typeface="Cambria Math" panose="02040503050406030204" pitchFamily="18" charset="0"/>
                                                      </a:rPr>
                                                      <m:t>Γ</m:t>
                                                    </m:r>
                                                  </m:e>
                                                  <m:sub>
                                                    <m:r>
                                                      <a:rPr lang="en-US" sz="2400" b="0" i="1" smtClean="0">
                                                        <a:latin typeface="Cambria Math" panose="02040503050406030204" pitchFamily="18" charset="0"/>
                                                        <a:ea typeface="Cambria Math" panose="02040503050406030204" pitchFamily="18" charset="0"/>
                                                      </a:rPr>
                                                      <m:t>𝑠</m:t>
                                                    </m:r>
                                                  </m:sub>
                                                </m:sSub>
                                                <m:r>
                                                  <a:rPr lang="en-US" sz="2400" b="0" i="1" smtClean="0">
                                                    <a:latin typeface="Cambria Math" panose="02040503050406030204" pitchFamily="18" charset="0"/>
                                                    <a:ea typeface="Cambria Math" panose="02040503050406030204" pitchFamily="18" charset="0"/>
                                                  </a:rPr>
                                                  <m:t>𝑊</m:t>
                                                </m:r>
                                              </m:e>
                                              <m:sub>
                                                <m:r>
                                                  <a:rPr lang="en-US" sz="2400" b="0" i="1" smtClean="0">
                                                    <a:latin typeface="Cambria Math" panose="02040503050406030204" pitchFamily="18" charset="0"/>
                                                    <a:ea typeface="Cambria Math" panose="02040503050406030204" pitchFamily="18" charset="0"/>
                                                  </a:rPr>
                                                  <m:t>𝑠</m:t>
                                                </m:r>
                                              </m:sub>
                                            </m:sSub>
                                          </m:e>
                                          <m:sub/>
                                        </m:sSub>
                                      </m:den>
                                    </m:f>
                                    <m:d>
                                      <m:dPr>
                                        <m:begChr m:val="["/>
                                        <m:endChr m:val="]"/>
                                        <m:ctrlPr>
                                          <a:rPr lang="en-US" sz="2400" b="0" i="1" smtClean="0">
                                            <a:latin typeface="Cambria Math"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𝑉</m:t>
                                        </m:r>
                                        <m:d>
                                          <m:dPr>
                                            <m:ctrlPr>
                                              <a:rPr lang="en-US" sz="2400" b="0" i="1" smtClean="0">
                                                <a:latin typeface="Cambria Math" charset="0"/>
                                                <a:ea typeface="Cambria Math" panose="02040503050406030204" pitchFamily="18" charset="0"/>
                                              </a:rPr>
                                            </m:ctrlPr>
                                          </m:dPr>
                                          <m:e>
                                            <m:sSup>
                                              <m:sSupPr>
                                                <m:ctrlPr>
                                                  <a:rPr lang="en-US" sz="2400" b="0" i="1" smtClean="0">
                                                    <a:latin typeface="Cambria Math"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𝜑</m:t>
                                                </m:r>
                                              </m:e>
                                              <m:sup>
                                                <m:r>
                                                  <a:rPr lang="en-US" sz="2400" b="0" i="1" smtClean="0">
                                                    <a:latin typeface="Cambria Math" panose="02040503050406030204" pitchFamily="18" charset="0"/>
                                                    <a:ea typeface="Cambria Math" panose="02040503050406030204" pitchFamily="18" charset="0"/>
                                                  </a:rPr>
                                                  <m:t>′</m:t>
                                                </m:r>
                                              </m:sup>
                                            </m:sSup>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𝑉</m:t>
                                        </m:r>
                                        <m:d>
                                          <m:dPr>
                                            <m:ctrlPr>
                                              <a:rPr lang="en-US" sz="2400" b="0" i="1" smtClean="0">
                                                <a:latin typeface="Cambria Math" charset="0"/>
                                                <a:ea typeface="Cambria Math" panose="02040503050406030204" pitchFamily="18" charset="0"/>
                                              </a:rPr>
                                            </m:ctrlPr>
                                          </m:dPr>
                                          <m:e>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𝑠</m:t>
                                                </m:r>
                                              </m:sub>
                                            </m:sSub>
                                          </m:e>
                                        </m:d>
                                      </m:e>
                                    </m:d>
                                    <m:r>
                                      <a:rPr lang="en-US" sz="2400" b="0" i="1" smtClean="0">
                                        <a:latin typeface="Cambria Math" panose="02040503050406030204" pitchFamily="18" charset="0"/>
                                        <a:ea typeface="Cambria Math" panose="02040503050406030204" pitchFamily="18" charset="0"/>
                                      </a:rPr>
                                      <m:t>𝑑</m:t>
                                    </m:r>
                                    <m:sSup>
                                      <m:sSupPr>
                                        <m:ctrlPr>
                                          <a:rPr lang="en-US" sz="2400" b="0" i="1" smtClean="0">
                                            <a:latin typeface="Cambria Math"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𝜑</m:t>
                                        </m:r>
                                      </m:e>
                                      <m:sup>
                                        <m:r>
                                          <a:rPr lang="en-US" sz="2400" b="0" i="1" smtClean="0">
                                            <a:latin typeface="Cambria Math" panose="02040503050406030204" pitchFamily="18" charset="0"/>
                                            <a:ea typeface="Cambria Math" panose="02040503050406030204" pitchFamily="18" charset="0"/>
                                          </a:rPr>
                                          <m:t>′</m:t>
                                        </m:r>
                                      </m:sup>
                                    </m:sSup>
                                  </m:e>
                                </m:nary>
                                <m:r>
                                  <a:rPr lang="en-US" sz="2400" b="0" i="1" smtClean="0">
                                    <a:latin typeface="Cambria Math" panose="02040503050406030204" pitchFamily="18" charset="0"/>
                                    <a:ea typeface="Cambria Math" panose="02040503050406030204" pitchFamily="18" charset="0"/>
                                  </a:rPr>
                                  <m:t>=</m:t>
                                </m:r>
                                <m:r>
                                  <a:rPr lang="en-US" sz="2400" b="0" i="1" smtClean="0">
                                    <a:solidFill>
                                      <a:srgbClr val="FFC000"/>
                                    </a:solidFill>
                                    <a:latin typeface="Cambria Math" panose="02040503050406030204" pitchFamily="18" charset="0"/>
                                    <a:ea typeface="Cambria Math" panose="02040503050406030204" pitchFamily="18" charset="0"/>
                                  </a:rPr>
                                  <m:t>𝑇𝑜𝑡𝑎𝑙</m:t>
                                </m:r>
                                <m:r>
                                  <a:rPr lang="en-US" sz="2400" b="0" i="1" smtClean="0">
                                    <a:solidFill>
                                      <a:srgbClr val="FFC000"/>
                                    </a:solidFill>
                                    <a:latin typeface="Cambria Math" panose="02040503050406030204" pitchFamily="18" charset="0"/>
                                    <a:ea typeface="Cambria Math" panose="02040503050406030204" pitchFamily="18" charset="0"/>
                                  </a:rPr>
                                  <m:t> </m:t>
                                </m:r>
                                <m:r>
                                  <a:rPr lang="en-US" sz="2400" b="0" i="1" smtClean="0">
                                    <a:solidFill>
                                      <a:srgbClr val="FFC000"/>
                                    </a:solidFill>
                                    <a:latin typeface="Cambria Math" panose="02040503050406030204" pitchFamily="18" charset="0"/>
                                    <a:ea typeface="Cambria Math" panose="02040503050406030204" pitchFamily="18" charset="0"/>
                                  </a:rPr>
                                  <m:t>𝐸𝑛𝑒𝑟𝑔𝑦</m:t>
                                </m:r>
                                <m:r>
                                  <a:rPr lang="en-US" sz="2400" b="0" i="1" smtClean="0">
                                    <a:latin typeface="Cambria Math" panose="02040503050406030204" pitchFamily="18" charset="0"/>
                                    <a:ea typeface="Cambria Math" panose="02040503050406030204" pitchFamily="18" charset="0"/>
                                  </a:rPr>
                                  <m:t>=</m:t>
                                </m:r>
                                <m:r>
                                  <a:rPr lang="en-US" sz="2400" b="0" i="1" smtClean="0">
                                    <a:solidFill>
                                      <a:srgbClr val="FFC000"/>
                                    </a:solidFill>
                                    <a:latin typeface="Cambria Math" panose="02040503050406030204" pitchFamily="18" charset="0"/>
                                    <a:ea typeface="Cambria Math" panose="02040503050406030204" pitchFamily="18" charset="0"/>
                                  </a:rPr>
                                  <m:t>𝐻𝑎𝑚𝑖𝑙𝑡𝑜𝑛𝑖𝑎𝑛</m:t>
                                </m:r>
                              </m:oMath>
                            </m:oMathPara>
                          </a14:m>
                          <a:endParaRPr lang="en-US" sz="2400" b="0" dirty="0" smtClean="0">
                            <a:solidFill>
                              <a:srgbClr val="FFC000"/>
                            </a:solidFill>
                          </a:endParaRPr>
                        </a:p>
                      </a:txBody>
                      <a:tcPr>
                        <a:noFill/>
                      </a:tcPr>
                    </a:tc>
                    <a:tc>
                      <a:txBody>
                        <a:bodyPr/>
                        <a:lstStyle/>
                        <a:p>
                          <a:pPr algn="r"/>
                          <a:r>
                            <a:rPr lang="en-GB" sz="2400" dirty="0" smtClean="0"/>
                            <a:t>Eq. 48 </a:t>
                          </a:r>
                          <a:endParaRPr lang="en-GB" sz="2400"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18" name="Table 17"/>
              <p:cNvGraphicFramePr>
                <a:graphicFrameLocks noGrp="1"/>
              </p:cNvGraphicFramePr>
              <p:nvPr>
                <p:extLst>
                  <p:ext uri="{D42A27DB-BD31-4B8C-83A1-F6EECF244321}">
                    <p14:modId xmlns:p14="http://schemas.microsoft.com/office/powerpoint/2010/main" val="638021895"/>
                  </p:ext>
                </p:extLst>
              </p:nvPr>
            </p:nvGraphicFramePr>
            <p:xfrm>
              <a:off x="719428" y="2498849"/>
              <a:ext cx="10634372" cy="1294765"/>
            </p:xfrm>
            <a:graphic>
              <a:graphicData uri="http://schemas.openxmlformats.org/drawingml/2006/table">
                <a:tbl>
                  <a:tblPr firstRow="1" bandRow="1">
                    <a:tableStyleId>{2D5ABB26-0587-4C30-8999-92F81FD0307C}</a:tableStyleId>
                  </a:tblPr>
                  <a:tblGrid>
                    <a:gridCol w="9368469">
                      <a:extLst>
                        <a:ext uri="{9D8B030D-6E8A-4147-A177-3AD203B41FA5}">
                          <a16:colId xmlns="" xmlns:a16="http://schemas.microsoft.com/office/drawing/2014/main" xmlns:a14="http://schemas.microsoft.com/office/drawing/2010/main" val="2435879438"/>
                        </a:ext>
                      </a:extLst>
                    </a:gridCol>
                    <a:gridCol w="1265903">
                      <a:extLst>
                        <a:ext uri="{9D8B030D-6E8A-4147-A177-3AD203B41FA5}">
                          <a16:colId xmlns="" xmlns:a16="http://schemas.microsoft.com/office/drawing/2014/main" xmlns:a14="http://schemas.microsoft.com/office/drawing/2010/main" val="3489280894"/>
                        </a:ext>
                      </a:extLst>
                    </a:gridCol>
                  </a:tblGrid>
                  <a:tr h="1294765">
                    <a:tc>
                      <a:txBody>
                        <a:bodyPr/>
                        <a:lstStyle/>
                        <a:p>
                          <a:endParaRPr lang="en-US"/>
                        </a:p>
                      </a:txBody>
                      <a:tcPr>
                        <a:blipFill rotWithShape="0">
                          <a:blip r:embed="rId2"/>
                          <a:stretch>
                            <a:fillRect r="-13533"/>
                          </a:stretch>
                        </a:blipFill>
                      </a:tcPr>
                    </a:tc>
                    <a:tc>
                      <a:txBody>
                        <a:bodyPr/>
                        <a:lstStyle/>
                        <a:p>
                          <a:pPr algn="r"/>
                          <a:r>
                            <a:rPr lang="en-GB" sz="2400" dirty="0" smtClean="0"/>
                            <a:t>Eq. 48 </a:t>
                          </a:r>
                          <a:endParaRPr lang="en-GB" sz="2400"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sp>
        <p:nvSpPr>
          <p:cNvPr id="23" name="TextBox 22"/>
          <p:cNvSpPr txBox="1"/>
          <p:nvPr/>
        </p:nvSpPr>
        <p:spPr>
          <a:xfrm>
            <a:off x="1264389" y="4290151"/>
            <a:ext cx="9693664" cy="954107"/>
          </a:xfrm>
          <a:prstGeom prst="rect">
            <a:avLst/>
          </a:prstGeom>
          <a:noFill/>
        </p:spPr>
        <p:txBody>
          <a:bodyPr wrap="square" rtlCol="0">
            <a:spAutoFit/>
          </a:bodyPr>
          <a:lstStyle/>
          <a:p>
            <a:r>
              <a:rPr lang="en-GB" sz="2800" b="1" dirty="0" smtClean="0">
                <a:solidFill>
                  <a:schemeClr val="accent5"/>
                </a:solidFill>
              </a:rPr>
              <a:t>Remember: the </a:t>
            </a:r>
            <a:r>
              <a:rPr lang="en-GB" sz="2800" b="1" dirty="0" smtClean="0">
                <a:solidFill>
                  <a:schemeClr val="accent5"/>
                </a:solidFill>
              </a:rPr>
              <a:t>potential energy is “minus” the integral of the RF voltage</a:t>
            </a:r>
            <a:endParaRPr lang="en-GB" sz="2800" b="1" dirty="0">
              <a:solidFill>
                <a:schemeClr val="accent5"/>
              </a:solidFill>
            </a:endParaRPr>
          </a:p>
        </p:txBody>
      </p:sp>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8097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6</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mc:AlternateContent xmlns:mc="http://schemas.openxmlformats.org/markup-compatibility/2006">
        <mc:Choice xmlns:a14="http://schemas.microsoft.com/office/drawing/2010/main" Requires="a14">
          <p:sp>
            <p:nvSpPr>
              <p:cNvPr id="19" name="TextBox 18"/>
              <p:cNvSpPr txBox="1"/>
              <p:nvPr/>
            </p:nvSpPr>
            <p:spPr>
              <a:xfrm>
                <a:off x="955674" y="804588"/>
                <a:ext cx="8000460" cy="830997"/>
              </a:xfrm>
              <a:prstGeom prst="rect">
                <a:avLst/>
              </a:prstGeom>
              <a:noFill/>
            </p:spPr>
            <p:txBody>
              <a:bodyPr wrap="none" rtlCol="0">
                <a:spAutoFit/>
              </a:bodyPr>
              <a:lstStyle/>
              <a:p>
                <a:r>
                  <a:rPr lang="en-GB" sz="2400" dirty="0" smtClean="0"/>
                  <a:t>The voltage function can be single harmonic (one RF system): </a:t>
                </a:r>
                <a:endParaRPr lang="en-US" sz="2400" b="0" i="1" dirty="0" smtClean="0">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𝑉</m:t>
                      </m:r>
                      <m:d>
                        <m:dPr>
                          <m:ctrlPr>
                            <a:rPr lang="en-US" sz="2400" b="0" i="1" smtClean="0">
                              <a:latin typeface="Cambria Math" charset="0"/>
                            </a:rPr>
                          </m:ctrlPr>
                        </m:dPr>
                        <m:e>
                          <m:r>
                            <a:rPr lang="en-US" sz="2400" b="0" i="1" smtClean="0">
                              <a:latin typeface="Cambria Math" panose="02040503050406030204" pitchFamily="18" charset="0"/>
                              <a:ea typeface="Cambria Math" panose="02040503050406030204" pitchFamily="18" charset="0"/>
                            </a:rPr>
                            <m:t>𝜑</m:t>
                          </m:r>
                        </m:e>
                      </m:d>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𝑚𝑎𝑥</m:t>
                          </m:r>
                        </m:sub>
                      </m:sSub>
                      <m:r>
                        <a:rPr lang="en-US" sz="2400" b="0" i="1" smtClean="0">
                          <a:latin typeface="Cambria Math" panose="02040503050406030204" pitchFamily="18" charset="0"/>
                          <a:ea typeface="Cambria Math" panose="02040503050406030204" pitchFamily="18" charset="0"/>
                        </a:rPr>
                        <m:t>𝑠𝑖𝑛</m:t>
                      </m:r>
                      <m:r>
                        <a:rPr lang="en-US" sz="2400" b="0" i="1" smtClean="0">
                          <a:latin typeface="Cambria Math" panose="02040503050406030204" pitchFamily="18" charset="0"/>
                          <a:ea typeface="Cambria Math" panose="02040503050406030204" pitchFamily="18" charset="0"/>
                        </a:rPr>
                        <m:t>𝜑</m:t>
                      </m:r>
                    </m:oMath>
                  </m:oMathPara>
                </a14:m>
                <a:endParaRPr lang="en-GB" sz="2400" dirty="0"/>
              </a:p>
            </p:txBody>
          </p:sp>
        </mc:Choice>
        <mc:Fallback>
          <p:sp>
            <p:nvSpPr>
              <p:cNvPr id="19" name="TextBox 18"/>
              <p:cNvSpPr txBox="1">
                <a:spLocks noRot="1" noChangeAspect="1" noMove="1" noResize="1" noEditPoints="1" noAdjustHandles="1" noChangeArrowheads="1" noChangeShapeType="1" noTextEdit="1"/>
              </p:cNvSpPr>
              <p:nvPr/>
            </p:nvSpPr>
            <p:spPr>
              <a:xfrm>
                <a:off x="955674" y="804588"/>
                <a:ext cx="8000460" cy="830997"/>
              </a:xfrm>
              <a:prstGeom prst="rect">
                <a:avLst/>
              </a:prstGeom>
              <a:blipFill rotWithShape="0">
                <a:blip r:embed="rId2"/>
                <a:stretch>
                  <a:fillRect l="-1220" t="-4412" r="-229" b="-58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955674" y="2077280"/>
                <a:ext cx="8278228" cy="831959"/>
              </a:xfrm>
              <a:prstGeom prst="rect">
                <a:avLst/>
              </a:prstGeom>
              <a:noFill/>
            </p:spPr>
            <p:txBody>
              <a:bodyPr wrap="none" rtlCol="0">
                <a:spAutoFit/>
              </a:bodyPr>
              <a:lstStyle/>
              <a:p>
                <a:r>
                  <a:rPr lang="en-GB" sz="2400" dirty="0" smtClean="0"/>
                  <a:t>The voltage function can be double harmonic (two RF systems): </a:t>
                </a:r>
                <a:endParaRPr lang="en-GB" sz="2400" dirty="0" smtClean="0"/>
              </a:p>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𝑉</m:t>
                      </m:r>
                      <m:d>
                        <m:dPr>
                          <m:ctrlPr>
                            <a:rPr lang="en-US" sz="2400" b="0" i="1" smtClean="0">
                              <a:latin typeface="Cambria Math" charset="0"/>
                            </a:rPr>
                          </m:ctrlPr>
                        </m:dPr>
                        <m:e>
                          <m:r>
                            <a:rPr lang="en-US" sz="2400" b="0" i="1" smtClean="0">
                              <a:latin typeface="Cambria Math" panose="02040503050406030204" pitchFamily="18" charset="0"/>
                              <a:ea typeface="Cambria Math" panose="02040503050406030204" pitchFamily="18" charset="0"/>
                            </a:rPr>
                            <m:t>𝜑</m:t>
                          </m:r>
                        </m:e>
                      </m:d>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𝑚𝑎𝑥</m:t>
                          </m:r>
                        </m:sub>
                        <m:sup>
                          <m:r>
                            <a:rPr lang="en-US" sz="2400" b="0" i="1" smtClean="0">
                              <a:latin typeface="Cambria Math" panose="02040503050406030204" pitchFamily="18" charset="0"/>
                              <a:ea typeface="Cambria Math" panose="02040503050406030204" pitchFamily="18" charset="0"/>
                            </a:rPr>
                            <m:t>𝐴</m:t>
                          </m:r>
                        </m:sup>
                      </m:sSubSup>
                      <m:r>
                        <a:rPr lang="en-US" sz="2400" b="0" i="1" smtClean="0">
                          <a:latin typeface="Cambria Math" panose="02040503050406030204" pitchFamily="18" charset="0"/>
                          <a:ea typeface="Cambria Math" panose="02040503050406030204" pitchFamily="18" charset="0"/>
                        </a:rPr>
                        <m:t>𝑠𝑖𝑛</m:t>
                      </m:r>
                      <m:r>
                        <a:rPr lang="en-US" sz="2400" b="0" i="1" smtClean="0">
                          <a:latin typeface="Cambria Math" panose="02040503050406030204" pitchFamily="18" charset="0"/>
                          <a:ea typeface="Cambria Math" panose="02040503050406030204" pitchFamily="18" charset="0"/>
                        </a:rPr>
                        <m:t>𝜑</m:t>
                      </m:r>
                      <m:r>
                        <a:rPr lang="en-US" sz="2400" b="0" i="1" smtClean="0">
                          <a:latin typeface="Cambria Math" panose="02040503050406030204" pitchFamily="18" charset="0"/>
                          <a:ea typeface="Cambria Math" panose="02040503050406030204" pitchFamily="18" charset="0"/>
                        </a:rPr>
                        <m:t>+</m:t>
                      </m:r>
                      <m:sSubSup>
                        <m:sSubSupPr>
                          <m:ctrlPr>
                            <a:rPr lang="en-US" sz="2400" i="1">
                              <a:latin typeface="Cambria Math"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𝑉</m:t>
                          </m:r>
                        </m:e>
                        <m:sub>
                          <m:r>
                            <a:rPr lang="en-US" sz="2400" i="1">
                              <a:latin typeface="Cambria Math" panose="02040503050406030204" pitchFamily="18" charset="0"/>
                              <a:ea typeface="Cambria Math" panose="02040503050406030204" pitchFamily="18" charset="0"/>
                            </a:rPr>
                            <m:t>𝑚𝑎𝑥</m:t>
                          </m:r>
                        </m:sub>
                        <m:sup>
                          <m:r>
                            <a:rPr lang="en-US" sz="2400" b="0" i="1" smtClean="0">
                              <a:latin typeface="Cambria Math" panose="02040503050406030204" pitchFamily="18" charset="0"/>
                              <a:ea typeface="Cambria Math" panose="02040503050406030204" pitchFamily="18" charset="0"/>
                            </a:rPr>
                            <m:t>𝐵</m:t>
                          </m:r>
                        </m:sup>
                      </m:sSubSup>
                      <m:r>
                        <m:rPr>
                          <m:sty m:val="p"/>
                        </m:rPr>
                        <a:rPr lang="en-US" sz="2400" i="0">
                          <a:latin typeface="Cambria Math" panose="02040503050406030204" pitchFamily="18" charset="0"/>
                          <a:ea typeface="Cambria Math" panose="02040503050406030204" pitchFamily="18" charset="0"/>
                        </a:rPr>
                        <m:t>sin</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r>
                        <a:rPr lang="en-US" sz="2400" i="1">
                          <a:latin typeface="Cambria Math" panose="02040503050406030204" pitchFamily="18" charset="0"/>
                          <a:ea typeface="Cambria Math" panose="02040503050406030204" pitchFamily="18" charset="0"/>
                        </a:rPr>
                        <m:t>𝜑</m:t>
                      </m:r>
                      <m:r>
                        <a:rPr lang="en-US" sz="2400" b="0" i="1" smtClean="0">
                          <a:latin typeface="Cambria Math" panose="02040503050406030204" pitchFamily="18" charset="0"/>
                          <a:ea typeface="Cambria Math" panose="02040503050406030204" pitchFamily="18" charset="0"/>
                        </a:rPr>
                        <m:t>+∅)</m:t>
                      </m:r>
                    </m:oMath>
                  </m:oMathPara>
                </a14:m>
                <a:endParaRPr lang="en-GB" sz="2400" dirty="0"/>
              </a:p>
            </p:txBody>
          </p:sp>
        </mc:Choice>
        <mc:Fallback>
          <p:sp>
            <p:nvSpPr>
              <p:cNvPr id="20" name="TextBox 19"/>
              <p:cNvSpPr txBox="1">
                <a:spLocks noRot="1" noChangeAspect="1" noMove="1" noResize="1" noEditPoints="1" noAdjustHandles="1" noChangeArrowheads="1" noChangeShapeType="1" noTextEdit="1"/>
              </p:cNvSpPr>
              <p:nvPr/>
            </p:nvSpPr>
            <p:spPr>
              <a:xfrm>
                <a:off x="955674" y="2077280"/>
                <a:ext cx="8278228" cy="831959"/>
              </a:xfrm>
              <a:prstGeom prst="rect">
                <a:avLst/>
              </a:prstGeom>
              <a:blipFill rotWithShape="0">
                <a:blip r:embed="rId3"/>
                <a:stretch>
                  <a:fillRect l="-1178" t="-14706" r="-147" b="-720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955674" y="3415477"/>
                <a:ext cx="9059864" cy="830997"/>
              </a:xfrm>
              <a:prstGeom prst="rect">
                <a:avLst/>
              </a:prstGeom>
              <a:noFill/>
            </p:spPr>
            <p:txBody>
              <a:bodyPr wrap="square" rtlCol="0">
                <a:spAutoFit/>
              </a:bodyPr>
              <a:lstStyle/>
              <a:p>
                <a:r>
                  <a:rPr lang="en-GB" sz="2400" dirty="0" smtClean="0"/>
                  <a:t>where </a:t>
                </a:r>
                <a:r>
                  <a:rPr lang="en-GB" sz="2400" b="1" dirty="0" smtClean="0">
                    <a:solidFill>
                      <a:srgbClr val="FFC000"/>
                    </a:solidFill>
                  </a:rPr>
                  <a:t>n</a:t>
                </a:r>
                <a:r>
                  <a:rPr lang="en-GB" sz="2400" dirty="0" smtClean="0"/>
                  <a:t> is the </a:t>
                </a:r>
                <a:r>
                  <a:rPr lang="en-GB" sz="2400" b="1" dirty="0" smtClean="0">
                    <a:solidFill>
                      <a:srgbClr val="FFC000"/>
                    </a:solidFill>
                  </a:rPr>
                  <a:t>frequency ratio of both RF systems </a:t>
                </a:r>
                <a:r>
                  <a:rPr lang="en-GB" sz="2400" dirty="0" smtClean="0"/>
                  <a:t>and </a:t>
                </a:r>
                <a14:m>
                  <m:oMath xmlns:m="http://schemas.openxmlformats.org/officeDocument/2006/math">
                    <m:r>
                      <a:rPr lang="en-GB" sz="2400" b="1" i="1" smtClean="0">
                        <a:solidFill>
                          <a:srgbClr val="FFC000"/>
                        </a:solidFill>
                        <a:latin typeface="Cambria Math" panose="02040503050406030204" pitchFamily="18" charset="0"/>
                        <a:ea typeface="Cambria Math" panose="02040503050406030204" pitchFamily="18" charset="0"/>
                      </a:rPr>
                      <m:t>∅</m:t>
                    </m:r>
                  </m:oMath>
                </a14:m>
                <a:r>
                  <a:rPr lang="en-GB" sz="2400" dirty="0" smtClean="0"/>
                  <a:t> is the </a:t>
                </a:r>
                <a:r>
                  <a:rPr lang="en-GB" sz="2400" b="1" dirty="0" smtClean="0">
                    <a:solidFill>
                      <a:srgbClr val="FFC000"/>
                    </a:solidFill>
                  </a:rPr>
                  <a:t>relative phase between </a:t>
                </a:r>
                <a:r>
                  <a:rPr lang="en-GB" sz="2400" dirty="0" smtClean="0"/>
                  <a:t>them.</a:t>
                </a:r>
                <a:endParaRPr lang="en-GB" sz="2400" dirty="0"/>
              </a:p>
            </p:txBody>
          </p:sp>
        </mc:Choice>
        <mc:Fallback>
          <p:sp>
            <p:nvSpPr>
              <p:cNvPr id="21" name="TextBox 20"/>
              <p:cNvSpPr txBox="1">
                <a:spLocks noRot="1" noChangeAspect="1" noMove="1" noResize="1" noEditPoints="1" noAdjustHandles="1" noChangeArrowheads="1" noChangeShapeType="1" noTextEdit="1"/>
              </p:cNvSpPr>
              <p:nvPr/>
            </p:nvSpPr>
            <p:spPr>
              <a:xfrm>
                <a:off x="955674" y="3415477"/>
                <a:ext cx="9059864" cy="830997"/>
              </a:xfrm>
              <a:prstGeom prst="rect">
                <a:avLst/>
              </a:prstGeom>
              <a:blipFill rotWithShape="0">
                <a:blip r:embed="rId4"/>
                <a:stretch>
                  <a:fillRect l="-1077" t="-5109" b="-16058"/>
                </a:stretch>
              </a:blipFill>
            </p:spPr>
            <p:txBody>
              <a:bodyPr/>
              <a:lstStyle/>
              <a:p>
                <a:r>
                  <a:rPr lang="en-US">
                    <a:noFill/>
                  </a:rPr>
                  <a:t> </a:t>
                </a:r>
              </a:p>
            </p:txBody>
          </p:sp>
        </mc:Fallback>
      </mc:AlternateContent>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24" name="TextBox 23"/>
          <p:cNvSpPr txBox="1"/>
          <p:nvPr/>
        </p:nvSpPr>
        <p:spPr>
          <a:xfrm>
            <a:off x="1069974" y="4655081"/>
            <a:ext cx="10398126" cy="461665"/>
          </a:xfrm>
          <a:prstGeom prst="rect">
            <a:avLst/>
          </a:prstGeom>
          <a:noFill/>
        </p:spPr>
        <p:txBody>
          <a:bodyPr wrap="square" rtlCol="0">
            <a:spAutoFit/>
          </a:bodyPr>
          <a:lstStyle/>
          <a:p>
            <a:r>
              <a:rPr lang="en-US" sz="2400" dirty="0" smtClean="0"/>
              <a:t>e.g. SPS: the main RF system is 200 MHz and the second system is 800 MHz</a:t>
            </a:r>
            <a:endParaRPr lang="en-US" sz="2400" dirty="0"/>
          </a:p>
        </p:txBody>
      </p:sp>
    </p:spTree>
    <p:extLst>
      <p:ext uri="{BB962C8B-B14F-4D97-AF65-F5344CB8AC3E}">
        <p14:creationId xmlns:p14="http://schemas.microsoft.com/office/powerpoint/2010/main" val="5579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mc:AlternateContent xmlns:mc="http://schemas.openxmlformats.org/markup-compatibility/2006">
        <mc:Choice xmlns:a14="http://schemas.microsoft.com/office/drawing/2010/main" Requires="a14">
          <p:graphicFrame>
            <p:nvGraphicFramePr>
              <p:cNvPr id="5" name="Table 4"/>
              <p:cNvGraphicFramePr>
                <a:graphicFrameLocks noGrp="1"/>
              </p:cNvGraphicFramePr>
              <p:nvPr>
                <p:extLst>
                  <p:ext uri="{D42A27DB-BD31-4B8C-83A1-F6EECF244321}">
                    <p14:modId xmlns:p14="http://schemas.microsoft.com/office/powerpoint/2010/main" val="967208900"/>
                  </p:ext>
                </p:extLst>
              </p:nvPr>
            </p:nvGraphicFramePr>
            <p:xfrm>
              <a:off x="531501" y="1393600"/>
              <a:ext cx="10118398" cy="687070"/>
            </p:xfrm>
            <a:graphic>
              <a:graphicData uri="http://schemas.openxmlformats.org/drawingml/2006/table">
                <a:tbl>
                  <a:tblPr firstRow="1" bandRow="1">
                    <a:tableStyleId>{2D5ABB26-0587-4C30-8999-92F81FD0307C}</a:tableStyleId>
                  </a:tblPr>
                  <a:tblGrid>
                    <a:gridCol w="6191479">
                      <a:extLst>
                        <a:ext uri="{9D8B030D-6E8A-4147-A177-3AD203B41FA5}">
                          <a16:colId xmlns="" xmlns:a16="http://schemas.microsoft.com/office/drawing/2014/main" val="2435879438"/>
                        </a:ext>
                      </a:extLst>
                    </a:gridCol>
                    <a:gridCol w="3926919">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b="0" i="1" smtClean="0">
                                    <a:latin typeface="Cambria Math" panose="02040503050406030204" pitchFamily="18" charset="0"/>
                                  </a:rPr>
                                  <m:t>𝑈</m:t>
                                </m:r>
                                <m:d>
                                  <m:dPr>
                                    <m:ctrlPr>
                                      <a:rPr lang="en-US" b="0" i="1" smtClean="0">
                                        <a:latin typeface="Cambria Math" charset="0"/>
                                      </a:rPr>
                                    </m:ctrlPr>
                                  </m:d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rPr>
                                        </m:ctrlPr>
                                      </m:sSubPr>
                                      <m:e>
                                        <m:sSub>
                                          <m:sSubPr>
                                            <m:ctrlPr>
                                              <a:rPr lang="en-US" b="0" i="1" smtClean="0">
                                                <a:latin typeface="Cambria Math" charset="0"/>
                                                <a:ea typeface="Cambria Math" panose="02040503050406030204" pitchFamily="18" charset="0"/>
                                              </a:rPr>
                                            </m:ctrlPr>
                                          </m:sSubPr>
                                          <m:e>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𝑠</m:t>
                                            </m:r>
                                          </m:sub>
                                        </m:sSub>
                                      </m:e>
                                      <m:sub/>
                                    </m:sSub>
                                  </m:den>
                                </m:f>
                                <m:d>
                                  <m:dPr>
                                    <m:ctrlPr>
                                      <a:rPr lang="en-US" b="0" i="1" smtClean="0">
                                        <a:latin typeface="Cambria Math" charset="0"/>
                                        <a:ea typeface="Cambria Math" panose="02040503050406030204" pitchFamily="18" charset="0"/>
                                      </a:rPr>
                                    </m:ctrlPr>
                                  </m:dPr>
                                  <m:e>
                                    <m:func>
                                      <m:funcPr>
                                        <m:ctrlPr>
                                          <a:rPr lang="en-US" b="0" i="1" smtClean="0">
                                            <a:latin typeface="Cambria Math"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d>
                                          <m:dPr>
                                            <m:ctrlPr>
                                              <a:rPr lang="en-US" b="0" i="1" smtClean="0">
                                                <a:latin typeface="Cambria Math" charset="0"/>
                                                <a:ea typeface="Cambria Math" panose="02040503050406030204" pitchFamily="18" charset="0"/>
                                              </a:rPr>
                                            </m:ctrlPr>
                                          </m:d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𝑐𝑜𝑠</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𝑠𝑖𝑛</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e>
                                </m:d>
                              </m:oMath>
                            </m:oMathPara>
                          </a14:m>
                          <a:endParaRPr lang="en-US" b="0" dirty="0" smtClean="0">
                            <a:solidFill>
                              <a:srgbClr val="FF0000"/>
                            </a:solidFill>
                          </a:endParaRPr>
                        </a:p>
                      </a:txBody>
                      <a:tcPr>
                        <a:noFill/>
                      </a:tcPr>
                    </a:tc>
                    <a:tc>
                      <a:txBody>
                        <a:bodyPr/>
                        <a:lstStyle/>
                        <a:p>
                          <a:pPr algn="r"/>
                          <a:r>
                            <a:rPr lang="en-GB" dirty="0" smtClean="0"/>
                            <a:t>Eq. 51 </a:t>
                          </a:r>
                          <a:endParaRPr lang="en-GB"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5" name="Table 4"/>
              <p:cNvGraphicFramePr>
                <a:graphicFrameLocks noGrp="1"/>
              </p:cNvGraphicFramePr>
              <p:nvPr>
                <p:extLst>
                  <p:ext uri="{D42A27DB-BD31-4B8C-83A1-F6EECF244321}">
                    <p14:modId xmlns:p14="http://schemas.microsoft.com/office/powerpoint/2010/main" val="967208900"/>
                  </p:ext>
                </p:extLst>
              </p:nvPr>
            </p:nvGraphicFramePr>
            <p:xfrm>
              <a:off x="531501" y="1393600"/>
              <a:ext cx="10118398" cy="687070"/>
            </p:xfrm>
            <a:graphic>
              <a:graphicData uri="http://schemas.openxmlformats.org/drawingml/2006/table">
                <a:tbl>
                  <a:tblPr firstRow="1" bandRow="1">
                    <a:tableStyleId>{2D5ABB26-0587-4C30-8999-92F81FD0307C}</a:tableStyleId>
                  </a:tblPr>
                  <a:tblGrid>
                    <a:gridCol w="6191479">
                      <a:extLst>
                        <a:ext uri="{9D8B030D-6E8A-4147-A177-3AD203B41FA5}">
                          <a16:colId xmlns="" xmlns:a16="http://schemas.microsoft.com/office/drawing/2014/main" xmlns:a14="http://schemas.microsoft.com/office/drawing/2010/main" val="2435879438"/>
                        </a:ext>
                      </a:extLst>
                    </a:gridCol>
                    <a:gridCol w="3926919">
                      <a:extLst>
                        <a:ext uri="{9D8B030D-6E8A-4147-A177-3AD203B41FA5}">
                          <a16:colId xmlns="" xmlns:a16="http://schemas.microsoft.com/office/drawing/2014/main" xmlns:a14="http://schemas.microsoft.com/office/drawing/2010/main" val="3489280894"/>
                        </a:ext>
                      </a:extLst>
                    </a:gridCol>
                  </a:tblGrid>
                  <a:tr h="687070">
                    <a:tc>
                      <a:txBody>
                        <a:bodyPr/>
                        <a:lstStyle/>
                        <a:p>
                          <a:endParaRPr lang="en-US"/>
                        </a:p>
                      </a:txBody>
                      <a:tcPr>
                        <a:blipFill rotWithShape="0">
                          <a:blip r:embed="rId2"/>
                          <a:stretch>
                            <a:fillRect r="-63484"/>
                          </a:stretch>
                        </a:blipFill>
                      </a:tcPr>
                    </a:tc>
                    <a:tc>
                      <a:txBody>
                        <a:bodyPr/>
                        <a:lstStyle/>
                        <a:p>
                          <a:pPr algn="r"/>
                          <a:r>
                            <a:rPr lang="en-GB" dirty="0" smtClean="0"/>
                            <a:t>Eq. 51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sp>
            <p:nvSpPr>
              <p:cNvPr id="6" name="TextBox 5"/>
              <p:cNvSpPr txBox="1"/>
              <p:nvPr/>
            </p:nvSpPr>
            <p:spPr>
              <a:xfrm>
                <a:off x="2014149" y="2963139"/>
                <a:ext cx="7868116" cy="400110"/>
              </a:xfrm>
              <a:prstGeom prst="rect">
                <a:avLst/>
              </a:prstGeom>
              <a:noFill/>
            </p:spPr>
            <p:txBody>
              <a:bodyPr wrap="none" rtlCol="0">
                <a:spAutoFit/>
              </a:bodyPr>
              <a:lstStyle/>
              <a:p>
                <a:r>
                  <a:rPr lang="en-GB" sz="2000" dirty="0" smtClean="0"/>
                  <a:t>N</a:t>
                </a:r>
                <a:r>
                  <a:rPr lang="en-GB" sz="2000" dirty="0" smtClean="0"/>
                  <a:t>o </a:t>
                </a:r>
                <a:r>
                  <a:rPr lang="en-GB" sz="2000" dirty="0" smtClean="0"/>
                  <a:t>acceleration and we are above transition </a:t>
                </a:r>
                <a:r>
                  <a:rPr lang="en-GB" sz="2000" dirty="0" smtClean="0">
                    <a:sym typeface="Wingdings" panose="05000000000000000000" pitchFamily="2" charset="2"/>
                  </a:rPr>
                  <a:t> </a:t>
                </a:r>
                <a14:m>
                  <m:oMath xmlns:m="http://schemas.openxmlformats.org/officeDocument/2006/math">
                    <m:sSub>
                      <m:sSubPr>
                        <m:ctrlPr>
                          <a:rPr lang="en-GB" sz="2000" b="1" i="1" smtClean="0">
                            <a:solidFill>
                              <a:srgbClr val="FFC000"/>
                            </a:solidFill>
                            <a:latin typeface="Cambria Math" charset="0"/>
                            <a:sym typeface="Wingdings" panose="05000000000000000000" pitchFamily="2" charset="2"/>
                          </a:rPr>
                        </m:ctrlPr>
                      </m:sSubPr>
                      <m:e>
                        <m:r>
                          <a:rPr lang="en-GB" sz="2000" b="1" i="1" smtClean="0">
                            <a:solidFill>
                              <a:srgbClr val="FFC000"/>
                            </a:solidFill>
                            <a:latin typeface="Cambria Math" panose="02040503050406030204" pitchFamily="18" charset="0"/>
                            <a:ea typeface="Cambria Math" panose="02040503050406030204" pitchFamily="18" charset="0"/>
                            <a:sym typeface="Wingdings" panose="05000000000000000000" pitchFamily="2" charset="2"/>
                          </a:rPr>
                          <m:t>𝝋</m:t>
                        </m:r>
                      </m:e>
                      <m:sub>
                        <m:r>
                          <a:rPr lang="en-US" sz="2000" b="1" i="1" smtClean="0">
                            <a:solidFill>
                              <a:srgbClr val="FFC000"/>
                            </a:solidFill>
                            <a:latin typeface="Cambria Math" panose="02040503050406030204" pitchFamily="18" charset="0"/>
                            <a:sym typeface="Wingdings" panose="05000000000000000000" pitchFamily="2" charset="2"/>
                          </a:rPr>
                          <m:t>𝒔</m:t>
                        </m:r>
                      </m:sub>
                    </m:sSub>
                    <m:r>
                      <a:rPr lang="en-US" sz="2000" b="1" i="1" smtClean="0">
                        <a:solidFill>
                          <a:srgbClr val="FFC000"/>
                        </a:solidFill>
                        <a:latin typeface="Cambria Math" panose="02040503050406030204" pitchFamily="18" charset="0"/>
                        <a:sym typeface="Wingdings" panose="05000000000000000000" pitchFamily="2" charset="2"/>
                      </a:rPr>
                      <m:t>=</m:t>
                    </m:r>
                    <m:r>
                      <a:rPr lang="en-US" sz="2000" b="1" i="1" smtClean="0">
                        <a:solidFill>
                          <a:srgbClr val="FFC000"/>
                        </a:solidFill>
                        <a:latin typeface="Cambria Math" panose="02040503050406030204" pitchFamily="18" charset="0"/>
                        <a:ea typeface="Cambria Math" panose="02040503050406030204" pitchFamily="18" charset="0"/>
                        <a:sym typeface="Wingdings" panose="05000000000000000000" pitchFamily="2" charset="2"/>
                      </a:rPr>
                      <m:t>𝝅</m:t>
                    </m:r>
                    <m:r>
                      <a:rPr lang="en-US" sz="2000" b="1" i="1" smtClean="0">
                        <a:solidFill>
                          <a:srgbClr val="FFC000"/>
                        </a:solidFill>
                        <a:latin typeface="Cambria Math" charset="0"/>
                        <a:ea typeface="Cambria Math" panose="02040503050406030204" pitchFamily="18" charset="0"/>
                        <a:sym typeface="Wingdings" panose="05000000000000000000" pitchFamily="2" charset="2"/>
                      </a:rPr>
                      <m:t>       (</m:t>
                    </m:r>
                    <m:r>
                      <a:rPr lang="en-US" sz="2000" b="1" i="1" smtClean="0">
                        <a:solidFill>
                          <a:srgbClr val="FFC000"/>
                        </a:solidFill>
                        <a:latin typeface="Cambria Math" charset="0"/>
                        <a:ea typeface="Cambria Math" panose="02040503050406030204" pitchFamily="18" charset="0"/>
                        <a:sym typeface="Wingdings" panose="05000000000000000000" pitchFamily="2" charset="2"/>
                      </a:rPr>
                      <m:t>𝒄𝒐𝒔</m:t>
                    </m:r>
                    <m:r>
                      <a:rPr lang="en-US" sz="2000" b="1" i="1" smtClean="0">
                        <a:solidFill>
                          <a:srgbClr val="FFC000"/>
                        </a:solidFill>
                        <a:latin typeface="Cambria Math" charset="0"/>
                        <a:ea typeface="Cambria Math" charset="0"/>
                        <a:cs typeface="Cambria Math" charset="0"/>
                        <a:sym typeface="Wingdings" panose="05000000000000000000" pitchFamily="2" charset="2"/>
                      </a:rPr>
                      <m:t>𝝅</m:t>
                    </m:r>
                    <m:r>
                      <a:rPr lang="en-US" sz="2000" b="1" i="1" smtClean="0">
                        <a:solidFill>
                          <a:srgbClr val="FFC000"/>
                        </a:solidFill>
                        <a:latin typeface="Cambria Math" charset="0"/>
                        <a:ea typeface="Cambria Math" charset="0"/>
                        <a:cs typeface="Cambria Math" charset="0"/>
                        <a:sym typeface="Wingdings" panose="05000000000000000000" pitchFamily="2" charset="2"/>
                      </a:rPr>
                      <m:t>=−</m:t>
                    </m:r>
                    <m:r>
                      <a:rPr lang="en-US" sz="2000" b="1" i="1" smtClean="0">
                        <a:solidFill>
                          <a:srgbClr val="FFC000"/>
                        </a:solidFill>
                        <a:latin typeface="Cambria Math" charset="0"/>
                        <a:ea typeface="Cambria Math" charset="0"/>
                        <a:cs typeface="Cambria Math" charset="0"/>
                        <a:sym typeface="Wingdings" panose="05000000000000000000" pitchFamily="2" charset="2"/>
                      </a:rPr>
                      <m:t>𝟏</m:t>
                    </m:r>
                    <m:r>
                      <a:rPr lang="en-US" sz="2000" b="1" i="1" smtClean="0">
                        <a:solidFill>
                          <a:srgbClr val="FFC000"/>
                        </a:solidFill>
                        <a:latin typeface="Cambria Math" charset="0"/>
                        <a:ea typeface="Cambria Math" panose="02040503050406030204" pitchFamily="18" charset="0"/>
                        <a:sym typeface="Wingdings" panose="05000000000000000000" pitchFamily="2" charset="2"/>
                      </a:rPr>
                      <m:t>)</m:t>
                    </m:r>
                  </m:oMath>
                </a14:m>
                <a:endParaRPr lang="en-GB" sz="2000" b="1" dirty="0">
                  <a:solidFill>
                    <a:srgbClr val="FFC000"/>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2014149" y="2963139"/>
                <a:ext cx="7868116" cy="400110"/>
              </a:xfrm>
              <a:prstGeom prst="rect">
                <a:avLst/>
              </a:prstGeom>
              <a:blipFill rotWithShape="0">
                <a:blip r:embed="rId3"/>
                <a:stretch>
                  <a:fillRect l="-775" t="-100000" b="-12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1173252031"/>
                  </p:ext>
                </p:extLst>
              </p:nvPr>
            </p:nvGraphicFramePr>
            <p:xfrm>
              <a:off x="531501" y="3930217"/>
              <a:ext cx="10118398" cy="687070"/>
            </p:xfrm>
            <a:graphic>
              <a:graphicData uri="http://schemas.openxmlformats.org/drawingml/2006/table">
                <a:tbl>
                  <a:tblPr firstRow="1" bandRow="1">
                    <a:tableStyleId>{2D5ABB26-0587-4C30-8999-92F81FD0307C}</a:tableStyleId>
                  </a:tblPr>
                  <a:tblGrid>
                    <a:gridCol w="6191479">
                      <a:extLst>
                        <a:ext uri="{9D8B030D-6E8A-4147-A177-3AD203B41FA5}">
                          <a16:colId xmlns="" xmlns:a16="http://schemas.microsoft.com/office/drawing/2014/main" val="2435879438"/>
                        </a:ext>
                      </a:extLst>
                    </a:gridCol>
                    <a:gridCol w="3926919">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b="0" i="1" smtClean="0">
                                    <a:latin typeface="Cambria Math" panose="02040503050406030204" pitchFamily="18" charset="0"/>
                                  </a:rPr>
                                  <m:t>𝑈</m:t>
                                </m:r>
                                <m:d>
                                  <m:dPr>
                                    <m:ctrlPr>
                                      <a:rPr lang="en-US" b="0" i="1" smtClean="0">
                                        <a:latin typeface="Cambria Math" charset="0"/>
                                      </a:rPr>
                                    </m:ctrlPr>
                                  </m:d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rPr>
                                        </m:ctrlPr>
                                      </m:sSubPr>
                                      <m:e>
                                        <m:sSub>
                                          <m:sSubPr>
                                            <m:ctrlPr>
                                              <a:rPr lang="en-US" b="0" i="1" smtClean="0">
                                                <a:latin typeface="Cambria Math" charset="0"/>
                                                <a:ea typeface="Cambria Math" panose="02040503050406030204" pitchFamily="18" charset="0"/>
                                              </a:rPr>
                                            </m:ctrlPr>
                                          </m:sSubPr>
                                          <m:e>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𝑠</m:t>
                                            </m:r>
                                          </m:sub>
                                        </m:sSub>
                                      </m:e>
                                      <m:sub/>
                                    </m:sSub>
                                  </m:den>
                                </m:f>
                                <m:d>
                                  <m:dPr>
                                    <m:ctrlPr>
                                      <a:rPr lang="en-US" b="0" i="1" smtClean="0">
                                        <a:latin typeface="Cambria Math" charset="0"/>
                                        <a:ea typeface="Cambria Math" panose="02040503050406030204" pitchFamily="18" charset="0"/>
                                      </a:rPr>
                                    </m:ctrlPr>
                                  </m:dPr>
                                  <m:e>
                                    <m:func>
                                      <m:funcPr>
                                        <m:ctrlPr>
                                          <a:rPr lang="en-US" b="0" i="1" smtClean="0">
                                            <a:latin typeface="Cambria Math" charset="0"/>
                                            <a:ea typeface="Cambria Math" panose="02040503050406030204" pitchFamily="18" charset="0"/>
                                          </a:rPr>
                                        </m:ctrlPr>
                                      </m:funcPr>
                                      <m:fName>
                                        <m:r>
                                          <a:rPr lang="en-US" b="0" i="0" smtClean="0">
                                            <a:latin typeface="Cambria Math" panose="02040503050406030204" pitchFamily="18" charset="0"/>
                                            <a:ea typeface="Cambria Math" panose="02040503050406030204" pitchFamily="18" charset="0"/>
                                          </a:rPr>
                                          <m:t>1−</m:t>
                                        </m:r>
                                        <m:r>
                                          <m:rPr>
                                            <m:sty m:val="p"/>
                                          </m:rPr>
                                          <a:rPr lang="en-US" b="0" i="0" smtClean="0">
                                            <a:latin typeface="Cambria Math" panose="02040503050406030204" pitchFamily="18" charset="0"/>
                                            <a:ea typeface="Cambria Math" panose="02040503050406030204" pitchFamily="18" charset="0"/>
                                          </a:rPr>
                                          <m:t>cos</m:t>
                                        </m:r>
                                      </m:fName>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𝜑</m:t>
                                        </m:r>
                                      </m:e>
                                    </m:func>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ea typeface="Cambria Math" panose="02040503050406030204" pitchFamily="18" charset="0"/>
                                      </a:rPr>
                                      <m:t>𝑞</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𝑚𝑎𝑥</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h</m:t>
                                    </m:r>
                                    <m:sSub>
                                      <m:sSubPr>
                                        <m:ctrlPr>
                                          <a:rPr lang="en-US" b="0" i="1" smtClean="0">
                                            <a:latin typeface="Cambria Math" charset="0"/>
                                          </a:rPr>
                                        </m:ctrlPr>
                                      </m:sSubPr>
                                      <m:e>
                                        <m:sSub>
                                          <m:sSubPr>
                                            <m:ctrlPr>
                                              <a:rPr lang="en-US" b="0" i="1" smtClean="0">
                                                <a:latin typeface="Cambria Math" charset="0"/>
                                                <a:ea typeface="Cambria Math" panose="02040503050406030204" pitchFamily="18" charset="0"/>
                                              </a:rPr>
                                            </m:ctrlPr>
                                          </m:sSubPr>
                                          <m:e>
                                            <m:sSub>
                                              <m:sSubPr>
                                                <m:ctrlPr>
                                                  <a:rPr lang="en-US" b="0" i="1" smtClean="0">
                                                    <a:latin typeface="Cambria Math"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𝑠</m:t>
                                            </m:r>
                                          </m:sub>
                                        </m:sSub>
                                      </m:e>
                                      <m:sub/>
                                    </m:sSub>
                                  </m:den>
                                </m:f>
                                <m:d>
                                  <m:dPr>
                                    <m:ctrlPr>
                                      <a:rPr lang="en-US" b="0" i="1" smtClean="0">
                                        <a:latin typeface="Cambria Math" charset="0"/>
                                        <a:ea typeface="Cambria Math" panose="02040503050406030204" pitchFamily="18" charset="0"/>
                                      </a:rPr>
                                    </m:ctrlPr>
                                  </m:dPr>
                                  <m:e>
                                    <m:func>
                                      <m:funcPr>
                                        <m:ctrlPr>
                                          <a:rPr lang="en-US" b="0" i="1" smtClean="0">
                                            <a:latin typeface="Cambria Math" charset="0"/>
                                            <a:ea typeface="Cambria Math" panose="02040503050406030204" pitchFamily="18" charset="0"/>
                                          </a:rPr>
                                        </m:ctrlPr>
                                      </m:funcPr>
                                      <m:fName>
                                        <m:r>
                                          <a:rPr lang="en-US" b="0" i="0" smtClean="0">
                                            <a:latin typeface="Cambria Math" panose="02040503050406030204" pitchFamily="18" charset="0"/>
                                            <a:ea typeface="Cambria Math" panose="02040503050406030204" pitchFamily="18" charset="0"/>
                                          </a:rPr>
                                          <m:t>1+</m:t>
                                        </m:r>
                                        <m:r>
                                          <m:rPr>
                                            <m:sty m:val="p"/>
                                          </m:rPr>
                                          <a:rPr lang="en-US" b="0"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𝜑</m:t>
                                        </m:r>
                                      </m:e>
                                    </m:func>
                                  </m:e>
                                </m:d>
                              </m:oMath>
                            </m:oMathPara>
                          </a14:m>
                          <a:endParaRPr lang="en-US" b="0" dirty="0" smtClean="0">
                            <a:solidFill>
                              <a:srgbClr val="FF0000"/>
                            </a:solidFill>
                          </a:endParaRPr>
                        </a:p>
                      </a:txBody>
                      <a:tcPr>
                        <a:noFill/>
                      </a:tcPr>
                    </a:tc>
                    <a:tc>
                      <a:txBody>
                        <a:bodyPr/>
                        <a:lstStyle/>
                        <a:p>
                          <a:pPr algn="r"/>
                          <a:r>
                            <a:rPr lang="en-GB" dirty="0" smtClean="0"/>
                            <a:t>Eq. 52 </a:t>
                          </a:r>
                          <a:endParaRPr lang="en-GB" dirty="0"/>
                        </a:p>
                      </a:txBody>
                      <a:tcPr anchor="ctr"/>
                    </a:tc>
                    <a:extLst>
                      <a:ext uri="{0D108BD9-81ED-4DB2-BD59-A6C34878D82A}">
                        <a16:rowId xmlns="" xmlns:a16="http://schemas.microsoft.com/office/drawing/2014/main" val="2992407173"/>
                      </a:ext>
                    </a:extLst>
                  </a:tr>
                </a:tbl>
              </a:graphicData>
            </a:graphic>
          </p:graphicFrame>
        </mc:Choice>
        <mc:Fallback>
          <p:graphicFrame>
            <p:nvGraphicFramePr>
              <p:cNvPr id="7" name="Table 6"/>
              <p:cNvGraphicFramePr>
                <a:graphicFrameLocks noGrp="1"/>
              </p:cNvGraphicFramePr>
              <p:nvPr>
                <p:extLst>
                  <p:ext uri="{D42A27DB-BD31-4B8C-83A1-F6EECF244321}">
                    <p14:modId xmlns:p14="http://schemas.microsoft.com/office/powerpoint/2010/main" val="1173252031"/>
                  </p:ext>
                </p:extLst>
              </p:nvPr>
            </p:nvGraphicFramePr>
            <p:xfrm>
              <a:off x="531501" y="3930217"/>
              <a:ext cx="10118398" cy="687070"/>
            </p:xfrm>
            <a:graphic>
              <a:graphicData uri="http://schemas.openxmlformats.org/drawingml/2006/table">
                <a:tbl>
                  <a:tblPr firstRow="1" bandRow="1">
                    <a:tableStyleId>{2D5ABB26-0587-4C30-8999-92F81FD0307C}</a:tableStyleId>
                  </a:tblPr>
                  <a:tblGrid>
                    <a:gridCol w="6191479">
                      <a:extLst>
                        <a:ext uri="{9D8B030D-6E8A-4147-A177-3AD203B41FA5}">
                          <a16:colId xmlns="" xmlns:a16="http://schemas.microsoft.com/office/drawing/2014/main" xmlns:a14="http://schemas.microsoft.com/office/drawing/2010/main" val="2435879438"/>
                        </a:ext>
                      </a:extLst>
                    </a:gridCol>
                    <a:gridCol w="3926919">
                      <a:extLst>
                        <a:ext uri="{9D8B030D-6E8A-4147-A177-3AD203B41FA5}">
                          <a16:colId xmlns="" xmlns:a16="http://schemas.microsoft.com/office/drawing/2014/main" xmlns:a14="http://schemas.microsoft.com/office/drawing/2010/main" val="3489280894"/>
                        </a:ext>
                      </a:extLst>
                    </a:gridCol>
                  </a:tblGrid>
                  <a:tr h="687070">
                    <a:tc>
                      <a:txBody>
                        <a:bodyPr/>
                        <a:lstStyle/>
                        <a:p>
                          <a:endParaRPr lang="en-US"/>
                        </a:p>
                      </a:txBody>
                      <a:tcPr>
                        <a:blipFill rotWithShape="0">
                          <a:blip r:embed="rId4"/>
                          <a:stretch>
                            <a:fillRect r="-63484"/>
                          </a:stretch>
                        </a:blipFill>
                      </a:tcPr>
                    </a:tc>
                    <a:tc>
                      <a:txBody>
                        <a:bodyPr/>
                        <a:lstStyle/>
                        <a:p>
                          <a:pPr algn="r"/>
                          <a:r>
                            <a:rPr lang="en-GB" dirty="0" smtClean="0"/>
                            <a:t>Eq. 52 </a:t>
                          </a:r>
                          <a:endParaRPr lang="en-GB" dirty="0"/>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mc:AlternateContent xmlns:mc="http://schemas.openxmlformats.org/markup-compatibility/2006">
        <mc:Choice xmlns:a14="http://schemas.microsoft.com/office/drawing/2010/main" Requires="a14">
          <p:sp>
            <p:nvSpPr>
              <p:cNvPr id="8" name="TextBox 7"/>
              <p:cNvSpPr txBox="1"/>
              <p:nvPr/>
            </p:nvSpPr>
            <p:spPr>
              <a:xfrm>
                <a:off x="779503" y="5423948"/>
                <a:ext cx="1936171" cy="369332"/>
              </a:xfrm>
              <a:prstGeom prst="rect">
                <a:avLst/>
              </a:prstGeom>
              <a:noFill/>
            </p:spPr>
            <p:txBody>
              <a:bodyPr wrap="none" rtlCol="0">
                <a:spAutoFit/>
              </a:bodyPr>
              <a:lstStyle/>
              <a:p>
                <a:r>
                  <a:rPr lang="en-GB" dirty="0" smtClean="0"/>
                  <a:t>with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oMath>
                </a14:m>
                <a:endParaRPr lang="en-GB" dirty="0"/>
              </a:p>
            </p:txBody>
          </p:sp>
        </mc:Choice>
        <mc:Fallback>
          <p:sp>
            <p:nvSpPr>
              <p:cNvPr id="8" name="TextBox 7"/>
              <p:cNvSpPr txBox="1">
                <a:spLocks noRot="1" noChangeAspect="1" noMove="1" noResize="1" noEditPoints="1" noAdjustHandles="1" noChangeArrowheads="1" noChangeShapeType="1" noTextEdit="1"/>
              </p:cNvSpPr>
              <p:nvPr/>
            </p:nvSpPr>
            <p:spPr>
              <a:xfrm>
                <a:off x="779503" y="5423948"/>
                <a:ext cx="1936171" cy="369332"/>
              </a:xfrm>
              <a:prstGeom prst="rect">
                <a:avLst/>
              </a:prstGeom>
              <a:blipFill rotWithShape="0">
                <a:blip r:embed="rId5"/>
                <a:stretch>
                  <a:fillRect l="-2839" t="-8333" b="-28333"/>
                </a:stretch>
              </a:blipFill>
            </p:spPr>
            <p:txBody>
              <a:bodyPr/>
              <a:lstStyle/>
              <a:p>
                <a:r>
                  <a:rPr lang="en-US">
                    <a:noFill/>
                  </a:rPr>
                  <a:t> </a:t>
                </a:r>
              </a:p>
            </p:txBody>
          </p:sp>
        </mc:Fallback>
      </mc:AlternateContent>
      <p:sp>
        <p:nvSpPr>
          <p:cNvPr id="9" name="TextBox 8"/>
          <p:cNvSpPr txBox="1"/>
          <p:nvPr/>
        </p:nvSpPr>
        <p:spPr>
          <a:xfrm>
            <a:off x="606056" y="2371060"/>
            <a:ext cx="7210564" cy="369332"/>
          </a:xfrm>
          <a:prstGeom prst="rect">
            <a:avLst/>
          </a:prstGeom>
          <a:noFill/>
        </p:spPr>
        <p:txBody>
          <a:bodyPr wrap="none" rtlCol="0">
            <a:spAutoFit/>
          </a:bodyPr>
          <a:lstStyle/>
          <a:p>
            <a:r>
              <a:rPr lang="en-GB" b="1" dirty="0" smtClean="0">
                <a:solidFill>
                  <a:schemeClr val="accent5"/>
                </a:solidFill>
              </a:rPr>
              <a:t>CASE 1: NO ACCELERATION (ABOVE TRANSITION) </a:t>
            </a:r>
            <a:r>
              <a:rPr lang="en-GB" b="1" dirty="0" smtClean="0">
                <a:solidFill>
                  <a:schemeClr val="accent5"/>
                </a:solidFill>
                <a:sym typeface="Wingdings" panose="05000000000000000000" pitchFamily="2" charset="2"/>
              </a:rPr>
              <a:t> STATIONARY BUCKET</a:t>
            </a:r>
            <a:endParaRPr lang="en-GB" b="1" dirty="0">
              <a:solidFill>
                <a:schemeClr val="accent5"/>
              </a:solidFill>
            </a:endParaRPr>
          </a:p>
        </p:txBody>
      </p:sp>
      <p:grpSp>
        <p:nvGrpSpPr>
          <p:cNvPr id="10" name="Group 9"/>
          <p:cNvGrpSpPr/>
          <p:nvPr/>
        </p:nvGrpSpPr>
        <p:grpSpPr>
          <a:xfrm>
            <a:off x="6744720" y="3363249"/>
            <a:ext cx="4369901" cy="3472858"/>
            <a:chOff x="6744720" y="3363249"/>
            <a:chExt cx="4369901" cy="3472858"/>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4720" y="3793000"/>
              <a:ext cx="4369901" cy="3043107"/>
            </a:xfrm>
            <a:prstGeom prst="rect">
              <a:avLst/>
            </a:prstGeom>
            <a:noFill/>
          </p:spPr>
        </p:pic>
        <p:sp>
          <p:nvSpPr>
            <p:cNvPr id="12" name="Rectangle 11"/>
            <p:cNvSpPr/>
            <p:nvPr/>
          </p:nvSpPr>
          <p:spPr>
            <a:xfrm>
              <a:off x="8025763" y="4185710"/>
              <a:ext cx="965461" cy="1061961"/>
            </a:xfrm>
            <a:prstGeom prst="rect">
              <a:avLst/>
            </a:prstGeom>
            <a:solidFill>
              <a:srgbClr val="5B9BD5">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5-Point Star 13"/>
            <p:cNvSpPr/>
            <p:nvPr/>
          </p:nvSpPr>
          <p:spPr>
            <a:xfrm>
              <a:off x="8849709" y="5043348"/>
              <a:ext cx="283029" cy="30627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7574243" y="3363249"/>
              <a:ext cx="1246001" cy="1804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TextBox 12"/>
                <p:cNvSpPr txBox="1"/>
                <p:nvPr/>
              </p:nvSpPr>
              <p:spPr>
                <a:xfrm>
                  <a:off x="8014959" y="5372991"/>
                  <a:ext cx="805285" cy="5629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f>
                          <m:fPr>
                            <m:ctrlPr>
                              <a:rPr lang="en-US" b="0" i="1" smtClean="0">
                                <a:solidFill>
                                  <a:schemeClr val="bg1"/>
                                </a:solidFill>
                                <a:latin typeface="Cambria Math" charset="0"/>
                              </a:rPr>
                            </m:ctrlPr>
                          </m:fPr>
                          <m:num>
                            <m:r>
                              <a:rPr lang="en-US" b="0" i="1" smtClean="0">
                                <a:solidFill>
                                  <a:schemeClr val="bg1"/>
                                </a:solidFill>
                                <a:latin typeface="Cambria Math" panose="02040503050406030204" pitchFamily="18" charset="0"/>
                                <a:ea typeface="Cambria Math" panose="02040503050406030204" pitchFamily="18" charset="0"/>
                              </a:rPr>
                              <m:t>𝜋</m:t>
                            </m:r>
                          </m:num>
                          <m:den>
                            <m:r>
                              <a:rPr lang="en-US" b="0" i="1" smtClean="0">
                                <a:solidFill>
                                  <a:schemeClr val="bg1"/>
                                </a:solidFill>
                                <a:latin typeface="Cambria Math" panose="02040503050406030204" pitchFamily="18" charset="0"/>
                              </a:rPr>
                              <m:t>2</m:t>
                            </m:r>
                          </m:den>
                        </m:f>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𝜋</m:t>
                        </m:r>
                        <m:r>
                          <a:rPr lang="en-US" b="0" i="1" smtClean="0">
                            <a:solidFill>
                              <a:schemeClr val="bg1"/>
                            </a:solidFill>
                            <a:latin typeface="Cambria Math" panose="02040503050406030204" pitchFamily="18" charset="0"/>
                          </a:rPr>
                          <m:t>]</m:t>
                        </m:r>
                      </m:oMath>
                    </m:oMathPara>
                  </a14:m>
                  <a:endParaRPr lang="en-GB" dirty="0">
                    <a:solidFill>
                      <a:schemeClr val="bg1"/>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a:off x="8014959" y="5372991"/>
                  <a:ext cx="805285" cy="562975"/>
                </a:xfrm>
                <a:prstGeom prst="rect">
                  <a:avLst/>
                </a:prstGeom>
                <a:blipFill rotWithShape="0">
                  <a:blip r:embed="rId7"/>
                  <a:stretch>
                    <a:fillRect/>
                  </a:stretch>
                </a:blipFill>
              </p:spPr>
              <p:txBody>
                <a:bodyPr/>
                <a:lstStyle/>
                <a:p>
                  <a:r>
                    <a:rPr lang="en-US">
                      <a:noFill/>
                    </a:rPr>
                    <a:t> </a:t>
                  </a:r>
                </a:p>
              </p:txBody>
            </p:sp>
          </mc:Fallback>
        </mc:AlternateContent>
      </p:grpSp>
      <p:sp>
        <p:nvSpPr>
          <p:cNvPr id="16" name="TextBox 15"/>
          <p:cNvSpPr txBox="1"/>
          <p:nvPr/>
        </p:nvSpPr>
        <p:spPr>
          <a:xfrm>
            <a:off x="531501" y="300746"/>
            <a:ext cx="11237205" cy="923330"/>
          </a:xfrm>
          <a:prstGeom prst="rect">
            <a:avLst/>
          </a:prstGeom>
          <a:noFill/>
        </p:spPr>
        <p:txBody>
          <a:bodyPr wrap="square" rtlCol="0">
            <a:spAutoFit/>
          </a:bodyPr>
          <a:lstStyle/>
          <a:p>
            <a:r>
              <a:rPr lang="en-GB" dirty="0" smtClean="0"/>
              <a:t>The stability of the particle motion can be better understood from the plot of the RF potential. </a:t>
            </a:r>
          </a:p>
          <a:p>
            <a:endParaRPr lang="en-GB" dirty="0" smtClean="0"/>
          </a:p>
          <a:p>
            <a:r>
              <a:rPr lang="en-GB" dirty="0" smtClean="0"/>
              <a:t>Let’s </a:t>
            </a:r>
            <a:r>
              <a:rPr lang="en-GB" dirty="0" smtClean="0"/>
              <a:t>plot the potential energy of the Hamiltonian of Eq. 47</a:t>
            </a:r>
            <a:endParaRPr lang="en-GB" dirty="0"/>
          </a:p>
        </p:txBody>
      </p:sp>
    </p:spTree>
    <p:extLst>
      <p:ext uri="{BB962C8B-B14F-4D97-AF65-F5344CB8AC3E}">
        <p14:creationId xmlns:p14="http://schemas.microsoft.com/office/powerpoint/2010/main" val="6784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64"/>
          <a:stretch/>
        </p:blipFill>
        <p:spPr>
          <a:xfrm>
            <a:off x="3458517" y="2211569"/>
            <a:ext cx="3972773" cy="224347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422"/>
          <a:stretch/>
        </p:blipFill>
        <p:spPr>
          <a:xfrm>
            <a:off x="3458518" y="4456511"/>
            <a:ext cx="3972773" cy="235326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rot="16200000">
                <a:off x="2507791" y="2811073"/>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7" name="Rectangle 6"/>
              <p:cNvSpPr>
                <a:spLocks noRot="1" noChangeAspect="1" noMove="1" noResize="1" noEditPoints="1" noAdjustHandles="1" noChangeArrowheads="1" noChangeShapeType="1" noTextEdit="1"/>
              </p:cNvSpPr>
              <p:nvPr/>
            </p:nvSpPr>
            <p:spPr>
              <a:xfrm rot="16200000">
                <a:off x="2507791" y="2811073"/>
                <a:ext cx="1456232" cy="461665"/>
              </a:xfrm>
              <a:prstGeom prst="rect">
                <a:avLst/>
              </a:prstGeom>
              <a:blipFill rotWithShape="0">
                <a:blip r:embed="rId4"/>
                <a:stretch>
                  <a:fillRect l="-9211" t="-5462" r="-30263" b="-12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7417958" y="6339150"/>
                <a:ext cx="4685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𝜑</m:t>
                      </m:r>
                    </m:oMath>
                  </m:oMathPara>
                </a14:m>
                <a:endParaRPr lang="en-GB" sz="2400" dirty="0"/>
              </a:p>
            </p:txBody>
          </p:sp>
        </mc:Choice>
        <mc:Fallback>
          <p:sp>
            <p:nvSpPr>
              <p:cNvPr id="8" name="Rectangle 7"/>
              <p:cNvSpPr>
                <a:spLocks noRot="1" noChangeAspect="1" noMove="1" noResize="1" noEditPoints="1" noAdjustHandles="1" noChangeArrowheads="1" noChangeShapeType="1" noTextEdit="1"/>
              </p:cNvSpPr>
              <p:nvPr/>
            </p:nvSpPr>
            <p:spPr>
              <a:xfrm>
                <a:off x="7417958" y="6339150"/>
                <a:ext cx="468590" cy="461665"/>
              </a:xfrm>
              <a:prstGeom prst="rect">
                <a:avLst/>
              </a:prstGeom>
              <a:blipFill rotWithShape="0">
                <a:blip r:embed="rId5"/>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rot="16200000">
                <a:off x="5256840" y="4825386"/>
                <a:ext cx="100399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𝜋</m:t>
                      </m:r>
                    </m:oMath>
                  </m:oMathPara>
                </a14:m>
                <a:endParaRPr lang="en-GB" sz="2000" dirty="0"/>
              </a:p>
            </p:txBody>
          </p:sp>
        </mc:Choice>
        <mc:Fallback xmlns="">
          <p:sp>
            <p:nvSpPr>
              <p:cNvPr id="9" name="Rectangle 8"/>
              <p:cNvSpPr>
                <a:spLocks noRot="1" noChangeAspect="1" noMove="1" noResize="1" noEditPoints="1" noAdjustHandles="1" noChangeArrowheads="1" noChangeShapeType="1" noTextEdit="1"/>
              </p:cNvSpPr>
              <p:nvPr/>
            </p:nvSpPr>
            <p:spPr>
              <a:xfrm rot="16200000">
                <a:off x="5256840" y="4825386"/>
                <a:ext cx="1003993" cy="400110"/>
              </a:xfrm>
              <a:prstGeom prst="rect">
                <a:avLst/>
              </a:prstGeom>
              <a:blipFill rotWithShape="0">
                <a:blip r:embed="rId6"/>
                <a:stretch>
                  <a:fillRect r="-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175127" y="5619970"/>
                <a:ext cx="3231974" cy="693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i="1">
                          <a:latin typeface="Cambria Math" panose="02040503050406030204" pitchFamily="18" charset="0"/>
                          <a:ea typeface="Cambria Math" panose="02040503050406030204" pitchFamily="18" charset="0"/>
                        </a:rPr>
                        <m:t>=</m:t>
                      </m:r>
                      <m:f>
                        <m:fPr>
                          <m:ctrlPr>
                            <a:rPr lang="en-US" i="1">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ctrlPr>
                            <a:rPr lang="en-US" i="1">
                              <a:latin typeface="Cambria Math" charset="0"/>
                              <a:ea typeface="Cambria Math" panose="02040503050406030204" pitchFamily="18" charset="0"/>
                            </a:rPr>
                          </m:ctrlPr>
                        </m:dPr>
                        <m:e>
                          <m:func>
                            <m:funcPr>
                              <m:ctrlPr>
                                <a:rPr lang="en-US" i="1">
                                  <a:latin typeface="Cambria Math" charset="0"/>
                                  <a:ea typeface="Cambria Math" panose="02040503050406030204" pitchFamily="18" charset="0"/>
                                </a:rPr>
                              </m:ctrlPr>
                            </m:funcPr>
                            <m:fName>
                              <m:r>
                                <a:rPr lang="en-US">
                                  <a:latin typeface="Cambria Math" panose="02040503050406030204" pitchFamily="18" charset="0"/>
                                  <a:ea typeface="Cambria Math" panose="02040503050406030204" pitchFamily="18" charset="0"/>
                                </a:rPr>
                                <m:t>1+</m:t>
                              </m:r>
                              <m:r>
                                <m:rPr>
                                  <m:sty m:val="p"/>
                                </m:rPr>
                                <a:rPr lang="en-US">
                                  <a:latin typeface="Cambria Math" panose="02040503050406030204" pitchFamily="18" charset="0"/>
                                  <a:ea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𝜑</m:t>
                              </m:r>
                            </m:e>
                          </m:func>
                        </m:e>
                      </m:d>
                    </m:oMath>
                  </m:oMathPara>
                </a14:m>
                <a:endParaRPr lang="en-GB" dirty="0"/>
              </a:p>
            </p:txBody>
          </p:sp>
        </mc:Choice>
        <mc:Fallback xmlns="">
          <p:sp>
            <p:nvSpPr>
              <p:cNvPr id="10" name="Rectangle 9"/>
              <p:cNvSpPr>
                <a:spLocks noRot="1" noChangeAspect="1" noMove="1" noResize="1" noEditPoints="1" noAdjustHandles="1" noChangeArrowheads="1" noChangeShapeType="1" noTextEdit="1"/>
              </p:cNvSpPr>
              <p:nvPr/>
            </p:nvSpPr>
            <p:spPr>
              <a:xfrm>
                <a:off x="8175127" y="5619970"/>
                <a:ext cx="3231974" cy="693780"/>
              </a:xfrm>
              <a:prstGeom prst="rect">
                <a:avLst/>
              </a:prstGeom>
              <a:blipFill rotWithShape="0">
                <a:blip r:embed="rId7"/>
                <a:stretch>
                  <a:fillRect/>
                </a:stretch>
              </a:blipFill>
            </p:spPr>
            <p:txBody>
              <a:bodyPr/>
              <a:lstStyle/>
              <a:p>
                <a:r>
                  <a:rPr lang="en-US">
                    <a:noFill/>
                  </a:rPr>
                  <a:t> </a:t>
                </a:r>
              </a:p>
            </p:txBody>
          </p:sp>
        </mc:Fallback>
      </mc:AlternateContent>
      <p:sp>
        <p:nvSpPr>
          <p:cNvPr id="11" name="Rectangle 10"/>
          <p:cNvSpPr/>
          <p:nvPr/>
        </p:nvSpPr>
        <p:spPr>
          <a:xfrm>
            <a:off x="188219" y="230715"/>
            <a:ext cx="2522874" cy="1200329"/>
          </a:xfrm>
          <a:prstGeom prst="rect">
            <a:avLst/>
          </a:prstGeom>
        </p:spPr>
        <p:txBody>
          <a:bodyPr wrap="square">
            <a:spAutoFit/>
          </a:bodyPr>
          <a:lstStyle/>
          <a:p>
            <a:r>
              <a:rPr lang="en-GB" dirty="0"/>
              <a:t># case 1: SPS protons above transition, no </a:t>
            </a:r>
            <a:r>
              <a:rPr lang="en-GB" dirty="0" smtClean="0"/>
              <a:t>acceleration, q </a:t>
            </a:r>
            <a:r>
              <a:rPr lang="en-GB" dirty="0"/>
              <a:t>= </a:t>
            </a:r>
            <a:r>
              <a:rPr lang="en-GB" dirty="0" smtClean="0"/>
              <a:t>1, V</a:t>
            </a:r>
            <a:r>
              <a:rPr lang="en-GB" baseline="-25000" dirty="0" smtClean="0"/>
              <a:t>max</a:t>
            </a:r>
            <a:r>
              <a:rPr lang="en-GB" dirty="0" smtClean="0"/>
              <a:t> </a:t>
            </a:r>
            <a:r>
              <a:rPr lang="en-GB" dirty="0"/>
              <a:t>= </a:t>
            </a:r>
            <a:r>
              <a:rPr lang="en-GB" dirty="0" smtClean="0"/>
              <a:t>4.5e6 V</a:t>
            </a:r>
            <a:endParaRPr lang="en-GB" dirty="0"/>
          </a:p>
        </p:txBody>
      </p:sp>
      <p:grpSp>
        <p:nvGrpSpPr>
          <p:cNvPr id="12" name="Group 11"/>
          <p:cNvGrpSpPr/>
          <p:nvPr/>
        </p:nvGrpSpPr>
        <p:grpSpPr>
          <a:xfrm>
            <a:off x="2996853" y="-119352"/>
            <a:ext cx="4434438" cy="2352190"/>
            <a:chOff x="2895885" y="688481"/>
            <a:chExt cx="4434438" cy="2352190"/>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r="4070"/>
            <a:stretch/>
          </p:blipFill>
          <p:spPr>
            <a:xfrm>
              <a:off x="3366914" y="688481"/>
              <a:ext cx="3963409" cy="2352190"/>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rot="16200000">
                  <a:off x="2483304" y="1306686"/>
                  <a:ext cx="1286827" cy="461665"/>
                </a:xfrm>
                <a:prstGeom prst="rect">
                  <a:avLst/>
                </a:prstGeom>
                <a:noFill/>
              </p:spPr>
              <p:txBody>
                <a:bodyPr wrap="none">
                  <a:spAutoFit/>
                </a:bodyPr>
                <a:lstStyle/>
                <a:p>
                  <a14:m>
                    <m:oMath xmlns:m="http://schemas.openxmlformats.org/officeDocument/2006/math">
                      <m:r>
                        <a:rPr lang="en-US" sz="2400" b="0" i="1" smtClean="0">
                          <a:latin typeface="Cambria Math" panose="02040503050406030204" pitchFamily="18" charset="0"/>
                        </a:rPr>
                        <m:t>𝑉</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(V)</a:t>
                  </a:r>
                  <a:endParaRPr lang="en-GB" sz="2400" dirty="0"/>
                </a:p>
              </p:txBody>
            </p:sp>
          </mc:Choice>
          <mc:Fallback xmlns="">
            <p:sp>
              <p:nvSpPr>
                <p:cNvPr id="14" name="Rectangle 13"/>
                <p:cNvSpPr>
                  <a:spLocks noRot="1" noChangeAspect="1" noMove="1" noResize="1" noEditPoints="1" noAdjustHandles="1" noChangeArrowheads="1" noChangeShapeType="1" noTextEdit="1"/>
                </p:cNvSpPr>
                <p:nvPr/>
              </p:nvSpPr>
              <p:spPr>
                <a:xfrm rot="16200000">
                  <a:off x="2483304" y="1306686"/>
                  <a:ext cx="1286827" cy="461665"/>
                </a:xfrm>
                <a:prstGeom prst="rect">
                  <a:avLst/>
                </a:prstGeom>
                <a:blipFill rotWithShape="0">
                  <a:blip r:embed="rId9"/>
                  <a:stretch>
                    <a:fillRect l="-9333" t="-6161" r="-32000" b="-142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Rectangle 14"/>
              <p:cNvSpPr/>
              <p:nvPr/>
            </p:nvSpPr>
            <p:spPr>
              <a:xfrm>
                <a:off x="7600259" y="945423"/>
                <a:ext cx="1986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r>
                        <a:rPr lang="en-US" i="1">
                          <a:latin typeface="Cambria Math" panose="02040503050406030204" pitchFamily="18" charset="0"/>
                          <a:ea typeface="Cambria Math" panose="02040503050406030204" pitchFamily="18" charset="0"/>
                        </a:rPr>
                        <m:t>𝑠𝑖𝑛</m:t>
                      </m:r>
                      <m:r>
                        <a:rPr lang="en-US" i="1">
                          <a:latin typeface="Cambria Math" panose="02040503050406030204" pitchFamily="18" charset="0"/>
                          <a:ea typeface="Cambria Math" panose="02040503050406030204" pitchFamily="18" charset="0"/>
                        </a:rPr>
                        <m:t>𝜑</m:t>
                      </m:r>
                    </m:oMath>
                  </m:oMathPara>
                </a14:m>
                <a:endParaRPr lang="en-GB" dirty="0"/>
              </a:p>
            </p:txBody>
          </p:sp>
        </mc:Choice>
        <mc:Fallback xmlns="">
          <p:sp>
            <p:nvSpPr>
              <p:cNvPr id="15" name="Rectangle 14"/>
              <p:cNvSpPr>
                <a:spLocks noRot="1" noChangeAspect="1" noMove="1" noResize="1" noEditPoints="1" noAdjustHandles="1" noChangeArrowheads="1" noChangeShapeType="1" noTextEdit="1"/>
              </p:cNvSpPr>
              <p:nvPr/>
            </p:nvSpPr>
            <p:spPr>
              <a:xfrm>
                <a:off x="7600259" y="945423"/>
                <a:ext cx="1986826" cy="369332"/>
              </a:xfrm>
              <a:prstGeom prst="rect">
                <a:avLst/>
              </a:prstGeom>
              <a:blipFill rotWithShape="0">
                <a:blip r:embed="rId10"/>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979336" y="2810690"/>
                <a:ext cx="3623556" cy="7265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trlPr>
                            <a:rPr lang="en-US" i="1">
                              <a:latin typeface="Cambria Math" charset="0"/>
                              <a:ea typeface="Cambria Math" panose="02040503050406030204" pitchFamily="18" charset="0"/>
                            </a:rPr>
                          </m:ctrlPr>
                        </m:naryPr>
                        <m:sub>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sub>
                        <m:sup>
                          <m:r>
                            <a:rPr lang="en-US" i="1">
                              <a:latin typeface="Cambria Math" panose="02040503050406030204" pitchFamily="18" charset="0"/>
                              <a:ea typeface="Cambria Math" panose="02040503050406030204" pitchFamily="18" charset="0"/>
                            </a:rPr>
                            <m:t>𝜑</m:t>
                          </m:r>
                        </m:sup>
                        <m:e>
                          <m:f>
                            <m:fPr>
                              <m:ctrlPr>
                                <a:rPr lang="en-US" i="1">
                                  <a:latin typeface="Cambria Math" charset="0"/>
                                </a:rPr>
                              </m:ctrlPr>
                            </m:fPr>
                            <m:num>
                              <m:r>
                                <a:rPr lang="en-US" i="1">
                                  <a:latin typeface="Cambria Math" panose="02040503050406030204" pitchFamily="18" charset="0"/>
                                </a:rPr>
                                <m:t>𝑞</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begChr m:val="["/>
                              <m:endChr m:val="]"/>
                              <m:ctrlPr>
                                <a:rPr lang="en-US" i="1">
                                  <a:latin typeface="Cambria Math"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𝑉</m:t>
                              </m:r>
                              <m:d>
                                <m:dPr>
                                  <m:ctrlPr>
                                    <a:rPr lang="en-US" i="1">
                                      <a:latin typeface="Cambria Math" charset="0"/>
                                      <a:ea typeface="Cambria Math" panose="02040503050406030204" pitchFamily="18" charset="0"/>
                                    </a:rPr>
                                  </m:ctrlPr>
                                </m:dPr>
                                <m:e>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m:t>
                                      </m:r>
                                    </m:sup>
                                  </m:sSup>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𝑉</m:t>
                              </m:r>
                              <m:d>
                                <m:dPr>
                                  <m:ctrlPr>
                                    <a:rPr lang="en-US" i="1">
                                      <a:latin typeface="Cambria Math" charset="0"/>
                                      <a:ea typeface="Cambria Math" panose="02040503050406030204" pitchFamily="18" charset="0"/>
                                    </a:rPr>
                                  </m:ctrlPr>
                                </m:dPr>
                                <m:e>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e>
                              </m:d>
                            </m:e>
                          </m:d>
                          <m:r>
                            <a:rPr lang="en-US" i="1">
                              <a:latin typeface="Cambria Math" panose="02040503050406030204" pitchFamily="18" charset="0"/>
                              <a:ea typeface="Cambria Math" panose="02040503050406030204" pitchFamily="18" charset="0"/>
                            </a:rPr>
                            <m:t>𝑑</m:t>
                          </m:r>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m:t>
                              </m:r>
                            </m:sup>
                          </m:sSup>
                        </m:e>
                      </m:nary>
                    </m:oMath>
                  </m:oMathPara>
                </a14:m>
                <a:endParaRPr lang="en-GB" dirty="0"/>
              </a:p>
            </p:txBody>
          </p:sp>
        </mc:Choice>
        <mc:Fallback xmlns="">
          <p:sp>
            <p:nvSpPr>
              <p:cNvPr id="16" name="Rectangle 15"/>
              <p:cNvSpPr>
                <a:spLocks noRot="1" noChangeAspect="1" noMove="1" noResize="1" noEditPoints="1" noAdjustHandles="1" noChangeArrowheads="1" noChangeShapeType="1" noTextEdit="1"/>
              </p:cNvSpPr>
              <p:nvPr/>
            </p:nvSpPr>
            <p:spPr>
              <a:xfrm>
                <a:off x="7979336" y="2810690"/>
                <a:ext cx="3623556" cy="726546"/>
              </a:xfrm>
              <a:prstGeom prst="rect">
                <a:avLst/>
              </a:prstGeom>
              <a:blipFill rotWithShape="0">
                <a:blip r:embed="rId11"/>
                <a:stretch>
                  <a:fillRect/>
                </a:stretch>
              </a:blipFill>
            </p:spPr>
            <p:txBody>
              <a:bodyPr/>
              <a:lstStyle/>
              <a:p>
                <a:r>
                  <a:rPr lang="en-US">
                    <a:noFill/>
                  </a:rPr>
                  <a:t> </a:t>
                </a:r>
              </a:p>
            </p:txBody>
          </p:sp>
        </mc:Fallback>
      </mc:AlternateContent>
      <p:cxnSp>
        <p:nvCxnSpPr>
          <p:cNvPr id="17" name="Straight Connector 16"/>
          <p:cNvCxnSpPr/>
          <p:nvPr/>
        </p:nvCxnSpPr>
        <p:spPr>
          <a:xfrm>
            <a:off x="4699591" y="86272"/>
            <a:ext cx="0" cy="190201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70699" y="105735"/>
            <a:ext cx="0" cy="190201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638261" y="136199"/>
            <a:ext cx="0" cy="190201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rot="16200000">
                <a:off x="2499569" y="4922245"/>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20" name="Rectangle 19"/>
              <p:cNvSpPr>
                <a:spLocks noRot="1" noChangeAspect="1" noMove="1" noResize="1" noEditPoints="1" noAdjustHandles="1" noChangeArrowheads="1" noChangeShapeType="1" noTextEdit="1"/>
              </p:cNvSpPr>
              <p:nvPr/>
            </p:nvSpPr>
            <p:spPr>
              <a:xfrm rot="16200000">
                <a:off x="2499569" y="4922245"/>
                <a:ext cx="1456232" cy="461665"/>
              </a:xfrm>
              <a:prstGeom prst="rect">
                <a:avLst/>
              </a:prstGeom>
              <a:blipFill rotWithShape="0">
                <a:blip r:embed="rId12"/>
                <a:stretch>
                  <a:fillRect l="-9333" t="-5439" r="-32000" b="-837"/>
                </a:stretch>
              </a:blipFill>
            </p:spPr>
            <p:txBody>
              <a:bodyPr/>
              <a:lstStyle/>
              <a:p>
                <a:r>
                  <a:rPr lang="en-US">
                    <a:noFill/>
                  </a:rPr>
                  <a:t> </a:t>
                </a:r>
              </a:p>
            </p:txBody>
          </p:sp>
        </mc:Fallback>
      </mc:AlternateContent>
      <p:grpSp>
        <p:nvGrpSpPr>
          <p:cNvPr id="21" name="Group 20"/>
          <p:cNvGrpSpPr/>
          <p:nvPr/>
        </p:nvGrpSpPr>
        <p:grpSpPr>
          <a:xfrm>
            <a:off x="4661743" y="88905"/>
            <a:ext cx="1022472" cy="951525"/>
            <a:chOff x="4661743" y="88905"/>
            <a:chExt cx="1022472" cy="951525"/>
          </a:xfrm>
        </p:grpSpPr>
        <p:sp>
          <p:nvSpPr>
            <p:cNvPr id="22" name="Rectangle 21"/>
            <p:cNvSpPr/>
            <p:nvPr/>
          </p:nvSpPr>
          <p:spPr>
            <a:xfrm>
              <a:off x="5131756" y="88905"/>
              <a:ext cx="110095" cy="946888"/>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015613" y="235612"/>
              <a:ext cx="112827" cy="801942"/>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895619" y="449608"/>
              <a:ext cx="112827" cy="590822"/>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778681" y="785417"/>
              <a:ext cx="109771" cy="250376"/>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661743" y="972895"/>
              <a:ext cx="109771" cy="62897"/>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5247233" y="235612"/>
              <a:ext cx="112827" cy="801942"/>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362332" y="444970"/>
              <a:ext cx="112827" cy="590822"/>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474909" y="785417"/>
              <a:ext cx="109771" cy="250376"/>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574444" y="972894"/>
              <a:ext cx="109771" cy="62897"/>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Freeform 30"/>
          <p:cNvSpPr/>
          <p:nvPr/>
        </p:nvSpPr>
        <p:spPr>
          <a:xfrm>
            <a:off x="4695416" y="2322464"/>
            <a:ext cx="970498" cy="1873678"/>
          </a:xfrm>
          <a:custGeom>
            <a:avLst/>
            <a:gdLst>
              <a:gd name="connsiteX0" fmla="*/ 0 w 970498"/>
              <a:gd name="connsiteY0" fmla="*/ 1873678 h 1873678"/>
              <a:gd name="connsiteX1" fmla="*/ 106586 w 970498"/>
              <a:gd name="connsiteY1" fmla="*/ 1823190 h 1873678"/>
              <a:gd name="connsiteX2" fmla="*/ 207563 w 970498"/>
              <a:gd name="connsiteY2" fmla="*/ 1671725 h 1873678"/>
              <a:gd name="connsiteX3" fmla="*/ 353418 w 970498"/>
              <a:gd name="connsiteY3" fmla="*/ 1323916 h 1873678"/>
              <a:gd name="connsiteX4" fmla="*/ 521713 w 970498"/>
              <a:gd name="connsiteY4" fmla="*/ 796594 h 1873678"/>
              <a:gd name="connsiteX5" fmla="*/ 667568 w 970498"/>
              <a:gd name="connsiteY5" fmla="*/ 381467 h 1873678"/>
              <a:gd name="connsiteX6" fmla="*/ 824643 w 970498"/>
              <a:gd name="connsiteY6" fmla="*/ 95367 h 1873678"/>
              <a:gd name="connsiteX7" fmla="*/ 891961 w 970498"/>
              <a:gd name="connsiteY7" fmla="*/ 16829 h 1873678"/>
              <a:gd name="connsiteX8" fmla="*/ 970498 w 970498"/>
              <a:gd name="connsiteY8" fmla="*/ 0 h 1873678"/>
              <a:gd name="connsiteX9" fmla="*/ 970498 w 970498"/>
              <a:gd name="connsiteY9" fmla="*/ 0 h 187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498" h="1873678">
                <a:moveTo>
                  <a:pt x="0" y="1873678"/>
                </a:moveTo>
                <a:cubicBezTo>
                  <a:pt x="35996" y="1865263"/>
                  <a:pt x="71992" y="1856849"/>
                  <a:pt x="106586" y="1823190"/>
                </a:cubicBezTo>
                <a:cubicBezTo>
                  <a:pt x="141180" y="1789531"/>
                  <a:pt x="166424" y="1754937"/>
                  <a:pt x="207563" y="1671725"/>
                </a:cubicBezTo>
                <a:cubicBezTo>
                  <a:pt x="248702" y="1588513"/>
                  <a:pt x="301060" y="1469771"/>
                  <a:pt x="353418" y="1323916"/>
                </a:cubicBezTo>
                <a:cubicBezTo>
                  <a:pt x="405776" y="1178061"/>
                  <a:pt x="469355" y="953669"/>
                  <a:pt x="521713" y="796594"/>
                </a:cubicBezTo>
                <a:cubicBezTo>
                  <a:pt x="574071" y="639519"/>
                  <a:pt x="617080" y="498338"/>
                  <a:pt x="667568" y="381467"/>
                </a:cubicBezTo>
                <a:cubicBezTo>
                  <a:pt x="718056" y="264596"/>
                  <a:pt x="787244" y="156140"/>
                  <a:pt x="824643" y="95367"/>
                </a:cubicBezTo>
                <a:cubicBezTo>
                  <a:pt x="862042" y="34594"/>
                  <a:pt x="867652" y="32723"/>
                  <a:pt x="891961" y="16829"/>
                </a:cubicBezTo>
                <a:cubicBezTo>
                  <a:pt x="916270" y="934"/>
                  <a:pt x="970498" y="0"/>
                  <a:pt x="970498" y="0"/>
                </a:cubicBezTo>
                <a:lnTo>
                  <a:pt x="970498"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p:cNvGrpSpPr/>
          <p:nvPr/>
        </p:nvGrpSpPr>
        <p:grpSpPr>
          <a:xfrm flipV="1">
            <a:off x="5645821" y="1029178"/>
            <a:ext cx="1022472" cy="951525"/>
            <a:chOff x="4661743" y="88905"/>
            <a:chExt cx="1022472" cy="951525"/>
          </a:xfrm>
          <a:solidFill>
            <a:srgbClr val="FF0000"/>
          </a:solidFill>
        </p:grpSpPr>
        <p:sp>
          <p:nvSpPr>
            <p:cNvPr id="33" name="Rectangle 32"/>
            <p:cNvSpPr/>
            <p:nvPr/>
          </p:nvSpPr>
          <p:spPr>
            <a:xfrm>
              <a:off x="5131756" y="88905"/>
              <a:ext cx="110095" cy="946888"/>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015613" y="235612"/>
              <a:ext cx="112827" cy="80194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4895619" y="449608"/>
              <a:ext cx="112827" cy="59082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4778681" y="785417"/>
              <a:ext cx="109771" cy="250376"/>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4661743" y="972895"/>
              <a:ext cx="109771" cy="62897"/>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5247233" y="235612"/>
              <a:ext cx="112827" cy="80194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5362332" y="444970"/>
              <a:ext cx="112827" cy="59082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5474909" y="785417"/>
              <a:ext cx="109771" cy="250376"/>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5574444" y="972894"/>
              <a:ext cx="109771" cy="62897"/>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Freeform 41"/>
          <p:cNvSpPr/>
          <p:nvPr/>
        </p:nvSpPr>
        <p:spPr>
          <a:xfrm flipH="1">
            <a:off x="5653303" y="2311244"/>
            <a:ext cx="970498" cy="1873678"/>
          </a:xfrm>
          <a:custGeom>
            <a:avLst/>
            <a:gdLst>
              <a:gd name="connsiteX0" fmla="*/ 0 w 970498"/>
              <a:gd name="connsiteY0" fmla="*/ 1873678 h 1873678"/>
              <a:gd name="connsiteX1" fmla="*/ 106586 w 970498"/>
              <a:gd name="connsiteY1" fmla="*/ 1823190 h 1873678"/>
              <a:gd name="connsiteX2" fmla="*/ 207563 w 970498"/>
              <a:gd name="connsiteY2" fmla="*/ 1671725 h 1873678"/>
              <a:gd name="connsiteX3" fmla="*/ 353418 w 970498"/>
              <a:gd name="connsiteY3" fmla="*/ 1323916 h 1873678"/>
              <a:gd name="connsiteX4" fmla="*/ 521713 w 970498"/>
              <a:gd name="connsiteY4" fmla="*/ 796594 h 1873678"/>
              <a:gd name="connsiteX5" fmla="*/ 667568 w 970498"/>
              <a:gd name="connsiteY5" fmla="*/ 381467 h 1873678"/>
              <a:gd name="connsiteX6" fmla="*/ 824643 w 970498"/>
              <a:gd name="connsiteY6" fmla="*/ 95367 h 1873678"/>
              <a:gd name="connsiteX7" fmla="*/ 891961 w 970498"/>
              <a:gd name="connsiteY7" fmla="*/ 16829 h 1873678"/>
              <a:gd name="connsiteX8" fmla="*/ 970498 w 970498"/>
              <a:gd name="connsiteY8" fmla="*/ 0 h 1873678"/>
              <a:gd name="connsiteX9" fmla="*/ 970498 w 970498"/>
              <a:gd name="connsiteY9" fmla="*/ 0 h 187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498" h="1873678">
                <a:moveTo>
                  <a:pt x="0" y="1873678"/>
                </a:moveTo>
                <a:cubicBezTo>
                  <a:pt x="35996" y="1865263"/>
                  <a:pt x="71992" y="1856849"/>
                  <a:pt x="106586" y="1823190"/>
                </a:cubicBezTo>
                <a:cubicBezTo>
                  <a:pt x="141180" y="1789531"/>
                  <a:pt x="166424" y="1754937"/>
                  <a:pt x="207563" y="1671725"/>
                </a:cubicBezTo>
                <a:cubicBezTo>
                  <a:pt x="248702" y="1588513"/>
                  <a:pt x="301060" y="1469771"/>
                  <a:pt x="353418" y="1323916"/>
                </a:cubicBezTo>
                <a:cubicBezTo>
                  <a:pt x="405776" y="1178061"/>
                  <a:pt x="469355" y="953669"/>
                  <a:pt x="521713" y="796594"/>
                </a:cubicBezTo>
                <a:cubicBezTo>
                  <a:pt x="574071" y="639519"/>
                  <a:pt x="617080" y="498338"/>
                  <a:pt x="667568" y="381467"/>
                </a:cubicBezTo>
                <a:cubicBezTo>
                  <a:pt x="718056" y="264596"/>
                  <a:pt x="787244" y="156140"/>
                  <a:pt x="824643" y="95367"/>
                </a:cubicBezTo>
                <a:cubicBezTo>
                  <a:pt x="862042" y="34594"/>
                  <a:pt x="867652" y="32723"/>
                  <a:pt x="891961" y="16829"/>
                </a:cubicBezTo>
                <a:cubicBezTo>
                  <a:pt x="916270" y="934"/>
                  <a:pt x="970498" y="0"/>
                  <a:pt x="970498" y="0"/>
                </a:cubicBezTo>
                <a:lnTo>
                  <a:pt x="970498"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4151950" y="1032054"/>
            <a:ext cx="552459" cy="948649"/>
            <a:chOff x="2373213" y="1099589"/>
            <a:chExt cx="552459" cy="948649"/>
          </a:xfrm>
        </p:grpSpPr>
        <p:sp>
          <p:nvSpPr>
            <p:cNvPr id="44" name="Rectangle 43"/>
            <p:cNvSpPr/>
            <p:nvPr/>
          </p:nvSpPr>
          <p:spPr>
            <a:xfrm flipV="1">
              <a:off x="2373213" y="1101350"/>
              <a:ext cx="110095" cy="946888"/>
            </a:xfrm>
            <a:prstGeom prst="rect">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flipV="1">
              <a:off x="2488690" y="1099589"/>
              <a:ext cx="112827" cy="801942"/>
            </a:xfrm>
            <a:prstGeom prst="rect">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flipV="1">
              <a:off x="2603789" y="1101351"/>
              <a:ext cx="112827" cy="590822"/>
            </a:xfrm>
            <a:prstGeom prst="rect">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flipV="1">
              <a:off x="2716366" y="1101350"/>
              <a:ext cx="109771" cy="250376"/>
            </a:xfrm>
            <a:prstGeom prst="rect">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flipV="1">
              <a:off x="2815901" y="1101352"/>
              <a:ext cx="109771" cy="62897"/>
            </a:xfrm>
            <a:prstGeom prst="rect">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Freeform 48"/>
          <p:cNvSpPr/>
          <p:nvPr/>
        </p:nvSpPr>
        <p:spPr>
          <a:xfrm>
            <a:off x="4196142" y="3253693"/>
            <a:ext cx="499274" cy="948059"/>
          </a:xfrm>
          <a:custGeom>
            <a:avLst/>
            <a:gdLst>
              <a:gd name="connsiteX0" fmla="*/ 0 w 499274"/>
              <a:gd name="connsiteY0" fmla="*/ 0 h 948059"/>
              <a:gd name="connsiteX1" fmla="*/ 106587 w 499274"/>
              <a:gd name="connsiteY1" fmla="*/ 297320 h 948059"/>
              <a:gd name="connsiteX2" fmla="*/ 230003 w 499274"/>
              <a:gd name="connsiteY2" fmla="*/ 617080 h 948059"/>
              <a:gd name="connsiteX3" fmla="*/ 325370 w 499274"/>
              <a:gd name="connsiteY3" fmla="*/ 807814 h 948059"/>
              <a:gd name="connsiteX4" fmla="*/ 415127 w 499274"/>
              <a:gd name="connsiteY4" fmla="*/ 920010 h 948059"/>
              <a:gd name="connsiteX5" fmla="*/ 499274 w 499274"/>
              <a:gd name="connsiteY5" fmla="*/ 948059 h 9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274" h="948059">
                <a:moveTo>
                  <a:pt x="0" y="0"/>
                </a:moveTo>
                <a:cubicBezTo>
                  <a:pt x="34126" y="97236"/>
                  <a:pt x="68253" y="194473"/>
                  <a:pt x="106587" y="297320"/>
                </a:cubicBezTo>
                <a:cubicBezTo>
                  <a:pt x="144921" y="400167"/>
                  <a:pt x="193539" y="531998"/>
                  <a:pt x="230003" y="617080"/>
                </a:cubicBezTo>
                <a:cubicBezTo>
                  <a:pt x="266467" y="702162"/>
                  <a:pt x="294516" y="757326"/>
                  <a:pt x="325370" y="807814"/>
                </a:cubicBezTo>
                <a:cubicBezTo>
                  <a:pt x="356224" y="858302"/>
                  <a:pt x="386143" y="896636"/>
                  <a:pt x="415127" y="920010"/>
                </a:cubicBezTo>
                <a:cubicBezTo>
                  <a:pt x="444111" y="943384"/>
                  <a:pt x="471692" y="945721"/>
                  <a:pt x="499274" y="94805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p:cNvGrpSpPr/>
          <p:nvPr/>
        </p:nvGrpSpPr>
        <p:grpSpPr>
          <a:xfrm>
            <a:off x="6635611" y="84008"/>
            <a:ext cx="580108" cy="951525"/>
            <a:chOff x="2279370" y="1433025"/>
            <a:chExt cx="580108" cy="951525"/>
          </a:xfrm>
        </p:grpSpPr>
        <p:sp>
          <p:nvSpPr>
            <p:cNvPr id="51" name="Rectangle 50"/>
            <p:cNvSpPr/>
            <p:nvPr/>
          </p:nvSpPr>
          <p:spPr>
            <a:xfrm>
              <a:off x="2749383" y="1433025"/>
              <a:ext cx="110095" cy="946888"/>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2633240" y="1579732"/>
              <a:ext cx="112827" cy="801942"/>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2513246" y="1793728"/>
              <a:ext cx="112827" cy="590822"/>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2396308" y="2129537"/>
              <a:ext cx="109771" cy="250376"/>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2279370" y="2317015"/>
              <a:ext cx="109771" cy="62897"/>
            </a:xfrm>
            <a:prstGeom prst="rect">
              <a:avLst/>
            </a:prstGeom>
            <a:solidFill>
              <a:srgbClr val="00B05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Freeform 55"/>
          <p:cNvSpPr/>
          <p:nvPr/>
        </p:nvSpPr>
        <p:spPr>
          <a:xfrm flipH="1">
            <a:off x="6623801" y="3232542"/>
            <a:ext cx="499274" cy="948059"/>
          </a:xfrm>
          <a:custGeom>
            <a:avLst/>
            <a:gdLst>
              <a:gd name="connsiteX0" fmla="*/ 0 w 499274"/>
              <a:gd name="connsiteY0" fmla="*/ 0 h 948059"/>
              <a:gd name="connsiteX1" fmla="*/ 106587 w 499274"/>
              <a:gd name="connsiteY1" fmla="*/ 297320 h 948059"/>
              <a:gd name="connsiteX2" fmla="*/ 230003 w 499274"/>
              <a:gd name="connsiteY2" fmla="*/ 617080 h 948059"/>
              <a:gd name="connsiteX3" fmla="*/ 325370 w 499274"/>
              <a:gd name="connsiteY3" fmla="*/ 807814 h 948059"/>
              <a:gd name="connsiteX4" fmla="*/ 415127 w 499274"/>
              <a:gd name="connsiteY4" fmla="*/ 920010 h 948059"/>
              <a:gd name="connsiteX5" fmla="*/ 499274 w 499274"/>
              <a:gd name="connsiteY5" fmla="*/ 948059 h 9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274" h="948059">
                <a:moveTo>
                  <a:pt x="0" y="0"/>
                </a:moveTo>
                <a:cubicBezTo>
                  <a:pt x="34126" y="97236"/>
                  <a:pt x="68253" y="194473"/>
                  <a:pt x="106587" y="297320"/>
                </a:cubicBezTo>
                <a:cubicBezTo>
                  <a:pt x="144921" y="400167"/>
                  <a:pt x="193539" y="531998"/>
                  <a:pt x="230003" y="617080"/>
                </a:cubicBezTo>
                <a:cubicBezTo>
                  <a:pt x="266467" y="702162"/>
                  <a:pt x="294516" y="757326"/>
                  <a:pt x="325370" y="807814"/>
                </a:cubicBezTo>
                <a:cubicBezTo>
                  <a:pt x="356224" y="858302"/>
                  <a:pt x="386143" y="896636"/>
                  <a:pt x="415127" y="920010"/>
                </a:cubicBezTo>
                <a:cubicBezTo>
                  <a:pt x="444111" y="943384"/>
                  <a:pt x="471692" y="945721"/>
                  <a:pt x="499274" y="948059"/>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 name="Rectangle 56"/>
              <p:cNvSpPr/>
              <p:nvPr/>
            </p:nvSpPr>
            <p:spPr>
              <a:xfrm>
                <a:off x="7600259" y="1464664"/>
                <a:ext cx="25819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𝑉</m:t>
                      </m:r>
                      <m:d>
                        <m:dPr>
                          <m:ctrlPr>
                            <a:rPr lang="en-US" i="1">
                              <a:latin typeface="Cambria Math" charset="0"/>
                            </a:rPr>
                          </m:ctrlPr>
                        </m:dPr>
                        <m:e>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e>
                      </m:d>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r>
                        <a:rPr lang="en-US" i="1">
                          <a:latin typeface="Cambria Math" panose="02040503050406030204" pitchFamily="18" charset="0"/>
                          <a:ea typeface="Cambria Math" panose="02040503050406030204" pitchFamily="18" charset="0"/>
                        </a:rPr>
                        <m:t>𝑠𝑖𝑛</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57" name="Rectangle 56"/>
              <p:cNvSpPr>
                <a:spLocks noRot="1" noChangeAspect="1" noMove="1" noResize="1" noEditPoints="1" noAdjustHandles="1" noChangeArrowheads="1" noChangeShapeType="1" noTextEdit="1"/>
              </p:cNvSpPr>
              <p:nvPr/>
            </p:nvSpPr>
            <p:spPr>
              <a:xfrm>
                <a:off x="7600259" y="1464664"/>
                <a:ext cx="2581989" cy="369332"/>
              </a:xfrm>
              <a:prstGeom prst="rect">
                <a:avLst/>
              </a:prstGeom>
              <a:blipFill rotWithShape="0">
                <a:blip r:embed="rId13"/>
                <a:stretch>
                  <a:fillRect b="-3279"/>
                </a:stretch>
              </a:blipFill>
            </p:spPr>
            <p:txBody>
              <a:bodyPr/>
              <a:lstStyle/>
              <a:p>
                <a:r>
                  <a:rPr lang="en-US">
                    <a:noFill/>
                  </a:rPr>
                  <a:t> </a:t>
                </a:r>
              </a:p>
            </p:txBody>
          </p:sp>
        </mc:Fallback>
      </mc:AlternateContent>
      <p:sp>
        <p:nvSpPr>
          <p:cNvPr id="58" name="TextBox 57"/>
          <p:cNvSpPr txBox="1"/>
          <p:nvPr/>
        </p:nvSpPr>
        <p:spPr>
          <a:xfrm>
            <a:off x="10071355" y="1481892"/>
            <a:ext cx="2120645" cy="369332"/>
          </a:xfrm>
          <a:prstGeom prst="rect">
            <a:avLst/>
          </a:prstGeom>
          <a:noFill/>
        </p:spPr>
        <p:txBody>
          <a:bodyPr wrap="none" rtlCol="0">
            <a:spAutoFit/>
          </a:bodyPr>
          <a:lstStyle/>
          <a:p>
            <a:r>
              <a:rPr lang="en-GB" dirty="0" smtClean="0">
                <a:sym typeface="Wingdings" panose="05000000000000000000" pitchFamily="2" charset="2"/>
              </a:rPr>
              <a:t> </a:t>
            </a:r>
            <a:r>
              <a:rPr lang="en-GB" dirty="0" smtClean="0"/>
              <a:t>“no acceleration”</a:t>
            </a:r>
            <a:endParaRPr lang="en-GB" dirty="0"/>
          </a:p>
        </p:txBody>
      </p:sp>
      <p:sp>
        <p:nvSpPr>
          <p:cNvPr id="59" name="Curved Right Arrow 58"/>
          <p:cNvSpPr/>
          <p:nvPr/>
        </p:nvSpPr>
        <p:spPr>
          <a:xfrm>
            <a:off x="2098600" y="3238883"/>
            <a:ext cx="723583" cy="209110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0" name="Rectangle 59"/>
              <p:cNvSpPr/>
              <p:nvPr/>
            </p:nvSpPr>
            <p:spPr>
              <a:xfrm>
                <a:off x="7534035" y="4506723"/>
                <a:ext cx="4653325" cy="7265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𝑈</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b="0" i="1" smtClean="0">
                          <a:latin typeface="Cambria Math" panose="02040503050406030204" pitchFamily="18" charset="0"/>
                          <a:ea typeface="Cambria Math" panose="02040503050406030204" pitchFamily="18" charset="0"/>
                        </a:rPr>
                        <m:t>=−</m:t>
                      </m:r>
                      <m:nary>
                        <m:naryPr>
                          <m:ctrlPr>
                            <a:rPr lang="en-US" i="1">
                              <a:latin typeface="Cambria Math" charset="0"/>
                              <a:ea typeface="Cambria Math" panose="02040503050406030204" pitchFamily="18" charset="0"/>
                            </a:rPr>
                          </m:ctrlPr>
                        </m:naryPr>
                        <m:sub>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sub>
                        <m:sup>
                          <m:r>
                            <a:rPr lang="en-US" i="1">
                              <a:latin typeface="Cambria Math" panose="02040503050406030204" pitchFamily="18" charset="0"/>
                              <a:ea typeface="Cambria Math" panose="02040503050406030204" pitchFamily="18" charset="0"/>
                            </a:rPr>
                            <m:t>𝜑</m:t>
                          </m:r>
                        </m:sup>
                        <m:e>
                          <m:f>
                            <m:fPr>
                              <m:ctrlPr>
                                <a:rPr lang="en-US" i="1">
                                  <a:latin typeface="Cambria Math" charset="0"/>
                                </a:rPr>
                              </m:ctrlPr>
                            </m:fPr>
                            <m:num>
                              <m:r>
                                <a:rPr lang="en-US" i="1">
                                  <a:latin typeface="Cambria Math" panose="02040503050406030204" pitchFamily="18" charset="0"/>
                                </a:rPr>
                                <m:t>𝑞</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begChr m:val="["/>
                              <m:endChr m:val="]"/>
                              <m:ctrlPr>
                                <a:rPr lang="en-US" i="1">
                                  <a:latin typeface="Cambria Math"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𝑉</m:t>
                              </m:r>
                              <m:d>
                                <m:dPr>
                                  <m:ctrlPr>
                                    <a:rPr lang="en-US" i="1">
                                      <a:latin typeface="Cambria Math" charset="0"/>
                                      <a:ea typeface="Cambria Math" panose="02040503050406030204" pitchFamily="18" charset="0"/>
                                    </a:rPr>
                                  </m:ctrlPr>
                                </m:dPr>
                                <m:e>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m:t>
                                      </m:r>
                                    </m:sup>
                                  </m:sSup>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𝑉</m:t>
                              </m:r>
                              <m:d>
                                <m:dPr>
                                  <m:ctrlPr>
                                    <a:rPr lang="en-US" i="1">
                                      <a:latin typeface="Cambria Math" charset="0"/>
                                      <a:ea typeface="Cambria Math" panose="02040503050406030204" pitchFamily="18" charset="0"/>
                                    </a:rPr>
                                  </m:ctrlPr>
                                </m:dPr>
                                <m:e>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𝑠</m:t>
                                      </m:r>
                                    </m:sub>
                                  </m:sSub>
                                </m:e>
                              </m:d>
                            </m:e>
                          </m:d>
                          <m:r>
                            <a:rPr lang="en-US" i="1">
                              <a:latin typeface="Cambria Math" panose="02040503050406030204" pitchFamily="18" charset="0"/>
                              <a:ea typeface="Cambria Math" panose="02040503050406030204" pitchFamily="18" charset="0"/>
                            </a:rPr>
                            <m:t>𝑑</m:t>
                          </m:r>
                          <m:sSup>
                            <m:sSupPr>
                              <m:ctrlPr>
                                <a:rPr lang="en-US" i="1">
                                  <a:latin typeface="Cambria Math"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m:t>
                              </m:r>
                            </m:sup>
                          </m:sSup>
                        </m:e>
                      </m:nary>
                    </m:oMath>
                  </m:oMathPara>
                </a14:m>
                <a:endParaRPr lang="en-GB" dirty="0"/>
              </a:p>
            </p:txBody>
          </p:sp>
        </mc:Choice>
        <mc:Fallback xmlns="">
          <p:sp>
            <p:nvSpPr>
              <p:cNvPr id="60" name="Rectangle 59"/>
              <p:cNvSpPr>
                <a:spLocks noRot="1" noChangeAspect="1" noMove="1" noResize="1" noEditPoints="1" noAdjustHandles="1" noChangeArrowheads="1" noChangeShapeType="1" noTextEdit="1"/>
              </p:cNvSpPr>
              <p:nvPr/>
            </p:nvSpPr>
            <p:spPr>
              <a:xfrm>
                <a:off x="7534035" y="4506723"/>
                <a:ext cx="4653325" cy="726546"/>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rot="16200000">
                <a:off x="4026404" y="5504703"/>
                <a:ext cx="9755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i="1">
                              <a:latin typeface="Cambria Math" panose="02040503050406030204" pitchFamily="18" charset="0"/>
                              <a:ea typeface="Cambria Math" panose="02040503050406030204" pitchFamily="18" charset="0"/>
                            </a:rPr>
                            <m:t>𝑠</m:t>
                          </m:r>
                        </m:sub>
                      </m:sSub>
                    </m:oMath>
                  </m:oMathPara>
                </a14:m>
                <a:endParaRPr lang="en-GB" sz="2000" dirty="0"/>
              </a:p>
            </p:txBody>
          </p:sp>
        </mc:Choice>
        <mc:Fallback xmlns="">
          <p:sp>
            <p:nvSpPr>
              <p:cNvPr id="61" name="Rectangle 60"/>
              <p:cNvSpPr>
                <a:spLocks noRot="1" noChangeAspect="1" noMove="1" noResize="1" noEditPoints="1" noAdjustHandles="1" noChangeArrowheads="1" noChangeShapeType="1" noTextEdit="1"/>
              </p:cNvSpPr>
              <p:nvPr/>
            </p:nvSpPr>
            <p:spPr>
              <a:xfrm rot="16200000">
                <a:off x="4026404" y="5504703"/>
                <a:ext cx="975523" cy="400110"/>
              </a:xfrm>
              <a:prstGeom prst="rect">
                <a:avLst/>
              </a:prstGeom>
              <a:blipFill rotWithShape="0">
                <a:blip r:embed="rId15"/>
                <a:stretch>
                  <a:fillRect r="-6154"/>
                </a:stretch>
              </a:blipFill>
            </p:spPr>
            <p:txBody>
              <a:bodyPr/>
              <a:lstStyle/>
              <a:p>
                <a:r>
                  <a:rPr lang="en-US">
                    <a:noFill/>
                  </a:rPr>
                  <a:t> </a:t>
                </a:r>
              </a:p>
            </p:txBody>
          </p:sp>
        </mc:Fallback>
      </mc:AlternateContent>
      <p:sp>
        <p:nvSpPr>
          <p:cNvPr id="62" name="TextBox 61"/>
          <p:cNvSpPr txBox="1"/>
          <p:nvPr/>
        </p:nvSpPr>
        <p:spPr>
          <a:xfrm>
            <a:off x="446449" y="3545772"/>
            <a:ext cx="1533844" cy="1477328"/>
          </a:xfrm>
          <a:prstGeom prst="rect">
            <a:avLst/>
          </a:prstGeom>
          <a:noFill/>
        </p:spPr>
        <p:txBody>
          <a:bodyPr wrap="square" rtlCol="0">
            <a:spAutoFit/>
          </a:bodyPr>
          <a:lstStyle/>
          <a:p>
            <a:r>
              <a:rPr lang="en-GB" b="1" dirty="0" smtClean="0">
                <a:solidFill>
                  <a:schemeClr val="accent5"/>
                </a:solidFill>
              </a:rPr>
              <a:t>The potential energy is “minus” the integral of the RF voltage</a:t>
            </a:r>
            <a:endParaRPr lang="en-GB" b="1" dirty="0">
              <a:solidFill>
                <a:schemeClr val="accent5"/>
              </a:solidFill>
            </a:endParaRPr>
          </a:p>
        </p:txBody>
      </p:sp>
      <p:grpSp>
        <p:nvGrpSpPr>
          <p:cNvPr id="68" name="Group 67"/>
          <p:cNvGrpSpPr/>
          <p:nvPr/>
        </p:nvGrpSpPr>
        <p:grpSpPr>
          <a:xfrm>
            <a:off x="5171062" y="841476"/>
            <a:ext cx="916533" cy="5771016"/>
            <a:chOff x="5171062" y="841476"/>
            <a:chExt cx="916533" cy="5771016"/>
          </a:xfrm>
        </p:grpSpPr>
        <p:sp>
          <p:nvSpPr>
            <p:cNvPr id="63" name="5-Point Star 62"/>
            <p:cNvSpPr/>
            <p:nvPr/>
          </p:nvSpPr>
          <p:spPr>
            <a:xfrm>
              <a:off x="5527421" y="841476"/>
              <a:ext cx="283029" cy="30627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p:nvPr/>
          </p:nvCxnSpPr>
          <p:spPr>
            <a:xfrm>
              <a:off x="5668936" y="1219409"/>
              <a:ext cx="7194" cy="52004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5-Point Star 65"/>
            <p:cNvSpPr/>
            <p:nvPr/>
          </p:nvSpPr>
          <p:spPr>
            <a:xfrm>
              <a:off x="5542700" y="6306220"/>
              <a:ext cx="283029" cy="30627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Rectangle 66"/>
                <p:cNvSpPr/>
                <p:nvPr/>
              </p:nvSpPr>
              <p:spPr>
                <a:xfrm>
                  <a:off x="5171062" y="5511862"/>
                  <a:ext cx="9165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charset="0"/>
                                <a:sym typeface="Wingdings" panose="05000000000000000000" pitchFamily="2" charset="2"/>
                              </a:rPr>
                            </m:ctrlPr>
                          </m:sSubPr>
                          <m:e>
                            <m:r>
                              <a:rPr lang="en-GB" i="1">
                                <a:solidFill>
                                  <a:schemeClr val="bg1"/>
                                </a:solidFill>
                                <a:latin typeface="Cambria Math" panose="02040503050406030204" pitchFamily="18" charset="0"/>
                                <a:ea typeface="Cambria Math" panose="02040503050406030204" pitchFamily="18" charset="0"/>
                                <a:sym typeface="Wingdings" panose="05000000000000000000" pitchFamily="2" charset="2"/>
                              </a:rPr>
                              <m:t>𝜑</m:t>
                            </m:r>
                          </m:e>
                          <m:sub>
                            <m:r>
                              <a:rPr lang="en-US" i="1">
                                <a:solidFill>
                                  <a:schemeClr val="bg1"/>
                                </a:solidFill>
                                <a:latin typeface="Cambria Math" panose="02040503050406030204" pitchFamily="18" charset="0"/>
                                <a:sym typeface="Wingdings" panose="05000000000000000000" pitchFamily="2" charset="2"/>
                              </a:rPr>
                              <m:t>𝑠</m:t>
                            </m:r>
                          </m:sub>
                        </m:sSub>
                        <m:r>
                          <a:rPr lang="en-US" i="1">
                            <a:solidFill>
                              <a:schemeClr val="bg1"/>
                            </a:solidFill>
                            <a:latin typeface="Cambria Math" panose="02040503050406030204" pitchFamily="18" charset="0"/>
                            <a:sym typeface="Wingdings" panose="05000000000000000000" pitchFamily="2" charset="2"/>
                          </a:rPr>
                          <m:t>=</m:t>
                        </m:r>
                        <m:r>
                          <a:rPr lang="en-US" i="1">
                            <a:solidFill>
                              <a:schemeClr val="bg1"/>
                            </a:solidFill>
                            <a:latin typeface="Cambria Math" panose="02040503050406030204" pitchFamily="18" charset="0"/>
                            <a:ea typeface="Cambria Math" panose="02040503050406030204" pitchFamily="18" charset="0"/>
                            <a:sym typeface="Wingdings" panose="05000000000000000000" pitchFamily="2" charset="2"/>
                          </a:rPr>
                          <m:t>𝜋</m:t>
                        </m:r>
                      </m:oMath>
                    </m:oMathPara>
                  </a14:m>
                  <a:endParaRPr lang="en-GB" dirty="0">
                    <a:solidFill>
                      <a:schemeClr val="bg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5171062" y="5511862"/>
                  <a:ext cx="916533" cy="369332"/>
                </a:xfrm>
                <a:prstGeom prst="rect">
                  <a:avLst/>
                </a:prstGeom>
                <a:blipFill rotWithShape="0">
                  <a:blip r:embed="rId16"/>
                  <a:stretch>
                    <a:fillRect b="-3279"/>
                  </a:stretch>
                </a:blipFill>
              </p:spPr>
              <p:txBody>
                <a:bodyPr/>
                <a:lstStyle/>
                <a:p>
                  <a:r>
                    <a:rPr lang="en-US">
                      <a:noFill/>
                    </a:rPr>
                    <a:t> </a:t>
                  </a:r>
                </a:p>
              </p:txBody>
            </p:sp>
          </mc:Fallback>
        </mc:AlternateContent>
      </p:grpSp>
    </p:spTree>
    <p:extLst>
      <p:ext uri="{BB962C8B-B14F-4D97-AF65-F5344CB8AC3E}">
        <p14:creationId xmlns:p14="http://schemas.microsoft.com/office/powerpoint/2010/main" val="53039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5000"/>
                                        <p:tgtEl>
                                          <p:spTgt spid="49"/>
                                        </p:tgtEl>
                                      </p:cBhvr>
                                    </p:animEffect>
                                  </p:childTnLst>
                                </p:cTn>
                              </p:par>
                            </p:childTnLst>
                          </p:cTn>
                        </p:par>
                        <p:par>
                          <p:cTn id="11" fill="hold">
                            <p:stCondLst>
                              <p:cond delay="5000"/>
                            </p:stCondLst>
                            <p:childTnLst>
                              <p:par>
                                <p:cTn id="12" presetID="2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0"/>
                                        <p:tgtEl>
                                          <p:spTgt spid="2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0"/>
                                        <p:tgtEl>
                                          <p:spTgt spid="31"/>
                                        </p:tgtEl>
                                      </p:cBhvr>
                                    </p:animEffect>
                                  </p:childTnLst>
                                </p:cTn>
                              </p:par>
                            </p:childTnLst>
                          </p:cTn>
                        </p:par>
                        <p:par>
                          <p:cTn id="18" fill="hold">
                            <p:stCondLst>
                              <p:cond delay="10000"/>
                            </p:stCondLst>
                            <p:childTnLst>
                              <p:par>
                                <p:cTn id="19" presetID="2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0"/>
                                        <p:tgtEl>
                                          <p:spTgt spid="42"/>
                                        </p:tgtEl>
                                      </p:cBhvr>
                                    </p:animEffect>
                                  </p:childTnLst>
                                </p:cTn>
                              </p:par>
                            </p:childTnLst>
                          </p:cTn>
                        </p:par>
                        <p:par>
                          <p:cTn id="25" fill="hold">
                            <p:stCondLst>
                              <p:cond delay="15000"/>
                            </p:stCondLst>
                            <p:childTnLst>
                              <p:par>
                                <p:cTn id="26" presetID="22" presetClass="entr" presetSubtype="8"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0"/>
                                        <p:tgtEl>
                                          <p:spTgt spid="5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5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wipe(up)">
                                      <p:cBhvr>
                                        <p:cTn id="4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P spid="49" grpId="0" animBg="1"/>
      <p:bldP spid="56" grpId="0" animBg="1"/>
      <p:bldP spid="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30.03.2022</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F45B2314-50F7-4F10-B8A8-A8DCE8E27403}"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9</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37" y="1052589"/>
            <a:ext cx="4200144" cy="24384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rot="16200000">
                <a:off x="-388672" y="1526425"/>
                <a:ext cx="1456232" cy="461665"/>
              </a:xfrm>
              <a:prstGeom prst="rect">
                <a:avLst/>
              </a:prstGeom>
              <a:noFill/>
            </p:spPr>
            <p:txBody>
              <a:bodyPr wrap="none">
                <a:spAutoFit/>
              </a:bodyPr>
              <a:lstStyle/>
              <a:p>
                <a14:m>
                  <m:oMath xmlns:m="http://schemas.openxmlformats.org/officeDocument/2006/math">
                    <m:r>
                      <a:rPr lang="en-US" sz="2400" i="1">
                        <a:latin typeface="Cambria Math" panose="02040503050406030204" pitchFamily="18" charset="0"/>
                      </a:rPr>
                      <m:t>𝑈</m:t>
                    </m:r>
                    <m:d>
                      <m:dPr>
                        <m:ctrlPr>
                          <a:rPr lang="en-US" sz="2400" i="1">
                            <a:latin typeface="Cambria Math" charset="0"/>
                          </a:rPr>
                        </m:ctrlPr>
                      </m:dPr>
                      <m:e>
                        <m:r>
                          <a:rPr lang="en-US" sz="2400" i="1">
                            <a:latin typeface="Cambria Math" panose="02040503050406030204" pitchFamily="18" charset="0"/>
                            <a:ea typeface="Cambria Math" panose="02040503050406030204" pitchFamily="18" charset="0"/>
                          </a:rPr>
                          <m:t>𝜑</m:t>
                        </m:r>
                      </m:e>
                    </m:d>
                  </m:oMath>
                </a14:m>
                <a:r>
                  <a:rPr lang="en-GB" sz="2400" dirty="0" smtClean="0"/>
                  <a:t> (eV)</a:t>
                </a:r>
                <a:endParaRPr lang="en-GB" sz="2400" dirty="0"/>
              </a:p>
            </p:txBody>
          </p:sp>
        </mc:Choice>
        <mc:Fallback xmlns="">
          <p:sp>
            <p:nvSpPr>
              <p:cNvPr id="6" name="Rectangle 5"/>
              <p:cNvSpPr>
                <a:spLocks noRot="1" noChangeAspect="1" noMove="1" noResize="1" noEditPoints="1" noAdjustHandles="1" noChangeArrowheads="1" noChangeShapeType="1" noTextEdit="1"/>
              </p:cNvSpPr>
              <p:nvPr/>
            </p:nvSpPr>
            <p:spPr>
              <a:xfrm rot="16200000">
                <a:off x="-388672" y="1526425"/>
                <a:ext cx="1456232" cy="461665"/>
              </a:xfrm>
              <a:prstGeom prst="rect">
                <a:avLst/>
              </a:prstGeom>
              <a:blipFill rotWithShape="0">
                <a:blip r:embed="rId3"/>
                <a:stretch>
                  <a:fillRect l="-9211" t="-5439" r="-30263" b="-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154746" y="3278376"/>
                <a:ext cx="4685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𝜑</m:t>
                      </m:r>
                    </m:oMath>
                  </m:oMathPara>
                </a14:m>
                <a:endParaRPr lang="en-GB" sz="2400" dirty="0"/>
              </a:p>
            </p:txBody>
          </p:sp>
        </mc:Choice>
        <mc:Fallback xmlns="">
          <p:sp>
            <p:nvSpPr>
              <p:cNvPr id="7" name="Rectangle 6"/>
              <p:cNvSpPr>
                <a:spLocks noRot="1" noChangeAspect="1" noMove="1" noResize="1" noEditPoints="1" noAdjustHandles="1" noChangeArrowheads="1" noChangeShapeType="1" noTextEdit="1"/>
              </p:cNvSpPr>
              <p:nvPr/>
            </p:nvSpPr>
            <p:spPr>
              <a:xfrm>
                <a:off x="4154746" y="3278376"/>
                <a:ext cx="468590" cy="461665"/>
              </a:xfrm>
              <a:prstGeom prst="rect">
                <a:avLst/>
              </a:prstGeom>
              <a:blipFill rotWithShape="0">
                <a:blip r:embed="rId4"/>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rot="16200000">
                <a:off x="2094956" y="1788341"/>
                <a:ext cx="100399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𝜑</m:t>
                          </m:r>
                        </m:e>
                        <m:sub>
                          <m:r>
                            <a:rPr lang="en-US" sz="2000" b="0" i="1" smtClean="0">
                              <a:latin typeface="Cambria Math" panose="02040503050406030204" pitchFamily="18" charset="0"/>
                              <a:ea typeface="Cambria Math" panose="02040503050406030204" pitchFamily="18" charset="0"/>
                            </a:rPr>
                            <m:t>𝑠</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𝜋</m:t>
                      </m:r>
                    </m:oMath>
                  </m:oMathPara>
                </a14:m>
                <a:endParaRPr lang="en-GB" sz="2000" dirty="0"/>
              </a:p>
            </p:txBody>
          </p:sp>
        </mc:Choice>
        <mc:Fallback xmlns="">
          <p:sp>
            <p:nvSpPr>
              <p:cNvPr id="8" name="Rectangle 7"/>
              <p:cNvSpPr>
                <a:spLocks noRot="1" noChangeAspect="1" noMove="1" noResize="1" noEditPoints="1" noAdjustHandles="1" noChangeArrowheads="1" noChangeShapeType="1" noTextEdit="1"/>
              </p:cNvSpPr>
              <p:nvPr/>
            </p:nvSpPr>
            <p:spPr>
              <a:xfrm rot="16200000">
                <a:off x="2094956" y="1788341"/>
                <a:ext cx="1003993" cy="400110"/>
              </a:xfrm>
              <a:prstGeom prst="rect">
                <a:avLst/>
              </a:prstGeom>
              <a:blipFill rotWithShape="0">
                <a:blip r:embed="rId5"/>
                <a:stretch>
                  <a:fillRect r="-6061"/>
                </a:stretch>
              </a:blipFill>
            </p:spPr>
            <p:txBody>
              <a:bodyPr/>
              <a:lstStyle/>
              <a:p>
                <a:r>
                  <a:rPr lang="en-US">
                    <a:noFill/>
                  </a:rPr>
                  <a:t> </a:t>
                </a:r>
              </a:p>
            </p:txBody>
          </p:sp>
        </mc:Fallback>
      </mc:AlternateContent>
      <p:sp>
        <p:nvSpPr>
          <p:cNvPr id="9" name="Freeform 8"/>
          <p:cNvSpPr/>
          <p:nvPr/>
        </p:nvSpPr>
        <p:spPr>
          <a:xfrm>
            <a:off x="2805441" y="2275368"/>
            <a:ext cx="318977" cy="701749"/>
          </a:xfrm>
          <a:custGeom>
            <a:avLst/>
            <a:gdLst>
              <a:gd name="connsiteX0" fmla="*/ 318977 w 318977"/>
              <a:gd name="connsiteY0" fmla="*/ 0 h 701749"/>
              <a:gd name="connsiteX1" fmla="*/ 116958 w 318977"/>
              <a:gd name="connsiteY1" fmla="*/ 574158 h 701749"/>
              <a:gd name="connsiteX2" fmla="*/ 0 w 318977"/>
              <a:gd name="connsiteY2" fmla="*/ 701749 h 701749"/>
            </a:gdLst>
            <a:ahLst/>
            <a:cxnLst>
              <a:cxn ang="0">
                <a:pos x="connsiteX0" y="connsiteY0"/>
              </a:cxn>
              <a:cxn ang="0">
                <a:pos x="connsiteX1" y="connsiteY1"/>
              </a:cxn>
              <a:cxn ang="0">
                <a:pos x="connsiteX2" y="connsiteY2"/>
              </a:cxn>
            </a:cxnLst>
            <a:rect l="l" t="t" r="r" b="b"/>
            <a:pathLst>
              <a:path w="318977" h="701749">
                <a:moveTo>
                  <a:pt x="318977" y="0"/>
                </a:moveTo>
                <a:cubicBezTo>
                  <a:pt x="244549" y="228600"/>
                  <a:pt x="170121" y="457200"/>
                  <a:pt x="116958" y="574158"/>
                </a:cubicBezTo>
                <a:cubicBezTo>
                  <a:pt x="63795" y="691116"/>
                  <a:pt x="31897" y="696432"/>
                  <a:pt x="0" y="701749"/>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flipH="1">
            <a:off x="2392140" y="2275368"/>
            <a:ext cx="318977" cy="701749"/>
          </a:xfrm>
          <a:custGeom>
            <a:avLst/>
            <a:gdLst>
              <a:gd name="connsiteX0" fmla="*/ 318977 w 318977"/>
              <a:gd name="connsiteY0" fmla="*/ 0 h 701749"/>
              <a:gd name="connsiteX1" fmla="*/ 116958 w 318977"/>
              <a:gd name="connsiteY1" fmla="*/ 574158 h 701749"/>
              <a:gd name="connsiteX2" fmla="*/ 0 w 318977"/>
              <a:gd name="connsiteY2" fmla="*/ 701749 h 701749"/>
            </a:gdLst>
            <a:ahLst/>
            <a:cxnLst>
              <a:cxn ang="0">
                <a:pos x="connsiteX0" y="connsiteY0"/>
              </a:cxn>
              <a:cxn ang="0">
                <a:pos x="connsiteX1" y="connsiteY1"/>
              </a:cxn>
              <a:cxn ang="0">
                <a:pos x="connsiteX2" y="connsiteY2"/>
              </a:cxn>
            </a:cxnLst>
            <a:rect l="l" t="t" r="r" b="b"/>
            <a:pathLst>
              <a:path w="318977" h="701749">
                <a:moveTo>
                  <a:pt x="318977" y="0"/>
                </a:moveTo>
                <a:cubicBezTo>
                  <a:pt x="244549" y="228600"/>
                  <a:pt x="170121" y="457200"/>
                  <a:pt x="116958" y="574158"/>
                </a:cubicBezTo>
                <a:cubicBezTo>
                  <a:pt x="63795" y="691116"/>
                  <a:pt x="31897" y="696432"/>
                  <a:pt x="0" y="701749"/>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019948" y="352786"/>
            <a:ext cx="7037373" cy="1200329"/>
          </a:xfrm>
          <a:prstGeom prst="rect">
            <a:avLst/>
          </a:prstGeom>
          <a:noFill/>
        </p:spPr>
        <p:txBody>
          <a:bodyPr wrap="square" rtlCol="0">
            <a:spAutoFit/>
          </a:bodyPr>
          <a:lstStyle/>
          <a:p>
            <a:r>
              <a:rPr lang="en-GB" b="1" dirty="0" smtClean="0">
                <a:solidFill>
                  <a:srgbClr val="00B050"/>
                </a:solidFill>
              </a:rPr>
              <a:t>Near the synchronous phase </a:t>
            </a:r>
            <a:r>
              <a:rPr lang="en-GB" dirty="0" smtClean="0"/>
              <a:t>the particles feel a restoring force which allows them to execute oscillations around it. In phase space these oscillations translate into closed trajectories which have an angular frequency called the synchrotron frequency.</a:t>
            </a:r>
            <a:endParaRPr lang="en-GB" dirty="0"/>
          </a:p>
        </p:txBody>
      </p:sp>
      <mc:AlternateContent xmlns:mc="http://schemas.openxmlformats.org/markup-compatibility/2006" xmlns:a14="http://schemas.microsoft.com/office/drawing/2010/main">
        <mc:Choice Requires="a14">
          <p:sp>
            <p:nvSpPr>
              <p:cNvPr id="12" name="TextBox 11"/>
              <p:cNvSpPr txBox="1"/>
              <p:nvPr/>
            </p:nvSpPr>
            <p:spPr>
              <a:xfrm>
                <a:off x="5019947" y="1604432"/>
                <a:ext cx="7037373" cy="646331"/>
              </a:xfrm>
              <a:prstGeom prst="rect">
                <a:avLst/>
              </a:prstGeom>
              <a:noFill/>
            </p:spPr>
            <p:txBody>
              <a:bodyPr wrap="square" rtlCol="0">
                <a:spAutoFit/>
              </a:bodyPr>
              <a:lstStyle/>
              <a:p>
                <a:r>
                  <a:rPr lang="en-GB" dirty="0" smtClean="0"/>
                  <a:t>In the case of </a:t>
                </a:r>
                <a:r>
                  <a:rPr lang="en-GB" b="1" dirty="0" smtClean="0">
                    <a:solidFill>
                      <a:srgbClr val="00B050"/>
                    </a:solidFill>
                  </a:rPr>
                  <a:t>small amplitude oscillations</a:t>
                </a:r>
                <a:r>
                  <a:rPr lang="en-GB" dirty="0" smtClean="0"/>
                  <a:t>, i.e. when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≪1</m:t>
                    </m:r>
                  </m:oMath>
                </a14:m>
                <a:r>
                  <a:rPr lang="en-GB" dirty="0" smtClean="0"/>
                  <a:t> the angular synchrotron frequency can be analytically calculated: </a:t>
                </a:r>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5019947" y="1604432"/>
                <a:ext cx="7037373" cy="646331"/>
              </a:xfrm>
              <a:prstGeom prst="rect">
                <a:avLst/>
              </a:prstGeom>
              <a:blipFill rotWithShape="0">
                <a:blip r:embed="rId6"/>
                <a:stretch>
                  <a:fillRect l="-693" t="-3774"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751928549"/>
                  </p:ext>
                </p:extLst>
              </p:nvPr>
            </p:nvGraphicFramePr>
            <p:xfrm>
              <a:off x="1499586" y="2218281"/>
              <a:ext cx="10118398" cy="901891"/>
            </p:xfrm>
            <a:graphic>
              <a:graphicData uri="http://schemas.openxmlformats.org/drawingml/2006/table">
                <a:tbl>
                  <a:tblPr firstRow="1" bandRow="1">
                    <a:tableStyleId>{2D5ABB26-0587-4C30-8999-92F81FD0307C}</a:tableStyleId>
                  </a:tblPr>
                  <a:tblGrid>
                    <a:gridCol w="7104993">
                      <a:extLst>
                        <a:ext uri="{9D8B030D-6E8A-4147-A177-3AD203B41FA5}">
                          <a16:colId xmlns="" xmlns:a16="http://schemas.microsoft.com/office/drawing/2014/main" val="2435879438"/>
                        </a:ext>
                      </a:extLst>
                    </a:gridCol>
                    <a:gridCol w="3013405">
                      <a:extLst>
                        <a:ext uri="{9D8B030D-6E8A-4147-A177-3AD203B41FA5}">
                          <a16:colId xmlns="" xmlns:a16="http://schemas.microsoft.com/office/drawing/2014/main" val="34892808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Sup>
                                  <m:sSubSupPr>
                                    <m:ctrlPr>
                                      <a:rPr lang="en-US" b="0" i="1" smtClean="0">
                                        <a:solidFill>
                                          <a:srgbClr val="00B050"/>
                                        </a:solidFill>
                                        <a:latin typeface="Cambria Math" charset="0"/>
                                        <a:ea typeface="Cambria Math" panose="02040503050406030204" pitchFamily="18" charset="0"/>
                                      </a:rPr>
                                    </m:ctrlPr>
                                  </m:sSubSupPr>
                                  <m:e>
                                    <m:r>
                                      <m:rPr>
                                        <m:sty m:val="p"/>
                                      </m:rPr>
                                      <a:rPr lang="el-GR" b="0" i="1" smtClean="0">
                                        <a:solidFill>
                                          <a:srgbClr val="00B050"/>
                                        </a:solidFill>
                                        <a:latin typeface="Cambria Math" panose="02040503050406030204" pitchFamily="18" charset="0"/>
                                        <a:ea typeface="Cambria Math" panose="02040503050406030204" pitchFamily="18" charset="0"/>
                                      </a:rPr>
                                      <m:t>Ω</m:t>
                                    </m:r>
                                  </m:e>
                                  <m:sub>
                                    <m:r>
                                      <a:rPr lang="en-US" b="0" i="1" smtClean="0">
                                        <a:solidFill>
                                          <a:srgbClr val="00B050"/>
                                        </a:solidFill>
                                        <a:latin typeface="Cambria Math" panose="02040503050406030204" pitchFamily="18" charset="0"/>
                                        <a:ea typeface="Cambria Math" panose="02040503050406030204" pitchFamily="18" charset="0"/>
                                      </a:rPr>
                                      <m:t>𝑠𝑦</m:t>
                                    </m:r>
                                  </m:sub>
                                  <m:sup/>
                                </m:sSubSup>
                                <m:r>
                                  <a:rPr lang="en-US" b="0" i="1" smtClean="0">
                                    <a:solidFill>
                                      <a:srgbClr val="00B050"/>
                                    </a:solidFill>
                                    <a:latin typeface="Cambria Math" panose="02040503050406030204" pitchFamily="18" charset="0"/>
                                    <a:ea typeface="Cambria Math" panose="02040503050406030204" pitchFamily="18" charset="0"/>
                                  </a:rPr>
                                  <m:t>=</m:t>
                                </m:r>
                                <m:rad>
                                  <m:radPr>
                                    <m:degHide m:val="on"/>
                                    <m:ctrlPr>
                                      <a:rPr lang="en-US" b="0" i="1" smtClean="0">
                                        <a:solidFill>
                                          <a:srgbClr val="00B050"/>
                                        </a:solidFill>
                                        <a:latin typeface="Cambria Math" charset="0"/>
                                        <a:ea typeface="Cambria Math" panose="02040503050406030204" pitchFamily="18" charset="0"/>
                                      </a:rPr>
                                    </m:ctrlPr>
                                  </m:radPr>
                                  <m:deg/>
                                  <m:e>
                                    <m:r>
                                      <a:rPr lang="en-US" b="0" i="1" smtClean="0">
                                        <a:solidFill>
                                          <a:srgbClr val="00B050"/>
                                        </a:solidFill>
                                        <a:latin typeface="Cambria Math" panose="02040503050406030204" pitchFamily="18" charset="0"/>
                                        <a:ea typeface="Cambria Math" panose="02040503050406030204" pitchFamily="18" charset="0"/>
                                      </a:rPr>
                                      <m:t>−</m:t>
                                    </m:r>
                                    <m:f>
                                      <m:fPr>
                                        <m:ctrlPr>
                                          <a:rPr lang="en-US" b="0" i="1" smtClean="0">
                                            <a:solidFill>
                                              <a:srgbClr val="00B050"/>
                                            </a:solidFill>
                                            <a:latin typeface="Cambria Math" charset="0"/>
                                          </a:rPr>
                                        </m:ctrlPr>
                                      </m:fPr>
                                      <m:num>
                                        <m:r>
                                          <a:rPr lang="en-US" b="0" i="1" smtClean="0">
                                            <a:solidFill>
                                              <a:srgbClr val="00B050"/>
                                            </a:solidFill>
                                            <a:latin typeface="Cambria Math" panose="02040503050406030204" pitchFamily="18" charset="0"/>
                                            <a:ea typeface="Cambria Math" panose="02040503050406030204" pitchFamily="18" charset="0"/>
                                          </a:rPr>
                                          <m:t>𝑞</m:t>
                                        </m:r>
                                        <m:sSub>
                                          <m:sSubPr>
                                            <m:ctrlPr>
                                              <a:rPr lang="en-US" b="0" i="1" smtClean="0">
                                                <a:solidFill>
                                                  <a:srgbClr val="00B050"/>
                                                </a:solidFill>
                                                <a:latin typeface="Cambria Math" charset="0"/>
                                                <a:ea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h</m:t>
                                            </m:r>
                                            <m:sSub>
                                              <m:sSubPr>
                                                <m:ctrlPr>
                                                  <a:rPr lang="en-US" b="0" i="1" smtClean="0">
                                                    <a:solidFill>
                                                      <a:srgbClr val="00B050"/>
                                                    </a:solidFill>
                                                    <a:latin typeface="Cambria Math" charset="0"/>
                                                    <a:ea typeface="Cambria Math" panose="02040503050406030204" pitchFamily="18" charset="0"/>
                                                  </a:rPr>
                                                </m:ctrlPr>
                                              </m:sSubPr>
                                              <m:e>
                                                <m:r>
                                                  <m:rPr>
                                                    <m:sty m:val="p"/>
                                                  </m:rPr>
                                                  <a:rPr lang="el-GR" b="0" i="1" smtClean="0">
                                                    <a:solidFill>
                                                      <a:srgbClr val="00B050"/>
                                                    </a:solidFill>
                                                    <a:latin typeface="Cambria Math" panose="02040503050406030204" pitchFamily="18" charset="0"/>
                                                    <a:ea typeface="Cambria Math" panose="02040503050406030204" pitchFamily="18" charset="0"/>
                                                  </a:rPr>
                                                  <m:t>Γ</m:t>
                                                </m:r>
                                              </m:e>
                                              <m:sub>
                                                <m:r>
                                                  <a:rPr lang="en-US" b="0" i="1" smtClean="0">
                                                    <a:solidFill>
                                                      <a:srgbClr val="00B050"/>
                                                    </a:solidFill>
                                                    <a:latin typeface="Cambria Math" panose="02040503050406030204" pitchFamily="18" charset="0"/>
                                                    <a:ea typeface="Cambria Math" panose="02040503050406030204" pitchFamily="18" charset="0"/>
                                                  </a:rPr>
                                                  <m:t>𝑠</m:t>
                                                </m:r>
                                              </m:sub>
                                            </m:sSub>
                                            <m:r>
                                              <a:rPr lang="en-US" b="0" i="1" smtClean="0">
                                                <a:solidFill>
                                                  <a:srgbClr val="00B050"/>
                                                </a:solidFill>
                                                <a:latin typeface="Cambria Math" panose="02040503050406030204" pitchFamily="18" charset="0"/>
                                                <a:ea typeface="Cambria Math" panose="02040503050406030204" pitchFamily="18" charset="0"/>
                                              </a:rPr>
                                              <m:t>𝑉</m:t>
                                            </m:r>
                                          </m:e>
                                          <m:sub>
                                            <m:r>
                                              <a:rPr lang="en-US" b="0" i="1" smtClean="0">
                                                <a:solidFill>
                                                  <a:srgbClr val="00B050"/>
                                                </a:solidFill>
                                                <a:latin typeface="Cambria Math" panose="02040503050406030204" pitchFamily="18" charset="0"/>
                                                <a:ea typeface="Cambria Math" panose="02040503050406030204" pitchFamily="18" charset="0"/>
                                              </a:rPr>
                                              <m:t>𝑚𝑎𝑥</m:t>
                                            </m:r>
                                          </m:sub>
                                        </m:sSub>
                                        <m:r>
                                          <a:rPr lang="en-US" b="0" i="1" smtClean="0">
                                            <a:solidFill>
                                              <a:srgbClr val="00B050"/>
                                            </a:solidFill>
                                            <a:latin typeface="Cambria Math" panose="02040503050406030204" pitchFamily="18" charset="0"/>
                                            <a:ea typeface="Cambria Math" panose="02040503050406030204" pitchFamily="18" charset="0"/>
                                          </a:rPr>
                                          <m:t>𝑐𝑜𝑠</m:t>
                                        </m:r>
                                        <m:sSub>
                                          <m:sSubPr>
                                            <m:ctrlPr>
                                              <a:rPr lang="en-US" b="0" i="1" smtClean="0">
                                                <a:solidFill>
                                                  <a:srgbClr val="00B050"/>
                                                </a:solidFill>
                                                <a:latin typeface="Cambria Math" charset="0"/>
                                                <a:ea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𝜑</m:t>
                                            </m:r>
                                          </m:e>
                                          <m:sub>
                                            <m:r>
                                              <a:rPr lang="en-US" b="0" i="1" smtClean="0">
                                                <a:solidFill>
                                                  <a:srgbClr val="00B050"/>
                                                </a:solidFill>
                                                <a:latin typeface="Cambria Math" panose="02040503050406030204" pitchFamily="18" charset="0"/>
                                                <a:ea typeface="Cambria Math" panose="02040503050406030204" pitchFamily="18" charset="0"/>
                                              </a:rPr>
                                              <m:t>𝑠</m:t>
                                            </m:r>
                                          </m:sub>
                                        </m:sSub>
                                      </m:num>
                                      <m:den>
                                        <m:r>
                                          <a:rPr lang="en-US" b="0" i="1" smtClean="0">
                                            <a:solidFill>
                                              <a:srgbClr val="00B050"/>
                                            </a:solidFill>
                                            <a:latin typeface="Cambria Math" panose="02040503050406030204" pitchFamily="18" charset="0"/>
                                          </a:rPr>
                                          <m:t>2</m:t>
                                        </m:r>
                                        <m:r>
                                          <a:rPr lang="en-US" b="0" i="1" smtClean="0">
                                            <a:solidFill>
                                              <a:srgbClr val="00B050"/>
                                            </a:solidFill>
                                            <a:latin typeface="Cambria Math" panose="02040503050406030204" pitchFamily="18" charset="0"/>
                                            <a:ea typeface="Cambria Math" panose="02040503050406030204" pitchFamily="18" charset="0"/>
                                          </a:rPr>
                                          <m:t>𝜋</m:t>
                                        </m:r>
                                        <m:sSub>
                                          <m:sSubPr>
                                            <m:ctrlPr>
                                              <a:rPr lang="en-US" b="0" i="1" smtClean="0">
                                                <a:solidFill>
                                                  <a:srgbClr val="00B050"/>
                                                </a:solidFill>
                                                <a:latin typeface="Cambria Math" charset="0"/>
                                              </a:rPr>
                                            </m:ctrlPr>
                                          </m:sSubPr>
                                          <m:e>
                                            <m:r>
                                              <a:rPr lang="en-US" b="0" i="1" smtClean="0">
                                                <a:solidFill>
                                                  <a:srgbClr val="00B050"/>
                                                </a:solidFill>
                                                <a:latin typeface="Cambria Math" panose="02040503050406030204" pitchFamily="18" charset="0"/>
                                              </a:rPr>
                                              <m:t>𝑊</m:t>
                                            </m:r>
                                          </m:e>
                                          <m:sub>
                                            <m:r>
                                              <a:rPr lang="en-US" b="0" i="1" smtClean="0">
                                                <a:solidFill>
                                                  <a:srgbClr val="00B050"/>
                                                </a:solidFill>
                                                <a:latin typeface="Cambria Math" panose="02040503050406030204" pitchFamily="18" charset="0"/>
                                              </a:rPr>
                                              <m:t>𝑠</m:t>
                                            </m:r>
                                          </m:sub>
                                        </m:sSub>
                                      </m:den>
                                    </m:f>
                                  </m:e>
                                </m:rad>
                                <m:sSubSup>
                                  <m:sSubSupPr>
                                    <m:ctrlPr>
                                      <a:rPr lang="en-US" b="0" i="1" smtClean="0">
                                        <a:solidFill>
                                          <a:srgbClr val="00B050"/>
                                        </a:solidFill>
                                        <a:latin typeface="Cambria Math" charset="0"/>
                                        <a:ea typeface="Cambria Math" panose="02040503050406030204" pitchFamily="18" charset="0"/>
                                      </a:rPr>
                                    </m:ctrlPr>
                                  </m:sSubSupPr>
                                  <m:e>
                                    <m:r>
                                      <m:rPr>
                                        <m:sty m:val="p"/>
                                      </m:rPr>
                                      <a:rPr lang="el-GR" b="0" i="1" smtClean="0">
                                        <a:solidFill>
                                          <a:srgbClr val="00B050"/>
                                        </a:solidFill>
                                        <a:latin typeface="Cambria Math" panose="02040503050406030204" pitchFamily="18" charset="0"/>
                                        <a:ea typeface="Cambria Math" panose="02040503050406030204" pitchFamily="18" charset="0"/>
                                      </a:rPr>
                                      <m:t>Ω</m:t>
                                    </m:r>
                                  </m:e>
                                  <m:sub>
                                    <m:r>
                                      <a:rPr lang="en-US" b="0" i="1" smtClean="0">
                                        <a:solidFill>
                                          <a:srgbClr val="00B050"/>
                                        </a:solidFill>
                                        <a:latin typeface="Cambria Math" panose="02040503050406030204" pitchFamily="18" charset="0"/>
                                        <a:ea typeface="Cambria Math" panose="02040503050406030204" pitchFamily="18" charset="0"/>
                                      </a:rPr>
                                      <m:t>𝑠</m:t>
                                    </m:r>
                                  </m:sub>
                                  <m:sup/>
                                </m:sSubSup>
                              </m:oMath>
                            </m:oMathPara>
                          </a14:m>
                          <a:endParaRPr lang="en-US" b="0" dirty="0" smtClean="0">
                            <a:solidFill>
                              <a:srgbClr val="FF0000"/>
                            </a:solidFill>
                          </a:endParaRPr>
                        </a:p>
                      </a:txBody>
                      <a:tcPr>
                        <a:noFill/>
                      </a:tcPr>
                    </a:tc>
                    <a:tc>
                      <a:txBody>
                        <a:bodyPr/>
                        <a:lstStyle/>
                        <a:p>
                          <a:pPr algn="r"/>
                          <a:r>
                            <a:rPr lang="en-GB" dirty="0" smtClean="0">
                              <a:solidFill>
                                <a:schemeClr val="tx1"/>
                              </a:solidFill>
                            </a:rPr>
                            <a:t>Eq. 35’ </a:t>
                          </a:r>
                          <a:endParaRPr lang="en-GB" dirty="0">
                            <a:solidFill>
                              <a:schemeClr val="tx1"/>
                            </a:solidFill>
                          </a:endParaRPr>
                        </a:p>
                      </a:txBody>
                      <a:tcPr anchor="ctr"/>
                    </a:tc>
                    <a:extLst>
                      <a:ext uri="{0D108BD9-81ED-4DB2-BD59-A6C34878D82A}">
                        <a16:rowId xmlns="" xmlns:a16="http://schemas.microsoft.com/office/drawing/2014/main" val="2992407173"/>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751928549"/>
                  </p:ext>
                </p:extLst>
              </p:nvPr>
            </p:nvGraphicFramePr>
            <p:xfrm>
              <a:off x="1499586" y="2218281"/>
              <a:ext cx="10118398" cy="901891"/>
            </p:xfrm>
            <a:graphic>
              <a:graphicData uri="http://schemas.openxmlformats.org/drawingml/2006/table">
                <a:tbl>
                  <a:tblPr firstRow="1" bandRow="1">
                    <a:tableStyleId>{2D5ABB26-0587-4C30-8999-92F81FD0307C}</a:tableStyleId>
                  </a:tblPr>
                  <a:tblGrid>
                    <a:gridCol w="7104993">
                      <a:extLst>
                        <a:ext uri="{9D8B030D-6E8A-4147-A177-3AD203B41FA5}">
                          <a16:colId xmlns="" xmlns:a16="http://schemas.microsoft.com/office/drawing/2014/main" xmlns:a14="http://schemas.microsoft.com/office/drawing/2010/main" val="2435879438"/>
                        </a:ext>
                      </a:extLst>
                    </a:gridCol>
                    <a:gridCol w="3013405">
                      <a:extLst>
                        <a:ext uri="{9D8B030D-6E8A-4147-A177-3AD203B41FA5}">
                          <a16:colId xmlns="" xmlns:a16="http://schemas.microsoft.com/office/drawing/2014/main" xmlns:a14="http://schemas.microsoft.com/office/drawing/2010/main" val="3489280894"/>
                        </a:ext>
                      </a:extLst>
                    </a:gridCol>
                  </a:tblGrid>
                  <a:tr h="901891">
                    <a:tc>
                      <a:txBody>
                        <a:bodyPr/>
                        <a:lstStyle/>
                        <a:p>
                          <a:endParaRPr lang="en-US"/>
                        </a:p>
                      </a:txBody>
                      <a:tcPr>
                        <a:blipFill rotWithShape="0">
                          <a:blip r:embed="rId7"/>
                          <a:stretch>
                            <a:fillRect r="-42453"/>
                          </a:stretch>
                        </a:blipFill>
                      </a:tcPr>
                    </a:tc>
                    <a:tc>
                      <a:txBody>
                        <a:bodyPr/>
                        <a:lstStyle/>
                        <a:p>
                          <a:pPr algn="r"/>
                          <a:r>
                            <a:rPr lang="en-GB" dirty="0" smtClean="0">
                              <a:solidFill>
                                <a:schemeClr val="tx1"/>
                              </a:solidFill>
                            </a:rPr>
                            <a:t>Eq. 35’ </a:t>
                          </a:r>
                          <a:endParaRPr lang="en-GB" dirty="0">
                            <a:solidFill>
                              <a:schemeClr val="tx1"/>
                            </a:solidFill>
                          </a:endParaRPr>
                        </a:p>
                      </a:txBody>
                      <a:tcPr anchor="ctr"/>
                    </a:tc>
                    <a:extLst>
                      <a:ext uri="{0D108BD9-81ED-4DB2-BD59-A6C34878D82A}">
                        <a16:rowId xmlns="" xmlns:a16="http://schemas.microsoft.com/office/drawing/2014/main" xmlns:a14="http://schemas.microsoft.com/office/drawing/2010/main" val="2992407173"/>
                      </a:ext>
                    </a:extLst>
                  </a:tr>
                </a:tbl>
              </a:graphicData>
            </a:graphic>
          </p:graphicFrame>
        </mc:Fallback>
      </mc:AlternateContent>
      <p:sp>
        <p:nvSpPr>
          <p:cNvPr id="14" name="TextBox 13"/>
          <p:cNvSpPr txBox="1"/>
          <p:nvPr/>
        </p:nvSpPr>
        <p:spPr>
          <a:xfrm>
            <a:off x="1208884" y="4487667"/>
            <a:ext cx="9849641" cy="369332"/>
          </a:xfrm>
          <a:prstGeom prst="rect">
            <a:avLst/>
          </a:prstGeom>
          <a:solidFill>
            <a:srgbClr val="FFC000"/>
          </a:solidFill>
        </p:spPr>
        <p:txBody>
          <a:bodyPr wrap="square" rtlCol="0">
            <a:spAutoFit/>
          </a:bodyPr>
          <a:lstStyle/>
          <a:p>
            <a:r>
              <a:rPr lang="en-GB" dirty="0" smtClean="0">
                <a:solidFill>
                  <a:schemeClr val="bg1"/>
                </a:solidFill>
              </a:rPr>
              <a:t>And for</a:t>
            </a:r>
            <a:r>
              <a:rPr lang="en-GB" dirty="0" smtClean="0"/>
              <a:t> </a:t>
            </a:r>
            <a:r>
              <a:rPr lang="en-GB" b="1" dirty="0" smtClean="0">
                <a:solidFill>
                  <a:srgbClr val="C00000"/>
                </a:solidFill>
              </a:rPr>
              <a:t>very large amplitudes </a:t>
            </a:r>
            <a:r>
              <a:rPr lang="en-GB" dirty="0" smtClean="0">
                <a:solidFill>
                  <a:schemeClr val="bg1"/>
                </a:solidFill>
              </a:rPr>
              <a:t>they may even </a:t>
            </a:r>
            <a:r>
              <a:rPr lang="en-GB" b="1" dirty="0" smtClean="0">
                <a:solidFill>
                  <a:srgbClr val="C00000"/>
                </a:solidFill>
              </a:rPr>
              <a:t>scape from the stable region</a:t>
            </a:r>
            <a:r>
              <a:rPr lang="en-GB" dirty="0" smtClean="0">
                <a:solidFill>
                  <a:schemeClr val="bg1"/>
                </a:solidFill>
              </a:rPr>
              <a:t>, leading to particle </a:t>
            </a:r>
            <a:r>
              <a:rPr lang="en-GB" dirty="0" smtClean="0">
                <a:solidFill>
                  <a:schemeClr val="bg1"/>
                </a:solidFill>
              </a:rPr>
              <a:t>losses </a:t>
            </a:r>
            <a:endParaRPr lang="en-GB" dirty="0">
              <a:solidFill>
                <a:schemeClr val="bg1"/>
              </a:solidFill>
            </a:endParaRPr>
          </a:p>
        </p:txBody>
      </p:sp>
      <p:sp>
        <p:nvSpPr>
          <p:cNvPr id="15" name="Oval 14"/>
          <p:cNvSpPr/>
          <p:nvPr/>
        </p:nvSpPr>
        <p:spPr>
          <a:xfrm>
            <a:off x="2062530" y="1971425"/>
            <a:ext cx="329610" cy="3587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571097" y="1085297"/>
            <a:ext cx="295491" cy="32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665959" y="4938139"/>
            <a:ext cx="11165983" cy="646331"/>
          </a:xfrm>
          <a:prstGeom prst="rect">
            <a:avLst/>
          </a:prstGeom>
          <a:noFill/>
        </p:spPr>
        <p:txBody>
          <a:bodyPr wrap="square" rtlCol="0">
            <a:spAutoFit/>
          </a:bodyPr>
          <a:lstStyle/>
          <a:p>
            <a:r>
              <a:rPr lang="en-GB" dirty="0" smtClean="0"/>
              <a:t>The division of the phase space into regions of bounded and unbounded motion in synchrotrons is the reason of grouping the particles into bunches.</a:t>
            </a:r>
            <a:endParaRPr lang="en-GB" dirty="0"/>
          </a:p>
        </p:txBody>
      </p:sp>
      <p:sp>
        <p:nvSpPr>
          <p:cNvPr id="18" name="TextBox 17"/>
          <p:cNvSpPr txBox="1"/>
          <p:nvPr/>
        </p:nvSpPr>
        <p:spPr>
          <a:xfrm>
            <a:off x="665959" y="5635270"/>
            <a:ext cx="6223370" cy="369332"/>
          </a:xfrm>
          <a:prstGeom prst="rect">
            <a:avLst/>
          </a:prstGeom>
          <a:noFill/>
        </p:spPr>
        <p:txBody>
          <a:bodyPr wrap="none" rtlCol="0">
            <a:spAutoFit/>
          </a:bodyPr>
          <a:lstStyle/>
          <a:p>
            <a:r>
              <a:rPr lang="en-GB" dirty="0" smtClean="0"/>
              <a:t>The boundary between both regions is called the </a:t>
            </a:r>
            <a:r>
              <a:rPr lang="en-GB" b="1" dirty="0" smtClean="0">
                <a:solidFill>
                  <a:srgbClr val="FFC000"/>
                </a:solidFill>
              </a:rPr>
              <a:t>SEPARATRIX</a:t>
            </a:r>
            <a:r>
              <a:rPr lang="en-GB" dirty="0" smtClean="0">
                <a:solidFill>
                  <a:srgbClr val="FFC000"/>
                </a:solidFill>
              </a:rPr>
              <a:t>.</a:t>
            </a:r>
            <a:endParaRPr lang="en-GB" dirty="0">
              <a:solidFill>
                <a:srgbClr val="FFC000"/>
              </a:solidFill>
            </a:endParaRPr>
          </a:p>
        </p:txBody>
      </p:sp>
      <p:sp>
        <p:nvSpPr>
          <p:cNvPr id="19" name="TextBox 18"/>
          <p:cNvSpPr txBox="1"/>
          <p:nvPr/>
        </p:nvSpPr>
        <p:spPr>
          <a:xfrm>
            <a:off x="662057" y="5942374"/>
            <a:ext cx="6880410" cy="369332"/>
          </a:xfrm>
          <a:prstGeom prst="rect">
            <a:avLst/>
          </a:prstGeom>
          <a:noFill/>
        </p:spPr>
        <p:txBody>
          <a:bodyPr wrap="none" rtlCol="0">
            <a:spAutoFit/>
          </a:bodyPr>
          <a:lstStyle/>
          <a:p>
            <a:r>
              <a:rPr lang="en-GB" dirty="0" smtClean="0"/>
              <a:t>The phase space area enclosed by the </a:t>
            </a:r>
            <a:r>
              <a:rPr lang="en-GB" dirty="0" err="1" smtClean="0"/>
              <a:t>separatrix</a:t>
            </a:r>
            <a:r>
              <a:rPr lang="en-GB" dirty="0" smtClean="0"/>
              <a:t> is called the </a:t>
            </a:r>
            <a:r>
              <a:rPr lang="en-GB" b="1" dirty="0" smtClean="0">
                <a:solidFill>
                  <a:srgbClr val="FFC000"/>
                </a:solidFill>
              </a:rPr>
              <a:t>BUCKET</a:t>
            </a:r>
            <a:r>
              <a:rPr lang="en-GB" dirty="0" smtClean="0"/>
              <a:t>.</a:t>
            </a:r>
            <a:endParaRPr lang="en-GB" dirty="0"/>
          </a:p>
        </p:txBody>
      </p:sp>
      <mc:AlternateContent xmlns:mc="http://schemas.openxmlformats.org/markup-compatibility/2006" xmlns:a14="http://schemas.microsoft.com/office/drawing/2010/main">
        <mc:Choice Requires="a14">
          <p:sp>
            <p:nvSpPr>
              <p:cNvPr id="20" name="Rectangle 19"/>
              <p:cNvSpPr/>
              <p:nvPr/>
            </p:nvSpPr>
            <p:spPr>
              <a:xfrm>
                <a:off x="1007322" y="312971"/>
                <a:ext cx="3231974" cy="693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d>
                        <m:dPr>
                          <m:ctrlPr>
                            <a:rPr lang="en-US" i="1">
                              <a:latin typeface="Cambria Math" charset="0"/>
                            </a:rPr>
                          </m:ctrlPr>
                        </m:dPr>
                        <m:e>
                          <m:r>
                            <a:rPr lang="en-US" i="1">
                              <a:latin typeface="Cambria Math" panose="02040503050406030204" pitchFamily="18" charset="0"/>
                              <a:ea typeface="Cambria Math" panose="02040503050406030204" pitchFamily="18" charset="0"/>
                            </a:rPr>
                            <m:t>𝜑</m:t>
                          </m:r>
                        </m:e>
                      </m:d>
                      <m:r>
                        <a:rPr lang="en-US" i="1">
                          <a:latin typeface="Cambria Math" panose="02040503050406030204" pitchFamily="18" charset="0"/>
                          <a:ea typeface="Cambria Math" panose="02040503050406030204" pitchFamily="18" charset="0"/>
                        </a:rPr>
                        <m:t>=</m:t>
                      </m:r>
                      <m:f>
                        <m:fPr>
                          <m:ctrlPr>
                            <a:rPr lang="en-US" i="1">
                              <a:latin typeface="Cambria Math" charset="0"/>
                            </a:rPr>
                          </m:ctrlPr>
                        </m:fPr>
                        <m:num>
                          <m:r>
                            <a:rPr lang="en-US" i="1">
                              <a:latin typeface="Cambria Math" panose="02040503050406030204" pitchFamily="18" charset="0"/>
                              <a:ea typeface="Cambria Math" panose="02040503050406030204" pitchFamily="18" charset="0"/>
                            </a:rPr>
                            <m:t>𝑞</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𝑚𝑎𝑥</m:t>
                              </m:r>
                            </m:sub>
                          </m:sSub>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h</m:t>
                          </m:r>
                          <m:sSub>
                            <m:sSubPr>
                              <m:ctrlPr>
                                <a:rPr lang="en-US" i="1">
                                  <a:latin typeface="Cambria Math" charset="0"/>
                                </a:rPr>
                              </m:ctrlPr>
                            </m:sSubPr>
                            <m:e>
                              <m:sSub>
                                <m:sSubPr>
                                  <m:ctrlPr>
                                    <a:rPr lang="en-US" i="1">
                                      <a:latin typeface="Cambria Math" charset="0"/>
                                      <a:ea typeface="Cambria Math" panose="02040503050406030204" pitchFamily="18" charset="0"/>
                                    </a:rPr>
                                  </m:ctrlPr>
                                </m:sSubPr>
                                <m:e>
                                  <m:sSub>
                                    <m:sSubPr>
                                      <m:ctrlPr>
                                        <a:rPr lang="en-US" i="1">
                                          <a:latin typeface="Cambria Math"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ea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𝑠</m:t>
                                  </m:r>
                                </m:sub>
                              </m:sSub>
                            </m:e>
                            <m:sub/>
                          </m:sSub>
                        </m:den>
                      </m:f>
                      <m:d>
                        <m:dPr>
                          <m:ctrlPr>
                            <a:rPr lang="en-US" i="1">
                              <a:latin typeface="Cambria Math" charset="0"/>
                              <a:ea typeface="Cambria Math" panose="02040503050406030204" pitchFamily="18" charset="0"/>
                            </a:rPr>
                          </m:ctrlPr>
                        </m:dPr>
                        <m:e>
                          <m:func>
                            <m:funcPr>
                              <m:ctrlPr>
                                <a:rPr lang="en-US" i="1">
                                  <a:latin typeface="Cambria Math" charset="0"/>
                                  <a:ea typeface="Cambria Math" panose="02040503050406030204" pitchFamily="18" charset="0"/>
                                </a:rPr>
                              </m:ctrlPr>
                            </m:funcPr>
                            <m:fName>
                              <m:r>
                                <a:rPr lang="en-US">
                                  <a:latin typeface="Cambria Math" panose="02040503050406030204" pitchFamily="18" charset="0"/>
                                  <a:ea typeface="Cambria Math" panose="02040503050406030204" pitchFamily="18" charset="0"/>
                                </a:rPr>
                                <m:t>1+</m:t>
                              </m:r>
                              <m:r>
                                <m:rPr>
                                  <m:sty m:val="p"/>
                                </m:rPr>
                                <a:rPr lang="en-US">
                                  <a:latin typeface="Cambria Math" panose="02040503050406030204" pitchFamily="18" charset="0"/>
                                  <a:ea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𝜑</m:t>
                              </m:r>
                            </m:e>
                          </m:func>
                        </m:e>
                      </m:d>
                    </m:oMath>
                  </m:oMathPara>
                </a14:m>
                <a:endParaRPr lang="en-GB" dirty="0"/>
              </a:p>
            </p:txBody>
          </p:sp>
        </mc:Choice>
        <mc:Fallback xmlns="">
          <p:sp>
            <p:nvSpPr>
              <p:cNvPr id="20" name="Rectangle 19"/>
              <p:cNvSpPr>
                <a:spLocks noRot="1" noChangeAspect="1" noMove="1" noResize="1" noEditPoints="1" noAdjustHandles="1" noChangeArrowheads="1" noChangeShapeType="1" noTextEdit="1"/>
              </p:cNvSpPr>
              <p:nvPr/>
            </p:nvSpPr>
            <p:spPr>
              <a:xfrm>
                <a:off x="1007322" y="312971"/>
                <a:ext cx="3231974" cy="693780"/>
              </a:xfrm>
              <a:prstGeom prst="rect">
                <a:avLst/>
              </a:prstGeom>
              <a:blipFill rotWithShape="0">
                <a:blip r:embed="rId8"/>
                <a:stretch>
                  <a:fillRect/>
                </a:stretch>
              </a:blipFill>
            </p:spPr>
            <p:txBody>
              <a:bodyPr/>
              <a:lstStyle/>
              <a:p>
                <a:r>
                  <a:rPr lang="en-US">
                    <a:noFill/>
                  </a:rPr>
                  <a:t> </a:t>
                </a:r>
              </a:p>
            </p:txBody>
          </p:sp>
        </mc:Fallback>
      </mc:AlternateContent>
      <p:sp>
        <p:nvSpPr>
          <p:cNvPr id="21" name="Rectangle 20"/>
          <p:cNvSpPr/>
          <p:nvPr/>
        </p:nvSpPr>
        <p:spPr>
          <a:xfrm>
            <a:off x="523048" y="3421270"/>
            <a:ext cx="3531654" cy="923330"/>
          </a:xfrm>
          <a:prstGeom prst="rect">
            <a:avLst/>
          </a:prstGeom>
        </p:spPr>
        <p:txBody>
          <a:bodyPr wrap="square">
            <a:spAutoFit/>
          </a:bodyPr>
          <a:lstStyle/>
          <a:p>
            <a:r>
              <a:rPr lang="en-GB" dirty="0"/>
              <a:t># case 1: SPS protons above transition, no </a:t>
            </a:r>
            <a:r>
              <a:rPr lang="en-GB" dirty="0" smtClean="0"/>
              <a:t>acceleration, q </a:t>
            </a:r>
            <a:r>
              <a:rPr lang="en-GB" dirty="0"/>
              <a:t>= </a:t>
            </a:r>
            <a:r>
              <a:rPr lang="en-GB" dirty="0" smtClean="0"/>
              <a:t>1, V</a:t>
            </a:r>
            <a:r>
              <a:rPr lang="en-GB" baseline="-25000" dirty="0" smtClean="0"/>
              <a:t>max</a:t>
            </a:r>
            <a:r>
              <a:rPr lang="en-GB" dirty="0" smtClean="0"/>
              <a:t> </a:t>
            </a:r>
            <a:r>
              <a:rPr lang="en-GB" dirty="0"/>
              <a:t>= </a:t>
            </a:r>
            <a:r>
              <a:rPr lang="en-GB" dirty="0" smtClean="0"/>
              <a:t>4.5e6 V, single RF system</a:t>
            </a:r>
            <a:endParaRPr lang="en-GB" dirty="0"/>
          </a:p>
        </p:txBody>
      </p:sp>
      <p:sp>
        <p:nvSpPr>
          <p:cNvPr id="22" name="TextBox 21"/>
          <p:cNvSpPr txBox="1"/>
          <p:nvPr/>
        </p:nvSpPr>
        <p:spPr>
          <a:xfrm>
            <a:off x="5046406" y="3173852"/>
            <a:ext cx="6882836" cy="923330"/>
          </a:xfrm>
          <a:prstGeom prst="rect">
            <a:avLst/>
          </a:prstGeom>
          <a:noFill/>
        </p:spPr>
        <p:txBody>
          <a:bodyPr wrap="square" rtlCol="0">
            <a:spAutoFit/>
          </a:bodyPr>
          <a:lstStyle/>
          <a:p>
            <a:r>
              <a:rPr lang="en-US" dirty="0" smtClean="0"/>
              <a:t>However, quite a number of particles in the beam have </a:t>
            </a:r>
            <a:r>
              <a:rPr lang="en-US" b="1" dirty="0" smtClean="0">
                <a:solidFill>
                  <a:srgbClr val="FFC000"/>
                </a:solidFill>
              </a:rPr>
              <a:t>large amplitude </a:t>
            </a:r>
            <a:r>
              <a:rPr lang="en-US" dirty="0" smtClean="0"/>
              <a:t>oscillations and then </a:t>
            </a:r>
            <a:r>
              <a:rPr lang="en-US" b="1" dirty="0" smtClean="0">
                <a:solidFill>
                  <a:srgbClr val="FFC000"/>
                </a:solidFill>
              </a:rPr>
              <a:t>behave non-linear </a:t>
            </a:r>
            <a:r>
              <a:rPr lang="en-US" dirty="0" smtClean="0"/>
              <a:t>due to the shape of the potential produced by the sinusoidal RF voltage.</a:t>
            </a:r>
            <a:endParaRPr lang="en-US" dirty="0"/>
          </a:p>
        </p:txBody>
      </p:sp>
      <p:sp>
        <p:nvSpPr>
          <p:cNvPr id="23" name="5-Point Star 22"/>
          <p:cNvSpPr/>
          <p:nvPr/>
        </p:nvSpPr>
        <p:spPr>
          <a:xfrm>
            <a:off x="2579523" y="2957224"/>
            <a:ext cx="283029" cy="30627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Rectangle 23"/>
              <p:cNvSpPr/>
              <p:nvPr/>
            </p:nvSpPr>
            <p:spPr>
              <a:xfrm>
                <a:off x="2766718" y="2922766"/>
                <a:ext cx="9165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charset="0"/>
                              <a:sym typeface="Wingdings" panose="05000000000000000000" pitchFamily="2" charset="2"/>
                            </a:rPr>
                          </m:ctrlPr>
                        </m:sSubPr>
                        <m:e>
                          <m:r>
                            <a:rPr lang="en-GB" i="1">
                              <a:solidFill>
                                <a:schemeClr val="bg1"/>
                              </a:solidFill>
                              <a:latin typeface="Cambria Math" panose="02040503050406030204" pitchFamily="18" charset="0"/>
                              <a:ea typeface="Cambria Math" panose="02040503050406030204" pitchFamily="18" charset="0"/>
                              <a:sym typeface="Wingdings" panose="05000000000000000000" pitchFamily="2" charset="2"/>
                            </a:rPr>
                            <m:t>𝜑</m:t>
                          </m:r>
                        </m:e>
                        <m:sub>
                          <m:r>
                            <a:rPr lang="en-US" i="1">
                              <a:solidFill>
                                <a:schemeClr val="bg1"/>
                              </a:solidFill>
                              <a:latin typeface="Cambria Math" panose="02040503050406030204" pitchFamily="18" charset="0"/>
                              <a:sym typeface="Wingdings" panose="05000000000000000000" pitchFamily="2" charset="2"/>
                            </a:rPr>
                            <m:t>𝑠</m:t>
                          </m:r>
                        </m:sub>
                      </m:sSub>
                      <m:r>
                        <a:rPr lang="en-US" i="1">
                          <a:solidFill>
                            <a:schemeClr val="bg1"/>
                          </a:solidFill>
                          <a:latin typeface="Cambria Math" panose="02040503050406030204" pitchFamily="18" charset="0"/>
                          <a:sym typeface="Wingdings" panose="05000000000000000000" pitchFamily="2" charset="2"/>
                        </a:rPr>
                        <m:t>=</m:t>
                      </m:r>
                      <m:r>
                        <a:rPr lang="en-US" i="1">
                          <a:solidFill>
                            <a:schemeClr val="bg1"/>
                          </a:solidFill>
                          <a:latin typeface="Cambria Math" panose="02040503050406030204" pitchFamily="18" charset="0"/>
                          <a:ea typeface="Cambria Math" panose="02040503050406030204" pitchFamily="18" charset="0"/>
                          <a:sym typeface="Wingdings" panose="05000000000000000000" pitchFamily="2" charset="2"/>
                        </a:rPr>
                        <m:t>𝜋</m:t>
                      </m:r>
                    </m:oMath>
                  </m:oMathPara>
                </a14:m>
                <a:endParaRPr lang="en-GB" dirty="0">
                  <a:solidFill>
                    <a:schemeClr val="bg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2766718" y="2922766"/>
                <a:ext cx="916533" cy="369332"/>
              </a:xfrm>
              <a:prstGeom prst="rect">
                <a:avLst/>
              </a:prstGeom>
              <a:blipFill rotWithShape="0">
                <a:blip r:embed="rId9"/>
                <a:stretch>
                  <a:fillRect b="-3279"/>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Introduction to accelerator physics, R. Alemany Fernandez</a:t>
            </a:r>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18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indefinite" autoRev="1" fill="hold" grpId="0" nodeType="clickEffect">
                                  <p:stCondLst>
                                    <p:cond delay="0"/>
                                  </p:stCondLst>
                                  <p:endCondLst>
                                    <p:cond evt="onNext" delay="0">
                                      <p:tgtEl>
                                        <p:sldTgt/>
                                      </p:tgtEl>
                                    </p:cond>
                                  </p:endCondLst>
                                  <p:childTnLst>
                                    <p:animMotion origin="layout" path="M -2.29167E-6 2.59259E-6 L 0.02227 0.10393 C 0.02696 0.12731 0.03399 0.14004 0.04128 0.14004 C 0.04961 0.14004 0.05625 0.12731 0.06094 0.10393 L 0.08334 2.59259E-6 " pathEditMode="relative" rAng="0" ptsTypes="AAAAA">
                                      <p:cBhvr>
                                        <p:cTn id="6" dur="2000" fill="hold"/>
                                        <p:tgtEl>
                                          <p:spTgt spid="15"/>
                                        </p:tgtEl>
                                        <p:attrNameLst>
                                          <p:attrName>ppt_x</p:attrName>
                                          <p:attrName>ppt_y</p:attrName>
                                        </p:attrNameLst>
                                      </p:cBhvr>
                                      <p:rCtr x="4167" y="699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7" grpId="0"/>
      <p:bldP spid="18" grpId="0"/>
      <p:bldP spid="19" grpId="0"/>
      <p:bldP spid="22" grpId="0"/>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6706</Words>
  <Application>Microsoft Macintosh PowerPoint</Application>
  <PresentationFormat>Widescreen</PresentationFormat>
  <Paragraphs>545</Paragraphs>
  <Slides>45</Slides>
  <Notes>5</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57" baseType="lpstr">
      <vt:lpstr>Calibri</vt:lpstr>
      <vt:lpstr>Cambria Math</vt:lpstr>
      <vt:lpstr>Comic Sans MS</vt:lpstr>
      <vt:lpstr>Corbel</vt:lpstr>
      <vt:lpstr>Mangal</vt:lpstr>
      <vt:lpstr>ＭＳ Ｐゴシック</vt:lpstr>
      <vt:lpstr>Times New Roman</vt:lpstr>
      <vt:lpstr>Wingdings</vt:lpstr>
      <vt:lpstr>Arial</vt:lpstr>
      <vt:lpstr>Depth</vt:lpstr>
      <vt:lpstr>Équation</vt:lpstr>
      <vt:lpstr>Equation</vt:lpstr>
      <vt:lpstr>Introduction to longitudinal beam dynamics II</vt:lpstr>
      <vt:lpstr>Longitudinal phase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Single particle synchrotron motion – no acceleration</vt:lpstr>
      <vt:lpstr>Large Amplitude Oscillations</vt:lpstr>
      <vt:lpstr>PowerPoint Presentation</vt:lpstr>
      <vt:lpstr>PowerPoint Presentation</vt:lpstr>
      <vt:lpstr>Single particle synchrotron motion – no acceleration</vt:lpstr>
      <vt:lpstr>PowerPoint Presentation</vt:lpstr>
      <vt:lpstr>Synchrotron frequency spread</vt:lpstr>
      <vt:lpstr>PowerPoint Presentation</vt:lpstr>
      <vt:lpstr>PowerPoint Presentation</vt:lpstr>
      <vt:lpstr>PowerPoint Presentation</vt:lpstr>
      <vt:lpstr>PowerPoint Presentation</vt:lpstr>
      <vt:lpstr>PowerPoint Presentation</vt:lpstr>
      <vt:lpstr>PowerPoint Presentation</vt:lpstr>
      <vt:lpstr>Bunch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Frequency Change during acceleration</vt:lpstr>
      <vt:lpstr>Frequency Change during acceleration</vt:lpstr>
      <vt:lpstr>Spares</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longitudinal beam dynamics</dc:title>
  <dc:creator>Reyes Alemany Fernandez</dc:creator>
  <cp:lastModifiedBy>Reyes Alemany Fernandez</cp:lastModifiedBy>
  <cp:revision>27</cp:revision>
  <dcterms:created xsi:type="dcterms:W3CDTF">2021-11-25T15:37:12Z</dcterms:created>
  <dcterms:modified xsi:type="dcterms:W3CDTF">2022-03-10T14:57:17Z</dcterms:modified>
</cp:coreProperties>
</file>