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7" r:id="rId2"/>
    <p:sldId id="291" r:id="rId3"/>
    <p:sldId id="260" r:id="rId4"/>
    <p:sldId id="261" r:id="rId5"/>
    <p:sldId id="262" r:id="rId6"/>
    <p:sldId id="263" r:id="rId7"/>
    <p:sldId id="264" r:id="rId8"/>
    <p:sldId id="288" r:id="rId9"/>
    <p:sldId id="265" r:id="rId10"/>
    <p:sldId id="283" r:id="rId11"/>
    <p:sldId id="266" r:id="rId12"/>
    <p:sldId id="269"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92" r:id="rId26"/>
    <p:sldId id="293" r:id="rId27"/>
    <p:sldId id="294" r:id="rId28"/>
    <p:sldId id="295" r:id="rId29"/>
    <p:sldId id="285" r:id="rId30"/>
    <p:sldId id="284" r:id="rId31"/>
    <p:sldId id="286" r:id="rId32"/>
    <p:sldId id="287" r:id="rId33"/>
    <p:sldId id="296" r:id="rId34"/>
    <p:sldId id="297" r:id="rId35"/>
    <p:sldId id="298" r:id="rId36"/>
    <p:sldId id="302" r:id="rId37"/>
    <p:sldId id="301" r:id="rId38"/>
    <p:sldId id="303" r:id="rId39"/>
    <p:sldId id="304" r:id="rId40"/>
    <p:sldId id="289" r:id="rId41"/>
    <p:sldId id="281"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AEBD"/>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77"/>
    <p:restoredTop sz="94672"/>
  </p:normalViewPr>
  <p:slideViewPr>
    <p:cSldViewPr snapToGrid="0" snapToObjects="1">
      <p:cViewPr>
        <p:scale>
          <a:sx n="120" d="100"/>
          <a:sy n="120" d="100"/>
        </p:scale>
        <p:origin x="208" y="21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1559D-705C-3B46-A299-B4646830B5FF}" type="datetimeFigureOut">
              <a:rPr lang="en-US" smtClean="0"/>
              <a:t>3/31/22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8CA7B-48A1-8947-96AD-74D3486D05AE}" type="slidenum">
              <a:rPr lang="en-US" smtClean="0"/>
              <a:t>‹#›</a:t>
            </a:fld>
            <a:endParaRPr lang="en-US"/>
          </a:p>
        </p:txBody>
      </p:sp>
    </p:spTree>
    <p:extLst>
      <p:ext uri="{BB962C8B-B14F-4D97-AF65-F5344CB8AC3E}">
        <p14:creationId xmlns:p14="http://schemas.microsoft.com/office/powerpoint/2010/main" val="79263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29634-84DC-FA42-8290-20A37677812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3411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A8CA7B-48A1-8947-96AD-74D3486D05AE}" type="slidenum">
              <a:rPr lang="en-US" smtClean="0"/>
              <a:t>15</a:t>
            </a:fld>
            <a:endParaRPr lang="en-US"/>
          </a:p>
        </p:txBody>
      </p:sp>
    </p:spTree>
    <p:extLst>
      <p:ext uri="{BB962C8B-B14F-4D97-AF65-F5344CB8AC3E}">
        <p14:creationId xmlns:p14="http://schemas.microsoft.com/office/powerpoint/2010/main" val="1175842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14906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2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30.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6.png"/><Relationship Id="rId9"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10.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tiff"/></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89.png"/><Relationship Id="rId9"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28.xml.rels><?xml version="1.0" encoding="UTF-8" standalone="yes"?>
<Relationships xmlns="http://schemas.openxmlformats.org/package/2006/relationships"><Relationship Id="rId11" Type="http://schemas.openxmlformats.org/officeDocument/2006/relationships/image" Target="../media/image108.png"/><Relationship Id="rId12" Type="http://schemas.openxmlformats.org/officeDocument/2006/relationships/image" Target="../media/image109.png"/><Relationship Id="rId13" Type="http://schemas.openxmlformats.org/officeDocument/2006/relationships/image" Target="../media/image110.png"/><Relationship Id="rId14" Type="http://schemas.openxmlformats.org/officeDocument/2006/relationships/image" Target="../media/image111.png"/><Relationship Id="rId15" Type="http://schemas.openxmlformats.org/officeDocument/2006/relationships/image" Target="../media/image112.png"/><Relationship Id="rId16"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860.png"/></Relationships>
</file>

<file path=ppt/slides/_rels/slide31.xml.rels><?xml version="1.0" encoding="UTF-8" standalone="yes"?>
<Relationships xmlns="http://schemas.openxmlformats.org/package/2006/relationships"><Relationship Id="rId3" Type="http://schemas.openxmlformats.org/officeDocument/2006/relationships/image" Target="../media/image710.png"/><Relationship Id="rId4" Type="http://schemas.openxmlformats.org/officeDocument/2006/relationships/image" Target="../media/image890.png"/><Relationship Id="rId5" Type="http://schemas.openxmlformats.org/officeDocument/2006/relationships/image" Target="../media/image900.png"/><Relationship Id="rId6" Type="http://schemas.openxmlformats.org/officeDocument/2006/relationships/image" Target="../media/image880.png"/><Relationship Id="rId1" Type="http://schemas.openxmlformats.org/officeDocument/2006/relationships/slideLayout" Target="../slideLayouts/slideLayout6.xml"/><Relationship Id="rId2" Type="http://schemas.openxmlformats.org/officeDocument/2006/relationships/image" Target="../media/image8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1" Type="http://schemas.openxmlformats.org/officeDocument/2006/relationships/slideLayout" Target="../slideLayouts/slideLayout6.xml"/><Relationship Id="rId2" Type="http://schemas.openxmlformats.org/officeDocument/2006/relationships/image" Target="../media/image132.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7.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500" dirty="0" smtClean="0"/>
              <a:t>Introduction to transverse beam dynamics III</a:t>
            </a:r>
            <a:endParaRPr lang="en-US" sz="5500" dirty="0"/>
          </a:p>
        </p:txBody>
      </p:sp>
      <p:sp>
        <p:nvSpPr>
          <p:cNvPr id="3" name="Subtitle 2"/>
          <p:cNvSpPr>
            <a:spLocks noGrp="1"/>
          </p:cNvSpPr>
          <p:nvPr>
            <p:ph type="subTitle" idx="1"/>
          </p:nvPr>
        </p:nvSpPr>
        <p:spPr>
          <a:xfrm>
            <a:off x="2209800" y="5116775"/>
            <a:ext cx="9144000" cy="754025"/>
          </a:xfrm>
        </p:spPr>
        <p:txBody>
          <a:bodyPr>
            <a:normAutofit fontScale="77500" lnSpcReduction="20000"/>
          </a:bodyPr>
          <a:lstStyle/>
          <a:p>
            <a:endParaRPr lang="en-US" dirty="0" smtClean="0"/>
          </a:p>
          <a:p>
            <a:r>
              <a:rPr lang="en-US" dirty="0" smtClean="0"/>
              <a:t>Restricted to the LINEAR BEAM OPTICS </a:t>
            </a:r>
            <a:r>
              <a:rPr lang="en-US" dirty="0" smtClean="0">
                <a:sym typeface="Wingdings"/>
              </a:rPr>
              <a:t> THE IDEAL WORLD</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4365F2E3-FD74-2E4C-B018-56760FBEC4CA}"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18925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11150"/>
            <a:ext cx="9144000" cy="6235700"/>
          </a:xfrm>
          <a:prstGeom prst="rect">
            <a:avLst/>
          </a:prstGeom>
        </p:spPr>
      </p:pic>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a:xfrm>
            <a:off x="4038600" y="6503107"/>
            <a:ext cx="4114800" cy="365125"/>
          </a:xfrm>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t>
            </a: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Alemany Fernandez</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50159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27613" b="15117"/>
          <a:stretch/>
        </p:blipFill>
        <p:spPr>
          <a:xfrm>
            <a:off x="1737360" y="1031240"/>
            <a:ext cx="8747760" cy="3840479"/>
          </a:xfrm>
          <a:prstGeom prst="rect">
            <a:avLst/>
          </a:prstGeom>
        </p:spPr>
      </p:pic>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6565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2728" y="290946"/>
            <a:ext cx="3608874" cy="2679545"/>
            <a:chOff x="7031348" y="4067712"/>
            <a:chExt cx="3283126" cy="2383888"/>
          </a:xfrm>
        </p:grpSpPr>
        <p:pic>
          <p:nvPicPr>
            <p:cNvPr id="3" name="Picture 2"/>
            <p:cNvPicPr>
              <a:picLocks noChangeAspect="1"/>
            </p:cNvPicPr>
            <p:nvPr/>
          </p:nvPicPr>
          <p:blipFill>
            <a:blip r:embed="rId2"/>
            <a:stretch>
              <a:fillRect/>
            </a:stretch>
          </p:blipFill>
          <p:spPr>
            <a:xfrm>
              <a:off x="7031348" y="4067712"/>
              <a:ext cx="3283126" cy="2383888"/>
            </a:xfrm>
            <a:prstGeom prst="rect">
              <a:avLst/>
            </a:prstGeom>
          </p:spPr>
        </p:pic>
        <p:sp>
          <p:nvSpPr>
            <p:cNvPr id="4" name="Rectangle 3"/>
            <p:cNvSpPr/>
            <p:nvPr/>
          </p:nvSpPr>
          <p:spPr>
            <a:xfrm>
              <a:off x="9662160" y="5933440"/>
              <a:ext cx="650240" cy="518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3139700" y="2056562"/>
            <a:ext cx="535724" cy="276999"/>
          </a:xfrm>
          <a:prstGeom prst="rect">
            <a:avLst/>
          </a:prstGeom>
          <a:noFill/>
        </p:spPr>
        <p:txBody>
          <a:bodyPr wrap="none" rtlCol="0">
            <a:spAutoFit/>
          </a:bodyPr>
          <a:lstStyle/>
          <a:p>
            <a:r>
              <a:rPr lang="en-US" sz="1200" dirty="0" smtClean="0">
                <a:solidFill>
                  <a:schemeClr val="bg1"/>
                </a:solidFill>
              </a:rPr>
              <a:t>=</a:t>
            </a:r>
            <a:r>
              <a:rPr lang="en-US" sz="1200" dirty="0" err="1">
                <a:solidFill>
                  <a:schemeClr val="bg1"/>
                </a:solidFill>
              </a:rPr>
              <a:t>x</a:t>
            </a:r>
            <a:r>
              <a:rPr lang="en-US" sz="1200" baseline="-25000" dirty="0" err="1" smtClean="0">
                <a:solidFill>
                  <a:schemeClr val="bg1"/>
                </a:solidFill>
              </a:rPr>
              <a:t>max</a:t>
            </a:r>
            <a:r>
              <a:rPr lang="en-US" sz="1200" baseline="-25000" dirty="0" smtClean="0">
                <a:solidFill>
                  <a:schemeClr val="bg1"/>
                </a:solidFill>
              </a:rPr>
              <a:t> </a:t>
            </a:r>
            <a:endParaRPr lang="en-US" sz="1200" dirty="0">
              <a:solidFill>
                <a:schemeClr val="bg1"/>
              </a:solidFill>
            </a:endParaRPr>
          </a:p>
        </p:txBody>
      </p:sp>
      <p:cxnSp>
        <p:nvCxnSpPr>
          <p:cNvPr id="6" name="Straight Arrow Connector 5"/>
          <p:cNvCxnSpPr/>
          <p:nvPr/>
        </p:nvCxnSpPr>
        <p:spPr>
          <a:xfrm>
            <a:off x="3736966" y="1494067"/>
            <a:ext cx="0" cy="4775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075806" y="909867"/>
            <a:ext cx="669242" cy="8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95792" y="1101522"/>
            <a:ext cx="569387" cy="276999"/>
          </a:xfrm>
          <a:prstGeom prst="rect">
            <a:avLst/>
          </a:prstGeom>
          <a:noFill/>
        </p:spPr>
        <p:txBody>
          <a:bodyPr wrap="none" rtlCol="0">
            <a:spAutoFit/>
          </a:bodyPr>
          <a:lstStyle/>
          <a:p>
            <a:r>
              <a:rPr lang="en-US" sz="1200" dirty="0" err="1">
                <a:solidFill>
                  <a:schemeClr val="bg1"/>
                </a:solidFill>
              </a:rPr>
              <a:t>x</a:t>
            </a:r>
            <a:r>
              <a:rPr lang="en-US" sz="1200" dirty="0" err="1" smtClean="0">
                <a:solidFill>
                  <a:schemeClr val="bg1"/>
                </a:solidFill>
              </a:rPr>
              <a:t>’</a:t>
            </a:r>
            <a:r>
              <a:rPr lang="en-US" sz="1200" baseline="-25000" dirty="0" err="1" smtClean="0">
                <a:solidFill>
                  <a:schemeClr val="bg1"/>
                </a:solidFill>
              </a:rPr>
              <a:t>max</a:t>
            </a:r>
            <a:r>
              <a:rPr lang="en-US" sz="1200" baseline="-25000" dirty="0" smtClean="0">
                <a:solidFill>
                  <a:schemeClr val="bg1"/>
                </a:solidFill>
              </a:rPr>
              <a:t> </a:t>
            </a:r>
            <a:r>
              <a:rPr lang="en-US" sz="1200" dirty="0" smtClean="0">
                <a:solidFill>
                  <a:schemeClr val="bg1"/>
                </a:solidFill>
              </a:rPr>
              <a:t>=</a:t>
            </a:r>
            <a:endParaRPr lang="en-US" sz="1200" dirty="0">
              <a:solidFill>
                <a:schemeClr val="bg1"/>
              </a:solidFill>
            </a:endParaRPr>
          </a:p>
        </p:txBody>
      </p:sp>
      <mc:AlternateContent xmlns:mc="http://schemas.openxmlformats.org/markup-compatibility/2006" xmlns:a14="http://schemas.microsoft.com/office/drawing/2010/main">
        <mc:Choice Requires="a14">
          <p:sp>
            <p:nvSpPr>
              <p:cNvPr id="9" name="TextBox 8"/>
              <p:cNvSpPr txBox="1"/>
              <p:nvPr/>
            </p:nvSpPr>
            <p:spPr>
              <a:xfrm>
                <a:off x="2136909" y="2460084"/>
                <a:ext cx="426975"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400" i="1" smtClean="0">
                              <a:solidFill>
                                <a:schemeClr val="bg1"/>
                              </a:solidFill>
                              <a:latin typeface="Cambria Math" charset="0"/>
                            </a:rPr>
                          </m:ctrlPr>
                        </m:radPr>
                        <m:deg/>
                        <m:e>
                          <m:f>
                            <m:fPr>
                              <m:type m:val="skw"/>
                              <m:ctrlPr>
                                <a:rPr lang="en-US" sz="1400" i="1" smtClean="0">
                                  <a:solidFill>
                                    <a:schemeClr val="bg1"/>
                                  </a:solidFill>
                                  <a:latin typeface="Cambria Math" charset="0"/>
                                </a:rPr>
                              </m:ctrlPr>
                            </m:fPr>
                            <m:num>
                              <m:r>
                                <a:rPr lang="en-US" sz="1400" i="1" smtClean="0">
                                  <a:solidFill>
                                    <a:schemeClr val="bg1"/>
                                  </a:solidFill>
                                  <a:latin typeface="Cambria Math" charset="0"/>
                                  <a:ea typeface="Cambria Math" charset="0"/>
                                  <a:cs typeface="Cambria Math" charset="0"/>
                                </a:rPr>
                                <m:t>𝜀</m:t>
                              </m:r>
                            </m:num>
                            <m:den>
                              <m:r>
                                <a:rPr lang="en-US" sz="1400" i="1" smtClean="0">
                                  <a:solidFill>
                                    <a:schemeClr val="bg1"/>
                                  </a:solidFill>
                                  <a:latin typeface="Cambria Math" charset="0"/>
                                  <a:ea typeface="Cambria Math" charset="0"/>
                                  <a:cs typeface="Cambria Math" charset="0"/>
                                </a:rPr>
                                <m:t>𝛾</m:t>
                              </m:r>
                            </m:den>
                          </m:f>
                        </m:e>
                      </m:rad>
                    </m:oMath>
                  </m:oMathPara>
                </a14:m>
                <a:endParaRPr lang="en-US" sz="1400" dirty="0">
                  <a:solidFill>
                    <a:schemeClr val="bg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136909" y="2460084"/>
                <a:ext cx="426975" cy="438390"/>
              </a:xfrm>
              <a:prstGeom prst="rect">
                <a:avLst/>
              </a:prstGeom>
              <a:blipFill rotWithShape="0">
                <a:blip r:embed="rId3"/>
                <a:stretch>
                  <a:fillRect l="-44286" t="-81690" r="-131429" b="-145070"/>
                </a:stretch>
              </a:blipFill>
            </p:spPr>
            <p:txBody>
              <a:bodyPr/>
              <a:lstStyle/>
              <a:p>
                <a:r>
                  <a:rPr lang="en-US">
                    <a:noFill/>
                  </a:rPr>
                  <a:t> </a:t>
                </a:r>
              </a:p>
            </p:txBody>
          </p:sp>
        </mc:Fallback>
      </mc:AlternateContent>
      <p:cxnSp>
        <p:nvCxnSpPr>
          <p:cNvPr id="10" name="Straight Connector 9"/>
          <p:cNvCxnSpPr/>
          <p:nvPr/>
        </p:nvCxnSpPr>
        <p:spPr>
          <a:xfrm>
            <a:off x="2745048" y="1732827"/>
            <a:ext cx="0" cy="1032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75806" y="2455093"/>
            <a:ext cx="669242" cy="8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734311" y="1513632"/>
                <a:ext cx="442044"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400" i="1" smtClean="0">
                              <a:solidFill>
                                <a:schemeClr val="bg1"/>
                              </a:solidFill>
                              <a:latin typeface="Cambria Math" charset="0"/>
                            </a:rPr>
                          </m:ctrlPr>
                        </m:radPr>
                        <m:deg/>
                        <m:e>
                          <m:f>
                            <m:fPr>
                              <m:type m:val="skw"/>
                              <m:ctrlPr>
                                <a:rPr lang="en-US" sz="1400" i="1" smtClean="0">
                                  <a:solidFill>
                                    <a:schemeClr val="bg1"/>
                                  </a:solidFill>
                                  <a:latin typeface="Cambria Math" charset="0"/>
                                </a:rPr>
                              </m:ctrlPr>
                            </m:fPr>
                            <m:num>
                              <m:r>
                                <a:rPr lang="en-US" sz="1400" i="1" smtClean="0">
                                  <a:solidFill>
                                    <a:schemeClr val="bg1"/>
                                  </a:solidFill>
                                  <a:latin typeface="Cambria Math" charset="0"/>
                                  <a:ea typeface="Cambria Math" charset="0"/>
                                  <a:cs typeface="Cambria Math" charset="0"/>
                                </a:rPr>
                                <m:t>𝜀</m:t>
                              </m:r>
                            </m:num>
                            <m:den>
                              <m:r>
                                <a:rPr lang="en-US" sz="1400" i="1" smtClean="0">
                                  <a:solidFill>
                                    <a:schemeClr val="bg1"/>
                                  </a:solidFill>
                                  <a:latin typeface="Cambria Math" charset="0"/>
                                  <a:ea typeface="Cambria Math" charset="0"/>
                                  <a:cs typeface="Cambria Math" charset="0"/>
                                </a:rPr>
                                <m:t>𝛽</m:t>
                              </m:r>
                            </m:den>
                          </m:f>
                        </m:e>
                      </m:rad>
                    </m:oMath>
                  </m:oMathPara>
                </a14:m>
                <a:endParaRPr lang="en-US" sz="1400"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34311" y="1513632"/>
                <a:ext cx="442044" cy="438390"/>
              </a:xfrm>
              <a:prstGeom prst="rect">
                <a:avLst/>
              </a:prstGeom>
              <a:blipFill rotWithShape="0">
                <a:blip r:embed="rId4"/>
                <a:stretch>
                  <a:fillRect l="-41096" t="-80556" r="-123288" b="-141667"/>
                </a:stretch>
              </a:blipFill>
            </p:spPr>
            <p:txBody>
              <a:bodyPr/>
              <a:lstStyle/>
              <a:p>
                <a:r>
                  <a:rPr lang="en-US">
                    <a:noFill/>
                  </a:rPr>
                  <a:t> </a:t>
                </a:r>
              </a:p>
            </p:txBody>
          </p:sp>
        </mc:Fallback>
      </mc:AlternateContent>
      <p:cxnSp>
        <p:nvCxnSpPr>
          <p:cNvPr id="13" name="Straight Connector 12"/>
          <p:cNvCxnSpPr/>
          <p:nvPr/>
        </p:nvCxnSpPr>
        <p:spPr>
          <a:xfrm rot="5400000">
            <a:off x="1559697" y="972747"/>
            <a:ext cx="0" cy="1032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266767" y="1494067"/>
            <a:ext cx="0" cy="4775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849102" y="579712"/>
                <a:ext cx="4604915" cy="521810"/>
              </a:xfrm>
              <a:prstGeom prst="rect">
                <a:avLst/>
              </a:prstGeom>
              <a:solidFill>
                <a:schemeClr val="tx2">
                  <a:lumMod val="5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𝑥</m:t>
                      </m:r>
                      <m:d>
                        <m:dPr>
                          <m:ctrlPr>
                            <a:rPr lang="en-US" sz="2800" b="0" i="1" smtClean="0">
                              <a:latin typeface="Cambria Math" charset="0"/>
                            </a:rPr>
                          </m:ctrlPr>
                        </m:dPr>
                        <m:e>
                          <m:r>
                            <a:rPr lang="en-US" sz="2800" b="0" i="1" smtClean="0">
                              <a:latin typeface="Cambria Math" charset="0"/>
                            </a:rPr>
                            <m:t>𝑠</m:t>
                          </m:r>
                        </m:e>
                      </m:d>
                      <m:r>
                        <a:rPr lang="en-US" sz="2800" b="0" i="1" smtClean="0">
                          <a:latin typeface="Cambria Math" charset="0"/>
                        </a:rPr>
                        <m:t>=</m:t>
                      </m:r>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r>
                        <m:rPr>
                          <m:sty m:val="p"/>
                        </m:rPr>
                        <a:rPr lang="en-US" sz="2800" b="0" i="0" smtClean="0">
                          <a:latin typeface="Cambria Math" charset="0"/>
                        </a:rPr>
                        <m:t>cos</m:t>
                      </m:r>
                      <m:r>
                        <a:rPr lang="en-US" sz="2800" b="0" i="1" smtClean="0">
                          <a:latin typeface="Cambria Math" charset="0"/>
                        </a:rPr>
                        <m:t>⁡(</m:t>
                      </m:r>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𝜙</m:t>
                      </m:r>
                      <m:r>
                        <a:rPr lang="en-US" sz="2800" b="0" i="1" smtClean="0">
                          <a:latin typeface="Cambria Math" charset="0"/>
                          <a:ea typeface="Cambria Math" charset="0"/>
                          <a:cs typeface="Cambria Math" charset="0"/>
                        </a:rPr>
                        <m:t>)</m:t>
                      </m:r>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849102" y="579712"/>
                <a:ext cx="4604915" cy="521810"/>
              </a:xfrm>
              <a:prstGeom prst="rect">
                <a:avLst/>
              </a:prstGeom>
              <a:blipFill rotWithShape="0">
                <a:blip r:embed="rId5"/>
                <a:stretch>
                  <a:fillRect/>
                </a:stretch>
              </a:blipFill>
              <a:ln>
                <a:noFill/>
              </a:ln>
            </p:spPr>
            <p:txBody>
              <a:bodyPr/>
              <a:lstStyle/>
              <a:p>
                <a:r>
                  <a:rPr lang="en-US">
                    <a:noFill/>
                  </a:rPr>
                  <a:t> </a:t>
                </a:r>
              </a:p>
            </p:txBody>
          </p:sp>
        </mc:Fallback>
      </mc:AlternateContent>
      <p:sp>
        <p:nvSpPr>
          <p:cNvPr id="16" name="Oval 15"/>
          <p:cNvSpPr/>
          <p:nvPr/>
        </p:nvSpPr>
        <p:spPr>
          <a:xfrm>
            <a:off x="7207135" y="548640"/>
            <a:ext cx="2294312" cy="62345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594033" y="675701"/>
            <a:ext cx="529312" cy="523220"/>
          </a:xfrm>
          <a:prstGeom prst="rect">
            <a:avLst/>
          </a:prstGeom>
          <a:noFill/>
        </p:spPr>
        <p:txBody>
          <a:bodyPr wrap="none" rtlCol="0">
            <a:spAutoFit/>
          </a:bodyPr>
          <a:lstStyle/>
          <a:p>
            <a:r>
              <a:rPr lang="en-US" sz="2800" smtClean="0"/>
              <a:t>=1</a:t>
            </a:r>
            <a:endParaRPr lang="en-US" sz="2800"/>
          </a:p>
        </p:txBody>
      </p:sp>
      <mc:AlternateContent xmlns:mc="http://schemas.openxmlformats.org/markup-compatibility/2006" xmlns:a14="http://schemas.microsoft.com/office/drawing/2010/main">
        <mc:Choice Requires="a14">
          <p:sp>
            <p:nvSpPr>
              <p:cNvPr id="18" name="Rectangle 17"/>
              <p:cNvSpPr/>
              <p:nvPr/>
            </p:nvSpPr>
            <p:spPr>
              <a:xfrm>
                <a:off x="4797369" y="1488855"/>
                <a:ext cx="2986010" cy="6141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𝑥</m:t>
                      </m:r>
                      <m:r>
                        <a:rPr lang="en-US" sz="2800" b="0" i="1" baseline="-25000" smtClean="0">
                          <a:latin typeface="Cambria Math" charset="0"/>
                        </a:rPr>
                        <m:t>𝑚𝑎𝑥</m:t>
                      </m:r>
                      <m:d>
                        <m:dPr>
                          <m:ctrlPr>
                            <a:rPr lang="en-US" sz="2800" b="0" i="1" smtClean="0">
                              <a:latin typeface="Cambria Math" charset="0"/>
                            </a:rPr>
                          </m:ctrlPr>
                        </m:dPr>
                        <m:e>
                          <m:r>
                            <a:rPr lang="en-US" sz="2800" b="0" i="1" smtClean="0">
                              <a:latin typeface="Cambria Math" charset="0"/>
                            </a:rPr>
                            <m:t>𝑠</m:t>
                          </m:r>
                        </m:e>
                      </m:d>
                      <m:r>
                        <a:rPr lang="en-US" sz="2800" b="0" i="1" smtClean="0">
                          <a:latin typeface="Cambria Math" charset="0"/>
                        </a:rPr>
                        <m:t>=</m:t>
                      </m:r>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oMath>
                  </m:oMathPara>
                </a14:m>
                <a:endParaRPr lang="en-US" sz="2800" dirty="0"/>
              </a:p>
            </p:txBody>
          </p:sp>
        </mc:Choice>
        <mc:Fallback xmlns="">
          <p:sp>
            <p:nvSpPr>
              <p:cNvPr id="18" name="Rectangle 17"/>
              <p:cNvSpPr>
                <a:spLocks noRot="1" noChangeAspect="1" noMove="1" noResize="1" noEditPoints="1" noAdjustHandles="1" noChangeArrowheads="1" noChangeShapeType="1" noTextEdit="1"/>
              </p:cNvSpPr>
              <p:nvPr/>
            </p:nvSpPr>
            <p:spPr>
              <a:xfrm>
                <a:off x="4797369" y="1488855"/>
                <a:ext cx="2986010" cy="61414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693492" y="2239156"/>
                <a:ext cx="7185395" cy="954107"/>
              </a:xfrm>
              <a:prstGeom prst="rect">
                <a:avLst/>
              </a:prstGeom>
              <a:noFill/>
            </p:spPr>
            <p:txBody>
              <a:bodyPr wrap="square" rtlCol="0">
                <a:spAutoFit/>
              </a:bodyPr>
              <a:lstStyle/>
              <a:p>
                <a:r>
                  <a:rPr lang="en-US" sz="2800" dirty="0" smtClean="0"/>
                  <a:t>How much is x’(s) at this position? (put </a:t>
                </a:r>
                <a14:m>
                  <m:oMath xmlns:m="http://schemas.openxmlformats.org/officeDocument/2006/math">
                    <m:r>
                      <a:rPr lang="en-US" sz="2800" b="0" i="1" smtClean="0">
                        <a:latin typeface="Cambria Math" charset="0"/>
                      </a:rPr>
                      <m:t>𝑥</m:t>
                    </m:r>
                    <m:r>
                      <a:rPr lang="en-US" sz="2800" b="0" i="1" baseline="-25000" smtClean="0">
                        <a:latin typeface="Cambria Math" charset="0"/>
                      </a:rPr>
                      <m:t>𝑚𝑎𝑥</m:t>
                    </m:r>
                    <m:d>
                      <m:dPr>
                        <m:ctrlPr>
                          <a:rPr lang="en-US" sz="2800" b="0" i="1" smtClean="0">
                            <a:latin typeface="Cambria Math" charset="0"/>
                          </a:rPr>
                        </m:ctrlPr>
                      </m:dPr>
                      <m:e>
                        <m:r>
                          <a:rPr lang="en-US" sz="2800" b="0" i="1" smtClean="0">
                            <a:latin typeface="Cambria Math" charset="0"/>
                          </a:rPr>
                          <m:t>𝑠</m:t>
                        </m:r>
                      </m:e>
                    </m:d>
                  </m:oMath>
                </a14:m>
                <a:r>
                  <a:rPr lang="en-US" sz="2800" dirty="0" smtClean="0"/>
                  <a:t> in the ellipse equation and solve for x’)</a:t>
                </a:r>
              </a:p>
            </p:txBody>
          </p:sp>
        </mc:Choice>
        <mc:Fallback xmlns="">
          <p:sp>
            <p:nvSpPr>
              <p:cNvPr id="19" name="TextBox 18"/>
              <p:cNvSpPr txBox="1">
                <a:spLocks noRot="1" noChangeAspect="1" noMove="1" noResize="1" noEditPoints="1" noAdjustHandles="1" noChangeArrowheads="1" noChangeShapeType="1" noTextEdit="1"/>
              </p:cNvSpPr>
              <p:nvPr/>
            </p:nvSpPr>
            <p:spPr>
              <a:xfrm>
                <a:off x="4693492" y="2239156"/>
                <a:ext cx="7185395" cy="954107"/>
              </a:xfrm>
              <a:prstGeom prst="rect">
                <a:avLst/>
              </a:prstGeom>
              <a:blipFill rotWithShape="0">
                <a:blip r:embed="rId7"/>
                <a:stretch>
                  <a:fillRect l="-1781" t="-5732"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849102" y="3143232"/>
                <a:ext cx="3743461" cy="6141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charset="0"/>
                            </a:rPr>
                          </m:ctrlPr>
                        </m:sSupPr>
                        <m:e>
                          <m:r>
                            <a:rPr lang="en-US" sz="2800" b="0" i="1" smtClean="0">
                              <a:latin typeface="Cambria Math" charset="0"/>
                            </a:rPr>
                            <m:t>𝑥</m:t>
                          </m:r>
                        </m:e>
                        <m:sup>
                          <m:r>
                            <a:rPr lang="en-US" sz="2800" b="0" i="1" smtClean="0">
                              <a:latin typeface="Cambria Math" charset="0"/>
                            </a:rPr>
                            <m:t>′</m:t>
                          </m:r>
                        </m:sup>
                      </m:sSup>
                      <m:r>
                        <a:rPr lang="en-US" sz="2800" b="0" i="1" baseline="-25000" smtClean="0">
                          <a:latin typeface="Cambria Math" charset="0"/>
                        </a:rPr>
                        <m:t>𝑚𝑖𝑛</m:t>
                      </m:r>
                      <m:d>
                        <m:dPr>
                          <m:ctrlPr>
                            <a:rPr lang="en-US" sz="2800" b="0" i="1" smtClean="0">
                              <a:latin typeface="Cambria Math" charset="0"/>
                            </a:rPr>
                          </m:ctrlPr>
                        </m:dPr>
                        <m:e>
                          <m:r>
                            <a:rPr lang="en-US" sz="2800" b="0" i="1" smtClean="0">
                              <a:latin typeface="Cambria Math" charset="0"/>
                            </a:rPr>
                            <m:t>𝑠</m:t>
                          </m:r>
                        </m:e>
                      </m:d>
                      <m:r>
                        <a:rPr lang="en-US" sz="2800" b="0" i="1" smtClean="0">
                          <a:latin typeface="Cambria Math" charset="0"/>
                        </a:rPr>
                        <m:t>=−</m:t>
                      </m:r>
                      <m:r>
                        <a:rPr lang="en-US" sz="2800" b="0" i="1" smtClean="0">
                          <a:latin typeface="Cambria Math" charset="0"/>
                          <a:ea typeface="Cambria Math" charset="0"/>
                          <a:cs typeface="Cambria Math" charset="0"/>
                        </a:rPr>
                        <m:t>𝛼</m:t>
                      </m:r>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solidFill>
                                <a:schemeClr val="tx1"/>
                              </a:solidFill>
                              <a:latin typeface="Cambria Math" charset="0"/>
                              <a:ea typeface="Cambria Math" charset="0"/>
                              <a:cs typeface="Cambria Math" charset="0"/>
                            </a:rPr>
                            <m:t>/</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oMath>
                  </m:oMathPara>
                </a14:m>
                <a:endParaRPr lang="en-US" sz="2800" dirty="0"/>
              </a:p>
            </p:txBody>
          </p:sp>
        </mc:Choice>
        <mc:Fallback xmlns="">
          <p:sp>
            <p:nvSpPr>
              <p:cNvPr id="20" name="Rectangle 19"/>
              <p:cNvSpPr>
                <a:spLocks noRot="1" noChangeAspect="1" noMove="1" noResize="1" noEditPoints="1" noAdjustHandles="1" noChangeArrowheads="1" noChangeShapeType="1" noTextEdit="1"/>
              </p:cNvSpPr>
              <p:nvPr/>
            </p:nvSpPr>
            <p:spPr>
              <a:xfrm>
                <a:off x="4849102" y="3143232"/>
                <a:ext cx="3743461" cy="614142"/>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1" name="Table 20"/>
              <p:cNvGraphicFramePr>
                <a:graphicFrameLocks noGrp="1"/>
              </p:cNvGraphicFramePr>
              <p:nvPr>
                <p:extLst>
                  <p:ext uri="{D42A27DB-BD31-4B8C-83A1-F6EECF244321}">
                    <p14:modId xmlns:p14="http://schemas.microsoft.com/office/powerpoint/2010/main" val="1647475510"/>
                  </p:ext>
                </p:extLst>
              </p:nvPr>
            </p:nvGraphicFramePr>
            <p:xfrm>
              <a:off x="1665179" y="4093610"/>
              <a:ext cx="7741134" cy="1978089"/>
            </p:xfrm>
            <a:graphic>
              <a:graphicData uri="http://schemas.openxmlformats.org/drawingml/2006/table">
                <a:tbl>
                  <a:tblPr firstRow="1" bandRow="1">
                    <a:tableStyleId>{5C22544A-7EE6-4342-B048-85BDC9FD1C3A}</a:tableStyleId>
                  </a:tblPr>
                  <a:tblGrid>
                    <a:gridCol w="2449621"/>
                    <a:gridCol w="1795549"/>
                    <a:gridCol w="1870364"/>
                    <a:gridCol w="1625600"/>
                  </a:tblGrid>
                  <a:tr h="370840">
                    <a:tc>
                      <a:txBody>
                        <a:bodyPr/>
                        <a:lstStyle/>
                        <a:p>
                          <a:endParaRPr lang="en-US" dirty="0"/>
                        </a:p>
                      </a:txBody>
                      <a:tcPr/>
                    </a:tc>
                    <a:tc>
                      <a:txBody>
                        <a:bodyPr/>
                        <a:lstStyle/>
                        <a:p>
                          <a:r>
                            <a:rPr lang="en-US" dirty="0" smtClean="0"/>
                            <a:t>Large 𝛽</a:t>
                          </a:r>
                          <a:endParaRPr lang="en-US" dirty="0"/>
                        </a:p>
                      </a:txBody>
                      <a:tcPr/>
                    </a:tc>
                    <a:tc>
                      <a:txBody>
                        <a:bodyPr/>
                        <a:lstStyle/>
                        <a:p>
                          <a:r>
                            <a:rPr lang="en-US" dirty="0" smtClean="0"/>
                            <a:t>In the middle</a:t>
                          </a:r>
                          <a:r>
                            <a:rPr lang="en-US" baseline="0" dirty="0" smtClean="0"/>
                            <a:t> of a </a:t>
                          </a:r>
                          <a:r>
                            <a:rPr lang="en-US" baseline="0" dirty="0" err="1" smtClean="0"/>
                            <a:t>foc</a:t>
                          </a:r>
                          <a:r>
                            <a:rPr lang="en-US" baseline="0" dirty="0" smtClean="0"/>
                            <a:t> quadrupole 𝞫=max &amp; 𝛼=0</a:t>
                          </a:r>
                          <a:endParaRPr lang="en-US" dirty="0"/>
                        </a:p>
                      </a:txBody>
                      <a:tcPr/>
                    </a:tc>
                    <a:tc>
                      <a:txBody>
                        <a:bodyPr/>
                        <a:lstStyle/>
                        <a:p>
                          <a:r>
                            <a:rPr lang="en-US" dirty="0" smtClean="0"/>
                            <a:t>Ellipse</a:t>
                          </a:r>
                          <a:endParaRPr lang="en-US" dirty="0"/>
                        </a:p>
                      </a:txBody>
                      <a:tcPr/>
                    </a:tc>
                  </a:tr>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𝑥</m:t>
                                    </m:r>
                                  </m:e>
                                  <m:sub>
                                    <m:r>
                                      <a:rPr lang="en-US" b="0" i="1" smtClean="0">
                                        <a:latin typeface="Cambria Math" charset="0"/>
                                      </a:rPr>
                                      <m:t>𝑚𝑎𝑥</m:t>
                                    </m:r>
                                  </m:sub>
                                </m:sSub>
                                <m:r>
                                  <a:rPr lang="en-US" b="0" i="1" smtClean="0">
                                    <a:latin typeface="Cambria Math" charset="0"/>
                                  </a:rPr>
                                  <m:t>=</m:t>
                                </m:r>
                                <m:rad>
                                  <m:radPr>
                                    <m:degHide m:val="on"/>
                                    <m:ctrlPr>
                                      <a:rPr lang="en-US" i="1" smtClean="0">
                                        <a:latin typeface="Cambria Math" charset="0"/>
                                      </a:rPr>
                                    </m:ctrlPr>
                                  </m:radPr>
                                  <m:deg/>
                                  <m:e>
                                    <m:r>
                                      <a:rPr lang="en-US" sz="1800" b="0" i="1" smtClean="0">
                                        <a:solidFill>
                                          <a:srgbClr val="FFC000"/>
                                        </a:solidFill>
                                        <a:latin typeface="Cambria Math" charset="0"/>
                                        <a:ea typeface="Cambria Math" charset="0"/>
                                        <a:cs typeface="Cambria Math" charset="0"/>
                                      </a:rPr>
                                      <m:t>𝜀</m:t>
                                    </m:r>
                                    <m:r>
                                      <a:rPr lang="en-US" sz="1800" b="0" i="1" smtClean="0">
                                        <a:latin typeface="Cambria Math" charset="0"/>
                                        <a:ea typeface="Cambria Math" charset="0"/>
                                        <a:cs typeface="Cambria Math" charset="0"/>
                                      </a:rPr>
                                      <m:t>𝛽</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r>
                                      <a:rPr lang="en-US" sz="1800" b="0" i="1" smtClean="0">
                                        <a:latin typeface="Cambria Math" charset="0"/>
                                        <a:ea typeface="Cambria Math" charset="0"/>
                                        <a:cs typeface="Cambria Math" charset="0"/>
                                      </a:rPr>
                                      <m:t>)</m:t>
                                    </m:r>
                                  </m:e>
                                </m:rad>
                              </m:oMath>
                            </m:oMathPara>
                          </a14:m>
                          <a:endParaRPr lang="en-US" dirty="0"/>
                        </a:p>
                      </a:txBody>
                      <a:tcPr/>
                    </a:tc>
                    <a:tc>
                      <a:txBody>
                        <a:bodyPr/>
                        <a:lstStyle/>
                        <a:p>
                          <a:r>
                            <a:rPr lang="en-US" dirty="0" smtClean="0"/>
                            <a:t>Large beam size</a:t>
                          </a:r>
                          <a:endParaRPr lang="en-US" dirty="0"/>
                        </a:p>
                      </a:txBody>
                      <a:tcPr/>
                    </a:tc>
                    <a:tc>
                      <a:txBody>
                        <a:bodyPr/>
                        <a:lstStyle/>
                        <a:p>
                          <a:r>
                            <a:rPr lang="en-US" dirty="0" smtClean="0"/>
                            <a:t>Max beam size</a:t>
                          </a:r>
                          <a:endParaRPr lang="en-US" dirty="0"/>
                        </a:p>
                      </a:txBody>
                      <a:tcPr/>
                    </a:tc>
                    <a:tc rowSpan="2">
                      <a:txBody>
                        <a:bodyPr/>
                        <a:lstStyle/>
                        <a:p>
                          <a:endParaRPr lang="en-US" dirty="0"/>
                        </a:p>
                      </a:txBody>
                      <a:tcPr/>
                    </a:tc>
                  </a:tr>
                  <a:tr h="370840">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charset="0"/>
                                      </a:rPr>
                                    </m:ctrlPr>
                                  </m:sSubSupPr>
                                  <m:e>
                                    <m:r>
                                      <a:rPr lang="en-US" b="0" i="1" smtClean="0">
                                        <a:latin typeface="Cambria Math" charset="0"/>
                                      </a:rPr>
                                      <m:t>𝑥</m:t>
                                    </m:r>
                                  </m:e>
                                  <m:sub>
                                    <m:r>
                                      <a:rPr lang="en-US" b="0" i="1" smtClean="0">
                                        <a:latin typeface="Cambria Math" charset="0"/>
                                      </a:rPr>
                                      <m:t>𝑚𝑖𝑛</m:t>
                                    </m:r>
                                  </m:sub>
                                  <m:sup>
                                    <m:r>
                                      <a:rPr lang="en-US" b="0" i="1" smtClean="0">
                                        <a:latin typeface="Cambria Math" charset="0"/>
                                      </a:rPr>
                                      <m:t>′</m:t>
                                    </m:r>
                                  </m:sup>
                                </m:sSubSup>
                                <m:r>
                                  <a:rPr lang="en-US" b="0" i="1" smtClean="0">
                                    <a:latin typeface="Cambria Math" charset="0"/>
                                  </a:rPr>
                                  <m:t>=−</m:t>
                                </m:r>
                                <m:r>
                                  <a:rPr lang="en-US" sz="1800" b="0" i="1" smtClean="0">
                                    <a:latin typeface="Cambria Math" charset="0"/>
                                    <a:ea typeface="Cambria Math" charset="0"/>
                                    <a:cs typeface="Cambria Math" charset="0"/>
                                  </a:rPr>
                                  <m:t>𝛼</m:t>
                                </m:r>
                                <m:rad>
                                  <m:radPr>
                                    <m:degHide m:val="on"/>
                                    <m:ctrlPr>
                                      <a:rPr lang="en-US" sz="1800" b="0" i="1" smtClean="0">
                                        <a:latin typeface="Cambria Math" charset="0"/>
                                      </a:rPr>
                                    </m:ctrlPr>
                                  </m:radPr>
                                  <m:deg/>
                                  <m:e>
                                    <m:r>
                                      <a:rPr lang="en-US" sz="1800" b="0" i="1" smtClean="0">
                                        <a:solidFill>
                                          <a:srgbClr val="FFC000"/>
                                        </a:solidFill>
                                        <a:latin typeface="Cambria Math" charset="0"/>
                                        <a:ea typeface="Cambria Math" charset="0"/>
                                        <a:cs typeface="Cambria Math" charset="0"/>
                                      </a:rPr>
                                      <m:t>𝜀</m:t>
                                    </m:r>
                                    <m:r>
                                      <a:rPr lang="en-US" sz="1800" b="0" i="1" smtClean="0">
                                        <a:solidFill>
                                          <a:schemeClr val="bg1"/>
                                        </a:solidFill>
                                        <a:latin typeface="Cambria Math" charset="0"/>
                                        <a:ea typeface="Cambria Math" charset="0"/>
                                        <a:cs typeface="Cambria Math" charset="0"/>
                                      </a:rPr>
                                      <m:t>/</m:t>
                                    </m:r>
                                    <m:r>
                                      <a:rPr lang="en-US" sz="1800" b="0" i="1" smtClean="0">
                                        <a:latin typeface="Cambria Math" charset="0"/>
                                        <a:ea typeface="Cambria Math" charset="0"/>
                                        <a:cs typeface="Cambria Math" charset="0"/>
                                      </a:rPr>
                                      <m:t>𝛽</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r>
                                      <a:rPr lang="en-US" sz="1800" b="0" i="1" smtClean="0">
                                        <a:latin typeface="Cambria Math" charset="0"/>
                                        <a:ea typeface="Cambria Math" charset="0"/>
                                        <a:cs typeface="Cambria Math" charset="0"/>
                                      </a:rPr>
                                      <m:t>)</m:t>
                                    </m:r>
                                  </m:e>
                                </m:rad>
                              </m:oMath>
                            </m:oMathPara>
                          </a14:m>
                          <a:endParaRPr lang="en-US" dirty="0"/>
                        </a:p>
                      </a:txBody>
                      <a:tcPr/>
                    </a:tc>
                    <a:tc>
                      <a:txBody>
                        <a:bodyPr/>
                        <a:lstStyle/>
                        <a:p>
                          <a:r>
                            <a:rPr lang="en-US" dirty="0" smtClean="0"/>
                            <a:t>Small divergence</a:t>
                          </a:r>
                          <a:endParaRPr lang="en-US" dirty="0"/>
                        </a:p>
                      </a:txBody>
                      <a:tcPr/>
                    </a:tc>
                    <a:tc>
                      <a:txBody>
                        <a:bodyPr/>
                        <a:lstStyle/>
                        <a:p>
                          <a:r>
                            <a:rPr lang="en-US" dirty="0" smtClean="0"/>
                            <a:t>Zero divergence</a:t>
                          </a:r>
                          <a:endParaRPr lang="en-US" dirty="0"/>
                        </a:p>
                      </a:txBody>
                      <a:tcPr/>
                    </a:tc>
                    <a:tc vMerge="1">
                      <a:txBody>
                        <a:bodyPr/>
                        <a:lstStyle/>
                        <a:p>
                          <a:endParaRPr lang="en-US" dirty="0"/>
                        </a:p>
                      </a:txBody>
                      <a:tcPr/>
                    </a:tc>
                  </a:tr>
                </a:tbl>
              </a:graphicData>
            </a:graphic>
          </p:graphicFrame>
        </mc:Choice>
        <mc:Fallback xmlns="">
          <p:graphicFrame>
            <p:nvGraphicFramePr>
              <p:cNvPr id="21" name="Table 20"/>
              <p:cNvGraphicFramePr>
                <a:graphicFrameLocks noGrp="1"/>
              </p:cNvGraphicFramePr>
              <p:nvPr>
                <p:extLst>
                  <p:ext uri="{D42A27DB-BD31-4B8C-83A1-F6EECF244321}">
                    <p14:modId xmlns:p14="http://schemas.microsoft.com/office/powerpoint/2010/main" val="1647475510"/>
                  </p:ext>
                </p:extLst>
              </p:nvPr>
            </p:nvGraphicFramePr>
            <p:xfrm>
              <a:off x="1665179" y="4093610"/>
              <a:ext cx="7741134" cy="1978089"/>
            </p:xfrm>
            <a:graphic>
              <a:graphicData uri="http://schemas.openxmlformats.org/drawingml/2006/table">
                <a:tbl>
                  <a:tblPr firstRow="1" bandRow="1">
                    <a:tableStyleId>{5C22544A-7EE6-4342-B048-85BDC9FD1C3A}</a:tableStyleId>
                  </a:tblPr>
                  <a:tblGrid>
                    <a:gridCol w="2449621"/>
                    <a:gridCol w="1795549"/>
                    <a:gridCol w="1870364"/>
                    <a:gridCol w="1625600"/>
                  </a:tblGrid>
                  <a:tr h="914400">
                    <a:tc>
                      <a:txBody>
                        <a:bodyPr/>
                        <a:lstStyle/>
                        <a:p>
                          <a:endParaRPr lang="en-US" dirty="0"/>
                        </a:p>
                      </a:txBody>
                      <a:tcPr/>
                    </a:tc>
                    <a:tc>
                      <a:txBody>
                        <a:bodyPr/>
                        <a:lstStyle/>
                        <a:p>
                          <a:r>
                            <a:rPr lang="en-US" dirty="0" smtClean="0"/>
                            <a:t>Large </a:t>
                          </a:r>
                          <a:r>
                            <a:rPr lang="en-US" dirty="0" smtClean="0"/>
                            <a:t>𝛽</a:t>
                          </a:r>
                          <a:endParaRPr lang="en-US" dirty="0"/>
                        </a:p>
                      </a:txBody>
                      <a:tcPr/>
                    </a:tc>
                    <a:tc>
                      <a:txBody>
                        <a:bodyPr/>
                        <a:lstStyle/>
                        <a:p>
                          <a:r>
                            <a:rPr lang="en-US" dirty="0" smtClean="0"/>
                            <a:t>In the middle</a:t>
                          </a:r>
                          <a:r>
                            <a:rPr lang="en-US" baseline="0" dirty="0" smtClean="0"/>
                            <a:t> of a </a:t>
                          </a:r>
                          <a:r>
                            <a:rPr lang="en-US" baseline="0" dirty="0" err="1" smtClean="0"/>
                            <a:t>foc</a:t>
                          </a:r>
                          <a:r>
                            <a:rPr lang="en-US" baseline="0" dirty="0" smtClean="0"/>
                            <a:t> quadrupole 𝞫=max &amp; 𝛼=0</a:t>
                          </a:r>
                          <a:endParaRPr lang="en-US" dirty="0"/>
                        </a:p>
                      </a:txBody>
                      <a:tcPr/>
                    </a:tc>
                    <a:tc>
                      <a:txBody>
                        <a:bodyPr/>
                        <a:lstStyle/>
                        <a:p>
                          <a:r>
                            <a:rPr lang="en-US" dirty="0" smtClean="0"/>
                            <a:t>Ellipse</a:t>
                          </a:r>
                          <a:endParaRPr lang="en-US" dirty="0"/>
                        </a:p>
                      </a:txBody>
                      <a:tcPr/>
                    </a:tc>
                  </a:tr>
                  <a:tr h="423609">
                    <a:tc>
                      <a:txBody>
                        <a:bodyPr/>
                        <a:lstStyle/>
                        <a:p>
                          <a:endParaRPr lang="en-US"/>
                        </a:p>
                      </a:txBody>
                      <a:tcPr>
                        <a:blipFill rotWithShape="0">
                          <a:blip r:embed="rId9"/>
                          <a:stretch>
                            <a:fillRect l="-249" t="-227143" r="-217164" b="-171429"/>
                          </a:stretch>
                        </a:blipFill>
                      </a:tcPr>
                    </a:tc>
                    <a:tc>
                      <a:txBody>
                        <a:bodyPr/>
                        <a:lstStyle/>
                        <a:p>
                          <a:r>
                            <a:rPr lang="en-US" dirty="0" smtClean="0"/>
                            <a:t>Large beam size</a:t>
                          </a:r>
                          <a:endParaRPr lang="en-US" dirty="0"/>
                        </a:p>
                      </a:txBody>
                      <a:tcPr/>
                    </a:tc>
                    <a:tc>
                      <a:txBody>
                        <a:bodyPr/>
                        <a:lstStyle/>
                        <a:p>
                          <a:r>
                            <a:rPr lang="en-US" dirty="0" smtClean="0"/>
                            <a:t>Max beam size</a:t>
                          </a:r>
                          <a:endParaRPr lang="en-US" dirty="0"/>
                        </a:p>
                      </a:txBody>
                      <a:tcPr/>
                    </a:tc>
                    <a:tc rowSpan="2">
                      <a:txBody>
                        <a:bodyPr/>
                        <a:lstStyle/>
                        <a:p>
                          <a:endParaRPr lang="en-US" dirty="0"/>
                        </a:p>
                      </a:txBody>
                      <a:tcPr/>
                    </a:tc>
                  </a:tr>
                  <a:tr h="640080">
                    <a:tc>
                      <a:txBody>
                        <a:bodyPr/>
                        <a:lstStyle/>
                        <a:p>
                          <a:endParaRPr lang="en-US"/>
                        </a:p>
                      </a:txBody>
                      <a:tcPr>
                        <a:blipFill rotWithShape="0">
                          <a:blip r:embed="rId9"/>
                          <a:stretch>
                            <a:fillRect l="-249" t="-218095" r="-217164" b="-14286"/>
                          </a:stretch>
                        </a:blipFill>
                      </a:tcPr>
                    </a:tc>
                    <a:tc>
                      <a:txBody>
                        <a:bodyPr/>
                        <a:lstStyle/>
                        <a:p>
                          <a:r>
                            <a:rPr lang="en-US" dirty="0" smtClean="0"/>
                            <a:t>Small divergence</a:t>
                          </a:r>
                          <a:endParaRPr lang="en-US" dirty="0"/>
                        </a:p>
                      </a:txBody>
                      <a:tcPr/>
                    </a:tc>
                    <a:tc>
                      <a:txBody>
                        <a:bodyPr/>
                        <a:lstStyle/>
                        <a:p>
                          <a:r>
                            <a:rPr lang="en-US" dirty="0" smtClean="0"/>
                            <a:t>Zero divergence</a:t>
                          </a:r>
                          <a:endParaRPr lang="en-US" dirty="0"/>
                        </a:p>
                      </a:txBody>
                      <a:tcPr/>
                    </a:tc>
                    <a:tc vMerge="1">
                      <a:txBody>
                        <a:bodyPr/>
                        <a:lstStyle/>
                        <a:p>
                          <a:endParaRPr lang="en-US" dirty="0"/>
                        </a:p>
                      </a:txBody>
                      <a:tcPr/>
                    </a:tc>
                  </a:tr>
                </a:tbl>
              </a:graphicData>
            </a:graphic>
          </p:graphicFrame>
        </mc:Fallback>
      </mc:AlternateContent>
      <mc:AlternateContent xmlns:mc="http://schemas.openxmlformats.org/markup-compatibility/2006" xmlns:a14="http://schemas.microsoft.com/office/drawing/2010/main">
        <mc:Choice Requires="a14">
          <p:sp>
            <p:nvSpPr>
              <p:cNvPr id="23" name="Rectangle 22"/>
              <p:cNvSpPr/>
              <p:nvPr/>
            </p:nvSpPr>
            <p:spPr>
              <a:xfrm>
                <a:off x="1380485" y="3168588"/>
                <a:ext cx="2986010" cy="6141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𝑥</m:t>
                      </m:r>
                      <m:r>
                        <a:rPr lang="en-US" sz="2800" b="0" i="1" baseline="-25000" smtClean="0">
                          <a:latin typeface="Cambria Math" charset="0"/>
                        </a:rPr>
                        <m:t>𝑚𝑎𝑥</m:t>
                      </m:r>
                      <m:d>
                        <m:dPr>
                          <m:ctrlPr>
                            <a:rPr lang="en-US" sz="2800" b="0" i="1" smtClean="0">
                              <a:latin typeface="Cambria Math" charset="0"/>
                            </a:rPr>
                          </m:ctrlPr>
                        </m:dPr>
                        <m:e>
                          <m:r>
                            <a:rPr lang="en-US" sz="2800" b="0" i="1" smtClean="0">
                              <a:latin typeface="Cambria Math" charset="0"/>
                            </a:rPr>
                            <m:t>𝑠</m:t>
                          </m:r>
                        </m:e>
                      </m:d>
                      <m:r>
                        <a:rPr lang="en-US" sz="2800" b="0" i="1" smtClean="0">
                          <a:latin typeface="Cambria Math" charset="0"/>
                        </a:rPr>
                        <m:t>=</m:t>
                      </m:r>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oMath>
                  </m:oMathPara>
                </a14:m>
                <a:endParaRPr lang="en-US" sz="2800" dirty="0"/>
              </a:p>
            </p:txBody>
          </p:sp>
        </mc:Choice>
        <mc:Fallback xmlns="">
          <p:sp>
            <p:nvSpPr>
              <p:cNvPr id="23" name="Rectangle 22"/>
              <p:cNvSpPr>
                <a:spLocks noRot="1" noChangeAspect="1" noMove="1" noResize="1" noEditPoints="1" noAdjustHandles="1" noChangeArrowheads="1" noChangeShapeType="1" noTextEdit="1"/>
              </p:cNvSpPr>
              <p:nvPr/>
            </p:nvSpPr>
            <p:spPr>
              <a:xfrm>
                <a:off x="1380485" y="3168588"/>
                <a:ext cx="2986010" cy="614142"/>
              </a:xfrm>
              <a:prstGeom prst="rect">
                <a:avLst/>
              </a:prstGeom>
              <a:blipFill rotWithShape="0">
                <a:blip r:embed="rId10"/>
                <a:stretch>
                  <a:fillRect/>
                </a:stretch>
              </a:blipFill>
            </p:spPr>
            <p:txBody>
              <a:bodyPr/>
              <a:lstStyle/>
              <a:p>
                <a:r>
                  <a:rPr lang="en-US">
                    <a:noFill/>
                  </a:rPr>
                  <a:t> </a:t>
                </a:r>
              </a:p>
            </p:txBody>
          </p:sp>
        </mc:Fallback>
      </mc:AlternateContent>
      <p:sp>
        <p:nvSpPr>
          <p:cNvPr id="24" name="Oval 23"/>
          <p:cNvSpPr/>
          <p:nvPr/>
        </p:nvSpPr>
        <p:spPr>
          <a:xfrm>
            <a:off x="8005157" y="5561215"/>
            <a:ext cx="104740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8509435" y="5182986"/>
            <a:ext cx="0" cy="756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91692" y="5577840"/>
            <a:ext cx="14686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969914" y="5552903"/>
            <a:ext cx="290464" cy="369332"/>
          </a:xfrm>
          <a:prstGeom prst="rect">
            <a:avLst/>
          </a:prstGeom>
          <a:noFill/>
        </p:spPr>
        <p:txBody>
          <a:bodyPr wrap="none" rtlCol="0">
            <a:spAutoFit/>
          </a:bodyPr>
          <a:lstStyle/>
          <a:p>
            <a:r>
              <a:rPr lang="en-US" smtClean="0"/>
              <a:t>x</a:t>
            </a:r>
            <a:endParaRPr lang="en-US"/>
          </a:p>
        </p:txBody>
      </p:sp>
      <p:sp>
        <p:nvSpPr>
          <p:cNvPr id="30" name="TextBox 29"/>
          <p:cNvSpPr txBox="1"/>
          <p:nvPr/>
        </p:nvSpPr>
        <p:spPr>
          <a:xfrm>
            <a:off x="8503568" y="5048780"/>
            <a:ext cx="335348" cy="369332"/>
          </a:xfrm>
          <a:prstGeom prst="rect">
            <a:avLst/>
          </a:prstGeom>
          <a:noFill/>
        </p:spPr>
        <p:txBody>
          <a:bodyPr wrap="none" rtlCol="0">
            <a:spAutoFit/>
          </a:bodyPr>
          <a:lstStyle/>
          <a:p>
            <a:r>
              <a:rPr lang="en-US" smtClean="0"/>
              <a:t>x'</a:t>
            </a:r>
            <a:endParaRPr lang="en-US"/>
          </a:p>
        </p:txBody>
      </p:sp>
      <p:sp>
        <p:nvSpPr>
          <p:cNvPr id="22" name="Date Placeholder 2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5" name="Footer Placeholder 2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7" name="Slide Number Placeholder 2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12</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53864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706" y="457200"/>
            <a:ext cx="11380124" cy="2585323"/>
          </a:xfrm>
          <a:prstGeom prst="rect">
            <a:avLst/>
          </a:prstGeom>
          <a:noFill/>
        </p:spPr>
        <p:txBody>
          <a:bodyPr wrap="square" rtlCol="0">
            <a:spAutoFit/>
          </a:bodyPr>
          <a:lstStyle/>
          <a:p>
            <a:pPr marL="285750" indent="-285750">
              <a:buFont typeface="Arial" charset="0"/>
              <a:buChar char="•"/>
            </a:pPr>
            <a:r>
              <a:rPr lang="en-US" dirty="0" smtClean="0"/>
              <a:t>So far we have considered the trajectory of a single particle and defined the phase space ellipse and emittance</a:t>
            </a:r>
          </a:p>
          <a:p>
            <a:pPr marL="285750" indent="-285750">
              <a:buFont typeface="Arial" charset="0"/>
              <a:buChar char="•"/>
            </a:pPr>
            <a:r>
              <a:rPr lang="en-US" dirty="0" smtClean="0"/>
              <a:t>However, a beam is made of many particles (10</a:t>
            </a:r>
            <a:r>
              <a:rPr lang="en-US" baseline="30000" dirty="0" smtClean="0"/>
              <a:t>11</a:t>
            </a:r>
            <a:r>
              <a:rPr lang="en-US" dirty="0" smtClean="0"/>
              <a:t> protons for LHC) each injected with different position and angle, and therefore moving with different amplitudes and describing different ellipses</a:t>
            </a:r>
          </a:p>
          <a:p>
            <a:pPr marL="285750" indent="-285750">
              <a:buFont typeface="Arial" charset="0"/>
              <a:buChar char="•"/>
            </a:pPr>
            <a:endParaRPr lang="en-US" dirty="0"/>
          </a:p>
          <a:p>
            <a:pPr marL="285750" indent="-285750">
              <a:buFont typeface="Arial" charset="0"/>
              <a:buChar char="•"/>
            </a:pPr>
            <a:r>
              <a:rPr lang="en-US" dirty="0" smtClean="0"/>
              <a:t>This raises the question of what we mean by the AVERAGE EMITTANCE of a beam consisting of an assembly of many particles</a:t>
            </a:r>
          </a:p>
          <a:p>
            <a:pPr marL="285750" indent="-285750">
              <a:buFont typeface="Arial" charset="0"/>
              <a:buChar char="•"/>
            </a:pPr>
            <a:endParaRPr lang="en-US" dirty="0"/>
          </a:p>
          <a:p>
            <a:pPr marL="285750" indent="-285750">
              <a:buFont typeface="Arial" charset="0"/>
              <a:buChar char="•"/>
            </a:pPr>
            <a:r>
              <a:rPr lang="en-US" dirty="0" smtClean="0"/>
              <a:t>To answer the question let’s think about the equilibrium distribution of particles in a beam</a:t>
            </a:r>
          </a:p>
          <a:p>
            <a:pPr marL="285750" indent="-285750">
              <a:buFont typeface="Arial" charset="0"/>
              <a:buChar char="•"/>
            </a:pPr>
            <a:r>
              <a:rPr lang="en-US" dirty="0" smtClean="0"/>
              <a:t>In most cases the Gaussian distribution is a good description of the transverse density function</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3079865" y="3042523"/>
                <a:ext cx="4637936" cy="1153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𝜌</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𝑦</m:t>
                          </m:r>
                        </m:e>
                      </m:d>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r>
                            <a:rPr lang="en-US" sz="2800" b="0" i="1" smtClean="0">
                              <a:latin typeface="Cambria Math" charset="0"/>
                              <a:ea typeface="Cambria Math" charset="0"/>
                              <a:cs typeface="Cambria Math" charset="0"/>
                            </a:rPr>
                            <m:t>𝑁𝑒</m:t>
                          </m:r>
                        </m:num>
                        <m:den>
                          <m:r>
                            <a:rPr lang="en-US" sz="2800" b="0" i="1" smtClean="0">
                              <a:latin typeface="Cambria Math" charset="0"/>
                              <a:ea typeface="Cambria Math" charset="0"/>
                              <a:cs typeface="Cambria Math" charset="0"/>
                            </a:rPr>
                            <m:t>2</m:t>
                          </m:r>
                          <m:r>
                            <a:rPr lang="en-US" sz="2800" b="0" i="1" smtClean="0">
                              <a:latin typeface="Cambria Math" charset="0"/>
                              <a:ea typeface="Cambria Math" charset="0"/>
                              <a:cs typeface="Cambria Math" charset="0"/>
                            </a:rPr>
                            <m:t>𝜋</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𝜎</m:t>
                              </m:r>
                            </m:e>
                            <m:sub>
                              <m:r>
                                <a:rPr lang="en-US" sz="2800" b="0" i="1" smtClean="0">
                                  <a:latin typeface="Cambria Math" charset="0"/>
                                  <a:ea typeface="Cambria Math" charset="0"/>
                                  <a:cs typeface="Cambria Math" charset="0"/>
                                </a:rPr>
                                <m:t>𝑥</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𝜎</m:t>
                              </m:r>
                            </m:e>
                            <m:sub>
                              <m:r>
                                <a:rPr lang="en-US" sz="2800" b="0" i="1" smtClean="0">
                                  <a:latin typeface="Cambria Math" charset="0"/>
                                  <a:ea typeface="Cambria Math" charset="0"/>
                                  <a:cs typeface="Cambria Math" charset="0"/>
                                </a:rPr>
                                <m:t>𝑦</m:t>
                              </m:r>
                            </m:sub>
                          </m:sSub>
                        </m:den>
                      </m:f>
                      <m:sSup>
                        <m:sSupPr>
                          <m:ctrlPr>
                            <a:rPr lang="mr-IN"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𝑒</m:t>
                          </m:r>
                        </m:e>
                        <m:sup>
                          <m:d>
                            <m:dPr>
                              <m:ctrlPr>
                                <a:rPr lang="mr-IN"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sSup>
                                    <m:sSupPr>
                                      <m:ctrlPr>
                                        <a:rPr lang="mr-IN"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num>
                                <m:den>
                                  <m:r>
                                    <a:rPr lang="en-US" sz="2800" b="0" i="1" smtClean="0">
                                      <a:latin typeface="Cambria Math" charset="0"/>
                                      <a:ea typeface="Cambria Math" charset="0"/>
                                      <a:cs typeface="Cambria Math" charset="0"/>
                                    </a:rPr>
                                    <m:t>2</m:t>
                                  </m:r>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𝜎</m:t>
                                      </m:r>
                                    </m:e>
                                    <m:sub>
                                      <m:r>
                                        <a:rPr lang="en-US" sz="2800" b="0" i="1" smtClean="0">
                                          <a:latin typeface="Cambria Math" charset="0"/>
                                          <a:ea typeface="Cambria Math" charset="0"/>
                                          <a:cs typeface="Cambria Math" charset="0"/>
                                        </a:rPr>
                                        <m:t>𝑥</m:t>
                                      </m:r>
                                    </m:sub>
                                    <m:sup>
                                      <m:r>
                                        <a:rPr lang="en-US" sz="2800" b="0" i="1" smtClean="0">
                                          <a:latin typeface="Cambria Math" charset="0"/>
                                          <a:ea typeface="Cambria Math" charset="0"/>
                                          <a:cs typeface="Cambria Math" charset="0"/>
                                        </a:rPr>
                                        <m:t>2</m:t>
                                      </m:r>
                                    </m:sup>
                                  </m:sSubSup>
                                </m:den>
                              </m:f>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sSup>
                                    <m:sSupPr>
                                      <m:ctrlPr>
                                        <a:rPr lang="mr-IN"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𝑦</m:t>
                                      </m:r>
                                    </m:e>
                                    <m:sup>
                                      <m:r>
                                        <a:rPr lang="en-US" sz="2800" b="0" i="1" smtClean="0">
                                          <a:latin typeface="Cambria Math" charset="0"/>
                                          <a:ea typeface="Cambria Math" charset="0"/>
                                          <a:cs typeface="Cambria Math" charset="0"/>
                                        </a:rPr>
                                        <m:t>2</m:t>
                                      </m:r>
                                    </m:sup>
                                  </m:sSup>
                                </m:num>
                                <m:den>
                                  <m:r>
                                    <a:rPr lang="en-US" sz="2800" b="0" i="1" smtClean="0">
                                      <a:latin typeface="Cambria Math" charset="0"/>
                                      <a:ea typeface="Cambria Math" charset="0"/>
                                      <a:cs typeface="Cambria Math" charset="0"/>
                                    </a:rPr>
                                    <m:t>2</m:t>
                                  </m:r>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𝜎</m:t>
                                      </m:r>
                                    </m:e>
                                    <m:sub>
                                      <m:r>
                                        <a:rPr lang="en-US" sz="2800" b="0" i="1" smtClean="0">
                                          <a:latin typeface="Cambria Math" charset="0"/>
                                          <a:ea typeface="Cambria Math" charset="0"/>
                                          <a:cs typeface="Cambria Math" charset="0"/>
                                        </a:rPr>
                                        <m:t>𝑦</m:t>
                                      </m:r>
                                    </m:sub>
                                    <m:sup>
                                      <m:r>
                                        <a:rPr lang="en-US" sz="2800" b="0" i="1" smtClean="0">
                                          <a:latin typeface="Cambria Math" charset="0"/>
                                          <a:ea typeface="Cambria Math" charset="0"/>
                                          <a:cs typeface="Cambria Math" charset="0"/>
                                        </a:rPr>
                                        <m:t>2</m:t>
                                      </m:r>
                                    </m:sup>
                                  </m:sSubSup>
                                </m:den>
                              </m:f>
                            </m:e>
                          </m:d>
                        </m:sup>
                      </m:sSup>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3079865" y="3042523"/>
                <a:ext cx="4637936" cy="1153521"/>
              </a:xfrm>
              <a:prstGeom prst="rect">
                <a:avLst/>
              </a:prstGeom>
              <a:blipFill rotWithShape="0">
                <a:blip r:embed="rId2"/>
                <a:stretch>
                  <a:fillRect/>
                </a:stretch>
              </a:blipFill>
            </p:spPr>
            <p:txBody>
              <a:bodyPr/>
              <a:lstStyle/>
              <a:p>
                <a:r>
                  <a:rPr lang="en-US">
                    <a:noFill/>
                  </a:rPr>
                  <a:t> </a:t>
                </a:r>
              </a:p>
            </p:txBody>
          </p:sp>
        </mc:Fallback>
      </mc:AlternateContent>
      <p:sp>
        <p:nvSpPr>
          <p:cNvPr id="6" name="TextBox 5"/>
          <p:cNvSpPr txBox="1"/>
          <p:nvPr/>
        </p:nvSpPr>
        <p:spPr>
          <a:xfrm>
            <a:off x="656706" y="4272742"/>
            <a:ext cx="6244017" cy="369332"/>
          </a:xfrm>
          <a:prstGeom prst="rect">
            <a:avLst/>
          </a:prstGeom>
          <a:noFill/>
        </p:spPr>
        <p:txBody>
          <a:bodyPr wrap="none" rtlCol="0">
            <a:spAutoFit/>
          </a:bodyPr>
          <a:lstStyle/>
          <a:p>
            <a:pPr marL="285750" indent="-285750">
              <a:buFont typeface="Arial" charset="0"/>
              <a:buChar char="•"/>
            </a:pPr>
            <a:r>
              <a:rPr lang="en-US" dirty="0" smtClean="0"/>
              <a:t>The horizontal distribution can be obtained by setting y=0 </a:t>
            </a:r>
            <a:endParaRPr lang="en-US" dirty="0"/>
          </a:p>
        </p:txBody>
      </p:sp>
      <p:grpSp>
        <p:nvGrpSpPr>
          <p:cNvPr id="13" name="Group 12"/>
          <p:cNvGrpSpPr/>
          <p:nvPr/>
        </p:nvGrpSpPr>
        <p:grpSpPr>
          <a:xfrm>
            <a:off x="2230691" y="4642074"/>
            <a:ext cx="3975131" cy="1634035"/>
            <a:chOff x="2230691" y="4642074"/>
            <a:chExt cx="3975131" cy="1634035"/>
          </a:xfrm>
        </p:grpSpPr>
        <p:cxnSp>
          <p:nvCxnSpPr>
            <p:cNvPr id="8" name="Straight Arrow Connector 7"/>
            <p:cNvCxnSpPr/>
            <p:nvPr/>
          </p:nvCxnSpPr>
          <p:spPr>
            <a:xfrm>
              <a:off x="3491345" y="6184669"/>
              <a:ext cx="23691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688378" y="4721629"/>
              <a:ext cx="0" cy="1554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p:cNvSpPr/>
                <p:nvPr/>
              </p:nvSpPr>
              <p:spPr>
                <a:xfrm>
                  <a:off x="4705004" y="4642074"/>
                  <a:ext cx="6858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𝜌</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𝑥</m:t>
                            </m:r>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705004" y="4642074"/>
                  <a:ext cx="685829" cy="369332"/>
                </a:xfrm>
                <a:prstGeom prst="rect">
                  <a:avLst/>
                </a:prstGeom>
                <a:blipFill rotWithShape="0">
                  <a:blip r:embed="rId3"/>
                  <a:stretch>
                    <a:fillRect b="-3279"/>
                  </a:stretch>
                </a:blipFill>
              </p:spPr>
              <p:txBody>
                <a:bodyPr/>
                <a:lstStyle/>
                <a:p>
                  <a:r>
                    <a:rPr lang="en-US">
                      <a:noFill/>
                    </a:rPr>
                    <a:t> </a:t>
                  </a:r>
                </a:p>
              </p:txBody>
            </p:sp>
          </mc:Fallback>
        </mc:AlternateContent>
        <p:sp>
          <p:nvSpPr>
            <p:cNvPr id="12" name="Freeform 11"/>
            <p:cNvSpPr/>
            <p:nvPr/>
          </p:nvSpPr>
          <p:spPr>
            <a:xfrm>
              <a:off x="3732415" y="5128740"/>
              <a:ext cx="1762298" cy="1063011"/>
            </a:xfrm>
            <a:custGeom>
              <a:avLst/>
              <a:gdLst>
                <a:gd name="connsiteX0" fmla="*/ 0 w 1762298"/>
                <a:gd name="connsiteY0" fmla="*/ 1047616 h 1063011"/>
                <a:gd name="connsiteX1" fmla="*/ 224443 w 1762298"/>
                <a:gd name="connsiteY1" fmla="*/ 1039304 h 1063011"/>
                <a:gd name="connsiteX2" fmla="*/ 556952 w 1762298"/>
                <a:gd name="connsiteY2" fmla="*/ 823173 h 1063011"/>
                <a:gd name="connsiteX3" fmla="*/ 955963 w 1762298"/>
                <a:gd name="connsiteY3" fmla="*/ 213 h 1063011"/>
                <a:gd name="connsiteX4" fmla="*/ 1363287 w 1762298"/>
                <a:gd name="connsiteY4" fmla="*/ 906300 h 1063011"/>
                <a:gd name="connsiteX5" fmla="*/ 1762298 w 1762298"/>
                <a:gd name="connsiteY5" fmla="*/ 1047616 h 10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2298" h="1063011">
                  <a:moveTo>
                    <a:pt x="0" y="1047616"/>
                  </a:moveTo>
                  <a:cubicBezTo>
                    <a:pt x="65809" y="1062163"/>
                    <a:pt x="131618" y="1076711"/>
                    <a:pt x="224443" y="1039304"/>
                  </a:cubicBezTo>
                  <a:cubicBezTo>
                    <a:pt x="317268" y="1001897"/>
                    <a:pt x="435032" y="996355"/>
                    <a:pt x="556952" y="823173"/>
                  </a:cubicBezTo>
                  <a:cubicBezTo>
                    <a:pt x="678872" y="649991"/>
                    <a:pt x="821574" y="-13642"/>
                    <a:pt x="955963" y="213"/>
                  </a:cubicBezTo>
                  <a:cubicBezTo>
                    <a:pt x="1090352" y="14067"/>
                    <a:pt x="1228898" y="731733"/>
                    <a:pt x="1363287" y="906300"/>
                  </a:cubicBezTo>
                  <a:cubicBezTo>
                    <a:pt x="1497676" y="1080867"/>
                    <a:pt x="1762298" y="1047616"/>
                    <a:pt x="1762298" y="104761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696691" y="5660245"/>
              <a:ext cx="241069"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69471" y="5443180"/>
              <a:ext cx="397866" cy="369332"/>
            </a:xfrm>
            <a:prstGeom prst="rect">
              <a:avLst/>
            </a:prstGeom>
            <a:noFill/>
          </p:spPr>
          <p:txBody>
            <a:bodyPr wrap="none" rtlCol="0">
              <a:spAutoFit/>
            </a:bodyPr>
            <a:lstStyle/>
            <a:p>
              <a:r>
                <a:rPr lang="en-US" dirty="0" smtClean="0"/>
                <a:t>𝛔</a:t>
              </a:r>
              <a:r>
                <a:rPr lang="en-US" baseline="-25000" dirty="0" smtClean="0"/>
                <a:t>x</a:t>
              </a:r>
              <a:endParaRPr lang="en-US" baseline="-25000" dirty="0"/>
            </a:p>
          </p:txBody>
        </p:sp>
        <mc:AlternateContent xmlns:mc="http://schemas.openxmlformats.org/markup-compatibility/2006" xmlns:a14="http://schemas.microsoft.com/office/drawing/2010/main">
          <mc:Choice Requires="a14">
            <p:sp>
              <p:nvSpPr>
                <p:cNvPr id="19" name="Rectangle 18"/>
                <p:cNvSpPr/>
                <p:nvPr/>
              </p:nvSpPr>
              <p:spPr>
                <a:xfrm>
                  <a:off x="4275079" y="4862890"/>
                  <a:ext cx="429925" cy="362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𝜌</m:t>
                        </m:r>
                        <m:r>
                          <a:rPr lang="en-US" b="0" i="1" baseline="-25000" smtClean="0">
                            <a:latin typeface="Cambria Math" charset="0"/>
                            <a:ea typeface="Cambria Math" charset="0"/>
                            <a:cs typeface="Cambria Math" charset="0"/>
                          </a:rPr>
                          <m:t>0</m:t>
                        </m:r>
                      </m:oMath>
                    </m:oMathPara>
                  </a14:m>
                  <a:endParaRPr lang="en-US" baseline="-25000" dirty="0"/>
                </a:p>
              </p:txBody>
            </p:sp>
          </mc:Choice>
          <mc:Fallback xmlns="">
            <p:sp>
              <p:nvSpPr>
                <p:cNvPr id="19" name="Rectangle 18"/>
                <p:cNvSpPr>
                  <a:spLocks noRot="1" noChangeAspect="1" noMove="1" noResize="1" noEditPoints="1" noAdjustHandles="1" noChangeArrowheads="1" noChangeShapeType="1" noTextEdit="1"/>
                </p:cNvSpPr>
                <p:nvPr/>
              </p:nvSpPr>
              <p:spPr>
                <a:xfrm>
                  <a:off x="4275079" y="4862890"/>
                  <a:ext cx="429925" cy="362984"/>
                </a:xfrm>
                <a:prstGeom prst="rect">
                  <a:avLst/>
                </a:prstGeom>
                <a:blipFill rotWithShape="0">
                  <a:blip r:embed="rId4"/>
                  <a:stretch>
                    <a:fillRect b="-10169"/>
                  </a:stretch>
                </a:blipFill>
              </p:spPr>
              <p:txBody>
                <a:bodyPr/>
                <a:lstStyle/>
                <a:p>
                  <a:r>
                    <a:rPr lang="en-US">
                      <a:noFill/>
                    </a:rPr>
                    <a:t> </a:t>
                  </a:r>
                </a:p>
              </p:txBody>
            </p:sp>
          </mc:Fallback>
        </mc:AlternateContent>
        <p:cxnSp>
          <p:nvCxnSpPr>
            <p:cNvPr id="21" name="Straight Connector 20"/>
            <p:cNvCxnSpPr/>
            <p:nvPr/>
          </p:nvCxnSpPr>
          <p:spPr>
            <a:xfrm flipH="1">
              <a:off x="4172989" y="5661477"/>
              <a:ext cx="50292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2230691" y="5312695"/>
                  <a:ext cx="2027671" cy="4998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𝑒</m:t>
                            </m:r>
                          </m:e>
                          <m:sup>
                            <m:d>
                              <m:dPr>
                                <m:ctrlPr>
                                  <a:rPr lang="mr-IN"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m:t>
                                </m:r>
                                <m:f>
                                  <m:fPr>
                                    <m:ctrlPr>
                                      <a:rPr lang="mr-IN" b="0"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1</m:t>
                                    </m:r>
                                  </m:num>
                                  <m:den>
                                    <m:r>
                                      <a:rPr lang="en-US" b="0" i="1" smtClean="0">
                                        <a:latin typeface="Cambria Math" charset="0"/>
                                        <a:ea typeface="Cambria Math" charset="0"/>
                                        <a:cs typeface="Cambria Math" charset="0"/>
                                      </a:rPr>
                                      <m:t>2</m:t>
                                    </m:r>
                                  </m:den>
                                </m:f>
                              </m:e>
                            </m:d>
                          </m:sup>
                        </m:sSup>
                        <m:r>
                          <a:rPr lang="en-US" i="1" smtClean="0">
                            <a:latin typeface="Cambria Math" charset="0"/>
                            <a:ea typeface="Cambria Math" charset="0"/>
                            <a:cs typeface="Cambria Math" charset="0"/>
                          </a:rPr>
                          <m:t>𝜌</m:t>
                        </m:r>
                        <m:r>
                          <a:rPr lang="en-US" b="0" i="1" baseline="-25000" smtClean="0">
                            <a:latin typeface="Cambria Math" charset="0"/>
                            <a:ea typeface="Cambria Math" charset="0"/>
                            <a:cs typeface="Cambria Math" charset="0"/>
                          </a:rPr>
                          <m:t>0</m:t>
                        </m:r>
                        <m:r>
                          <a:rPr lang="en-US" b="0" i="1" smtClean="0">
                            <a:latin typeface="Cambria Math" charset="0"/>
                            <a:ea typeface="Cambria Math" charset="0"/>
                            <a:cs typeface="Cambria Math" charset="0"/>
                          </a:rPr>
                          <m:t>=0.607</m:t>
                        </m:r>
                        <m:r>
                          <a:rPr lang="en-US" i="1" smtClean="0">
                            <a:latin typeface="Cambria Math" charset="0"/>
                            <a:ea typeface="Cambria Math" charset="0"/>
                            <a:cs typeface="Cambria Math" charset="0"/>
                          </a:rPr>
                          <m:t>𝜌</m:t>
                        </m:r>
                        <m:r>
                          <a:rPr lang="en-US" b="0" i="1" baseline="-25000" smtClean="0">
                            <a:latin typeface="Cambria Math" charset="0"/>
                            <a:ea typeface="Cambria Math" charset="0"/>
                            <a:cs typeface="Cambria Math" charset="0"/>
                          </a:rPr>
                          <m:t>0</m:t>
                        </m:r>
                      </m:oMath>
                    </m:oMathPara>
                  </a14:m>
                  <a:endParaRPr lang="en-US" baseline="-25000" dirty="0"/>
                </a:p>
              </p:txBody>
            </p:sp>
          </mc:Choice>
          <mc:Fallback xmlns="">
            <p:sp>
              <p:nvSpPr>
                <p:cNvPr id="22" name="Rectangle 21"/>
                <p:cNvSpPr>
                  <a:spLocks noRot="1" noChangeAspect="1" noMove="1" noResize="1" noEditPoints="1" noAdjustHandles="1" noChangeArrowheads="1" noChangeShapeType="1" noTextEdit="1"/>
                </p:cNvSpPr>
                <p:nvPr/>
              </p:nvSpPr>
              <p:spPr>
                <a:xfrm>
                  <a:off x="2230691" y="5312695"/>
                  <a:ext cx="2027671" cy="499817"/>
                </a:xfrm>
                <a:prstGeom prst="rect">
                  <a:avLst/>
                </a:prstGeom>
                <a:blipFill rotWithShape="0">
                  <a:blip r:embed="rId5"/>
                  <a:stretch>
                    <a:fillRect/>
                  </a:stretch>
                </a:blipFill>
              </p:spPr>
              <p:txBody>
                <a:bodyPr/>
                <a:lstStyle/>
                <a:p>
                  <a:r>
                    <a:rPr lang="en-US">
                      <a:noFill/>
                    </a:rPr>
                    <a:t> </a:t>
                  </a:r>
                </a:p>
              </p:txBody>
            </p:sp>
          </mc:Fallback>
        </mc:AlternateContent>
        <p:sp>
          <p:nvSpPr>
            <p:cNvPr id="23" name="TextBox 22"/>
            <p:cNvSpPr txBox="1"/>
            <p:nvPr/>
          </p:nvSpPr>
          <p:spPr>
            <a:xfrm>
              <a:off x="5465619" y="5475687"/>
              <a:ext cx="740203" cy="369332"/>
            </a:xfrm>
            <a:prstGeom prst="rect">
              <a:avLst/>
            </a:prstGeom>
            <a:noFill/>
          </p:spPr>
          <p:txBody>
            <a:bodyPr wrap="none" rtlCol="0">
              <a:spAutoFit/>
            </a:bodyPr>
            <a:lstStyle/>
            <a:p>
              <a:r>
                <a:rPr lang="en-US" smtClean="0"/>
                <a:t>1 STD</a:t>
              </a:r>
              <a:endParaRPr lang="en-US"/>
            </a:p>
          </p:txBody>
        </p:sp>
      </p:grpSp>
      <p:grpSp>
        <p:nvGrpSpPr>
          <p:cNvPr id="15" name="Group 14"/>
          <p:cNvGrpSpPr/>
          <p:nvPr/>
        </p:nvGrpSpPr>
        <p:grpSpPr>
          <a:xfrm>
            <a:off x="7788457" y="3117613"/>
            <a:ext cx="4630758" cy="686336"/>
            <a:chOff x="7788457" y="3117613"/>
            <a:chExt cx="4630758" cy="686336"/>
          </a:xfrm>
        </p:grpSpPr>
        <p:sp>
          <p:nvSpPr>
            <p:cNvPr id="4" name="TextBox 3"/>
            <p:cNvSpPr txBox="1"/>
            <p:nvPr/>
          </p:nvSpPr>
          <p:spPr>
            <a:xfrm>
              <a:off x="7788457" y="3117613"/>
              <a:ext cx="4630758" cy="369332"/>
            </a:xfrm>
            <a:prstGeom prst="rect">
              <a:avLst/>
            </a:prstGeom>
            <a:noFill/>
          </p:spPr>
          <p:txBody>
            <a:bodyPr wrap="square" rtlCol="0">
              <a:spAutoFit/>
            </a:bodyPr>
            <a:lstStyle/>
            <a:p>
              <a:r>
                <a:rPr lang="en-US" i="1" dirty="0" smtClean="0"/>
                <a:t>N</a:t>
              </a:r>
              <a:r>
                <a:rPr lang="en-US" dirty="0" smtClean="0"/>
                <a:t>: number of particle of charge </a:t>
              </a:r>
              <a:r>
                <a:rPr lang="en-US" i="1" dirty="0" smtClean="0"/>
                <a:t>e</a:t>
              </a:r>
              <a:r>
                <a:rPr lang="en-US" dirty="0" smtClean="0"/>
                <a:t> in the beam</a:t>
              </a:r>
              <a:endParaRPr lang="en-US" dirty="0"/>
            </a:p>
          </p:txBody>
        </p:sp>
        <p:sp>
          <p:nvSpPr>
            <p:cNvPr id="24" name="TextBox 23"/>
            <p:cNvSpPr txBox="1"/>
            <p:nvPr/>
          </p:nvSpPr>
          <p:spPr>
            <a:xfrm>
              <a:off x="7788457" y="3434617"/>
              <a:ext cx="3568797" cy="369332"/>
            </a:xfrm>
            <a:prstGeom prst="rect">
              <a:avLst/>
            </a:prstGeom>
            <a:noFill/>
          </p:spPr>
          <p:txBody>
            <a:bodyPr wrap="none" rtlCol="0">
              <a:spAutoFit/>
            </a:bodyPr>
            <a:lstStyle/>
            <a:p>
              <a:r>
                <a:rPr lang="en-US" dirty="0" smtClean="0"/>
                <a:t>𝜎</a:t>
              </a:r>
              <a:r>
                <a:rPr lang="en-US" dirty="0" err="1" smtClean="0"/>
                <a:t>x,y</a:t>
              </a:r>
              <a:r>
                <a:rPr lang="en-US" dirty="0" smtClean="0"/>
                <a:t>: horizontal, vertical beam sizes</a:t>
              </a:r>
              <a:endParaRPr lang="en-US" dirty="0"/>
            </a:p>
          </p:txBody>
        </p:sp>
      </p:grpSp>
      <p:cxnSp>
        <p:nvCxnSpPr>
          <p:cNvPr id="26" name="Straight Arrow Connector 25"/>
          <p:cNvCxnSpPr/>
          <p:nvPr/>
        </p:nvCxnSpPr>
        <p:spPr>
          <a:xfrm flipH="1">
            <a:off x="5253644" y="3709869"/>
            <a:ext cx="2603042" cy="1906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flipH="1">
            <a:off x="6607232" y="4663223"/>
            <a:ext cx="5429598" cy="923330"/>
          </a:xfrm>
          <a:prstGeom prst="rect">
            <a:avLst/>
          </a:prstGeom>
          <a:noFill/>
        </p:spPr>
        <p:txBody>
          <a:bodyPr wrap="square" rtlCol="0">
            <a:spAutoFit/>
          </a:bodyPr>
          <a:lstStyle/>
          <a:p>
            <a:r>
              <a:rPr lang="en-US" dirty="0" smtClean="0"/>
              <a:t>All particles which lie exactly one standard deviation 𝜎 from the beam  axis may be assigned a precise emittance 𝜀</a:t>
            </a:r>
            <a:r>
              <a:rPr lang="en-US" baseline="-25000" dirty="0" smtClean="0"/>
              <a:t>STD</a:t>
            </a:r>
            <a:r>
              <a:rPr lang="en-US" dirty="0" smtClean="0"/>
              <a:t> via the relation</a:t>
            </a:r>
            <a:endParaRPr lang="en-US" dirty="0"/>
          </a:p>
        </p:txBody>
      </p:sp>
      <mc:AlternateContent xmlns:mc="http://schemas.openxmlformats.org/markup-compatibility/2006" xmlns:a14="http://schemas.microsoft.com/office/drawing/2010/main">
        <mc:Choice Requires="a14">
          <p:sp>
            <p:nvSpPr>
              <p:cNvPr id="28" name="TextBox 27"/>
              <p:cNvSpPr txBox="1"/>
              <p:nvPr/>
            </p:nvSpPr>
            <p:spPr>
              <a:xfrm>
                <a:off x="7559410" y="5586553"/>
                <a:ext cx="2855333" cy="521810"/>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𝜎</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ad>
                        <m:radPr>
                          <m:degHide m:val="on"/>
                          <m:ctrlPr>
                            <a:rPr lang="en-US" sz="2800" b="0" i="1" smtClean="0">
                              <a:latin typeface="Cambria Math" charset="0"/>
                              <a:ea typeface="Cambria Math" charset="0"/>
                              <a:cs typeface="Cambria Math" charset="0"/>
                            </a:rPr>
                          </m:ctrlPr>
                        </m:radPr>
                        <m:deg/>
                        <m:e>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𝜀</m:t>
                              </m:r>
                            </m:e>
                            <m:sub>
                              <m:r>
                                <a:rPr lang="en-US" sz="2800" b="0" i="1" smtClean="0">
                                  <a:latin typeface="Cambria Math" charset="0"/>
                                  <a:ea typeface="Cambria Math" charset="0"/>
                                  <a:cs typeface="Cambria Math" charset="0"/>
                                </a:rPr>
                                <m:t>𝑆𝑇𝐷</m:t>
                              </m:r>
                            </m:sub>
                          </m:sSub>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oMath>
                  </m:oMathPara>
                </a14:m>
                <a:endParaRPr lang="en-US" sz="28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559410" y="5586553"/>
                <a:ext cx="2855333" cy="521810"/>
              </a:xfrm>
              <a:prstGeom prst="rect">
                <a:avLst/>
              </a:prstGeom>
              <a:blipFill rotWithShape="0">
                <a:blip r:embed="rId6"/>
                <a:stretch>
                  <a:fillRect/>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Footer Placeholder 6"/>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083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7"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3080" y="528020"/>
            <a:ext cx="3039615" cy="369332"/>
          </a:xfrm>
          <a:prstGeom prst="rect">
            <a:avLst/>
          </a:prstGeom>
          <a:noFill/>
        </p:spPr>
        <p:txBody>
          <a:bodyPr wrap="none" rtlCol="0">
            <a:spAutoFit/>
          </a:bodyPr>
          <a:lstStyle/>
          <a:p>
            <a:r>
              <a:rPr lang="en-US" dirty="0" smtClean="0"/>
              <a:t>Emittance of the whole beam</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5640112" y="156404"/>
                <a:ext cx="2068643" cy="9410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i="1" smtClean="0">
                              <a:latin typeface="Cambria Math" charset="0"/>
                              <a:ea typeface="Cambria Math" charset="0"/>
                              <a:cs typeface="Cambria Math" charset="0"/>
                            </a:rPr>
                            <m:t>𝜀</m:t>
                          </m:r>
                        </m:e>
                        <m:sub>
                          <m:r>
                            <a:rPr lang="en-US" sz="2800" b="0" i="1" smtClean="0">
                              <a:latin typeface="Cambria Math" charset="0"/>
                            </a:rPr>
                            <m:t>𝑆𝑇𝐷</m:t>
                          </m:r>
                        </m:sub>
                      </m:sSub>
                      <m:r>
                        <a:rPr lang="en-US" sz="2800" b="0" i="1" smtClean="0">
                          <a:latin typeface="Cambria Math" charset="0"/>
                        </a:rPr>
                        <m:t>=</m:t>
                      </m:r>
                      <m:f>
                        <m:fPr>
                          <m:ctrlPr>
                            <a:rPr lang="mr-IN" sz="2800" b="0" i="1" smtClean="0">
                              <a:latin typeface="Cambria Math" charset="0"/>
                            </a:rPr>
                          </m:ctrlPr>
                        </m:fPr>
                        <m:num>
                          <m:sSup>
                            <m:sSupPr>
                              <m:ctrlPr>
                                <a:rPr lang="mr-IN" sz="2800" b="0" i="1" smtClean="0">
                                  <a:latin typeface="Cambria Math" charset="0"/>
                                </a:rPr>
                              </m:ctrlPr>
                            </m:sSupPr>
                            <m:e>
                              <m:r>
                                <a:rPr lang="mr-IN" sz="2800" b="0" i="1" smtClean="0">
                                  <a:latin typeface="Cambria Math" charset="0"/>
                                  <a:ea typeface="Cambria Math" charset="0"/>
                                  <a:cs typeface="Cambria Math" charset="0"/>
                                </a:rPr>
                                <m:t>𝜎</m:t>
                              </m:r>
                            </m:e>
                            <m:sup>
                              <m:r>
                                <a:rPr lang="en-US" sz="2800" b="0" i="1" smtClean="0">
                                  <a:latin typeface="Cambria Math" charset="0"/>
                                </a:rPr>
                                <m:t>2</m:t>
                              </m:r>
                            </m:sup>
                          </m:sSup>
                          <m:r>
                            <a:rPr lang="en-US" sz="2800" b="0" i="1" smtClean="0">
                              <a:latin typeface="Cambria Math" charset="0"/>
                            </a:rPr>
                            <m:t>(</m:t>
                          </m:r>
                          <m:r>
                            <a:rPr lang="en-US" sz="2800" b="0" i="1" smtClean="0">
                              <a:latin typeface="Cambria Math" charset="0"/>
                            </a:rPr>
                            <m:t>𝑠</m:t>
                          </m:r>
                          <m:r>
                            <a:rPr lang="en-US" sz="2800" b="0" i="1" smtClean="0">
                              <a:latin typeface="Cambria Math" charset="0"/>
                            </a:rPr>
                            <m:t>)</m:t>
                          </m:r>
                        </m:num>
                        <m:den>
                          <m:r>
                            <a:rPr lang="mr-IN"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den>
                      </m:f>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5640112" y="156404"/>
                <a:ext cx="2068643" cy="941027"/>
              </a:xfrm>
              <a:prstGeom prst="rect">
                <a:avLst/>
              </a:prstGeom>
              <a:blipFill rotWithShape="0">
                <a:blip r:embed="rId2"/>
                <a:stretch>
                  <a:fillRect/>
                </a:stretch>
              </a:blipFill>
            </p:spPr>
            <p:txBody>
              <a:bodyPr/>
              <a:lstStyle/>
              <a:p>
                <a:r>
                  <a:rPr lang="en-US">
                    <a:noFill/>
                  </a:rPr>
                  <a:t> </a:t>
                </a:r>
              </a:p>
            </p:txBody>
          </p:sp>
        </mc:Fallback>
      </mc:AlternateContent>
      <p:sp>
        <p:nvSpPr>
          <p:cNvPr id="4" name="Right Arrow 3"/>
          <p:cNvSpPr/>
          <p:nvPr/>
        </p:nvSpPr>
        <p:spPr>
          <a:xfrm>
            <a:off x="4962699" y="528020"/>
            <a:ext cx="324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81890" y="1447454"/>
            <a:ext cx="8164137" cy="3661656"/>
          </a:xfrm>
          <a:prstGeom prst="rect">
            <a:avLst/>
          </a:prstGeom>
        </p:spPr>
      </p:pic>
      <p:cxnSp>
        <p:nvCxnSpPr>
          <p:cNvPr id="8" name="Straight Arrow Connector 7"/>
          <p:cNvCxnSpPr/>
          <p:nvPr/>
        </p:nvCxnSpPr>
        <p:spPr>
          <a:xfrm flipV="1">
            <a:off x="3674225" y="1803862"/>
            <a:ext cx="1148470" cy="40732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76902" y="1619196"/>
            <a:ext cx="407484" cy="369332"/>
          </a:xfrm>
          <a:prstGeom prst="rect">
            <a:avLst/>
          </a:prstGeom>
          <a:noFill/>
        </p:spPr>
        <p:txBody>
          <a:bodyPr wrap="none" rtlCol="0">
            <a:spAutoFit/>
          </a:bodyPr>
          <a:lstStyle/>
          <a:p>
            <a:r>
              <a:rPr lang="en-US" smtClean="0">
                <a:solidFill>
                  <a:srgbClr val="FFC000"/>
                </a:solidFill>
              </a:rPr>
              <a:t>=1</a:t>
            </a:r>
            <a:endParaRPr lang="en-US">
              <a:solidFill>
                <a:srgbClr val="FFC000"/>
              </a:solidFill>
            </a:endParaRPr>
          </a:p>
        </p:txBody>
      </p:sp>
      <p:cxnSp>
        <p:nvCxnSpPr>
          <p:cNvPr id="12" name="Straight Arrow Connector 11"/>
          <p:cNvCxnSpPr/>
          <p:nvPr/>
        </p:nvCxnSpPr>
        <p:spPr>
          <a:xfrm>
            <a:off x="5286895" y="2007523"/>
            <a:ext cx="1263534" cy="10391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128058" y="2128058"/>
            <a:ext cx="374073" cy="955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Footer Placeholder 6"/>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0" name="Slide Number Placeholder 9"/>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14</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5595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192" y="0"/>
            <a:ext cx="10515600" cy="1325563"/>
          </a:xfrm>
        </p:spPr>
        <p:txBody>
          <a:bodyPr/>
          <a:lstStyle/>
          <a:p>
            <a:r>
              <a:rPr lang="en-US" smtClean="0"/>
              <a:t>Aperture</a:t>
            </a:r>
            <a:endParaRPr lang="en-US"/>
          </a:p>
        </p:txBody>
      </p:sp>
      <p:sp>
        <p:nvSpPr>
          <p:cNvPr id="3" name="TextBox 2"/>
          <p:cNvSpPr txBox="1"/>
          <p:nvPr/>
        </p:nvSpPr>
        <p:spPr>
          <a:xfrm>
            <a:off x="572192" y="1152795"/>
            <a:ext cx="11514513" cy="3108543"/>
          </a:xfrm>
          <a:prstGeom prst="rect">
            <a:avLst/>
          </a:prstGeom>
          <a:noFill/>
        </p:spPr>
        <p:txBody>
          <a:bodyPr wrap="square" rtlCol="0">
            <a:spAutoFit/>
          </a:bodyPr>
          <a:lstStyle/>
          <a:p>
            <a:pPr marL="285750" indent="-285750">
              <a:buFont typeface="Arial" charset="0"/>
              <a:buChar char="•"/>
            </a:pPr>
            <a:r>
              <a:rPr lang="en-US" sz="2800" dirty="0" smtClean="0"/>
              <a:t>When designing an accelerator is important to ensure that the beam has sufficient room available in the transverse phase space</a:t>
            </a:r>
          </a:p>
          <a:p>
            <a:pPr marL="285750" indent="-285750">
              <a:buFont typeface="Arial" charset="0"/>
              <a:buChar char="•"/>
            </a:pPr>
            <a:r>
              <a:rPr lang="en-US" sz="2800" dirty="0" smtClean="0"/>
              <a:t>Even particles undergoing extremely large </a:t>
            </a:r>
            <a:r>
              <a:rPr lang="en-US" sz="2800" dirty="0" err="1" smtClean="0"/>
              <a:t>betatron</a:t>
            </a:r>
            <a:r>
              <a:rPr lang="en-US" sz="2800" dirty="0" smtClean="0"/>
              <a:t> oscillations can then still circulate stably</a:t>
            </a:r>
          </a:p>
          <a:p>
            <a:pPr marL="285750" indent="-285750">
              <a:buFont typeface="Arial" charset="0"/>
              <a:buChar char="•"/>
            </a:pPr>
            <a:r>
              <a:rPr lang="en-US" sz="2800" dirty="0" smtClean="0"/>
              <a:t>This raises the question how large the phase space ellipse of a particle is allowed to be before it collides with the wall of the vacuum chamber and it is lost</a:t>
            </a:r>
          </a:p>
        </p:txBody>
      </p:sp>
      <p:grpSp>
        <p:nvGrpSpPr>
          <p:cNvPr id="17" name="Group 16"/>
          <p:cNvGrpSpPr/>
          <p:nvPr/>
        </p:nvGrpSpPr>
        <p:grpSpPr>
          <a:xfrm>
            <a:off x="3893703" y="3774494"/>
            <a:ext cx="5565177" cy="2162264"/>
            <a:chOff x="3893703" y="3774494"/>
            <a:chExt cx="5565177" cy="2162264"/>
          </a:xfrm>
        </p:grpSpPr>
        <p:sp>
          <p:nvSpPr>
            <p:cNvPr id="4" name="Rectangle 3"/>
            <p:cNvSpPr/>
            <p:nvPr/>
          </p:nvSpPr>
          <p:spPr>
            <a:xfrm>
              <a:off x="4758127" y="4143826"/>
              <a:ext cx="199506" cy="1072342"/>
            </a:xfrm>
            <a:prstGeom prst="rect">
              <a:avLst/>
            </a:prstGeom>
            <a:pattFill prst="lt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66969" y="4143826"/>
              <a:ext cx="199506" cy="1072342"/>
            </a:xfrm>
            <a:prstGeom prst="rect">
              <a:avLst/>
            </a:prstGeom>
            <a:pattFill prst="lt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5391807" y="3845906"/>
              <a:ext cx="0" cy="1430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66895" y="4679997"/>
              <a:ext cx="2070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12782" y="4448781"/>
              <a:ext cx="483476" cy="369332"/>
            </a:xfrm>
            <a:prstGeom prst="rect">
              <a:avLst/>
            </a:prstGeom>
            <a:noFill/>
          </p:spPr>
          <p:txBody>
            <a:bodyPr wrap="square" rtlCol="0">
              <a:spAutoFit/>
            </a:bodyPr>
            <a:lstStyle/>
            <a:p>
              <a:r>
                <a:rPr lang="en-US" smtClean="0"/>
                <a:t>x</a:t>
              </a:r>
              <a:endParaRPr lang="en-US"/>
            </a:p>
          </p:txBody>
        </p:sp>
        <p:sp>
          <p:nvSpPr>
            <p:cNvPr id="11" name="TextBox 10"/>
            <p:cNvSpPr txBox="1"/>
            <p:nvPr/>
          </p:nvSpPr>
          <p:spPr>
            <a:xfrm>
              <a:off x="5396011" y="3774494"/>
              <a:ext cx="483476" cy="369332"/>
            </a:xfrm>
            <a:prstGeom prst="rect">
              <a:avLst/>
            </a:prstGeom>
            <a:noFill/>
          </p:spPr>
          <p:txBody>
            <a:bodyPr wrap="square" rtlCol="0">
              <a:spAutoFit/>
            </a:bodyPr>
            <a:lstStyle/>
            <a:p>
              <a:r>
                <a:rPr lang="en-US" dirty="0"/>
                <a:t>x</a:t>
              </a:r>
              <a:r>
                <a:rPr lang="en-US" dirty="0" smtClean="0"/>
                <a:t>’</a:t>
              </a:r>
              <a:endParaRPr lang="en-US" dirty="0"/>
            </a:p>
          </p:txBody>
        </p:sp>
        <p:sp>
          <p:nvSpPr>
            <p:cNvPr id="12" name="Oval 11"/>
            <p:cNvSpPr/>
            <p:nvPr/>
          </p:nvSpPr>
          <p:spPr>
            <a:xfrm rot="19818600">
              <a:off x="4930449" y="4432995"/>
              <a:ext cx="996285" cy="4414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991264" y="4907522"/>
              <a:ext cx="3467616" cy="369332"/>
            </a:xfrm>
            <a:prstGeom prst="rect">
              <a:avLst/>
            </a:prstGeom>
            <a:noFill/>
          </p:spPr>
          <p:txBody>
            <a:bodyPr wrap="none" rtlCol="0">
              <a:spAutoFit/>
            </a:bodyPr>
            <a:lstStyle/>
            <a:p>
              <a:r>
                <a:rPr lang="en-US" dirty="0" smtClean="0"/>
                <a:t>Vacuum chamber size at position s</a:t>
              </a:r>
              <a:endParaRPr lang="en-US" dirty="0"/>
            </a:p>
          </p:txBody>
        </p:sp>
        <p:cxnSp>
          <p:nvCxnSpPr>
            <p:cNvPr id="15" name="Straight Arrow Connector 14"/>
            <p:cNvCxnSpPr/>
            <p:nvPr/>
          </p:nvCxnSpPr>
          <p:spPr>
            <a:xfrm>
              <a:off x="4957633" y="4215237"/>
              <a:ext cx="4341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23154" y="3918382"/>
              <a:ext cx="308098" cy="369332"/>
            </a:xfrm>
            <a:prstGeom prst="rect">
              <a:avLst/>
            </a:prstGeom>
            <a:noFill/>
          </p:spPr>
          <p:txBody>
            <a:bodyPr wrap="none" rtlCol="0">
              <a:spAutoFit/>
            </a:bodyPr>
            <a:lstStyle/>
            <a:p>
              <a:r>
                <a:rPr lang="en-US" smtClean="0"/>
                <a:t>d</a:t>
              </a:r>
              <a:endParaRPr lang="en-US"/>
            </a:p>
          </p:txBody>
        </p:sp>
        <p:sp>
          <p:nvSpPr>
            <p:cNvPr id="22" name="TextBox 21"/>
            <p:cNvSpPr txBox="1"/>
            <p:nvPr/>
          </p:nvSpPr>
          <p:spPr>
            <a:xfrm>
              <a:off x="3893703" y="5413538"/>
              <a:ext cx="4573496" cy="523220"/>
            </a:xfrm>
            <a:prstGeom prst="rect">
              <a:avLst/>
            </a:prstGeom>
            <a:noFill/>
          </p:spPr>
          <p:txBody>
            <a:bodyPr wrap="none" rtlCol="0">
              <a:spAutoFit/>
            </a:bodyPr>
            <a:lstStyle/>
            <a:p>
              <a:r>
                <a:rPr lang="en-US" sz="2800" dirty="0" smtClean="0"/>
                <a:t>Is this an </a:t>
              </a:r>
              <a:r>
                <a:rPr lang="en-US" sz="2800" smtClean="0"/>
                <a:t>acceptable solution?</a:t>
              </a:r>
              <a:endParaRPr lang="en-US" sz="2800"/>
            </a:p>
          </p:txBody>
        </p:sp>
      </p:grpSp>
      <p:sp>
        <p:nvSpPr>
          <p:cNvPr id="6" name="Date Placeholder 5"/>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4" name="Slide Number Placeholder 1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6995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0"/>
            <a:ext cx="10515600" cy="1325563"/>
          </a:xfrm>
        </p:spPr>
        <p:txBody>
          <a:bodyPr>
            <a:normAutofit/>
          </a:bodyPr>
          <a:lstStyle/>
          <a:p>
            <a:r>
              <a:rPr lang="en-US" sz="4000" dirty="0" smtClean="0"/>
              <a:t>Evolution of the 𝞫 function through the lattice</a:t>
            </a:r>
            <a:endParaRPr lang="en-US" sz="4000" dirty="0"/>
          </a:p>
        </p:txBody>
      </p:sp>
      <p:sp>
        <p:nvSpPr>
          <p:cNvPr id="3" name="TextBox 2"/>
          <p:cNvSpPr txBox="1"/>
          <p:nvPr/>
        </p:nvSpPr>
        <p:spPr>
          <a:xfrm>
            <a:off x="375307" y="1063446"/>
            <a:ext cx="11161986" cy="5262979"/>
          </a:xfrm>
          <a:prstGeom prst="rect">
            <a:avLst/>
          </a:prstGeom>
          <a:noFill/>
        </p:spPr>
        <p:txBody>
          <a:bodyPr wrap="square" rtlCol="0">
            <a:spAutoFit/>
          </a:bodyPr>
          <a:lstStyle/>
          <a:p>
            <a:pPr marL="285750" indent="-285750">
              <a:buFont typeface="Arial" charset="0"/>
              <a:buChar char="•"/>
            </a:pPr>
            <a:r>
              <a:rPr lang="en-US" sz="2800" dirty="0" smtClean="0"/>
              <a:t>The 𝞫 function is an important quantity in linear beam dynamics</a:t>
            </a:r>
          </a:p>
          <a:p>
            <a:pPr marL="285750" indent="-285750">
              <a:buFont typeface="Arial" charset="0"/>
              <a:buChar char="•"/>
            </a:pPr>
            <a:r>
              <a:rPr lang="en-US" sz="2800" dirty="0" smtClean="0"/>
              <a:t>It allows to calculate the beam size along the magnet structure</a:t>
            </a:r>
          </a:p>
          <a:p>
            <a:pPr marL="285750" indent="-285750">
              <a:buFont typeface="Arial" charset="0"/>
              <a:buChar char="•"/>
            </a:pPr>
            <a:r>
              <a:rPr lang="en-US" sz="2800" dirty="0" smtClean="0"/>
              <a:t>It allows to calculate the phase advance of the </a:t>
            </a:r>
            <a:r>
              <a:rPr lang="en-US" sz="2800" dirty="0" err="1" smtClean="0"/>
              <a:t>betatron</a:t>
            </a:r>
            <a:r>
              <a:rPr lang="en-US" sz="2800" dirty="0" smtClean="0"/>
              <a:t> oscillations in between two points</a:t>
            </a:r>
            <a:endParaRPr lang="en-US" sz="2800" dirty="0"/>
          </a:p>
          <a:p>
            <a:pPr marL="285750" indent="-285750">
              <a:buFont typeface="Arial" charset="0"/>
              <a:buChar char="•"/>
            </a:pPr>
            <a:r>
              <a:rPr lang="en-US" sz="2800" dirty="0" smtClean="0"/>
              <a:t>Now we will learn how to calculate the evolution of the 𝞫 function itself through the storage ring</a:t>
            </a:r>
            <a:endParaRPr lang="en-US" sz="2800" dirty="0"/>
          </a:p>
          <a:p>
            <a:pPr marL="285750" indent="-285750">
              <a:buFont typeface="Arial" charset="0"/>
              <a:buChar char="•"/>
            </a:pPr>
            <a:r>
              <a:rPr lang="en-US" sz="2800" dirty="0" smtClean="0"/>
              <a:t>As usual we need initial conditions, in this case the value of the 𝞫 function at the starting point in the lattice 𝞫(s</a:t>
            </a:r>
            <a:r>
              <a:rPr lang="en-US" sz="2800" baseline="-25000" dirty="0" smtClean="0"/>
              <a:t>0</a:t>
            </a:r>
            <a:r>
              <a:rPr lang="en-US" sz="2800" dirty="0" smtClean="0"/>
              <a:t>)</a:t>
            </a:r>
          </a:p>
          <a:p>
            <a:pPr marL="285750" indent="-285750">
              <a:buFont typeface="Arial" charset="0"/>
              <a:buChar char="•"/>
            </a:pPr>
            <a:r>
              <a:rPr lang="en-US" sz="2800" dirty="0" smtClean="0"/>
              <a:t>Starting from this initial value we can calculate step by step the evolution of 𝞫 by the use of appropriate transformations</a:t>
            </a:r>
          </a:p>
          <a:p>
            <a:pPr marL="285750" indent="-285750">
              <a:buFont typeface="Arial" charset="0"/>
              <a:buChar char="•"/>
            </a:pPr>
            <a:endParaRPr lang="en-US" sz="2800" dirty="0"/>
          </a:p>
          <a:p>
            <a:pPr marL="285750" indent="-285750">
              <a:buFont typeface="Arial" charset="0"/>
              <a:buChar char="•"/>
            </a:pPr>
            <a:r>
              <a:rPr lang="en-US" sz="2800" dirty="0" smtClean="0"/>
              <a:t>There are two methods, we will briefly try to understand them </a:t>
            </a:r>
            <a:endParaRPr lang="en-US" sz="2800"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6020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425" y="627999"/>
            <a:ext cx="11225335" cy="1815882"/>
          </a:xfrm>
          <a:prstGeom prst="rect">
            <a:avLst/>
          </a:prstGeom>
          <a:noFill/>
        </p:spPr>
        <p:txBody>
          <a:bodyPr wrap="square" rtlCol="0">
            <a:spAutoFit/>
          </a:bodyPr>
          <a:lstStyle/>
          <a:p>
            <a:pPr marL="285750" indent="-285750">
              <a:buFont typeface="Arial" charset="0"/>
              <a:buChar char="•"/>
            </a:pPr>
            <a:r>
              <a:rPr lang="en-US" sz="2800" dirty="0" smtClean="0"/>
              <a:t>We describe the trajectory of the particle by the vector </a:t>
            </a:r>
            <a:r>
              <a:rPr lang="en-US" sz="2800" b="1" i="1" dirty="0" smtClean="0"/>
              <a:t>X</a:t>
            </a:r>
            <a:r>
              <a:rPr lang="en-US" sz="2800" dirty="0" smtClean="0"/>
              <a:t>, which travels around the phase space ellipse during the motion of the particle around the orbit</a:t>
            </a:r>
          </a:p>
          <a:p>
            <a:pPr marL="285750" indent="-285750">
              <a:buFont typeface="Arial" charset="0"/>
              <a:buChar char="•"/>
            </a:pPr>
            <a:r>
              <a:rPr lang="en-US" sz="2800" dirty="0" smtClean="0"/>
              <a:t>At the beginning of the magnet structure, s=s</a:t>
            </a:r>
            <a:r>
              <a:rPr lang="en-US" sz="2800" baseline="-25000" dirty="0" smtClean="0"/>
              <a:t>0</a:t>
            </a:r>
            <a:r>
              <a:rPr lang="en-US" sz="2800" dirty="0" smtClean="0"/>
              <a:t>=0, we have </a:t>
            </a:r>
            <a:r>
              <a:rPr lang="en-US" sz="2800" b="1" dirty="0" smtClean="0"/>
              <a:t>X</a:t>
            </a:r>
            <a:r>
              <a:rPr lang="en-US" sz="2800" dirty="0" smtClean="0"/>
              <a:t>=</a:t>
            </a:r>
            <a:r>
              <a:rPr lang="en-US" sz="2800" b="1" dirty="0" smtClean="0"/>
              <a:t>X</a:t>
            </a:r>
            <a:r>
              <a:rPr lang="en-US" sz="2800" baseline="-25000" dirty="0" smtClean="0"/>
              <a:t>0</a:t>
            </a:r>
            <a:endParaRPr lang="en-US" sz="2800" baseline="-25000" dirty="0"/>
          </a:p>
        </p:txBody>
      </p:sp>
      <p:grpSp>
        <p:nvGrpSpPr>
          <p:cNvPr id="19" name="Group 18"/>
          <p:cNvGrpSpPr/>
          <p:nvPr/>
        </p:nvGrpSpPr>
        <p:grpSpPr>
          <a:xfrm>
            <a:off x="2505349" y="2433052"/>
            <a:ext cx="7139910" cy="770339"/>
            <a:chOff x="2505349" y="2433052"/>
            <a:chExt cx="7139910" cy="770339"/>
          </a:xfrm>
        </p:grpSpPr>
        <mc:AlternateContent xmlns:mc="http://schemas.openxmlformats.org/markup-compatibility/2006" xmlns:a14="http://schemas.microsoft.com/office/drawing/2010/main">
          <mc:Choice Requires="a14">
            <p:sp>
              <p:nvSpPr>
                <p:cNvPr id="3" name="TextBox 2"/>
                <p:cNvSpPr txBox="1"/>
                <p:nvPr/>
              </p:nvSpPr>
              <p:spPr>
                <a:xfrm>
                  <a:off x="2505349" y="2433052"/>
                  <a:ext cx="1628010" cy="770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r>
                          <a:rPr lang="en-US" sz="2800" b="0" i="1" smtClean="0">
                            <a:latin typeface="Cambria Math" charset="0"/>
                          </a:rPr>
                          <m:t>=</m:t>
                        </m:r>
                        <m:d>
                          <m:dPr>
                            <m:ctrlPr>
                              <a:rPr lang="mr-IN" sz="2800" b="0" i="1" smtClean="0">
                                <a:latin typeface="Cambria Math" charset="0"/>
                              </a:rPr>
                            </m:ctrlPr>
                          </m:dPr>
                          <m:e>
                            <m:m>
                              <m:mPr>
                                <m:mcs>
                                  <m:mc>
                                    <m:mcPr>
                                      <m:count m:val="1"/>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rPr>
                                        <m:t>𝑥</m:t>
                                      </m:r>
                                    </m:e>
                                    <m:sub>
                                      <m:r>
                                        <a:rPr lang="en-US" sz="2800" b="0" i="1" smtClean="0">
                                          <a:latin typeface="Cambria Math" charset="0"/>
                                        </a:rPr>
                                        <m:t>0</m:t>
                                      </m:r>
                                    </m:sub>
                                  </m:sSub>
                                </m:e>
                              </m:mr>
                              <m:mr>
                                <m:e>
                                  <m:sSubSup>
                                    <m:sSubSupPr>
                                      <m:ctrlPr>
                                        <a:rPr lang="en-US" sz="2800" b="0" i="1" smtClean="0">
                                          <a:latin typeface="Cambria Math" charset="0"/>
                                        </a:rPr>
                                      </m:ctrlPr>
                                    </m:sSubSupPr>
                                    <m:e>
                                      <m:r>
                                        <a:rPr lang="en-US" sz="2800" b="0" i="1" smtClean="0">
                                          <a:latin typeface="Cambria Math" charset="0"/>
                                        </a:rPr>
                                        <m:t>𝑥</m:t>
                                      </m:r>
                                    </m:e>
                                    <m:sub>
                                      <m:r>
                                        <a:rPr lang="en-US" sz="2800" b="0" i="1" smtClean="0">
                                          <a:latin typeface="Cambria Math" charset="0"/>
                                        </a:rPr>
                                        <m:t>0</m:t>
                                      </m:r>
                                    </m:sub>
                                    <m:sup>
                                      <m:r>
                                        <a:rPr lang="en-US" sz="2800" b="0" i="1" smtClean="0">
                                          <a:latin typeface="Cambria Math" charset="0"/>
                                        </a:rPr>
                                        <m:t>′</m:t>
                                      </m:r>
                                    </m:sup>
                                  </m:sSubSup>
                                </m:e>
                              </m:mr>
                            </m:m>
                          </m:e>
                        </m:d>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2505349" y="2433052"/>
                  <a:ext cx="1628010" cy="770339"/>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739970" y="2669425"/>
                  <a:ext cx="2336409" cy="439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rPr>
                                        <m:t>𝑥</m:t>
                                      </m:r>
                                    </m:e>
                                    <m:sub>
                                      <m:r>
                                        <a:rPr lang="en-US" sz="2800" b="0" i="1" smtClean="0">
                                          <a:latin typeface="Cambria Math" charset="0"/>
                                        </a:rPr>
                                        <m:t>0</m:t>
                                      </m:r>
                                    </m:sub>
                                  </m:sSub>
                                </m:e>
                                <m:e>
                                  <m:sSubSup>
                                    <m:sSubSupPr>
                                      <m:ctrlPr>
                                        <a:rPr lang="en-US" sz="2800" b="0" i="1" smtClean="0">
                                          <a:latin typeface="Cambria Math" charset="0"/>
                                        </a:rPr>
                                      </m:ctrlPr>
                                    </m:sSubSupPr>
                                    <m:e>
                                      <m:r>
                                        <a:rPr lang="en-US" sz="2800" b="0" i="1" smtClean="0">
                                          <a:latin typeface="Cambria Math" charset="0"/>
                                        </a:rPr>
                                        <m:t>𝑥</m:t>
                                      </m:r>
                                    </m:e>
                                    <m:sub>
                                      <m:r>
                                        <a:rPr lang="en-US" sz="2800" b="0" i="1" smtClean="0">
                                          <a:latin typeface="Cambria Math" charset="0"/>
                                        </a:rPr>
                                        <m:t>0</m:t>
                                      </m:r>
                                    </m:sub>
                                    <m:sup>
                                      <m:r>
                                        <a:rPr lang="en-US" sz="2800" b="0" i="1" smtClean="0">
                                          <a:latin typeface="Cambria Math" charset="0"/>
                                        </a:rPr>
                                        <m:t>′</m:t>
                                      </m:r>
                                    </m:sup>
                                  </m:sSubSup>
                                </m:e>
                              </m:mr>
                            </m:m>
                          </m:e>
                        </m:d>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4739970" y="2669425"/>
                  <a:ext cx="2336409" cy="439608"/>
                </a:xfrm>
                <a:prstGeom prst="rect">
                  <a:avLst/>
                </a:prstGeom>
                <a:blipFill rotWithShape="0">
                  <a:blip r:embed="rId3"/>
                  <a:stretch>
                    <a:fillRect/>
                  </a:stretch>
                </a:blipFill>
              </p:spPr>
              <p:txBody>
                <a:bodyPr/>
                <a:lstStyle/>
                <a:p>
                  <a:r>
                    <a:rPr lang="en-US">
                      <a:noFill/>
                    </a:rPr>
                    <a:t> </a:t>
                  </a:r>
                </a:p>
              </p:txBody>
            </p:sp>
          </mc:Fallback>
        </mc:AlternateContent>
        <p:sp>
          <p:nvSpPr>
            <p:cNvPr id="5" name="TextBox 4"/>
            <p:cNvSpPr txBox="1"/>
            <p:nvPr/>
          </p:nvSpPr>
          <p:spPr>
            <a:xfrm>
              <a:off x="7682991" y="2716954"/>
              <a:ext cx="1962268" cy="369332"/>
            </a:xfrm>
            <a:prstGeom prst="rect">
              <a:avLst/>
            </a:prstGeom>
            <a:noFill/>
          </p:spPr>
          <p:txBody>
            <a:bodyPr wrap="none" rtlCol="0">
              <a:spAutoFit/>
            </a:bodyPr>
            <a:lstStyle/>
            <a:p>
              <a:r>
                <a:rPr lang="en-US" smtClean="0"/>
                <a:t>(Transpose matrix)</a:t>
              </a:r>
              <a:endParaRPr lang="en-US"/>
            </a:p>
          </p:txBody>
        </p:sp>
      </p:grpSp>
      <p:sp>
        <p:nvSpPr>
          <p:cNvPr id="6" name="TextBox 5"/>
          <p:cNvSpPr txBox="1"/>
          <p:nvPr/>
        </p:nvSpPr>
        <p:spPr>
          <a:xfrm>
            <a:off x="676894" y="3281381"/>
            <a:ext cx="4310667" cy="523220"/>
          </a:xfrm>
          <a:prstGeom prst="rect">
            <a:avLst/>
          </a:prstGeom>
          <a:noFill/>
        </p:spPr>
        <p:txBody>
          <a:bodyPr wrap="none" rtlCol="0">
            <a:spAutoFit/>
          </a:bodyPr>
          <a:lstStyle/>
          <a:p>
            <a:pPr marL="285750" indent="-285750">
              <a:buFont typeface="Arial" charset="0"/>
              <a:buChar char="•"/>
            </a:pPr>
            <a:r>
              <a:rPr lang="en-US" sz="2800" dirty="0" smtClean="0"/>
              <a:t>We define the beta matrix</a:t>
            </a:r>
            <a:endParaRPr lang="en-US" sz="2800" dirty="0"/>
          </a:p>
        </p:txBody>
      </p:sp>
      <mc:AlternateContent xmlns:mc="http://schemas.openxmlformats.org/markup-compatibility/2006" xmlns:a14="http://schemas.microsoft.com/office/drawing/2010/main">
        <mc:Choice Requires="a14">
          <p:sp>
            <p:nvSpPr>
              <p:cNvPr id="7" name="TextBox 6"/>
              <p:cNvSpPr txBox="1"/>
              <p:nvPr/>
            </p:nvSpPr>
            <p:spPr>
              <a:xfrm>
                <a:off x="1365662" y="3797100"/>
                <a:ext cx="2939651" cy="8004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r>
                        <a:rPr lang="en-US" sz="2800" i="1" smtClean="0">
                          <a:latin typeface="Cambria Math" charset="0"/>
                          <a:ea typeface="Cambria Math" charset="0"/>
                          <a:cs typeface="Cambria Math" charset="0"/>
                        </a:rPr>
                        <m:t>≡</m:t>
                      </m:r>
                      <m:d>
                        <m:dPr>
                          <m:ctrlPr>
                            <a:rPr lang="mr-IN" sz="2800" i="1" smtClean="0">
                              <a:latin typeface="Cambria Math" charset="0"/>
                              <a:ea typeface="Cambria Math" charset="0"/>
                              <a:cs typeface="Cambria Math" charset="0"/>
                            </a:rPr>
                          </m:ctrlPr>
                        </m:dPr>
                        <m:e>
                          <m:m>
                            <m:mPr>
                              <m:mcs>
                                <m:mc>
                                  <m:mcPr>
                                    <m:count m:val="2"/>
                                    <m:mcJc m:val="center"/>
                                  </m:mcPr>
                                </m:mc>
                              </m:mcs>
                              <m:ctrlPr>
                                <a:rPr lang="mr-IN" sz="2800" i="1" smtClean="0">
                                  <a:latin typeface="Cambria Math" charset="0"/>
                                  <a:ea typeface="Cambria Math" charset="0"/>
                                  <a:cs typeface="Cambria Math" charset="0"/>
                                </a:rPr>
                              </m:ctrlPr>
                            </m:mPr>
                            <m:mr>
                              <m:e>
                                <m:sSub>
                                  <m:sSubPr>
                                    <m:ctrlPr>
                                      <a:rPr lang="en-US" sz="2800" i="1" smtClean="0">
                                        <a:latin typeface="Cambria Math" charset="0"/>
                                        <a:ea typeface="Cambria Math" charset="0"/>
                                        <a:cs typeface="Cambria Math" charset="0"/>
                                      </a:rPr>
                                    </m:ctrlPr>
                                  </m:sSubPr>
                                  <m:e>
                                    <m:r>
                                      <a:rPr lang="en-US" sz="280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e>
                              <m:e>
                                <m:sSub>
                                  <m:sSubPr>
                                    <m:ctrlPr>
                                      <a:rPr lang="en-US" sz="280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e>
                            </m:mr>
                            <m:mr>
                              <m:e>
                                <m:sSub>
                                  <m:sSubPr>
                                    <m:ctrlPr>
                                      <a:rPr lang="en-US" sz="280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e>
                              <m:e>
                                <m:sSub>
                                  <m:sSubPr>
                                    <m:ctrlPr>
                                      <a:rPr lang="en-US" sz="2800" i="1" smtClean="0">
                                        <a:latin typeface="Cambria Math" charset="0"/>
                                        <a:ea typeface="Cambria Math" charset="0"/>
                                        <a:cs typeface="Cambria Math" charset="0"/>
                                      </a:rPr>
                                    </m:ctrlPr>
                                  </m:sSubPr>
                                  <m:e>
                                    <m:r>
                                      <a:rPr lang="en-US" sz="2800" i="1" smtClean="0">
                                        <a:latin typeface="Cambria Math" charset="0"/>
                                        <a:ea typeface="Cambria Math" charset="0"/>
                                        <a:cs typeface="Cambria Math" charset="0"/>
                                      </a:rPr>
                                      <m:t>𝛾</m:t>
                                    </m:r>
                                  </m:e>
                                  <m:sub>
                                    <m:r>
                                      <a:rPr lang="en-US" sz="2800" b="0" i="1" smtClean="0">
                                        <a:latin typeface="Cambria Math" charset="0"/>
                                        <a:ea typeface="Cambria Math" charset="0"/>
                                        <a:cs typeface="Cambria Math" charset="0"/>
                                      </a:rPr>
                                      <m:t>0</m:t>
                                    </m:r>
                                  </m:sub>
                                </m:sSub>
                              </m:e>
                            </m:mr>
                          </m:m>
                        </m:e>
                      </m:d>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365662" y="3797100"/>
                <a:ext cx="2939651" cy="80041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76894" y="4694545"/>
                <a:ext cx="10671960" cy="531940"/>
              </a:xfrm>
              <a:prstGeom prst="rect">
                <a:avLst/>
              </a:prstGeom>
              <a:noFill/>
            </p:spPr>
            <p:txBody>
              <a:bodyPr wrap="none" rtlCol="0">
                <a:spAutoFit/>
              </a:bodyPr>
              <a:lstStyle/>
              <a:p>
                <a:pPr marL="285750" indent="-285750">
                  <a:buFont typeface="Arial" charset="0"/>
                  <a:buChar char="•"/>
                </a:pPr>
                <a:r>
                  <a:rPr lang="en-US" sz="2800" dirty="0" smtClean="0"/>
                  <a:t>If we calculate the product </a:t>
                </a:r>
                <a14:m>
                  <m:oMath xmlns:m="http://schemas.openxmlformats.org/officeDocument/2006/math">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sSubSup>
                      <m:sSubSupPr>
                        <m:ctrlPr>
                          <a:rPr lang="en-US" sz="2800" i="1" smtClean="0">
                            <a:latin typeface="Cambria Math" charset="0"/>
                          </a:rPr>
                        </m:ctrlPr>
                      </m:sSubSupPr>
                      <m:e>
                        <m:r>
                          <a:rPr lang="en-US" sz="2800" b="0" i="1" smtClean="0">
                            <a:latin typeface="Cambria Math" charset="0"/>
                          </a:rPr>
                          <m:t>𝐵</m:t>
                        </m:r>
                      </m:e>
                      <m:sub>
                        <m:r>
                          <a:rPr lang="en-US" sz="2800" b="0" i="1" smtClean="0">
                            <a:latin typeface="Cambria Math" charset="0"/>
                          </a:rPr>
                          <m:t>0</m:t>
                        </m:r>
                      </m:sub>
                      <m:sup>
                        <m:r>
                          <a:rPr lang="en-US" sz="2800" b="0" i="1" smtClean="0">
                            <a:latin typeface="Cambria Math" charset="0"/>
                          </a:rPr>
                          <m:t>−1</m:t>
                        </m:r>
                      </m:sup>
                    </m:sSubSup>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r>
                      <a:rPr lang="en-US" sz="2800" b="0" i="1" smtClean="0">
                        <a:latin typeface="Cambria Math" charset="0"/>
                      </a:rPr>
                      <m:t>=</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rPr>
                          <m:t>0</m:t>
                        </m:r>
                      </m:sub>
                    </m:sSub>
                    <m:sSubSup>
                      <m:sSubSupPr>
                        <m:ctrlPr>
                          <a:rPr lang="en-US" sz="2800" b="0" i="1" smtClean="0">
                            <a:latin typeface="Cambria Math" charset="0"/>
                          </a:rPr>
                        </m:ctrlPr>
                      </m:sSubSupPr>
                      <m:e>
                        <m:r>
                          <a:rPr lang="en-US" sz="2800" b="0" i="1" smtClean="0">
                            <a:latin typeface="Cambria Math" charset="0"/>
                          </a:rPr>
                          <m:t>𝑥</m:t>
                        </m:r>
                      </m:e>
                      <m:sub>
                        <m:r>
                          <a:rPr lang="en-US" sz="2800" b="0" i="1" smtClean="0">
                            <a:latin typeface="Cambria Math" charset="0"/>
                          </a:rPr>
                          <m:t>0</m:t>
                        </m:r>
                      </m:sub>
                      <m:sup>
                        <m:r>
                          <a:rPr lang="en-US" sz="2800" b="0" i="1" smtClean="0">
                            <a:latin typeface="Cambria Math" charset="0"/>
                          </a:rPr>
                          <m:t>2</m:t>
                        </m:r>
                      </m:sup>
                    </m:sSubSup>
                    <m:r>
                      <a:rPr lang="en-US" sz="2800" b="0" i="1" smtClean="0">
                        <a:latin typeface="Cambria Math" charset="0"/>
                      </a:rPr>
                      <m:t>+2</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rPr>
                          <m:t>0</m:t>
                        </m:r>
                      </m:sub>
                    </m:sSub>
                    <m:sSub>
                      <m:sSubPr>
                        <m:ctrlPr>
                          <a:rPr lang="en-US" sz="2800" b="0" i="1" smtClean="0">
                            <a:latin typeface="Cambria Math" charset="0"/>
                          </a:rPr>
                        </m:ctrlPr>
                      </m:sSubPr>
                      <m:e>
                        <m:r>
                          <a:rPr lang="en-US" sz="2800" b="0" i="1" smtClean="0">
                            <a:latin typeface="Cambria Math" charset="0"/>
                          </a:rPr>
                          <m:t>𝑥</m:t>
                        </m:r>
                      </m:e>
                      <m:sub>
                        <m:r>
                          <a:rPr lang="en-US" sz="2800" b="0" i="1" smtClean="0">
                            <a:latin typeface="Cambria Math" charset="0"/>
                          </a:rPr>
                          <m:t>0</m:t>
                        </m:r>
                      </m:sub>
                    </m:sSub>
                    <m:sSubSup>
                      <m:sSubSupPr>
                        <m:ctrlPr>
                          <a:rPr lang="en-US" sz="2800" b="0" i="1" smtClean="0">
                            <a:latin typeface="Cambria Math" charset="0"/>
                          </a:rPr>
                        </m:ctrlPr>
                      </m:sSubSupPr>
                      <m:e>
                        <m:r>
                          <a:rPr lang="en-US" sz="2800" b="0" i="1" smtClean="0">
                            <a:latin typeface="Cambria Math" charset="0"/>
                          </a:rPr>
                          <m:t>𝑥</m:t>
                        </m:r>
                      </m:e>
                      <m:sub>
                        <m:r>
                          <a:rPr lang="en-US" sz="2800" b="0" i="1" smtClean="0">
                            <a:latin typeface="Cambria Math" charset="0"/>
                          </a:rPr>
                          <m:t>0</m:t>
                        </m:r>
                      </m:sub>
                      <m:sup>
                        <m:r>
                          <a:rPr lang="en-US" sz="2800" b="0" i="1" smtClean="0">
                            <a:latin typeface="Cambria Math" charset="0"/>
                          </a:rPr>
                          <m:t>′</m:t>
                        </m:r>
                      </m:sup>
                    </m:sSubSup>
                    <m:r>
                      <a:rPr lang="en-US" sz="2800" b="0" i="1" smtClean="0">
                        <a:latin typeface="Cambria Math" charset="0"/>
                      </a:rPr>
                      <m:t>+</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rPr>
                          <m:t>0</m:t>
                        </m:r>
                      </m:sub>
                    </m:sSub>
                    <m:sSubSup>
                      <m:sSubSupPr>
                        <m:ctrlPr>
                          <a:rPr lang="en-US" sz="2800" b="0" i="1" smtClean="0">
                            <a:latin typeface="Cambria Math" charset="0"/>
                          </a:rPr>
                        </m:ctrlPr>
                      </m:sSubSupPr>
                      <m:e>
                        <m:r>
                          <a:rPr lang="en-US" sz="2800" b="0" i="1" smtClean="0">
                            <a:latin typeface="Cambria Math" charset="0"/>
                          </a:rPr>
                          <m:t>𝑥</m:t>
                        </m:r>
                      </m:e>
                      <m:sub>
                        <m:r>
                          <a:rPr lang="en-US" sz="2800" b="0" i="1" smtClean="0">
                            <a:latin typeface="Cambria Math" charset="0"/>
                          </a:rPr>
                          <m:t>0</m:t>
                        </m:r>
                      </m:sub>
                      <m:sup>
                        <m:r>
                          <a:rPr lang="en-US" sz="2800" b="0" i="1" smtClean="0">
                            <a:latin typeface="Cambria Math" charset="0"/>
                          </a:rPr>
                          <m:t>′2</m:t>
                        </m:r>
                      </m:sup>
                    </m:sSubSup>
                    <m:r>
                      <a:rPr lang="en-US" sz="2800" b="0" i="1" smtClean="0">
                        <a:latin typeface="Cambria Math" charset="0"/>
                      </a:rPr>
                      <m:t>=</m:t>
                    </m:r>
                    <m:r>
                      <a:rPr lang="en-US" sz="2800" b="0" i="1" smtClean="0">
                        <a:solidFill>
                          <a:srgbClr val="FFC000"/>
                        </a:solidFill>
                        <a:latin typeface="Cambria Math" charset="0"/>
                        <a:ea typeface="Cambria Math" charset="0"/>
                        <a:cs typeface="Cambria Math" charset="0"/>
                      </a:rPr>
                      <m:t>𝜀</m:t>
                    </m:r>
                  </m:oMath>
                </a14:m>
                <a:endParaRPr lang="en-US" sz="2800" dirty="0">
                  <a:solidFill>
                    <a:srgbClr val="FFC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76894" y="4694545"/>
                <a:ext cx="10671960" cy="531940"/>
              </a:xfrm>
              <a:prstGeom prst="rect">
                <a:avLst/>
              </a:prstGeom>
              <a:blipFill rotWithShape="0">
                <a:blip r:embed="rId5"/>
                <a:stretch>
                  <a:fillRect l="-1028" t="-8046" b="-33333"/>
                </a:stretch>
              </a:blipFill>
            </p:spPr>
            <p:txBody>
              <a:bodyPr/>
              <a:lstStyle/>
              <a:p>
                <a:r>
                  <a:rPr lang="en-US">
                    <a:noFill/>
                  </a:rPr>
                  <a:t> </a:t>
                </a:r>
              </a:p>
            </p:txBody>
          </p:sp>
        </mc:Fallback>
      </mc:AlternateContent>
      <p:sp>
        <p:nvSpPr>
          <p:cNvPr id="9" name="TextBox 8"/>
          <p:cNvSpPr txBox="1"/>
          <p:nvPr/>
        </p:nvSpPr>
        <p:spPr>
          <a:xfrm>
            <a:off x="676894" y="5225846"/>
            <a:ext cx="11364685" cy="954107"/>
          </a:xfrm>
          <a:prstGeom prst="rect">
            <a:avLst/>
          </a:prstGeom>
          <a:noFill/>
        </p:spPr>
        <p:txBody>
          <a:bodyPr wrap="square" rtlCol="0">
            <a:spAutoFit/>
          </a:bodyPr>
          <a:lstStyle/>
          <a:p>
            <a:pPr marL="285750" indent="-285750">
              <a:buFont typeface="Arial" charset="0"/>
              <a:buChar char="•"/>
            </a:pPr>
            <a:r>
              <a:rPr lang="en-US" sz="2800" dirty="0" smtClean="0"/>
              <a:t>We also know that the trajectory vector at any position s can be calculated as</a:t>
            </a:r>
            <a:endParaRPr lang="en-US" sz="2800" dirty="0"/>
          </a:p>
        </p:txBody>
      </p:sp>
      <mc:AlternateContent xmlns:mc="http://schemas.openxmlformats.org/markup-compatibility/2006" xmlns:a14="http://schemas.microsoft.com/office/drawing/2010/main">
        <mc:Choice Requires="a14">
          <p:sp>
            <p:nvSpPr>
              <p:cNvPr id="10" name="TextBox 9"/>
              <p:cNvSpPr txBox="1"/>
              <p:nvPr/>
            </p:nvSpPr>
            <p:spPr>
              <a:xfrm>
                <a:off x="4932799" y="5848600"/>
                <a:ext cx="161050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4932799" y="5848600"/>
                <a:ext cx="1610505"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503499" y="5892629"/>
                <a:ext cx="3295710" cy="369332"/>
              </a:xfrm>
              <a:prstGeom prst="rect">
                <a:avLst/>
              </a:prstGeom>
              <a:noFill/>
            </p:spPr>
            <p:txBody>
              <a:bodyPr wrap="none" rtlCol="0">
                <a:spAutoFit/>
              </a:bodyPr>
              <a:lstStyle/>
              <a:p>
                <a:r>
                  <a:rPr lang="en-US" dirty="0" smtClean="0"/>
                  <a:t>Where </a:t>
                </a:r>
                <a14:m>
                  <m:oMath xmlns:m="http://schemas.openxmlformats.org/officeDocument/2006/math">
                    <m:sSup>
                      <m:sSupPr>
                        <m:ctrlPr>
                          <a:rPr lang="en-US" i="1" smtClean="0">
                            <a:latin typeface="Cambria Math" charset="0"/>
                          </a:rPr>
                        </m:ctrlPr>
                      </m:sSupPr>
                      <m:e>
                        <m:r>
                          <a:rPr lang="en-US" b="0" i="1" smtClean="0">
                            <a:latin typeface="Cambria Math" charset="0"/>
                          </a:rPr>
                          <m:t>𝑀</m:t>
                        </m:r>
                      </m:e>
                      <m:sup>
                        <m:r>
                          <a:rPr lang="en-US" b="0" i="1" smtClean="0">
                            <a:latin typeface="Cambria Math" charset="0"/>
                          </a:rPr>
                          <m:t>−1</m:t>
                        </m:r>
                      </m:sup>
                    </m:sSup>
                    <m:r>
                      <a:rPr lang="en-US" b="0" i="1" smtClean="0">
                        <a:latin typeface="Cambria Math" charset="0"/>
                      </a:rPr>
                      <m:t>𝑀</m:t>
                    </m:r>
                    <m:r>
                      <a:rPr lang="en-US" b="0" i="1" smtClean="0">
                        <a:latin typeface="Cambria Math" charset="0"/>
                      </a:rPr>
                      <m:t>=</m:t>
                    </m:r>
                    <m:sSup>
                      <m:sSupPr>
                        <m:ctrlPr>
                          <a:rPr lang="en-US" b="0" i="1" smtClean="0">
                            <a:latin typeface="Cambria Math" charset="0"/>
                          </a:rPr>
                        </m:ctrlPr>
                      </m:sSupPr>
                      <m:e>
                        <m:r>
                          <a:rPr lang="en-US" b="0" i="1" smtClean="0">
                            <a:latin typeface="Cambria Math" charset="0"/>
                          </a:rPr>
                          <m:t>𝑀</m:t>
                        </m:r>
                      </m:e>
                      <m:sup>
                        <m:r>
                          <a:rPr lang="en-US" b="0" i="1" smtClean="0">
                            <a:latin typeface="Cambria Math" charset="0"/>
                          </a:rPr>
                          <m:t>𝑇</m:t>
                        </m:r>
                      </m:sup>
                    </m:sSup>
                    <m:sSup>
                      <m:sSupPr>
                        <m:ctrlPr>
                          <a:rPr lang="en-US" b="0" i="1" smtClean="0">
                            <a:latin typeface="Cambria Math" charset="0"/>
                          </a:rPr>
                        </m:ctrlPr>
                      </m:sSupPr>
                      <m:e>
                        <m:d>
                          <m:dPr>
                            <m:ctrlPr>
                              <a:rPr lang="mr-IN" b="0" i="1" smtClean="0">
                                <a:latin typeface="Cambria Math" charset="0"/>
                              </a:rPr>
                            </m:ctrlPr>
                          </m:dPr>
                          <m:e>
                            <m:sSup>
                              <m:sSupPr>
                                <m:ctrlPr>
                                  <a:rPr lang="mr-IN" b="0" i="1" smtClean="0">
                                    <a:latin typeface="Cambria Math" charset="0"/>
                                  </a:rPr>
                                </m:ctrlPr>
                              </m:sSupPr>
                              <m:e>
                                <m:r>
                                  <a:rPr lang="en-US" b="0" i="1" smtClean="0">
                                    <a:latin typeface="Cambria Math" charset="0"/>
                                  </a:rPr>
                                  <m:t>𝑀</m:t>
                                </m:r>
                              </m:e>
                              <m:sup>
                                <m:r>
                                  <a:rPr lang="en-US" b="0" i="1" smtClean="0">
                                    <a:latin typeface="Cambria Math" charset="0"/>
                                  </a:rPr>
                                  <m:t>𝑇</m:t>
                                </m:r>
                              </m:sup>
                            </m:sSup>
                          </m:e>
                        </m:d>
                      </m:e>
                      <m:sup>
                        <m:r>
                          <a:rPr lang="en-US" b="0" i="1" smtClean="0">
                            <a:latin typeface="Cambria Math" charset="0"/>
                          </a:rPr>
                          <m:t>−1</m:t>
                        </m:r>
                      </m:sup>
                    </m:sSup>
                    <m:r>
                      <a:rPr lang="en-US" b="0" i="1" smtClean="0">
                        <a:latin typeface="Cambria Math" charset="0"/>
                      </a:rPr>
                      <m:t>=1</m:t>
                    </m:r>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03499" y="5892629"/>
                <a:ext cx="3295710" cy="369332"/>
              </a:xfrm>
              <a:prstGeom prst="rect">
                <a:avLst/>
              </a:prstGeom>
              <a:blipFill rotWithShape="0">
                <a:blip r:embed="rId7"/>
                <a:stretch>
                  <a:fillRect l="-1664" t="-8333" b="-28333"/>
                </a:stretch>
              </a:blipFill>
            </p:spPr>
            <p:txBody>
              <a:bodyPr/>
              <a:lstStyle/>
              <a:p>
                <a:r>
                  <a:rPr lang="en-US">
                    <a:noFill/>
                  </a:rPr>
                  <a:t> </a:t>
                </a:r>
              </a:p>
            </p:txBody>
          </p:sp>
        </mc:Fallback>
      </mc:AlternateContent>
      <p:sp>
        <p:nvSpPr>
          <p:cNvPr id="12" name="TextBox 11"/>
          <p:cNvSpPr txBox="1"/>
          <p:nvPr/>
        </p:nvSpPr>
        <p:spPr>
          <a:xfrm>
            <a:off x="4216400" y="65752"/>
            <a:ext cx="2568332" cy="707886"/>
          </a:xfrm>
          <a:prstGeom prst="rect">
            <a:avLst/>
          </a:prstGeom>
          <a:noFill/>
        </p:spPr>
        <p:txBody>
          <a:bodyPr wrap="none" rtlCol="0">
            <a:spAutoFit/>
          </a:bodyPr>
          <a:lstStyle/>
          <a:p>
            <a:r>
              <a:rPr lang="en-US" sz="4000" smtClean="0"/>
              <a:t>METHOD 1</a:t>
            </a:r>
            <a:endParaRPr lang="en-US" sz="4000"/>
          </a:p>
        </p:txBody>
      </p:sp>
      <mc:AlternateContent xmlns:mc="http://schemas.openxmlformats.org/markup-compatibility/2006" xmlns:a14="http://schemas.microsoft.com/office/drawing/2010/main">
        <mc:Choice Requires="a14">
          <p:sp>
            <p:nvSpPr>
              <p:cNvPr id="13" name="TextBox 12"/>
              <p:cNvSpPr txBox="1"/>
              <p:nvPr/>
            </p:nvSpPr>
            <p:spPr>
              <a:xfrm>
                <a:off x="5389728" y="3836223"/>
                <a:ext cx="3643625" cy="5377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solidFill>
                            <a:srgbClr val="FFC000"/>
                          </a:solidFill>
                          <a:latin typeface="Cambria Math" charset="0"/>
                          <a:ea typeface="Cambria Math" charset="0"/>
                          <a:cs typeface="Cambria Math" charset="0"/>
                        </a:rPr>
                        <m:t>𝜶</m:t>
                      </m:r>
                      <m:d>
                        <m:dPr>
                          <m:ctrlPr>
                            <a:rPr lang="en-US" sz="1600" b="1" i="1" smtClean="0">
                              <a:solidFill>
                                <a:srgbClr val="FFC000"/>
                              </a:solidFill>
                              <a:latin typeface="Cambria Math" charset="0"/>
                              <a:ea typeface="Cambria Math" charset="0"/>
                              <a:cs typeface="Cambria Math" charset="0"/>
                            </a:rPr>
                          </m:ctrlPr>
                        </m:dPr>
                        <m:e>
                          <m:r>
                            <a:rPr lang="en-US" sz="1600" b="1" i="1" smtClean="0">
                              <a:solidFill>
                                <a:srgbClr val="FFC000"/>
                              </a:solidFill>
                              <a:latin typeface="Cambria Math" charset="0"/>
                              <a:ea typeface="Cambria Math" charset="0"/>
                              <a:cs typeface="Cambria Math" charset="0"/>
                            </a:rPr>
                            <m:t>𝒔</m:t>
                          </m:r>
                        </m:e>
                      </m:d>
                      <m:r>
                        <a:rPr lang="en-US" sz="1600" i="1">
                          <a:latin typeface="Cambria Math" charset="0"/>
                          <a:ea typeface="Cambria Math" charset="0"/>
                          <a:cs typeface="Cambria Math" charset="0"/>
                        </a:rPr>
                        <m:t>≡−</m:t>
                      </m:r>
                      <m:f>
                        <m:fPr>
                          <m:ctrlPr>
                            <a:rPr lang="mr-IN" sz="1600" i="1">
                              <a:latin typeface="Cambria Math" charset="0"/>
                              <a:ea typeface="Cambria Math" charset="0"/>
                              <a:cs typeface="Cambria Math" charset="0"/>
                            </a:rPr>
                          </m:ctrlPr>
                        </m:fPr>
                        <m:num>
                          <m:sSup>
                            <m:sSupPr>
                              <m:ctrlPr>
                                <a:rPr lang="mr-IN" sz="1600" i="1">
                                  <a:latin typeface="Cambria Math" charset="0"/>
                                  <a:ea typeface="Cambria Math" charset="0"/>
                                  <a:cs typeface="Cambria Math" charset="0"/>
                                </a:rPr>
                              </m:ctrlPr>
                            </m:sSupPr>
                            <m:e>
                              <m:r>
                                <a:rPr lang="mr-IN" sz="1600" i="1">
                                  <a:latin typeface="Cambria Math" charset="0"/>
                                  <a:ea typeface="Cambria Math" charset="0"/>
                                  <a:cs typeface="Cambria Math" charset="0"/>
                                </a:rPr>
                                <m:t>𝛽</m:t>
                              </m:r>
                            </m:e>
                            <m:sup>
                              <m:r>
                                <a:rPr lang="en-US" sz="1600" i="1">
                                  <a:latin typeface="Cambria Math" charset="0"/>
                                  <a:ea typeface="Cambria Math" charset="0"/>
                                  <a:cs typeface="Cambria Math" charset="0"/>
                                </a:rPr>
                                <m:t>′</m:t>
                              </m:r>
                            </m:sup>
                          </m:sSup>
                          <m:d>
                            <m:dPr>
                              <m:ctrlPr>
                                <a:rPr lang="en-US" sz="1600" i="1">
                                  <a:latin typeface="Cambria Math" charset="0"/>
                                  <a:ea typeface="Cambria Math" charset="0"/>
                                  <a:cs typeface="Cambria Math" charset="0"/>
                                </a:rPr>
                              </m:ctrlPr>
                            </m:dPr>
                            <m:e>
                              <m:r>
                                <a:rPr lang="en-US" sz="1600" i="1">
                                  <a:latin typeface="Cambria Math" charset="0"/>
                                  <a:ea typeface="Cambria Math" charset="0"/>
                                  <a:cs typeface="Cambria Math" charset="0"/>
                                </a:rPr>
                                <m:t>𝑠</m:t>
                              </m:r>
                            </m:e>
                          </m:d>
                        </m:num>
                        <m:den>
                          <m:r>
                            <a:rPr lang="en-US" sz="1600" i="1">
                              <a:latin typeface="Cambria Math" charset="0"/>
                              <a:ea typeface="Cambria Math" charset="0"/>
                              <a:cs typeface="Cambria Math" charset="0"/>
                            </a:rPr>
                            <m:t>2</m:t>
                          </m:r>
                        </m:den>
                      </m:f>
                      <m:r>
                        <a:rPr lang="en-US" sz="1600" b="0" i="1" smtClean="0">
                          <a:latin typeface="Cambria Math" charset="0"/>
                          <a:ea typeface="Cambria Math" charset="0"/>
                          <a:cs typeface="Cambria Math" charset="0"/>
                        </a:rPr>
                        <m:t>, </m:t>
                      </m:r>
                      <m:r>
                        <a:rPr lang="en-US" sz="1600" b="1" i="1" smtClean="0">
                          <a:solidFill>
                            <a:srgbClr val="FFC000"/>
                          </a:solidFill>
                          <a:latin typeface="Cambria Math" charset="0"/>
                          <a:ea typeface="Cambria Math" charset="0"/>
                          <a:cs typeface="Cambria Math" charset="0"/>
                        </a:rPr>
                        <m:t>𝜷</m:t>
                      </m:r>
                      <m:d>
                        <m:dPr>
                          <m:ctrlPr>
                            <a:rPr lang="en-US" sz="1600" b="1" i="1" smtClean="0">
                              <a:solidFill>
                                <a:srgbClr val="FFC000"/>
                              </a:solidFill>
                              <a:latin typeface="Cambria Math" charset="0"/>
                              <a:ea typeface="Cambria Math" charset="0"/>
                              <a:cs typeface="Cambria Math" charset="0"/>
                            </a:rPr>
                          </m:ctrlPr>
                        </m:dPr>
                        <m:e>
                          <m:r>
                            <a:rPr lang="en-US" sz="1600" b="1" i="1" smtClean="0">
                              <a:solidFill>
                                <a:srgbClr val="FFC000"/>
                              </a:solidFill>
                              <a:latin typeface="Cambria Math" charset="0"/>
                              <a:ea typeface="Cambria Math" charset="0"/>
                              <a:cs typeface="Cambria Math" charset="0"/>
                            </a:rPr>
                            <m:t>𝒔</m:t>
                          </m:r>
                        </m:e>
                      </m:d>
                      <m:r>
                        <a:rPr lang="en-US" sz="1600" b="0" i="1" smtClean="0">
                          <a:latin typeface="Cambria Math" charset="0"/>
                          <a:ea typeface="Cambria Math" charset="0"/>
                          <a:cs typeface="Cambria Math" charset="0"/>
                        </a:rPr>
                        <m:t> &amp; </m:t>
                      </m:r>
                      <m:r>
                        <a:rPr lang="en-US" sz="1600" b="1" i="1" smtClean="0">
                          <a:solidFill>
                            <a:srgbClr val="FFC000"/>
                          </a:solidFill>
                          <a:latin typeface="Cambria Math" charset="0"/>
                          <a:ea typeface="Cambria Math" charset="0"/>
                          <a:cs typeface="Cambria Math" charset="0"/>
                        </a:rPr>
                        <m:t>𝜸</m:t>
                      </m:r>
                      <m:r>
                        <a:rPr lang="en-US" sz="1600" b="1" i="1" smtClean="0">
                          <a:solidFill>
                            <a:srgbClr val="FFC000"/>
                          </a:solidFill>
                          <a:latin typeface="Cambria Math" charset="0"/>
                          <a:ea typeface="Cambria Math" charset="0"/>
                          <a:cs typeface="Cambria Math" charset="0"/>
                        </a:rPr>
                        <m:t>(</m:t>
                      </m:r>
                      <m:r>
                        <a:rPr lang="en-US" sz="1600" b="1" i="1" smtClean="0">
                          <a:solidFill>
                            <a:srgbClr val="FFC000"/>
                          </a:solidFill>
                          <a:latin typeface="Cambria Math" charset="0"/>
                          <a:ea typeface="Cambria Math" charset="0"/>
                          <a:cs typeface="Cambria Math" charset="0"/>
                        </a:rPr>
                        <m:t>𝒔</m:t>
                      </m:r>
                      <m:r>
                        <a:rPr lang="en-US" sz="1600" b="1" i="1" smtClean="0">
                          <a:solidFill>
                            <a:srgbClr val="FFC000"/>
                          </a:solidFill>
                          <a:latin typeface="Cambria Math" charset="0"/>
                          <a:ea typeface="Cambria Math" charset="0"/>
                          <a:cs typeface="Cambria Math" charset="0"/>
                        </a:rPr>
                        <m:t>)</m:t>
                      </m:r>
                      <m:r>
                        <a:rPr lang="en-US" sz="1600" i="1">
                          <a:latin typeface="Cambria Math" charset="0"/>
                          <a:ea typeface="Cambria Math" charset="0"/>
                          <a:cs typeface="Cambria Math" charset="0"/>
                        </a:rPr>
                        <m:t>≡</m:t>
                      </m:r>
                      <m:f>
                        <m:fPr>
                          <m:ctrlPr>
                            <a:rPr lang="mr-IN" sz="1600" i="1">
                              <a:latin typeface="Cambria Math" charset="0"/>
                              <a:ea typeface="Cambria Math" charset="0"/>
                              <a:cs typeface="Cambria Math" charset="0"/>
                            </a:rPr>
                          </m:ctrlPr>
                        </m:fPr>
                        <m:num>
                          <m:r>
                            <a:rPr lang="en-US" sz="1600" i="1">
                              <a:latin typeface="Cambria Math" charset="0"/>
                              <a:ea typeface="Cambria Math" charset="0"/>
                              <a:cs typeface="Cambria Math" charset="0"/>
                            </a:rPr>
                            <m:t>1+</m:t>
                          </m:r>
                          <m:sSup>
                            <m:sSupPr>
                              <m:ctrlPr>
                                <a:rPr lang="en-US" sz="1600" i="1">
                                  <a:latin typeface="Cambria Math" charset="0"/>
                                  <a:ea typeface="Cambria Math" charset="0"/>
                                  <a:cs typeface="Cambria Math" charset="0"/>
                                </a:rPr>
                              </m:ctrlPr>
                            </m:sSupPr>
                            <m:e>
                              <m:r>
                                <a:rPr lang="en-US" sz="1600" i="1">
                                  <a:latin typeface="Cambria Math" charset="0"/>
                                  <a:ea typeface="Cambria Math" charset="0"/>
                                  <a:cs typeface="Cambria Math" charset="0"/>
                                </a:rPr>
                                <m:t>𝛼</m:t>
                              </m:r>
                            </m:e>
                            <m:sup>
                              <m:r>
                                <a:rPr lang="en-US" sz="1600" i="1">
                                  <a:latin typeface="Cambria Math" charset="0"/>
                                  <a:ea typeface="Cambria Math" charset="0"/>
                                  <a:cs typeface="Cambria Math" charset="0"/>
                                </a:rPr>
                                <m:t>2</m:t>
                              </m:r>
                            </m:sup>
                          </m:sSup>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𝑠</m:t>
                          </m:r>
                          <m:r>
                            <a:rPr lang="en-US" sz="1600" i="1">
                              <a:latin typeface="Cambria Math" charset="0"/>
                              <a:ea typeface="Cambria Math" charset="0"/>
                              <a:cs typeface="Cambria Math" charset="0"/>
                            </a:rPr>
                            <m:t>)</m:t>
                          </m:r>
                        </m:num>
                        <m:den>
                          <m:r>
                            <a:rPr lang="en-US" sz="1600" i="1">
                              <a:latin typeface="Cambria Math" charset="0"/>
                              <a:ea typeface="Cambria Math" charset="0"/>
                              <a:cs typeface="Cambria Math" charset="0"/>
                            </a:rPr>
                            <m:t>𝛽</m:t>
                          </m:r>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𝑠</m:t>
                          </m:r>
                          <m:r>
                            <a:rPr lang="en-US" sz="1600" i="1">
                              <a:latin typeface="Cambria Math" charset="0"/>
                              <a:ea typeface="Cambria Math" charset="0"/>
                              <a:cs typeface="Cambria Math" charset="0"/>
                            </a:rPr>
                            <m:t>)</m:t>
                          </m:r>
                        </m:den>
                      </m:f>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389728" y="3836223"/>
                <a:ext cx="3643625" cy="537776"/>
              </a:xfrm>
              <a:prstGeom prst="rect">
                <a:avLst/>
              </a:prstGeom>
              <a:blipFill rotWithShape="0">
                <a:blip r:embed="rId8"/>
                <a:stretch>
                  <a:fillRect/>
                </a:stretch>
              </a:blipFill>
            </p:spPr>
            <p:txBody>
              <a:bodyPr/>
              <a:lstStyle/>
              <a:p>
                <a:r>
                  <a:rPr lang="en-US">
                    <a:noFill/>
                  </a:rPr>
                  <a:t> </a:t>
                </a:r>
              </a:p>
            </p:txBody>
          </p:sp>
        </mc:Fallback>
      </mc:AlternateContent>
      <p:sp>
        <p:nvSpPr>
          <p:cNvPr id="14" name="Right Arrow 13"/>
          <p:cNvSpPr/>
          <p:nvPr/>
        </p:nvSpPr>
        <p:spPr>
          <a:xfrm>
            <a:off x="9151354" y="3919081"/>
            <a:ext cx="3482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617601" y="3950031"/>
            <a:ext cx="1636858" cy="369332"/>
          </a:xfrm>
          <a:prstGeom prst="rect">
            <a:avLst/>
          </a:prstGeom>
          <a:noFill/>
        </p:spPr>
        <p:txBody>
          <a:bodyPr wrap="none" rtlCol="0">
            <a:spAutoFit/>
          </a:bodyPr>
          <a:lstStyle/>
          <a:p>
            <a:r>
              <a:rPr lang="en-US" smtClean="0"/>
              <a:t>Twiss functions</a:t>
            </a:r>
            <a:endParaRPr lang="en-US"/>
          </a:p>
        </p:txBody>
      </p:sp>
      <p:sp>
        <p:nvSpPr>
          <p:cNvPr id="16" name="Date Placeholder 15"/>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7" name="Footer Placeholder 16"/>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8" name="Slide Number Placeholder 17"/>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17</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459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015" y="147287"/>
            <a:ext cx="5226944" cy="523220"/>
          </a:xfrm>
          <a:prstGeom prst="rect">
            <a:avLst/>
          </a:prstGeom>
          <a:noFill/>
        </p:spPr>
        <p:txBody>
          <a:bodyPr wrap="none" rtlCol="0">
            <a:spAutoFit/>
          </a:bodyPr>
          <a:lstStyle/>
          <a:p>
            <a:pPr marL="285750" indent="-285750">
              <a:buFont typeface="Arial" charset="0"/>
              <a:buChar char="•"/>
            </a:pPr>
            <a:r>
              <a:rPr lang="en-US" sz="2800" dirty="0" smtClean="0"/>
              <a:t>Let’s now play with the matrices</a:t>
            </a:r>
            <a:endParaRPr lang="en-US" sz="2800" dirty="0"/>
          </a:p>
        </p:txBody>
      </p:sp>
      <p:grpSp>
        <p:nvGrpSpPr>
          <p:cNvPr id="21" name="Group 20"/>
          <p:cNvGrpSpPr/>
          <p:nvPr/>
        </p:nvGrpSpPr>
        <p:grpSpPr>
          <a:xfrm>
            <a:off x="1052647" y="865745"/>
            <a:ext cx="8751584" cy="1012508"/>
            <a:chOff x="1052647" y="865745"/>
            <a:chExt cx="8751584" cy="1012508"/>
          </a:xfrm>
        </p:grpSpPr>
        <mc:AlternateContent xmlns:mc="http://schemas.openxmlformats.org/markup-compatibility/2006" xmlns:a14="http://schemas.microsoft.com/office/drawing/2010/main">
          <mc:Choice Requires="a14">
            <p:sp>
              <p:nvSpPr>
                <p:cNvPr id="3" name="TextBox 2"/>
                <p:cNvSpPr txBox="1"/>
                <p:nvPr/>
              </p:nvSpPr>
              <p:spPr>
                <a:xfrm>
                  <a:off x="1052647" y="865745"/>
                  <a:ext cx="6654579" cy="439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𝜀</m:t>
                        </m:r>
                        <m:r>
                          <a:rPr lang="en-US" sz="2800" b="0" i="1" smtClean="0">
                            <a:latin typeface="Cambria Math" charset="0"/>
                            <a:ea typeface="Cambria Math" charset="0"/>
                            <a:cs typeface="Cambria Math" charset="0"/>
                          </a:rPr>
                          <m:t>=</m:t>
                        </m:r>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sSubSup>
                          <m:sSubSupPr>
                            <m:ctrlPr>
                              <a:rPr lang="en-US" sz="2800" i="1" smtClean="0">
                                <a:latin typeface="Cambria Math" charset="0"/>
                              </a:rPr>
                            </m:ctrlPr>
                          </m:sSubSupPr>
                          <m:e>
                            <m:r>
                              <a:rPr lang="en-US" sz="2800" b="0" i="1" smtClean="0">
                                <a:latin typeface="Cambria Math" charset="0"/>
                              </a:rPr>
                              <m:t>𝐵</m:t>
                            </m:r>
                          </m:e>
                          <m:sub>
                            <m:r>
                              <a:rPr lang="en-US" sz="2800" b="0" i="1" smtClean="0">
                                <a:latin typeface="Cambria Math" charset="0"/>
                              </a:rPr>
                              <m:t>0</m:t>
                            </m:r>
                          </m:sub>
                          <m:sup>
                            <m:r>
                              <a:rPr lang="en-US" sz="2800" b="0" i="1" smtClean="0">
                                <a:latin typeface="Cambria Math" charset="0"/>
                              </a:rPr>
                              <m:t>−1</m:t>
                            </m:r>
                          </m:sup>
                        </m:sSubSup>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r>
                          <a:rPr lang="en-US" sz="2800" b="0" i="1" smtClean="0">
                            <a:latin typeface="Cambria Math" charset="0"/>
                          </a:rPr>
                          <m:t>=</m:t>
                        </m:r>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sSubSup>
                          <m:sSubSupPr>
                            <m:ctrlPr>
                              <a:rPr lang="en-US" sz="2800" i="1" smtClean="0">
                                <a:latin typeface="Cambria Math" charset="0"/>
                              </a:rPr>
                            </m:ctrlPr>
                          </m:sSubSupPr>
                          <m:e>
                            <m:sSup>
                              <m:sSupPr>
                                <m:ctrlPr>
                                  <a:rPr lang="en-US" sz="2800" b="0" i="1" smtClean="0">
                                    <a:solidFill>
                                      <a:srgbClr val="FFC000"/>
                                    </a:solidFill>
                                    <a:latin typeface="Cambria Math" charset="0"/>
                                  </a:rPr>
                                </m:ctrlPr>
                              </m:sSupPr>
                              <m:e>
                                <m:r>
                                  <a:rPr lang="en-US" sz="2800" b="0" i="1" smtClean="0">
                                    <a:solidFill>
                                      <a:srgbClr val="FFC000"/>
                                    </a:solidFill>
                                    <a:latin typeface="Cambria Math" charset="0"/>
                                  </a:rPr>
                                  <m:t>𝑀</m:t>
                                </m:r>
                              </m:e>
                              <m:sup>
                                <m:r>
                                  <a:rPr lang="en-US" sz="2800" b="0" i="1" smtClean="0">
                                    <a:solidFill>
                                      <a:srgbClr val="FFC000"/>
                                    </a:solidFill>
                                    <a:latin typeface="Cambria Math" charset="0"/>
                                  </a:rPr>
                                  <m:t>𝑇</m:t>
                                </m:r>
                              </m:sup>
                            </m:sSup>
                            <m:sSup>
                              <m:sSupPr>
                                <m:ctrlPr>
                                  <a:rPr lang="en-US" sz="2800" b="0" i="1" smtClean="0">
                                    <a:solidFill>
                                      <a:srgbClr val="FFC000"/>
                                    </a:solidFill>
                                    <a:latin typeface="Cambria Math" charset="0"/>
                                  </a:rPr>
                                </m:ctrlPr>
                              </m:sSupPr>
                              <m:e>
                                <m:d>
                                  <m:dPr>
                                    <m:ctrlPr>
                                      <a:rPr lang="mr-IN" sz="2800" b="0" i="1" smtClean="0">
                                        <a:solidFill>
                                          <a:srgbClr val="FFC000"/>
                                        </a:solidFill>
                                        <a:latin typeface="Cambria Math" charset="0"/>
                                      </a:rPr>
                                    </m:ctrlPr>
                                  </m:dPr>
                                  <m:e>
                                    <m:sSup>
                                      <m:sSupPr>
                                        <m:ctrlPr>
                                          <a:rPr lang="mr-IN" sz="2800" b="0" i="1" smtClean="0">
                                            <a:solidFill>
                                              <a:srgbClr val="FFC000"/>
                                            </a:solidFill>
                                            <a:latin typeface="Cambria Math" charset="0"/>
                                          </a:rPr>
                                        </m:ctrlPr>
                                      </m:sSupPr>
                                      <m:e>
                                        <m:r>
                                          <a:rPr lang="en-US" sz="2800" b="0" i="1" smtClean="0">
                                            <a:solidFill>
                                              <a:srgbClr val="FFC000"/>
                                            </a:solidFill>
                                            <a:latin typeface="Cambria Math" charset="0"/>
                                          </a:rPr>
                                          <m:t>𝑀</m:t>
                                        </m:r>
                                      </m:e>
                                      <m:sup>
                                        <m:r>
                                          <a:rPr lang="en-US" sz="2800" b="0" i="1" smtClean="0">
                                            <a:solidFill>
                                              <a:srgbClr val="FFC000"/>
                                            </a:solidFill>
                                            <a:latin typeface="Cambria Math" charset="0"/>
                                          </a:rPr>
                                          <m:t>𝑇</m:t>
                                        </m:r>
                                      </m:sup>
                                    </m:sSup>
                                  </m:e>
                                </m:d>
                              </m:e>
                              <m:sup>
                                <m:r>
                                  <a:rPr lang="en-US" sz="2800" b="0" i="1" smtClean="0">
                                    <a:solidFill>
                                      <a:srgbClr val="FFC000"/>
                                    </a:solidFill>
                                    <a:latin typeface="Cambria Math" charset="0"/>
                                  </a:rPr>
                                  <m:t>−1</m:t>
                                </m:r>
                              </m:sup>
                            </m:sSup>
                            <m:r>
                              <a:rPr lang="en-US" sz="2800" b="0" i="1" smtClean="0">
                                <a:latin typeface="Cambria Math" charset="0"/>
                              </a:rPr>
                              <m:t>𝐵</m:t>
                            </m:r>
                          </m:e>
                          <m:sub>
                            <m:r>
                              <a:rPr lang="en-US" sz="2800" b="0" i="1" smtClean="0">
                                <a:latin typeface="Cambria Math" charset="0"/>
                              </a:rPr>
                              <m:t>0</m:t>
                            </m:r>
                          </m:sub>
                          <m:sup>
                            <m:r>
                              <a:rPr lang="en-US" sz="2800" b="0" i="1" smtClean="0">
                                <a:latin typeface="Cambria Math" charset="0"/>
                              </a:rPr>
                              <m:t>−1</m:t>
                            </m:r>
                          </m:sup>
                        </m:sSubSup>
                        <m:sSup>
                          <m:sSupPr>
                            <m:ctrlPr>
                              <a:rPr lang="en-US" sz="2800" i="1" smtClean="0">
                                <a:solidFill>
                                  <a:srgbClr val="FFC000"/>
                                </a:solidFill>
                                <a:latin typeface="Cambria Math" charset="0"/>
                              </a:rPr>
                            </m:ctrlPr>
                          </m:sSupPr>
                          <m:e>
                            <m:r>
                              <a:rPr lang="en-US" sz="2800" b="0" i="1" smtClean="0">
                                <a:solidFill>
                                  <a:srgbClr val="FFC000"/>
                                </a:solidFill>
                                <a:latin typeface="Cambria Math" charset="0"/>
                              </a:rPr>
                              <m:t>𝑀</m:t>
                            </m:r>
                          </m:e>
                          <m:sup>
                            <m:r>
                              <a:rPr lang="en-US" sz="2800" b="0" i="1" smtClean="0">
                                <a:solidFill>
                                  <a:srgbClr val="FFC000"/>
                                </a:solidFill>
                                <a:latin typeface="Cambria Math" charset="0"/>
                              </a:rPr>
                              <m:t>−1</m:t>
                            </m:r>
                          </m:sup>
                        </m:sSup>
                        <m:r>
                          <a:rPr lang="en-US" sz="2800" b="0" i="1" smtClean="0">
                            <a:solidFill>
                              <a:srgbClr val="FFC000"/>
                            </a:solidFill>
                            <a:latin typeface="Cambria Math" charset="0"/>
                          </a:rPr>
                          <m:t>𝑀</m:t>
                        </m:r>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1052647" y="865745"/>
                  <a:ext cx="6654579" cy="439608"/>
                </a:xfrm>
                <a:prstGeom prst="rect">
                  <a:avLst/>
                </a:prstGeom>
                <a:blipFill rotWithShape="0">
                  <a:blip r:embed="rId2"/>
                  <a:stretch>
                    <a:fillRect/>
                  </a:stretch>
                </a:blipFill>
              </p:spPr>
              <p:txBody>
                <a:bodyPr/>
                <a:lstStyle/>
                <a:p>
                  <a:r>
                    <a:rPr lang="en-US">
                      <a:noFill/>
                    </a:rPr>
                    <a:t> </a:t>
                  </a:r>
                </a:p>
              </p:txBody>
            </p:sp>
          </mc:Fallback>
        </mc:AlternateContent>
        <p:sp>
          <p:nvSpPr>
            <p:cNvPr id="4" name="Right Brace 3"/>
            <p:cNvSpPr/>
            <p:nvPr/>
          </p:nvSpPr>
          <p:spPr>
            <a:xfrm rot="5400000">
              <a:off x="5652387" y="277165"/>
              <a:ext cx="155448" cy="22914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5569527" y="1590652"/>
                  <a:ext cx="1499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charset="0"/>
                              </a:rPr>
                            </m:ctrlPr>
                          </m:sSupPr>
                          <m:e>
                            <m:r>
                              <a:rPr lang="en-US" b="0" i="1" smtClean="0">
                                <a:latin typeface="Cambria Math" charset="0"/>
                              </a:rPr>
                              <m:t>𝐴</m:t>
                            </m:r>
                          </m:e>
                          <m:sup>
                            <m:r>
                              <a:rPr lang="en-US" b="0" i="1" smtClean="0">
                                <a:latin typeface="Cambria Math" charset="0"/>
                              </a:rPr>
                              <m:t>𝑇</m:t>
                            </m:r>
                          </m:sup>
                        </m:sSup>
                        <m:sSup>
                          <m:sSupPr>
                            <m:ctrlPr>
                              <a:rPr lang="en-US" i="1" smtClean="0">
                                <a:latin typeface="Cambria Math" charset="0"/>
                              </a:rPr>
                            </m:ctrlPr>
                          </m:sSupPr>
                          <m:e>
                            <m:r>
                              <a:rPr lang="en-US" b="0" i="1" smtClean="0">
                                <a:latin typeface="Cambria Math" charset="0"/>
                              </a:rPr>
                              <m:t>𝐵</m:t>
                            </m:r>
                          </m:e>
                          <m:sup>
                            <m:r>
                              <a:rPr lang="en-US" b="0" i="1" smtClean="0">
                                <a:latin typeface="Cambria Math" charset="0"/>
                              </a:rPr>
                              <m:t>𝑇</m:t>
                            </m:r>
                          </m:sup>
                        </m:sSup>
                        <m:r>
                          <a:rPr lang="en-US" b="0" i="1" smtClean="0">
                            <a:latin typeface="Cambria Math" charset="0"/>
                          </a:rPr>
                          <m:t>=(</m:t>
                        </m:r>
                        <m:sSup>
                          <m:sSupPr>
                            <m:ctrlPr>
                              <a:rPr lang="en-US" i="1" smtClean="0">
                                <a:latin typeface="Cambria Math" charset="0"/>
                              </a:rPr>
                            </m:ctrlPr>
                          </m:sSupPr>
                          <m:e>
                            <m:r>
                              <a:rPr lang="en-US" b="0" i="1" smtClean="0">
                                <a:latin typeface="Cambria Math" charset="0"/>
                              </a:rPr>
                              <m:t>𝐵𝐴</m:t>
                            </m:r>
                            <m:r>
                              <a:rPr lang="en-US" b="0" i="1" smtClean="0">
                                <a:latin typeface="Cambria Math" charset="0"/>
                              </a:rPr>
                              <m:t>)</m:t>
                            </m:r>
                          </m:e>
                          <m:sup>
                            <m:r>
                              <a:rPr lang="en-US" b="0" i="1" smtClean="0">
                                <a:latin typeface="Cambria Math"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569527" y="1590652"/>
                  <a:ext cx="1499192" cy="276999"/>
                </a:xfrm>
                <a:prstGeom prst="rect">
                  <a:avLst/>
                </a:prstGeom>
                <a:blipFill rotWithShape="0">
                  <a:blip r:embed="rId3"/>
                  <a:stretch>
                    <a:fillRect l="-3659" t="-6667" r="-122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610104" y="1601254"/>
                  <a:ext cx="21941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&amp;    </m:t>
                        </m:r>
                        <m:sSup>
                          <m:sSupPr>
                            <m:ctrlPr>
                              <a:rPr lang="en-US" i="1" smtClean="0">
                                <a:latin typeface="Cambria Math" charset="0"/>
                              </a:rPr>
                            </m:ctrlPr>
                          </m:sSupPr>
                          <m:e>
                            <m:r>
                              <a:rPr lang="en-US" b="0" i="1" smtClean="0">
                                <a:latin typeface="Cambria Math" charset="0"/>
                              </a:rPr>
                              <m:t>𝐴</m:t>
                            </m:r>
                          </m:e>
                          <m:sup>
                            <m:r>
                              <a:rPr lang="en-US" b="0" i="1" smtClean="0">
                                <a:latin typeface="Cambria Math" charset="0"/>
                              </a:rPr>
                              <m:t>−1</m:t>
                            </m:r>
                          </m:sup>
                        </m:sSup>
                        <m:sSup>
                          <m:sSupPr>
                            <m:ctrlPr>
                              <a:rPr lang="en-US" i="1" smtClean="0">
                                <a:latin typeface="Cambria Math" charset="0"/>
                              </a:rPr>
                            </m:ctrlPr>
                          </m:sSupPr>
                          <m:e>
                            <m:r>
                              <a:rPr lang="en-US" b="0" i="1" smtClean="0">
                                <a:latin typeface="Cambria Math" charset="0"/>
                              </a:rPr>
                              <m:t>𝐵</m:t>
                            </m:r>
                          </m:e>
                          <m:sup>
                            <m:r>
                              <a:rPr lang="en-US" b="0" i="1" smtClean="0">
                                <a:latin typeface="Cambria Math" charset="0"/>
                              </a:rPr>
                              <m:t>−1</m:t>
                            </m:r>
                          </m:sup>
                        </m:sSup>
                        <m:r>
                          <a:rPr lang="en-US" b="0" i="1" smtClean="0">
                            <a:latin typeface="Cambria Math" charset="0"/>
                          </a:rPr>
                          <m:t>=(</m:t>
                        </m:r>
                        <m:sSup>
                          <m:sSupPr>
                            <m:ctrlPr>
                              <a:rPr lang="en-US" i="1" smtClean="0">
                                <a:latin typeface="Cambria Math" charset="0"/>
                              </a:rPr>
                            </m:ctrlPr>
                          </m:sSupPr>
                          <m:e>
                            <m:r>
                              <a:rPr lang="en-US" b="0" i="1" smtClean="0">
                                <a:latin typeface="Cambria Math" charset="0"/>
                              </a:rPr>
                              <m:t>𝐵𝐴</m:t>
                            </m:r>
                            <m:r>
                              <a:rPr lang="en-US" b="0" i="1" smtClean="0">
                                <a:latin typeface="Cambria Math" charset="0"/>
                              </a:rPr>
                              <m:t>)</m:t>
                            </m:r>
                          </m:e>
                          <m:sup>
                            <m:r>
                              <a:rPr lang="en-US" b="0" i="1" smtClean="0">
                                <a:latin typeface="Cambria Math" charset="0"/>
                              </a:rPr>
                              <m:t>−1</m:t>
                            </m:r>
                          </m:sup>
                        </m:sSup>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7610104" y="1601254"/>
                  <a:ext cx="2194127" cy="276999"/>
                </a:xfrm>
                <a:prstGeom prst="rect">
                  <a:avLst/>
                </a:prstGeom>
                <a:blipFill rotWithShape="0">
                  <a:blip r:embed="rId4"/>
                  <a:stretch>
                    <a:fillRect l="-1944" t="-151111" r="-1111" b="-177778"/>
                  </a:stretch>
                </a:blipFill>
              </p:spPr>
              <p:txBody>
                <a:bodyPr/>
                <a:lstStyle/>
                <a:p>
                  <a:r>
                    <a:rPr lang="en-US">
                      <a:noFill/>
                    </a:rPr>
                    <a:t> </a:t>
                  </a:r>
                </a:p>
              </p:txBody>
            </p:sp>
          </mc:Fallback>
        </mc:AlternateContent>
      </p:grpSp>
      <p:grpSp>
        <p:nvGrpSpPr>
          <p:cNvPr id="23" name="Group 22"/>
          <p:cNvGrpSpPr/>
          <p:nvPr/>
        </p:nvGrpSpPr>
        <p:grpSpPr>
          <a:xfrm>
            <a:off x="1052646" y="2217553"/>
            <a:ext cx="7281481" cy="1980134"/>
            <a:chOff x="1052646" y="2217553"/>
            <a:chExt cx="7281481" cy="1980134"/>
          </a:xfrm>
        </p:grpSpPr>
        <mc:AlternateContent xmlns:mc="http://schemas.openxmlformats.org/markup-compatibility/2006" xmlns:a14="http://schemas.microsoft.com/office/drawing/2010/main">
          <mc:Choice Requires="a14">
            <p:sp>
              <p:nvSpPr>
                <p:cNvPr id="5" name="TextBox 4"/>
                <p:cNvSpPr txBox="1"/>
                <p:nvPr/>
              </p:nvSpPr>
              <p:spPr>
                <a:xfrm>
                  <a:off x="1052646" y="2217553"/>
                  <a:ext cx="7281481" cy="1384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𝜀</m:t>
                        </m:r>
                        <m:r>
                          <a:rPr lang="en-US" sz="2800" b="0" i="1" smtClean="0">
                            <a:latin typeface="Cambria Math" charset="0"/>
                            <a:ea typeface="Cambria Math" charset="0"/>
                            <a:cs typeface="Cambria Math" charset="0"/>
                          </a:rPr>
                          <m:t>=</m:t>
                        </m:r>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sSubSup>
                          <m:sSubSupPr>
                            <m:ctrlPr>
                              <a:rPr lang="en-US" sz="2800" i="1" smtClean="0">
                                <a:latin typeface="Cambria Math" charset="0"/>
                              </a:rPr>
                            </m:ctrlPr>
                          </m:sSubSupPr>
                          <m:e>
                            <m:r>
                              <a:rPr lang="en-US" sz="2800" b="0" i="1" smtClean="0">
                                <a:latin typeface="Cambria Math" charset="0"/>
                              </a:rPr>
                              <m:t>𝐵</m:t>
                            </m:r>
                          </m:e>
                          <m:sub>
                            <m:r>
                              <a:rPr lang="en-US" sz="2800" b="0" i="1" smtClean="0">
                                <a:latin typeface="Cambria Math" charset="0"/>
                              </a:rPr>
                              <m:t>0</m:t>
                            </m:r>
                          </m:sub>
                          <m:sup>
                            <m:r>
                              <a:rPr lang="en-US" sz="2800" b="0" i="1" smtClean="0">
                                <a:latin typeface="Cambria Math" charset="0"/>
                              </a:rPr>
                              <m:t>−1</m:t>
                            </m:r>
                          </m:sup>
                        </m:sSubSup>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r>
                          <a:rPr lang="en-US" sz="2800" b="0" i="1" smtClean="0">
                            <a:latin typeface="Cambria Math" charset="0"/>
                          </a:rPr>
                          <m:t>=</m:t>
                        </m:r>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sSubSup>
                          <m:sSubSupPr>
                            <m:ctrlPr>
                              <a:rPr lang="en-US" sz="2800" i="1" smtClean="0">
                                <a:latin typeface="Cambria Math" charset="0"/>
                              </a:rPr>
                            </m:ctrlPr>
                          </m:sSubSupPr>
                          <m:e>
                            <m:sSup>
                              <m:sSupPr>
                                <m:ctrlPr>
                                  <a:rPr lang="en-US" sz="2800" b="0" i="1" smtClean="0">
                                    <a:solidFill>
                                      <a:srgbClr val="FFC000"/>
                                    </a:solidFill>
                                    <a:latin typeface="Cambria Math" charset="0"/>
                                  </a:rPr>
                                </m:ctrlPr>
                              </m:sSupPr>
                              <m:e>
                                <m:r>
                                  <a:rPr lang="en-US" sz="2800" b="0" i="1" smtClean="0">
                                    <a:solidFill>
                                      <a:srgbClr val="FFC000"/>
                                    </a:solidFill>
                                    <a:latin typeface="Cambria Math" charset="0"/>
                                  </a:rPr>
                                  <m:t>𝑀</m:t>
                                </m:r>
                              </m:e>
                              <m:sup>
                                <m:r>
                                  <a:rPr lang="en-US" sz="2800" b="0" i="1" smtClean="0">
                                    <a:solidFill>
                                      <a:srgbClr val="FFC000"/>
                                    </a:solidFill>
                                    <a:latin typeface="Cambria Math" charset="0"/>
                                  </a:rPr>
                                  <m:t>𝑇</m:t>
                                </m:r>
                              </m:sup>
                            </m:sSup>
                            <m:sSup>
                              <m:sSupPr>
                                <m:ctrlPr>
                                  <a:rPr lang="en-US" sz="2800" b="0" i="1" smtClean="0">
                                    <a:solidFill>
                                      <a:srgbClr val="FFC000"/>
                                    </a:solidFill>
                                    <a:latin typeface="Cambria Math" charset="0"/>
                                  </a:rPr>
                                </m:ctrlPr>
                              </m:sSupPr>
                              <m:e>
                                <m:r>
                                  <a:rPr lang="en-US" sz="2800" b="0" i="1" smtClean="0">
                                    <a:solidFill>
                                      <a:srgbClr val="FFC000"/>
                                    </a:solidFill>
                                    <a:latin typeface="Cambria Math" charset="0"/>
                                  </a:rPr>
                                  <m:t>(</m:t>
                                </m:r>
                                <m:d>
                                  <m:dPr>
                                    <m:ctrlPr>
                                      <a:rPr lang="mr-IN" sz="2800" b="0" i="1" smtClean="0">
                                        <a:solidFill>
                                          <a:srgbClr val="FFC000"/>
                                        </a:solidFill>
                                        <a:latin typeface="Cambria Math" charset="0"/>
                                      </a:rPr>
                                    </m:ctrlPr>
                                  </m:dPr>
                                  <m:e>
                                    <m:sSup>
                                      <m:sSupPr>
                                        <m:ctrlPr>
                                          <a:rPr lang="mr-IN" sz="2800" b="0" i="1" smtClean="0">
                                            <a:solidFill>
                                              <a:srgbClr val="FFC000"/>
                                            </a:solidFill>
                                            <a:latin typeface="Cambria Math" charset="0"/>
                                          </a:rPr>
                                        </m:ctrlPr>
                                      </m:sSupPr>
                                      <m:e>
                                        <m:r>
                                          <a:rPr lang="en-US" sz="2800" b="0" i="1" smtClean="0">
                                            <a:solidFill>
                                              <a:srgbClr val="FFC000"/>
                                            </a:solidFill>
                                            <a:latin typeface="Cambria Math" charset="0"/>
                                          </a:rPr>
                                          <m:t>𝑀</m:t>
                                        </m:r>
                                      </m:e>
                                      <m:sup>
                                        <m:r>
                                          <a:rPr lang="en-US" sz="2800" b="0" i="1" smtClean="0">
                                            <a:solidFill>
                                              <a:srgbClr val="FFC000"/>
                                            </a:solidFill>
                                            <a:latin typeface="Cambria Math" charset="0"/>
                                          </a:rPr>
                                          <m:t>𝑇</m:t>
                                        </m:r>
                                      </m:sup>
                                    </m:sSup>
                                  </m:e>
                                </m:d>
                              </m:e>
                              <m:sup>
                                <m:r>
                                  <a:rPr lang="en-US" sz="2800" b="0" i="1" smtClean="0">
                                    <a:solidFill>
                                      <a:srgbClr val="FFC000"/>
                                    </a:solidFill>
                                    <a:latin typeface="Cambria Math" charset="0"/>
                                  </a:rPr>
                                  <m:t>−1</m:t>
                                </m:r>
                              </m:sup>
                            </m:sSup>
                            <m:r>
                              <a:rPr lang="en-US" sz="2800" b="0" i="1" smtClean="0">
                                <a:solidFill>
                                  <a:srgbClr val="FFC000"/>
                                </a:solidFill>
                                <a:latin typeface="Cambria Math" charset="0"/>
                              </a:rPr>
                              <m:t>(</m:t>
                            </m:r>
                            <m:r>
                              <a:rPr lang="en-US" sz="2800" b="0" i="1" smtClean="0">
                                <a:solidFill>
                                  <a:srgbClr val="FFC000"/>
                                </a:solidFill>
                                <a:latin typeface="Cambria Math" charset="0"/>
                              </a:rPr>
                              <m:t>𝑀𝐵</m:t>
                            </m:r>
                          </m:e>
                          <m:sub>
                            <m:r>
                              <a:rPr lang="en-US" sz="2800" b="0" i="1" smtClean="0">
                                <a:latin typeface="Cambria Math" charset="0"/>
                              </a:rPr>
                              <m:t>0</m:t>
                            </m:r>
                          </m:sub>
                          <m:sup/>
                        </m:sSubSup>
                        <m:sSup>
                          <m:sSupPr>
                            <m:ctrlPr>
                              <a:rPr lang="en-US" sz="2800" b="0" i="1" smtClean="0">
                                <a:latin typeface="Cambria Math" charset="0"/>
                              </a:rPr>
                            </m:ctrlPr>
                          </m:sSupPr>
                          <m:e>
                            <m:r>
                              <a:rPr lang="en-US" sz="2800" b="0" i="1" smtClean="0">
                                <a:latin typeface="Cambria Math" charset="0"/>
                              </a:rPr>
                              <m:t>)</m:t>
                            </m:r>
                          </m:e>
                          <m:sup>
                            <m:r>
                              <a:rPr lang="en-US" sz="2800" b="0" i="1" smtClean="0">
                                <a:latin typeface="Cambria Math" charset="0"/>
                              </a:rPr>
                              <m:t>−1</m:t>
                            </m:r>
                          </m:sup>
                        </m:sSup>
                        <m:r>
                          <a:rPr lang="en-US" sz="2800" b="0" i="1" smtClean="0">
                            <a:latin typeface="Cambria Math" charset="0"/>
                          </a:rPr>
                          <m:t>)</m:t>
                        </m:r>
                        <m:r>
                          <a:rPr lang="en-US" sz="2800" b="0" i="1" smtClean="0">
                            <a:solidFill>
                              <a:srgbClr val="FFC000"/>
                            </a:solidFill>
                            <a:latin typeface="Cambria Math" charset="0"/>
                          </a:rPr>
                          <m:t>𝑀</m:t>
                        </m:r>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b="0" dirty="0" smtClean="0"/>
                </a:p>
                <a:p>
                  <a:r>
                    <a:rPr lang="en-US" sz="2800" dirty="0" smtClean="0"/>
                    <a:t>			= </a:t>
                  </a:r>
                  <a14:m>
                    <m:oMath xmlns:m="http://schemas.openxmlformats.org/officeDocument/2006/math">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𝑇</m:t>
                          </m:r>
                        </m:sup>
                      </m:sSup>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𝑇</m:t>
                          </m:r>
                        </m:sup>
                      </m:sSup>
                      <m:sSup>
                        <m:sSupPr>
                          <m:ctrlPr>
                            <a:rPr lang="en-US" sz="2800" b="0" i="1" smtClean="0">
                              <a:latin typeface="Cambria Math" charset="0"/>
                            </a:rPr>
                          </m:ctrlPr>
                        </m:sSupPr>
                        <m:e>
                          <m:r>
                            <a:rPr lang="en-US" sz="2800" b="0" i="1" smtClean="0">
                              <a:latin typeface="Cambria Math" charset="0"/>
                            </a:rPr>
                            <m:t>)</m:t>
                          </m:r>
                        </m:e>
                        <m:sup>
                          <m:r>
                            <a:rPr lang="en-US" sz="2800" b="0" i="1" smtClean="0">
                              <a:latin typeface="Cambria Math" charset="0"/>
                            </a:rPr>
                            <m:t>−1</m:t>
                          </m:r>
                        </m:sup>
                      </m:sSup>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a14:m>
                  <a:endParaRPr lang="en-US" sz="2800" b="0" i="1" dirty="0" smtClean="0">
                    <a:latin typeface="Cambria Math" charset="0"/>
                  </a:endParaRPr>
                </a:p>
                <a:p>
                  <a:pPr lvl="5"/>
                  <a14:m>
                    <m:oMathPara xmlns:m="http://schemas.openxmlformats.org/officeDocument/2006/math">
                      <m:oMathParaPr>
                        <m:jc m:val="centerGroup"/>
                      </m:oMathParaPr>
                      <m:oMath xmlns:m="http://schemas.openxmlformats.org/officeDocument/2006/math">
                        <m:r>
                          <a:rPr lang="en-US" sz="2800" b="0" i="0" smtClean="0">
                            <a:latin typeface="Cambria Math" charset="0"/>
                          </a:rPr>
                          <m:t>=(</m:t>
                        </m:r>
                        <m:r>
                          <m:rPr>
                            <m:sty m:val="p"/>
                          </m:rPr>
                          <a:rPr lang="en-US" sz="2800" b="0" i="0" smtClean="0">
                            <a:latin typeface="Cambria Math" charset="0"/>
                          </a:rPr>
                          <m:t>M</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sSup>
                          <m:sSupPr>
                            <m:ctrlPr>
                              <a:rPr lang="en-US" sz="2800" b="0" i="1" smtClean="0">
                                <a:latin typeface="Cambria Math" charset="0"/>
                              </a:rPr>
                            </m:ctrlPr>
                          </m:sSupPr>
                          <m:e>
                            <m:r>
                              <a:rPr lang="en-US" sz="2800" b="0" i="1" smtClean="0">
                                <a:latin typeface="Cambria Math" charset="0"/>
                              </a:rPr>
                              <m:t>)</m:t>
                            </m:r>
                          </m:e>
                          <m:sup>
                            <m:r>
                              <a:rPr lang="en-US" sz="2800" b="0" i="1" smtClean="0">
                                <a:latin typeface="Cambria Math" charset="0"/>
                              </a:rPr>
                              <m:t>𝑇</m:t>
                            </m:r>
                          </m:sup>
                        </m:sSup>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𝑇</m:t>
                            </m:r>
                          </m:sup>
                        </m:sSup>
                        <m:sSup>
                          <m:sSupPr>
                            <m:ctrlPr>
                              <a:rPr lang="en-US" sz="2800" b="0" i="1" smtClean="0">
                                <a:latin typeface="Cambria Math" charset="0"/>
                              </a:rPr>
                            </m:ctrlPr>
                          </m:sSupPr>
                          <m:e>
                            <m:r>
                              <a:rPr lang="en-US" sz="2800" b="0" i="1" smtClean="0">
                                <a:latin typeface="Cambria Math" charset="0"/>
                              </a:rPr>
                              <m:t>)</m:t>
                            </m:r>
                          </m:e>
                          <m:sup>
                            <m:r>
                              <a:rPr lang="en-US" sz="2800" b="0" i="1" smtClean="0">
                                <a:latin typeface="Cambria Math" charset="0"/>
                              </a:rPr>
                              <m:t>−1</m:t>
                            </m:r>
                          </m:sup>
                        </m:sSup>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1052646" y="2217553"/>
                  <a:ext cx="7281481" cy="138486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984546" y="3734248"/>
                  <a:ext cx="503279" cy="436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1</m:t>
                            </m:r>
                          </m:sub>
                          <m:sup>
                            <m:r>
                              <a:rPr lang="en-US" sz="2800" b="0" i="1" smtClean="0">
                                <a:latin typeface="Cambria Math" charset="0"/>
                              </a:rPr>
                              <m:t>𝑇</m:t>
                            </m:r>
                          </m:sup>
                        </m:sSubSup>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3984546" y="3734248"/>
                  <a:ext cx="503279" cy="436145"/>
                </a:xfrm>
                <a:prstGeom prst="rect">
                  <a:avLst/>
                </a:prstGeom>
                <a:blipFill rotWithShape="0">
                  <a:blip r:embed="rId6"/>
                  <a:stretch>
                    <a:fillRect/>
                  </a:stretch>
                </a:blipFill>
              </p:spPr>
              <p:txBody>
                <a:bodyPr/>
                <a:lstStyle/>
                <a:p>
                  <a:r>
                    <a:rPr lang="en-US">
                      <a:noFill/>
                    </a:rPr>
                    <a:t> </a:t>
                  </a:r>
                </a:p>
              </p:txBody>
            </p:sp>
          </mc:Fallback>
        </mc:AlternateContent>
        <p:sp>
          <p:nvSpPr>
            <p:cNvPr id="9" name="Right Brace 8"/>
            <p:cNvSpPr/>
            <p:nvPr/>
          </p:nvSpPr>
          <p:spPr>
            <a:xfrm rot="5400000">
              <a:off x="4158462" y="3190469"/>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6817079" y="3723646"/>
                  <a:ext cx="575478" cy="474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1</m:t>
                            </m:r>
                          </m:sub>
                          <m:sup/>
                        </m:sSubSup>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6817079" y="3723646"/>
                  <a:ext cx="575478" cy="474041"/>
                </a:xfrm>
                <a:prstGeom prst="rect">
                  <a:avLst/>
                </a:prstGeom>
                <a:blipFill rotWithShape="0">
                  <a:blip r:embed="rId7"/>
                  <a:stretch>
                    <a:fillRect/>
                  </a:stretch>
                </a:blipFill>
              </p:spPr>
              <p:txBody>
                <a:bodyPr/>
                <a:lstStyle/>
                <a:p>
                  <a:r>
                    <a:rPr lang="en-US">
                      <a:noFill/>
                    </a:rPr>
                    <a:t> </a:t>
                  </a:r>
                </a:p>
              </p:txBody>
            </p:sp>
          </mc:Fallback>
        </mc:AlternateContent>
        <p:sp>
          <p:nvSpPr>
            <p:cNvPr id="11" name="Right Brace 10"/>
            <p:cNvSpPr/>
            <p:nvPr/>
          </p:nvSpPr>
          <p:spPr>
            <a:xfrm rot="5400000">
              <a:off x="6990995" y="3179867"/>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 name="Rectangle 11"/>
              <p:cNvSpPr/>
              <p:nvPr/>
            </p:nvSpPr>
            <p:spPr>
              <a:xfrm>
                <a:off x="2014254" y="4389687"/>
                <a:ext cx="7431713" cy="5319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𝜀</m:t>
                      </m:r>
                      <m:r>
                        <a:rPr lang="en-US" sz="2800" b="0" i="1" smtClean="0">
                          <a:latin typeface="Cambria Math" charset="0"/>
                          <a:ea typeface="Cambria Math" charset="0"/>
                          <a:cs typeface="Cambria Math" charset="0"/>
                        </a:rPr>
                        <m:t>=</m:t>
                      </m:r>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0</m:t>
                          </m:r>
                        </m:sub>
                        <m:sup>
                          <m:r>
                            <a:rPr lang="en-US" sz="2800" b="0" i="1" smtClean="0">
                              <a:latin typeface="Cambria Math" charset="0"/>
                            </a:rPr>
                            <m:t>𝑇</m:t>
                          </m:r>
                        </m:sup>
                      </m:sSubSup>
                      <m:sSubSup>
                        <m:sSubSupPr>
                          <m:ctrlPr>
                            <a:rPr lang="en-US" sz="2800" i="1" smtClean="0">
                              <a:latin typeface="Cambria Math" charset="0"/>
                            </a:rPr>
                          </m:ctrlPr>
                        </m:sSubSupPr>
                        <m:e>
                          <m:r>
                            <a:rPr lang="en-US" sz="2800" b="0" i="1" smtClean="0">
                              <a:latin typeface="Cambria Math" charset="0"/>
                            </a:rPr>
                            <m:t>𝐵</m:t>
                          </m:r>
                        </m:e>
                        <m:sub>
                          <m:r>
                            <a:rPr lang="en-US" sz="2800" b="0" i="1" smtClean="0">
                              <a:latin typeface="Cambria Math" charset="0"/>
                            </a:rPr>
                            <m:t>0</m:t>
                          </m:r>
                        </m:sub>
                        <m:sup>
                          <m:r>
                            <a:rPr lang="en-US" sz="2800" b="0" i="1" smtClean="0">
                              <a:latin typeface="Cambria Math" charset="0"/>
                            </a:rPr>
                            <m:t>−1</m:t>
                          </m:r>
                        </m:sup>
                      </m:sSubSup>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r>
                        <a:rPr lang="en-US" sz="2800" b="0" i="1" smtClean="0">
                          <a:latin typeface="Cambria Math" charset="0"/>
                        </a:rPr>
                        <m:t>=</m:t>
                      </m:r>
                      <m:sSubSup>
                        <m:sSubSupPr>
                          <m:ctrlPr>
                            <a:rPr lang="en-US" sz="2800" b="0" i="1" smtClean="0">
                              <a:latin typeface="Cambria Math" charset="0"/>
                            </a:rPr>
                          </m:ctrlPr>
                        </m:sSubSupPr>
                        <m:e>
                          <m:r>
                            <a:rPr lang="en-US" sz="2800" b="0" i="1" smtClean="0">
                              <a:latin typeface="Cambria Math" charset="0"/>
                            </a:rPr>
                            <m:t>𝑋</m:t>
                          </m:r>
                        </m:e>
                        <m:sub>
                          <m:r>
                            <a:rPr lang="en-US" sz="2800" b="0" i="1" smtClean="0">
                              <a:latin typeface="Cambria Math" charset="0"/>
                            </a:rPr>
                            <m:t>1</m:t>
                          </m:r>
                        </m:sub>
                        <m:sup>
                          <m:r>
                            <a:rPr lang="en-US" sz="2800" b="0" i="1" smtClean="0">
                              <a:latin typeface="Cambria Math" charset="0"/>
                            </a:rPr>
                            <m:t>𝑇</m:t>
                          </m:r>
                        </m:sup>
                      </m:sSubSup>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𝑇</m:t>
                          </m:r>
                        </m:sup>
                      </m:sSup>
                      <m:sSup>
                        <m:sSupPr>
                          <m:ctrlPr>
                            <a:rPr lang="en-US" sz="2800" b="0" i="1" smtClean="0">
                              <a:latin typeface="Cambria Math" charset="0"/>
                            </a:rPr>
                          </m:ctrlPr>
                        </m:sSupPr>
                        <m:e>
                          <m:r>
                            <a:rPr lang="en-US" sz="2800" b="0" i="1" smtClean="0">
                              <a:latin typeface="Cambria Math" charset="0"/>
                            </a:rPr>
                            <m:t>)</m:t>
                          </m:r>
                        </m:e>
                        <m:sup>
                          <m:r>
                            <a:rPr lang="en-US" sz="2800" b="0" i="1" smtClean="0">
                              <a:latin typeface="Cambria Math" charset="0"/>
                            </a:rPr>
                            <m:t>−1</m:t>
                          </m:r>
                        </m:sup>
                      </m:sSup>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1</m:t>
                          </m:r>
                        </m:sub>
                      </m:sSub>
                      <m:r>
                        <a:rPr lang="en-US" sz="2800" b="0" i="1" smtClean="0">
                          <a:latin typeface="Cambria Math" charset="0"/>
                        </a:rPr>
                        <m:t>=</m:t>
                      </m:r>
                      <m:sSubSup>
                        <m:sSubSupPr>
                          <m:ctrlPr>
                            <a:rPr lang="en-US" sz="2800" i="1" smtClean="0">
                              <a:latin typeface="Cambria Math" charset="0"/>
                            </a:rPr>
                          </m:ctrlPr>
                        </m:sSubSupPr>
                        <m:e>
                          <m:r>
                            <a:rPr lang="en-US" sz="2800" b="0" i="1" smtClean="0">
                              <a:latin typeface="Cambria Math" charset="0"/>
                            </a:rPr>
                            <m:t>𝑋</m:t>
                          </m:r>
                        </m:e>
                        <m:sub>
                          <m:r>
                            <a:rPr lang="en-US" sz="2800" b="0" i="1" smtClean="0">
                              <a:latin typeface="Cambria Math" charset="0"/>
                            </a:rPr>
                            <m:t>1</m:t>
                          </m:r>
                        </m:sub>
                        <m:sup>
                          <m:r>
                            <a:rPr lang="en-US" sz="2800" b="0" i="1" smtClean="0">
                              <a:latin typeface="Cambria Math" charset="0"/>
                            </a:rPr>
                            <m:t>𝑇</m:t>
                          </m:r>
                        </m:sup>
                      </m:sSubSup>
                      <m:sSubSup>
                        <m:sSubSupPr>
                          <m:ctrlPr>
                            <a:rPr lang="en-US" sz="2800" i="1" smtClean="0">
                              <a:latin typeface="Cambria Math" charset="0"/>
                            </a:rPr>
                          </m:ctrlPr>
                        </m:sSubSupPr>
                        <m:e>
                          <m:r>
                            <a:rPr lang="en-US" sz="2800" b="0" i="1" smtClean="0">
                              <a:latin typeface="Cambria Math" charset="0"/>
                            </a:rPr>
                            <m:t>𝐵</m:t>
                          </m:r>
                        </m:e>
                        <m:sub>
                          <m:r>
                            <a:rPr lang="en-US" sz="2800" b="0" i="1" smtClean="0">
                              <a:latin typeface="Cambria Math" charset="0"/>
                            </a:rPr>
                            <m:t>1</m:t>
                          </m:r>
                        </m:sub>
                        <m:sup>
                          <m:r>
                            <a:rPr lang="en-US" sz="2800" b="0" i="1" smtClean="0">
                              <a:latin typeface="Cambria Math" charset="0"/>
                            </a:rPr>
                            <m:t>−1</m:t>
                          </m:r>
                        </m:sup>
                      </m:sSubSup>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1</m:t>
                          </m:r>
                        </m:sub>
                      </m:sSub>
                    </m:oMath>
                  </m:oMathPara>
                </a14:m>
                <a:endParaRPr lang="en-US" sz="2800" dirty="0"/>
              </a:p>
            </p:txBody>
          </p:sp>
        </mc:Choice>
        <mc:Fallback xmlns="">
          <p:sp>
            <p:nvSpPr>
              <p:cNvPr id="12" name="Rectangle 11"/>
              <p:cNvSpPr>
                <a:spLocks noRot="1" noChangeAspect="1" noMove="1" noResize="1" noEditPoints="1" noAdjustHandles="1" noChangeArrowheads="1" noChangeShapeType="1" noTextEdit="1"/>
              </p:cNvSpPr>
              <p:nvPr/>
            </p:nvSpPr>
            <p:spPr>
              <a:xfrm>
                <a:off x="2014254" y="4389687"/>
                <a:ext cx="7431713" cy="531940"/>
              </a:xfrm>
              <a:prstGeom prst="rect">
                <a:avLst/>
              </a:prstGeom>
              <a:blipFill rotWithShape="0">
                <a:blip r:embed="rId8"/>
                <a:stretch>
                  <a:fillRect/>
                </a:stretch>
              </a:blipFill>
            </p:spPr>
            <p:txBody>
              <a:bodyPr/>
              <a:lstStyle/>
              <a:p>
                <a:r>
                  <a:rPr lang="en-US">
                    <a:noFill/>
                  </a:rPr>
                  <a:t> </a:t>
                </a:r>
              </a:p>
            </p:txBody>
          </p:sp>
        </mc:Fallback>
      </mc:AlternateContent>
      <p:sp>
        <p:nvSpPr>
          <p:cNvPr id="13" name="TextBox 12"/>
          <p:cNvSpPr txBox="1"/>
          <p:nvPr/>
        </p:nvSpPr>
        <p:spPr>
          <a:xfrm>
            <a:off x="1333192" y="5231841"/>
            <a:ext cx="7373975" cy="954107"/>
          </a:xfrm>
          <a:prstGeom prst="rect">
            <a:avLst/>
          </a:prstGeom>
          <a:noFill/>
        </p:spPr>
        <p:txBody>
          <a:bodyPr wrap="square" rtlCol="0">
            <a:spAutoFit/>
          </a:bodyPr>
          <a:lstStyle/>
          <a:p>
            <a:pPr algn="ctr"/>
            <a:r>
              <a:rPr lang="en-US" sz="2800" dirty="0" smtClean="0"/>
              <a:t>Since at point s=s1 the particle trajectory is given by X1 and the B1 matrix, </a:t>
            </a:r>
            <a:r>
              <a:rPr lang="en-US" sz="2800" smtClean="0"/>
              <a:t>then it follows</a:t>
            </a:r>
            <a:endParaRPr lang="en-US" sz="2800"/>
          </a:p>
        </p:txBody>
      </p:sp>
      <p:cxnSp>
        <p:nvCxnSpPr>
          <p:cNvPr id="15" name="Straight Arrow Connector 14"/>
          <p:cNvCxnSpPr/>
          <p:nvPr/>
        </p:nvCxnSpPr>
        <p:spPr>
          <a:xfrm flipV="1">
            <a:off x="7610104" y="4834687"/>
            <a:ext cx="0" cy="397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156200" y="4389687"/>
            <a:ext cx="1816100" cy="5319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47909" y="4378968"/>
            <a:ext cx="578591" cy="5319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19"/>
              <p:cNvSpPr/>
              <p:nvPr/>
            </p:nvSpPr>
            <p:spPr>
              <a:xfrm>
                <a:off x="9445967" y="5447284"/>
                <a:ext cx="2302875" cy="523220"/>
              </a:xfrm>
              <a:prstGeom prst="rect">
                <a:avLst/>
              </a:prstGeom>
              <a:solidFill>
                <a:schemeClr val="accent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𝑇</m:t>
                          </m:r>
                        </m:sup>
                      </m:sSup>
                    </m:oMath>
                  </m:oMathPara>
                </a14:m>
                <a:endParaRPr lang="en-US" sz="2800" dirty="0"/>
              </a:p>
            </p:txBody>
          </p:sp>
        </mc:Choice>
        <mc:Fallback xmlns="">
          <p:sp>
            <p:nvSpPr>
              <p:cNvPr id="20" name="Rectangle 19"/>
              <p:cNvSpPr>
                <a:spLocks noRot="1" noChangeAspect="1" noMove="1" noResize="1" noEditPoints="1" noAdjustHandles="1" noChangeArrowheads="1" noChangeShapeType="1" noTextEdit="1"/>
              </p:cNvSpPr>
              <p:nvPr/>
            </p:nvSpPr>
            <p:spPr>
              <a:xfrm>
                <a:off x="9445967" y="5447284"/>
                <a:ext cx="2302875" cy="523220"/>
              </a:xfrm>
              <a:prstGeom prst="rect">
                <a:avLst/>
              </a:prstGeom>
              <a:blipFill rotWithShape="0">
                <a:blip r:embed="rId9"/>
                <a:stretch>
                  <a:fillRect/>
                </a:stretch>
              </a:blipFill>
            </p:spPr>
            <p:txBody>
              <a:bodyPr/>
              <a:lstStyle/>
              <a:p>
                <a:r>
                  <a:rPr lang="en-US">
                    <a:noFill/>
                  </a:rPr>
                  <a:t> </a:t>
                </a:r>
              </a:p>
            </p:txBody>
          </p:sp>
        </mc:Fallback>
      </mc:AlternateContent>
      <p:cxnSp>
        <p:nvCxnSpPr>
          <p:cNvPr id="22" name="Straight Arrow Connector 21"/>
          <p:cNvCxnSpPr/>
          <p:nvPr/>
        </p:nvCxnSpPr>
        <p:spPr>
          <a:xfrm>
            <a:off x="8707167" y="4932346"/>
            <a:ext cx="640033" cy="47785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817079" y="4945528"/>
            <a:ext cx="2488002" cy="50175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6" name="Footer Placeholder 1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9" name="Slide Number Placeholder 18"/>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8305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animBg="1"/>
      <p:bldP spid="18"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551799" y="677490"/>
                <a:ext cx="1610505" cy="430887"/>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4551799" y="677490"/>
                <a:ext cx="1610505" cy="430887"/>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205613" y="1704261"/>
                <a:ext cx="2302875" cy="523220"/>
              </a:xfrm>
              <a:prstGeom prst="rect">
                <a:avLst/>
              </a:prstGeom>
              <a:solidFill>
                <a:schemeClr val="accent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𝑇</m:t>
                          </m:r>
                        </m:sup>
                      </m:sSup>
                    </m:oMath>
                  </m:oMathPara>
                </a14:m>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4205613" y="1704261"/>
                <a:ext cx="2302875" cy="523220"/>
              </a:xfrm>
              <a:prstGeom prst="rect">
                <a:avLst/>
              </a:prstGeom>
              <a:blipFill rotWithShape="0">
                <a:blip r:embed="rId3"/>
                <a:stretch>
                  <a:fillRect/>
                </a:stretch>
              </a:blipFill>
            </p:spPr>
            <p:txBody>
              <a:bodyPr/>
              <a:lstStyle/>
              <a:p>
                <a:r>
                  <a:rPr lang="en-US">
                    <a:noFill/>
                  </a:rPr>
                  <a:t> </a:t>
                </a:r>
              </a:p>
            </p:txBody>
          </p:sp>
        </mc:Fallback>
      </mc:AlternateContent>
      <p:cxnSp>
        <p:nvCxnSpPr>
          <p:cNvPr id="5" name="Straight Arrow Connector 4"/>
          <p:cNvCxnSpPr>
            <a:endCxn id="3" idx="0"/>
          </p:cNvCxnSpPr>
          <p:nvPr/>
        </p:nvCxnSpPr>
        <p:spPr>
          <a:xfrm flipH="1">
            <a:off x="5357051" y="1108377"/>
            <a:ext cx="205549" cy="595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54300" y="2300145"/>
            <a:ext cx="6223000" cy="1384995"/>
          </a:xfrm>
          <a:prstGeom prst="rect">
            <a:avLst/>
          </a:prstGeom>
          <a:noFill/>
        </p:spPr>
        <p:txBody>
          <a:bodyPr wrap="square" rtlCol="0">
            <a:spAutoFit/>
          </a:bodyPr>
          <a:lstStyle/>
          <a:p>
            <a:pPr algn="ctr"/>
            <a:r>
              <a:rPr lang="en-US" sz="2800" dirty="0" smtClean="0"/>
              <a:t>Evolution of the beta function along the lattice uses the same cos(h), sin(h) matrices as the </a:t>
            </a:r>
            <a:r>
              <a:rPr lang="en-US" sz="2800" smtClean="0"/>
              <a:t>particle trajectory</a:t>
            </a:r>
            <a:endParaRPr lang="en-US" sz="2800"/>
          </a:p>
        </p:txBody>
      </p:sp>
      <p:pic>
        <p:nvPicPr>
          <p:cNvPr id="7" name="Picture 6"/>
          <p:cNvPicPr>
            <a:picLocks noChangeAspect="1"/>
          </p:cNvPicPr>
          <p:nvPr/>
        </p:nvPicPr>
        <p:blipFill>
          <a:blip r:embed="rId4"/>
          <a:stretch>
            <a:fillRect/>
          </a:stretch>
        </p:blipFill>
        <p:spPr>
          <a:xfrm>
            <a:off x="330200" y="3994266"/>
            <a:ext cx="4332648" cy="2601088"/>
          </a:xfrm>
          <a:prstGeom prst="rect">
            <a:avLst/>
          </a:prstGeom>
        </p:spPr>
      </p:pic>
      <p:pic>
        <p:nvPicPr>
          <p:cNvPr id="8" name="Picture 7"/>
          <p:cNvPicPr>
            <a:picLocks noChangeAspect="1"/>
          </p:cNvPicPr>
          <p:nvPr/>
        </p:nvPicPr>
        <p:blipFill>
          <a:blip r:embed="rId5"/>
          <a:stretch>
            <a:fillRect/>
          </a:stretch>
        </p:blipFill>
        <p:spPr>
          <a:xfrm>
            <a:off x="4940300" y="5009060"/>
            <a:ext cx="6934200" cy="571500"/>
          </a:xfrm>
          <a:prstGeom prst="rect">
            <a:avLst/>
          </a:prstGeom>
        </p:spPr>
      </p:pic>
      <p:sp>
        <p:nvSpPr>
          <p:cNvPr id="4" name="Rectangle 3"/>
          <p:cNvSpPr/>
          <p:nvPr/>
        </p:nvSpPr>
        <p:spPr>
          <a:xfrm>
            <a:off x="5651500" y="5156200"/>
            <a:ext cx="5715000" cy="3683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58100" y="4424285"/>
            <a:ext cx="749300" cy="584775"/>
          </a:xfrm>
          <a:prstGeom prst="rect">
            <a:avLst/>
          </a:prstGeom>
          <a:noFill/>
        </p:spPr>
        <p:txBody>
          <a:bodyPr wrap="square" rtlCol="0">
            <a:spAutoFit/>
          </a:bodyPr>
          <a:lstStyle/>
          <a:p>
            <a:r>
              <a:rPr lang="en-US" sz="3200" i="1" dirty="0" smtClean="0"/>
              <a:t>M=</a:t>
            </a:r>
            <a:endParaRPr lang="en-US" sz="3200" i="1" dirty="0"/>
          </a:p>
        </p:txBody>
      </p:sp>
      <p:sp>
        <p:nvSpPr>
          <p:cNvPr id="10" name="Date Placeholder 9"/>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1" name="Footer Placeholder 10"/>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2" name="Slide Number Placeholder 11"/>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19</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05006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79919" y="5229824"/>
            <a:ext cx="11470998" cy="1137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79919" y="3807510"/>
            <a:ext cx="11470998" cy="1256624"/>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05623" y="882179"/>
            <a:ext cx="11470998" cy="126297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0517"/>
            <a:ext cx="10515600" cy="1325563"/>
          </a:xfrm>
        </p:spPr>
        <p:txBody>
          <a:bodyPr/>
          <a:lstStyle/>
          <a:p>
            <a:r>
              <a:rPr lang="en-US" dirty="0" smtClean="0"/>
              <a:t>Content of the course</a:t>
            </a:r>
            <a:endParaRPr lang="en-US" dirty="0"/>
          </a:p>
        </p:txBody>
      </p:sp>
      <p:sp>
        <p:nvSpPr>
          <p:cNvPr id="4" name="TextBox 3"/>
          <p:cNvSpPr txBox="1"/>
          <p:nvPr/>
        </p:nvSpPr>
        <p:spPr>
          <a:xfrm>
            <a:off x="782994" y="1241909"/>
            <a:ext cx="5374998" cy="923330"/>
          </a:xfrm>
          <a:prstGeom prst="rect">
            <a:avLst/>
          </a:prstGeom>
          <a:noFill/>
        </p:spPr>
        <p:txBody>
          <a:bodyPr wrap="none" rtlCol="0">
            <a:spAutoFit/>
          </a:bodyPr>
          <a:lstStyle/>
          <a:p>
            <a:pPr marL="285750" indent="-285750">
              <a:buFont typeface="Arial" charset="0"/>
              <a:buChar char="•"/>
            </a:pPr>
            <a:r>
              <a:rPr lang="en-US" dirty="0" smtClean="0"/>
              <a:t>Charge particle motion in a magnetic field</a:t>
            </a:r>
          </a:p>
          <a:p>
            <a:pPr marL="285750" indent="-285750">
              <a:buFont typeface="Arial" charset="0"/>
              <a:buChar char="•"/>
            </a:pPr>
            <a:r>
              <a:rPr lang="en-US" dirty="0" smtClean="0"/>
              <a:t>Equations of motion </a:t>
            </a:r>
            <a:r>
              <a:rPr lang="en-US" dirty="0" smtClean="0">
                <a:sym typeface="Wingdings"/>
              </a:rPr>
              <a:t> derivation and assumptions</a:t>
            </a:r>
            <a:endParaRPr lang="en-US" dirty="0" smtClean="0"/>
          </a:p>
          <a:p>
            <a:pPr marL="285750" indent="-285750">
              <a:buFont typeface="Arial" charset="0"/>
              <a:buChar char="•"/>
            </a:pPr>
            <a:r>
              <a:rPr lang="en-US" dirty="0" smtClean="0"/>
              <a:t>Type of magnets</a:t>
            </a:r>
            <a:endParaRPr lang="en-US" dirty="0"/>
          </a:p>
        </p:txBody>
      </p:sp>
      <p:sp>
        <p:nvSpPr>
          <p:cNvPr id="5" name="TextBox 4"/>
          <p:cNvSpPr txBox="1"/>
          <p:nvPr/>
        </p:nvSpPr>
        <p:spPr>
          <a:xfrm>
            <a:off x="900192" y="888539"/>
            <a:ext cx="755335" cy="369332"/>
          </a:xfrm>
          <a:prstGeom prst="rect">
            <a:avLst/>
          </a:prstGeom>
          <a:noFill/>
        </p:spPr>
        <p:txBody>
          <a:bodyPr wrap="none" rtlCol="0">
            <a:spAutoFit/>
          </a:bodyPr>
          <a:lstStyle/>
          <a:p>
            <a:r>
              <a:rPr lang="en-US" dirty="0" smtClean="0"/>
              <a:t>TBD 1</a:t>
            </a:r>
            <a:endParaRPr lang="en-US" dirty="0"/>
          </a:p>
        </p:txBody>
      </p:sp>
      <p:sp>
        <p:nvSpPr>
          <p:cNvPr id="6" name="TextBox 5"/>
          <p:cNvSpPr txBox="1"/>
          <p:nvPr/>
        </p:nvSpPr>
        <p:spPr>
          <a:xfrm>
            <a:off x="6477212" y="1241909"/>
            <a:ext cx="5392823" cy="923330"/>
          </a:xfrm>
          <a:prstGeom prst="rect">
            <a:avLst/>
          </a:prstGeom>
          <a:noFill/>
        </p:spPr>
        <p:txBody>
          <a:bodyPr wrap="none" rtlCol="0">
            <a:spAutoFit/>
          </a:bodyPr>
          <a:lstStyle/>
          <a:p>
            <a:pPr marL="285750" indent="-285750">
              <a:buFont typeface="Arial" charset="0"/>
              <a:buChar char="•"/>
            </a:pPr>
            <a:r>
              <a:rPr lang="en-US" dirty="0" smtClean="0"/>
              <a:t>Rigidity formula</a:t>
            </a:r>
          </a:p>
          <a:p>
            <a:pPr marL="285750" indent="-285750">
              <a:buFont typeface="Arial" charset="0"/>
              <a:buChar char="•"/>
            </a:pPr>
            <a:r>
              <a:rPr lang="en-US" dirty="0" smtClean="0"/>
              <a:t>Relativistic equations</a:t>
            </a:r>
          </a:p>
          <a:p>
            <a:pPr marL="285750" indent="-285750">
              <a:buFont typeface="Arial" charset="0"/>
              <a:buChar char="•"/>
            </a:pPr>
            <a:r>
              <a:rPr lang="en-US" dirty="0"/>
              <a:t>C</a:t>
            </a:r>
            <a:r>
              <a:rPr lang="en-US" dirty="0" smtClean="0"/>
              <a:t>reate a storage ring with the Earth Magnetic field</a:t>
            </a:r>
            <a:endParaRPr lang="en-US" dirty="0"/>
          </a:p>
        </p:txBody>
      </p:sp>
      <p:sp>
        <p:nvSpPr>
          <p:cNvPr id="7" name="TextBox 6"/>
          <p:cNvSpPr txBox="1"/>
          <p:nvPr/>
        </p:nvSpPr>
        <p:spPr>
          <a:xfrm>
            <a:off x="6594410" y="888539"/>
            <a:ext cx="910121" cy="369332"/>
          </a:xfrm>
          <a:prstGeom prst="rect">
            <a:avLst/>
          </a:prstGeom>
          <a:noFill/>
        </p:spPr>
        <p:txBody>
          <a:bodyPr wrap="none" rtlCol="0">
            <a:spAutoFit/>
          </a:bodyPr>
          <a:lstStyle/>
          <a:p>
            <a:r>
              <a:rPr lang="en-US" dirty="0" smtClean="0"/>
              <a:t>TUTO 1</a:t>
            </a:r>
            <a:endParaRPr lang="en-US" dirty="0"/>
          </a:p>
        </p:txBody>
      </p:sp>
      <p:sp>
        <p:nvSpPr>
          <p:cNvPr id="12" name="TextBox 11"/>
          <p:cNvSpPr txBox="1"/>
          <p:nvPr/>
        </p:nvSpPr>
        <p:spPr>
          <a:xfrm>
            <a:off x="721002" y="4142036"/>
            <a:ext cx="2292615" cy="923330"/>
          </a:xfrm>
          <a:prstGeom prst="rect">
            <a:avLst/>
          </a:prstGeom>
          <a:noFill/>
        </p:spPr>
        <p:txBody>
          <a:bodyPr wrap="none" rtlCol="0">
            <a:spAutoFit/>
          </a:bodyPr>
          <a:lstStyle/>
          <a:p>
            <a:pPr marL="285750" indent="-285750">
              <a:buFont typeface="Arial" charset="0"/>
              <a:buChar char="•"/>
            </a:pPr>
            <a:r>
              <a:rPr lang="en-US" dirty="0" smtClean="0"/>
              <a:t>Phase space ellipse</a:t>
            </a:r>
          </a:p>
          <a:p>
            <a:pPr marL="285750" indent="-285750">
              <a:buFont typeface="Arial" charset="0"/>
              <a:buChar char="•"/>
            </a:pPr>
            <a:r>
              <a:rPr lang="en-US" dirty="0" smtClean="0"/>
              <a:t>Emittance</a:t>
            </a:r>
          </a:p>
          <a:p>
            <a:pPr marL="285750" indent="-285750">
              <a:buFont typeface="Arial" charset="0"/>
              <a:buChar char="•"/>
            </a:pPr>
            <a:r>
              <a:rPr lang="en-US" dirty="0" smtClean="0"/>
              <a:t>Beam size</a:t>
            </a:r>
            <a:endParaRPr lang="en-US" dirty="0"/>
          </a:p>
        </p:txBody>
      </p:sp>
      <p:sp>
        <p:nvSpPr>
          <p:cNvPr id="13" name="TextBox 12"/>
          <p:cNvSpPr txBox="1"/>
          <p:nvPr/>
        </p:nvSpPr>
        <p:spPr>
          <a:xfrm>
            <a:off x="838200" y="3774806"/>
            <a:ext cx="755335" cy="369332"/>
          </a:xfrm>
          <a:prstGeom prst="rect">
            <a:avLst/>
          </a:prstGeom>
          <a:noFill/>
        </p:spPr>
        <p:txBody>
          <a:bodyPr wrap="none" rtlCol="0">
            <a:spAutoFit/>
          </a:bodyPr>
          <a:lstStyle/>
          <a:p>
            <a:r>
              <a:rPr lang="en-US" dirty="0" smtClean="0"/>
              <a:t>TBD 3</a:t>
            </a:r>
            <a:endParaRPr lang="en-US" dirty="0"/>
          </a:p>
        </p:txBody>
      </p:sp>
      <p:sp>
        <p:nvSpPr>
          <p:cNvPr id="14" name="TextBox 13"/>
          <p:cNvSpPr txBox="1"/>
          <p:nvPr/>
        </p:nvSpPr>
        <p:spPr>
          <a:xfrm>
            <a:off x="6415220" y="4142036"/>
            <a:ext cx="3886000" cy="369332"/>
          </a:xfrm>
          <a:prstGeom prst="rect">
            <a:avLst/>
          </a:prstGeom>
          <a:noFill/>
        </p:spPr>
        <p:txBody>
          <a:bodyPr wrap="none" rtlCol="0">
            <a:spAutoFit/>
          </a:bodyPr>
          <a:lstStyle/>
          <a:p>
            <a:pPr marL="285750" indent="-285750">
              <a:buFont typeface="Arial" charset="0"/>
              <a:buChar char="•"/>
            </a:pPr>
            <a:r>
              <a:rPr lang="en-US" dirty="0" smtClean="0"/>
              <a:t>Beam size and aperture calculations</a:t>
            </a:r>
          </a:p>
        </p:txBody>
      </p:sp>
      <p:sp>
        <p:nvSpPr>
          <p:cNvPr id="15" name="TextBox 14"/>
          <p:cNvSpPr txBox="1"/>
          <p:nvPr/>
        </p:nvSpPr>
        <p:spPr>
          <a:xfrm>
            <a:off x="6532418" y="3774806"/>
            <a:ext cx="910121" cy="369332"/>
          </a:xfrm>
          <a:prstGeom prst="rect">
            <a:avLst/>
          </a:prstGeom>
          <a:noFill/>
        </p:spPr>
        <p:txBody>
          <a:bodyPr wrap="none" rtlCol="0">
            <a:spAutoFit/>
          </a:bodyPr>
          <a:lstStyle/>
          <a:p>
            <a:r>
              <a:rPr lang="en-US" dirty="0" smtClean="0"/>
              <a:t>TUTO 3</a:t>
            </a:r>
            <a:endParaRPr lang="en-US" dirty="0"/>
          </a:p>
        </p:txBody>
      </p:sp>
      <p:sp>
        <p:nvSpPr>
          <p:cNvPr id="16" name="TextBox 15"/>
          <p:cNvSpPr txBox="1"/>
          <p:nvPr/>
        </p:nvSpPr>
        <p:spPr>
          <a:xfrm>
            <a:off x="721002" y="5491885"/>
            <a:ext cx="2164375" cy="646331"/>
          </a:xfrm>
          <a:prstGeom prst="rect">
            <a:avLst/>
          </a:prstGeom>
          <a:noFill/>
        </p:spPr>
        <p:txBody>
          <a:bodyPr wrap="none" rtlCol="0">
            <a:spAutoFit/>
          </a:bodyPr>
          <a:lstStyle/>
          <a:p>
            <a:pPr marL="285750" indent="-285750">
              <a:buFont typeface="Arial" charset="0"/>
              <a:buChar char="•"/>
            </a:pPr>
            <a:r>
              <a:rPr lang="en-US" dirty="0"/>
              <a:t>Effect </a:t>
            </a:r>
            <a:r>
              <a:rPr lang="en-US" dirty="0" smtClean="0"/>
              <a:t>field errors</a:t>
            </a:r>
          </a:p>
          <a:p>
            <a:pPr marL="285750" indent="-285750">
              <a:buFont typeface="Arial" charset="0"/>
              <a:buChar char="•"/>
            </a:pPr>
            <a:r>
              <a:rPr lang="en-US" dirty="0" smtClean="0"/>
              <a:t>Resonances</a:t>
            </a:r>
            <a:endParaRPr lang="en-US" dirty="0"/>
          </a:p>
        </p:txBody>
      </p:sp>
      <p:sp>
        <p:nvSpPr>
          <p:cNvPr id="17" name="TextBox 16"/>
          <p:cNvSpPr txBox="1"/>
          <p:nvPr/>
        </p:nvSpPr>
        <p:spPr>
          <a:xfrm>
            <a:off x="838200" y="5240767"/>
            <a:ext cx="769763" cy="369332"/>
          </a:xfrm>
          <a:prstGeom prst="rect">
            <a:avLst/>
          </a:prstGeom>
          <a:noFill/>
        </p:spPr>
        <p:txBody>
          <a:bodyPr wrap="none" rtlCol="0">
            <a:spAutoFit/>
          </a:bodyPr>
          <a:lstStyle/>
          <a:p>
            <a:r>
              <a:rPr lang="en-US" dirty="0" smtClean="0"/>
              <a:t>TBD 4</a:t>
            </a:r>
            <a:endParaRPr lang="en-US" dirty="0"/>
          </a:p>
        </p:txBody>
      </p:sp>
      <p:sp>
        <p:nvSpPr>
          <p:cNvPr id="19" name="TextBox 18"/>
          <p:cNvSpPr txBox="1"/>
          <p:nvPr/>
        </p:nvSpPr>
        <p:spPr>
          <a:xfrm>
            <a:off x="6532418" y="5240767"/>
            <a:ext cx="924548" cy="369332"/>
          </a:xfrm>
          <a:prstGeom prst="rect">
            <a:avLst/>
          </a:prstGeom>
          <a:noFill/>
        </p:spPr>
        <p:txBody>
          <a:bodyPr wrap="none" rtlCol="0">
            <a:spAutoFit/>
          </a:bodyPr>
          <a:lstStyle/>
          <a:p>
            <a:r>
              <a:rPr lang="en-US" dirty="0" smtClean="0"/>
              <a:t>TUTO 4</a:t>
            </a:r>
            <a:endParaRPr lang="en-US" dirty="0"/>
          </a:p>
        </p:txBody>
      </p:sp>
      <p:sp>
        <p:nvSpPr>
          <p:cNvPr id="20" name="Date Placeholder 19"/>
          <p:cNvSpPr>
            <a:spLocks noGrp="1"/>
          </p:cNvSpPr>
          <p:nvPr>
            <p:ph type="dt" sz="half" idx="10"/>
          </p:nvPr>
        </p:nvSpPr>
        <p:spPr/>
        <p:txBody>
          <a:bodyPr/>
          <a:lstStyle/>
          <a:p>
            <a:r>
              <a:rPr lang="en-US" smtClean="0"/>
              <a:t>21.03.2022</a:t>
            </a:r>
            <a:endParaRPr lang="en-US"/>
          </a:p>
        </p:txBody>
      </p:sp>
      <p:sp>
        <p:nvSpPr>
          <p:cNvPr id="21" name="Footer Placeholder 20"/>
          <p:cNvSpPr>
            <a:spLocks noGrp="1"/>
          </p:cNvSpPr>
          <p:nvPr>
            <p:ph type="ftr" sz="quarter" idx="11"/>
          </p:nvPr>
        </p:nvSpPr>
        <p:spPr/>
        <p:txBody>
          <a:bodyPr/>
          <a:lstStyle/>
          <a:p>
            <a:r>
              <a:rPr lang="en-US" smtClean="0"/>
              <a:t>Introduction to accelerator physics, R. Alemany Fernandez</a:t>
            </a:r>
            <a:endParaRPr lang="en-US"/>
          </a:p>
        </p:txBody>
      </p:sp>
      <p:sp>
        <p:nvSpPr>
          <p:cNvPr id="22" name="Slide Number Placeholder 21"/>
          <p:cNvSpPr>
            <a:spLocks noGrp="1"/>
          </p:cNvSpPr>
          <p:nvPr>
            <p:ph type="sldNum" sz="quarter" idx="12"/>
          </p:nvPr>
        </p:nvSpPr>
        <p:spPr/>
        <p:txBody>
          <a:bodyPr/>
          <a:lstStyle/>
          <a:p>
            <a:fld id="{4365F2E3-FD74-2E4C-B018-56760FBEC4CA}" type="slidenum">
              <a:rPr lang="en-US" smtClean="0"/>
              <a:t>2</a:t>
            </a:fld>
            <a:endParaRPr lang="en-US"/>
          </a:p>
        </p:txBody>
      </p:sp>
      <p:sp>
        <p:nvSpPr>
          <p:cNvPr id="27" name="Rounded Rectangle 26"/>
          <p:cNvSpPr/>
          <p:nvPr/>
        </p:nvSpPr>
        <p:spPr>
          <a:xfrm>
            <a:off x="379919" y="2334827"/>
            <a:ext cx="11470998" cy="129069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8200" y="2271919"/>
            <a:ext cx="769763" cy="369332"/>
          </a:xfrm>
          <a:prstGeom prst="rect">
            <a:avLst/>
          </a:prstGeom>
          <a:noFill/>
        </p:spPr>
        <p:txBody>
          <a:bodyPr wrap="none" rtlCol="0">
            <a:spAutoFit/>
          </a:bodyPr>
          <a:lstStyle/>
          <a:p>
            <a:r>
              <a:rPr lang="en-US" dirty="0" smtClean="0"/>
              <a:t>TBD 2</a:t>
            </a:r>
            <a:endParaRPr lang="en-US" dirty="0"/>
          </a:p>
        </p:txBody>
      </p:sp>
      <p:sp>
        <p:nvSpPr>
          <p:cNvPr id="29" name="TextBox 28"/>
          <p:cNvSpPr txBox="1"/>
          <p:nvPr/>
        </p:nvSpPr>
        <p:spPr>
          <a:xfrm>
            <a:off x="6415220" y="2639149"/>
            <a:ext cx="3474028" cy="923330"/>
          </a:xfrm>
          <a:prstGeom prst="rect">
            <a:avLst/>
          </a:prstGeom>
          <a:noFill/>
        </p:spPr>
        <p:txBody>
          <a:bodyPr wrap="none" rtlCol="0">
            <a:spAutoFit/>
          </a:bodyPr>
          <a:lstStyle/>
          <a:p>
            <a:pPr marL="285750" indent="-285750">
              <a:buFont typeface="Arial" charset="0"/>
              <a:buChar char="•"/>
            </a:pPr>
            <a:r>
              <a:rPr lang="en-US" dirty="0" smtClean="0"/>
              <a:t>Application of transfer matrices</a:t>
            </a:r>
          </a:p>
          <a:p>
            <a:pPr marL="285750" indent="-285750">
              <a:buFont typeface="Arial" charset="0"/>
              <a:buChar char="•"/>
            </a:pPr>
            <a:r>
              <a:rPr lang="en-US" dirty="0" smtClean="0"/>
              <a:t>Thin lens</a:t>
            </a:r>
          </a:p>
          <a:p>
            <a:pPr marL="285750" indent="-285750">
              <a:buFont typeface="Arial" charset="0"/>
              <a:buChar char="•"/>
            </a:pPr>
            <a:r>
              <a:rPr lang="en-US" dirty="0" err="1" smtClean="0"/>
              <a:t>FoDo</a:t>
            </a:r>
            <a:r>
              <a:rPr lang="en-US" dirty="0" smtClean="0"/>
              <a:t> cell</a:t>
            </a:r>
            <a:endParaRPr lang="en-US" dirty="0"/>
          </a:p>
        </p:txBody>
      </p:sp>
      <p:sp>
        <p:nvSpPr>
          <p:cNvPr id="30" name="TextBox 29"/>
          <p:cNvSpPr txBox="1"/>
          <p:nvPr/>
        </p:nvSpPr>
        <p:spPr>
          <a:xfrm>
            <a:off x="6532418" y="2271919"/>
            <a:ext cx="924548" cy="369332"/>
          </a:xfrm>
          <a:prstGeom prst="rect">
            <a:avLst/>
          </a:prstGeom>
          <a:noFill/>
        </p:spPr>
        <p:txBody>
          <a:bodyPr wrap="none" rtlCol="0">
            <a:spAutoFit/>
          </a:bodyPr>
          <a:lstStyle/>
          <a:p>
            <a:r>
              <a:rPr lang="en-US" dirty="0" smtClean="0"/>
              <a:t>TUTO 2</a:t>
            </a:r>
            <a:endParaRPr lang="en-US" dirty="0"/>
          </a:p>
        </p:txBody>
      </p:sp>
      <p:sp>
        <p:nvSpPr>
          <p:cNvPr id="31" name="TextBox 30"/>
          <p:cNvSpPr txBox="1"/>
          <p:nvPr/>
        </p:nvSpPr>
        <p:spPr>
          <a:xfrm>
            <a:off x="721002" y="2718153"/>
            <a:ext cx="2775119" cy="923330"/>
          </a:xfrm>
          <a:prstGeom prst="rect">
            <a:avLst/>
          </a:prstGeom>
          <a:noFill/>
        </p:spPr>
        <p:txBody>
          <a:bodyPr wrap="none" rtlCol="0">
            <a:spAutoFit/>
          </a:bodyPr>
          <a:lstStyle/>
          <a:p>
            <a:pPr marL="285750" indent="-285750">
              <a:buFont typeface="Arial" charset="0"/>
              <a:buChar char="•"/>
            </a:pPr>
            <a:r>
              <a:rPr lang="en-US" dirty="0" smtClean="0"/>
              <a:t>Particle trajectory</a:t>
            </a:r>
          </a:p>
          <a:p>
            <a:pPr marL="285750" indent="-285750">
              <a:buFont typeface="Arial" charset="0"/>
              <a:buChar char="•"/>
            </a:pPr>
            <a:r>
              <a:rPr lang="en-US" dirty="0" smtClean="0"/>
              <a:t>Transfer Matrices</a:t>
            </a:r>
          </a:p>
          <a:p>
            <a:pPr marL="285750" indent="-285750">
              <a:buFont typeface="Arial" charset="0"/>
              <a:buChar char="•"/>
            </a:pPr>
            <a:r>
              <a:rPr lang="en-US" dirty="0" smtClean="0"/>
              <a:t>Thin lens approximation</a:t>
            </a:r>
          </a:p>
        </p:txBody>
      </p:sp>
      <p:sp>
        <p:nvSpPr>
          <p:cNvPr id="32" name="TextBox 31"/>
          <p:cNvSpPr txBox="1"/>
          <p:nvPr/>
        </p:nvSpPr>
        <p:spPr>
          <a:xfrm>
            <a:off x="3769589" y="2718153"/>
            <a:ext cx="2428870" cy="923330"/>
          </a:xfrm>
          <a:prstGeom prst="rect">
            <a:avLst/>
          </a:prstGeom>
          <a:noFill/>
        </p:spPr>
        <p:txBody>
          <a:bodyPr wrap="none" rtlCol="0">
            <a:spAutoFit/>
          </a:bodyPr>
          <a:lstStyle/>
          <a:p>
            <a:pPr marL="285750" indent="-285750">
              <a:buFont typeface="Arial" charset="0"/>
              <a:buChar char="•"/>
            </a:pPr>
            <a:r>
              <a:rPr lang="en-US" dirty="0" err="1" smtClean="0"/>
              <a:t>Betatron</a:t>
            </a:r>
            <a:r>
              <a:rPr lang="en-US" dirty="0" smtClean="0"/>
              <a:t> oscillations</a:t>
            </a:r>
          </a:p>
          <a:p>
            <a:pPr marL="285750" indent="-285750">
              <a:buFont typeface="Arial" charset="0"/>
              <a:buChar char="•"/>
            </a:pPr>
            <a:r>
              <a:rPr lang="en-US" dirty="0" err="1"/>
              <a:t>B</a:t>
            </a:r>
            <a:r>
              <a:rPr lang="en-US" dirty="0" err="1" smtClean="0"/>
              <a:t>etatron</a:t>
            </a:r>
            <a:r>
              <a:rPr lang="en-US" dirty="0" smtClean="0"/>
              <a:t> tune</a:t>
            </a:r>
          </a:p>
          <a:p>
            <a:pPr marL="285750" indent="-285750">
              <a:buFont typeface="Arial" charset="0"/>
              <a:buChar char="•"/>
            </a:pPr>
            <a:r>
              <a:rPr lang="en-US" dirty="0" smtClean="0"/>
              <a:t>Dispersion</a:t>
            </a:r>
            <a:endParaRPr lang="en-US" dirty="0"/>
          </a:p>
        </p:txBody>
      </p:sp>
      <p:sp>
        <p:nvSpPr>
          <p:cNvPr id="33" name="TextBox 32"/>
          <p:cNvSpPr txBox="1"/>
          <p:nvPr/>
        </p:nvSpPr>
        <p:spPr>
          <a:xfrm>
            <a:off x="6415220" y="5534046"/>
            <a:ext cx="5064207" cy="923330"/>
          </a:xfrm>
          <a:prstGeom prst="rect">
            <a:avLst/>
          </a:prstGeom>
          <a:noFill/>
        </p:spPr>
        <p:txBody>
          <a:bodyPr wrap="none" rtlCol="0">
            <a:spAutoFit/>
          </a:bodyPr>
          <a:lstStyle/>
          <a:p>
            <a:pPr marL="285750" indent="-285750">
              <a:buFont typeface="Arial" charset="0"/>
              <a:buChar char="•"/>
            </a:pPr>
            <a:r>
              <a:rPr lang="en-US" dirty="0"/>
              <a:t>How the tune changes from a quadrupole </a:t>
            </a:r>
            <a:r>
              <a:rPr lang="en-US" dirty="0" smtClean="0"/>
              <a:t>defect</a:t>
            </a:r>
          </a:p>
          <a:p>
            <a:pPr marL="285750" indent="-285750">
              <a:buFont typeface="Arial" charset="0"/>
              <a:buChar char="•"/>
            </a:pPr>
            <a:r>
              <a:rPr lang="en-US" dirty="0" smtClean="0"/>
              <a:t>Optimize beta beating</a:t>
            </a:r>
          </a:p>
          <a:p>
            <a:pPr marL="285750" indent="-285750">
              <a:buFont typeface="Arial" charset="0"/>
              <a:buChar char="•"/>
            </a:pPr>
            <a:r>
              <a:rPr lang="en-US" dirty="0" smtClean="0"/>
              <a:t>Orbit bumps</a:t>
            </a:r>
            <a:endParaRPr lang="en-US" dirty="0"/>
          </a:p>
        </p:txBody>
      </p:sp>
      <p:sp>
        <p:nvSpPr>
          <p:cNvPr id="34" name="TextBox 33"/>
          <p:cNvSpPr txBox="1"/>
          <p:nvPr/>
        </p:nvSpPr>
        <p:spPr>
          <a:xfrm>
            <a:off x="3013617" y="4153193"/>
            <a:ext cx="2703689" cy="923330"/>
          </a:xfrm>
          <a:prstGeom prst="rect">
            <a:avLst/>
          </a:prstGeom>
          <a:noFill/>
        </p:spPr>
        <p:txBody>
          <a:bodyPr wrap="none" rtlCol="0">
            <a:spAutoFit/>
          </a:bodyPr>
          <a:lstStyle/>
          <a:p>
            <a:pPr marL="285750" indent="-285750">
              <a:buFont typeface="Arial" charset="0"/>
              <a:buChar char="•"/>
            </a:pPr>
            <a:r>
              <a:rPr lang="en-US" smtClean="0"/>
              <a:t>Aperture</a:t>
            </a:r>
            <a:endParaRPr lang="en-US" dirty="0" smtClean="0"/>
          </a:p>
          <a:p>
            <a:pPr marL="285750" indent="-285750">
              <a:buFont typeface="Arial" charset="0"/>
              <a:buChar char="•"/>
            </a:pPr>
            <a:r>
              <a:rPr lang="en-US" dirty="0" smtClean="0"/>
              <a:t>Beta function evolution</a:t>
            </a:r>
          </a:p>
          <a:p>
            <a:pPr marL="285750" indent="-285750">
              <a:buFont typeface="Arial" charset="0"/>
              <a:buChar char="•"/>
            </a:pPr>
            <a:r>
              <a:rPr lang="en-US" dirty="0" smtClean="0"/>
              <a:t>Periodic lattices</a:t>
            </a:r>
            <a:endParaRPr lang="en-US" dirty="0"/>
          </a:p>
        </p:txBody>
      </p:sp>
      <p:sp>
        <p:nvSpPr>
          <p:cNvPr id="35" name="TextBox 34"/>
          <p:cNvSpPr txBox="1"/>
          <p:nvPr/>
        </p:nvSpPr>
        <p:spPr>
          <a:xfrm>
            <a:off x="3685309" y="5470200"/>
            <a:ext cx="1715534" cy="646331"/>
          </a:xfrm>
          <a:prstGeom prst="rect">
            <a:avLst/>
          </a:prstGeom>
          <a:noFill/>
        </p:spPr>
        <p:txBody>
          <a:bodyPr wrap="none" rtlCol="0">
            <a:spAutoFit/>
          </a:bodyPr>
          <a:lstStyle/>
          <a:p>
            <a:pPr marL="285750" indent="-285750">
              <a:buFont typeface="Arial" charset="0"/>
              <a:buChar char="•"/>
            </a:pPr>
            <a:r>
              <a:rPr lang="en-US" dirty="0" smtClean="0"/>
              <a:t>Coupling</a:t>
            </a:r>
          </a:p>
          <a:p>
            <a:pPr marL="285750" indent="-285750">
              <a:buFont typeface="Arial" charset="0"/>
              <a:buChar char="•"/>
            </a:pPr>
            <a:r>
              <a:rPr lang="en-US" dirty="0" smtClean="0"/>
              <a:t>Chromaticity</a:t>
            </a:r>
            <a:endParaRPr lang="en-US" dirty="0"/>
          </a:p>
        </p:txBody>
      </p:sp>
    </p:spTree>
    <p:extLst>
      <p:ext uri="{BB962C8B-B14F-4D97-AF65-F5344CB8AC3E}">
        <p14:creationId xmlns:p14="http://schemas.microsoft.com/office/powerpoint/2010/main" val="891933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530225"/>
            <a:ext cx="10515600" cy="1325563"/>
          </a:xfrm>
        </p:spPr>
        <p:txBody>
          <a:bodyPr>
            <a:normAutofit fontScale="90000"/>
          </a:bodyPr>
          <a:lstStyle/>
          <a:p>
            <a:r>
              <a:rPr lang="en-US" smtClean="0"/>
              <a:t>Example</a:t>
            </a:r>
            <a:r>
              <a:rPr lang="en-US" dirty="0" smtClean="0"/>
              <a:t>: calculate the beta function around </a:t>
            </a:r>
            <a:r>
              <a:rPr lang="en-US" smtClean="0"/>
              <a:t>a symmetry </a:t>
            </a:r>
            <a:r>
              <a:rPr lang="en-US" dirty="0" smtClean="0"/>
              <a:t>point in a field-free drift section</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673100" y="2349500"/>
                <a:ext cx="8827929" cy="1815882"/>
              </a:xfrm>
              <a:prstGeom prst="rect">
                <a:avLst/>
              </a:prstGeom>
              <a:noFill/>
            </p:spPr>
            <p:txBody>
              <a:bodyPr wrap="none" rtlCol="0">
                <a:spAutoFit/>
              </a:bodyPr>
              <a:lstStyle/>
              <a:p>
                <a:pPr marL="285750" indent="-285750">
                  <a:buFont typeface="Arial" charset="0"/>
                  <a:buChar char="•"/>
                </a:pPr>
                <a:r>
                  <a:rPr lang="en-US" sz="2800" dirty="0" smtClean="0"/>
                  <a:t>The symmetry point is s=s</a:t>
                </a:r>
                <a:r>
                  <a:rPr lang="en-US" sz="2800" baseline="-25000" dirty="0" smtClean="0"/>
                  <a:t>0</a:t>
                </a:r>
                <a:r>
                  <a:rPr lang="en-US" sz="2800" dirty="0" smtClean="0"/>
                  <a:t>=0</a:t>
                </a:r>
              </a:p>
              <a:p>
                <a:pPr marL="285750" indent="-285750">
                  <a:buFont typeface="Arial" charset="0"/>
                  <a:buChar char="•"/>
                </a:pPr>
                <a:r>
                  <a:rPr lang="en-US" sz="2800" dirty="0" smtClean="0"/>
                  <a:t>All the coordinates at this point will have the label *</a:t>
                </a:r>
              </a:p>
              <a:p>
                <a:pPr marL="285750" indent="-285750">
                  <a:buFont typeface="Arial" charset="0"/>
                  <a:buChar char="•"/>
                </a:pPr>
                <a:r>
                  <a:rPr lang="en-US" sz="2800" dirty="0" smtClean="0"/>
                  <a:t>Here the gradient of the beta function is zero, i.e. </a:t>
                </a:r>
                <a14:m>
                  <m:oMath xmlns:m="http://schemas.openxmlformats.org/officeDocument/2006/math">
                    <m:sSup>
                      <m:sSupPr>
                        <m:ctrlPr>
                          <a:rPr lang="en-US" sz="2800" i="1" smtClean="0">
                            <a:latin typeface="Cambria Math" charset="0"/>
                          </a:rPr>
                        </m:ctrlPr>
                      </m:sSupPr>
                      <m:e>
                        <m:r>
                          <a:rPr lang="en-US" sz="2800" i="1" smtClean="0">
                            <a:latin typeface="Cambria Math" charset="0"/>
                            <a:ea typeface="Cambria Math" charset="0"/>
                            <a:cs typeface="Cambria Math" charset="0"/>
                          </a:rPr>
                          <m:t>𝛼</m:t>
                        </m:r>
                      </m:e>
                      <m:sup>
                        <m:r>
                          <a:rPr lang="en-US" sz="2800" b="0" i="1" smtClean="0">
                            <a:latin typeface="Cambria Math" charset="0"/>
                          </a:rPr>
                          <m:t>∗</m:t>
                        </m:r>
                      </m:sup>
                    </m:sSup>
                    <m:r>
                      <a:rPr lang="en-US" sz="2800" b="0" i="1" smtClean="0">
                        <a:latin typeface="Cambria Math" charset="0"/>
                      </a:rPr>
                      <m:t>=0</m:t>
                    </m:r>
                  </m:oMath>
                </a14:m>
                <a:endParaRPr lang="en-US" sz="2800" b="0" dirty="0" smtClean="0"/>
              </a:p>
              <a:p>
                <a:pPr marL="285750" indent="-285750">
                  <a:buFont typeface="Arial" charset="0"/>
                  <a:buChar char="•"/>
                </a:pPr>
                <a:r>
                  <a:rPr lang="en-US" sz="2800" dirty="0" smtClean="0"/>
                  <a:t>The beta function at this position is </a:t>
                </a:r>
                <a14:m>
                  <m:oMath xmlns:m="http://schemas.openxmlformats.org/officeDocument/2006/math">
                    <m:sSup>
                      <m:sSupPr>
                        <m:ctrlPr>
                          <a:rPr lang="en-US" sz="2800" i="1" smtClean="0">
                            <a:latin typeface="Cambria Math" charset="0"/>
                          </a:rPr>
                        </m:ctrlPr>
                      </m:sSupPr>
                      <m:e>
                        <m:r>
                          <a:rPr lang="en-US" sz="2800" i="1" smtClean="0">
                            <a:latin typeface="Cambria Math" charset="0"/>
                            <a:ea typeface="Cambria Math" charset="0"/>
                            <a:cs typeface="Cambria Math" charset="0"/>
                          </a:rPr>
                          <m:t>𝛽</m:t>
                        </m:r>
                      </m:e>
                      <m:sup>
                        <m:r>
                          <a:rPr lang="en-US" sz="2800" b="0" i="1" smtClean="0">
                            <a:latin typeface="Cambria Math" charset="0"/>
                          </a:rPr>
                          <m:t>∗</m:t>
                        </m:r>
                      </m:sup>
                    </m:sSup>
                  </m:oMath>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673100" y="2349500"/>
                <a:ext cx="8827929" cy="1815882"/>
              </a:xfrm>
              <a:prstGeom prst="rect">
                <a:avLst/>
              </a:prstGeom>
              <a:blipFill rotWithShape="0">
                <a:blip r:embed="rId2"/>
                <a:stretch>
                  <a:fillRect l="-1242" t="-3356" b="-8725"/>
                </a:stretch>
              </a:blipFill>
            </p:spPr>
            <p:txBody>
              <a:bodyPr/>
              <a:lstStyle/>
              <a:p>
                <a:r>
                  <a:rPr lang="en-US">
                    <a:noFill/>
                  </a:rPr>
                  <a:t> </a:t>
                </a:r>
              </a:p>
            </p:txBody>
          </p:sp>
        </mc:Fallback>
      </mc:AlternateContent>
      <p:cxnSp>
        <p:nvCxnSpPr>
          <p:cNvPr id="5" name="Straight Arrow Connector 4"/>
          <p:cNvCxnSpPr/>
          <p:nvPr/>
        </p:nvCxnSpPr>
        <p:spPr>
          <a:xfrm flipV="1">
            <a:off x="2514600" y="4204296"/>
            <a:ext cx="0" cy="2057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013184" y="6007914"/>
            <a:ext cx="2888532" cy="25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0670" y="5740700"/>
            <a:ext cx="277640" cy="369332"/>
          </a:xfrm>
          <a:prstGeom prst="rect">
            <a:avLst/>
          </a:prstGeom>
          <a:noFill/>
        </p:spPr>
        <p:txBody>
          <a:bodyPr wrap="none" rtlCol="0">
            <a:spAutoFit/>
          </a:bodyPr>
          <a:lstStyle/>
          <a:p>
            <a:r>
              <a:rPr lang="en-US" smtClean="0"/>
              <a:t>s</a:t>
            </a:r>
            <a:endParaRPr lang="en-US"/>
          </a:p>
        </p:txBody>
      </p:sp>
      <p:sp>
        <p:nvSpPr>
          <p:cNvPr id="9" name="Rectangle 8"/>
          <p:cNvSpPr/>
          <p:nvPr/>
        </p:nvSpPr>
        <p:spPr>
          <a:xfrm>
            <a:off x="2457450" y="5995214"/>
            <a:ext cx="603050" cy="369332"/>
          </a:xfrm>
          <a:prstGeom prst="rect">
            <a:avLst/>
          </a:prstGeom>
        </p:spPr>
        <p:txBody>
          <a:bodyPr wrap="none">
            <a:spAutoFit/>
          </a:bodyPr>
          <a:lstStyle/>
          <a:p>
            <a:r>
              <a:rPr lang="en-US" dirty="0" smtClean="0"/>
              <a:t>s</a:t>
            </a:r>
            <a:r>
              <a:rPr lang="en-US" baseline="-25000" dirty="0" smtClean="0"/>
              <a:t>0</a:t>
            </a:r>
            <a:r>
              <a:rPr lang="en-US" dirty="0" smtClean="0"/>
              <a:t>=</a:t>
            </a:r>
            <a:r>
              <a:rPr lang="en-US" dirty="0" smtClean="0">
                <a:latin typeface="Arial" charset="0"/>
                <a:ea typeface="Arial" charset="0"/>
                <a:cs typeface="Arial" charset="0"/>
              </a:rPr>
              <a:t>0</a:t>
            </a:r>
          </a:p>
        </p:txBody>
      </p:sp>
      <p:sp>
        <p:nvSpPr>
          <p:cNvPr id="10" name="Freeform 9"/>
          <p:cNvSpPr/>
          <p:nvPr/>
        </p:nvSpPr>
        <p:spPr>
          <a:xfrm>
            <a:off x="1295400" y="4356914"/>
            <a:ext cx="2463800" cy="1498604"/>
          </a:xfrm>
          <a:custGeom>
            <a:avLst/>
            <a:gdLst>
              <a:gd name="connsiteX0" fmla="*/ 0 w 2463800"/>
              <a:gd name="connsiteY0" fmla="*/ 12700 h 1498604"/>
              <a:gd name="connsiteX1" fmla="*/ 1219200 w 2463800"/>
              <a:gd name="connsiteY1" fmla="*/ 1498600 h 1498604"/>
              <a:gd name="connsiteX2" fmla="*/ 2463800 w 2463800"/>
              <a:gd name="connsiteY2" fmla="*/ 0 h 1498604"/>
            </a:gdLst>
            <a:ahLst/>
            <a:cxnLst>
              <a:cxn ang="0">
                <a:pos x="connsiteX0" y="connsiteY0"/>
              </a:cxn>
              <a:cxn ang="0">
                <a:pos x="connsiteX1" y="connsiteY1"/>
              </a:cxn>
              <a:cxn ang="0">
                <a:pos x="connsiteX2" y="connsiteY2"/>
              </a:cxn>
            </a:cxnLst>
            <a:rect l="l" t="t" r="r" b="b"/>
            <a:pathLst>
              <a:path w="2463800" h="1498604">
                <a:moveTo>
                  <a:pt x="0" y="12700"/>
                </a:moveTo>
                <a:cubicBezTo>
                  <a:pt x="404283" y="756708"/>
                  <a:pt x="808567" y="1500717"/>
                  <a:pt x="1219200" y="1498600"/>
                </a:cubicBezTo>
                <a:cubicBezTo>
                  <a:pt x="1629833" y="1496483"/>
                  <a:pt x="2463800" y="0"/>
                  <a:pt x="24638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2328680" y="4165382"/>
                <a:ext cx="7222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𝛽</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2328680" y="4165382"/>
                <a:ext cx="722202" cy="369332"/>
              </a:xfrm>
              <a:prstGeom prst="rect">
                <a:avLst/>
              </a:prstGeom>
              <a:blipFill rotWithShape="0">
                <a:blip r:embed="rId3"/>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929664" y="6300828"/>
                <a:ext cx="1200072" cy="369332"/>
              </a:xfrm>
              <a:prstGeom prst="rect">
                <a:avLst/>
              </a:prstGeom>
            </p:spPr>
            <p:txBody>
              <a:bodyPr wrap="none">
                <a:spAutoFit/>
              </a:bodyPr>
              <a:lstStyle/>
              <a:p>
                <a14:m>
                  <m:oMath xmlns:m="http://schemas.openxmlformats.org/officeDocument/2006/math">
                    <m:sSup>
                      <m:sSupPr>
                        <m:ctrlPr>
                          <a:rPr lang="en-US" i="1" smtClean="0">
                            <a:latin typeface="Cambria Math" charset="0"/>
                          </a:rPr>
                        </m:ctrlPr>
                      </m:sSupPr>
                      <m:e>
                        <m:r>
                          <a:rPr lang="en-US" i="1" smtClean="0">
                            <a:latin typeface="Cambria Math" charset="0"/>
                            <a:ea typeface="Cambria Math" charset="0"/>
                            <a:cs typeface="Cambria Math" charset="0"/>
                          </a:rPr>
                          <m:t>𝛽</m:t>
                        </m:r>
                      </m:e>
                      <m:sup>
                        <m:r>
                          <a:rPr lang="en-US" b="0" i="1" smtClean="0">
                            <a:latin typeface="Cambria Math" charset="0"/>
                          </a:rPr>
                          <m:t>∗</m:t>
                        </m:r>
                      </m:sup>
                    </m:sSup>
                  </m:oMath>
                </a14:m>
                <a:r>
                  <a:rPr lang="en-US" dirty="0" smtClean="0"/>
                  <a:t>, </a:t>
                </a:r>
                <a14:m>
                  <m:oMath xmlns:m="http://schemas.openxmlformats.org/officeDocument/2006/math">
                    <m:sSup>
                      <m:sSupPr>
                        <m:ctrlPr>
                          <a:rPr lang="en-US" i="1" smtClean="0">
                            <a:latin typeface="Cambria Math" charset="0"/>
                          </a:rPr>
                        </m:ctrlPr>
                      </m:sSupPr>
                      <m:e>
                        <m:r>
                          <a:rPr lang="en-US" i="1" smtClean="0">
                            <a:latin typeface="Cambria Math" charset="0"/>
                            <a:ea typeface="Cambria Math" charset="0"/>
                            <a:cs typeface="Cambria Math" charset="0"/>
                          </a:rPr>
                          <m:t>𝛼</m:t>
                        </m:r>
                      </m:e>
                      <m:sup>
                        <m:r>
                          <a:rPr lang="en-US" b="0" i="1" smtClean="0">
                            <a:latin typeface="Cambria Math" charset="0"/>
                          </a:rPr>
                          <m:t>∗</m:t>
                        </m:r>
                      </m:sup>
                    </m:sSup>
                    <m:r>
                      <a:rPr lang="en-US" b="0" i="1" smtClean="0">
                        <a:latin typeface="Cambria Math" charset="0"/>
                      </a:rPr>
                      <m:t>=0</m:t>
                    </m:r>
                  </m:oMath>
                </a14:m>
                <a:endParaRPr lang="en-US" b="0" dirty="0" smtClean="0"/>
              </a:p>
            </p:txBody>
          </p:sp>
        </mc:Choice>
        <mc:Fallback xmlns="">
          <p:sp>
            <p:nvSpPr>
              <p:cNvPr id="12" name="Rectangle 11"/>
              <p:cNvSpPr>
                <a:spLocks noRot="1" noChangeAspect="1" noMove="1" noResize="1" noEditPoints="1" noAdjustHandles="1" noChangeArrowheads="1" noChangeShapeType="1" noTextEdit="1"/>
              </p:cNvSpPr>
              <p:nvPr/>
            </p:nvSpPr>
            <p:spPr>
              <a:xfrm>
                <a:off x="1929664" y="6300828"/>
                <a:ext cx="1200072" cy="369332"/>
              </a:xfrm>
              <a:prstGeom prst="rect">
                <a:avLst/>
              </a:prstGeom>
              <a:blipFill rotWithShape="0">
                <a:blip r:embed="rId4"/>
                <a:stretch>
                  <a:fillRect l="-1531" t="-8333"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011279" y="4232182"/>
                <a:ext cx="3619965" cy="8538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2800" i="1" smtClean="0">
                              <a:latin typeface="Cambria Math" charset="0"/>
                            </a:rPr>
                          </m:ctrlPr>
                        </m:dPr>
                        <m:e>
                          <m:m>
                            <m:mPr>
                              <m:mcs>
                                <m:mc>
                                  <m:mcPr>
                                    <m:count m:val="1"/>
                                    <m:mcJc m:val="center"/>
                                  </m:mcPr>
                                </m:mc>
                              </m:mcs>
                              <m:ctrlPr>
                                <a:rPr lang="mr-IN" sz="2800" i="1" smtClean="0">
                                  <a:latin typeface="Cambria Math" charset="0"/>
                                </a:rPr>
                              </m:ctrlPr>
                            </m:mPr>
                            <m:mr>
                              <m:e>
                                <m:r>
                                  <m:rPr>
                                    <m:brk m:alnAt="7"/>
                                  </m:rPr>
                                  <a:rPr lang="en-US" sz="2800" b="0" i="1" smtClean="0">
                                    <a:latin typeface="Cambria Math" charset="0"/>
                                  </a:rPr>
                                  <m:t>𝑥</m:t>
                                </m:r>
                                <m:r>
                                  <a:rPr lang="en-US" sz="2800" b="0" i="1" smtClean="0">
                                    <a:latin typeface="Cambria Math" charset="0"/>
                                  </a:rPr>
                                  <m:t>(</m:t>
                                </m:r>
                                <m:r>
                                  <a:rPr lang="en-US" sz="2800" b="0" i="1" smtClean="0">
                                    <a:latin typeface="Cambria Math" charset="0"/>
                                  </a:rPr>
                                  <m:t>𝑠</m:t>
                                </m:r>
                                <m:r>
                                  <a:rPr lang="en-US" sz="2800" b="0" i="1" smtClean="0">
                                    <a:latin typeface="Cambria Math" charset="0"/>
                                  </a:rPr>
                                  <m:t>)</m:t>
                                </m:r>
                              </m:e>
                            </m:mr>
                            <m:mr>
                              <m:e>
                                <m:r>
                                  <a:rPr lang="en-US" sz="2800" b="0" i="1" smtClean="0">
                                    <a:latin typeface="Cambria Math" charset="0"/>
                                  </a:rPr>
                                  <m:t>𝑥</m:t>
                                </m:r>
                                <m:r>
                                  <a:rPr lang="en-US" sz="2800" b="0" i="1" smtClean="0">
                                    <a:latin typeface="Cambria Math" charset="0"/>
                                  </a:rPr>
                                  <m:t>′(</m:t>
                                </m:r>
                                <m:r>
                                  <a:rPr lang="en-US" sz="2800" b="0" i="1" smtClean="0">
                                    <a:latin typeface="Cambria Math" charset="0"/>
                                  </a:rPr>
                                  <m:t>𝑠</m:t>
                                </m:r>
                                <m:r>
                                  <a:rPr lang="en-US" sz="2800" b="0" i="1" smtClean="0">
                                    <a:latin typeface="Cambria Math" charset="0"/>
                                  </a:rPr>
                                  <m:t>)</m:t>
                                </m:r>
                              </m:e>
                            </m:mr>
                          </m:m>
                        </m:e>
                      </m:d>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r>
                                  <a:rPr lang="en-US" sz="2800" b="0" i="1" smtClean="0">
                                    <a:latin typeface="Cambria Math" charset="0"/>
                                  </a:rPr>
                                  <m:t>1</m:t>
                                </m:r>
                              </m:e>
                              <m:e>
                                <m:r>
                                  <a:rPr lang="en-US" sz="2800" b="0" i="1" smtClean="0">
                                    <a:latin typeface="Cambria Math" charset="0"/>
                                  </a:rPr>
                                  <m:t>𝑠</m:t>
                                </m:r>
                              </m:e>
                            </m:mr>
                            <m:mr>
                              <m:e>
                                <m:r>
                                  <a:rPr lang="en-US" sz="2800" b="0" i="1" smtClean="0">
                                    <a:latin typeface="Cambria Math" charset="0"/>
                                  </a:rPr>
                                  <m:t>0</m:t>
                                </m:r>
                              </m:e>
                              <m:e>
                                <m:r>
                                  <a:rPr lang="en-US" sz="2800" b="0" i="1" smtClean="0">
                                    <a:latin typeface="Cambria Math" charset="0"/>
                                  </a:rPr>
                                  <m:t>1</m:t>
                                </m:r>
                              </m:e>
                            </m:mr>
                          </m:m>
                        </m:e>
                      </m:d>
                      <m:d>
                        <m:dPr>
                          <m:ctrlPr>
                            <a:rPr lang="mr-IN" sz="2800" b="0" i="1" smtClean="0">
                              <a:latin typeface="Cambria Math" charset="0"/>
                            </a:rPr>
                          </m:ctrlPr>
                        </m:dPr>
                        <m:e>
                          <m:m>
                            <m:mPr>
                              <m:mcs>
                                <m:mc>
                                  <m:mcPr>
                                    <m:count m:val="1"/>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rPr>
                                      <m:t>𝑥</m:t>
                                    </m:r>
                                  </m:e>
                                  <m:sub>
                                    <m:r>
                                      <a:rPr lang="en-US" sz="2800" b="0" i="1" smtClean="0">
                                        <a:latin typeface="Cambria Math" charset="0"/>
                                      </a:rPr>
                                      <m:t>0</m:t>
                                    </m:r>
                                  </m:sub>
                                </m:sSub>
                              </m:e>
                            </m:mr>
                            <m:mr>
                              <m:e>
                                <m:sSub>
                                  <m:sSubPr>
                                    <m:ctrlPr>
                                      <a:rPr lang="en-US" sz="2800" b="0" i="1" smtClean="0">
                                        <a:latin typeface="Cambria Math" charset="0"/>
                                      </a:rPr>
                                    </m:ctrlPr>
                                  </m:sSubPr>
                                  <m:e>
                                    <m:r>
                                      <a:rPr lang="en-US" sz="2800" b="0" i="1" smtClean="0">
                                        <a:latin typeface="Cambria Math" charset="0"/>
                                      </a:rPr>
                                      <m:t>𝑥</m:t>
                                    </m:r>
                                    <m:r>
                                      <a:rPr lang="en-US" sz="2800" b="0" i="1" smtClean="0">
                                        <a:latin typeface="Cambria Math" charset="0"/>
                                      </a:rPr>
                                      <m:t>′</m:t>
                                    </m:r>
                                  </m:e>
                                  <m:sub>
                                    <m:r>
                                      <a:rPr lang="en-US" sz="2800" b="0" i="1" smtClean="0">
                                        <a:latin typeface="Cambria Math" charset="0"/>
                                      </a:rPr>
                                      <m:t>0</m:t>
                                    </m:r>
                                  </m:sub>
                                </m:sSub>
                              </m:e>
                            </m:mr>
                          </m:m>
                        </m:e>
                      </m:d>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7011279" y="4232182"/>
                <a:ext cx="3619965" cy="853823"/>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10668514" y="4474427"/>
            <a:ext cx="806631" cy="584775"/>
          </a:xfrm>
          <a:prstGeom prst="rect">
            <a:avLst/>
          </a:prstGeom>
          <a:noFill/>
        </p:spPr>
        <p:txBody>
          <a:bodyPr wrap="none" rtlCol="0">
            <a:spAutoFit/>
          </a:bodyPr>
          <a:lstStyle/>
          <a:p>
            <a:r>
              <a:rPr lang="en-US" sz="3200" dirty="0" smtClean="0"/>
              <a:t>k=0</a:t>
            </a:r>
            <a:endParaRPr lang="en-US" sz="3200" dirty="0"/>
          </a:p>
        </p:txBody>
      </p:sp>
      <p:sp>
        <p:nvSpPr>
          <p:cNvPr id="16" name="TextBox 15"/>
          <p:cNvSpPr txBox="1"/>
          <p:nvPr/>
        </p:nvSpPr>
        <p:spPr>
          <a:xfrm>
            <a:off x="10697368" y="4289761"/>
            <a:ext cx="777777" cy="369332"/>
          </a:xfrm>
          <a:prstGeom prst="rect">
            <a:avLst/>
          </a:prstGeom>
          <a:noFill/>
        </p:spPr>
        <p:txBody>
          <a:bodyPr wrap="none" rtlCol="0">
            <a:spAutoFit/>
          </a:bodyPr>
          <a:lstStyle/>
          <a:p>
            <a:r>
              <a:rPr lang="en-US" smtClean="0"/>
              <a:t>DRIFT</a:t>
            </a:r>
            <a:endParaRPr lang="en-US" dirty="0"/>
          </a:p>
        </p:txBody>
      </p:sp>
      <p:sp>
        <p:nvSpPr>
          <p:cNvPr id="17" name="Rectangle 16"/>
          <p:cNvSpPr/>
          <p:nvPr/>
        </p:nvSpPr>
        <p:spPr>
          <a:xfrm>
            <a:off x="8585200" y="4126468"/>
            <a:ext cx="1155700" cy="106772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405339" y="3707830"/>
            <a:ext cx="663964" cy="523220"/>
          </a:xfrm>
          <a:prstGeom prst="rect">
            <a:avLst/>
          </a:prstGeom>
          <a:noFill/>
        </p:spPr>
        <p:txBody>
          <a:bodyPr wrap="none" rtlCol="0">
            <a:spAutoFit/>
          </a:bodyPr>
          <a:lstStyle/>
          <a:p>
            <a:r>
              <a:rPr lang="en-US" sz="2800" dirty="0" smtClean="0"/>
              <a:t>=</a:t>
            </a:r>
            <a:r>
              <a:rPr lang="en-US" sz="2800" i="1" dirty="0" smtClean="0"/>
              <a:t>M</a:t>
            </a:r>
            <a:endParaRPr lang="en-US" sz="2800" i="1" dirty="0"/>
          </a:p>
        </p:txBody>
      </p:sp>
      <mc:AlternateContent xmlns:mc="http://schemas.openxmlformats.org/markup-compatibility/2006" xmlns:a14="http://schemas.microsoft.com/office/drawing/2010/main">
        <mc:Choice Requires="a14">
          <p:sp>
            <p:nvSpPr>
              <p:cNvPr id="19" name="Rectangle 18"/>
              <p:cNvSpPr/>
              <p:nvPr/>
            </p:nvSpPr>
            <p:spPr>
              <a:xfrm>
                <a:off x="4779462" y="5570294"/>
                <a:ext cx="2302875" cy="523220"/>
              </a:xfrm>
              <a:prstGeom prst="rect">
                <a:avLst/>
              </a:prstGeom>
              <a:solidFill>
                <a:schemeClr val="accent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𝑇</m:t>
                          </m:r>
                        </m:sup>
                      </m:sSup>
                    </m:oMath>
                  </m:oMathPara>
                </a14:m>
                <a:endParaRPr lang="en-US" sz="2800" dirty="0"/>
              </a:p>
            </p:txBody>
          </p:sp>
        </mc:Choice>
        <mc:Fallback xmlns="">
          <p:sp>
            <p:nvSpPr>
              <p:cNvPr id="19" name="Rectangle 18"/>
              <p:cNvSpPr>
                <a:spLocks noRot="1" noChangeAspect="1" noMove="1" noResize="1" noEditPoints="1" noAdjustHandles="1" noChangeArrowheads="1" noChangeShapeType="1" noTextEdit="1"/>
              </p:cNvSpPr>
              <p:nvPr/>
            </p:nvSpPr>
            <p:spPr>
              <a:xfrm>
                <a:off x="4779462" y="5570294"/>
                <a:ext cx="2302875"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0281003" y="3693109"/>
                <a:ext cx="1610505" cy="430887"/>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0281003" y="3693109"/>
                <a:ext cx="1610505" cy="430887"/>
              </a:xfrm>
              <a:prstGeom prst="rect">
                <a:avLst/>
              </a:prstGeom>
              <a:blipFill rotWithShape="0">
                <a:blip r:embed="rId7"/>
                <a:stretch>
                  <a:fillRect/>
                </a:stretch>
              </a:blipFill>
            </p:spPr>
            <p:txBody>
              <a:bodyPr/>
              <a:lstStyle/>
              <a:p>
                <a:r>
                  <a:rPr lang="en-US">
                    <a:noFill/>
                  </a:rPr>
                  <a:t> </a:t>
                </a:r>
              </a:p>
            </p:txBody>
          </p:sp>
        </mc:Fallback>
      </mc:AlternateContent>
      <p:sp>
        <p:nvSpPr>
          <p:cNvPr id="21" name="Oval 20"/>
          <p:cNvSpPr/>
          <p:nvPr/>
        </p:nvSpPr>
        <p:spPr>
          <a:xfrm>
            <a:off x="6045200" y="5334000"/>
            <a:ext cx="406400" cy="103054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19" idx="2"/>
            <a:endCxn id="12" idx="3"/>
          </p:cNvCxnSpPr>
          <p:nvPr/>
        </p:nvCxnSpPr>
        <p:spPr>
          <a:xfrm flipH="1">
            <a:off x="3129736" y="6093514"/>
            <a:ext cx="2801164" cy="391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3" name="Slide Number Placeholder 12"/>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34507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367960" y="1638300"/>
                <a:ext cx="8224303"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𝐵</m:t>
                          </m:r>
                        </m:e>
                        <m:sub>
                          <m:r>
                            <a:rPr lang="en-US" sz="2800" b="0" i="1" smtClean="0">
                              <a:latin typeface="Cambria Math" charset="0"/>
                            </a:rPr>
                            <m:t>1</m:t>
                          </m:r>
                        </m:sub>
                      </m:sSub>
                      <m:d>
                        <m:dPr>
                          <m:ctrlPr>
                            <a:rPr lang="en-US" sz="2800" b="0" i="1" smtClean="0">
                              <a:latin typeface="Cambria Math" charset="0"/>
                            </a:rPr>
                          </m:ctrlPr>
                        </m:dPr>
                        <m:e>
                          <m:r>
                            <a:rPr lang="en-US" sz="2800" b="0" i="1" smtClean="0">
                              <a:latin typeface="Cambria Math" charset="0"/>
                            </a:rPr>
                            <m:t>𝑠</m:t>
                          </m:r>
                        </m:e>
                      </m:d>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r>
                                  <a:rPr lang="en-US" sz="2800" b="0" i="1" smtClean="0">
                                    <a:latin typeface="Cambria Math" charset="0"/>
                                  </a:rPr>
                                  <m:t>1</m:t>
                                </m:r>
                              </m:e>
                              <m:e>
                                <m:r>
                                  <a:rPr lang="en-US" sz="2800" b="0" i="1" smtClean="0">
                                    <a:latin typeface="Cambria Math" charset="0"/>
                                  </a:rPr>
                                  <m:t>𝑠</m:t>
                                </m:r>
                              </m:e>
                            </m:mr>
                            <m:mr>
                              <m:e>
                                <m:r>
                                  <a:rPr lang="en-US" sz="2800" b="0" i="1" smtClean="0">
                                    <a:latin typeface="Cambria Math" charset="0"/>
                                  </a:rPr>
                                  <m:t>0</m:t>
                                </m:r>
                              </m:e>
                              <m:e>
                                <m:r>
                                  <a:rPr lang="en-US" sz="2800" b="0" i="1" smtClean="0">
                                    <a:latin typeface="Cambria Math" charset="0"/>
                                  </a:rPr>
                                  <m:t>1</m:t>
                                </m:r>
                              </m:e>
                            </m:mr>
                          </m:m>
                        </m:e>
                      </m:d>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e>
                              <m:e>
                                <m:r>
                                  <a:rPr lang="en-US" sz="2800" b="0" i="1" smtClean="0">
                                    <a:latin typeface="Cambria Math" charset="0"/>
                                  </a:rPr>
                                  <m:t>0</m:t>
                                </m:r>
                              </m:e>
                            </m:mr>
                            <m:mr>
                              <m:e>
                                <m:r>
                                  <a:rPr lang="en-US" sz="2800" b="0" i="1" smtClean="0">
                                    <a:latin typeface="Cambria Math" charset="0"/>
                                  </a:rPr>
                                  <m:t>0</m:t>
                                </m:r>
                              </m:e>
                              <m:e>
                                <m:f>
                                  <m:fPr>
                                    <m:ctrlPr>
                                      <a:rPr lang="mr-IN" sz="2800" b="0" i="1" smtClean="0">
                                        <a:latin typeface="Cambria Math" charset="0"/>
                                      </a:rPr>
                                    </m:ctrlPr>
                                  </m:fPr>
                                  <m:num>
                                    <m:r>
                                      <a:rPr lang="en-US" sz="2800" b="0" i="1" smtClean="0">
                                        <a:latin typeface="Cambria Math" charset="0"/>
                                      </a:rPr>
                                      <m:t>1</m:t>
                                    </m:r>
                                  </m:num>
                                  <m:den>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den>
                                </m:f>
                              </m:e>
                            </m:mr>
                          </m:m>
                        </m:e>
                      </m:d>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r>
                                  <a:rPr lang="en-US" sz="2800" b="0" i="1" smtClean="0">
                                    <a:latin typeface="Cambria Math" charset="0"/>
                                  </a:rPr>
                                  <m:t>1</m:t>
                                </m:r>
                              </m:e>
                              <m:e>
                                <m:r>
                                  <a:rPr lang="en-US" sz="2800" b="0" i="1" smtClean="0">
                                    <a:latin typeface="Cambria Math" charset="0"/>
                                  </a:rPr>
                                  <m:t>0</m:t>
                                </m:r>
                              </m:e>
                            </m:mr>
                            <m:mr>
                              <m:e>
                                <m:r>
                                  <a:rPr lang="en-US" sz="2800" b="0" i="1" smtClean="0">
                                    <a:latin typeface="Cambria Math" charset="0"/>
                                  </a:rPr>
                                  <m:t>𝑠</m:t>
                                </m:r>
                              </m:e>
                              <m:e>
                                <m:r>
                                  <a:rPr lang="en-US" sz="2800" b="0" i="1" smtClean="0">
                                    <a:latin typeface="Cambria Math" charset="0"/>
                                  </a:rPr>
                                  <m:t>1</m:t>
                                </m:r>
                              </m:e>
                            </m:mr>
                          </m:m>
                        </m:e>
                      </m:d>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r>
                                  <m:rPr>
                                    <m:brk m:alnAt="7"/>
                                  </m:rPr>
                                  <a:rPr lang="en-US" sz="2800" b="0" i="1" smtClean="0">
                                    <a:latin typeface="Cambria Math" charset="0"/>
                                  </a:rPr>
                                  <m:t>+</m:t>
                                </m:r>
                                <m:f>
                                  <m:fPr>
                                    <m:ctrlPr>
                                      <a:rPr lang="mr-IN" sz="2800" b="0" i="1" smtClean="0">
                                        <a:latin typeface="Cambria Math" charset="0"/>
                                      </a:rPr>
                                    </m:ctrlPr>
                                  </m:fPr>
                                  <m:num>
                                    <m:sSup>
                                      <m:sSupPr>
                                        <m:ctrlPr>
                                          <a:rPr lang="mr-IN" sz="2800" b="0" i="1" smtClean="0">
                                            <a:latin typeface="Cambria Math" charset="0"/>
                                          </a:rPr>
                                        </m:ctrlPr>
                                      </m:sSupPr>
                                      <m:e>
                                        <m:r>
                                          <a:rPr lang="en-US" sz="2800" b="0" i="1" smtClean="0">
                                            <a:latin typeface="Cambria Math" charset="0"/>
                                          </a:rPr>
                                          <m:t>𝑠</m:t>
                                        </m:r>
                                      </m:e>
                                      <m:sup>
                                        <m:r>
                                          <a:rPr lang="en-US" sz="2800" b="0" i="1" smtClean="0">
                                            <a:latin typeface="Cambria Math" charset="0"/>
                                          </a:rPr>
                                          <m:t>2</m:t>
                                        </m:r>
                                      </m:sup>
                                    </m:sSup>
                                  </m:num>
                                  <m:den>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den>
                                </m:f>
                              </m:e>
                              <m:e>
                                <m:f>
                                  <m:fPr>
                                    <m:ctrlPr>
                                      <a:rPr lang="mr-IN" sz="2800" b="0" i="1" smtClean="0">
                                        <a:latin typeface="Cambria Math" charset="0"/>
                                      </a:rPr>
                                    </m:ctrlPr>
                                  </m:fPr>
                                  <m:num>
                                    <m:r>
                                      <a:rPr lang="en-US" sz="2800" b="0" i="1" smtClean="0">
                                        <a:latin typeface="Cambria Math" charset="0"/>
                                      </a:rPr>
                                      <m:t>𝑠</m:t>
                                    </m:r>
                                  </m:num>
                                  <m:den>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den>
                                </m:f>
                              </m:e>
                            </m:mr>
                            <m:mr>
                              <m:e>
                                <m:f>
                                  <m:fPr>
                                    <m:ctrlPr>
                                      <a:rPr lang="mr-IN" sz="2800" b="0" i="1" smtClean="0">
                                        <a:latin typeface="Cambria Math" charset="0"/>
                                      </a:rPr>
                                    </m:ctrlPr>
                                  </m:fPr>
                                  <m:num>
                                    <m:r>
                                      <a:rPr lang="en-US" sz="2800" b="0" i="1" smtClean="0">
                                        <a:latin typeface="Cambria Math" charset="0"/>
                                      </a:rPr>
                                      <m:t>𝑠</m:t>
                                    </m:r>
                                  </m:num>
                                  <m:den>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den>
                                </m:f>
                              </m:e>
                              <m:e>
                                <m:f>
                                  <m:fPr>
                                    <m:ctrlPr>
                                      <a:rPr lang="mr-IN" sz="2800" b="0" i="1" smtClean="0">
                                        <a:latin typeface="Cambria Math" charset="0"/>
                                      </a:rPr>
                                    </m:ctrlPr>
                                  </m:fPr>
                                  <m:num>
                                    <m:r>
                                      <a:rPr lang="en-US" sz="2800" b="0" i="1" smtClean="0">
                                        <a:latin typeface="Cambria Math" charset="0"/>
                                      </a:rPr>
                                      <m:t>1</m:t>
                                    </m:r>
                                  </m:num>
                                  <m:den>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den>
                                </m:f>
                              </m:e>
                            </m:mr>
                          </m:m>
                        </m:e>
                      </m:d>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1367960" y="1638300"/>
                <a:ext cx="8224303" cy="204562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889662" y="406200"/>
                <a:ext cx="2939651" cy="8004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𝐵</m:t>
                          </m:r>
                        </m:e>
                        <m:sub>
                          <m:r>
                            <a:rPr lang="en-US" sz="2800" b="0" i="1" smtClean="0">
                              <a:latin typeface="Cambria Math" charset="0"/>
                            </a:rPr>
                            <m:t>0</m:t>
                          </m:r>
                        </m:sub>
                      </m:sSub>
                      <m:r>
                        <a:rPr lang="en-US" sz="2800" i="1" smtClean="0">
                          <a:latin typeface="Cambria Math" charset="0"/>
                          <a:ea typeface="Cambria Math" charset="0"/>
                          <a:cs typeface="Cambria Math" charset="0"/>
                        </a:rPr>
                        <m:t>≡</m:t>
                      </m:r>
                      <m:d>
                        <m:dPr>
                          <m:ctrlPr>
                            <a:rPr lang="mr-IN" sz="2800" i="1" smtClean="0">
                              <a:latin typeface="Cambria Math" charset="0"/>
                              <a:ea typeface="Cambria Math" charset="0"/>
                              <a:cs typeface="Cambria Math" charset="0"/>
                            </a:rPr>
                          </m:ctrlPr>
                        </m:dPr>
                        <m:e>
                          <m:m>
                            <m:mPr>
                              <m:mcs>
                                <m:mc>
                                  <m:mcPr>
                                    <m:count m:val="2"/>
                                    <m:mcJc m:val="center"/>
                                  </m:mcPr>
                                </m:mc>
                              </m:mcs>
                              <m:ctrlPr>
                                <a:rPr lang="mr-IN" sz="2800" i="1" smtClean="0">
                                  <a:latin typeface="Cambria Math" charset="0"/>
                                  <a:ea typeface="Cambria Math" charset="0"/>
                                  <a:cs typeface="Cambria Math" charset="0"/>
                                </a:rPr>
                              </m:ctrlPr>
                            </m:mPr>
                            <m:mr>
                              <m:e>
                                <m:sSub>
                                  <m:sSubPr>
                                    <m:ctrlPr>
                                      <a:rPr lang="en-US" sz="2800" i="1" smtClean="0">
                                        <a:latin typeface="Cambria Math" charset="0"/>
                                        <a:ea typeface="Cambria Math" charset="0"/>
                                        <a:cs typeface="Cambria Math" charset="0"/>
                                      </a:rPr>
                                    </m:ctrlPr>
                                  </m:sSubPr>
                                  <m:e>
                                    <m:r>
                                      <a:rPr lang="en-US" sz="280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e>
                              <m:e>
                                <m:sSub>
                                  <m:sSubPr>
                                    <m:ctrlPr>
                                      <a:rPr lang="en-US" sz="280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e>
                            </m:mr>
                            <m:mr>
                              <m:e>
                                <m:sSub>
                                  <m:sSubPr>
                                    <m:ctrlPr>
                                      <a:rPr lang="en-US" sz="280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e>
                              <m:e>
                                <m:sSub>
                                  <m:sSubPr>
                                    <m:ctrlPr>
                                      <a:rPr lang="en-US" sz="2800" i="1" smtClean="0">
                                        <a:latin typeface="Cambria Math" charset="0"/>
                                        <a:ea typeface="Cambria Math" charset="0"/>
                                        <a:cs typeface="Cambria Math" charset="0"/>
                                      </a:rPr>
                                    </m:ctrlPr>
                                  </m:sSubPr>
                                  <m:e>
                                    <m:r>
                                      <a:rPr lang="en-US" sz="2800" i="1" smtClean="0">
                                        <a:latin typeface="Cambria Math" charset="0"/>
                                        <a:ea typeface="Cambria Math" charset="0"/>
                                        <a:cs typeface="Cambria Math" charset="0"/>
                                      </a:rPr>
                                      <m:t>𝛾</m:t>
                                    </m:r>
                                  </m:e>
                                  <m:sub>
                                    <m:r>
                                      <a:rPr lang="en-US" sz="2800" b="0" i="1" smtClean="0">
                                        <a:latin typeface="Cambria Math" charset="0"/>
                                        <a:ea typeface="Cambria Math" charset="0"/>
                                        <a:cs typeface="Cambria Math" charset="0"/>
                                      </a:rPr>
                                      <m:t>0</m:t>
                                    </m:r>
                                  </m:sub>
                                </m:sSub>
                              </m:e>
                            </m:mr>
                          </m:m>
                        </m:e>
                      </m:d>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2889662" y="406200"/>
                <a:ext cx="2939651" cy="800412"/>
              </a:xfrm>
              <a:prstGeom prst="rect">
                <a:avLst/>
              </a:prstGeom>
              <a:blipFill rotWithShape="0">
                <a:blip r:embed="rId3"/>
                <a:stretch>
                  <a:fillRect/>
                </a:stretch>
              </a:blipFill>
            </p:spPr>
            <p:txBody>
              <a:bodyPr/>
              <a:lstStyle/>
              <a:p>
                <a:r>
                  <a:rPr lang="en-US">
                    <a:noFill/>
                  </a:rPr>
                  <a:t> </a:t>
                </a:r>
              </a:p>
            </p:txBody>
          </p:sp>
        </mc:Fallback>
      </mc:AlternateContent>
      <p:cxnSp>
        <p:nvCxnSpPr>
          <p:cNvPr id="5" name="Straight Arrow Connector 4"/>
          <p:cNvCxnSpPr/>
          <p:nvPr/>
        </p:nvCxnSpPr>
        <p:spPr>
          <a:xfrm>
            <a:off x="4648200" y="1295400"/>
            <a:ext cx="0" cy="317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61101" y="194440"/>
            <a:ext cx="3606799" cy="954107"/>
          </a:xfrm>
          <a:prstGeom prst="rect">
            <a:avLst/>
          </a:prstGeom>
          <a:noFill/>
        </p:spPr>
        <p:txBody>
          <a:bodyPr wrap="square" rtlCol="0">
            <a:spAutoFit/>
          </a:bodyPr>
          <a:lstStyle/>
          <a:p>
            <a:pPr algn="ctr"/>
            <a:r>
              <a:rPr lang="en-US" sz="2800" dirty="0" smtClean="0"/>
              <a:t>Beta function around a symmetry point</a:t>
            </a:r>
            <a:endParaRPr lang="en-US" sz="2800" dirty="0"/>
          </a:p>
        </p:txBody>
      </p:sp>
      <p:sp>
        <p:nvSpPr>
          <p:cNvPr id="7" name="Rounded Rectangle 6"/>
          <p:cNvSpPr/>
          <p:nvPr/>
        </p:nvSpPr>
        <p:spPr>
          <a:xfrm>
            <a:off x="7340600" y="1676400"/>
            <a:ext cx="1244600" cy="102281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720584" y="1186647"/>
            <a:ext cx="484632" cy="469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31100" y="2737312"/>
            <a:ext cx="774700" cy="102281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61101" y="4173678"/>
            <a:ext cx="3606799" cy="954107"/>
          </a:xfrm>
          <a:prstGeom prst="rect">
            <a:avLst/>
          </a:prstGeom>
          <a:noFill/>
        </p:spPr>
        <p:txBody>
          <a:bodyPr wrap="square" rtlCol="0">
            <a:spAutoFit/>
          </a:bodyPr>
          <a:lstStyle/>
          <a:p>
            <a:pPr algn="ctr"/>
            <a:r>
              <a:rPr lang="en-US" sz="2800" dirty="0" smtClean="0"/>
              <a:t>-𝛼 around a symmetry point</a:t>
            </a:r>
            <a:endParaRPr lang="en-US" sz="2800" dirty="0"/>
          </a:p>
        </p:txBody>
      </p:sp>
      <p:sp>
        <p:nvSpPr>
          <p:cNvPr id="11" name="Down Arrow 10"/>
          <p:cNvSpPr/>
          <p:nvPr/>
        </p:nvSpPr>
        <p:spPr>
          <a:xfrm flipV="1">
            <a:off x="7720584" y="3794088"/>
            <a:ext cx="484632" cy="469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2876962" y="3799038"/>
            <a:ext cx="0" cy="2057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375546" y="5602656"/>
            <a:ext cx="2888532" cy="25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43032" y="5335442"/>
            <a:ext cx="277640" cy="369332"/>
          </a:xfrm>
          <a:prstGeom prst="rect">
            <a:avLst/>
          </a:prstGeom>
          <a:noFill/>
        </p:spPr>
        <p:txBody>
          <a:bodyPr wrap="none" rtlCol="0">
            <a:spAutoFit/>
          </a:bodyPr>
          <a:lstStyle/>
          <a:p>
            <a:r>
              <a:rPr lang="en-US" smtClean="0"/>
              <a:t>s</a:t>
            </a:r>
            <a:endParaRPr lang="en-US"/>
          </a:p>
        </p:txBody>
      </p:sp>
      <p:sp>
        <p:nvSpPr>
          <p:cNvPr id="15" name="Rectangle 14"/>
          <p:cNvSpPr/>
          <p:nvPr/>
        </p:nvSpPr>
        <p:spPr>
          <a:xfrm>
            <a:off x="2819812" y="5589956"/>
            <a:ext cx="593432" cy="369332"/>
          </a:xfrm>
          <a:prstGeom prst="rect">
            <a:avLst/>
          </a:prstGeom>
        </p:spPr>
        <p:txBody>
          <a:bodyPr wrap="none">
            <a:spAutoFit/>
          </a:bodyPr>
          <a:lstStyle/>
          <a:p>
            <a:r>
              <a:rPr lang="en-US" smtClean="0"/>
              <a:t>s</a:t>
            </a:r>
            <a:r>
              <a:rPr lang="en-US" baseline="-25000" smtClean="0"/>
              <a:t>0</a:t>
            </a:r>
            <a:r>
              <a:rPr lang="en-US" smtClean="0"/>
              <a:t>=0</a:t>
            </a:r>
            <a:endParaRPr lang="en-US" dirty="0" smtClean="0"/>
          </a:p>
        </p:txBody>
      </p:sp>
      <p:sp>
        <p:nvSpPr>
          <p:cNvPr id="16" name="Freeform 15"/>
          <p:cNvSpPr/>
          <p:nvPr/>
        </p:nvSpPr>
        <p:spPr>
          <a:xfrm>
            <a:off x="1657762" y="3951656"/>
            <a:ext cx="2463800" cy="1498604"/>
          </a:xfrm>
          <a:custGeom>
            <a:avLst/>
            <a:gdLst>
              <a:gd name="connsiteX0" fmla="*/ 0 w 2463800"/>
              <a:gd name="connsiteY0" fmla="*/ 12700 h 1498604"/>
              <a:gd name="connsiteX1" fmla="*/ 1219200 w 2463800"/>
              <a:gd name="connsiteY1" fmla="*/ 1498600 h 1498604"/>
              <a:gd name="connsiteX2" fmla="*/ 2463800 w 2463800"/>
              <a:gd name="connsiteY2" fmla="*/ 0 h 1498604"/>
            </a:gdLst>
            <a:ahLst/>
            <a:cxnLst>
              <a:cxn ang="0">
                <a:pos x="connsiteX0" y="connsiteY0"/>
              </a:cxn>
              <a:cxn ang="0">
                <a:pos x="connsiteX1" y="connsiteY1"/>
              </a:cxn>
              <a:cxn ang="0">
                <a:pos x="connsiteX2" y="connsiteY2"/>
              </a:cxn>
            </a:cxnLst>
            <a:rect l="l" t="t" r="r" b="b"/>
            <a:pathLst>
              <a:path w="2463800" h="1498604">
                <a:moveTo>
                  <a:pt x="0" y="12700"/>
                </a:moveTo>
                <a:cubicBezTo>
                  <a:pt x="404283" y="756708"/>
                  <a:pt x="808567" y="1500717"/>
                  <a:pt x="1219200" y="1498600"/>
                </a:cubicBezTo>
                <a:cubicBezTo>
                  <a:pt x="1629833" y="1496483"/>
                  <a:pt x="2463800" y="0"/>
                  <a:pt x="24638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2691042" y="3760124"/>
                <a:ext cx="7222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𝛽</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2691042" y="3760124"/>
                <a:ext cx="722202" cy="369332"/>
              </a:xfrm>
              <a:prstGeom prst="rect">
                <a:avLst/>
              </a:prstGeom>
              <a:blipFill rotWithShape="0">
                <a:blip r:embed="rId4"/>
                <a:stretch>
                  <a:fillRect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292026" y="5895570"/>
                <a:ext cx="1200072" cy="369332"/>
              </a:xfrm>
              <a:prstGeom prst="rect">
                <a:avLst/>
              </a:prstGeom>
            </p:spPr>
            <p:txBody>
              <a:bodyPr wrap="none">
                <a:spAutoFit/>
              </a:bodyPr>
              <a:lstStyle/>
              <a:p>
                <a14:m>
                  <m:oMath xmlns:m="http://schemas.openxmlformats.org/officeDocument/2006/math">
                    <m:sSup>
                      <m:sSupPr>
                        <m:ctrlPr>
                          <a:rPr lang="en-US" i="1" smtClean="0">
                            <a:latin typeface="Cambria Math" charset="0"/>
                          </a:rPr>
                        </m:ctrlPr>
                      </m:sSupPr>
                      <m:e>
                        <m:r>
                          <a:rPr lang="en-US" i="1" smtClean="0">
                            <a:latin typeface="Cambria Math" charset="0"/>
                            <a:ea typeface="Cambria Math" charset="0"/>
                            <a:cs typeface="Cambria Math" charset="0"/>
                          </a:rPr>
                          <m:t>𝛽</m:t>
                        </m:r>
                      </m:e>
                      <m:sup>
                        <m:r>
                          <a:rPr lang="en-US" b="0" i="1" smtClean="0">
                            <a:latin typeface="Cambria Math" charset="0"/>
                          </a:rPr>
                          <m:t>∗</m:t>
                        </m:r>
                      </m:sup>
                    </m:sSup>
                  </m:oMath>
                </a14:m>
                <a:r>
                  <a:rPr lang="en-US" dirty="0" smtClean="0"/>
                  <a:t>, </a:t>
                </a:r>
                <a14:m>
                  <m:oMath xmlns:m="http://schemas.openxmlformats.org/officeDocument/2006/math">
                    <m:sSup>
                      <m:sSupPr>
                        <m:ctrlPr>
                          <a:rPr lang="en-US" i="1" smtClean="0">
                            <a:latin typeface="Cambria Math" charset="0"/>
                          </a:rPr>
                        </m:ctrlPr>
                      </m:sSupPr>
                      <m:e>
                        <m:r>
                          <a:rPr lang="en-US" i="1" smtClean="0">
                            <a:latin typeface="Cambria Math" charset="0"/>
                            <a:ea typeface="Cambria Math" charset="0"/>
                            <a:cs typeface="Cambria Math" charset="0"/>
                          </a:rPr>
                          <m:t>𝛼</m:t>
                        </m:r>
                      </m:e>
                      <m:sup>
                        <m:r>
                          <a:rPr lang="en-US" b="0" i="1" smtClean="0">
                            <a:latin typeface="Cambria Math" charset="0"/>
                          </a:rPr>
                          <m:t>∗</m:t>
                        </m:r>
                      </m:sup>
                    </m:sSup>
                    <m:r>
                      <a:rPr lang="en-US" b="0" i="1" smtClean="0">
                        <a:latin typeface="Cambria Math" charset="0"/>
                      </a:rPr>
                      <m:t>=0</m:t>
                    </m:r>
                  </m:oMath>
                </a14:m>
                <a:endParaRPr lang="en-US" b="0" dirty="0" smtClean="0"/>
              </a:p>
            </p:txBody>
          </p:sp>
        </mc:Choice>
        <mc:Fallback xmlns="">
          <p:sp>
            <p:nvSpPr>
              <p:cNvPr id="18" name="Rectangle 17"/>
              <p:cNvSpPr>
                <a:spLocks noRot="1" noChangeAspect="1" noMove="1" noResize="1" noEditPoints="1" noAdjustHandles="1" noChangeArrowheads="1" noChangeShapeType="1" noTextEdit="1"/>
              </p:cNvSpPr>
              <p:nvPr/>
            </p:nvSpPr>
            <p:spPr>
              <a:xfrm>
                <a:off x="2292026" y="5895570"/>
                <a:ext cx="1200072" cy="369332"/>
              </a:xfrm>
              <a:prstGeom prst="rect">
                <a:avLst/>
              </a:prstGeom>
              <a:blipFill rotWithShape="0">
                <a:blip r:embed="rId5"/>
                <a:stretch>
                  <a:fillRect l="-1523" t="-6557" b="-26230"/>
                </a:stretch>
              </a:blipFill>
            </p:spPr>
            <p:txBody>
              <a:bodyPr/>
              <a:lstStyle/>
              <a:p>
                <a:r>
                  <a:rPr lang="en-US">
                    <a:noFill/>
                  </a:rPr>
                  <a:t> </a:t>
                </a:r>
              </a:p>
            </p:txBody>
          </p:sp>
        </mc:Fallback>
      </mc:AlternateContent>
      <p:cxnSp>
        <p:nvCxnSpPr>
          <p:cNvPr id="20" name="Straight Arrow Connector 19"/>
          <p:cNvCxnSpPr/>
          <p:nvPr/>
        </p:nvCxnSpPr>
        <p:spPr>
          <a:xfrm>
            <a:off x="3670300" y="4173678"/>
            <a:ext cx="0" cy="145437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48532" y="5589956"/>
            <a:ext cx="558166" cy="369332"/>
          </a:xfrm>
          <a:prstGeom prst="rect">
            <a:avLst/>
          </a:prstGeom>
          <a:noFill/>
        </p:spPr>
        <p:txBody>
          <a:bodyPr wrap="none" rtlCol="0">
            <a:spAutoFit/>
          </a:bodyPr>
          <a:lstStyle/>
          <a:p>
            <a:r>
              <a:rPr lang="en-US" dirty="0" smtClean="0"/>
              <a:t>s=s</a:t>
            </a:r>
            <a:r>
              <a:rPr lang="en-US" baseline="-25000" dirty="0" smtClean="0"/>
              <a:t>1</a:t>
            </a:r>
            <a:endParaRPr lang="en-US" baseline="-25000" dirty="0"/>
          </a:p>
        </p:txBody>
      </p:sp>
      <mc:AlternateContent xmlns:mc="http://schemas.openxmlformats.org/markup-compatibility/2006" xmlns:a14="http://schemas.microsoft.com/office/drawing/2010/main">
        <mc:Choice Requires="a14">
          <p:sp>
            <p:nvSpPr>
              <p:cNvPr id="23" name="TextBox 22"/>
              <p:cNvSpPr txBox="1"/>
              <p:nvPr/>
            </p:nvSpPr>
            <p:spPr>
              <a:xfrm>
                <a:off x="4121562" y="4301003"/>
                <a:ext cx="2061590" cy="943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i="1" smtClean="0">
                              <a:latin typeface="Cambria Math" charset="0"/>
                              <a:ea typeface="Cambria Math" charset="0"/>
                              <a:cs typeface="Cambria Math" charset="0"/>
                            </a:rPr>
                            <m:t>𝛽</m:t>
                          </m:r>
                        </m:e>
                        <m:sub>
                          <m:r>
                            <a:rPr lang="en-US" sz="2800" b="0" i="1" smtClean="0">
                              <a:latin typeface="Cambria Math" charset="0"/>
                            </a:rPr>
                            <m:t>1</m:t>
                          </m:r>
                        </m:sub>
                      </m:sSub>
                      <m:r>
                        <a:rPr lang="en-US" sz="2800" b="0" i="1" smtClean="0">
                          <a:latin typeface="Cambria Math" charset="0"/>
                        </a:rPr>
                        <m:t>=</m:t>
                      </m:r>
                      <m:sSup>
                        <m:sSupPr>
                          <m:ctrlPr>
                            <a:rPr lang="en-US" sz="2800" b="0" i="1" smtClean="0">
                              <a:latin typeface="Cambria Math" charset="0"/>
                            </a:rPr>
                          </m:ctrlPr>
                        </m:sSupPr>
                        <m:e>
                          <m:r>
                            <a:rPr lang="en-US" sz="2800" b="0" i="1" smtClean="0">
                              <a:latin typeface="Cambria Math" charset="0"/>
                              <a:ea typeface="Cambria Math" charset="0"/>
                              <a:cs typeface="Cambria Math" charset="0"/>
                            </a:rPr>
                            <m:t>𝛽</m:t>
                          </m:r>
                        </m:e>
                        <m:sup>
                          <m:r>
                            <a:rPr lang="en-US" sz="2800" b="0" i="1" smtClean="0">
                              <a:latin typeface="Cambria Math" charset="0"/>
                            </a:rPr>
                            <m:t>∗</m:t>
                          </m:r>
                        </m:sup>
                      </m:sSup>
                      <m:r>
                        <a:rPr lang="en-US" sz="2800" b="0" i="1" smtClean="0">
                          <a:latin typeface="Cambria Math" charset="0"/>
                        </a:rPr>
                        <m:t>+</m:t>
                      </m:r>
                      <m:f>
                        <m:fPr>
                          <m:ctrlPr>
                            <a:rPr lang="mr-IN" sz="2800" b="0" i="1" smtClean="0">
                              <a:latin typeface="Cambria Math" charset="0"/>
                            </a:rPr>
                          </m:ctrlPr>
                        </m:fPr>
                        <m:num>
                          <m:sSubSup>
                            <m:sSubSupPr>
                              <m:ctrlPr>
                                <a:rPr lang="en-US" sz="2800" b="0" i="1" smtClean="0">
                                  <a:latin typeface="Cambria Math" charset="0"/>
                                </a:rPr>
                              </m:ctrlPr>
                            </m:sSubSupPr>
                            <m:e>
                              <m:r>
                                <a:rPr lang="en-US" sz="2800" b="0" i="1" smtClean="0">
                                  <a:latin typeface="Cambria Math" charset="0"/>
                                </a:rPr>
                                <m:t>𝑠</m:t>
                              </m:r>
                            </m:e>
                            <m:sub>
                              <m:r>
                                <a:rPr lang="en-US" sz="2800" b="0" i="1" smtClean="0">
                                  <a:latin typeface="Cambria Math" charset="0"/>
                                </a:rPr>
                                <m:t>1</m:t>
                              </m:r>
                            </m:sub>
                            <m:sup>
                              <m:r>
                                <a:rPr lang="en-US" sz="2800" b="0" i="1" smtClean="0">
                                  <a:latin typeface="Cambria Math" charset="0"/>
                                </a:rPr>
                                <m:t>2</m:t>
                              </m:r>
                            </m:sup>
                          </m:sSubSup>
                        </m:num>
                        <m:den>
                          <m:sSup>
                            <m:sSupPr>
                              <m:ctrlPr>
                                <a:rPr lang="mr-IN" sz="2800" b="0" i="1" smtClean="0">
                                  <a:latin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rPr>
                                <m:t>∗</m:t>
                              </m:r>
                            </m:sup>
                          </m:sSup>
                        </m:den>
                      </m:f>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121562" y="4301003"/>
                <a:ext cx="2061590" cy="943463"/>
              </a:xfrm>
              <a:prstGeom prst="rect">
                <a:avLst/>
              </a:prstGeom>
              <a:blipFill rotWithShape="0">
                <a:blip r:embed="rId6"/>
                <a:stretch>
                  <a:fillRect/>
                </a:stretch>
              </a:blipFill>
            </p:spPr>
            <p:txBody>
              <a:bodyPr/>
              <a:lstStyle/>
              <a:p>
                <a:r>
                  <a:rPr lang="en-US">
                    <a:noFill/>
                  </a:rPr>
                  <a:t> </a:t>
                </a:r>
              </a:p>
            </p:txBody>
          </p:sp>
        </mc:Fallback>
      </mc:AlternateContent>
      <p:cxnSp>
        <p:nvCxnSpPr>
          <p:cNvPr id="25" name="Straight Connector 24"/>
          <p:cNvCxnSpPr/>
          <p:nvPr/>
        </p:nvCxnSpPr>
        <p:spPr>
          <a:xfrm>
            <a:off x="2874951" y="4700958"/>
            <a:ext cx="1138173" cy="0"/>
          </a:xfrm>
          <a:prstGeom prst="line">
            <a:avLst/>
          </a:prstGeom>
          <a:ln>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91590" y="5216511"/>
            <a:ext cx="5187889" cy="1015663"/>
          </a:xfrm>
          <a:prstGeom prst="rect">
            <a:avLst/>
          </a:prstGeom>
          <a:noFill/>
          <a:ln>
            <a:solidFill>
              <a:srgbClr val="FFC000"/>
            </a:solidFill>
          </a:ln>
        </p:spPr>
        <p:txBody>
          <a:bodyPr wrap="square" rtlCol="0">
            <a:spAutoFit/>
          </a:bodyPr>
          <a:lstStyle/>
          <a:p>
            <a:pPr algn="ctr"/>
            <a:r>
              <a:rPr lang="en-US" sz="2000" dirty="0" smtClean="0"/>
              <a:t>The beta function grows </a:t>
            </a:r>
            <a:r>
              <a:rPr lang="en-US" sz="2000" dirty="0" err="1" smtClean="0"/>
              <a:t>quadratically</a:t>
            </a:r>
            <a:r>
              <a:rPr lang="en-US" sz="2000" dirty="0" smtClean="0"/>
              <a:t> with the distance from the symmetry point and grows faster the smaller the 𝛽</a:t>
            </a:r>
            <a:endParaRPr lang="en-US" sz="2000"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9" name="Footer Placeholder 18"/>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t>
            </a: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Alemany Fernandez</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2" name="Slide Number Placeholder 21"/>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71733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0089"/>
            <a:ext cx="12192000" cy="4097421"/>
          </a:xfrm>
          <a:prstGeom prst="rect">
            <a:avLst/>
          </a:prstGeom>
        </p:spPr>
      </p:pic>
      <p:sp>
        <p:nvSpPr>
          <p:cNvPr id="3" name="TextBox 2"/>
          <p:cNvSpPr txBox="1"/>
          <p:nvPr/>
        </p:nvSpPr>
        <p:spPr>
          <a:xfrm>
            <a:off x="5271735" y="508000"/>
            <a:ext cx="824265" cy="523220"/>
          </a:xfrm>
          <a:prstGeom prst="rect">
            <a:avLst/>
          </a:prstGeom>
          <a:noFill/>
        </p:spPr>
        <p:txBody>
          <a:bodyPr wrap="none" rtlCol="0">
            <a:spAutoFit/>
          </a:bodyPr>
          <a:lstStyle/>
          <a:p>
            <a:r>
              <a:rPr lang="en-US" sz="2800" smtClean="0"/>
              <a:t>LHC</a:t>
            </a:r>
            <a:endParaRPr lang="en-US" sz="2800"/>
          </a:p>
        </p:txBody>
      </p:sp>
      <p:sp>
        <p:nvSpPr>
          <p:cNvPr id="4" name="Rectangle 3"/>
          <p:cNvSpPr/>
          <p:nvPr/>
        </p:nvSpPr>
        <p:spPr>
          <a:xfrm>
            <a:off x="3048000" y="2828836"/>
            <a:ext cx="6096000" cy="1200329"/>
          </a:xfrm>
          <a:prstGeom prst="rect">
            <a:avLst/>
          </a:prstGeom>
        </p:spPr>
        <p:txBody>
          <a:bodyPr>
            <a:spAutoFit/>
          </a:bodyPr>
          <a:lstStyle/>
          <a:p>
            <a:r>
              <a:rPr lang="en-US" b="1" dirty="0" smtClean="0"/>
              <a:t>Figure 1.</a:t>
            </a:r>
            <a:r>
              <a:rPr lang="en-US" dirty="0" smtClean="0"/>
              <a:t> </a:t>
            </a:r>
            <a:r>
              <a:rPr lang="en-US" i="1" dirty="0" smtClean="0">
                <a:effectLst/>
                <a:latin typeface="MathJax_Math" charset="0"/>
              </a:rPr>
              <a:t>β</a:t>
            </a:r>
            <a:r>
              <a:rPr lang="en-US" dirty="0" smtClean="0"/>
              <a:t>-functions and beam sizes </a:t>
            </a:r>
            <a:r>
              <a:rPr lang="en-US" i="1" dirty="0" err="1" smtClean="0">
                <a:effectLst/>
                <a:latin typeface="MathJax_Math" charset="0"/>
              </a:rPr>
              <a:t>σ</a:t>
            </a:r>
            <a:r>
              <a:rPr lang="en-US" dirty="0" smtClean="0"/>
              <a:t> at distance s from the interaction point at </a:t>
            </a:r>
            <a:r>
              <a:rPr lang="en-US" i="1" dirty="0" smtClean="0">
                <a:effectLst/>
                <a:latin typeface="MathJax_Math" charset="0"/>
              </a:rPr>
              <a:t>s</a:t>
            </a:r>
            <a:r>
              <a:rPr lang="en-US" dirty="0" smtClean="0">
                <a:effectLst/>
                <a:latin typeface="MathJax_Main" charset="0"/>
              </a:rPr>
              <a:t>0=0</a:t>
            </a:r>
            <a:r>
              <a:rPr lang="en-US" dirty="0" smtClean="0"/>
              <a:t>, for </a:t>
            </a:r>
            <a:r>
              <a:rPr lang="en-US" i="1" dirty="0" smtClean="0">
                <a:effectLst/>
                <a:latin typeface="MathJax_Math" charset="0"/>
              </a:rPr>
              <a:t>β</a:t>
            </a:r>
            <a:r>
              <a:rPr lang="en-US" dirty="0" smtClean="0">
                <a:effectLst/>
                <a:latin typeface="MathJax_Main" charset="0"/>
              </a:rPr>
              <a:t>∗=0.55,2,11</a:t>
            </a:r>
            <a:r>
              <a:rPr lang="en-US" dirty="0" smtClean="0"/>
              <a:t> and 90 m up to </a:t>
            </a:r>
            <a:r>
              <a:rPr lang="en-US" i="1" dirty="0" smtClean="0">
                <a:effectLst/>
                <a:latin typeface="MathJax_Math" charset="0"/>
              </a:rPr>
              <a:t>L</a:t>
            </a:r>
            <a:r>
              <a:rPr lang="en-US" dirty="0" smtClean="0">
                <a:effectLst/>
                <a:latin typeface="MathJax_Main" charset="0"/>
              </a:rPr>
              <a:t>∗=±</a:t>
            </a:r>
            <a:r>
              <a:rPr lang="en-US" dirty="0" smtClean="0"/>
              <a:t>26 m, for the LHC design beam energy </a:t>
            </a:r>
            <a:r>
              <a:rPr lang="en-US" i="1" dirty="0" err="1" smtClean="0">
                <a:effectLst/>
                <a:latin typeface="MathJax_Math" charset="0"/>
              </a:rPr>
              <a:t>Eb</a:t>
            </a:r>
            <a:r>
              <a:rPr lang="en-US" dirty="0" smtClean="0">
                <a:effectLst/>
                <a:latin typeface="MathJax_Main" charset="0"/>
              </a:rPr>
              <a:t>=7TeV</a:t>
            </a:r>
            <a:r>
              <a:rPr lang="en-US" dirty="0" smtClean="0"/>
              <a:t> and normalized emittance </a:t>
            </a:r>
            <a:r>
              <a:rPr lang="en-US" i="1" dirty="0" smtClean="0">
                <a:effectLst/>
                <a:latin typeface="MathJax_Math" charset="0"/>
              </a:rPr>
              <a:t>ϵN</a:t>
            </a:r>
            <a:r>
              <a:rPr lang="en-US" dirty="0" smtClean="0">
                <a:effectLst/>
                <a:latin typeface="MathJax_Main" charset="0"/>
              </a:rPr>
              <a:t>=3.75</a:t>
            </a:r>
            <a:r>
              <a:rPr lang="en-US" b="0" i="0" dirty="0" smtClean="0">
                <a:effectLst/>
                <a:latin typeface="Arial Unicode MS" charset="0"/>
              </a:rPr>
              <a:t>μ</a:t>
            </a:r>
            <a:r>
              <a:rPr lang="en-US" dirty="0" smtClean="0">
                <a:effectLst/>
                <a:latin typeface="MathJax_Main" charset="0"/>
              </a:rPr>
              <a:t>m</a:t>
            </a:r>
            <a:r>
              <a:rPr lang="en-US" dirty="0" smtClean="0"/>
              <a:t>.</a:t>
            </a:r>
            <a:endParaRPr lang="en-US" dirty="0"/>
          </a:p>
        </p:txBody>
      </p:sp>
      <p:sp>
        <p:nvSpPr>
          <p:cNvPr id="5" name="Rectangle 4"/>
          <p:cNvSpPr/>
          <p:nvPr/>
        </p:nvSpPr>
        <p:spPr>
          <a:xfrm>
            <a:off x="3048000" y="2828836"/>
            <a:ext cx="6096000" cy="1200329"/>
          </a:xfrm>
          <a:prstGeom prst="rect">
            <a:avLst/>
          </a:prstGeom>
        </p:spPr>
        <p:txBody>
          <a:bodyPr>
            <a:spAutoFit/>
          </a:bodyPr>
          <a:lstStyle/>
          <a:p>
            <a:r>
              <a:rPr lang="en-US" b="1" dirty="0" smtClean="0"/>
              <a:t>Figure 1.</a:t>
            </a:r>
            <a:r>
              <a:rPr lang="en-US" dirty="0" smtClean="0"/>
              <a:t> </a:t>
            </a:r>
            <a:r>
              <a:rPr lang="en-US" i="1" dirty="0" smtClean="0">
                <a:effectLst/>
                <a:latin typeface="MathJax_Math" charset="0"/>
              </a:rPr>
              <a:t>β</a:t>
            </a:r>
            <a:r>
              <a:rPr lang="en-US" dirty="0" smtClean="0"/>
              <a:t>-functions and beam sizes </a:t>
            </a:r>
            <a:r>
              <a:rPr lang="en-US" i="1" dirty="0" err="1" smtClean="0">
                <a:effectLst/>
                <a:latin typeface="MathJax_Math" charset="0"/>
              </a:rPr>
              <a:t>σ</a:t>
            </a:r>
            <a:r>
              <a:rPr lang="en-US" dirty="0" smtClean="0"/>
              <a:t> at distance s from the interaction point at </a:t>
            </a:r>
            <a:r>
              <a:rPr lang="en-US" i="1" dirty="0" smtClean="0">
                <a:effectLst/>
                <a:latin typeface="MathJax_Math" charset="0"/>
              </a:rPr>
              <a:t>s</a:t>
            </a:r>
            <a:r>
              <a:rPr lang="en-US" dirty="0" smtClean="0">
                <a:effectLst/>
                <a:latin typeface="MathJax_Main" charset="0"/>
              </a:rPr>
              <a:t>0=0</a:t>
            </a:r>
            <a:r>
              <a:rPr lang="en-US" dirty="0" smtClean="0"/>
              <a:t>, for </a:t>
            </a:r>
            <a:r>
              <a:rPr lang="en-US" i="1" dirty="0" smtClean="0">
                <a:effectLst/>
                <a:latin typeface="MathJax_Math" charset="0"/>
              </a:rPr>
              <a:t>β</a:t>
            </a:r>
            <a:r>
              <a:rPr lang="en-US" dirty="0" smtClean="0">
                <a:effectLst/>
                <a:latin typeface="MathJax_Main" charset="0"/>
              </a:rPr>
              <a:t>∗=0.55,2,11</a:t>
            </a:r>
            <a:r>
              <a:rPr lang="en-US" dirty="0" smtClean="0"/>
              <a:t> and 90 m up to </a:t>
            </a:r>
            <a:r>
              <a:rPr lang="en-US" i="1" dirty="0" smtClean="0">
                <a:effectLst/>
                <a:latin typeface="MathJax_Math" charset="0"/>
              </a:rPr>
              <a:t>L</a:t>
            </a:r>
            <a:r>
              <a:rPr lang="en-US" dirty="0" smtClean="0">
                <a:effectLst/>
                <a:latin typeface="MathJax_Main" charset="0"/>
              </a:rPr>
              <a:t>∗=±</a:t>
            </a:r>
            <a:r>
              <a:rPr lang="en-US" dirty="0" smtClean="0"/>
              <a:t>26 m, for the LHC design beam energy </a:t>
            </a:r>
            <a:r>
              <a:rPr lang="en-US" i="1" dirty="0" err="1" smtClean="0">
                <a:effectLst/>
                <a:latin typeface="MathJax_Math" charset="0"/>
              </a:rPr>
              <a:t>Eb</a:t>
            </a:r>
            <a:r>
              <a:rPr lang="en-US" dirty="0" smtClean="0">
                <a:effectLst/>
                <a:latin typeface="MathJax_Main" charset="0"/>
              </a:rPr>
              <a:t>=7TeV</a:t>
            </a:r>
            <a:r>
              <a:rPr lang="en-US" dirty="0" smtClean="0"/>
              <a:t> and normalized emittance </a:t>
            </a:r>
            <a:r>
              <a:rPr lang="en-US" i="1" dirty="0" smtClean="0">
                <a:effectLst/>
                <a:latin typeface="MathJax_Math" charset="0"/>
              </a:rPr>
              <a:t>ϵN</a:t>
            </a:r>
            <a:r>
              <a:rPr lang="en-US" dirty="0" smtClean="0">
                <a:effectLst/>
                <a:latin typeface="MathJax_Main" charset="0"/>
              </a:rPr>
              <a:t>=3.75</a:t>
            </a:r>
            <a:r>
              <a:rPr lang="en-US" b="0" i="0" dirty="0" smtClean="0">
                <a:effectLst/>
                <a:latin typeface="Arial Unicode MS" charset="0"/>
              </a:rPr>
              <a:t>μ</a:t>
            </a:r>
            <a:r>
              <a:rPr lang="en-US" dirty="0" smtClean="0">
                <a:effectLst/>
                <a:latin typeface="MathJax_Main" charset="0"/>
              </a:rPr>
              <a:t>m</a:t>
            </a:r>
            <a:r>
              <a:rPr lang="en-US" dirty="0" smtClean="0"/>
              <a:t>.</a:t>
            </a:r>
            <a:endParaRPr lang="en-US" dirty="0"/>
          </a:p>
        </p:txBody>
      </p:sp>
      <p:sp>
        <p:nvSpPr>
          <p:cNvPr id="6" name="Rectangle 5"/>
          <p:cNvSpPr/>
          <p:nvPr/>
        </p:nvSpPr>
        <p:spPr>
          <a:xfrm>
            <a:off x="292100" y="5288951"/>
            <a:ext cx="11607800" cy="1200329"/>
          </a:xfrm>
          <a:prstGeom prst="rect">
            <a:avLst/>
          </a:prstGeom>
        </p:spPr>
        <p:txBody>
          <a:bodyPr wrap="square">
            <a:spAutoFit/>
          </a:bodyPr>
          <a:lstStyle/>
          <a:p>
            <a:r>
              <a:rPr lang="en-US" sz="2400" i="1" dirty="0" smtClean="0">
                <a:effectLst/>
              </a:rPr>
              <a:t>β</a:t>
            </a:r>
            <a:r>
              <a:rPr lang="en-US" sz="2400" dirty="0" smtClean="0"/>
              <a:t>-functions and beam sizes </a:t>
            </a:r>
            <a:r>
              <a:rPr lang="en-US" sz="2400" i="1" dirty="0" err="1" smtClean="0">
                <a:effectLst/>
              </a:rPr>
              <a:t>σ</a:t>
            </a:r>
            <a:r>
              <a:rPr lang="en-US" sz="2400" dirty="0" smtClean="0"/>
              <a:t> at distance s from the interaction point at </a:t>
            </a:r>
            <a:r>
              <a:rPr lang="en-US" sz="2400" i="1" dirty="0" smtClean="0">
                <a:effectLst/>
              </a:rPr>
              <a:t>s</a:t>
            </a:r>
            <a:r>
              <a:rPr lang="en-US" sz="2400" baseline="-25000" dirty="0" smtClean="0">
                <a:effectLst/>
              </a:rPr>
              <a:t>0</a:t>
            </a:r>
            <a:r>
              <a:rPr lang="en-US" sz="2400" dirty="0" smtClean="0">
                <a:effectLst/>
              </a:rPr>
              <a:t>=0</a:t>
            </a:r>
            <a:r>
              <a:rPr lang="en-US" sz="2400" dirty="0" smtClean="0"/>
              <a:t>, for </a:t>
            </a:r>
            <a:r>
              <a:rPr lang="en-US" sz="2400" i="1" dirty="0" smtClean="0">
                <a:effectLst/>
              </a:rPr>
              <a:t>β</a:t>
            </a:r>
            <a:r>
              <a:rPr lang="en-US" sz="2400" baseline="30000" dirty="0" smtClean="0">
                <a:effectLst/>
              </a:rPr>
              <a:t>∗</a:t>
            </a:r>
            <a:r>
              <a:rPr lang="en-US" sz="2400" dirty="0" smtClean="0">
                <a:effectLst/>
              </a:rPr>
              <a:t>=0.55,2,11</a:t>
            </a:r>
            <a:r>
              <a:rPr lang="en-US" sz="2400" dirty="0" smtClean="0"/>
              <a:t> and 90 m up to </a:t>
            </a:r>
            <a:r>
              <a:rPr lang="en-US" sz="2400" i="1" dirty="0" smtClean="0">
                <a:effectLst/>
              </a:rPr>
              <a:t>L</a:t>
            </a:r>
            <a:r>
              <a:rPr lang="en-US" sz="2400" baseline="30000" dirty="0" smtClean="0">
                <a:effectLst/>
              </a:rPr>
              <a:t>∗</a:t>
            </a:r>
            <a:r>
              <a:rPr lang="en-US" sz="2400" dirty="0" smtClean="0">
                <a:effectLst/>
              </a:rPr>
              <a:t>=±</a:t>
            </a:r>
            <a:r>
              <a:rPr lang="en-US" sz="2400" dirty="0" smtClean="0"/>
              <a:t>26 m, for the LHC design beam energy </a:t>
            </a:r>
            <a:r>
              <a:rPr lang="en-US" sz="2400" i="1" dirty="0" err="1" smtClean="0">
                <a:effectLst/>
              </a:rPr>
              <a:t>Eb</a:t>
            </a:r>
            <a:r>
              <a:rPr lang="en-US" sz="2400" dirty="0" smtClean="0">
                <a:effectLst/>
              </a:rPr>
              <a:t>=7TeV</a:t>
            </a:r>
            <a:r>
              <a:rPr lang="en-US" sz="2400" dirty="0" smtClean="0"/>
              <a:t> and normalized emittance </a:t>
            </a:r>
            <a:r>
              <a:rPr lang="en-US" sz="2400" i="1" dirty="0" smtClean="0">
                <a:effectLst/>
              </a:rPr>
              <a:t>ϵ</a:t>
            </a:r>
            <a:r>
              <a:rPr lang="en-US" sz="2400" i="1" baseline="-25000" dirty="0" smtClean="0">
                <a:effectLst/>
              </a:rPr>
              <a:t>N</a:t>
            </a:r>
            <a:r>
              <a:rPr lang="en-US" sz="2400" dirty="0" smtClean="0">
                <a:effectLst/>
              </a:rPr>
              <a:t>=3.75</a:t>
            </a:r>
            <a:r>
              <a:rPr lang="en-US" sz="2400" b="0" i="0" dirty="0" smtClean="0">
                <a:effectLst/>
              </a:rPr>
              <a:t>μ</a:t>
            </a:r>
            <a:r>
              <a:rPr lang="en-US" sz="2400" dirty="0" smtClean="0">
                <a:effectLst/>
              </a:rPr>
              <a:t>m</a:t>
            </a:r>
            <a:r>
              <a:rPr lang="en-US" sz="2400" dirty="0" smtClean="0"/>
              <a:t>.</a:t>
            </a:r>
            <a:endParaRPr lang="en-US" sz="2400" dirty="0"/>
          </a:p>
        </p:txBody>
      </p:sp>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22</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0" name="Footer Placeholder 18"/>
          <p:cNvSpPr>
            <a:spLocks noGrp="1"/>
          </p:cNvSpPr>
          <p:nvPr>
            <p:ph type="ftr" sz="quarter" idx="11"/>
          </p:nvPr>
        </p:nvSpPr>
        <p:spPr>
          <a:xfrm>
            <a:off x="4038600" y="6356350"/>
            <a:ext cx="4114800" cy="365125"/>
          </a:xfrm>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t>
            </a: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Alemany Fernandez</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35535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16400" y="65752"/>
            <a:ext cx="2600392" cy="707886"/>
          </a:xfrm>
          <a:prstGeom prst="rect">
            <a:avLst/>
          </a:prstGeom>
          <a:noFill/>
        </p:spPr>
        <p:txBody>
          <a:bodyPr wrap="none" rtlCol="0">
            <a:spAutoFit/>
          </a:bodyPr>
          <a:lstStyle/>
          <a:p>
            <a:r>
              <a:rPr lang="en-US" sz="4000" dirty="0" smtClean="0"/>
              <a:t>METHOD 2</a:t>
            </a:r>
            <a:endParaRPr lang="en-US" sz="4000" dirty="0"/>
          </a:p>
        </p:txBody>
      </p:sp>
      <p:sp>
        <p:nvSpPr>
          <p:cNvPr id="5" name="TextBox 4"/>
          <p:cNvSpPr txBox="1"/>
          <p:nvPr/>
        </p:nvSpPr>
        <p:spPr>
          <a:xfrm>
            <a:off x="673100" y="914400"/>
            <a:ext cx="11315700" cy="954107"/>
          </a:xfrm>
          <a:prstGeom prst="rect">
            <a:avLst/>
          </a:prstGeom>
          <a:noFill/>
        </p:spPr>
        <p:txBody>
          <a:bodyPr wrap="square" rtlCol="0">
            <a:spAutoFit/>
          </a:bodyPr>
          <a:lstStyle/>
          <a:p>
            <a:pPr marL="285750" indent="-285750">
              <a:buFont typeface="Arial" charset="0"/>
              <a:buChar char="•"/>
            </a:pPr>
            <a:r>
              <a:rPr lang="en-US" sz="2800" dirty="0" smtClean="0"/>
              <a:t>We start with two trajectory vectors at different positions in the lattice, s</a:t>
            </a:r>
            <a:r>
              <a:rPr lang="en-US" sz="2800" baseline="-25000" dirty="0" smtClean="0"/>
              <a:t>0</a:t>
            </a:r>
            <a:r>
              <a:rPr lang="en-US" sz="2800" dirty="0" smtClean="0"/>
              <a:t> and s, and its optical functions at s</a:t>
            </a:r>
            <a:r>
              <a:rPr lang="en-US" sz="2800" baseline="-25000" dirty="0" smtClean="0"/>
              <a:t>0</a:t>
            </a:r>
            <a:r>
              <a:rPr lang="en-US" sz="2800" dirty="0" smtClean="0"/>
              <a:t> and s</a:t>
            </a:r>
            <a:endParaRPr lang="en-US" sz="2800" dirty="0"/>
          </a:p>
        </p:txBody>
      </p:sp>
      <mc:AlternateContent xmlns:mc="http://schemas.openxmlformats.org/markup-compatibility/2006" xmlns:a14="http://schemas.microsoft.com/office/drawing/2010/main">
        <mc:Choice Requires="a14">
          <p:sp>
            <p:nvSpPr>
              <p:cNvPr id="6" name="TextBox 5"/>
              <p:cNvSpPr txBox="1"/>
              <p:nvPr/>
            </p:nvSpPr>
            <p:spPr>
              <a:xfrm>
                <a:off x="925621" y="1894970"/>
                <a:ext cx="1628010" cy="770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r>
                        <a:rPr lang="en-US" sz="2800" b="0" i="1" smtClean="0">
                          <a:latin typeface="Cambria Math" charset="0"/>
                        </a:rPr>
                        <m:t>=</m:t>
                      </m:r>
                      <m:d>
                        <m:dPr>
                          <m:ctrlPr>
                            <a:rPr lang="mr-IN" sz="2800" b="0" i="1" smtClean="0">
                              <a:latin typeface="Cambria Math" charset="0"/>
                            </a:rPr>
                          </m:ctrlPr>
                        </m:dPr>
                        <m:e>
                          <m:m>
                            <m:mPr>
                              <m:mcs>
                                <m:mc>
                                  <m:mcPr>
                                    <m:count m:val="1"/>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rPr>
                                      <m:t>𝑥</m:t>
                                    </m:r>
                                  </m:e>
                                  <m:sub>
                                    <m:r>
                                      <a:rPr lang="en-US" sz="2800" b="0" i="1" smtClean="0">
                                        <a:latin typeface="Cambria Math" charset="0"/>
                                      </a:rPr>
                                      <m:t>0</m:t>
                                    </m:r>
                                  </m:sub>
                                </m:sSub>
                              </m:e>
                            </m:mr>
                            <m:mr>
                              <m:e>
                                <m:sSubSup>
                                  <m:sSubSupPr>
                                    <m:ctrlPr>
                                      <a:rPr lang="en-US" sz="2800" b="0" i="1" smtClean="0">
                                        <a:latin typeface="Cambria Math" charset="0"/>
                                      </a:rPr>
                                    </m:ctrlPr>
                                  </m:sSubSupPr>
                                  <m:e>
                                    <m:r>
                                      <a:rPr lang="en-US" sz="2800" b="0" i="1" smtClean="0">
                                        <a:latin typeface="Cambria Math" charset="0"/>
                                      </a:rPr>
                                      <m:t>𝑥</m:t>
                                    </m:r>
                                  </m:e>
                                  <m:sub>
                                    <m:r>
                                      <a:rPr lang="en-US" sz="2800" b="0" i="1" smtClean="0">
                                        <a:latin typeface="Cambria Math" charset="0"/>
                                      </a:rPr>
                                      <m:t>0</m:t>
                                    </m:r>
                                  </m:sub>
                                  <m:sup>
                                    <m:r>
                                      <a:rPr lang="en-US" sz="2800" b="0" i="1" smtClean="0">
                                        <a:latin typeface="Cambria Math" charset="0"/>
                                      </a:rPr>
                                      <m:t>′</m:t>
                                    </m:r>
                                  </m:sup>
                                </m:sSubSup>
                              </m:e>
                            </m:mr>
                          </m:m>
                        </m:e>
                      </m:d>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925621" y="1894970"/>
                <a:ext cx="1628010" cy="770339"/>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73521" y="1894969"/>
                <a:ext cx="1826462" cy="8031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sSub>
                      <m:r>
                        <a:rPr lang="en-US" sz="2800" b="0" i="1" smtClean="0">
                          <a:latin typeface="Cambria Math" charset="0"/>
                        </a:rPr>
                        <m:t>=</m:t>
                      </m:r>
                      <m:d>
                        <m:dPr>
                          <m:ctrlPr>
                            <a:rPr lang="mr-IN" sz="2800" b="0" i="1" smtClean="0">
                              <a:latin typeface="Cambria Math" charset="0"/>
                            </a:rPr>
                          </m:ctrlPr>
                        </m:dPr>
                        <m:e>
                          <m:m>
                            <m:mPr>
                              <m:mcs>
                                <m:mc>
                                  <m:mcPr>
                                    <m:count m:val="1"/>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rPr>
                                      <m:t>𝑥</m:t>
                                    </m:r>
                                  </m:e>
                                  <m:sub/>
                                </m:sSub>
                              </m:e>
                            </m:mr>
                            <m:mr>
                              <m:e>
                                <m:sSubSup>
                                  <m:sSubSupPr>
                                    <m:ctrlPr>
                                      <a:rPr lang="en-US" sz="2800" b="0" i="1" smtClean="0">
                                        <a:latin typeface="Cambria Math" charset="0"/>
                                      </a:rPr>
                                    </m:ctrlPr>
                                  </m:sSubSupPr>
                                  <m:e>
                                    <m:r>
                                      <a:rPr lang="en-US" sz="2800" b="0" i="1" smtClean="0">
                                        <a:latin typeface="Cambria Math" charset="0"/>
                                      </a:rPr>
                                      <m:t>𝑥</m:t>
                                    </m:r>
                                  </m:e>
                                  <m:sub/>
                                  <m:sup>
                                    <m:r>
                                      <a:rPr lang="en-US" sz="2800" b="0" i="1" smtClean="0">
                                        <a:latin typeface="Cambria Math" charset="0"/>
                                      </a:rPr>
                                      <m:t>′</m:t>
                                    </m:r>
                                  </m:sup>
                                </m:sSubSup>
                              </m:e>
                            </m:mr>
                          </m:m>
                        </m:e>
                      </m:d>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3173521" y="1894969"/>
                <a:ext cx="1826462" cy="80310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000873" y="2064695"/>
                <a:ext cx="142802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i="1" smtClean="0">
                              <a:latin typeface="Cambria Math" charset="0"/>
                              <a:ea typeface="Cambria Math" charset="0"/>
                              <a:cs typeface="Cambria Math" charset="0"/>
                            </a:rPr>
                            <m:t>𝛽</m:t>
                          </m:r>
                        </m:e>
                        <m:sub>
                          <m:r>
                            <a:rPr lang="en-US" sz="2800" b="0" i="1" smtClean="0">
                              <a:latin typeface="Cambria Math" charset="0"/>
                            </a:rPr>
                            <m:t>0</m:t>
                          </m:r>
                        </m:sub>
                      </m:sSub>
                      <m:r>
                        <a:rPr lang="en-US" sz="2800" b="0" i="1" smtClean="0">
                          <a:latin typeface="Cambria Math" charset="0"/>
                        </a:rPr>
                        <m:t>, </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rPr>
                            <m:t>0</m:t>
                          </m:r>
                        </m:sub>
                      </m:sSub>
                      <m:r>
                        <a:rPr lang="en-US" sz="2800" b="0" i="1" smtClean="0">
                          <a:latin typeface="Cambria Math" charset="0"/>
                        </a:rPr>
                        <m:t>, </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rPr>
                            <m:t>0</m:t>
                          </m:r>
                        </m:sub>
                      </m:sSub>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6000873" y="2064695"/>
                <a:ext cx="1428020"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429783" y="2064694"/>
                <a:ext cx="170444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i="1" smtClean="0">
                              <a:latin typeface="Cambria Math" charset="0"/>
                              <a:ea typeface="Cambria Math" charset="0"/>
                              <a:cs typeface="Cambria Math" charset="0"/>
                            </a:rPr>
                            <m:t>𝛽</m:t>
                          </m:r>
                        </m:e>
                        <m:sub/>
                      </m:sSub>
                      <m:r>
                        <a:rPr lang="en-US" sz="2800" b="0" i="1" smtClean="0">
                          <a:latin typeface="Cambria Math" charset="0"/>
                        </a:rPr>
                        <m:t>, </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𝛼</m:t>
                          </m:r>
                        </m:e>
                        <m:sub/>
                      </m:sSub>
                      <m:r>
                        <a:rPr lang="en-US" sz="2800" b="0" i="1" smtClean="0">
                          <a:latin typeface="Cambria Math" charset="0"/>
                        </a:rPr>
                        <m:t>, </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𝛾</m:t>
                          </m:r>
                        </m:e>
                        <m:sub/>
                      </m:sSub>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8429783" y="2064694"/>
                <a:ext cx="1704441" cy="430887"/>
              </a:xfrm>
              <a:prstGeom prst="rect">
                <a:avLst/>
              </a:prstGeom>
              <a:blipFill rotWithShape="0">
                <a:blip r:embed="rId5"/>
                <a:stretch>
                  <a:fillRect/>
                </a:stretch>
              </a:blipFill>
            </p:spPr>
            <p:txBody>
              <a:bodyPr/>
              <a:lstStyle/>
              <a:p>
                <a:r>
                  <a:rPr lang="en-US">
                    <a:noFill/>
                  </a:rPr>
                  <a:t> </a:t>
                </a:r>
              </a:p>
            </p:txBody>
          </p:sp>
        </mc:Fallback>
      </mc:AlternateContent>
      <p:sp>
        <p:nvSpPr>
          <p:cNvPr id="11" name="TextBox 10"/>
          <p:cNvSpPr txBox="1"/>
          <p:nvPr/>
        </p:nvSpPr>
        <p:spPr>
          <a:xfrm>
            <a:off x="685526" y="2781300"/>
            <a:ext cx="7717177" cy="523220"/>
          </a:xfrm>
          <a:prstGeom prst="rect">
            <a:avLst/>
          </a:prstGeom>
          <a:noFill/>
        </p:spPr>
        <p:txBody>
          <a:bodyPr wrap="none" rtlCol="0">
            <a:spAutoFit/>
          </a:bodyPr>
          <a:lstStyle/>
          <a:p>
            <a:pPr marL="285750" indent="-285750">
              <a:buFont typeface="Arial" charset="0"/>
              <a:buChar char="•"/>
            </a:pPr>
            <a:r>
              <a:rPr lang="en-US" sz="2800" dirty="0" smtClean="0"/>
              <a:t>At s</a:t>
            </a:r>
            <a:r>
              <a:rPr lang="en-US" sz="2800" baseline="-25000" dirty="0" smtClean="0"/>
              <a:t>0</a:t>
            </a:r>
            <a:r>
              <a:rPr lang="en-US" sz="2800" dirty="0" smtClean="0"/>
              <a:t> and s we have the same invariant </a:t>
            </a:r>
            <a:r>
              <a:rPr lang="en-US" sz="2800" smtClean="0"/>
              <a:t>of motion </a:t>
            </a:r>
            <a:endParaRPr lang="en-US" sz="2800" dirty="0"/>
          </a:p>
        </p:txBody>
      </p:sp>
      <mc:AlternateContent xmlns:mc="http://schemas.openxmlformats.org/markup-compatibility/2006" xmlns:a14="http://schemas.microsoft.com/office/drawing/2010/main">
        <mc:Choice Requires="a14">
          <p:sp>
            <p:nvSpPr>
              <p:cNvPr id="12" name="TextBox 11"/>
              <p:cNvSpPr txBox="1"/>
              <p:nvPr/>
            </p:nvSpPr>
            <p:spPr>
              <a:xfrm>
                <a:off x="862121" y="3387746"/>
                <a:ext cx="821583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𝜀</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𝛽</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+2</m:t>
                      </m:r>
                      <m:r>
                        <a:rPr lang="en-US" sz="2800" b="0" i="1" smtClean="0">
                          <a:latin typeface="Cambria Math" charset="0"/>
                          <a:ea typeface="Cambria Math" charset="0"/>
                          <a:cs typeface="Cambria Math" charset="0"/>
                        </a:rPr>
                        <m:t>𝛼</m:t>
                      </m:r>
                      <m:r>
                        <a:rPr lang="en-US" sz="2800" b="0" i="1" smtClean="0">
                          <a:latin typeface="Cambria Math" charset="0"/>
                          <a:ea typeface="Cambria Math" charset="0"/>
                          <a:cs typeface="Cambria Math" charset="0"/>
                        </a:rPr>
                        <m:t>𝑥</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𝛾</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𝛽</m:t>
                      </m:r>
                      <m:r>
                        <a:rPr lang="en-US" sz="2800" b="0" i="1" baseline="-25000" smtClean="0">
                          <a:latin typeface="Cambria Math" charset="0"/>
                          <a:ea typeface="Cambria Math" charset="0"/>
                          <a:cs typeface="Cambria Math" charset="0"/>
                        </a:rPr>
                        <m:t>0</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r>
                            <a:rPr lang="en-US" sz="2800" b="0" i="1" baseline="-25000" smtClean="0">
                              <a:latin typeface="Cambria Math" charset="0"/>
                              <a:ea typeface="Cambria Math" charset="0"/>
                              <a:cs typeface="Cambria Math" charset="0"/>
                            </a:rPr>
                            <m:t>0</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+2</m:t>
                      </m:r>
                      <m:r>
                        <a:rPr lang="en-US" sz="2800" b="0" i="1" smtClean="0">
                          <a:latin typeface="Cambria Math" charset="0"/>
                          <a:ea typeface="Cambria Math" charset="0"/>
                          <a:cs typeface="Cambria Math" charset="0"/>
                        </a:rPr>
                        <m:t>𝛼</m:t>
                      </m:r>
                      <m:r>
                        <a:rPr lang="en-US" sz="2800" b="0" i="1" baseline="-25000" smtClean="0">
                          <a:latin typeface="Cambria Math" charset="0"/>
                          <a:ea typeface="Cambria Math" charset="0"/>
                          <a:cs typeface="Cambria Math" charset="0"/>
                        </a:rPr>
                        <m:t>0</m:t>
                      </m:r>
                      <m:r>
                        <a:rPr lang="en-US" sz="2800" b="0" i="1" smtClean="0">
                          <a:latin typeface="Cambria Math" charset="0"/>
                          <a:ea typeface="Cambria Math" charset="0"/>
                          <a:cs typeface="Cambria Math" charset="0"/>
                        </a:rPr>
                        <m:t>𝑥</m:t>
                      </m:r>
                      <m:r>
                        <a:rPr lang="en-US" sz="2800" b="0" i="1" baseline="-25000" smtClean="0">
                          <a:latin typeface="Cambria Math" charset="0"/>
                          <a:ea typeface="Cambria Math" charset="0"/>
                          <a:cs typeface="Cambria Math" charset="0"/>
                        </a:rPr>
                        <m:t>0</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r>
                            <a:rPr lang="en-US" sz="2800" b="0" i="1" baseline="-25000" smtClean="0">
                              <a:latin typeface="Cambria Math" charset="0"/>
                              <a:ea typeface="Cambria Math" charset="0"/>
                              <a:cs typeface="Cambria Math" charset="0"/>
                            </a:rPr>
                            <m:t>0</m:t>
                          </m:r>
                        </m:e>
                        <m:sup>
                          <m:r>
                            <a:rPr lang="en-US" sz="2800" b="0" i="1" smtClean="0">
                              <a:latin typeface="Cambria Math" charset="0"/>
                              <a:ea typeface="Cambria Math" charset="0"/>
                              <a:cs typeface="Cambria Math" charset="0"/>
                            </a:rPr>
                            <m:t>′</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𝛾</m:t>
                      </m:r>
                      <m:r>
                        <a:rPr lang="en-US" sz="2800" b="0" i="1" baseline="-25000" smtClean="0">
                          <a:latin typeface="Cambria Math" charset="0"/>
                          <a:ea typeface="Cambria Math" charset="0"/>
                          <a:cs typeface="Cambria Math" charset="0"/>
                        </a:rPr>
                        <m:t>0</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r>
                            <a:rPr lang="en-US" sz="2800" b="0" i="1" baseline="-25000" smtClean="0">
                              <a:latin typeface="Cambria Math" charset="0"/>
                              <a:ea typeface="Cambria Math" charset="0"/>
                              <a:cs typeface="Cambria Math" charset="0"/>
                            </a:rPr>
                            <m:t>0</m:t>
                          </m:r>
                        </m:e>
                        <m:sup>
                          <m:r>
                            <a:rPr lang="en-US" sz="2800" b="0" i="1" smtClean="0">
                              <a:latin typeface="Cambria Math" charset="0"/>
                              <a:ea typeface="Cambria Math" charset="0"/>
                              <a:cs typeface="Cambria Math" charset="0"/>
                            </a:rPr>
                            <m:t>2</m:t>
                          </m:r>
                        </m:sup>
                      </m:sSup>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862121" y="3387746"/>
                <a:ext cx="8215839" cy="430887"/>
              </a:xfrm>
              <a:prstGeom prst="rect">
                <a:avLst/>
              </a:prstGeom>
              <a:blipFill rotWithShape="0">
                <a:blip r:embed="rId6"/>
                <a:stretch>
                  <a:fillRect/>
                </a:stretch>
              </a:blipFill>
            </p:spPr>
            <p:txBody>
              <a:bodyPr/>
              <a:lstStyle/>
              <a:p>
                <a:r>
                  <a:rPr lang="en-US">
                    <a:noFill/>
                  </a:rPr>
                  <a:t> </a:t>
                </a:r>
              </a:p>
            </p:txBody>
          </p:sp>
        </mc:Fallback>
      </mc:AlternateContent>
      <p:sp>
        <p:nvSpPr>
          <p:cNvPr id="13" name="TextBox 12"/>
          <p:cNvSpPr txBox="1"/>
          <p:nvPr/>
        </p:nvSpPr>
        <p:spPr>
          <a:xfrm>
            <a:off x="685526" y="3949844"/>
            <a:ext cx="2505686" cy="523220"/>
          </a:xfrm>
          <a:prstGeom prst="rect">
            <a:avLst/>
          </a:prstGeom>
          <a:noFill/>
        </p:spPr>
        <p:txBody>
          <a:bodyPr wrap="none" rtlCol="0">
            <a:spAutoFit/>
          </a:bodyPr>
          <a:lstStyle/>
          <a:p>
            <a:pPr marL="285750" indent="-285750">
              <a:buFont typeface="Arial" charset="0"/>
              <a:buChar char="•"/>
            </a:pPr>
            <a:r>
              <a:rPr lang="en-US" sz="2800" dirty="0" smtClean="0"/>
              <a:t>We also know</a:t>
            </a:r>
            <a:endParaRPr lang="en-US" sz="2800" dirty="0"/>
          </a:p>
        </p:txBody>
      </p:sp>
      <mc:AlternateContent xmlns:mc="http://schemas.openxmlformats.org/markup-compatibility/2006" xmlns:a14="http://schemas.microsoft.com/office/drawing/2010/main">
        <mc:Choice Requires="a14">
          <p:sp>
            <p:nvSpPr>
              <p:cNvPr id="14" name="TextBox 13"/>
              <p:cNvSpPr txBox="1"/>
              <p:nvPr/>
            </p:nvSpPr>
            <p:spPr>
              <a:xfrm>
                <a:off x="3423761" y="4042177"/>
                <a:ext cx="1722716" cy="430887"/>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423761" y="4042177"/>
                <a:ext cx="1722716" cy="430887"/>
              </a:xfrm>
              <a:prstGeom prst="rect">
                <a:avLst/>
              </a:prstGeom>
              <a:blipFill rotWithShape="0">
                <a:blip r:embed="rId7"/>
                <a:stretch>
                  <a:fillRect/>
                </a:stretch>
              </a:blipFill>
            </p:spPr>
            <p:txBody>
              <a:bodyPr/>
              <a:lstStyle/>
              <a:p>
                <a:r>
                  <a:rPr lang="en-US">
                    <a:noFill/>
                  </a:rPr>
                  <a:t> </a:t>
                </a:r>
              </a:p>
            </p:txBody>
          </p:sp>
        </mc:Fallback>
      </mc:AlternateContent>
      <p:sp>
        <p:nvSpPr>
          <p:cNvPr id="15" name="TextBox 14"/>
          <p:cNvSpPr txBox="1"/>
          <p:nvPr/>
        </p:nvSpPr>
        <p:spPr>
          <a:xfrm>
            <a:off x="5223758" y="3960439"/>
            <a:ext cx="910827" cy="523220"/>
          </a:xfrm>
          <a:prstGeom prst="rect">
            <a:avLst/>
          </a:prstGeom>
          <a:noFill/>
        </p:spPr>
        <p:txBody>
          <a:bodyPr wrap="none" rtlCol="0">
            <a:spAutoFit/>
          </a:bodyPr>
          <a:lstStyle/>
          <a:p>
            <a:r>
              <a:rPr lang="en-US" sz="2800" dirty="0"/>
              <a:t>w</a:t>
            </a:r>
            <a:r>
              <a:rPr lang="en-US" sz="2800" dirty="0" smtClean="0"/>
              <a:t>ith </a:t>
            </a:r>
            <a:endParaRPr lang="en-US" sz="2800" dirty="0"/>
          </a:p>
        </p:txBody>
      </p:sp>
      <mc:AlternateContent xmlns:mc="http://schemas.openxmlformats.org/markup-compatibility/2006" xmlns:a14="http://schemas.microsoft.com/office/drawing/2010/main">
        <mc:Choice Requires="a14">
          <p:sp>
            <p:nvSpPr>
              <p:cNvPr id="16" name="Rectangle 15"/>
              <p:cNvSpPr/>
              <p:nvPr/>
            </p:nvSpPr>
            <p:spPr>
              <a:xfrm>
                <a:off x="6019492" y="3806054"/>
                <a:ext cx="2983445" cy="809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𝑀</m:t>
                      </m:r>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rPr>
                                      <m:t>𝑚</m:t>
                                    </m:r>
                                  </m:e>
                                  <m:sub>
                                    <m:r>
                                      <a:rPr lang="en-US" sz="2800" b="0" i="1" smtClean="0">
                                        <a:latin typeface="Cambria Math" charset="0"/>
                                      </a:rPr>
                                      <m:t>11</m:t>
                                    </m:r>
                                  </m:sub>
                                </m:sSub>
                              </m:e>
                              <m:e>
                                <m:sSub>
                                  <m:sSubPr>
                                    <m:ctrlPr>
                                      <a:rPr lang="en-US" sz="2800" b="0" i="1" smtClean="0">
                                        <a:latin typeface="Cambria Math" charset="0"/>
                                      </a:rPr>
                                    </m:ctrlPr>
                                  </m:sSubPr>
                                  <m:e>
                                    <m:r>
                                      <a:rPr lang="en-US" sz="2800" b="0" i="1" smtClean="0">
                                        <a:latin typeface="Cambria Math" charset="0"/>
                                      </a:rPr>
                                      <m:t>𝑚</m:t>
                                    </m:r>
                                  </m:e>
                                  <m:sub>
                                    <m:r>
                                      <a:rPr lang="en-US" sz="2800" b="0" i="1" smtClean="0">
                                        <a:latin typeface="Cambria Math" charset="0"/>
                                      </a:rPr>
                                      <m:t>12</m:t>
                                    </m:r>
                                  </m:sub>
                                </m:sSub>
                              </m:e>
                            </m:mr>
                            <m:mr>
                              <m:e>
                                <m:sSub>
                                  <m:sSubPr>
                                    <m:ctrlPr>
                                      <a:rPr lang="en-US" sz="2800" b="0" i="1" smtClean="0">
                                        <a:latin typeface="Cambria Math" charset="0"/>
                                      </a:rPr>
                                    </m:ctrlPr>
                                  </m:sSubPr>
                                  <m:e>
                                    <m:r>
                                      <a:rPr lang="en-US" sz="2800" b="0" i="1" smtClean="0">
                                        <a:latin typeface="Cambria Math" charset="0"/>
                                      </a:rPr>
                                      <m:t>𝑚</m:t>
                                    </m:r>
                                  </m:e>
                                  <m:sub>
                                    <m:r>
                                      <a:rPr lang="en-US" sz="2800" b="0" i="1" smtClean="0">
                                        <a:latin typeface="Cambria Math" charset="0"/>
                                      </a:rPr>
                                      <m:t>21</m:t>
                                    </m:r>
                                  </m:sub>
                                </m:sSub>
                              </m:e>
                              <m:e>
                                <m:sSub>
                                  <m:sSubPr>
                                    <m:ctrlPr>
                                      <a:rPr lang="en-US" sz="2800" b="0" i="1" smtClean="0">
                                        <a:latin typeface="Cambria Math" charset="0"/>
                                      </a:rPr>
                                    </m:ctrlPr>
                                  </m:sSubPr>
                                  <m:e>
                                    <m:r>
                                      <a:rPr lang="en-US" sz="2800" b="0" i="1" smtClean="0">
                                        <a:latin typeface="Cambria Math" charset="0"/>
                                      </a:rPr>
                                      <m:t>𝑚</m:t>
                                    </m:r>
                                  </m:e>
                                  <m:sub>
                                    <m:r>
                                      <a:rPr lang="en-US" sz="2800" b="0" i="1" smtClean="0">
                                        <a:latin typeface="Cambria Math" charset="0"/>
                                      </a:rPr>
                                      <m:t>22</m:t>
                                    </m:r>
                                  </m:sub>
                                </m:sSub>
                              </m:e>
                            </m:mr>
                          </m:m>
                        </m:e>
                      </m:d>
                    </m:oMath>
                  </m:oMathPara>
                </a14:m>
                <a:endParaRPr lang="en-US" sz="2800" dirty="0"/>
              </a:p>
            </p:txBody>
          </p:sp>
        </mc:Choice>
        <mc:Fallback xmlns="">
          <p:sp>
            <p:nvSpPr>
              <p:cNvPr id="16" name="Rectangle 15"/>
              <p:cNvSpPr>
                <a:spLocks noRot="1" noChangeAspect="1" noMove="1" noResize="1" noEditPoints="1" noAdjustHandles="1" noChangeArrowheads="1" noChangeShapeType="1" noTextEdit="1"/>
              </p:cNvSpPr>
              <p:nvPr/>
            </p:nvSpPr>
            <p:spPr>
              <a:xfrm>
                <a:off x="6019492" y="3806054"/>
                <a:ext cx="2983445" cy="809773"/>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405142" y="4800248"/>
                <a:ext cx="2080634" cy="430887"/>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r>
                        <a:rPr lang="en-US" sz="2800" b="0" i="1" smtClean="0">
                          <a:latin typeface="Cambria Math" charset="0"/>
                        </a:rPr>
                        <m:t>=</m:t>
                      </m:r>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−1</m:t>
                          </m:r>
                        </m:sup>
                      </m:sSup>
                      <m:sSub>
                        <m:sSubPr>
                          <m:ctrlPr>
                            <a:rPr lang="en-US" sz="2800" b="0" i="1" smtClean="0">
                              <a:latin typeface="Cambria Math" charset="0"/>
                            </a:rPr>
                          </m:ctrlPr>
                        </m:sSubPr>
                        <m:e>
                          <m:r>
                            <a:rPr lang="en-US" sz="2800" b="0" i="1" smtClean="0">
                              <a:latin typeface="Cambria Math" charset="0"/>
                            </a:rPr>
                            <m:t>𝑋</m:t>
                          </m:r>
                        </m:e>
                        <m:sub/>
                      </m:sSub>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405142" y="4800248"/>
                <a:ext cx="2080634" cy="430887"/>
              </a:xfrm>
              <a:prstGeom prst="rect">
                <a:avLst/>
              </a:prstGeom>
              <a:blipFill rotWithShape="0">
                <a:blip r:embed="rId9"/>
                <a:stretch>
                  <a:fillRect/>
                </a:stretch>
              </a:blipFill>
            </p:spPr>
            <p:txBody>
              <a:bodyPr/>
              <a:lstStyle/>
              <a:p>
                <a:r>
                  <a:rPr lang="en-US">
                    <a:noFill/>
                  </a:rPr>
                  <a:t> </a:t>
                </a:r>
              </a:p>
            </p:txBody>
          </p:sp>
        </mc:Fallback>
      </mc:AlternateContent>
      <p:sp>
        <p:nvSpPr>
          <p:cNvPr id="18" name="TextBox 17"/>
          <p:cNvSpPr txBox="1"/>
          <p:nvPr/>
        </p:nvSpPr>
        <p:spPr>
          <a:xfrm>
            <a:off x="5205139" y="4718510"/>
            <a:ext cx="910827" cy="523220"/>
          </a:xfrm>
          <a:prstGeom prst="rect">
            <a:avLst/>
          </a:prstGeom>
          <a:noFill/>
        </p:spPr>
        <p:txBody>
          <a:bodyPr wrap="none" rtlCol="0">
            <a:spAutoFit/>
          </a:bodyPr>
          <a:lstStyle/>
          <a:p>
            <a:r>
              <a:rPr lang="en-US" sz="2800" dirty="0"/>
              <a:t>w</a:t>
            </a:r>
            <a:r>
              <a:rPr lang="en-US" sz="2800" dirty="0" smtClean="0"/>
              <a:t>ith </a:t>
            </a:r>
            <a:endParaRPr lang="en-US" sz="2800" dirty="0"/>
          </a:p>
        </p:txBody>
      </p:sp>
      <mc:AlternateContent xmlns:mc="http://schemas.openxmlformats.org/markup-compatibility/2006" xmlns:a14="http://schemas.microsoft.com/office/drawing/2010/main">
        <mc:Choice Requires="a14">
          <p:sp>
            <p:nvSpPr>
              <p:cNvPr id="19" name="Rectangle 18"/>
              <p:cNvSpPr/>
              <p:nvPr/>
            </p:nvSpPr>
            <p:spPr>
              <a:xfrm>
                <a:off x="6000873" y="4564125"/>
                <a:ext cx="3876767" cy="809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charset="0"/>
                            </a:rPr>
                          </m:ctrlPr>
                        </m:sSupPr>
                        <m:e>
                          <m:r>
                            <a:rPr lang="en-US" sz="2800" b="0" i="1" smtClean="0">
                              <a:latin typeface="Cambria Math" charset="0"/>
                            </a:rPr>
                            <m:t>𝑀</m:t>
                          </m:r>
                        </m:e>
                        <m:sup>
                          <m:r>
                            <a:rPr lang="en-US" sz="2800" b="0" i="1" smtClean="0">
                              <a:latin typeface="Cambria Math" charset="0"/>
                            </a:rPr>
                            <m:t>−1</m:t>
                          </m:r>
                        </m:sup>
                      </m:sSup>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rPr>
                                      <m:t>𝑚</m:t>
                                    </m:r>
                                  </m:e>
                                  <m:sub>
                                    <m:r>
                                      <a:rPr lang="en-US" sz="2800" b="0" i="1" smtClean="0">
                                        <a:latin typeface="Cambria Math" charset="0"/>
                                      </a:rPr>
                                      <m:t>22</m:t>
                                    </m:r>
                                  </m:sub>
                                </m:sSub>
                              </m:e>
                              <m:e>
                                <m:sSub>
                                  <m:sSubPr>
                                    <m:ctrlPr>
                                      <a:rPr lang="en-US" sz="2800" b="0" i="1" smtClean="0">
                                        <a:latin typeface="Cambria Math" charset="0"/>
                                      </a:rPr>
                                    </m:ctrlPr>
                                  </m:sSubPr>
                                  <m:e>
                                    <m:r>
                                      <a:rPr lang="en-US" sz="2800" b="0" i="1" smtClean="0">
                                        <a:latin typeface="Cambria Math" charset="0"/>
                                      </a:rPr>
                                      <m:t>−</m:t>
                                    </m:r>
                                    <m:r>
                                      <a:rPr lang="en-US" sz="2800" b="0" i="1" smtClean="0">
                                        <a:latin typeface="Cambria Math" charset="0"/>
                                      </a:rPr>
                                      <m:t>𝑚</m:t>
                                    </m:r>
                                  </m:e>
                                  <m:sub>
                                    <m:r>
                                      <a:rPr lang="en-US" sz="2800" b="0" i="1" smtClean="0">
                                        <a:latin typeface="Cambria Math" charset="0"/>
                                      </a:rPr>
                                      <m:t>12</m:t>
                                    </m:r>
                                  </m:sub>
                                </m:sSub>
                              </m:e>
                            </m:mr>
                            <m:mr>
                              <m:e>
                                <m:sSub>
                                  <m:sSubPr>
                                    <m:ctrlPr>
                                      <a:rPr lang="en-US" sz="2800" b="0" i="1" smtClean="0">
                                        <a:latin typeface="Cambria Math" charset="0"/>
                                      </a:rPr>
                                    </m:ctrlPr>
                                  </m:sSubPr>
                                  <m:e>
                                    <m:r>
                                      <a:rPr lang="en-US" sz="2800" b="0" i="1" smtClean="0">
                                        <a:latin typeface="Cambria Math" charset="0"/>
                                      </a:rPr>
                                      <m:t>−</m:t>
                                    </m:r>
                                    <m:r>
                                      <a:rPr lang="en-US" sz="2800" b="0" i="1" smtClean="0">
                                        <a:latin typeface="Cambria Math" charset="0"/>
                                      </a:rPr>
                                      <m:t>𝑚</m:t>
                                    </m:r>
                                  </m:e>
                                  <m:sub>
                                    <m:r>
                                      <a:rPr lang="en-US" sz="2800" b="0" i="1" smtClean="0">
                                        <a:latin typeface="Cambria Math" charset="0"/>
                                      </a:rPr>
                                      <m:t>21</m:t>
                                    </m:r>
                                  </m:sub>
                                </m:sSub>
                              </m:e>
                              <m:e>
                                <m:sSub>
                                  <m:sSubPr>
                                    <m:ctrlPr>
                                      <a:rPr lang="en-US" sz="2800" b="0" i="1" smtClean="0">
                                        <a:latin typeface="Cambria Math" charset="0"/>
                                      </a:rPr>
                                    </m:ctrlPr>
                                  </m:sSubPr>
                                  <m:e>
                                    <m:r>
                                      <a:rPr lang="en-US" sz="2800" b="0" i="1" smtClean="0">
                                        <a:latin typeface="Cambria Math" charset="0"/>
                                      </a:rPr>
                                      <m:t>𝑚</m:t>
                                    </m:r>
                                  </m:e>
                                  <m:sub>
                                    <m:r>
                                      <a:rPr lang="en-US" sz="2800" b="0" i="1" smtClean="0">
                                        <a:latin typeface="Cambria Math" charset="0"/>
                                      </a:rPr>
                                      <m:t>11</m:t>
                                    </m:r>
                                  </m:sub>
                                </m:sSub>
                              </m:e>
                            </m:mr>
                          </m:m>
                        </m:e>
                      </m:d>
                    </m:oMath>
                  </m:oMathPara>
                </a14:m>
                <a:endParaRPr lang="en-US" sz="2800" dirty="0"/>
              </a:p>
            </p:txBody>
          </p:sp>
        </mc:Choice>
        <mc:Fallback xmlns="">
          <p:sp>
            <p:nvSpPr>
              <p:cNvPr id="19" name="Rectangle 18"/>
              <p:cNvSpPr>
                <a:spLocks noRot="1" noChangeAspect="1" noMove="1" noResize="1" noEditPoints="1" noAdjustHandles="1" noChangeArrowheads="1" noChangeShapeType="1" noTextEdit="1"/>
              </p:cNvSpPr>
              <p:nvPr/>
            </p:nvSpPr>
            <p:spPr>
              <a:xfrm>
                <a:off x="6000873" y="4564125"/>
                <a:ext cx="3876767" cy="809773"/>
              </a:xfrm>
              <a:prstGeom prst="rect">
                <a:avLst/>
              </a:prstGeom>
              <a:blipFill rotWithShape="0">
                <a:blip r:embed="rId10"/>
                <a:stretch>
                  <a:fillRect/>
                </a:stretch>
              </a:blipFill>
            </p:spPr>
            <p:txBody>
              <a:bodyPr/>
              <a:lstStyle/>
              <a:p>
                <a:r>
                  <a:rPr lang="en-US">
                    <a:noFill/>
                  </a:rPr>
                  <a:t> </a:t>
                </a:r>
              </a:p>
            </p:txBody>
          </p:sp>
        </mc:Fallback>
      </mc:AlternateContent>
      <p:sp>
        <p:nvSpPr>
          <p:cNvPr id="20" name="TextBox 19"/>
          <p:cNvSpPr txBox="1"/>
          <p:nvPr/>
        </p:nvSpPr>
        <p:spPr>
          <a:xfrm>
            <a:off x="667835" y="5305499"/>
            <a:ext cx="11232065" cy="954107"/>
          </a:xfrm>
          <a:prstGeom prst="rect">
            <a:avLst/>
          </a:prstGeom>
          <a:noFill/>
        </p:spPr>
        <p:txBody>
          <a:bodyPr wrap="square" rtlCol="0">
            <a:spAutoFit/>
          </a:bodyPr>
          <a:lstStyle/>
          <a:p>
            <a:pPr marL="285750" indent="-285750">
              <a:buFont typeface="Arial" charset="0"/>
              <a:buChar char="•"/>
            </a:pPr>
            <a:r>
              <a:rPr lang="en-US" sz="2800" dirty="0" smtClean="0"/>
              <a:t>Solving for </a:t>
            </a:r>
            <a:r>
              <a:rPr lang="en-US" sz="2800" b="1" i="1" dirty="0" smtClean="0"/>
              <a:t>X</a:t>
            </a:r>
            <a:r>
              <a:rPr lang="en-US" sz="2800" b="1" i="1" baseline="-25000" dirty="0" smtClean="0"/>
              <a:t>0</a:t>
            </a:r>
            <a:r>
              <a:rPr lang="en-US" sz="2800" dirty="0" smtClean="0"/>
              <a:t> and bringing x</a:t>
            </a:r>
            <a:r>
              <a:rPr lang="en-US" sz="2800" baseline="-25000" dirty="0" smtClean="0"/>
              <a:t>0</a:t>
            </a:r>
            <a:r>
              <a:rPr lang="en-US" sz="2800" dirty="0" smtClean="0"/>
              <a:t> and </a:t>
            </a:r>
            <a:r>
              <a:rPr lang="en-US" sz="2800" dirty="0" err="1" smtClean="0"/>
              <a:t>x’</a:t>
            </a:r>
            <a:r>
              <a:rPr lang="en-US" sz="2800" baseline="-25000" dirty="0" err="1" smtClean="0"/>
              <a:t>o</a:t>
            </a:r>
            <a:r>
              <a:rPr lang="en-US" sz="2800" dirty="0" smtClean="0"/>
              <a:t> as a function of </a:t>
            </a:r>
            <a:r>
              <a:rPr lang="en-US" sz="2800" b="1" i="1" dirty="0" smtClean="0"/>
              <a:t>X</a:t>
            </a:r>
            <a:r>
              <a:rPr lang="en-US" sz="2800" dirty="0" smtClean="0"/>
              <a:t> and the matrix elements to the invariant equation we obtain</a:t>
            </a:r>
            <a:endParaRPr lang="en-US" sz="2800" dirty="0"/>
          </a:p>
        </p:txBody>
      </p:sp>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23</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98013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87500" y="2434382"/>
            <a:ext cx="9055100" cy="19598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1117600" y="469900"/>
                <a:ext cx="9321799" cy="13295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𝜀</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𝛽</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+2</m:t>
                      </m:r>
                      <m:r>
                        <a:rPr lang="en-US" sz="2800" b="0" i="1" smtClean="0">
                          <a:latin typeface="Cambria Math" charset="0"/>
                          <a:ea typeface="Cambria Math" charset="0"/>
                          <a:cs typeface="Cambria Math" charset="0"/>
                        </a:rPr>
                        <m:t>𝛼</m:t>
                      </m:r>
                      <m:r>
                        <a:rPr lang="en-US" sz="2800" b="0" i="1" smtClean="0">
                          <a:latin typeface="Cambria Math" charset="0"/>
                          <a:ea typeface="Cambria Math" charset="0"/>
                          <a:cs typeface="Cambria Math" charset="0"/>
                        </a:rPr>
                        <m:t>𝑥</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𝛾</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m:t>
                          </m:r>
                        </m:sup>
                      </m:sSup>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m:t>
                          </m:r>
                        </m:e>
                        <m:sup>
                          <m:r>
                            <a:rPr lang="en-US" sz="2800" b="0" i="1" smtClean="0">
                              <a:latin typeface="Cambria Math" charset="0"/>
                              <a:ea typeface="Cambria Math" charset="0"/>
                              <a:cs typeface="Cambria Math" charset="0"/>
                            </a:rPr>
                            <m:t>2</m:t>
                          </m:r>
                        </m:sup>
                      </m:sSup>
                    </m:oMath>
                  </m:oMathPara>
                </a14:m>
                <a:endParaRPr lang="en-US" sz="2800" b="0" i="1" dirty="0" smtClean="0">
                  <a:latin typeface="Cambria Math" charset="0"/>
                  <a:ea typeface="Cambria Math" charset="0"/>
                  <a:cs typeface="Cambria Math" charset="0"/>
                </a:endParaRPr>
              </a:p>
              <a:p>
                <a:pPr lvl="7"/>
                <a14:m>
                  <m:oMath xmlns:m="http://schemas.openxmlformats.org/officeDocument/2006/math">
                    <m:r>
                      <a:rPr lang="en-US" sz="2800" b="0" i="1" smtClean="0">
                        <a:latin typeface="Cambria Math" charset="0"/>
                        <a:ea typeface="Cambria Math" charset="0"/>
                        <a:cs typeface="Cambria Math" charset="0"/>
                      </a:rPr>
                      <m:t>+2</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m:t>
                        </m:r>
                      </m:sup>
                    </m:sSup>
                    <m:r>
                      <a:rPr lang="en-US" sz="2800" b="0" i="1" smtClean="0">
                        <a:latin typeface="Cambria Math" charset="0"/>
                        <a:ea typeface="Cambria Math" charset="0"/>
                        <a:cs typeface="Cambria Math" charset="0"/>
                      </a:rPr>
                      <m:t>)</m:t>
                    </m:r>
                  </m:oMath>
                </a14:m>
                <a:r>
                  <a:rPr lang="en-US" sz="2800" dirty="0" smtClean="0"/>
                  <a:t>(</a:t>
                </a:r>
                <a14:m>
                  <m:oMath xmlns:m="http://schemas.openxmlformats.org/officeDocument/2006/math">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m:t>
                        </m:r>
                      </m:sup>
                    </m:sSup>
                    <m:r>
                      <a:rPr lang="en-US" sz="2800" b="0" i="1" smtClean="0">
                        <a:latin typeface="Cambria Math" charset="0"/>
                        <a:ea typeface="Cambria Math" charset="0"/>
                        <a:cs typeface="Cambria Math" charset="0"/>
                      </a:rPr>
                      <m:t>)</m:t>
                    </m:r>
                  </m:oMath>
                </a14:m>
                <a:endParaRPr lang="en-US" sz="2800" b="0" i="1" dirty="0" smtClean="0">
                  <a:latin typeface="Cambria Math" charset="0"/>
                  <a:ea typeface="Cambria Math" charset="0"/>
                  <a:cs typeface="Cambria Math" charset="0"/>
                </a:endParaRPr>
              </a:p>
              <a:p>
                <a:pPr lvl="7"/>
                <a14:m>
                  <m:oMathPara xmlns:m="http://schemas.openxmlformats.org/officeDocument/2006/math">
                    <m:oMathParaPr>
                      <m:jc m:val="centerGroup"/>
                    </m:oMathParaPr>
                    <m:oMath xmlns:m="http://schemas.openxmlformats.org/officeDocument/2006/math">
                      <m:r>
                        <a:rPr lang="en-US" sz="2800" b="0" i="0"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m:t>
                          </m:r>
                        </m:sup>
                      </m:sSup>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m:t>
                          </m:r>
                        </m:e>
                        <m:sup>
                          <m:r>
                            <a:rPr lang="en-US" sz="2800" b="0" i="1" smtClean="0">
                              <a:latin typeface="Cambria Math" charset="0"/>
                              <a:ea typeface="Cambria Math" charset="0"/>
                              <a:cs typeface="Cambria Math" charset="0"/>
                            </a:rPr>
                            <m:t>2</m:t>
                          </m:r>
                        </m:sup>
                      </m:sSup>
                    </m:oMath>
                  </m:oMathPara>
                </a14:m>
                <a:endParaRPr lang="en-US" sz="2800" b="0" dirty="0" smtClean="0">
                  <a:ea typeface="Cambria Math" charset="0"/>
                  <a:cs typeface="Cambria Math"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117600" y="469900"/>
                <a:ext cx="9321799" cy="1329531"/>
              </a:xfrm>
              <a:prstGeom prst="rect">
                <a:avLst/>
              </a:prstGeo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711200" y="1911162"/>
            <a:ext cx="4818563" cy="523220"/>
          </a:xfrm>
          <a:prstGeom prst="rect">
            <a:avLst/>
          </a:prstGeom>
          <a:noFill/>
        </p:spPr>
        <p:txBody>
          <a:bodyPr wrap="none" rtlCol="0">
            <a:spAutoFit/>
          </a:bodyPr>
          <a:lstStyle/>
          <a:p>
            <a:pPr marL="285750" indent="-285750">
              <a:buFont typeface="Arial" charset="0"/>
              <a:buChar char="•"/>
            </a:pPr>
            <a:r>
              <a:rPr lang="en-US" sz="2800" dirty="0" smtClean="0"/>
              <a:t>Rearranging terms </a:t>
            </a:r>
            <a:r>
              <a:rPr lang="en-US" sz="2800" smtClean="0"/>
              <a:t>we end up</a:t>
            </a:r>
            <a:endParaRPr lang="en-US" sz="2800"/>
          </a:p>
        </p:txBody>
      </p:sp>
      <mc:AlternateContent xmlns:mc="http://schemas.openxmlformats.org/markup-compatibility/2006" xmlns:a14="http://schemas.microsoft.com/office/drawing/2010/main">
        <mc:Choice Requires="a14">
          <p:sp>
            <p:nvSpPr>
              <p:cNvPr id="4" name="TextBox 3"/>
              <p:cNvSpPr txBox="1"/>
              <p:nvPr/>
            </p:nvSpPr>
            <p:spPr>
              <a:xfrm>
                <a:off x="2978786" y="2546113"/>
                <a:ext cx="5360442" cy="4366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up>
                          <m:r>
                            <a:rPr lang="en-US" sz="2800" b="0" i="1" smtClean="0">
                              <a:latin typeface="Cambria Math" charset="0"/>
                              <a:ea typeface="Cambria Math" charset="0"/>
                              <a:cs typeface="Cambria Math" charset="0"/>
                            </a:rPr>
                            <m:t>2</m:t>
                          </m:r>
                        </m:sup>
                      </m:sSubSup>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−2</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m:t>
                      </m:r>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up>
                          <m:r>
                            <a:rPr lang="en-US" sz="2800" b="0" i="1" smtClean="0">
                              <a:latin typeface="Cambria Math" charset="0"/>
                              <a:ea typeface="Cambria Math" charset="0"/>
                              <a:cs typeface="Cambria Math" charset="0"/>
                            </a:rPr>
                            <m:t>2</m:t>
                          </m:r>
                        </m:sup>
                      </m:sSubSup>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ea typeface="Cambria Math" charset="0"/>
                              <a:cs typeface="Cambria Math" charset="0"/>
                            </a:rPr>
                            <m:t>0</m:t>
                          </m:r>
                        </m:sub>
                      </m:sSub>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2978786" y="2546113"/>
                <a:ext cx="5360442" cy="43665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717919" y="3190003"/>
                <a:ext cx="881356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𝛼</m:t>
                      </m:r>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m:t>
                      </m:r>
                      <m:d>
                        <m:dPr>
                          <m:ctrlPr>
                            <a:rPr lang="en-US" sz="2800" b="0" i="1" smtClean="0">
                              <a:latin typeface="Cambria Math" charset="0"/>
                              <a:ea typeface="Cambria Math" charset="0"/>
                              <a:cs typeface="Cambria Math" charset="0"/>
                            </a:rPr>
                          </m:ctrlPr>
                        </m:dPr>
                        <m:e>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e>
                      </m:d>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ea typeface="Cambria Math" charset="0"/>
                              <a:cs typeface="Cambria Math" charset="0"/>
                            </a:rPr>
                            <m:t>0</m:t>
                          </m:r>
                        </m:sub>
                      </m:sSub>
                    </m:oMath>
                  </m:oMathPara>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1717919" y="3190003"/>
                <a:ext cx="8813567"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848067" y="3828122"/>
                <a:ext cx="5363391" cy="4366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𝛾</m:t>
                      </m:r>
                      <m:r>
                        <a:rPr lang="en-US" sz="2800" b="0" i="1" smtClean="0">
                          <a:latin typeface="Cambria Math" charset="0"/>
                          <a:ea typeface="Cambria Math" charset="0"/>
                          <a:cs typeface="Cambria Math" charset="0"/>
                        </a:rPr>
                        <m:t>=</m:t>
                      </m:r>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up>
                          <m:r>
                            <a:rPr lang="en-US" sz="2800" b="0" i="1" smtClean="0">
                              <a:latin typeface="Cambria Math" charset="0"/>
                              <a:ea typeface="Cambria Math" charset="0"/>
                              <a:cs typeface="Cambria Math" charset="0"/>
                            </a:rPr>
                            <m:t>2</m:t>
                          </m:r>
                        </m:sup>
                      </m:sSubSup>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−2</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m:t>
                      </m:r>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up>
                          <m:r>
                            <a:rPr lang="en-US" sz="2800" b="0" i="1" smtClean="0">
                              <a:latin typeface="Cambria Math" charset="0"/>
                              <a:ea typeface="Cambria Math" charset="0"/>
                              <a:cs typeface="Cambria Math" charset="0"/>
                            </a:rPr>
                            <m:t>2</m:t>
                          </m:r>
                        </m:sup>
                      </m:sSubSup>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ea typeface="Cambria Math" charset="0"/>
                              <a:cs typeface="Cambria Math" charset="0"/>
                            </a:rPr>
                            <m:t>0</m:t>
                          </m:r>
                        </m:sub>
                      </m:sSub>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2848067" y="3828122"/>
                <a:ext cx="5363391" cy="43665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326101" y="4794221"/>
                <a:ext cx="9392699" cy="1387175"/>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2800" i="1" smtClean="0">
                              <a:latin typeface="Cambria Math" charset="0"/>
                            </a:rPr>
                          </m:ctrlPr>
                        </m:dPr>
                        <m:e>
                          <m:m>
                            <m:mPr>
                              <m:mcs>
                                <m:mc>
                                  <m:mcPr>
                                    <m:count m:val="1"/>
                                    <m:mcJc m:val="center"/>
                                  </m:mcPr>
                                </m:mc>
                              </m:mcs>
                              <m:ctrlPr>
                                <a:rPr lang="mr-IN" sz="2800" i="1" smtClean="0">
                                  <a:latin typeface="Cambria Math" charset="0"/>
                                </a:rPr>
                              </m:ctrlPr>
                            </m:mPr>
                            <m:mr>
                              <m:e>
                                <m:r>
                                  <m:rPr>
                                    <m:brk m:alnAt="7"/>
                                  </m:rPr>
                                  <a:rPr lang="mr-IN" sz="2800" i="1" smtClean="0">
                                    <a:latin typeface="Cambria Math" charset="0"/>
                                    <a:ea typeface="Cambria Math" charset="0"/>
                                    <a:cs typeface="Cambria Math" charset="0"/>
                                  </a:rPr>
                                  <m:t>𝛽</m:t>
                                </m:r>
                              </m:e>
                            </m:mr>
                            <m:mr>
                              <m:e>
                                <m:r>
                                  <a:rPr lang="mr-IN" sz="2800" i="1" smtClean="0">
                                    <a:latin typeface="Cambria Math" charset="0"/>
                                    <a:ea typeface="Cambria Math" charset="0"/>
                                    <a:cs typeface="Cambria Math" charset="0"/>
                                  </a:rPr>
                                  <m:t>𝛼</m:t>
                                </m:r>
                              </m:e>
                            </m:mr>
                            <m:mr>
                              <m:e>
                                <m:r>
                                  <a:rPr lang="mr-IN" sz="2800" i="1" smtClean="0">
                                    <a:latin typeface="Cambria Math" charset="0"/>
                                    <a:ea typeface="Cambria Math" charset="0"/>
                                    <a:cs typeface="Cambria Math" charset="0"/>
                                  </a:rPr>
                                  <m:t>𝛾</m:t>
                                </m:r>
                              </m:e>
                            </m:mr>
                          </m:m>
                        </m:e>
                      </m:d>
                      <m:r>
                        <a:rPr lang="en-US" sz="2800" b="0" i="1" smtClean="0">
                          <a:latin typeface="Cambria Math" charset="0"/>
                        </a:rPr>
                        <m:t>=</m:t>
                      </m:r>
                      <m:d>
                        <m:dPr>
                          <m:ctrlPr>
                            <a:rPr lang="mr-IN" sz="2800" b="0" i="1" smtClean="0">
                              <a:latin typeface="Cambria Math" charset="0"/>
                            </a:rPr>
                          </m:ctrlPr>
                        </m:dPr>
                        <m:e>
                          <m:m>
                            <m:mPr>
                              <m:mcs>
                                <m:mc>
                                  <m:mcPr>
                                    <m:count m:val="3"/>
                                    <m:mcJc m:val="center"/>
                                  </m:mcPr>
                                </m:mc>
                              </m:mcs>
                              <m:ctrlPr>
                                <a:rPr lang="uk-UA" sz="2800" b="0" i="1" smtClean="0">
                                  <a:latin typeface="Cambria Math" charset="0"/>
                                </a:rPr>
                              </m:ctrlPr>
                            </m:mPr>
                            <m:mr>
                              <m:e>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up>
                                    <m:r>
                                      <a:rPr lang="en-US" sz="2800" b="0" i="1" smtClean="0">
                                        <a:latin typeface="Cambria Math" charset="0"/>
                                        <a:ea typeface="Cambria Math" charset="0"/>
                                        <a:cs typeface="Cambria Math" charset="0"/>
                                      </a:rPr>
                                      <m:t>2</m:t>
                                    </m:r>
                                  </m:sup>
                                </m:sSubSup>
                              </m:e>
                              <m:e>
                                <m:r>
                                  <a:rPr lang="en-US" sz="2800" b="0" i="1" smtClean="0">
                                    <a:latin typeface="Cambria Math" charset="0"/>
                                    <a:ea typeface="Cambria Math" charset="0"/>
                                    <a:cs typeface="Cambria Math" charset="0"/>
                                  </a:rPr>
                                  <m:t>−2</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e>
                              <m:e>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up>
                                    <m:r>
                                      <a:rPr lang="en-US" sz="2800" b="0" i="1" smtClean="0">
                                        <a:latin typeface="Cambria Math" charset="0"/>
                                        <a:ea typeface="Cambria Math" charset="0"/>
                                        <a:cs typeface="Cambria Math" charset="0"/>
                                      </a:rPr>
                                      <m:t>2</m:t>
                                    </m:r>
                                  </m:sup>
                                </m:sSubSup>
                              </m:e>
                            </m:mr>
                            <m:mr>
                              <m:e>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e>
                              <m:e>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11</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e>
                              <m:e>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12</m:t>
                                    </m:r>
                                  </m:sub>
                                </m:sSub>
                              </m:e>
                            </m:mr>
                            <m:mr>
                              <m:e>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up>
                                    <m:r>
                                      <a:rPr lang="en-US" sz="2800" b="0" i="1" smtClean="0">
                                        <a:latin typeface="Cambria Math" charset="0"/>
                                        <a:ea typeface="Cambria Math" charset="0"/>
                                        <a:cs typeface="Cambria Math" charset="0"/>
                                      </a:rPr>
                                      <m:t>2</m:t>
                                    </m:r>
                                  </m:sup>
                                </m:sSubSup>
                              </m:e>
                              <m:e>
                                <m:r>
                                  <a:rPr lang="en-US" sz="2800" b="0" i="1" smtClean="0">
                                    <a:latin typeface="Cambria Math" charset="0"/>
                                    <a:ea typeface="Cambria Math" charset="0"/>
                                    <a:cs typeface="Cambria Math" charset="0"/>
                                  </a:rPr>
                                  <m:t>−2</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21</m:t>
                                    </m:r>
                                  </m:sub>
                                </m:sSub>
                              </m:e>
                              <m:e>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22</m:t>
                                    </m:r>
                                  </m:sub>
                                  <m:sup>
                                    <m:r>
                                      <a:rPr lang="en-US" sz="2800" b="0" i="1" smtClean="0">
                                        <a:latin typeface="Cambria Math" charset="0"/>
                                        <a:ea typeface="Cambria Math" charset="0"/>
                                        <a:cs typeface="Cambria Math" charset="0"/>
                                      </a:rPr>
                                      <m:t>2</m:t>
                                    </m:r>
                                  </m:sup>
                                </m:sSubSup>
                              </m:e>
                            </m:mr>
                          </m:m>
                        </m:e>
                      </m:d>
                      <m:d>
                        <m:dPr>
                          <m:ctrlPr>
                            <a:rPr lang="mr-IN" sz="2800" b="0" i="1" smtClean="0">
                              <a:latin typeface="Cambria Math" charset="0"/>
                            </a:rPr>
                          </m:ctrlPr>
                        </m:dPr>
                        <m:e>
                          <m:m>
                            <m:mPr>
                              <m:mcs>
                                <m:mc>
                                  <m:mcPr>
                                    <m:count m:val="1"/>
                                    <m:mcJc m:val="center"/>
                                  </m:mcPr>
                                </m:mc>
                              </m:mcs>
                              <m:ctrlPr>
                                <a:rPr lang="mr-IN" sz="2800" b="0" i="1" smtClean="0">
                                  <a:latin typeface="Cambria Math" charset="0"/>
                                </a:rPr>
                              </m:ctrlPr>
                            </m:mPr>
                            <m:mr>
                              <m:e>
                                <m:sSub>
                                  <m:sSubPr>
                                    <m:ctrlPr>
                                      <a:rPr lang="en-US" sz="2800" b="0" i="1" smtClean="0">
                                        <a:latin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rPr>
                                      <m:t>0</m:t>
                                    </m:r>
                                  </m:sub>
                                </m:sSub>
                              </m:e>
                            </m:mr>
                            <m:mr>
                              <m:e>
                                <m:sSub>
                                  <m:sSubPr>
                                    <m:ctrlPr>
                                      <a:rPr lang="en-US" sz="2800" b="0" i="1" smtClean="0">
                                        <a:latin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rPr>
                                      <m:t>0</m:t>
                                    </m:r>
                                  </m:sub>
                                </m:sSub>
                              </m:e>
                            </m:mr>
                            <m:mr>
                              <m:e>
                                <m:sSub>
                                  <m:sSubPr>
                                    <m:ctrlPr>
                                      <a:rPr lang="en-US" sz="2800" b="0" i="1" smtClean="0">
                                        <a:latin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rPr>
                                      <m:t>0</m:t>
                                    </m:r>
                                  </m:sub>
                                </m:sSub>
                              </m:e>
                            </m:mr>
                          </m:m>
                        </m:e>
                      </m:d>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1326101" y="4794221"/>
                <a:ext cx="9392699" cy="1387175"/>
              </a:xfrm>
              <a:prstGeom prst="rect">
                <a:avLst/>
              </a:prstGeom>
              <a:blipFill rotWithShape="0">
                <a:blip r:embed="rId6"/>
                <a:stretch>
                  <a:fillRect/>
                </a:stretch>
              </a:blipFill>
            </p:spPr>
            <p:txBody>
              <a:bodyPr/>
              <a:lstStyle/>
              <a:p>
                <a:r>
                  <a:rPr lang="en-US">
                    <a:noFill/>
                  </a:rPr>
                  <a:t> </a:t>
                </a:r>
              </a:p>
            </p:txBody>
          </p:sp>
        </mc:Fallback>
      </mc:AlternateContent>
      <p:sp>
        <p:nvSpPr>
          <p:cNvPr id="9" name="Date Placeholder 8"/>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0" name="Footer Placeholder 9"/>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1" name="Slide Number Placeholder 10"/>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24</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55772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Dispersion calculation</a:t>
            </a:r>
            <a:endParaRPr lang="en-US" dirty="0"/>
          </a:p>
        </p:txBody>
      </p:sp>
      <p:sp>
        <p:nvSpPr>
          <p:cNvPr id="3" name="Date Placeholder 2"/>
          <p:cNvSpPr>
            <a:spLocks noGrp="1"/>
          </p:cNvSpPr>
          <p:nvPr>
            <p:ph type="dt" sz="half" idx="10"/>
          </p:nvPr>
        </p:nvSpPr>
        <p:spPr/>
        <p:txBody>
          <a:bodyPr/>
          <a:lstStyle/>
          <a:p>
            <a:r>
              <a:rPr lang="en-US" smtClean="0"/>
              <a:t>22.03.2022</a:t>
            </a:r>
            <a:endParaRPr lang="en-US"/>
          </a:p>
        </p:txBody>
      </p:sp>
      <p:sp>
        <p:nvSpPr>
          <p:cNvPr id="4" name="Footer Placeholder 3"/>
          <p:cNvSpPr>
            <a:spLocks noGrp="1"/>
          </p:cNvSpPr>
          <p:nvPr>
            <p:ph type="ftr" sz="quarter" idx="11"/>
          </p:nvPr>
        </p:nvSpPr>
        <p:spPr/>
        <p:txBody>
          <a:bodyPr/>
          <a:lstStyle/>
          <a:p>
            <a:r>
              <a:rPr lang="en-US" smtClean="0"/>
              <a:t>Introduction to accelerator physics, R. Alemany Fernandez</a:t>
            </a:r>
            <a:endParaRPr lang="en-US"/>
          </a:p>
        </p:txBody>
      </p:sp>
      <p:sp>
        <p:nvSpPr>
          <p:cNvPr id="5" name="Slide Number Placeholder 4"/>
          <p:cNvSpPr>
            <a:spLocks noGrp="1"/>
          </p:cNvSpPr>
          <p:nvPr>
            <p:ph type="sldNum" sz="quarter" idx="12"/>
          </p:nvPr>
        </p:nvSpPr>
        <p:spPr/>
        <p:txBody>
          <a:bodyPr/>
          <a:lstStyle/>
          <a:p>
            <a:fld id="{7D7AD134-799A-DB47-B24E-BC8EFBBCC5B9}" type="slidenum">
              <a:rPr lang="en-US" smtClean="0"/>
              <a:t>25</a:t>
            </a:fld>
            <a:endParaRPr lang="en-US"/>
          </a:p>
        </p:txBody>
      </p:sp>
      <p:sp>
        <p:nvSpPr>
          <p:cNvPr id="6" name="TextBox 5"/>
          <p:cNvSpPr txBox="1"/>
          <p:nvPr/>
        </p:nvSpPr>
        <p:spPr>
          <a:xfrm>
            <a:off x="803564" y="1506022"/>
            <a:ext cx="7776360" cy="461665"/>
          </a:xfrm>
          <a:prstGeom prst="rect">
            <a:avLst/>
          </a:prstGeom>
          <a:noFill/>
        </p:spPr>
        <p:txBody>
          <a:bodyPr wrap="none" rtlCol="0">
            <a:spAutoFit/>
          </a:bodyPr>
          <a:lstStyle/>
          <a:p>
            <a:pPr marL="285750" indent="-285750">
              <a:buFont typeface="Arial" charset="0"/>
              <a:buChar char="•"/>
            </a:pPr>
            <a:r>
              <a:rPr lang="en-US" sz="2400" dirty="0" smtClean="0"/>
              <a:t>We said ”dispersion is the orbit of a particle with ∆p/</a:t>
            </a:r>
            <a:r>
              <a:rPr lang="en-US" sz="2400" dirty="0" err="1" smtClean="0"/>
              <a:t>p</a:t>
            </a:r>
            <a:r>
              <a:rPr lang="en-US" sz="2400" baseline="-25000" dirty="0" err="1" smtClean="0"/>
              <a:t>o</a:t>
            </a:r>
            <a:r>
              <a:rPr lang="en-US" sz="2400" dirty="0" smtClean="0"/>
              <a:t>=1” </a:t>
            </a:r>
            <a:endParaRPr lang="en-US" sz="2400" dirty="0"/>
          </a:p>
        </p:txBody>
      </p:sp>
      <mc:AlternateContent xmlns:mc="http://schemas.openxmlformats.org/markup-compatibility/2006" xmlns:a14="http://schemas.microsoft.com/office/drawing/2010/main">
        <mc:Choice Requires="a14">
          <p:sp>
            <p:nvSpPr>
              <p:cNvPr id="7" name="TextBox 6"/>
              <p:cNvSpPr txBox="1"/>
              <p:nvPr/>
            </p:nvSpPr>
            <p:spPr>
              <a:xfrm>
                <a:off x="3095241" y="3227335"/>
                <a:ext cx="5466159" cy="882934"/>
              </a:xfrm>
              <a:prstGeom prst="rect">
                <a:avLst/>
              </a:prstGeom>
              <a:noFill/>
            </p:spPr>
            <p:txBody>
              <a:bodyPr wrap="square" lIns="0" tIns="0" rIns="0" bIns="0" rtlCol="0">
                <a:spAutoFit/>
              </a:bodyPr>
              <a:lstStyle/>
              <a:p>
                <a14:m>
                  <m:oMath xmlns:m="http://schemas.openxmlformats.org/officeDocument/2006/math">
                    <m:sSup>
                      <m:sSupPr>
                        <m:ctrlPr>
                          <a:rPr lang="en-US" sz="3600" i="1" smtClean="0">
                            <a:latin typeface="Cambria Math" charset="0"/>
                          </a:rPr>
                        </m:ctrlPr>
                      </m:sSupPr>
                      <m:e>
                        <m:r>
                          <a:rPr lang="en-US" sz="3600" b="0" i="1" smtClean="0">
                            <a:latin typeface="Cambria Math" charset="0"/>
                          </a:rPr>
                          <m:t>𝑥</m:t>
                        </m:r>
                      </m:e>
                      <m:sup>
                        <m:r>
                          <a:rPr lang="en-US" sz="3600" b="0" i="1" smtClean="0">
                            <a:latin typeface="Cambria Math" charset="0"/>
                          </a:rPr>
                          <m:t>′′</m:t>
                        </m:r>
                      </m:sup>
                    </m:sSup>
                    <m:r>
                      <a:rPr lang="en-US" sz="3600" b="0" i="1" smtClean="0">
                        <a:latin typeface="Cambria Math" charset="0"/>
                      </a:rPr>
                      <m:t>+</m:t>
                    </m:r>
                    <m:d>
                      <m:dPr>
                        <m:ctrlPr>
                          <a:rPr lang="mr-IN" sz="3600" b="0" i="1" smtClean="0">
                            <a:latin typeface="Cambria Math" charset="0"/>
                          </a:rPr>
                        </m:ctrlPr>
                      </m:dPr>
                      <m:e>
                        <m:f>
                          <m:fPr>
                            <m:ctrlPr>
                              <a:rPr lang="mr-IN" sz="3600" b="0" i="1" smtClean="0">
                                <a:latin typeface="Cambria Math" charset="0"/>
                              </a:rPr>
                            </m:ctrlPr>
                          </m:fPr>
                          <m:num>
                            <m:r>
                              <a:rPr lang="en-US" sz="3600" b="0" i="1" smtClean="0">
                                <a:latin typeface="Cambria Math" charset="0"/>
                              </a:rPr>
                              <m:t>1</m:t>
                            </m:r>
                          </m:num>
                          <m:den>
                            <m:sSup>
                              <m:sSupPr>
                                <m:ctrlPr>
                                  <a:rPr lang="mr-IN" sz="3600" b="0" i="1" smtClean="0">
                                    <a:latin typeface="Cambria Math" charset="0"/>
                                  </a:rPr>
                                </m:ctrlPr>
                              </m:sSupPr>
                              <m:e>
                                <m:r>
                                  <a:rPr lang="mr-IN" sz="3600" b="0" i="1" smtClean="0">
                                    <a:latin typeface="Cambria Math" charset="0"/>
                                    <a:ea typeface="Cambria Math" charset="0"/>
                                    <a:cs typeface="Cambria Math" charset="0"/>
                                  </a:rPr>
                                  <m:t>𝜌</m:t>
                                </m:r>
                              </m:e>
                              <m:sup>
                                <m:r>
                                  <a:rPr lang="en-US" sz="3600" b="0" i="1" smtClean="0">
                                    <a:latin typeface="Cambria Math" charset="0"/>
                                  </a:rPr>
                                  <m:t>2</m:t>
                                </m:r>
                              </m:sup>
                            </m:sSup>
                          </m:den>
                        </m:f>
                        <m:r>
                          <a:rPr lang="en-US" sz="3600" b="0" i="1" smtClean="0">
                            <a:latin typeface="Cambria Math" charset="0"/>
                          </a:rPr>
                          <m:t>−</m:t>
                        </m:r>
                        <m:r>
                          <a:rPr lang="en-US" sz="3600" b="0" i="1" smtClean="0">
                            <a:latin typeface="Cambria Math" charset="0"/>
                          </a:rPr>
                          <m:t>𝑘</m:t>
                        </m:r>
                      </m:e>
                    </m:d>
                    <m:r>
                      <a:rPr lang="en-US" sz="3600" b="0" i="1" smtClean="0">
                        <a:latin typeface="Cambria Math" charset="0"/>
                      </a:rPr>
                      <m:t>𝑥</m:t>
                    </m:r>
                    <m:r>
                      <a:rPr lang="en-US" sz="3600" b="0" i="1" smtClean="0">
                        <a:latin typeface="Cambria Math" charset="0"/>
                      </a:rPr>
                      <m:t>=</m:t>
                    </m:r>
                    <m:f>
                      <m:fPr>
                        <m:ctrlPr>
                          <a:rPr lang="mr-IN" sz="3600" b="0" i="1" smtClean="0">
                            <a:latin typeface="Cambria Math" charset="0"/>
                          </a:rPr>
                        </m:ctrlPr>
                      </m:fPr>
                      <m:num>
                        <m:r>
                          <a:rPr lang="en-US" sz="3600" b="0" i="1" smtClean="0">
                            <a:latin typeface="Cambria Math" charset="0"/>
                          </a:rPr>
                          <m:t>1</m:t>
                        </m:r>
                      </m:num>
                      <m:den>
                        <m:r>
                          <a:rPr lang="mr-IN" sz="3600" b="0" i="1" smtClean="0">
                            <a:latin typeface="Cambria Math" charset="0"/>
                            <a:ea typeface="Cambria Math" charset="0"/>
                            <a:cs typeface="Cambria Math" charset="0"/>
                          </a:rPr>
                          <m:t>𝜌</m:t>
                        </m:r>
                      </m:den>
                    </m:f>
                  </m:oMath>
                </a14:m>
                <a:r>
                  <a:rPr lang="mr-IN" sz="3600" dirty="0"/>
                  <a:t> </a:t>
                </a:r>
                <a14:m>
                  <m:oMath xmlns:m="http://schemas.openxmlformats.org/officeDocument/2006/math">
                    <m:f>
                      <m:fPr>
                        <m:ctrlPr>
                          <a:rPr lang="mr-IN" sz="3600" i="1">
                            <a:latin typeface="Cambria Math" charset="0"/>
                          </a:rPr>
                        </m:ctrlPr>
                      </m:fPr>
                      <m:num>
                        <m:r>
                          <a:rPr lang="mr-IN" sz="3600" i="1">
                            <a:latin typeface="Cambria Math" charset="0"/>
                            <a:ea typeface="Cambria Math" charset="0"/>
                            <a:cs typeface="Cambria Math" charset="0"/>
                          </a:rPr>
                          <m:t>∆</m:t>
                        </m:r>
                        <m:r>
                          <a:rPr lang="en-US" sz="3600" i="1">
                            <a:latin typeface="Cambria Math" charset="0"/>
                            <a:ea typeface="Cambria Math" charset="0"/>
                            <a:cs typeface="Cambria Math" charset="0"/>
                          </a:rPr>
                          <m:t>𝑝</m:t>
                        </m:r>
                      </m:num>
                      <m:den>
                        <m:sSub>
                          <m:sSubPr>
                            <m:ctrlPr>
                              <a:rPr lang="en-US" sz="3600" i="1">
                                <a:latin typeface="Cambria Math" charset="0"/>
                              </a:rPr>
                            </m:ctrlPr>
                          </m:sSubPr>
                          <m:e>
                            <m:r>
                              <a:rPr lang="en-US" sz="3600" i="1">
                                <a:latin typeface="Cambria Math" charset="0"/>
                              </a:rPr>
                              <m:t>𝑝</m:t>
                            </m:r>
                          </m:e>
                          <m:sub>
                            <m:r>
                              <a:rPr lang="en-US" sz="3600" i="1">
                                <a:latin typeface="Cambria Math" charset="0"/>
                              </a:rPr>
                              <m:t>𝑜</m:t>
                            </m:r>
                          </m:sub>
                        </m:sSub>
                      </m:den>
                    </m:f>
                  </m:oMath>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3095241" y="3227335"/>
                <a:ext cx="5466159" cy="882934"/>
              </a:xfrm>
              <a:prstGeom prst="rect">
                <a:avLst/>
              </a:prstGeom>
              <a:blipFill rotWithShape="0">
                <a:blip r:embed="rId2"/>
                <a:stretch>
                  <a:fillRect b="-13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481682" y="2065411"/>
                <a:ext cx="2556918" cy="6301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𝑥</m:t>
                      </m:r>
                      <m:d>
                        <m:dPr>
                          <m:ctrlPr>
                            <a:rPr lang="en-US" sz="2000" b="0" i="1" smtClean="0">
                              <a:latin typeface="Cambria Math" charset="0"/>
                            </a:rPr>
                          </m:ctrlPr>
                        </m:dPr>
                        <m:e>
                          <m:r>
                            <a:rPr lang="en-US" sz="2000" b="0" i="1" smtClean="0">
                              <a:latin typeface="Cambria Math" charset="0"/>
                            </a:rPr>
                            <m:t>𝑠</m:t>
                          </m:r>
                        </m:e>
                      </m:d>
                      <m:r>
                        <a:rPr lang="en-US" sz="2000" b="0" i="1" smtClean="0">
                          <a:latin typeface="Cambria Math" charset="0"/>
                        </a:rPr>
                        <m:t>=</m:t>
                      </m:r>
                      <m:r>
                        <a:rPr lang="en-US" sz="2000" b="0" i="1" smtClean="0">
                          <a:latin typeface="Cambria Math" charset="0"/>
                        </a:rPr>
                        <m:t>𝐷</m:t>
                      </m:r>
                      <m:d>
                        <m:dPr>
                          <m:ctrlPr>
                            <a:rPr lang="en-US" sz="2000" b="0" i="1" smtClean="0">
                              <a:latin typeface="Cambria Math" charset="0"/>
                            </a:rPr>
                          </m:ctrlPr>
                        </m:dPr>
                        <m:e>
                          <m:r>
                            <a:rPr lang="en-US" sz="2000" b="0" i="1" smtClean="0">
                              <a:latin typeface="Cambria Math" charset="0"/>
                            </a:rPr>
                            <m:t>𝑠</m:t>
                          </m:r>
                        </m:e>
                      </m:d>
                      <m:f>
                        <m:fPr>
                          <m:ctrlPr>
                            <a:rPr lang="mr-IN" sz="2000" b="0" i="1" smtClean="0">
                              <a:latin typeface="Cambria Math" charset="0"/>
                            </a:rPr>
                          </m:ctrlPr>
                        </m:fPr>
                        <m:num>
                          <m:r>
                            <a:rPr lang="mr-IN"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𝑝</m:t>
                          </m:r>
                        </m:num>
                        <m:den>
                          <m:sSub>
                            <m:sSubPr>
                              <m:ctrlPr>
                                <a:rPr lang="en-US" sz="2000" b="0" i="1" smtClean="0">
                                  <a:latin typeface="Cambria Math" charset="0"/>
                                </a:rPr>
                              </m:ctrlPr>
                            </m:sSubPr>
                            <m:e>
                              <m:r>
                                <a:rPr lang="en-US" sz="2000" b="0" i="1" smtClean="0">
                                  <a:latin typeface="Cambria Math" charset="0"/>
                                </a:rPr>
                                <m:t>𝑝</m:t>
                              </m:r>
                            </m:e>
                            <m:sub>
                              <m:r>
                                <a:rPr lang="en-US" sz="2000" b="0" i="1" smtClean="0">
                                  <a:latin typeface="Cambria Math" charset="0"/>
                                </a:rPr>
                                <m:t>𝑜</m:t>
                              </m:r>
                            </m:sub>
                          </m:sSub>
                        </m:den>
                      </m:f>
                      <m:r>
                        <a:rPr lang="en-US" sz="2000" b="0" i="0" smtClean="0">
                          <a:latin typeface="Cambria Math" charset="0"/>
                        </a:rPr>
                        <m:t>=</m:t>
                      </m:r>
                      <m:r>
                        <m:rPr>
                          <m:sty m:val="p"/>
                        </m:rPr>
                        <a:rPr lang="en-US" sz="2000" b="0" i="0" smtClean="0">
                          <a:latin typeface="Cambria Math" charset="0"/>
                        </a:rPr>
                        <m:t>D</m:t>
                      </m:r>
                      <m:r>
                        <a:rPr lang="en-US" sz="2000" b="0" i="0" smtClean="0">
                          <a:latin typeface="Cambria Math" charset="0"/>
                        </a:rPr>
                        <m:t>(</m:t>
                      </m:r>
                      <m:r>
                        <m:rPr>
                          <m:sty m:val="p"/>
                        </m:rPr>
                        <a:rPr lang="en-US" sz="2000" b="0" i="0" smtClean="0">
                          <a:latin typeface="Cambria Math" charset="0"/>
                        </a:rPr>
                        <m:t>s</m:t>
                      </m:r>
                      <m:r>
                        <a:rPr lang="en-US" sz="2000" b="0" i="0" smtClean="0">
                          <a:latin typeface="Cambria Math" charset="0"/>
                        </a:rPr>
                        <m:t>)</m:t>
                      </m:r>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1481682" y="2065411"/>
                <a:ext cx="2556918" cy="630109"/>
              </a:xfrm>
              <a:prstGeom prst="rect">
                <a:avLst/>
              </a:prstGeom>
              <a:blipFill rotWithShape="0">
                <a:blip r:embed="rId3"/>
                <a:stretch>
                  <a:fillRect b="-971"/>
                </a:stretch>
              </a:blipFill>
            </p:spPr>
            <p:txBody>
              <a:bodyPr/>
              <a:lstStyle/>
              <a:p>
                <a:r>
                  <a:rPr lang="en-US">
                    <a:noFill/>
                  </a:rPr>
                  <a:t> </a:t>
                </a:r>
              </a:p>
            </p:txBody>
          </p:sp>
        </mc:Fallback>
      </mc:AlternateContent>
      <p:sp>
        <p:nvSpPr>
          <p:cNvPr id="10" name="Oval 9"/>
          <p:cNvSpPr/>
          <p:nvPr/>
        </p:nvSpPr>
        <p:spPr>
          <a:xfrm>
            <a:off x="3455719" y="2161309"/>
            <a:ext cx="582881" cy="53421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096987" y="2434442"/>
            <a:ext cx="1915650" cy="1104405"/>
          </a:xfrm>
          <a:custGeom>
            <a:avLst/>
            <a:gdLst>
              <a:gd name="connsiteX0" fmla="*/ 0 w 2141314"/>
              <a:gd name="connsiteY0" fmla="*/ 0 h 1104405"/>
              <a:gd name="connsiteX1" fmla="*/ 914400 w 2141314"/>
              <a:gd name="connsiteY1" fmla="*/ 178129 h 1104405"/>
              <a:gd name="connsiteX2" fmla="*/ 2018805 w 2141314"/>
              <a:gd name="connsiteY2" fmla="*/ 641267 h 1104405"/>
              <a:gd name="connsiteX3" fmla="*/ 2113808 w 2141314"/>
              <a:gd name="connsiteY3" fmla="*/ 1104405 h 1104405"/>
            </a:gdLst>
            <a:ahLst/>
            <a:cxnLst>
              <a:cxn ang="0">
                <a:pos x="connsiteX0" y="connsiteY0"/>
              </a:cxn>
              <a:cxn ang="0">
                <a:pos x="connsiteX1" y="connsiteY1"/>
              </a:cxn>
              <a:cxn ang="0">
                <a:pos x="connsiteX2" y="connsiteY2"/>
              </a:cxn>
              <a:cxn ang="0">
                <a:pos x="connsiteX3" y="connsiteY3"/>
              </a:cxn>
            </a:cxnLst>
            <a:rect l="l" t="t" r="r" b="b"/>
            <a:pathLst>
              <a:path w="2141314" h="1104405">
                <a:moveTo>
                  <a:pt x="0" y="0"/>
                </a:moveTo>
                <a:cubicBezTo>
                  <a:pt x="288966" y="35625"/>
                  <a:pt x="577933" y="71251"/>
                  <a:pt x="914400" y="178129"/>
                </a:cubicBezTo>
                <a:cubicBezTo>
                  <a:pt x="1250868" y="285007"/>
                  <a:pt x="1818904" y="486888"/>
                  <a:pt x="2018805" y="641267"/>
                </a:cubicBezTo>
                <a:cubicBezTo>
                  <a:pt x="2218706" y="795646"/>
                  <a:pt x="2113808" y="1104405"/>
                  <a:pt x="2113808" y="1104405"/>
                </a:cubicBezTo>
              </a:path>
            </a:pathLst>
          </a:custGeom>
          <a:noFill/>
          <a:ln>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260770" y="3230092"/>
            <a:ext cx="439387" cy="74814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237019" y="3368446"/>
            <a:ext cx="463138" cy="49465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3071082" y="4520905"/>
                <a:ext cx="5466159" cy="9278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charset="0"/>
                            </a:rPr>
                          </m:ctrlPr>
                        </m:sSupPr>
                        <m:e>
                          <m:r>
                            <a:rPr lang="en-US" sz="2800" b="0" i="1" smtClean="0">
                              <a:latin typeface="Cambria Math" charset="0"/>
                            </a:rPr>
                            <m:t>𝐷</m:t>
                          </m:r>
                        </m:e>
                        <m:sup>
                          <m:r>
                            <a:rPr lang="en-US" sz="2800" b="0" i="1" smtClean="0">
                              <a:latin typeface="Cambria Math" charset="0"/>
                            </a:rPr>
                            <m:t>′′</m:t>
                          </m:r>
                        </m:sup>
                      </m:sSup>
                      <m:r>
                        <a:rPr lang="en-US" sz="2800" b="0" i="1" smtClean="0">
                          <a:latin typeface="Cambria Math" charset="0"/>
                        </a:rPr>
                        <m:t>(</m:t>
                      </m:r>
                      <m:r>
                        <a:rPr lang="en-US" sz="2800" b="0" i="1" smtClean="0">
                          <a:latin typeface="Cambria Math" charset="0"/>
                        </a:rPr>
                        <m:t>𝑠</m:t>
                      </m:r>
                      <m:r>
                        <a:rPr lang="en-US" sz="2800" b="0" i="1" smtClean="0">
                          <a:latin typeface="Cambria Math" charset="0"/>
                        </a:rPr>
                        <m:t>)+</m:t>
                      </m:r>
                      <m:f>
                        <m:fPr>
                          <m:ctrlPr>
                            <a:rPr lang="mr-IN" sz="2800" b="0" i="1" smtClean="0">
                              <a:latin typeface="Cambria Math" charset="0"/>
                            </a:rPr>
                          </m:ctrlPr>
                        </m:fPr>
                        <m:num>
                          <m:r>
                            <a:rPr lang="en-US" sz="2800" b="0" i="1" smtClean="0">
                              <a:latin typeface="Cambria Math" charset="0"/>
                            </a:rPr>
                            <m:t>1</m:t>
                          </m:r>
                        </m:num>
                        <m:den>
                          <m:sSup>
                            <m:sSupPr>
                              <m:ctrlPr>
                                <a:rPr lang="mr-IN" sz="2800" i="1">
                                  <a:latin typeface="Cambria Math" charset="0"/>
                                </a:rPr>
                              </m:ctrlPr>
                            </m:sSupPr>
                            <m:e>
                              <m:r>
                                <a:rPr lang="mr-IN" sz="2800" i="1">
                                  <a:latin typeface="Cambria Math" charset="0"/>
                                  <a:ea typeface="Cambria Math" charset="0"/>
                                  <a:cs typeface="Cambria Math" charset="0"/>
                                </a:rPr>
                                <m:t>𝜌</m:t>
                              </m:r>
                            </m:e>
                            <m:sup>
                              <m:r>
                                <a:rPr lang="en-US" sz="2800" i="1">
                                  <a:latin typeface="Cambria Math" charset="0"/>
                                </a:rPr>
                                <m:t>2</m:t>
                              </m:r>
                            </m:sup>
                          </m:sSup>
                        </m:den>
                      </m:f>
                      <m:r>
                        <a:rPr lang="en-US" sz="2800" b="0" i="1" smtClean="0">
                          <a:latin typeface="Cambria Math" charset="0"/>
                        </a:rPr>
                        <m:t>𝐷</m:t>
                      </m:r>
                      <m:r>
                        <a:rPr lang="en-US" sz="2800" b="0" i="1" smtClean="0">
                          <a:latin typeface="Cambria Math" charset="0"/>
                        </a:rPr>
                        <m:t>(</m:t>
                      </m:r>
                      <m:r>
                        <a:rPr lang="en-US" sz="2800" b="0" i="1" smtClean="0">
                          <a:latin typeface="Cambria Math" charset="0"/>
                        </a:rPr>
                        <m:t>𝑠</m:t>
                      </m:r>
                      <m:r>
                        <a:rPr lang="en-US" sz="2800" b="0" i="1" smtClean="0">
                          <a:latin typeface="Cambria Math" charset="0"/>
                        </a:rPr>
                        <m:t>)=</m:t>
                      </m:r>
                      <m:f>
                        <m:fPr>
                          <m:ctrlPr>
                            <a:rPr lang="mr-IN" sz="3200" i="1">
                              <a:latin typeface="Cambria Math" charset="0"/>
                            </a:rPr>
                          </m:ctrlPr>
                        </m:fPr>
                        <m:num>
                          <m:r>
                            <a:rPr lang="en-US" sz="3200" i="1">
                              <a:latin typeface="Cambria Math" charset="0"/>
                            </a:rPr>
                            <m:t>1</m:t>
                          </m:r>
                        </m:num>
                        <m:den>
                          <m:r>
                            <a:rPr lang="mr-IN" sz="3200" i="1">
                              <a:latin typeface="Cambria Math" charset="0"/>
                              <a:ea typeface="Cambria Math" charset="0"/>
                              <a:cs typeface="Cambria Math" charset="0"/>
                            </a:rPr>
                            <m:t>𝜌</m:t>
                          </m:r>
                        </m:den>
                      </m:f>
                    </m:oMath>
                  </m:oMathPara>
                </a14:m>
                <a:endParaRPr lang="en-US" sz="3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3071082" y="4520905"/>
                <a:ext cx="5466159" cy="927818"/>
              </a:xfrm>
              <a:prstGeom prst="rect">
                <a:avLst/>
              </a:prstGeom>
              <a:blipFill rotWithShape="0">
                <a:blip r:embed="rId4"/>
                <a:stretch>
                  <a:fillRect/>
                </a:stretch>
              </a:blipFill>
            </p:spPr>
            <p:txBody>
              <a:bodyPr/>
              <a:lstStyle/>
              <a:p>
                <a:r>
                  <a:rPr lang="en-US">
                    <a:noFill/>
                  </a:rPr>
                  <a:t> </a:t>
                </a:r>
              </a:p>
            </p:txBody>
          </p:sp>
        </mc:Fallback>
      </mc:AlternateContent>
      <p:cxnSp>
        <p:nvCxnSpPr>
          <p:cNvPr id="22" name="Straight Arrow Connector 21"/>
          <p:cNvCxnSpPr/>
          <p:nvPr/>
        </p:nvCxnSpPr>
        <p:spPr>
          <a:xfrm flipV="1">
            <a:off x="7152669" y="3170639"/>
            <a:ext cx="676894" cy="102128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865686" y="3016332"/>
            <a:ext cx="529312" cy="523220"/>
          </a:xfrm>
          <a:prstGeom prst="rect">
            <a:avLst/>
          </a:prstGeom>
          <a:noFill/>
        </p:spPr>
        <p:txBody>
          <a:bodyPr wrap="none" rtlCol="0">
            <a:spAutoFit/>
          </a:bodyPr>
          <a:lstStyle/>
          <a:p>
            <a:r>
              <a:rPr lang="en-US" sz="2800" smtClean="0"/>
              <a:t>=1</a:t>
            </a:r>
            <a:endParaRPr lang="en-US" sz="2800"/>
          </a:p>
        </p:txBody>
      </p:sp>
      <p:cxnSp>
        <p:nvCxnSpPr>
          <p:cNvPr id="24" name="Straight Arrow Connector 23"/>
          <p:cNvCxnSpPr/>
          <p:nvPr/>
        </p:nvCxnSpPr>
        <p:spPr>
          <a:xfrm flipH="1">
            <a:off x="2841142" y="2065411"/>
            <a:ext cx="459880" cy="76617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596391" y="2695346"/>
            <a:ext cx="529312" cy="523220"/>
          </a:xfrm>
          <a:prstGeom prst="rect">
            <a:avLst/>
          </a:prstGeom>
          <a:noFill/>
        </p:spPr>
        <p:txBody>
          <a:bodyPr wrap="none" rtlCol="0">
            <a:spAutoFit/>
          </a:bodyPr>
          <a:lstStyle/>
          <a:p>
            <a:r>
              <a:rPr lang="en-US" sz="2800" smtClean="0"/>
              <a:t>=1</a:t>
            </a:r>
            <a:endParaRPr lang="en-US" sz="2800"/>
          </a:p>
        </p:txBody>
      </p:sp>
    </p:spTree>
    <p:extLst>
      <p:ext uri="{BB962C8B-B14F-4D97-AF65-F5344CB8AC3E}">
        <p14:creationId xmlns:p14="http://schemas.microsoft.com/office/powerpoint/2010/main" val="2089622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9"/>
            <a:ext cx="10515600" cy="1325563"/>
          </a:xfrm>
        </p:spPr>
        <p:txBody>
          <a:bodyPr/>
          <a:lstStyle/>
          <a:p>
            <a:r>
              <a:rPr lang="en-US" dirty="0" smtClean="0"/>
              <a:t>Dispersion calculation</a:t>
            </a:r>
            <a:endParaRPr lang="en-US" dirty="0"/>
          </a:p>
        </p:txBody>
      </p:sp>
      <p:sp>
        <p:nvSpPr>
          <p:cNvPr id="3" name="Date Placeholder 2"/>
          <p:cNvSpPr>
            <a:spLocks noGrp="1"/>
          </p:cNvSpPr>
          <p:nvPr>
            <p:ph type="dt" sz="half" idx="10"/>
          </p:nvPr>
        </p:nvSpPr>
        <p:spPr/>
        <p:txBody>
          <a:bodyPr/>
          <a:lstStyle/>
          <a:p>
            <a:r>
              <a:rPr lang="en-US" smtClean="0"/>
              <a:t>22.03.2022</a:t>
            </a:r>
            <a:endParaRPr lang="en-US"/>
          </a:p>
        </p:txBody>
      </p:sp>
      <p:sp>
        <p:nvSpPr>
          <p:cNvPr id="4" name="Footer Placeholder 3"/>
          <p:cNvSpPr>
            <a:spLocks noGrp="1"/>
          </p:cNvSpPr>
          <p:nvPr>
            <p:ph type="ftr" sz="quarter" idx="11"/>
          </p:nvPr>
        </p:nvSpPr>
        <p:spPr/>
        <p:txBody>
          <a:bodyPr/>
          <a:lstStyle/>
          <a:p>
            <a:r>
              <a:rPr lang="en-US" smtClean="0"/>
              <a:t>Introduction to accelerator physics, R. Alemany Fernandez</a:t>
            </a:r>
            <a:endParaRPr lang="en-US"/>
          </a:p>
        </p:txBody>
      </p:sp>
      <p:sp>
        <p:nvSpPr>
          <p:cNvPr id="5" name="Slide Number Placeholder 4"/>
          <p:cNvSpPr>
            <a:spLocks noGrp="1"/>
          </p:cNvSpPr>
          <p:nvPr>
            <p:ph type="sldNum" sz="quarter" idx="12"/>
          </p:nvPr>
        </p:nvSpPr>
        <p:spPr/>
        <p:txBody>
          <a:bodyPr/>
          <a:lstStyle/>
          <a:p>
            <a:fld id="{7D7AD134-799A-DB47-B24E-BC8EFBBCC5B9}" type="slidenum">
              <a:rPr lang="en-US" smtClean="0"/>
              <a:t>26</a:t>
            </a:fld>
            <a:endParaRPr lang="en-US"/>
          </a:p>
        </p:txBody>
      </p:sp>
      <mc:AlternateContent xmlns:mc="http://schemas.openxmlformats.org/markup-compatibility/2006" xmlns:a14="http://schemas.microsoft.com/office/drawing/2010/main">
        <mc:Choice Requires="a14">
          <p:sp>
            <p:nvSpPr>
              <p:cNvPr id="16" name="TextBox 15"/>
              <p:cNvSpPr txBox="1"/>
              <p:nvPr/>
            </p:nvSpPr>
            <p:spPr>
              <a:xfrm>
                <a:off x="2463354" y="986777"/>
                <a:ext cx="5466159" cy="9278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charset="0"/>
                            </a:rPr>
                          </m:ctrlPr>
                        </m:sSupPr>
                        <m:e>
                          <m:r>
                            <a:rPr lang="en-US" sz="2800" b="0" i="1" smtClean="0">
                              <a:latin typeface="Cambria Math" charset="0"/>
                            </a:rPr>
                            <m:t>𝐷</m:t>
                          </m:r>
                        </m:e>
                        <m:sup>
                          <m:r>
                            <a:rPr lang="en-US" sz="2800" b="0" i="1" smtClean="0">
                              <a:latin typeface="Cambria Math" charset="0"/>
                            </a:rPr>
                            <m:t>′′</m:t>
                          </m:r>
                        </m:sup>
                      </m:sSup>
                      <m:r>
                        <a:rPr lang="en-US" sz="2800" b="0" i="1" smtClean="0">
                          <a:latin typeface="Cambria Math" charset="0"/>
                        </a:rPr>
                        <m:t>(</m:t>
                      </m:r>
                      <m:r>
                        <a:rPr lang="en-US" sz="2800" b="0" i="1" smtClean="0">
                          <a:latin typeface="Cambria Math" charset="0"/>
                        </a:rPr>
                        <m:t>𝑠</m:t>
                      </m:r>
                      <m:r>
                        <a:rPr lang="en-US" sz="2800" b="0" i="1" smtClean="0">
                          <a:latin typeface="Cambria Math" charset="0"/>
                        </a:rPr>
                        <m:t>)+</m:t>
                      </m:r>
                      <m:f>
                        <m:fPr>
                          <m:ctrlPr>
                            <a:rPr lang="mr-IN" sz="2800" b="0" i="1" smtClean="0">
                              <a:latin typeface="Cambria Math" charset="0"/>
                            </a:rPr>
                          </m:ctrlPr>
                        </m:fPr>
                        <m:num>
                          <m:r>
                            <a:rPr lang="en-US" sz="2800" b="0" i="1" smtClean="0">
                              <a:latin typeface="Cambria Math" charset="0"/>
                            </a:rPr>
                            <m:t>1</m:t>
                          </m:r>
                        </m:num>
                        <m:den>
                          <m:sSup>
                            <m:sSupPr>
                              <m:ctrlPr>
                                <a:rPr lang="mr-IN" sz="2800" i="1">
                                  <a:latin typeface="Cambria Math" charset="0"/>
                                </a:rPr>
                              </m:ctrlPr>
                            </m:sSupPr>
                            <m:e>
                              <m:r>
                                <a:rPr lang="mr-IN" sz="2800" i="1">
                                  <a:latin typeface="Cambria Math" charset="0"/>
                                  <a:ea typeface="Cambria Math" charset="0"/>
                                  <a:cs typeface="Cambria Math" charset="0"/>
                                </a:rPr>
                                <m:t>𝜌</m:t>
                              </m:r>
                            </m:e>
                            <m:sup>
                              <m:r>
                                <a:rPr lang="en-US" sz="2800" i="1">
                                  <a:latin typeface="Cambria Math" charset="0"/>
                                </a:rPr>
                                <m:t>2</m:t>
                              </m:r>
                            </m:sup>
                          </m:sSup>
                        </m:den>
                      </m:f>
                      <m:r>
                        <a:rPr lang="en-US" sz="2800" b="0" i="1" smtClean="0">
                          <a:latin typeface="Cambria Math" charset="0"/>
                        </a:rPr>
                        <m:t>𝐷</m:t>
                      </m:r>
                      <m:r>
                        <a:rPr lang="en-US" sz="2800" b="0" i="1" smtClean="0">
                          <a:latin typeface="Cambria Math" charset="0"/>
                        </a:rPr>
                        <m:t>(</m:t>
                      </m:r>
                      <m:r>
                        <a:rPr lang="en-US" sz="2800" b="0" i="1" smtClean="0">
                          <a:latin typeface="Cambria Math" charset="0"/>
                        </a:rPr>
                        <m:t>𝑠</m:t>
                      </m:r>
                      <m:r>
                        <a:rPr lang="en-US" sz="2800" b="0" i="1" smtClean="0">
                          <a:latin typeface="Cambria Math" charset="0"/>
                        </a:rPr>
                        <m:t>)=</m:t>
                      </m:r>
                      <m:f>
                        <m:fPr>
                          <m:ctrlPr>
                            <a:rPr lang="mr-IN" sz="3200" i="1">
                              <a:latin typeface="Cambria Math" charset="0"/>
                            </a:rPr>
                          </m:ctrlPr>
                        </m:fPr>
                        <m:num>
                          <m:r>
                            <a:rPr lang="en-US" sz="3200" i="1">
                              <a:latin typeface="Cambria Math" charset="0"/>
                            </a:rPr>
                            <m:t>1</m:t>
                          </m:r>
                        </m:num>
                        <m:den>
                          <m:r>
                            <a:rPr lang="mr-IN" sz="3200" i="1">
                              <a:latin typeface="Cambria Math" charset="0"/>
                              <a:ea typeface="Cambria Math" charset="0"/>
                              <a:cs typeface="Cambria Math" charset="0"/>
                            </a:rPr>
                            <m:t>𝜌</m:t>
                          </m:r>
                        </m:den>
                      </m:f>
                    </m:oMath>
                  </m:oMathPara>
                </a14:m>
                <a:endParaRPr lang="en-US" sz="3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463354" y="986777"/>
                <a:ext cx="5466159" cy="927818"/>
              </a:xfrm>
              <a:prstGeom prst="rect">
                <a:avLst/>
              </a:prstGeom>
              <a:blipFill rotWithShape="0">
                <a:blip r:embed="rId2"/>
                <a:stretch>
                  <a:fillRect/>
                </a:stretch>
              </a:blipFill>
            </p:spPr>
            <p:txBody>
              <a:bodyPr/>
              <a:lstStyle/>
              <a:p>
                <a:r>
                  <a:rPr lang="en-US">
                    <a:noFill/>
                  </a:rPr>
                  <a:t> </a:t>
                </a:r>
              </a:p>
            </p:txBody>
          </p:sp>
        </mc:Fallback>
      </mc:AlternateContent>
      <p:sp>
        <p:nvSpPr>
          <p:cNvPr id="8" name="TextBox 7"/>
          <p:cNvSpPr txBox="1"/>
          <p:nvPr/>
        </p:nvSpPr>
        <p:spPr>
          <a:xfrm>
            <a:off x="522515" y="2069577"/>
            <a:ext cx="10972800" cy="1938992"/>
          </a:xfrm>
          <a:prstGeom prst="rect">
            <a:avLst/>
          </a:prstGeom>
          <a:noFill/>
        </p:spPr>
        <p:txBody>
          <a:bodyPr wrap="square" rtlCol="0">
            <a:spAutoFit/>
          </a:bodyPr>
          <a:lstStyle/>
          <a:p>
            <a:pPr marL="342900" indent="-342900">
              <a:buFont typeface="Arial" charset="0"/>
              <a:buChar char="•"/>
            </a:pPr>
            <a:r>
              <a:rPr lang="en-US" sz="2400" dirty="0" smtClean="0"/>
              <a:t>This is an inhomogeneous differential equation, which we already solved in its homogeneous form (slide 12) </a:t>
            </a:r>
          </a:p>
          <a:p>
            <a:pPr marL="342900" indent="-342900">
              <a:buFont typeface="Arial" charset="0"/>
              <a:buChar char="•"/>
            </a:pPr>
            <a:r>
              <a:rPr lang="en-US" sz="2400" dirty="0" smtClean="0"/>
              <a:t>Now we just need to obtain the inhomogeneous solution</a:t>
            </a:r>
          </a:p>
          <a:p>
            <a:pPr marL="342900" indent="-342900">
              <a:buFont typeface="Arial" charset="0"/>
              <a:buChar char="•"/>
            </a:pPr>
            <a:r>
              <a:rPr lang="en-US" sz="2400" dirty="0" smtClean="0"/>
              <a:t>Since the right hand side of the equation is a constant, we can propose as solution: </a:t>
            </a:r>
            <a:r>
              <a:rPr lang="en-US" sz="2400" dirty="0" err="1" smtClean="0"/>
              <a:t>D</a:t>
            </a:r>
            <a:r>
              <a:rPr lang="en-US" sz="2400" baseline="-25000" dirty="0" err="1" smtClean="0"/>
              <a:t>inh</a:t>
            </a:r>
            <a:r>
              <a:rPr lang="en-US" sz="2400" dirty="0" smtClean="0"/>
              <a:t>=C</a:t>
            </a:r>
            <a:endParaRPr lang="en-US" sz="2400" dirty="0"/>
          </a:p>
        </p:txBody>
      </p:sp>
      <mc:AlternateContent xmlns:mc="http://schemas.openxmlformats.org/markup-compatibility/2006" xmlns:a14="http://schemas.microsoft.com/office/drawing/2010/main">
        <mc:Choice Requires="a14">
          <p:sp>
            <p:nvSpPr>
              <p:cNvPr id="21" name="TextBox 20"/>
              <p:cNvSpPr txBox="1"/>
              <p:nvPr/>
            </p:nvSpPr>
            <p:spPr>
              <a:xfrm>
                <a:off x="1166964" y="4512341"/>
                <a:ext cx="5466159" cy="9278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charset="0"/>
                            </a:rPr>
                          </m:ctrlPr>
                        </m:sSupPr>
                        <m:e>
                          <m:r>
                            <a:rPr lang="en-US" sz="2800" b="0" i="1" smtClean="0">
                              <a:latin typeface="Cambria Math" charset="0"/>
                            </a:rPr>
                            <m:t>𝐷</m:t>
                          </m:r>
                        </m:e>
                        <m:sup>
                          <m:r>
                            <a:rPr lang="en-US" sz="2800" b="0" i="1" smtClean="0">
                              <a:latin typeface="Cambria Math" charset="0"/>
                            </a:rPr>
                            <m:t>′′</m:t>
                          </m:r>
                        </m:sup>
                      </m:sSup>
                      <m:r>
                        <a:rPr lang="en-US" sz="2800" b="0" i="1" smtClean="0">
                          <a:latin typeface="Cambria Math" charset="0"/>
                        </a:rPr>
                        <m:t>(</m:t>
                      </m:r>
                      <m:r>
                        <a:rPr lang="en-US" sz="2800" b="0" i="1" smtClean="0">
                          <a:latin typeface="Cambria Math" charset="0"/>
                        </a:rPr>
                        <m:t>𝑠</m:t>
                      </m:r>
                      <m:r>
                        <a:rPr lang="en-US" sz="2800" b="0" i="1" smtClean="0">
                          <a:latin typeface="Cambria Math" charset="0"/>
                        </a:rPr>
                        <m:t>)+</m:t>
                      </m:r>
                      <m:f>
                        <m:fPr>
                          <m:ctrlPr>
                            <a:rPr lang="mr-IN" sz="2800" b="0" i="1" smtClean="0">
                              <a:latin typeface="Cambria Math" charset="0"/>
                            </a:rPr>
                          </m:ctrlPr>
                        </m:fPr>
                        <m:num>
                          <m:r>
                            <a:rPr lang="en-US" sz="2800" b="0" i="1" smtClean="0">
                              <a:latin typeface="Cambria Math" charset="0"/>
                            </a:rPr>
                            <m:t>1</m:t>
                          </m:r>
                        </m:num>
                        <m:den>
                          <m:sSup>
                            <m:sSupPr>
                              <m:ctrlPr>
                                <a:rPr lang="mr-IN" sz="2800" i="1">
                                  <a:latin typeface="Cambria Math" charset="0"/>
                                </a:rPr>
                              </m:ctrlPr>
                            </m:sSupPr>
                            <m:e>
                              <m:r>
                                <a:rPr lang="mr-IN" sz="2800" i="1">
                                  <a:latin typeface="Cambria Math" charset="0"/>
                                  <a:ea typeface="Cambria Math" charset="0"/>
                                  <a:cs typeface="Cambria Math" charset="0"/>
                                </a:rPr>
                                <m:t>𝜌</m:t>
                              </m:r>
                            </m:e>
                            <m:sup>
                              <m:r>
                                <a:rPr lang="en-US" sz="2800" i="1">
                                  <a:latin typeface="Cambria Math" charset="0"/>
                                </a:rPr>
                                <m:t>2</m:t>
                              </m:r>
                            </m:sup>
                          </m:sSup>
                        </m:den>
                      </m:f>
                      <m:r>
                        <a:rPr lang="en-US" sz="2800" b="0" i="1" smtClean="0">
                          <a:latin typeface="Cambria Math" charset="0"/>
                        </a:rPr>
                        <m:t>𝐷</m:t>
                      </m:r>
                      <m:r>
                        <a:rPr lang="en-US" sz="2800" b="0" i="1" smtClean="0">
                          <a:latin typeface="Cambria Math" charset="0"/>
                        </a:rPr>
                        <m:t>(</m:t>
                      </m:r>
                      <m:r>
                        <a:rPr lang="en-US" sz="2800" b="0" i="1" smtClean="0">
                          <a:latin typeface="Cambria Math" charset="0"/>
                        </a:rPr>
                        <m:t>𝑠</m:t>
                      </m:r>
                      <m:r>
                        <a:rPr lang="en-US" sz="2800" b="0" i="1" smtClean="0">
                          <a:latin typeface="Cambria Math" charset="0"/>
                        </a:rPr>
                        <m:t>)=</m:t>
                      </m:r>
                      <m:f>
                        <m:fPr>
                          <m:ctrlPr>
                            <a:rPr lang="mr-IN" sz="3200" i="1">
                              <a:latin typeface="Cambria Math" charset="0"/>
                            </a:rPr>
                          </m:ctrlPr>
                        </m:fPr>
                        <m:num>
                          <m:r>
                            <a:rPr lang="en-US" sz="3200" i="1">
                              <a:latin typeface="Cambria Math" charset="0"/>
                            </a:rPr>
                            <m:t>1</m:t>
                          </m:r>
                        </m:num>
                        <m:den>
                          <m:r>
                            <a:rPr lang="mr-IN" sz="3200" i="1">
                              <a:latin typeface="Cambria Math" charset="0"/>
                              <a:ea typeface="Cambria Math" charset="0"/>
                              <a:cs typeface="Cambria Math" charset="0"/>
                            </a:rPr>
                            <m:t>𝜌</m:t>
                          </m:r>
                        </m:den>
                      </m:f>
                    </m:oMath>
                  </m:oMathPara>
                </a14:m>
                <a:endParaRPr lang="en-US" sz="32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166964" y="4512341"/>
                <a:ext cx="5466159" cy="927818"/>
              </a:xfrm>
              <a:prstGeom prst="rect">
                <a:avLst/>
              </a:prstGeom>
              <a:blipFill rotWithShape="0">
                <a:blip r:embed="rId3"/>
                <a:stretch>
                  <a:fillRect/>
                </a:stretch>
              </a:blipFill>
            </p:spPr>
            <p:txBody>
              <a:bodyPr/>
              <a:lstStyle/>
              <a:p>
                <a:r>
                  <a:rPr lang="en-US">
                    <a:noFill/>
                  </a:rPr>
                  <a:t> </a:t>
                </a:r>
              </a:p>
            </p:txBody>
          </p:sp>
        </mc:Fallback>
      </mc:AlternateContent>
      <p:cxnSp>
        <p:nvCxnSpPr>
          <p:cNvPr id="14" name="Straight Arrow Connector 13"/>
          <p:cNvCxnSpPr/>
          <p:nvPr/>
        </p:nvCxnSpPr>
        <p:spPr>
          <a:xfrm flipH="1">
            <a:off x="2220685" y="4702231"/>
            <a:ext cx="927265" cy="625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941771" y="5081199"/>
            <a:ext cx="403761" cy="369332"/>
          </a:xfrm>
          <a:prstGeom prst="rect">
            <a:avLst/>
          </a:prstGeom>
          <a:noFill/>
        </p:spPr>
        <p:txBody>
          <a:bodyPr wrap="square" rtlCol="0">
            <a:spAutoFit/>
          </a:bodyPr>
          <a:lstStyle/>
          <a:p>
            <a:r>
              <a:rPr lang="en-US" smtClean="0">
                <a:latin typeface="Arial" charset="0"/>
                <a:ea typeface="Arial" charset="0"/>
                <a:cs typeface="Arial" charset="0"/>
              </a:rPr>
              <a:t>0</a:t>
            </a:r>
            <a:endParaRPr lang="en-US">
              <a:latin typeface="Arial" charset="0"/>
              <a:ea typeface="Arial" charset="0"/>
              <a:cs typeface="Arial" charset="0"/>
            </a:endParaRPr>
          </a:p>
        </p:txBody>
      </p:sp>
      <p:cxnSp>
        <p:nvCxnSpPr>
          <p:cNvPr id="25" name="Straight Arrow Connector 24"/>
          <p:cNvCxnSpPr/>
          <p:nvPr/>
        </p:nvCxnSpPr>
        <p:spPr>
          <a:xfrm flipH="1">
            <a:off x="4276995" y="4701214"/>
            <a:ext cx="299608" cy="611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075113" y="5244129"/>
            <a:ext cx="403761" cy="369332"/>
          </a:xfrm>
          <a:prstGeom prst="rect">
            <a:avLst/>
          </a:prstGeom>
          <a:noFill/>
        </p:spPr>
        <p:txBody>
          <a:bodyPr wrap="square" rtlCol="0">
            <a:spAutoFit/>
          </a:bodyPr>
          <a:lstStyle/>
          <a:p>
            <a:r>
              <a:rPr lang="en-US" smtClean="0">
                <a:latin typeface="Arial" charset="0"/>
                <a:ea typeface="Arial" charset="0"/>
                <a:cs typeface="Arial" charset="0"/>
              </a:rPr>
              <a:t>C</a:t>
            </a:r>
            <a:endParaRPr lang="en-US">
              <a:latin typeface="Arial" charset="0"/>
              <a:ea typeface="Arial" charset="0"/>
              <a:cs typeface="Arial" charset="0"/>
            </a:endParaRPr>
          </a:p>
        </p:txBody>
      </p:sp>
      <p:sp>
        <p:nvSpPr>
          <p:cNvPr id="29" name="Right Arrow 28"/>
          <p:cNvSpPr/>
          <p:nvPr/>
        </p:nvSpPr>
        <p:spPr>
          <a:xfrm>
            <a:off x="5780499" y="4748419"/>
            <a:ext cx="44026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6399198" y="4775291"/>
                <a:ext cx="97629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𝐶</m:t>
                      </m:r>
                      <m:r>
                        <a:rPr lang="en-US" sz="2800" b="0" i="1" smtClean="0">
                          <a:latin typeface="Cambria Math" charset="0"/>
                        </a:rPr>
                        <m:t>=</m:t>
                      </m:r>
                      <m:r>
                        <a:rPr lang="en-US" sz="2800" b="0" i="1" smtClean="0">
                          <a:latin typeface="Cambria Math" charset="0"/>
                          <a:ea typeface="Cambria Math" charset="0"/>
                          <a:cs typeface="Cambria Math" charset="0"/>
                        </a:rPr>
                        <m:t>𝜌</m:t>
                      </m:r>
                    </m:oMath>
                  </m:oMathPara>
                </a14:m>
                <a:endParaRPr lang="en-US" sz="2800" dirty="0"/>
              </a:p>
            </p:txBody>
          </p:sp>
        </mc:Choice>
        <mc:Fallback xmlns="">
          <p:sp>
            <p:nvSpPr>
              <p:cNvPr id="31" name="TextBox 30"/>
              <p:cNvSpPr txBox="1">
                <a:spLocks noRot="1" noChangeAspect="1" noMove="1" noResize="1" noEditPoints="1" noAdjustHandles="1" noChangeArrowheads="1" noChangeShapeType="1" noTextEdit="1"/>
              </p:cNvSpPr>
              <p:nvPr/>
            </p:nvSpPr>
            <p:spPr>
              <a:xfrm>
                <a:off x="6399198" y="4775291"/>
                <a:ext cx="976293" cy="43088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071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6" grpId="0"/>
      <p:bldP spid="29"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22.03.2022</a:t>
            </a:r>
            <a:endParaRPr lang="en-US"/>
          </a:p>
        </p:txBody>
      </p:sp>
      <p:sp>
        <p:nvSpPr>
          <p:cNvPr id="3" name="Footer Placeholder 2"/>
          <p:cNvSpPr>
            <a:spLocks noGrp="1"/>
          </p:cNvSpPr>
          <p:nvPr>
            <p:ph type="ftr" sz="quarter" idx="11"/>
          </p:nvPr>
        </p:nvSpPr>
        <p:spPr/>
        <p:txBody>
          <a:bodyPr/>
          <a:lstStyle/>
          <a:p>
            <a:r>
              <a:rPr lang="en-US" smtClean="0"/>
              <a:t>Introduction to accelerator physics, R. Alemany Fernandez</a:t>
            </a:r>
            <a:endParaRPr lang="en-US"/>
          </a:p>
        </p:txBody>
      </p:sp>
      <p:sp>
        <p:nvSpPr>
          <p:cNvPr id="4" name="Slide Number Placeholder 3"/>
          <p:cNvSpPr>
            <a:spLocks noGrp="1"/>
          </p:cNvSpPr>
          <p:nvPr>
            <p:ph type="sldNum" sz="quarter" idx="12"/>
          </p:nvPr>
        </p:nvSpPr>
        <p:spPr/>
        <p:txBody>
          <a:bodyPr/>
          <a:lstStyle/>
          <a:p>
            <a:fld id="{7D7AD134-799A-DB47-B24E-BC8EFBBCC5B9}" type="slidenum">
              <a:rPr lang="en-US" smtClean="0"/>
              <a:t>27</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942402" y="1148584"/>
                <a:ext cx="5604483" cy="902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2400" i="1" smtClean="0">
                              <a:latin typeface="Cambria Math" charset="0"/>
                            </a:rPr>
                          </m:ctrlPr>
                        </m:dPr>
                        <m:e>
                          <m:m>
                            <m:mPr>
                              <m:mcs>
                                <m:mc>
                                  <m:mcPr>
                                    <m:count m:val="1"/>
                                    <m:mcJc m:val="center"/>
                                  </m:mcPr>
                                </m:mc>
                              </m:mcs>
                              <m:ctrlPr>
                                <a:rPr lang="mr-IN" sz="2400" i="1" smtClean="0">
                                  <a:latin typeface="Cambria Math" charset="0"/>
                                </a:rPr>
                              </m:ctrlPr>
                            </m:mPr>
                            <m:mr>
                              <m:e>
                                <m:r>
                                  <m:rPr>
                                    <m:brk m:alnAt="7"/>
                                  </m:rPr>
                                  <a:rPr lang="en-US" sz="2400" b="0" i="1" smtClean="0">
                                    <a:latin typeface="Cambria Math" charset="0"/>
                                  </a:rPr>
                                  <m:t>𝑥</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mr>
                            <m:mr>
                              <m:e>
                                <m:r>
                                  <a:rPr lang="en-US" sz="2400" b="0" i="1" smtClean="0">
                                    <a:latin typeface="Cambria Math" charset="0"/>
                                  </a:rPr>
                                  <m:t>𝑥</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mr>
                          </m:m>
                        </m:e>
                      </m:d>
                      <m:r>
                        <a:rPr lang="en-US" sz="2400" b="0" i="1" smtClean="0">
                          <a:latin typeface="Cambria Math" charset="0"/>
                        </a:rPr>
                        <m:t>=</m:t>
                      </m:r>
                      <m:d>
                        <m:dPr>
                          <m:ctrlPr>
                            <a:rPr lang="mr-IN" sz="2400" b="0" i="1" smtClean="0">
                              <a:latin typeface="Cambria Math" charset="0"/>
                            </a:rPr>
                          </m:ctrlPr>
                        </m:dPr>
                        <m:e>
                          <m:m>
                            <m:mPr>
                              <m:mcs>
                                <m:mc>
                                  <m:mcPr>
                                    <m:count m:val="2"/>
                                    <m:mcJc m:val="center"/>
                                  </m:mcPr>
                                </m:mc>
                              </m:mcs>
                              <m:ctrlPr>
                                <a:rPr lang="mr-IN" sz="2400" b="0" i="1" smtClean="0">
                                  <a:latin typeface="Cambria Math" charset="0"/>
                                </a:rPr>
                              </m:ctrlPr>
                            </m:mPr>
                            <m:mr>
                              <m:e>
                                <m:r>
                                  <m:rPr>
                                    <m:brk m:alnAt="7"/>
                                  </m:rPr>
                                  <a:rPr lang="en-US" sz="2400" b="0" i="1" smtClean="0">
                                    <a:latin typeface="Cambria Math" charset="0"/>
                                  </a:rPr>
                                  <m:t>𝑐</m:t>
                                </m:r>
                                <m:r>
                                  <a:rPr lang="en-US" sz="2400" b="0" i="1" smtClean="0">
                                    <a:latin typeface="Cambria Math" charset="0"/>
                                  </a:rPr>
                                  <m:t>𝑜𝑠</m:t>
                                </m:r>
                                <m:f>
                                  <m:fPr>
                                    <m:type m:val="skw"/>
                                    <m:ctrlPr>
                                      <a:rPr lang="en-US" sz="2400" b="0" i="1" smtClean="0">
                                        <a:latin typeface="Cambria Math" charset="0"/>
                                      </a:rPr>
                                    </m:ctrlPr>
                                  </m:fPr>
                                  <m:num>
                                    <m:r>
                                      <a:rPr lang="en-US" sz="2400" b="0" i="1" smtClean="0">
                                        <a:latin typeface="Cambria Math" charset="0"/>
                                      </a:rPr>
                                      <m:t>𝑠</m:t>
                                    </m:r>
                                  </m:num>
                                  <m:den>
                                    <m:r>
                                      <a:rPr lang="en-US" sz="2400" b="0" i="1" smtClean="0">
                                        <a:latin typeface="Cambria Math" charset="0"/>
                                        <a:ea typeface="Cambria Math" charset="0"/>
                                        <a:cs typeface="Cambria Math" charset="0"/>
                                      </a:rPr>
                                      <m:t>𝜌</m:t>
                                    </m:r>
                                  </m:den>
                                </m:f>
                              </m:e>
                              <m:e>
                                <m:r>
                                  <a:rPr lang="en-US" sz="2400" b="0" i="1" smtClean="0">
                                    <a:latin typeface="Cambria Math" charset="0"/>
                                    <a:ea typeface="Cambria Math" charset="0"/>
                                    <a:cs typeface="Cambria Math" charset="0"/>
                                  </a:rPr>
                                  <m:t>𝜌</m:t>
                                </m:r>
                                <m:r>
                                  <a:rPr lang="en-US" sz="2400" b="0" i="1" smtClean="0">
                                    <a:latin typeface="Cambria Math" charset="0"/>
                                  </a:rPr>
                                  <m:t>𝑠𝑖𝑛</m:t>
                                </m:r>
                                <m:f>
                                  <m:fPr>
                                    <m:type m:val="skw"/>
                                    <m:ctrlPr>
                                      <a:rPr lang="en-US" sz="2400" b="0" i="1" smtClean="0">
                                        <a:latin typeface="Cambria Math" charset="0"/>
                                      </a:rPr>
                                    </m:ctrlPr>
                                  </m:fPr>
                                  <m:num>
                                    <m:r>
                                      <a:rPr lang="en-US" sz="2400" b="0" i="1" smtClean="0">
                                        <a:latin typeface="Cambria Math" charset="0"/>
                                      </a:rPr>
                                      <m:t>𝑠</m:t>
                                    </m:r>
                                  </m:num>
                                  <m:den>
                                    <m:r>
                                      <a:rPr lang="en-US" sz="2400" b="0" i="1" smtClean="0">
                                        <a:latin typeface="Cambria Math" charset="0"/>
                                        <a:ea typeface="Cambria Math" charset="0"/>
                                        <a:cs typeface="Cambria Math" charset="0"/>
                                      </a:rPr>
                                      <m:t>𝜌</m:t>
                                    </m:r>
                                  </m:den>
                                </m:f>
                              </m:e>
                            </m:mr>
                            <m:mr>
                              <m:e>
                                <m:r>
                                  <a:rPr lang="en-US" sz="2400" b="0" i="1" smtClean="0">
                                    <a:latin typeface="Cambria Math" charset="0"/>
                                  </a:rPr>
                                  <m:t>−</m:t>
                                </m:r>
                                <m:f>
                                  <m:fPr>
                                    <m:type m:val="skw"/>
                                    <m:ctrlPr>
                                      <a:rPr lang="en-US" sz="2400" b="0" i="1" smtClean="0">
                                        <a:latin typeface="Cambria Math" charset="0"/>
                                      </a:rPr>
                                    </m:ctrlPr>
                                  </m:fPr>
                                  <m:num>
                                    <m:r>
                                      <a:rPr lang="en-US" sz="2400" b="0" i="1" smtClean="0">
                                        <a:latin typeface="Cambria Math" charset="0"/>
                                      </a:rPr>
                                      <m:t>𝑠</m:t>
                                    </m:r>
                                  </m:num>
                                  <m:den>
                                    <m:r>
                                      <a:rPr lang="en-US" sz="2400" b="0" i="1" smtClean="0">
                                        <a:latin typeface="Cambria Math" charset="0"/>
                                        <a:ea typeface="Cambria Math" charset="0"/>
                                        <a:cs typeface="Cambria Math" charset="0"/>
                                      </a:rPr>
                                      <m:t>𝜌</m:t>
                                    </m:r>
                                  </m:den>
                                </m:f>
                                <m:r>
                                  <a:rPr lang="en-US" sz="2400" b="0" i="1" smtClean="0">
                                    <a:latin typeface="Cambria Math" charset="0"/>
                                  </a:rPr>
                                  <m:t>𝑠𝑖𝑛</m:t>
                                </m:r>
                                <m:f>
                                  <m:fPr>
                                    <m:type m:val="skw"/>
                                    <m:ctrlPr>
                                      <a:rPr lang="en-US" sz="2400" b="0" i="1" smtClean="0">
                                        <a:latin typeface="Cambria Math" charset="0"/>
                                      </a:rPr>
                                    </m:ctrlPr>
                                  </m:fPr>
                                  <m:num>
                                    <m:r>
                                      <a:rPr lang="en-US" sz="2400" b="0" i="1" smtClean="0">
                                        <a:latin typeface="Cambria Math" charset="0"/>
                                      </a:rPr>
                                      <m:t>𝑠</m:t>
                                    </m:r>
                                  </m:num>
                                  <m:den>
                                    <m:r>
                                      <a:rPr lang="en-US" sz="2400" b="0" i="1" smtClean="0">
                                        <a:latin typeface="Cambria Math" charset="0"/>
                                        <a:ea typeface="Cambria Math" charset="0"/>
                                        <a:cs typeface="Cambria Math" charset="0"/>
                                      </a:rPr>
                                      <m:t>𝜌</m:t>
                                    </m:r>
                                  </m:den>
                                </m:f>
                              </m:e>
                              <m:e>
                                <m:r>
                                  <a:rPr lang="en-US" sz="2400" b="0" i="1" smtClean="0">
                                    <a:latin typeface="Cambria Math" charset="0"/>
                                  </a:rPr>
                                  <m:t>𝑐𝑜𝑠</m:t>
                                </m:r>
                                <m:f>
                                  <m:fPr>
                                    <m:type m:val="skw"/>
                                    <m:ctrlPr>
                                      <a:rPr lang="en-US" sz="2400" b="0" i="1" smtClean="0">
                                        <a:latin typeface="Cambria Math" charset="0"/>
                                      </a:rPr>
                                    </m:ctrlPr>
                                  </m:fPr>
                                  <m:num>
                                    <m:r>
                                      <a:rPr lang="en-US" sz="2400" b="0" i="1" smtClean="0">
                                        <a:latin typeface="Cambria Math" charset="0"/>
                                      </a:rPr>
                                      <m:t>𝑠</m:t>
                                    </m:r>
                                  </m:num>
                                  <m:den>
                                    <m:r>
                                      <a:rPr lang="en-US" sz="2400" b="0" i="1" smtClean="0">
                                        <a:latin typeface="Cambria Math" charset="0"/>
                                        <a:ea typeface="Cambria Math" charset="0"/>
                                        <a:cs typeface="Cambria Math" charset="0"/>
                                      </a:rPr>
                                      <m:t>𝜌</m:t>
                                    </m:r>
                                  </m:den>
                                </m:f>
                              </m:e>
                            </m:mr>
                          </m:m>
                        </m:e>
                      </m:d>
                      <m:d>
                        <m:dPr>
                          <m:ctrlPr>
                            <a:rPr lang="mr-IN" sz="2400" b="0" i="1" smtClean="0">
                              <a:latin typeface="Cambria Math" charset="0"/>
                            </a:rPr>
                          </m:ctrlPr>
                        </m:dPr>
                        <m:e>
                          <m:m>
                            <m:mPr>
                              <m:mcs>
                                <m:mc>
                                  <m:mcPr>
                                    <m:count m:val="1"/>
                                    <m:mcJc m:val="center"/>
                                  </m:mcPr>
                                </m:mc>
                              </m:mcs>
                              <m:ctrlPr>
                                <a:rPr lang="mr-IN" sz="2400" b="0" i="1" smtClean="0">
                                  <a:latin typeface="Cambria Math" charset="0"/>
                                </a:rPr>
                              </m:ctrlPr>
                            </m:mPr>
                            <m:mr>
                              <m:e>
                                <m:sSub>
                                  <m:sSubPr>
                                    <m:ctrlPr>
                                      <a:rPr lang="en-US" sz="2400" b="0" i="1" smtClean="0">
                                        <a:latin typeface="Cambria Math" charset="0"/>
                                      </a:rPr>
                                    </m:ctrlPr>
                                  </m:sSubPr>
                                  <m:e>
                                    <m:r>
                                      <a:rPr lang="en-US" sz="2400" b="0" i="1" smtClean="0">
                                        <a:latin typeface="Cambria Math" charset="0"/>
                                      </a:rPr>
                                      <m:t>𝑥</m:t>
                                    </m:r>
                                  </m:e>
                                  <m:sub>
                                    <m:r>
                                      <a:rPr lang="en-US" sz="2400" b="0" i="1" smtClean="0">
                                        <a:latin typeface="Cambria Math" charset="0"/>
                                      </a:rPr>
                                      <m:t>0</m:t>
                                    </m:r>
                                  </m:sub>
                                </m:sSub>
                              </m:e>
                            </m:mr>
                            <m:mr>
                              <m:e>
                                <m:sSub>
                                  <m:sSubPr>
                                    <m:ctrlPr>
                                      <a:rPr lang="en-US" sz="2400" b="0" i="1" smtClean="0">
                                        <a:latin typeface="Cambria Math" charset="0"/>
                                      </a:rPr>
                                    </m:ctrlPr>
                                  </m:sSubPr>
                                  <m:e>
                                    <m:r>
                                      <a:rPr lang="en-US" sz="2400" b="0" i="1" smtClean="0">
                                        <a:latin typeface="Cambria Math" charset="0"/>
                                      </a:rPr>
                                      <m:t>𝑥</m:t>
                                    </m:r>
                                    <m:r>
                                      <a:rPr lang="en-US" sz="2400" b="0" i="1" smtClean="0">
                                        <a:latin typeface="Cambria Math" charset="0"/>
                                      </a:rPr>
                                      <m:t>′</m:t>
                                    </m:r>
                                  </m:e>
                                  <m:sub>
                                    <m:r>
                                      <a:rPr lang="en-US" sz="2400" b="0" i="1" smtClean="0">
                                        <a:latin typeface="Cambria Math" charset="0"/>
                                      </a:rPr>
                                      <m:t>0</m:t>
                                    </m:r>
                                  </m:sub>
                                </m:sSub>
                              </m:e>
                            </m:mr>
                          </m:m>
                        </m:e>
                      </m:d>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942402" y="1148584"/>
                <a:ext cx="5604483" cy="90249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38409" y="237746"/>
                <a:ext cx="5466159" cy="7564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charset="0"/>
                            </a:rPr>
                          </m:ctrlPr>
                        </m:sSupPr>
                        <m:e>
                          <m:r>
                            <a:rPr lang="en-US" sz="2400" b="0" i="1" smtClean="0">
                              <a:latin typeface="Cambria Math" charset="0"/>
                            </a:rPr>
                            <m:t>𝑥</m:t>
                          </m:r>
                        </m:e>
                        <m:sup>
                          <m:r>
                            <a:rPr lang="en-US" sz="2400" b="0" i="1" smtClean="0">
                              <a:latin typeface="Cambria Math" charset="0"/>
                            </a:rPr>
                            <m:t>′′</m:t>
                          </m:r>
                        </m:sup>
                      </m:sSup>
                      <m:r>
                        <a:rPr lang="en-US" sz="2400" b="0" i="1" smtClean="0">
                          <a:latin typeface="Cambria Math" charset="0"/>
                        </a:rPr>
                        <m:t>+</m:t>
                      </m:r>
                      <m:f>
                        <m:fPr>
                          <m:ctrlPr>
                            <a:rPr lang="mr-IN" sz="2400" b="0" i="1" smtClean="0">
                              <a:latin typeface="Cambria Math" charset="0"/>
                            </a:rPr>
                          </m:ctrlPr>
                        </m:fPr>
                        <m:num>
                          <m:r>
                            <a:rPr lang="en-US" sz="2400" b="0" i="1" smtClean="0">
                              <a:latin typeface="Cambria Math" charset="0"/>
                            </a:rPr>
                            <m:t>1</m:t>
                          </m:r>
                        </m:num>
                        <m:den>
                          <m:sSup>
                            <m:sSupPr>
                              <m:ctrlPr>
                                <a:rPr lang="mr-IN" sz="2400" b="0" i="1" smtClean="0">
                                  <a:latin typeface="Cambria Math" charset="0"/>
                                </a:rPr>
                              </m:ctrlPr>
                            </m:sSupPr>
                            <m:e>
                              <m:r>
                                <a:rPr lang="mr-IN" sz="2400" b="0" i="1" smtClean="0">
                                  <a:latin typeface="Cambria Math" charset="0"/>
                                  <a:ea typeface="Cambria Math" charset="0"/>
                                  <a:cs typeface="Cambria Math" charset="0"/>
                                </a:rPr>
                                <m:t>𝜌</m:t>
                              </m:r>
                            </m:e>
                            <m:sup>
                              <m:r>
                                <a:rPr lang="en-US" sz="2400" b="0" i="1" smtClean="0">
                                  <a:latin typeface="Cambria Math" charset="0"/>
                                </a:rPr>
                                <m:t>2</m:t>
                              </m:r>
                            </m:sup>
                          </m:sSup>
                        </m:den>
                      </m:f>
                      <m:r>
                        <a:rPr lang="en-US" sz="2400" b="0" i="1" smtClean="0">
                          <a:latin typeface="Cambria Math" charset="0"/>
                        </a:rPr>
                        <m:t>𝑥</m:t>
                      </m:r>
                      <m:r>
                        <a:rPr lang="en-US" sz="2400" b="0" i="1" smtClean="0">
                          <a:latin typeface="Cambria Math" charset="0"/>
                        </a:rPr>
                        <m:t>=0</m:t>
                      </m:r>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2838409" y="237746"/>
                <a:ext cx="5466159" cy="756426"/>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7548368" y="169762"/>
            <a:ext cx="1499191" cy="646331"/>
          </a:xfrm>
          <a:prstGeom prst="rect">
            <a:avLst/>
          </a:prstGeom>
          <a:noFill/>
        </p:spPr>
        <p:txBody>
          <a:bodyPr wrap="square" rtlCol="0">
            <a:spAutoFit/>
          </a:bodyPr>
          <a:lstStyle/>
          <a:p>
            <a:r>
              <a:rPr lang="en-US" dirty="0" smtClean="0"/>
              <a:t>Slide 12:</a:t>
            </a:r>
            <a:r>
              <a:rPr lang="en-US" dirty="0" smtClean="0">
                <a:sym typeface="Wingdings"/>
              </a:rPr>
              <a:t> Dipole matrix</a:t>
            </a:r>
            <a:endParaRPr lang="en-US" dirty="0"/>
          </a:p>
        </p:txBody>
      </p:sp>
      <p:sp>
        <p:nvSpPr>
          <p:cNvPr id="9" name="Rectangle 8"/>
          <p:cNvSpPr/>
          <p:nvPr/>
        </p:nvSpPr>
        <p:spPr>
          <a:xfrm>
            <a:off x="2125683" y="89243"/>
            <a:ext cx="6921876" cy="20816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mc:AlternateContent xmlns:mc="http://schemas.openxmlformats.org/markup-compatibility/2006" xmlns:a14="http://schemas.microsoft.com/office/drawing/2010/main">
        <mc:Choice Requires="a14">
          <p:sp>
            <p:nvSpPr>
              <p:cNvPr id="10" name="TextBox 9"/>
              <p:cNvSpPr txBox="1"/>
              <p:nvPr/>
            </p:nvSpPr>
            <p:spPr>
              <a:xfrm>
                <a:off x="3737036" y="2257418"/>
                <a:ext cx="3958456" cy="373500"/>
              </a:xfrm>
              <a:prstGeom prst="rect">
                <a:avLst/>
              </a:prstGeom>
              <a:noFill/>
            </p:spPr>
            <p:txBody>
              <a:bodyPr wrap="none" lIns="0" tIns="0" rIns="0" bIns="0" rtlCol="0">
                <a:spAutoFit/>
              </a:bodyPr>
              <a:lstStyle/>
              <a:p>
                <a:r>
                  <a:rPr lang="en-US" sz="2400" b="0" dirty="0" smtClean="0"/>
                  <a:t>D</a:t>
                </a:r>
                <a14:m>
                  <m:oMath xmlns:m="http://schemas.openxmlformats.org/officeDocument/2006/math">
                    <m:d>
                      <m:dPr>
                        <m:ctrlPr>
                          <a:rPr lang="en-US" sz="2400" b="0" i="1" smtClean="0">
                            <a:latin typeface="Cambria Math" charset="0"/>
                          </a:rPr>
                        </m:ctrlPr>
                      </m:dPr>
                      <m:e>
                        <m:r>
                          <a:rPr lang="en-US" sz="2400" b="0" i="1" smtClean="0">
                            <a:latin typeface="Cambria Math" charset="0"/>
                          </a:rPr>
                          <m:t>𝑠</m:t>
                        </m:r>
                      </m:e>
                    </m:d>
                    <m:r>
                      <a:rPr lang="en-US" sz="2400" b="0" i="1" smtClean="0">
                        <a:latin typeface="Cambria Math" charset="0"/>
                      </a:rPr>
                      <m:t>=</m:t>
                    </m:r>
                    <m:r>
                      <a:rPr lang="en-US" sz="2400" b="0" i="1" smtClean="0">
                        <a:solidFill>
                          <a:srgbClr val="92D050"/>
                        </a:solidFill>
                        <a:latin typeface="Cambria Math" charset="0"/>
                      </a:rPr>
                      <m:t>𝐴</m:t>
                    </m:r>
                    <m:r>
                      <m:rPr>
                        <m:brk m:alnAt="7"/>
                      </m:rPr>
                      <a:rPr lang="en-US" sz="2400" i="1">
                        <a:solidFill>
                          <a:srgbClr val="92D050"/>
                        </a:solidFill>
                        <a:latin typeface="Cambria Math" charset="0"/>
                      </a:rPr>
                      <m:t>𝑐</m:t>
                    </m:r>
                    <m:r>
                      <a:rPr lang="en-US" sz="2400" i="1">
                        <a:solidFill>
                          <a:srgbClr val="92D050"/>
                        </a:solidFill>
                        <a:latin typeface="Cambria Math" charset="0"/>
                      </a:rPr>
                      <m:t>𝑜𝑠</m:t>
                    </m:r>
                    <m:f>
                      <m:fPr>
                        <m:type m:val="skw"/>
                        <m:ctrlPr>
                          <a:rPr lang="en-US" sz="2400" i="1">
                            <a:solidFill>
                              <a:srgbClr val="92D050"/>
                            </a:solidFill>
                            <a:latin typeface="Cambria Math" charset="0"/>
                          </a:rPr>
                        </m:ctrlPr>
                      </m:fPr>
                      <m:num>
                        <m:r>
                          <a:rPr lang="en-US" sz="2400" i="1">
                            <a:solidFill>
                              <a:srgbClr val="92D050"/>
                            </a:solidFill>
                            <a:latin typeface="Cambria Math" charset="0"/>
                          </a:rPr>
                          <m:t>𝑠</m:t>
                        </m:r>
                      </m:num>
                      <m:den>
                        <m:r>
                          <a:rPr lang="en-US" sz="2400" i="1">
                            <a:solidFill>
                              <a:srgbClr val="92D050"/>
                            </a:solidFill>
                            <a:latin typeface="Cambria Math" charset="0"/>
                            <a:ea typeface="Cambria Math" charset="0"/>
                            <a:cs typeface="Cambria Math" charset="0"/>
                          </a:rPr>
                          <m:t>𝜌</m:t>
                        </m:r>
                      </m:den>
                    </m:f>
                  </m:oMath>
                </a14:m>
                <a:r>
                  <a:rPr lang="en-US" sz="2400" dirty="0" smtClean="0">
                    <a:solidFill>
                      <a:srgbClr val="92D050"/>
                    </a:solidFill>
                  </a:rPr>
                  <a:t> + </a:t>
                </a:r>
                <a14:m>
                  <m:oMath xmlns:m="http://schemas.openxmlformats.org/officeDocument/2006/math">
                    <m:r>
                      <m:rPr>
                        <m:sty m:val="p"/>
                      </m:rPr>
                      <a:rPr lang="en-US" sz="2400" b="0" i="0" smtClean="0">
                        <a:solidFill>
                          <a:srgbClr val="92D050"/>
                        </a:solidFill>
                        <a:latin typeface="Cambria Math" charset="0"/>
                        <a:ea typeface="Cambria Math" charset="0"/>
                        <a:cs typeface="Cambria Math" charset="0"/>
                      </a:rPr>
                      <m:t>B</m:t>
                    </m:r>
                    <m:r>
                      <a:rPr lang="en-US" sz="2400" i="1">
                        <a:solidFill>
                          <a:srgbClr val="92D050"/>
                        </a:solidFill>
                        <a:latin typeface="Cambria Math" charset="0"/>
                      </a:rPr>
                      <m:t>𝑠𝑖𝑛</m:t>
                    </m:r>
                    <m:f>
                      <m:fPr>
                        <m:type m:val="skw"/>
                        <m:ctrlPr>
                          <a:rPr lang="en-US" sz="2400" i="1">
                            <a:solidFill>
                              <a:srgbClr val="92D050"/>
                            </a:solidFill>
                            <a:latin typeface="Cambria Math" charset="0"/>
                          </a:rPr>
                        </m:ctrlPr>
                      </m:fPr>
                      <m:num>
                        <m:r>
                          <a:rPr lang="en-US" sz="2400" i="1">
                            <a:solidFill>
                              <a:srgbClr val="92D050"/>
                            </a:solidFill>
                            <a:latin typeface="Cambria Math" charset="0"/>
                          </a:rPr>
                          <m:t>𝑠</m:t>
                        </m:r>
                      </m:num>
                      <m:den>
                        <m:r>
                          <a:rPr lang="en-US" sz="2400" i="1">
                            <a:solidFill>
                              <a:srgbClr val="92D050"/>
                            </a:solidFill>
                            <a:latin typeface="Cambria Math" charset="0"/>
                            <a:ea typeface="Cambria Math" charset="0"/>
                            <a:cs typeface="Cambria Math" charset="0"/>
                          </a:rPr>
                          <m:t>𝜌</m:t>
                        </m:r>
                      </m:den>
                    </m:f>
                    <m:r>
                      <a:rPr lang="en-US" sz="2400" b="0" i="1" smtClean="0">
                        <a:latin typeface="Cambria Math" charset="0"/>
                        <a:ea typeface="Cambria Math" charset="0"/>
                        <a:cs typeface="Cambria Math" charset="0"/>
                      </a:rPr>
                      <m:t>+</m:t>
                    </m:r>
                    <m:r>
                      <a:rPr lang="en-US" sz="2400" b="0" i="1" smtClean="0">
                        <a:solidFill>
                          <a:schemeClr val="accent6"/>
                        </a:solidFill>
                        <a:latin typeface="Cambria Math" charset="0"/>
                        <a:ea typeface="Cambria Math" charset="0"/>
                        <a:cs typeface="Cambria Math" charset="0"/>
                      </a:rPr>
                      <m:t>𝜌</m:t>
                    </m:r>
                  </m:oMath>
                </a14:m>
                <a:endParaRPr lang="en-US" sz="2400" b="0" dirty="0" smtClean="0">
                  <a:ea typeface="Cambria Math" charset="0"/>
                  <a:cs typeface="Cambria Math"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737036" y="2257418"/>
                <a:ext cx="3958456" cy="373500"/>
              </a:xfrm>
              <a:prstGeom prst="rect">
                <a:avLst/>
              </a:prstGeom>
              <a:blipFill rotWithShape="0">
                <a:blip r:embed="rId4"/>
                <a:stretch>
                  <a:fillRect l="-4622" t="-159677" r="-7088" b="-2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737036" y="3229490"/>
                <a:ext cx="3840860" cy="571310"/>
              </a:xfrm>
              <a:prstGeom prst="rect">
                <a:avLst/>
              </a:prstGeom>
              <a:noFill/>
            </p:spPr>
            <p:txBody>
              <a:bodyPr wrap="none" lIns="0" tIns="0" rIns="0" bIns="0" rtlCol="0">
                <a:spAutoFit/>
              </a:bodyPr>
              <a:lstStyle/>
              <a:p>
                <a:r>
                  <a:rPr lang="en-US" sz="2400" b="0" dirty="0" smtClean="0"/>
                  <a:t>D’</a:t>
                </a:r>
                <a14:m>
                  <m:oMath xmlns:m="http://schemas.openxmlformats.org/officeDocument/2006/math">
                    <m:d>
                      <m:dPr>
                        <m:ctrlPr>
                          <a:rPr lang="en-US" sz="2400" b="0" i="1" smtClean="0">
                            <a:latin typeface="Cambria Math" charset="0"/>
                          </a:rPr>
                        </m:ctrlPr>
                      </m:dPr>
                      <m:e>
                        <m:r>
                          <a:rPr lang="en-US" sz="2400" b="0" i="1" smtClean="0">
                            <a:latin typeface="Cambria Math" charset="0"/>
                          </a:rPr>
                          <m:t>𝑠</m:t>
                        </m:r>
                      </m:e>
                    </m:d>
                    <m:r>
                      <a:rPr lang="en-US" sz="2400" b="0" i="1" smtClean="0">
                        <a:latin typeface="Cambria Math" charset="0"/>
                      </a:rPr>
                      <m:t>=−</m:t>
                    </m:r>
                    <m:f>
                      <m:fPr>
                        <m:ctrlPr>
                          <a:rPr lang="mr-IN" sz="2400" b="0" i="1" smtClean="0">
                            <a:latin typeface="Cambria Math" charset="0"/>
                          </a:rPr>
                        </m:ctrlPr>
                      </m:fPr>
                      <m:num>
                        <m:r>
                          <a:rPr lang="en-US" sz="2400" b="0" i="1" smtClean="0">
                            <a:latin typeface="Cambria Math" charset="0"/>
                          </a:rPr>
                          <m:t>𝐴</m:t>
                        </m:r>
                      </m:num>
                      <m:den>
                        <m:r>
                          <a:rPr lang="mr-IN" sz="2400" b="0" i="1" smtClean="0">
                            <a:latin typeface="Cambria Math" charset="0"/>
                            <a:ea typeface="Cambria Math" charset="0"/>
                            <a:cs typeface="Cambria Math" charset="0"/>
                          </a:rPr>
                          <m:t>𝜌</m:t>
                        </m:r>
                      </m:den>
                    </m:f>
                    <m:r>
                      <a:rPr lang="en-US" sz="2400" b="0" i="1" smtClean="0">
                        <a:latin typeface="Cambria Math" charset="0"/>
                      </a:rPr>
                      <m:t>𝑠𝑖𝑛</m:t>
                    </m:r>
                    <m:f>
                      <m:fPr>
                        <m:type m:val="skw"/>
                        <m:ctrlPr>
                          <a:rPr lang="en-US" sz="2400" i="1">
                            <a:latin typeface="Cambria Math" charset="0"/>
                          </a:rPr>
                        </m:ctrlPr>
                      </m:fPr>
                      <m:num>
                        <m:r>
                          <a:rPr lang="en-US" sz="2400" i="1">
                            <a:latin typeface="Cambria Math" charset="0"/>
                          </a:rPr>
                          <m:t>𝑠</m:t>
                        </m:r>
                      </m:num>
                      <m:den>
                        <m:r>
                          <a:rPr lang="en-US" sz="2400" i="1">
                            <a:latin typeface="Cambria Math" charset="0"/>
                            <a:ea typeface="Cambria Math" charset="0"/>
                            <a:cs typeface="Cambria Math" charset="0"/>
                          </a:rPr>
                          <m:t>𝜌</m:t>
                        </m:r>
                      </m:den>
                    </m:f>
                  </m:oMath>
                </a14:m>
                <a:r>
                  <a:rPr lang="en-US" sz="2400" dirty="0" smtClean="0"/>
                  <a:t> + </a:t>
                </a:r>
                <a14:m>
                  <m:oMath xmlns:m="http://schemas.openxmlformats.org/officeDocument/2006/math">
                    <m:f>
                      <m:fPr>
                        <m:ctrlPr>
                          <a:rPr lang="mr-IN" sz="2400" b="0" i="1" smtClean="0">
                            <a:latin typeface="Cambria Math" charset="0"/>
                            <a:ea typeface="Cambria Math" charset="0"/>
                            <a:cs typeface="Cambria Math" charset="0"/>
                          </a:rPr>
                        </m:ctrlPr>
                      </m:fPr>
                      <m:num>
                        <m:r>
                          <a:rPr lang="en-US" sz="2400" b="0" i="1" smtClean="0">
                            <a:latin typeface="Cambria Math" charset="0"/>
                            <a:ea typeface="Cambria Math" charset="0"/>
                            <a:cs typeface="Cambria Math" charset="0"/>
                          </a:rPr>
                          <m:t>𝐵</m:t>
                        </m:r>
                      </m:num>
                      <m:den>
                        <m:r>
                          <a:rPr lang="mr-IN" sz="2400" b="0" i="1" smtClean="0">
                            <a:latin typeface="Cambria Math" charset="0"/>
                            <a:ea typeface="Cambria Math" charset="0"/>
                            <a:cs typeface="Cambria Math" charset="0"/>
                          </a:rPr>
                          <m:t>𝜌</m:t>
                        </m:r>
                      </m:den>
                    </m:f>
                    <m:r>
                      <a:rPr lang="en-US" sz="2400" b="0" i="1" smtClean="0">
                        <a:latin typeface="Cambria Math" charset="0"/>
                        <a:ea typeface="Cambria Math" charset="0"/>
                        <a:cs typeface="Cambria Math" charset="0"/>
                      </a:rPr>
                      <m:t>𝑐𝑜𝑠</m:t>
                    </m:r>
                    <m:f>
                      <m:fPr>
                        <m:type m:val="skw"/>
                        <m:ctrlPr>
                          <a:rPr lang="en-US" sz="2400" i="1">
                            <a:latin typeface="Cambria Math" charset="0"/>
                          </a:rPr>
                        </m:ctrlPr>
                      </m:fPr>
                      <m:num>
                        <m:r>
                          <a:rPr lang="en-US" sz="2400" i="1">
                            <a:latin typeface="Cambria Math" charset="0"/>
                          </a:rPr>
                          <m:t>𝑠</m:t>
                        </m:r>
                      </m:num>
                      <m:den>
                        <m:r>
                          <a:rPr lang="en-US" sz="2400" i="1">
                            <a:latin typeface="Cambria Math" charset="0"/>
                            <a:ea typeface="Cambria Math" charset="0"/>
                            <a:cs typeface="Cambria Math" charset="0"/>
                          </a:rPr>
                          <m:t>𝜌</m:t>
                        </m:r>
                      </m:den>
                    </m:f>
                  </m:oMath>
                </a14:m>
                <a:endParaRPr lang="en-US" sz="2400" b="0" dirty="0" smtClean="0">
                  <a:ea typeface="Cambria Math" charset="0"/>
                  <a:cs typeface="Cambria Math"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737036" y="3229490"/>
                <a:ext cx="3840860" cy="571310"/>
              </a:xfrm>
              <a:prstGeom prst="rect">
                <a:avLst/>
              </a:prstGeom>
              <a:blipFill rotWithShape="0">
                <a:blip r:embed="rId5"/>
                <a:stretch>
                  <a:fillRect l="-4762" b="-13978"/>
                </a:stretch>
              </a:blipFill>
            </p:spPr>
            <p:txBody>
              <a:bodyPr/>
              <a:lstStyle/>
              <a:p>
                <a:r>
                  <a:rPr lang="en-US">
                    <a:noFill/>
                  </a:rPr>
                  <a:t> </a:t>
                </a:r>
              </a:p>
            </p:txBody>
          </p:sp>
        </mc:Fallback>
      </mc:AlternateContent>
      <p:sp>
        <p:nvSpPr>
          <p:cNvPr id="13" name="TextBox 12"/>
          <p:cNvSpPr txBox="1"/>
          <p:nvPr/>
        </p:nvSpPr>
        <p:spPr>
          <a:xfrm>
            <a:off x="5201392" y="2743928"/>
            <a:ext cx="1556836" cy="369332"/>
          </a:xfrm>
          <a:prstGeom prst="rect">
            <a:avLst/>
          </a:prstGeom>
          <a:noFill/>
        </p:spPr>
        <p:txBody>
          <a:bodyPr wrap="none" rtlCol="0">
            <a:spAutoFit/>
          </a:bodyPr>
          <a:lstStyle/>
          <a:p>
            <a:r>
              <a:rPr lang="en-US" dirty="0" smtClean="0">
                <a:solidFill>
                  <a:srgbClr val="92D050"/>
                </a:solidFill>
              </a:rPr>
              <a:t>homogeneous</a:t>
            </a:r>
            <a:endParaRPr lang="en-US" dirty="0">
              <a:solidFill>
                <a:srgbClr val="92D050"/>
              </a:solidFill>
            </a:endParaRPr>
          </a:p>
        </p:txBody>
      </p:sp>
      <p:sp>
        <p:nvSpPr>
          <p:cNvPr id="14" name="TextBox 13"/>
          <p:cNvSpPr txBox="1"/>
          <p:nvPr/>
        </p:nvSpPr>
        <p:spPr>
          <a:xfrm>
            <a:off x="7549536" y="2738642"/>
            <a:ext cx="1731564" cy="369332"/>
          </a:xfrm>
          <a:prstGeom prst="rect">
            <a:avLst/>
          </a:prstGeom>
          <a:noFill/>
        </p:spPr>
        <p:txBody>
          <a:bodyPr wrap="none" rtlCol="0">
            <a:spAutoFit/>
          </a:bodyPr>
          <a:lstStyle/>
          <a:p>
            <a:r>
              <a:rPr lang="en-US" dirty="0" smtClean="0">
                <a:solidFill>
                  <a:schemeClr val="accent6"/>
                </a:solidFill>
              </a:rPr>
              <a:t>inhomogeneous</a:t>
            </a:r>
            <a:endParaRPr lang="en-US" dirty="0">
              <a:solidFill>
                <a:schemeClr val="accent6"/>
              </a:solidFill>
            </a:endParaRPr>
          </a:p>
        </p:txBody>
      </p:sp>
      <p:sp>
        <p:nvSpPr>
          <p:cNvPr id="15" name="Right Brace 14"/>
          <p:cNvSpPr/>
          <p:nvPr/>
        </p:nvSpPr>
        <p:spPr>
          <a:xfrm rot="5400000">
            <a:off x="5982439" y="1424278"/>
            <a:ext cx="130139" cy="2606634"/>
          </a:xfrm>
          <a:prstGeom prst="rightBrace">
            <a:avLst/>
          </a:prstGeom>
          <a:ln>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985652" y="4049484"/>
            <a:ext cx="8375691" cy="369332"/>
          </a:xfrm>
          <a:prstGeom prst="rect">
            <a:avLst/>
          </a:prstGeom>
          <a:noFill/>
        </p:spPr>
        <p:txBody>
          <a:bodyPr wrap="none" rtlCol="0">
            <a:spAutoFit/>
          </a:bodyPr>
          <a:lstStyle/>
          <a:p>
            <a:pPr marL="285750" indent="-285750">
              <a:buFont typeface="Arial" charset="0"/>
              <a:buChar char="•"/>
            </a:pPr>
            <a:r>
              <a:rPr lang="en-US" dirty="0" smtClean="0"/>
              <a:t>The constants of integration A and B are determined by the initial conditions at s=</a:t>
            </a:r>
            <a:r>
              <a:rPr lang="en-US" dirty="0" smtClean="0">
                <a:latin typeface="Arial" charset="0"/>
                <a:ea typeface="Arial" charset="0"/>
                <a:cs typeface="Arial" charset="0"/>
              </a:rPr>
              <a:t>0</a:t>
            </a:r>
            <a:r>
              <a:rPr lang="en-US" dirty="0" smtClean="0"/>
              <a:t> </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4196309" y="4506885"/>
                <a:ext cx="12096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𝐷</m:t>
                      </m:r>
                      <m:d>
                        <m:dPr>
                          <m:ctrlPr>
                            <a:rPr lang="en-US" sz="2000" b="0" i="1" smtClean="0">
                              <a:latin typeface="Cambria Math" charset="0"/>
                            </a:rPr>
                          </m:ctrlPr>
                        </m:dPr>
                        <m:e>
                          <m:r>
                            <a:rPr lang="en-US" sz="2000" b="0" i="1" smtClean="0">
                              <a:latin typeface="Cambria Math" charset="0"/>
                            </a:rPr>
                            <m:t>0</m:t>
                          </m:r>
                        </m:e>
                      </m:d>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𝐷</m:t>
                          </m:r>
                        </m:e>
                        <m:sub>
                          <m:r>
                            <a:rPr lang="en-US" sz="2000" b="0" i="1" smtClean="0">
                              <a:latin typeface="Cambria Math" charset="0"/>
                            </a:rPr>
                            <m:t>0</m:t>
                          </m:r>
                        </m:sub>
                      </m:sSub>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4196309" y="4506885"/>
                <a:ext cx="1209690" cy="307777"/>
              </a:xfrm>
              <a:prstGeom prst="rect">
                <a:avLst/>
              </a:prstGeom>
              <a:blipFill rotWithShape="0">
                <a:blip r:embed="rId6"/>
                <a:stretch>
                  <a:fillRect l="-4523" r="-2010"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262002" y="4506885"/>
                <a:ext cx="126791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𝐷</m:t>
                      </m:r>
                      <m:r>
                        <a:rPr lang="en-US" sz="2000" b="0" i="1" smtClean="0">
                          <a:latin typeface="Cambria Math" charset="0"/>
                        </a:rPr>
                        <m:t>′</m:t>
                      </m:r>
                      <m:d>
                        <m:dPr>
                          <m:ctrlPr>
                            <a:rPr lang="en-US" sz="2000" b="0" i="1" smtClean="0">
                              <a:latin typeface="Cambria Math" charset="0"/>
                            </a:rPr>
                          </m:ctrlPr>
                        </m:dPr>
                        <m:e>
                          <m:r>
                            <a:rPr lang="en-US" sz="2000" b="0" i="1" smtClean="0">
                              <a:latin typeface="Cambria Math" charset="0"/>
                            </a:rPr>
                            <m:t>0</m:t>
                          </m:r>
                        </m:e>
                      </m:d>
                      <m:r>
                        <a:rPr lang="en-US" sz="2000" b="0" i="1" smtClean="0">
                          <a:latin typeface="Cambria Math" charset="0"/>
                        </a:rPr>
                        <m:t>=</m:t>
                      </m:r>
                      <m:sSubSup>
                        <m:sSubSupPr>
                          <m:ctrlPr>
                            <a:rPr lang="en-US" sz="2000" b="0" i="1" smtClean="0">
                              <a:latin typeface="Cambria Math" charset="0"/>
                            </a:rPr>
                          </m:ctrlPr>
                        </m:sSubSupPr>
                        <m:e>
                          <m:r>
                            <a:rPr lang="en-US" sz="2000" b="0" i="1" smtClean="0">
                              <a:latin typeface="Cambria Math" charset="0"/>
                            </a:rPr>
                            <m:t>𝐷</m:t>
                          </m:r>
                        </m:e>
                        <m:sub>
                          <m:r>
                            <a:rPr lang="en-US" sz="2000" b="0" i="1" smtClean="0">
                              <a:latin typeface="Cambria Math" charset="0"/>
                            </a:rPr>
                            <m:t>0</m:t>
                          </m:r>
                        </m:sub>
                        <m:sup>
                          <m:r>
                            <a:rPr lang="en-US" sz="2000" b="0" i="1" smtClean="0">
                              <a:latin typeface="Cambria Math" charset="0"/>
                            </a:rPr>
                            <m:t>′</m:t>
                          </m:r>
                        </m:sup>
                      </m:sSubSup>
                    </m:oMath>
                  </m:oMathPara>
                </a14:m>
                <a:endParaRPr lang="en-US" sz="2000" dirty="0"/>
              </a:p>
            </p:txBody>
          </p:sp>
        </mc:Choice>
        <mc:Fallback xmlns="">
          <p:sp>
            <p:nvSpPr>
              <p:cNvPr id="18" name="TextBox 17"/>
              <p:cNvSpPr txBox="1">
                <a:spLocks noRot="1" noChangeAspect="1" noMove="1" noResize="1" noEditPoints="1" noAdjustHandles="1" noChangeArrowheads="1" noChangeShapeType="1" noTextEdit="1"/>
              </p:cNvSpPr>
              <p:nvPr/>
            </p:nvSpPr>
            <p:spPr>
              <a:xfrm>
                <a:off x="6262002" y="4506885"/>
                <a:ext cx="1267911" cy="307777"/>
              </a:xfrm>
              <a:prstGeom prst="rect">
                <a:avLst/>
              </a:prstGeom>
              <a:blipFill rotWithShape="0">
                <a:blip r:embed="rId7"/>
                <a:stretch>
                  <a:fillRect l="-5288" t="-3922" r="-2404" b="-15686"/>
                </a:stretch>
              </a:blipFill>
            </p:spPr>
            <p:txBody>
              <a:bodyPr/>
              <a:lstStyle/>
              <a:p>
                <a:r>
                  <a:rPr lang="en-US">
                    <a:noFill/>
                  </a:rPr>
                  <a:t> </a:t>
                </a:r>
              </a:p>
            </p:txBody>
          </p:sp>
        </mc:Fallback>
      </mc:AlternateContent>
      <p:sp>
        <p:nvSpPr>
          <p:cNvPr id="19" name="Freeform 18"/>
          <p:cNvSpPr/>
          <p:nvPr/>
        </p:nvSpPr>
        <p:spPr>
          <a:xfrm>
            <a:off x="7932717" y="2950317"/>
            <a:ext cx="2550585" cy="1861664"/>
          </a:xfrm>
          <a:custGeom>
            <a:avLst/>
            <a:gdLst>
              <a:gd name="connsiteX0" fmla="*/ 0 w 2550585"/>
              <a:gd name="connsiteY0" fmla="*/ 1787938 h 1861664"/>
              <a:gd name="connsiteX1" fmla="*/ 2375065 w 2550585"/>
              <a:gd name="connsiteY1" fmla="*/ 1681060 h 1861664"/>
              <a:gd name="connsiteX2" fmla="*/ 2291938 w 2550585"/>
              <a:gd name="connsiteY2" fmla="*/ 220395 h 1861664"/>
              <a:gd name="connsiteX3" fmla="*/ 1638795 w 2550585"/>
              <a:gd name="connsiteY3" fmla="*/ 6639 h 1861664"/>
            </a:gdLst>
            <a:ahLst/>
            <a:cxnLst>
              <a:cxn ang="0">
                <a:pos x="connsiteX0" y="connsiteY0"/>
              </a:cxn>
              <a:cxn ang="0">
                <a:pos x="connsiteX1" y="connsiteY1"/>
              </a:cxn>
              <a:cxn ang="0">
                <a:pos x="connsiteX2" y="connsiteY2"/>
              </a:cxn>
              <a:cxn ang="0">
                <a:pos x="connsiteX3" y="connsiteY3"/>
              </a:cxn>
            </a:cxnLst>
            <a:rect l="l" t="t" r="r" b="b"/>
            <a:pathLst>
              <a:path w="2550585" h="1861664">
                <a:moveTo>
                  <a:pt x="0" y="1787938"/>
                </a:moveTo>
                <a:cubicBezTo>
                  <a:pt x="996537" y="1865127"/>
                  <a:pt x="1993075" y="1942317"/>
                  <a:pt x="2375065" y="1681060"/>
                </a:cubicBezTo>
                <a:cubicBezTo>
                  <a:pt x="2757055" y="1419803"/>
                  <a:pt x="2414650" y="499465"/>
                  <a:pt x="2291938" y="220395"/>
                </a:cubicBezTo>
                <a:cubicBezTo>
                  <a:pt x="2169226" y="-58675"/>
                  <a:pt x="1638795" y="6639"/>
                  <a:pt x="1638795" y="6639"/>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p:cNvSpPr/>
          <p:nvPr/>
        </p:nvSpPr>
        <p:spPr>
          <a:xfrm>
            <a:off x="9361343" y="2257418"/>
            <a:ext cx="118467" cy="17649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4058579" y="5529605"/>
                <a:ext cx="131048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𝐴</m:t>
                      </m:r>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𝐷</m:t>
                          </m:r>
                        </m:e>
                        <m:sub>
                          <m:r>
                            <a:rPr lang="en-US" sz="2000" b="0" i="1" smtClean="0">
                              <a:latin typeface="Cambria Math" charset="0"/>
                            </a:rPr>
                            <m:t>0</m:t>
                          </m:r>
                        </m:sub>
                      </m:sSub>
                      <m:r>
                        <a:rPr lang="en-US" sz="2000" b="0" i="1" smtClean="0">
                          <a:latin typeface="Cambria Math" charset="0"/>
                        </a:rPr>
                        <m:t>−</m:t>
                      </m:r>
                      <m:r>
                        <a:rPr lang="en-US" sz="2000" i="1">
                          <a:latin typeface="Cambria Math" charset="0"/>
                          <a:ea typeface="Cambria Math" charset="0"/>
                          <a:cs typeface="Cambria Math" charset="0"/>
                        </a:rPr>
                        <m:t>𝜌</m:t>
                      </m:r>
                    </m:oMath>
                  </m:oMathPara>
                </a14:m>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058579" y="5529605"/>
                <a:ext cx="1310487" cy="307777"/>
              </a:xfrm>
              <a:prstGeom prst="rect">
                <a:avLst/>
              </a:prstGeom>
              <a:blipFill rotWithShape="0">
                <a:blip r:embed="rId8"/>
                <a:stretch>
                  <a:fillRect l="-3721" r="-3721" b="-2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24272" y="5529605"/>
                <a:ext cx="98815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𝐵</m:t>
                      </m:r>
                      <m:r>
                        <a:rPr lang="en-US" sz="2000" b="0" i="1" smtClean="0">
                          <a:latin typeface="Cambria Math" charset="0"/>
                        </a:rPr>
                        <m:t>=</m:t>
                      </m:r>
                      <m:sSubSup>
                        <m:sSubSupPr>
                          <m:ctrlPr>
                            <a:rPr lang="en-US" sz="2000" b="0" i="1" smtClean="0">
                              <a:latin typeface="Cambria Math" charset="0"/>
                            </a:rPr>
                          </m:ctrlPr>
                        </m:sSubSupPr>
                        <m:e>
                          <m:r>
                            <a:rPr lang="en-US" sz="2000" b="0" i="1" smtClean="0">
                              <a:latin typeface="Cambria Math" charset="0"/>
                              <a:ea typeface="Cambria Math" charset="0"/>
                              <a:cs typeface="Cambria Math" charset="0"/>
                            </a:rPr>
                            <m:t>𝜌</m:t>
                          </m:r>
                          <m:r>
                            <a:rPr lang="en-US" sz="2000" b="0" i="1" smtClean="0">
                              <a:latin typeface="Cambria Math" charset="0"/>
                            </a:rPr>
                            <m:t>𝐷</m:t>
                          </m:r>
                        </m:e>
                        <m:sub>
                          <m:r>
                            <a:rPr lang="en-US" sz="2000" b="0" i="1" smtClean="0">
                              <a:latin typeface="Cambria Math" charset="0"/>
                            </a:rPr>
                            <m:t>0</m:t>
                          </m:r>
                        </m:sub>
                        <m:sup>
                          <m:r>
                            <a:rPr lang="en-US" sz="2000" b="0" i="1" smtClean="0">
                              <a:latin typeface="Cambria Math" charset="0"/>
                            </a:rPr>
                            <m:t>′</m:t>
                          </m:r>
                        </m:sup>
                      </m:sSubSup>
                    </m:oMath>
                  </m:oMathPara>
                </a14:m>
                <a:endParaRPr 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124272" y="5529605"/>
                <a:ext cx="988156" cy="307777"/>
              </a:xfrm>
              <a:prstGeom prst="rect">
                <a:avLst/>
              </a:prstGeom>
              <a:blipFill rotWithShape="0">
                <a:blip r:embed="rId9"/>
                <a:stretch>
                  <a:fillRect l="-6173" r="-2469" b="-21569"/>
                </a:stretch>
              </a:blipFill>
            </p:spPr>
            <p:txBody>
              <a:bodyPr/>
              <a:lstStyle/>
              <a:p>
                <a:r>
                  <a:rPr lang="en-US">
                    <a:noFill/>
                  </a:rPr>
                  <a:t> </a:t>
                </a:r>
              </a:p>
            </p:txBody>
          </p:sp>
        </mc:Fallback>
      </mc:AlternateContent>
      <p:sp>
        <p:nvSpPr>
          <p:cNvPr id="23" name="TextBox 22"/>
          <p:cNvSpPr txBox="1"/>
          <p:nvPr/>
        </p:nvSpPr>
        <p:spPr>
          <a:xfrm>
            <a:off x="1175657" y="5035771"/>
            <a:ext cx="5402441" cy="369332"/>
          </a:xfrm>
          <a:prstGeom prst="rect">
            <a:avLst/>
          </a:prstGeom>
          <a:noFill/>
        </p:spPr>
        <p:txBody>
          <a:bodyPr wrap="none" rtlCol="0">
            <a:spAutoFit/>
          </a:bodyPr>
          <a:lstStyle/>
          <a:p>
            <a:pPr marL="285750" indent="-285750">
              <a:buFont typeface="Arial" charset="0"/>
              <a:buChar char="•"/>
            </a:pPr>
            <a:r>
              <a:rPr lang="en-US" dirty="0" smtClean="0"/>
              <a:t>Inserting those in the equations for D and D’ we get:</a:t>
            </a:r>
            <a:endParaRPr lang="en-US" dirty="0"/>
          </a:p>
        </p:txBody>
      </p:sp>
    </p:spTree>
    <p:extLst>
      <p:ext uri="{BB962C8B-B14F-4D97-AF65-F5344CB8AC3E}">
        <p14:creationId xmlns:p14="http://schemas.microsoft.com/office/powerpoint/2010/main" val="70176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animBg="1"/>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22.03.2022</a:t>
            </a:r>
            <a:endParaRPr lang="en-US"/>
          </a:p>
        </p:txBody>
      </p:sp>
      <p:sp>
        <p:nvSpPr>
          <p:cNvPr id="3" name="Footer Placeholder 2"/>
          <p:cNvSpPr>
            <a:spLocks noGrp="1"/>
          </p:cNvSpPr>
          <p:nvPr>
            <p:ph type="ftr" sz="quarter" idx="11"/>
          </p:nvPr>
        </p:nvSpPr>
        <p:spPr/>
        <p:txBody>
          <a:bodyPr/>
          <a:lstStyle/>
          <a:p>
            <a:r>
              <a:rPr lang="en-US" smtClean="0"/>
              <a:t>Introduction to accelerator physics, R. Alemany Fernandez</a:t>
            </a:r>
            <a:endParaRPr lang="en-US"/>
          </a:p>
        </p:txBody>
      </p:sp>
      <p:sp>
        <p:nvSpPr>
          <p:cNvPr id="4" name="Slide Number Placeholder 3"/>
          <p:cNvSpPr>
            <a:spLocks noGrp="1"/>
          </p:cNvSpPr>
          <p:nvPr>
            <p:ph type="sldNum" sz="quarter" idx="12"/>
          </p:nvPr>
        </p:nvSpPr>
        <p:spPr/>
        <p:txBody>
          <a:bodyPr/>
          <a:lstStyle/>
          <a:p>
            <a:fld id="{7D7AD134-799A-DB47-B24E-BC8EFBBCC5B9}" type="slidenum">
              <a:rPr lang="en-US" smtClean="0"/>
              <a:t>28</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3113004" y="547371"/>
                <a:ext cx="5965992" cy="588494"/>
              </a:xfrm>
              <a:prstGeom prst="rect">
                <a:avLst/>
              </a:prstGeom>
              <a:noFill/>
            </p:spPr>
            <p:txBody>
              <a:bodyPr wrap="none" lIns="0" tIns="0" rIns="0" bIns="0" rtlCol="0">
                <a:spAutoFit/>
              </a:bodyPr>
              <a:lstStyle/>
              <a:p>
                <a:r>
                  <a:rPr lang="en-US" sz="2400" b="0" dirty="0" smtClean="0">
                    <a:solidFill>
                      <a:schemeClr val="tx1"/>
                    </a:solidFill>
                  </a:rPr>
                  <a:t>D</a:t>
                </a:r>
                <a14:m>
                  <m:oMath xmlns:m="http://schemas.openxmlformats.org/officeDocument/2006/math">
                    <m:d>
                      <m:dPr>
                        <m:ctrlPr>
                          <a:rPr lang="en-US" sz="2400" b="0" i="1" smtClean="0">
                            <a:solidFill>
                              <a:schemeClr val="tx1"/>
                            </a:solidFill>
                            <a:latin typeface="Cambria Math" charset="0"/>
                          </a:rPr>
                        </m:ctrlPr>
                      </m:dPr>
                      <m:e>
                        <m:r>
                          <a:rPr lang="en-US" sz="2400" b="0" i="1" smtClean="0">
                            <a:solidFill>
                              <a:schemeClr val="tx1"/>
                            </a:solidFill>
                            <a:latin typeface="Cambria Math" charset="0"/>
                          </a:rPr>
                          <m:t>𝑠</m:t>
                        </m:r>
                      </m:e>
                    </m:d>
                    <m:r>
                      <a:rPr lang="en-US" sz="2400" b="0" i="1" smtClean="0">
                        <a:solidFill>
                          <a:schemeClr val="tx1"/>
                        </a:solidFill>
                        <a:latin typeface="Cambria Math" charset="0"/>
                      </a:rPr>
                      <m:t>=</m:t>
                    </m:r>
                    <m:sSub>
                      <m:sSubPr>
                        <m:ctrlPr>
                          <a:rPr lang="en-US" sz="2400" b="0" i="1" smtClean="0">
                            <a:solidFill>
                              <a:schemeClr val="tx1"/>
                            </a:solidFill>
                            <a:latin typeface="Cambria Math" charset="0"/>
                          </a:rPr>
                        </m:ctrlPr>
                      </m:sSubPr>
                      <m:e>
                        <m:r>
                          <a:rPr lang="en-US" sz="2400" b="0" i="1" smtClean="0">
                            <a:solidFill>
                              <a:schemeClr val="tx1"/>
                            </a:solidFill>
                            <a:latin typeface="Cambria Math" charset="0"/>
                          </a:rPr>
                          <m:t>𝐷</m:t>
                        </m:r>
                      </m:e>
                      <m:sub>
                        <m:r>
                          <a:rPr lang="en-US" sz="2400" b="0" i="1" smtClean="0">
                            <a:solidFill>
                              <a:schemeClr val="tx1"/>
                            </a:solidFill>
                            <a:latin typeface="Cambria Math" charset="0"/>
                          </a:rPr>
                          <m:t>0</m:t>
                        </m:r>
                      </m:sub>
                    </m:sSub>
                    <m:r>
                      <m:rPr>
                        <m:brk m:alnAt="7"/>
                      </m:rPr>
                      <a:rPr lang="en-US" sz="2400" i="1">
                        <a:solidFill>
                          <a:schemeClr val="tx1"/>
                        </a:solidFill>
                        <a:latin typeface="Cambria Math" charset="0"/>
                      </a:rPr>
                      <m:t>𝑐</m:t>
                    </m:r>
                    <m:r>
                      <a:rPr lang="en-US" sz="2400" i="1">
                        <a:solidFill>
                          <a:schemeClr val="tx1"/>
                        </a:solidFill>
                        <a:latin typeface="Cambria Math" charset="0"/>
                      </a:rPr>
                      <m:t>𝑜𝑠</m:t>
                    </m:r>
                    <m:f>
                      <m:fPr>
                        <m:type m:val="skw"/>
                        <m:ctrlPr>
                          <a:rPr lang="en-US" sz="2400" i="1">
                            <a:solidFill>
                              <a:schemeClr val="tx1"/>
                            </a:solidFill>
                            <a:latin typeface="Cambria Math" charset="0"/>
                          </a:rPr>
                        </m:ctrlPr>
                      </m:fPr>
                      <m:num>
                        <m:r>
                          <a:rPr lang="en-US" sz="2400" i="1">
                            <a:solidFill>
                              <a:schemeClr val="tx1"/>
                            </a:solidFill>
                            <a:latin typeface="Cambria Math" charset="0"/>
                          </a:rPr>
                          <m:t>𝑠</m:t>
                        </m:r>
                      </m:num>
                      <m:den>
                        <m:r>
                          <a:rPr lang="en-US" sz="2400" i="1">
                            <a:solidFill>
                              <a:schemeClr val="tx1"/>
                            </a:solidFill>
                            <a:latin typeface="Cambria Math" charset="0"/>
                            <a:ea typeface="Cambria Math" charset="0"/>
                            <a:cs typeface="Cambria Math" charset="0"/>
                          </a:rPr>
                          <m:t>𝜌</m:t>
                        </m:r>
                      </m:den>
                    </m:f>
                  </m:oMath>
                </a14:m>
                <a:r>
                  <a:rPr lang="en-US" sz="2400" dirty="0" smtClean="0">
                    <a:solidFill>
                      <a:schemeClr val="tx1"/>
                    </a:solidFill>
                  </a:rPr>
                  <a:t> + </a:t>
                </a:r>
                <a14:m>
                  <m:oMath xmlns:m="http://schemas.openxmlformats.org/officeDocument/2006/math">
                    <m:sSubSup>
                      <m:sSubSupPr>
                        <m:ctrlPr>
                          <a:rPr lang="en-US" sz="2400" i="1" smtClean="0">
                            <a:solidFill>
                              <a:schemeClr val="tx1"/>
                            </a:solidFill>
                            <a:latin typeface="Cambria Math" charset="0"/>
                          </a:rPr>
                        </m:ctrlPr>
                      </m:sSubSupPr>
                      <m:e>
                        <m:r>
                          <a:rPr lang="en-US" sz="2400" b="0" i="1" smtClean="0">
                            <a:solidFill>
                              <a:schemeClr val="tx1"/>
                            </a:solidFill>
                            <a:latin typeface="Cambria Math" charset="0"/>
                          </a:rPr>
                          <m:t>𝐷</m:t>
                        </m:r>
                      </m:e>
                      <m:sub>
                        <m:r>
                          <a:rPr lang="en-US" sz="2400" b="0" i="1" smtClean="0">
                            <a:solidFill>
                              <a:schemeClr val="tx1"/>
                            </a:solidFill>
                            <a:latin typeface="Cambria Math" charset="0"/>
                          </a:rPr>
                          <m:t>0</m:t>
                        </m:r>
                      </m:sub>
                      <m:sup>
                        <m:r>
                          <a:rPr lang="en-US" sz="2400" b="0" i="1" smtClean="0">
                            <a:solidFill>
                              <a:schemeClr val="tx1"/>
                            </a:solidFill>
                            <a:latin typeface="Cambria Math" charset="0"/>
                          </a:rPr>
                          <m:t>′</m:t>
                        </m:r>
                      </m:sup>
                    </m:sSubSup>
                    <m:r>
                      <a:rPr lang="en-US" sz="2400" i="1" smtClean="0">
                        <a:solidFill>
                          <a:schemeClr val="tx1"/>
                        </a:solidFill>
                        <a:latin typeface="Cambria Math" charset="0"/>
                        <a:ea typeface="Cambria Math" charset="0"/>
                        <a:cs typeface="Cambria Math" charset="0"/>
                      </a:rPr>
                      <m:t>𝜌</m:t>
                    </m:r>
                    <m:r>
                      <a:rPr lang="en-US" sz="2400" i="1">
                        <a:solidFill>
                          <a:schemeClr val="tx1"/>
                        </a:solidFill>
                        <a:latin typeface="Cambria Math" charset="0"/>
                      </a:rPr>
                      <m:t>𝑠𝑖𝑛</m:t>
                    </m:r>
                    <m:f>
                      <m:fPr>
                        <m:type m:val="skw"/>
                        <m:ctrlPr>
                          <a:rPr lang="en-US" sz="2400" i="1">
                            <a:solidFill>
                              <a:schemeClr val="tx1"/>
                            </a:solidFill>
                            <a:latin typeface="Cambria Math" charset="0"/>
                          </a:rPr>
                        </m:ctrlPr>
                      </m:fPr>
                      <m:num>
                        <m:r>
                          <a:rPr lang="en-US" sz="2400" i="1">
                            <a:solidFill>
                              <a:schemeClr val="tx1"/>
                            </a:solidFill>
                            <a:latin typeface="Cambria Math" charset="0"/>
                          </a:rPr>
                          <m:t>𝑠</m:t>
                        </m:r>
                      </m:num>
                      <m:den>
                        <m:r>
                          <a:rPr lang="en-US" sz="2400" i="1">
                            <a:solidFill>
                              <a:schemeClr val="tx1"/>
                            </a:solidFill>
                            <a:latin typeface="Cambria Math" charset="0"/>
                            <a:ea typeface="Cambria Math" charset="0"/>
                            <a:cs typeface="Cambria Math" charset="0"/>
                          </a:rPr>
                          <m:t>𝜌</m:t>
                        </m:r>
                      </m:den>
                    </m:f>
                    <m:r>
                      <a:rPr lang="en-US" sz="2400" b="0" i="1" smtClean="0">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𝜌</m:t>
                    </m:r>
                    <m:d>
                      <m:dPr>
                        <m:ctrlPr>
                          <a:rPr lang="mr-IN" sz="2400" b="0" i="1" smtClean="0">
                            <a:solidFill>
                              <a:schemeClr val="tx1"/>
                            </a:solidFill>
                            <a:latin typeface="Cambria Math" charset="0"/>
                            <a:ea typeface="Cambria Math" charset="0"/>
                            <a:cs typeface="Cambria Math" charset="0"/>
                          </a:rPr>
                        </m:ctrlPr>
                      </m:dPr>
                      <m:e>
                        <m:r>
                          <a:rPr lang="en-US" sz="2400" b="0" i="1" smtClean="0">
                            <a:solidFill>
                              <a:schemeClr val="tx1"/>
                            </a:solidFill>
                            <a:latin typeface="Cambria Math" charset="0"/>
                            <a:ea typeface="Cambria Math" charset="0"/>
                            <a:cs typeface="Cambria Math" charset="0"/>
                          </a:rPr>
                          <m:t>1−</m:t>
                        </m:r>
                        <m:r>
                          <a:rPr lang="en-US" sz="2400" b="0" i="1" smtClean="0">
                            <a:solidFill>
                              <a:schemeClr val="tx1"/>
                            </a:solidFill>
                            <a:latin typeface="Cambria Math" charset="0"/>
                            <a:ea typeface="Cambria Math" charset="0"/>
                            <a:cs typeface="Cambria Math" charset="0"/>
                          </a:rPr>
                          <m:t>𝑐𝑜𝑠</m:t>
                        </m:r>
                        <m:f>
                          <m:fPr>
                            <m:ctrlPr>
                              <a:rPr lang="mr-IN" sz="2400" b="0" i="1" smtClean="0">
                                <a:solidFill>
                                  <a:schemeClr val="tx1"/>
                                </a:solidFill>
                                <a:latin typeface="Cambria Math" charset="0"/>
                                <a:ea typeface="Cambria Math" charset="0"/>
                                <a:cs typeface="Cambria Math" charset="0"/>
                              </a:rPr>
                            </m:ctrlPr>
                          </m:fPr>
                          <m:num>
                            <m:r>
                              <a:rPr lang="en-US" sz="2400" b="0" i="1" smtClean="0">
                                <a:solidFill>
                                  <a:schemeClr val="tx1"/>
                                </a:solidFill>
                                <a:latin typeface="Cambria Math" charset="0"/>
                                <a:ea typeface="Cambria Math" charset="0"/>
                                <a:cs typeface="Cambria Math" charset="0"/>
                              </a:rPr>
                              <m:t>𝑠</m:t>
                            </m:r>
                          </m:num>
                          <m:den>
                            <m:r>
                              <a:rPr lang="mr-IN" sz="2400" b="0" i="1" smtClean="0">
                                <a:solidFill>
                                  <a:schemeClr val="tx1"/>
                                </a:solidFill>
                                <a:latin typeface="Cambria Math" charset="0"/>
                                <a:ea typeface="Cambria Math" charset="0"/>
                                <a:cs typeface="Cambria Math" charset="0"/>
                              </a:rPr>
                              <m:t>𝜌</m:t>
                            </m:r>
                          </m:den>
                        </m:f>
                      </m:e>
                    </m:d>
                  </m:oMath>
                </a14:m>
                <a:endParaRPr lang="en-US" sz="2400" b="0" dirty="0" smtClean="0">
                  <a:solidFill>
                    <a:schemeClr val="tx1"/>
                  </a:solidFill>
                  <a:ea typeface="Cambria Math" charset="0"/>
                  <a:cs typeface="Cambria Math"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13004" y="547371"/>
                <a:ext cx="5965992" cy="588494"/>
              </a:xfrm>
              <a:prstGeom prst="rect">
                <a:avLst/>
              </a:prstGeom>
              <a:blipFill rotWithShape="0">
                <a:blip r:embed="rId2"/>
                <a:stretch>
                  <a:fillRect l="-3170" b="-13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528952" y="1281937"/>
                <a:ext cx="5081648" cy="569451"/>
              </a:xfrm>
              <a:prstGeom prst="rect">
                <a:avLst/>
              </a:prstGeom>
              <a:noFill/>
            </p:spPr>
            <p:txBody>
              <a:bodyPr wrap="none" lIns="0" tIns="0" rIns="0" bIns="0" rtlCol="0">
                <a:spAutoFit/>
              </a:bodyPr>
              <a:lstStyle/>
              <a:p>
                <a:r>
                  <a:rPr lang="en-US" sz="2400" b="0" dirty="0" smtClean="0"/>
                  <a:t>D’</a:t>
                </a:r>
                <a14:m>
                  <m:oMath xmlns:m="http://schemas.openxmlformats.org/officeDocument/2006/math">
                    <m:d>
                      <m:dPr>
                        <m:ctrlPr>
                          <a:rPr lang="en-US" sz="2400" b="0" i="1" smtClean="0">
                            <a:latin typeface="Cambria Math" charset="0"/>
                          </a:rPr>
                        </m:ctrlPr>
                      </m:dPr>
                      <m:e>
                        <m:r>
                          <a:rPr lang="en-US" sz="2400" b="0" i="1" smtClean="0">
                            <a:latin typeface="Cambria Math" charset="0"/>
                          </a:rPr>
                          <m:t>𝑠</m:t>
                        </m:r>
                      </m:e>
                    </m:d>
                    <m:r>
                      <a:rPr lang="en-US" sz="2400" b="0" i="1" smtClean="0">
                        <a:latin typeface="Cambria Math" charset="0"/>
                      </a:rPr>
                      <m:t>=−</m:t>
                    </m:r>
                    <m:f>
                      <m:fPr>
                        <m:ctrlPr>
                          <a:rPr lang="mr-IN" sz="2400" b="0" i="1" smtClean="0">
                            <a:latin typeface="Cambria Math" charset="0"/>
                          </a:rPr>
                        </m:ctrlPr>
                      </m:fPr>
                      <m:num>
                        <m:sSub>
                          <m:sSubPr>
                            <m:ctrlPr>
                              <a:rPr lang="en-US" sz="2400" b="0" i="1" smtClean="0">
                                <a:latin typeface="Cambria Math" charset="0"/>
                              </a:rPr>
                            </m:ctrlPr>
                          </m:sSubPr>
                          <m:e>
                            <m:r>
                              <a:rPr lang="en-US" sz="2400" b="0" i="1" smtClean="0">
                                <a:latin typeface="Cambria Math" charset="0"/>
                              </a:rPr>
                              <m:t>𝐷</m:t>
                            </m:r>
                          </m:e>
                          <m:sub>
                            <m:r>
                              <a:rPr lang="en-US" sz="2400" b="0" i="1" smtClean="0">
                                <a:latin typeface="Cambria Math" charset="0"/>
                              </a:rPr>
                              <m:t>0</m:t>
                            </m:r>
                          </m:sub>
                        </m:sSub>
                      </m:num>
                      <m:den>
                        <m:r>
                          <a:rPr lang="mr-IN" sz="2400" b="0" i="1" smtClean="0">
                            <a:latin typeface="Cambria Math" charset="0"/>
                            <a:ea typeface="Cambria Math" charset="0"/>
                            <a:cs typeface="Cambria Math" charset="0"/>
                          </a:rPr>
                          <m:t>𝜌</m:t>
                        </m:r>
                      </m:den>
                    </m:f>
                    <m:r>
                      <a:rPr lang="en-US" sz="2400" b="0" i="1" smtClean="0">
                        <a:latin typeface="Cambria Math" charset="0"/>
                      </a:rPr>
                      <m:t>𝑠𝑖𝑛</m:t>
                    </m:r>
                    <m:f>
                      <m:fPr>
                        <m:type m:val="skw"/>
                        <m:ctrlPr>
                          <a:rPr lang="en-US" sz="2400" i="1">
                            <a:latin typeface="Cambria Math" charset="0"/>
                          </a:rPr>
                        </m:ctrlPr>
                      </m:fPr>
                      <m:num>
                        <m:r>
                          <a:rPr lang="en-US" sz="2400" i="1">
                            <a:latin typeface="Cambria Math" charset="0"/>
                          </a:rPr>
                          <m:t>𝑠</m:t>
                        </m:r>
                      </m:num>
                      <m:den>
                        <m:r>
                          <a:rPr lang="en-US" sz="2400" i="1">
                            <a:latin typeface="Cambria Math" charset="0"/>
                            <a:ea typeface="Cambria Math" charset="0"/>
                            <a:cs typeface="Cambria Math" charset="0"/>
                          </a:rPr>
                          <m:t>𝜌</m:t>
                        </m:r>
                      </m:den>
                    </m:f>
                  </m:oMath>
                </a14:m>
                <a:r>
                  <a:rPr lang="en-US" sz="2400" dirty="0" smtClean="0"/>
                  <a:t> + </a:t>
                </a:r>
                <a14:m>
                  <m:oMath xmlns:m="http://schemas.openxmlformats.org/officeDocument/2006/math">
                    <m:sSubSup>
                      <m:sSubSupPr>
                        <m:ctrlPr>
                          <a:rPr lang="en-US" sz="2400" b="0" i="1" smtClean="0">
                            <a:latin typeface="Cambria Math" charset="0"/>
                            <a:ea typeface="Cambria Math" charset="0"/>
                            <a:cs typeface="Cambria Math" charset="0"/>
                          </a:rPr>
                        </m:ctrlPr>
                      </m:sSubSupPr>
                      <m:e>
                        <m:r>
                          <a:rPr lang="en-US" sz="2400" b="0" i="1" smtClean="0">
                            <a:latin typeface="Cambria Math" charset="0"/>
                            <a:ea typeface="Cambria Math" charset="0"/>
                            <a:cs typeface="Cambria Math" charset="0"/>
                          </a:rPr>
                          <m:t>𝐷</m:t>
                        </m:r>
                      </m:e>
                      <m:sub>
                        <m:r>
                          <a:rPr lang="en-US" sz="2400" b="0" i="1" smtClean="0">
                            <a:latin typeface="Cambria Math" charset="0"/>
                            <a:ea typeface="Cambria Math" charset="0"/>
                            <a:cs typeface="Cambria Math" charset="0"/>
                          </a:rPr>
                          <m:t>0</m:t>
                        </m:r>
                      </m:sub>
                      <m:sup>
                        <m:r>
                          <a:rPr lang="en-US" sz="2400" b="0" i="1" smtClean="0">
                            <a:latin typeface="Cambria Math" charset="0"/>
                            <a:ea typeface="Cambria Math" charset="0"/>
                            <a:cs typeface="Cambria Math" charset="0"/>
                          </a:rPr>
                          <m:t>′</m:t>
                        </m:r>
                      </m:sup>
                    </m:sSubSup>
                    <m:r>
                      <a:rPr lang="en-US" sz="2400" b="0" i="1" smtClean="0">
                        <a:latin typeface="Cambria Math" charset="0"/>
                        <a:ea typeface="Cambria Math" charset="0"/>
                        <a:cs typeface="Cambria Math" charset="0"/>
                      </a:rPr>
                      <m:t>𝑐𝑜𝑠</m:t>
                    </m:r>
                    <m:f>
                      <m:fPr>
                        <m:type m:val="skw"/>
                        <m:ctrlPr>
                          <a:rPr lang="en-US" sz="2400" i="1">
                            <a:latin typeface="Cambria Math" charset="0"/>
                          </a:rPr>
                        </m:ctrlPr>
                      </m:fPr>
                      <m:num>
                        <m:r>
                          <a:rPr lang="en-US" sz="2400" i="1">
                            <a:latin typeface="Cambria Math" charset="0"/>
                          </a:rPr>
                          <m:t>𝑠</m:t>
                        </m:r>
                      </m:num>
                      <m:den>
                        <m:r>
                          <a:rPr lang="en-US" sz="2400" i="1">
                            <a:latin typeface="Cambria Math" charset="0"/>
                            <a:ea typeface="Cambria Math" charset="0"/>
                            <a:cs typeface="Cambria Math" charset="0"/>
                          </a:rPr>
                          <m:t>𝜌</m:t>
                        </m:r>
                      </m:den>
                    </m:f>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𝑠𝑖𝑛</m:t>
                    </m:r>
                    <m:f>
                      <m:fPr>
                        <m:ctrlPr>
                          <a:rPr lang="mr-IN" sz="2400" b="0" i="1" smtClean="0">
                            <a:latin typeface="Cambria Math" charset="0"/>
                            <a:ea typeface="Cambria Math" charset="0"/>
                            <a:cs typeface="Cambria Math" charset="0"/>
                          </a:rPr>
                        </m:ctrlPr>
                      </m:fPr>
                      <m:num>
                        <m:r>
                          <a:rPr lang="en-US" sz="2400" b="0" i="1" smtClean="0">
                            <a:latin typeface="Cambria Math" charset="0"/>
                            <a:ea typeface="Cambria Math" charset="0"/>
                            <a:cs typeface="Cambria Math" charset="0"/>
                          </a:rPr>
                          <m:t>𝑠</m:t>
                        </m:r>
                      </m:num>
                      <m:den>
                        <m:r>
                          <a:rPr lang="mr-IN" sz="2400" b="0" i="1" smtClean="0">
                            <a:latin typeface="Cambria Math" charset="0"/>
                            <a:ea typeface="Cambria Math" charset="0"/>
                            <a:cs typeface="Cambria Math" charset="0"/>
                          </a:rPr>
                          <m:t>𝜌</m:t>
                        </m:r>
                      </m:den>
                    </m:f>
                  </m:oMath>
                </a14:m>
                <a:endParaRPr lang="en-US" sz="2400" b="0" dirty="0" smtClean="0">
                  <a:ea typeface="Cambria Math" charset="0"/>
                  <a:cs typeface="Cambria Math"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528952" y="1281937"/>
                <a:ext cx="5081648" cy="569451"/>
              </a:xfrm>
              <a:prstGeom prst="rect">
                <a:avLst/>
              </a:prstGeom>
              <a:blipFill rotWithShape="0">
                <a:blip r:embed="rId3"/>
                <a:stretch>
                  <a:fillRect l="-3717" b="-13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576317" y="2321626"/>
                <a:ext cx="1134798" cy="10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2400" i="1" smtClean="0">
                              <a:latin typeface="Cambria Math" charset="0"/>
                            </a:rPr>
                          </m:ctrlPr>
                        </m:dPr>
                        <m:e>
                          <m:f>
                            <m:fPr>
                              <m:type m:val="noBar"/>
                              <m:ctrlPr>
                                <a:rPr lang="mr-IN" sz="2400" i="1" smtClean="0">
                                  <a:latin typeface="Cambria Math" charset="0"/>
                                </a:rPr>
                              </m:ctrlPr>
                            </m:fPr>
                            <m:num>
                              <m:eqArr>
                                <m:eqArrPr>
                                  <m:ctrlPr>
                                    <a:rPr lang="mr-IN" sz="2400" i="1" smtClean="0">
                                      <a:latin typeface="Cambria Math" charset="0"/>
                                    </a:rPr>
                                  </m:ctrlPr>
                                </m:eqArrPr>
                                <m:e>
                                  <m:r>
                                    <a:rPr lang="en-US" sz="2400" b="0" i="1" smtClean="0">
                                      <a:latin typeface="Cambria Math" charset="0"/>
                                    </a:rPr>
                                    <m:t>𝐷</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r>
                                    <a:rPr lang="en-US" sz="2400" b="0" i="1" smtClean="0">
                                      <a:latin typeface="Cambria Math" charset="0"/>
                                    </a:rPr>
                                    <m:t>𝐷</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qArr>
                            </m:num>
                            <m:den>
                              <m:r>
                                <a:rPr lang="en-US" sz="2400" b="0" i="1" smtClean="0">
                                  <a:latin typeface="Cambria Math" charset="0"/>
                                </a:rPr>
                                <m:t>1</m:t>
                              </m:r>
                            </m:den>
                          </m:f>
                        </m:e>
                      </m:d>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2576317" y="2321626"/>
                <a:ext cx="1134798" cy="10385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236005" y="2226646"/>
                <a:ext cx="945965"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brk m:alnAt="7"/>
                        </m:rPr>
                        <a:rPr lang="en-US" i="1">
                          <a:latin typeface="Cambria Math" charset="0"/>
                        </a:rPr>
                        <m:t>𝑐</m:t>
                      </m:r>
                      <m:r>
                        <a:rPr lang="en-US" i="1">
                          <a:latin typeface="Cambria Math" charset="0"/>
                        </a:rPr>
                        <m:t>𝑜𝑠</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4236005" y="2226646"/>
                <a:ext cx="945965" cy="411523"/>
              </a:xfrm>
              <a:prstGeom prst="rect">
                <a:avLst/>
              </a:prstGeom>
              <a:blipFill rotWithShape="0">
                <a:blip r:embed="rId5"/>
                <a:stretch>
                  <a:fillRect t="-135294" r="-66452" b="-20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056244" y="2511101"/>
                <a:ext cx="1305486" cy="6596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m:t>
                      </m:r>
                      <m:f>
                        <m:fPr>
                          <m:ctrlPr>
                            <a:rPr lang="mr-IN" i="1">
                              <a:latin typeface="Cambria Math" charset="0"/>
                            </a:rPr>
                          </m:ctrlPr>
                        </m:fPr>
                        <m:num>
                          <m:r>
                            <a:rPr lang="en-US" i="1">
                              <a:latin typeface="Cambria Math" charset="0"/>
                            </a:rPr>
                            <m:t>1</m:t>
                          </m:r>
                        </m:num>
                        <m:den>
                          <m:r>
                            <a:rPr lang="mr-IN" i="1">
                              <a:latin typeface="Cambria Math" charset="0"/>
                              <a:ea typeface="Cambria Math" charset="0"/>
                              <a:cs typeface="Cambria Math" charset="0"/>
                            </a:rPr>
                            <m:t>𝜌</m:t>
                          </m:r>
                        </m:den>
                      </m:f>
                      <m:r>
                        <a:rPr lang="en-US" i="1">
                          <a:latin typeface="Cambria Math" charset="0"/>
                        </a:rPr>
                        <m:t>𝑠𝑖𝑛</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056244" y="2511101"/>
                <a:ext cx="1305486" cy="659604"/>
              </a:xfrm>
              <a:prstGeom prst="rect">
                <a:avLst/>
              </a:prstGeom>
              <a:blipFill rotWithShape="0">
                <a:blip r:embed="rId6"/>
                <a:stretch>
                  <a:fillRect/>
                </a:stretch>
              </a:blipFill>
            </p:spPr>
            <p:txBody>
              <a:bodyPr/>
              <a:lstStyle/>
              <a:p>
                <a:r>
                  <a:rPr lang="en-US">
                    <a:noFill/>
                  </a:rPr>
                  <a:t> </a:t>
                </a:r>
              </a:p>
            </p:txBody>
          </p:sp>
        </mc:Fallback>
      </mc:AlternateContent>
      <p:sp>
        <p:nvSpPr>
          <p:cNvPr id="11" name="TextBox 10"/>
          <p:cNvSpPr txBox="1"/>
          <p:nvPr/>
        </p:nvSpPr>
        <p:spPr>
          <a:xfrm>
            <a:off x="4564556" y="3170705"/>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12" name="Rectangle 11"/>
              <p:cNvSpPr/>
              <p:nvPr/>
            </p:nvSpPr>
            <p:spPr>
              <a:xfrm>
                <a:off x="5562429" y="2226646"/>
                <a:ext cx="1052596"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𝜌</m:t>
                      </m:r>
                      <m:r>
                        <a:rPr lang="en-US" i="1">
                          <a:latin typeface="Cambria Math" charset="0"/>
                        </a:rPr>
                        <m:t>𝑠</m:t>
                      </m:r>
                      <m:r>
                        <a:rPr lang="en-US" b="0" i="1" smtClean="0">
                          <a:latin typeface="Cambria Math" charset="0"/>
                        </a:rPr>
                        <m:t>𝑖𝑛</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562429" y="2226646"/>
                <a:ext cx="1052596" cy="411523"/>
              </a:xfrm>
              <a:prstGeom prst="rect">
                <a:avLst/>
              </a:prstGeom>
              <a:blipFill rotWithShape="0">
                <a:blip r:embed="rId7"/>
                <a:stretch>
                  <a:fillRect t="-135294" r="-60116" b="-20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608696" y="2654937"/>
                <a:ext cx="945965"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𝑐𝑜𝑠</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608696" y="2654937"/>
                <a:ext cx="945965" cy="411523"/>
              </a:xfrm>
              <a:prstGeom prst="rect">
                <a:avLst/>
              </a:prstGeom>
              <a:blipFill rotWithShape="0">
                <a:blip r:embed="rId8"/>
                <a:stretch>
                  <a:fillRect t="-137313" r="-67097" b="-213433"/>
                </a:stretch>
              </a:blipFill>
            </p:spPr>
            <p:txBody>
              <a:bodyPr/>
              <a:lstStyle/>
              <a:p>
                <a:r>
                  <a:rPr lang="en-US">
                    <a:noFill/>
                  </a:rPr>
                  <a:t> </a:t>
                </a:r>
              </a:p>
            </p:txBody>
          </p:sp>
        </mc:Fallback>
      </mc:AlternateContent>
      <p:sp>
        <p:nvSpPr>
          <p:cNvPr id="14" name="TextBox 13"/>
          <p:cNvSpPr txBox="1"/>
          <p:nvPr/>
        </p:nvSpPr>
        <p:spPr>
          <a:xfrm>
            <a:off x="5890980" y="3170705"/>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15" name="Rectangle 14"/>
              <p:cNvSpPr/>
              <p:nvPr/>
            </p:nvSpPr>
            <p:spPr>
              <a:xfrm>
                <a:off x="6794786" y="2226646"/>
                <a:ext cx="1689950" cy="4312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𝜌</m:t>
                      </m:r>
                      <m:d>
                        <m:dPr>
                          <m:ctrlPr>
                            <a:rPr lang="mr-IN"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1−</m:t>
                          </m:r>
                          <m:r>
                            <m:rPr>
                              <m:brk m:alnAt="7"/>
                            </m:rPr>
                            <a:rPr lang="en-US" i="1">
                              <a:latin typeface="Cambria Math" charset="0"/>
                            </a:rPr>
                            <m:t>𝑐</m:t>
                          </m:r>
                          <m:r>
                            <a:rPr lang="en-US" i="1">
                              <a:latin typeface="Cambria Math" charset="0"/>
                            </a:rPr>
                            <m:t>𝑜𝑠</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e>
                      </m:d>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6794786" y="2226646"/>
                <a:ext cx="1689950" cy="431272"/>
              </a:xfrm>
              <a:prstGeom prst="rect">
                <a:avLst/>
              </a:prstGeom>
              <a:blipFill rotWithShape="0">
                <a:blip r:embed="rId9"/>
                <a:stretch>
                  <a:fillRect t="-125352" r="-31047" b="-2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178384" y="2635141"/>
                <a:ext cx="922753"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𝑠𝑖𝑛</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7178384" y="2635141"/>
                <a:ext cx="922753" cy="411523"/>
              </a:xfrm>
              <a:prstGeom prst="rect">
                <a:avLst/>
              </a:prstGeom>
              <a:blipFill rotWithShape="0">
                <a:blip r:embed="rId10"/>
                <a:stretch>
                  <a:fillRect t="-135294" r="-68212" b="-208824"/>
                </a:stretch>
              </a:blipFill>
            </p:spPr>
            <p:txBody>
              <a:bodyPr/>
              <a:lstStyle/>
              <a:p>
                <a:r>
                  <a:rPr lang="en-US">
                    <a:noFill/>
                  </a:rPr>
                  <a:t> </a:t>
                </a:r>
              </a:p>
            </p:txBody>
          </p:sp>
        </mc:Fallback>
      </mc:AlternateContent>
      <p:sp>
        <p:nvSpPr>
          <p:cNvPr id="17" name="TextBox 16"/>
          <p:cNvSpPr txBox="1"/>
          <p:nvPr/>
        </p:nvSpPr>
        <p:spPr>
          <a:xfrm>
            <a:off x="7451103" y="3170705"/>
            <a:ext cx="377314" cy="369332"/>
          </a:xfrm>
          <a:prstGeom prst="rect">
            <a:avLst/>
          </a:prstGeom>
          <a:noFill/>
        </p:spPr>
        <p:txBody>
          <a:bodyPr wrap="square" rtlCol="0">
            <a:spAutoFit/>
          </a:bodyPr>
          <a:lstStyle/>
          <a:p>
            <a:r>
              <a:rPr lang="en-US">
                <a:latin typeface="Arial" charset="0"/>
                <a:ea typeface="Arial" charset="0"/>
                <a:cs typeface="Arial" charset="0"/>
              </a:rPr>
              <a:t>1</a:t>
            </a:r>
            <a:endParaRPr lang="en-US" dirty="0">
              <a:latin typeface="Arial" charset="0"/>
              <a:ea typeface="Arial" charset="0"/>
              <a:cs typeface="Arial" charset="0"/>
            </a:endParaRPr>
          </a:p>
        </p:txBody>
      </p:sp>
      <p:sp>
        <p:nvSpPr>
          <p:cNvPr id="18" name="TextBox 17"/>
          <p:cNvSpPr txBox="1"/>
          <p:nvPr/>
        </p:nvSpPr>
        <p:spPr>
          <a:xfrm>
            <a:off x="3682903" y="2667817"/>
            <a:ext cx="303288" cy="369332"/>
          </a:xfrm>
          <a:prstGeom prst="rect">
            <a:avLst/>
          </a:prstGeom>
          <a:noFill/>
        </p:spPr>
        <p:txBody>
          <a:bodyPr wrap="none" rtlCol="0">
            <a:spAutoFit/>
          </a:bodyPr>
          <a:lstStyle/>
          <a:p>
            <a:r>
              <a:rPr lang="en-US" smtClean="0"/>
              <a:t>=</a:t>
            </a:r>
            <a:endParaRPr lang="en-US"/>
          </a:p>
        </p:txBody>
      </p:sp>
      <p:sp>
        <p:nvSpPr>
          <p:cNvPr id="19" name="Left Bracket 18"/>
          <p:cNvSpPr/>
          <p:nvPr/>
        </p:nvSpPr>
        <p:spPr>
          <a:xfrm>
            <a:off x="4047012" y="2256305"/>
            <a:ext cx="97683" cy="128373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ket 19"/>
          <p:cNvSpPr/>
          <p:nvPr/>
        </p:nvSpPr>
        <p:spPr>
          <a:xfrm flipH="1">
            <a:off x="8484735" y="2210617"/>
            <a:ext cx="97683" cy="128373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8664495" y="2257441"/>
                <a:ext cx="1259384" cy="10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2400" i="1" smtClean="0">
                              <a:latin typeface="Cambria Math" charset="0"/>
                            </a:rPr>
                          </m:ctrlPr>
                        </m:dPr>
                        <m:e>
                          <m:f>
                            <m:fPr>
                              <m:type m:val="noBar"/>
                              <m:ctrlPr>
                                <a:rPr lang="mr-IN" sz="2400" i="1" smtClean="0">
                                  <a:latin typeface="Cambria Math" charset="0"/>
                                </a:rPr>
                              </m:ctrlPr>
                            </m:fPr>
                            <m:num>
                              <m:eqArr>
                                <m:eqArrPr>
                                  <m:ctrlPr>
                                    <a:rPr lang="mr-IN" sz="2400" i="1" smtClean="0">
                                      <a:latin typeface="Cambria Math" charset="0"/>
                                    </a:rPr>
                                  </m:ctrlPr>
                                </m:eqArrPr>
                                <m:e>
                                  <m:sSub>
                                    <m:sSubPr>
                                      <m:ctrlPr>
                                        <a:rPr lang="en-US" sz="2400" i="1" smtClean="0">
                                          <a:latin typeface="Cambria Math" charset="0"/>
                                        </a:rPr>
                                      </m:ctrlPr>
                                    </m:sSubPr>
                                    <m:e>
                                      <m:r>
                                        <a:rPr lang="en-US" sz="2400" b="0" i="1" smtClean="0">
                                          <a:latin typeface="Cambria Math" charset="0"/>
                                        </a:rPr>
                                        <m:t>𝐷</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sSub>
                                    <m:sSubPr>
                                      <m:ctrlPr>
                                        <a:rPr lang="en-US" sz="2400" i="1" smtClean="0">
                                          <a:latin typeface="Cambria Math" charset="0"/>
                                        </a:rPr>
                                      </m:ctrlPr>
                                    </m:sSubPr>
                                    <m:e>
                                      <m:r>
                                        <a:rPr lang="en-US" sz="2400" b="0" i="1" smtClean="0">
                                          <a:latin typeface="Cambria Math" charset="0"/>
                                        </a:rPr>
                                        <m:t>𝐷</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qArr>
                            </m:num>
                            <m:den>
                              <m:r>
                                <a:rPr lang="en-US" sz="2400" b="0" i="1" smtClean="0">
                                  <a:latin typeface="Cambria Math" charset="0"/>
                                </a:rPr>
                                <m:t>1</m:t>
                              </m:r>
                            </m:den>
                          </m:f>
                        </m:e>
                      </m:d>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664495" y="2257441"/>
                <a:ext cx="1259384" cy="1038554"/>
              </a:xfrm>
              <a:prstGeom prst="rect">
                <a:avLst/>
              </a:prstGeom>
              <a:blipFill rotWithShape="0">
                <a:blip r:embed="rId11"/>
                <a:stretch>
                  <a:fillRect/>
                </a:stretch>
              </a:blipFill>
            </p:spPr>
            <p:txBody>
              <a:bodyPr/>
              <a:lstStyle/>
              <a:p>
                <a:r>
                  <a:rPr lang="en-US">
                    <a:noFill/>
                  </a:rPr>
                  <a:t> </a:t>
                </a:r>
              </a:p>
            </p:txBody>
          </p:sp>
        </mc:Fallback>
      </mc:AlternateContent>
      <p:sp>
        <p:nvSpPr>
          <p:cNvPr id="22" name="Rectangle 21"/>
          <p:cNvSpPr/>
          <p:nvPr/>
        </p:nvSpPr>
        <p:spPr>
          <a:xfrm>
            <a:off x="2209800" y="1997460"/>
            <a:ext cx="8146551" cy="1680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921137" y="4393671"/>
                <a:ext cx="1310359" cy="21193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2400" i="1" smtClean="0">
                              <a:latin typeface="Cambria Math" charset="0"/>
                            </a:rPr>
                          </m:ctrlPr>
                        </m:dPr>
                        <m:e>
                          <m:f>
                            <m:fPr>
                              <m:type m:val="noBar"/>
                              <m:ctrlPr>
                                <a:rPr lang="mr-IN" sz="2400" i="1" smtClean="0">
                                  <a:latin typeface="Cambria Math" charset="0"/>
                                </a:rPr>
                              </m:ctrlPr>
                            </m:fPr>
                            <m:num>
                              <m:eqArr>
                                <m:eqArrPr>
                                  <m:ctrlPr>
                                    <a:rPr lang="mr-IN" sz="2400" b="0" i="1" smtClean="0">
                                      <a:latin typeface="Cambria Math" charset="0"/>
                                    </a:rPr>
                                  </m:ctrlPr>
                                </m:eqArrPr>
                                <m:e>
                                  <m:r>
                                    <a:rPr lang="en-US" sz="2400" b="0" i="1" smtClean="0">
                                      <a:latin typeface="Cambria Math" charset="0"/>
                                    </a:rPr>
                                    <m:t>𝑥</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r>
                                    <a:rPr lang="en-US" sz="2400" b="0" i="1" smtClean="0">
                                      <a:latin typeface="Cambria Math" charset="0"/>
                                    </a:rPr>
                                    <m:t>𝑥</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r>
                                    <a:rPr lang="en-US" sz="2400" b="0" i="1" smtClean="0">
                                      <a:latin typeface="Cambria Math" charset="0"/>
                                    </a:rPr>
                                    <m:t>𝑦</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r>
                                    <a:rPr lang="en-US" sz="2400" b="0" i="1" smtClean="0">
                                      <a:latin typeface="Cambria Math" charset="0"/>
                                    </a:rPr>
                                    <m:t>𝑦</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qArr>
                            </m:num>
                            <m:den>
                              <m:f>
                                <m:fPr>
                                  <m:type m:val="skw"/>
                                  <m:ctrlPr>
                                    <a:rPr lang="mr-IN" sz="2400" i="1" smtClean="0">
                                      <a:latin typeface="Cambria Math" charset="0"/>
                                    </a:rPr>
                                  </m:ctrlPr>
                                </m:fPr>
                                <m:num>
                                  <m:r>
                                    <a:rPr lang="mr-IN"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𝑝</m:t>
                                  </m:r>
                                </m:num>
                                <m:den>
                                  <m:sSub>
                                    <m:sSubPr>
                                      <m:ctrlPr>
                                        <a:rPr lang="en-US" sz="2400" i="1" smtClean="0">
                                          <a:latin typeface="Cambria Math" charset="0"/>
                                        </a:rPr>
                                      </m:ctrlPr>
                                    </m:sSubPr>
                                    <m:e>
                                      <m:r>
                                        <a:rPr lang="en-US" sz="2400" b="0" i="1" smtClean="0">
                                          <a:latin typeface="Cambria Math" charset="0"/>
                                        </a:rPr>
                                        <m:t>𝑝</m:t>
                                      </m:r>
                                    </m:e>
                                    <m:sub>
                                      <m:r>
                                        <a:rPr lang="en-US" sz="2400" b="0" i="1" smtClean="0">
                                          <a:latin typeface="Cambria Math" charset="0"/>
                                        </a:rPr>
                                        <m:t>0</m:t>
                                      </m:r>
                                    </m:sub>
                                  </m:sSub>
                                </m:den>
                              </m:f>
                            </m:den>
                          </m:f>
                        </m:e>
                      </m:d>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921137" y="4393671"/>
                <a:ext cx="1310359" cy="2119363"/>
              </a:xfrm>
              <a:prstGeom prst="rect">
                <a:avLst/>
              </a:prstGeom>
              <a:blipFill rotWithShape="0">
                <a:blip r:embed="rId12"/>
                <a:stretch>
                  <a:fillRect/>
                </a:stretch>
              </a:blipFill>
            </p:spPr>
            <p:txBody>
              <a:bodyPr/>
              <a:lstStyle/>
              <a:p>
                <a:r>
                  <a:rPr lang="en-US">
                    <a:noFill/>
                  </a:rPr>
                  <a:t> </a:t>
                </a:r>
              </a:p>
            </p:txBody>
          </p:sp>
        </mc:Fallback>
      </mc:AlternateContent>
      <p:sp>
        <p:nvSpPr>
          <p:cNvPr id="24" name="TextBox 23"/>
          <p:cNvSpPr txBox="1"/>
          <p:nvPr/>
        </p:nvSpPr>
        <p:spPr>
          <a:xfrm>
            <a:off x="934948" y="4024339"/>
            <a:ext cx="7141699" cy="369332"/>
          </a:xfrm>
          <a:prstGeom prst="rect">
            <a:avLst/>
          </a:prstGeom>
          <a:noFill/>
        </p:spPr>
        <p:txBody>
          <a:bodyPr wrap="none" rtlCol="0">
            <a:spAutoFit/>
          </a:bodyPr>
          <a:lstStyle/>
          <a:p>
            <a:pPr marL="285750" indent="-285750">
              <a:buFont typeface="Arial" charset="0"/>
              <a:buChar char="•"/>
            </a:pPr>
            <a:r>
              <a:rPr lang="en-US" dirty="0" smtClean="0"/>
              <a:t>What would be the trajectory in both planes through a dipole magnet?</a:t>
            </a:r>
            <a:endParaRPr lang="en-US" dirty="0"/>
          </a:p>
        </p:txBody>
      </p:sp>
      <mc:AlternateContent xmlns:mc="http://schemas.openxmlformats.org/markup-compatibility/2006" xmlns:a14="http://schemas.microsoft.com/office/drawing/2010/main">
        <mc:Choice Requires="a14">
          <p:sp>
            <p:nvSpPr>
              <p:cNvPr id="25" name="Rectangle 24"/>
              <p:cNvSpPr/>
              <p:nvPr/>
            </p:nvSpPr>
            <p:spPr>
              <a:xfrm>
                <a:off x="3893841" y="4410813"/>
                <a:ext cx="945965"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brk m:alnAt="7"/>
                        </m:rPr>
                        <a:rPr lang="en-US" i="1">
                          <a:latin typeface="Cambria Math" charset="0"/>
                        </a:rPr>
                        <m:t>𝑐</m:t>
                      </m:r>
                      <m:r>
                        <a:rPr lang="en-US" i="1">
                          <a:latin typeface="Cambria Math" charset="0"/>
                        </a:rPr>
                        <m:t>𝑜𝑠</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3893841" y="4410813"/>
                <a:ext cx="945965" cy="411523"/>
              </a:xfrm>
              <a:prstGeom prst="rect">
                <a:avLst/>
              </a:prstGeom>
              <a:blipFill rotWithShape="0">
                <a:blip r:embed="rId5"/>
                <a:stretch>
                  <a:fillRect t="-137313" r="-66452" b="-213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714080" y="4685393"/>
                <a:ext cx="1305486" cy="6596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m:t>
                      </m:r>
                      <m:f>
                        <m:fPr>
                          <m:ctrlPr>
                            <a:rPr lang="mr-IN" i="1">
                              <a:latin typeface="Cambria Math" charset="0"/>
                            </a:rPr>
                          </m:ctrlPr>
                        </m:fPr>
                        <m:num>
                          <m:r>
                            <a:rPr lang="en-US" i="1">
                              <a:latin typeface="Cambria Math" charset="0"/>
                            </a:rPr>
                            <m:t>1</m:t>
                          </m:r>
                        </m:num>
                        <m:den>
                          <m:r>
                            <a:rPr lang="mr-IN" i="1">
                              <a:latin typeface="Cambria Math" charset="0"/>
                              <a:ea typeface="Cambria Math" charset="0"/>
                              <a:cs typeface="Cambria Math" charset="0"/>
                            </a:rPr>
                            <m:t>𝜌</m:t>
                          </m:r>
                        </m:den>
                      </m:f>
                      <m:r>
                        <a:rPr lang="en-US" i="1">
                          <a:latin typeface="Cambria Math" charset="0"/>
                        </a:rPr>
                        <m:t>𝑠𝑖𝑛</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3714080" y="4685393"/>
                <a:ext cx="1305486" cy="659604"/>
              </a:xfrm>
              <a:prstGeom prst="rect">
                <a:avLst/>
              </a:prstGeom>
              <a:blipFill rotWithShape="0">
                <a:blip r:embed="rId13"/>
                <a:stretch>
                  <a:fillRect/>
                </a:stretch>
              </a:blipFill>
            </p:spPr>
            <p:txBody>
              <a:bodyPr/>
              <a:lstStyle/>
              <a:p>
                <a:r>
                  <a:rPr lang="en-US">
                    <a:noFill/>
                  </a:rPr>
                  <a:t> </a:t>
                </a:r>
              </a:p>
            </p:txBody>
          </p:sp>
        </mc:Fallback>
      </mc:AlternateContent>
      <p:sp>
        <p:nvSpPr>
          <p:cNvPr id="27" name="TextBox 26"/>
          <p:cNvSpPr txBox="1"/>
          <p:nvPr/>
        </p:nvSpPr>
        <p:spPr>
          <a:xfrm>
            <a:off x="4222392" y="5231983"/>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28" name="Rectangle 27"/>
              <p:cNvSpPr/>
              <p:nvPr/>
            </p:nvSpPr>
            <p:spPr>
              <a:xfrm>
                <a:off x="5220265" y="4410813"/>
                <a:ext cx="1052596"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𝜌</m:t>
                      </m:r>
                      <m:r>
                        <a:rPr lang="en-US" i="1">
                          <a:latin typeface="Cambria Math" charset="0"/>
                        </a:rPr>
                        <m:t>𝑠</m:t>
                      </m:r>
                      <m:r>
                        <a:rPr lang="en-US" b="0" i="1" smtClean="0">
                          <a:latin typeface="Cambria Math" charset="0"/>
                        </a:rPr>
                        <m:t>𝑖𝑛</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28" name="Rectangle 27"/>
              <p:cNvSpPr>
                <a:spLocks noRot="1" noChangeAspect="1" noMove="1" noResize="1" noEditPoints="1" noAdjustHandles="1" noChangeArrowheads="1" noChangeShapeType="1" noTextEdit="1"/>
              </p:cNvSpPr>
              <p:nvPr/>
            </p:nvSpPr>
            <p:spPr>
              <a:xfrm>
                <a:off x="5220265" y="4410813"/>
                <a:ext cx="1052596" cy="411523"/>
              </a:xfrm>
              <a:prstGeom prst="rect">
                <a:avLst/>
              </a:prstGeom>
              <a:blipFill rotWithShape="0">
                <a:blip r:embed="rId7"/>
                <a:stretch>
                  <a:fillRect t="-137313" r="-60116" b="-213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266532" y="4809434"/>
                <a:ext cx="945965"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𝑐𝑜𝑠</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29" name="Rectangle 28"/>
              <p:cNvSpPr>
                <a:spLocks noRot="1" noChangeAspect="1" noMove="1" noResize="1" noEditPoints="1" noAdjustHandles="1" noChangeArrowheads="1" noChangeShapeType="1" noTextEdit="1"/>
              </p:cNvSpPr>
              <p:nvPr/>
            </p:nvSpPr>
            <p:spPr>
              <a:xfrm>
                <a:off x="5266532" y="4809434"/>
                <a:ext cx="945965" cy="411523"/>
              </a:xfrm>
              <a:prstGeom prst="rect">
                <a:avLst/>
              </a:prstGeom>
              <a:blipFill rotWithShape="0">
                <a:blip r:embed="rId5"/>
                <a:stretch>
                  <a:fillRect t="-137313" r="-66452" b="-213433"/>
                </a:stretch>
              </a:blipFill>
            </p:spPr>
            <p:txBody>
              <a:bodyPr/>
              <a:lstStyle/>
              <a:p>
                <a:r>
                  <a:rPr lang="en-US">
                    <a:noFill/>
                  </a:rPr>
                  <a:t> </a:t>
                </a:r>
              </a:p>
            </p:txBody>
          </p:sp>
        </mc:Fallback>
      </mc:AlternateContent>
      <p:sp>
        <p:nvSpPr>
          <p:cNvPr id="30" name="TextBox 29"/>
          <p:cNvSpPr txBox="1"/>
          <p:nvPr/>
        </p:nvSpPr>
        <p:spPr>
          <a:xfrm>
            <a:off x="5548816" y="5231983"/>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31" name="Rectangle 30"/>
              <p:cNvSpPr/>
              <p:nvPr/>
            </p:nvSpPr>
            <p:spPr>
              <a:xfrm>
                <a:off x="7664970" y="4400938"/>
                <a:ext cx="1689950" cy="4312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𝜌</m:t>
                      </m:r>
                      <m:d>
                        <m:dPr>
                          <m:ctrlPr>
                            <a:rPr lang="mr-IN"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1−</m:t>
                          </m:r>
                          <m:r>
                            <m:rPr>
                              <m:brk m:alnAt="7"/>
                            </m:rPr>
                            <a:rPr lang="en-US" i="1">
                              <a:latin typeface="Cambria Math" charset="0"/>
                            </a:rPr>
                            <m:t>𝑐</m:t>
                          </m:r>
                          <m:r>
                            <a:rPr lang="en-US" i="1">
                              <a:latin typeface="Cambria Math" charset="0"/>
                            </a:rPr>
                            <m:t>𝑜𝑠</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e>
                      </m:d>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664970" y="4400938"/>
                <a:ext cx="1689950" cy="431272"/>
              </a:xfrm>
              <a:prstGeom prst="rect">
                <a:avLst/>
              </a:prstGeom>
              <a:blipFill rotWithShape="0">
                <a:blip r:embed="rId14"/>
                <a:stretch>
                  <a:fillRect t="-125352" r="-30935" b="-2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8048568" y="4809434"/>
                <a:ext cx="922753" cy="411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𝑠𝑖𝑛</m:t>
                      </m:r>
                      <m:f>
                        <m:fPr>
                          <m:type m:val="skw"/>
                          <m:ctrlPr>
                            <a:rPr lang="en-US" i="1">
                              <a:latin typeface="Cambria Math" charset="0"/>
                            </a:rPr>
                          </m:ctrlPr>
                        </m:fPr>
                        <m:num>
                          <m:r>
                            <a:rPr lang="en-US" i="1">
                              <a:latin typeface="Cambria Math" charset="0"/>
                            </a:rPr>
                            <m:t>𝑠</m:t>
                          </m:r>
                        </m:num>
                        <m:den>
                          <m:r>
                            <a:rPr lang="en-US" i="1">
                              <a:latin typeface="Cambria Math" charset="0"/>
                              <a:ea typeface="Cambria Math" charset="0"/>
                              <a:cs typeface="Cambria Math" charset="0"/>
                            </a:rPr>
                            <m:t>𝜌</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8048568" y="4809434"/>
                <a:ext cx="922753" cy="411523"/>
              </a:xfrm>
              <a:prstGeom prst="rect">
                <a:avLst/>
              </a:prstGeom>
              <a:blipFill rotWithShape="0">
                <a:blip r:embed="rId15"/>
                <a:stretch>
                  <a:fillRect t="-137313" r="-67763" b="-213433"/>
                </a:stretch>
              </a:blipFill>
            </p:spPr>
            <p:txBody>
              <a:bodyPr/>
              <a:lstStyle/>
              <a:p>
                <a:r>
                  <a:rPr lang="en-US">
                    <a:noFill/>
                  </a:rPr>
                  <a:t> </a:t>
                </a:r>
              </a:p>
            </p:txBody>
          </p:sp>
        </mc:Fallback>
      </mc:AlternateContent>
      <p:sp>
        <p:nvSpPr>
          <p:cNvPr id="33" name="TextBox 32"/>
          <p:cNvSpPr txBox="1"/>
          <p:nvPr/>
        </p:nvSpPr>
        <p:spPr>
          <a:xfrm>
            <a:off x="8321287" y="5231983"/>
            <a:ext cx="377314" cy="369332"/>
          </a:xfrm>
          <a:prstGeom prst="rect">
            <a:avLst/>
          </a:prstGeom>
          <a:noFill/>
        </p:spPr>
        <p:txBody>
          <a:bodyPr wrap="square" rtlCol="0">
            <a:spAutoFit/>
          </a:bodyPr>
          <a:lstStyle/>
          <a:p>
            <a:r>
              <a:rPr lang="en-US" dirty="0" smtClean="0">
                <a:latin typeface="Arial" charset="0"/>
                <a:ea typeface="Arial" charset="0"/>
                <a:cs typeface="Arial" charset="0"/>
              </a:rPr>
              <a:t>0</a:t>
            </a:r>
            <a:endParaRPr lang="en-US" dirty="0">
              <a:latin typeface="Arial" charset="0"/>
              <a:ea typeface="Arial" charset="0"/>
              <a:cs typeface="Arial" charset="0"/>
            </a:endParaRPr>
          </a:p>
        </p:txBody>
      </p:sp>
      <p:sp>
        <p:nvSpPr>
          <p:cNvPr id="34" name="Left Bracket 33"/>
          <p:cNvSpPr/>
          <p:nvPr/>
        </p:nvSpPr>
        <p:spPr>
          <a:xfrm>
            <a:off x="3704849" y="4430596"/>
            <a:ext cx="62944" cy="192575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ket 34"/>
          <p:cNvSpPr/>
          <p:nvPr/>
        </p:nvSpPr>
        <p:spPr>
          <a:xfrm flipH="1">
            <a:off x="9354918" y="4384909"/>
            <a:ext cx="98121" cy="197144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6459863" y="4431908"/>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37" name="TextBox 36"/>
          <p:cNvSpPr txBox="1"/>
          <p:nvPr/>
        </p:nvSpPr>
        <p:spPr>
          <a:xfrm>
            <a:off x="7042663" y="4431908"/>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38" name="TextBox 37"/>
          <p:cNvSpPr txBox="1"/>
          <p:nvPr/>
        </p:nvSpPr>
        <p:spPr>
          <a:xfrm>
            <a:off x="6471628" y="4830529"/>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39" name="TextBox 38"/>
          <p:cNvSpPr txBox="1"/>
          <p:nvPr/>
        </p:nvSpPr>
        <p:spPr>
          <a:xfrm>
            <a:off x="7054428" y="4830529"/>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40" name="TextBox 39"/>
          <p:cNvSpPr txBox="1"/>
          <p:nvPr/>
        </p:nvSpPr>
        <p:spPr>
          <a:xfrm>
            <a:off x="6471628" y="5231983"/>
            <a:ext cx="377314" cy="369332"/>
          </a:xfrm>
          <a:prstGeom prst="rect">
            <a:avLst/>
          </a:prstGeom>
          <a:noFill/>
        </p:spPr>
        <p:txBody>
          <a:bodyPr wrap="square" rtlCol="0">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41" name="TextBox 40"/>
          <p:cNvSpPr txBox="1"/>
          <p:nvPr/>
        </p:nvSpPr>
        <p:spPr>
          <a:xfrm>
            <a:off x="7054428" y="5231983"/>
            <a:ext cx="377314" cy="369332"/>
          </a:xfrm>
          <a:prstGeom prst="rect">
            <a:avLst/>
          </a:prstGeom>
          <a:noFill/>
        </p:spPr>
        <p:txBody>
          <a:bodyPr wrap="square" rtlCol="0">
            <a:spAutoFit/>
          </a:bodyPr>
          <a:lstStyle/>
          <a:p>
            <a:r>
              <a:rPr lang="en-US" dirty="0" smtClean="0">
                <a:latin typeface="Arial" charset="0"/>
                <a:ea typeface="Arial" charset="0"/>
                <a:cs typeface="Arial" charset="0"/>
              </a:rPr>
              <a:t>s</a:t>
            </a:r>
            <a:endParaRPr lang="en-US" dirty="0">
              <a:latin typeface="Arial" charset="0"/>
              <a:ea typeface="Arial" charset="0"/>
              <a:cs typeface="Arial" charset="0"/>
            </a:endParaRPr>
          </a:p>
        </p:txBody>
      </p:sp>
      <p:sp>
        <p:nvSpPr>
          <p:cNvPr id="42" name="TextBox 41"/>
          <p:cNvSpPr txBox="1"/>
          <p:nvPr/>
        </p:nvSpPr>
        <p:spPr>
          <a:xfrm>
            <a:off x="6496612" y="5549253"/>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43" name="TextBox 42"/>
          <p:cNvSpPr txBox="1"/>
          <p:nvPr/>
        </p:nvSpPr>
        <p:spPr>
          <a:xfrm>
            <a:off x="7079412" y="5549253"/>
            <a:ext cx="377314" cy="369332"/>
          </a:xfrm>
          <a:prstGeom prst="rect">
            <a:avLst/>
          </a:prstGeom>
          <a:noFill/>
        </p:spPr>
        <p:txBody>
          <a:bodyPr wrap="square" rtlCol="0">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44" name="TextBox 43"/>
          <p:cNvSpPr txBox="1"/>
          <p:nvPr/>
        </p:nvSpPr>
        <p:spPr>
          <a:xfrm>
            <a:off x="6502235" y="5892592"/>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45" name="TextBox 44"/>
          <p:cNvSpPr txBox="1"/>
          <p:nvPr/>
        </p:nvSpPr>
        <p:spPr>
          <a:xfrm>
            <a:off x="7085035" y="5892592"/>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46" name="TextBox 45"/>
          <p:cNvSpPr txBox="1"/>
          <p:nvPr/>
        </p:nvSpPr>
        <p:spPr>
          <a:xfrm>
            <a:off x="4229079" y="5549253"/>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47" name="TextBox 46"/>
          <p:cNvSpPr txBox="1"/>
          <p:nvPr/>
        </p:nvSpPr>
        <p:spPr>
          <a:xfrm>
            <a:off x="5555503" y="5549253"/>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48" name="TextBox 47"/>
          <p:cNvSpPr txBox="1"/>
          <p:nvPr/>
        </p:nvSpPr>
        <p:spPr>
          <a:xfrm>
            <a:off x="4243245" y="5892592"/>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49" name="TextBox 48"/>
          <p:cNvSpPr txBox="1"/>
          <p:nvPr/>
        </p:nvSpPr>
        <p:spPr>
          <a:xfrm>
            <a:off x="5569669" y="5892592"/>
            <a:ext cx="377314" cy="369332"/>
          </a:xfrm>
          <a:prstGeom prst="rect">
            <a:avLst/>
          </a:prstGeom>
          <a:noFill/>
        </p:spPr>
        <p:txBody>
          <a:bodyPr wrap="square" rtlCol="0">
            <a:spAutoFit/>
          </a:bodyPr>
          <a:lstStyle/>
          <a:p>
            <a:r>
              <a:rPr lang="en-US" smtClean="0">
                <a:latin typeface="Arial" charset="0"/>
                <a:ea typeface="Arial" charset="0"/>
                <a:cs typeface="Arial" charset="0"/>
              </a:rPr>
              <a:t>0</a:t>
            </a:r>
            <a:endParaRPr lang="en-US" dirty="0">
              <a:latin typeface="Arial" charset="0"/>
              <a:ea typeface="Arial" charset="0"/>
              <a:cs typeface="Arial" charset="0"/>
            </a:endParaRPr>
          </a:p>
        </p:txBody>
      </p:sp>
      <p:sp>
        <p:nvSpPr>
          <p:cNvPr id="50" name="TextBox 49"/>
          <p:cNvSpPr txBox="1"/>
          <p:nvPr/>
        </p:nvSpPr>
        <p:spPr>
          <a:xfrm>
            <a:off x="8321287" y="5549253"/>
            <a:ext cx="377314" cy="369332"/>
          </a:xfrm>
          <a:prstGeom prst="rect">
            <a:avLst/>
          </a:prstGeom>
          <a:noFill/>
        </p:spPr>
        <p:txBody>
          <a:bodyPr wrap="square" rtlCol="0">
            <a:spAutoFit/>
          </a:bodyPr>
          <a:lstStyle/>
          <a:p>
            <a:r>
              <a:rPr lang="en-US" dirty="0" smtClean="0">
                <a:latin typeface="Arial" charset="0"/>
                <a:ea typeface="Arial" charset="0"/>
                <a:cs typeface="Arial" charset="0"/>
              </a:rPr>
              <a:t>0</a:t>
            </a:r>
            <a:endParaRPr lang="en-US" dirty="0">
              <a:latin typeface="Arial" charset="0"/>
              <a:ea typeface="Arial" charset="0"/>
              <a:cs typeface="Arial" charset="0"/>
            </a:endParaRPr>
          </a:p>
        </p:txBody>
      </p:sp>
      <p:sp>
        <p:nvSpPr>
          <p:cNvPr id="51" name="TextBox 50"/>
          <p:cNvSpPr txBox="1"/>
          <p:nvPr/>
        </p:nvSpPr>
        <p:spPr>
          <a:xfrm>
            <a:off x="8331338" y="5892592"/>
            <a:ext cx="377314" cy="369332"/>
          </a:xfrm>
          <a:prstGeom prst="rect">
            <a:avLst/>
          </a:prstGeom>
          <a:noFill/>
        </p:spPr>
        <p:txBody>
          <a:bodyPr wrap="square" rtlCol="0">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52" name="TextBox 51"/>
          <p:cNvSpPr txBox="1"/>
          <p:nvPr/>
        </p:nvSpPr>
        <p:spPr>
          <a:xfrm>
            <a:off x="3256656" y="5220957"/>
            <a:ext cx="410966" cy="523220"/>
          </a:xfrm>
          <a:prstGeom prst="rect">
            <a:avLst/>
          </a:prstGeom>
          <a:noFill/>
        </p:spPr>
        <p:txBody>
          <a:bodyPr wrap="square" rtlCol="0">
            <a:spAutoFit/>
          </a:bodyPr>
          <a:lstStyle/>
          <a:p>
            <a:r>
              <a:rPr lang="en-US" sz="2800" smtClean="0"/>
              <a:t>=</a:t>
            </a:r>
            <a:endParaRPr lang="en-US" sz="2800"/>
          </a:p>
        </p:txBody>
      </p:sp>
      <mc:AlternateContent xmlns:mc="http://schemas.openxmlformats.org/markup-compatibility/2006" xmlns:a14="http://schemas.microsoft.com/office/drawing/2010/main">
        <mc:Choice Requires="a14">
          <p:sp>
            <p:nvSpPr>
              <p:cNvPr id="53" name="TextBox 52"/>
              <p:cNvSpPr txBox="1"/>
              <p:nvPr/>
            </p:nvSpPr>
            <p:spPr>
              <a:xfrm>
                <a:off x="9565787" y="4285315"/>
                <a:ext cx="1310359" cy="21193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mr-IN" sz="2400" i="1" smtClean="0">
                              <a:latin typeface="Cambria Math" charset="0"/>
                            </a:rPr>
                          </m:ctrlPr>
                        </m:dPr>
                        <m:e>
                          <m:f>
                            <m:fPr>
                              <m:type m:val="noBar"/>
                              <m:ctrlPr>
                                <a:rPr lang="mr-IN" sz="2400" i="1" smtClean="0">
                                  <a:latin typeface="Cambria Math" charset="0"/>
                                </a:rPr>
                              </m:ctrlPr>
                            </m:fPr>
                            <m:num>
                              <m:eqArr>
                                <m:eqArrPr>
                                  <m:ctrlPr>
                                    <a:rPr lang="mr-IN" sz="2400" b="0" i="1" smtClean="0">
                                      <a:latin typeface="Cambria Math" charset="0"/>
                                    </a:rPr>
                                  </m:ctrlPr>
                                </m:eqArrPr>
                                <m:e>
                                  <m:r>
                                    <a:rPr lang="en-US" sz="2400" b="0" i="1" smtClean="0">
                                      <a:latin typeface="Cambria Math" charset="0"/>
                                    </a:rPr>
                                    <m:t>𝑥</m:t>
                                  </m:r>
                                  <m:r>
                                    <a:rPr lang="en-US" sz="2400" b="0" i="1" baseline="-25000" smtClean="0">
                                      <a:latin typeface="Cambria Math" charset="0"/>
                                    </a:rPr>
                                    <m:t>0</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r>
                                    <a:rPr lang="en-US" sz="2400" b="0" i="1" smtClean="0">
                                      <a:latin typeface="Cambria Math" charset="0"/>
                                    </a:rPr>
                                    <m:t>𝑥</m:t>
                                  </m:r>
                                  <m:r>
                                    <a:rPr lang="en-US" sz="2400" i="1" baseline="-25000">
                                      <a:latin typeface="Cambria Math" charset="0"/>
                                    </a:rPr>
                                    <m:t>0</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r>
                                    <a:rPr lang="en-US" sz="2400" b="0" i="1" smtClean="0">
                                      <a:latin typeface="Cambria Math" charset="0"/>
                                    </a:rPr>
                                    <m:t>𝑦</m:t>
                                  </m:r>
                                  <m:r>
                                    <a:rPr lang="en-US" sz="2400" i="1" baseline="-25000">
                                      <a:latin typeface="Cambria Math" charset="0"/>
                                    </a:rPr>
                                    <m:t>0</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
                                  <m:r>
                                    <a:rPr lang="en-US" sz="2400" b="0" i="1" smtClean="0">
                                      <a:latin typeface="Cambria Math" charset="0"/>
                                    </a:rPr>
                                    <m:t>𝑦</m:t>
                                  </m:r>
                                  <m:r>
                                    <a:rPr lang="en-US" sz="2400" i="1" baseline="-25000">
                                      <a:latin typeface="Cambria Math" charset="0"/>
                                    </a:rPr>
                                    <m:t>0</m:t>
                                  </m:r>
                                  <m:r>
                                    <a:rPr lang="en-US" sz="2400" b="0" i="1" smtClean="0">
                                      <a:latin typeface="Cambria Math" charset="0"/>
                                    </a:rPr>
                                    <m:t>′(</m:t>
                                  </m:r>
                                  <m:r>
                                    <a:rPr lang="en-US" sz="2400" b="0" i="1" smtClean="0">
                                      <a:latin typeface="Cambria Math" charset="0"/>
                                    </a:rPr>
                                    <m:t>𝑠</m:t>
                                  </m:r>
                                  <m:r>
                                    <a:rPr lang="en-US" sz="2400" b="0" i="1" smtClean="0">
                                      <a:latin typeface="Cambria Math" charset="0"/>
                                    </a:rPr>
                                    <m:t>)</m:t>
                                  </m:r>
                                </m:e>
                              </m:eqArr>
                            </m:num>
                            <m:den>
                              <m:f>
                                <m:fPr>
                                  <m:type m:val="skw"/>
                                  <m:ctrlPr>
                                    <a:rPr lang="mr-IN" sz="2400" i="1" smtClean="0">
                                      <a:latin typeface="Cambria Math" charset="0"/>
                                    </a:rPr>
                                  </m:ctrlPr>
                                </m:fPr>
                                <m:num>
                                  <m:r>
                                    <a:rPr lang="mr-IN"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𝑝</m:t>
                                  </m:r>
                                </m:num>
                                <m:den>
                                  <m:sSub>
                                    <m:sSubPr>
                                      <m:ctrlPr>
                                        <a:rPr lang="en-US" sz="2400" i="1" smtClean="0">
                                          <a:latin typeface="Cambria Math" charset="0"/>
                                        </a:rPr>
                                      </m:ctrlPr>
                                    </m:sSubPr>
                                    <m:e>
                                      <m:r>
                                        <a:rPr lang="en-US" sz="2400" b="0" i="1" smtClean="0">
                                          <a:latin typeface="Cambria Math" charset="0"/>
                                        </a:rPr>
                                        <m:t>𝑝</m:t>
                                      </m:r>
                                    </m:e>
                                    <m:sub>
                                      <m:r>
                                        <a:rPr lang="en-US" sz="2400" b="0" i="1" smtClean="0">
                                          <a:latin typeface="Cambria Math" charset="0"/>
                                        </a:rPr>
                                        <m:t>0</m:t>
                                      </m:r>
                                    </m:sub>
                                  </m:sSub>
                                </m:den>
                              </m:f>
                            </m:den>
                          </m:f>
                        </m:e>
                      </m:d>
                    </m:oMath>
                  </m:oMathPara>
                </a14:m>
                <a:endParaRPr 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9565787" y="4285315"/>
                <a:ext cx="1310359" cy="2119363"/>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769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animBg="1"/>
      <p:bldP spid="35" grpId="0" animBg="1"/>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288925"/>
            <a:ext cx="11353800" cy="1325563"/>
          </a:xfrm>
        </p:spPr>
        <p:txBody>
          <a:bodyPr>
            <a:noAutofit/>
          </a:bodyPr>
          <a:lstStyle/>
          <a:p>
            <a:r>
              <a:rPr lang="en-US" sz="4000" dirty="0" smtClean="0"/>
              <a:t>Calculate transfer matrices from optical functions</a:t>
            </a:r>
            <a:endParaRPr lang="en-US" sz="4000" dirty="0"/>
          </a:p>
        </p:txBody>
      </p:sp>
      <p:sp>
        <p:nvSpPr>
          <p:cNvPr id="3" name="TextBox 2"/>
          <p:cNvSpPr txBox="1"/>
          <p:nvPr/>
        </p:nvSpPr>
        <p:spPr>
          <a:xfrm>
            <a:off x="508000" y="1447800"/>
            <a:ext cx="10985500" cy="4832092"/>
          </a:xfrm>
          <a:prstGeom prst="rect">
            <a:avLst/>
          </a:prstGeom>
          <a:noFill/>
        </p:spPr>
        <p:txBody>
          <a:bodyPr wrap="square" rtlCol="0">
            <a:spAutoFit/>
          </a:bodyPr>
          <a:lstStyle/>
          <a:p>
            <a:pPr marL="285750" indent="-285750">
              <a:buFont typeface="Arial" charset="0"/>
              <a:buChar char="•"/>
            </a:pPr>
            <a:r>
              <a:rPr lang="en-US" sz="2800" dirty="0" smtClean="0"/>
              <a:t>Up to now we have used the transfer matrix </a:t>
            </a:r>
            <a:r>
              <a:rPr lang="en-US" sz="2800" b="1" i="1" dirty="0" smtClean="0"/>
              <a:t>M</a:t>
            </a:r>
            <a:r>
              <a:rPr lang="en-US" sz="2800" dirty="0" smtClean="0"/>
              <a:t> to calculate uniquely optical functions at the end of a magnet structure from known initial conditions</a:t>
            </a:r>
          </a:p>
          <a:p>
            <a:pPr marL="285750" indent="-285750">
              <a:buFont typeface="Arial" charset="0"/>
              <a:buChar char="•"/>
            </a:pPr>
            <a:r>
              <a:rPr lang="en-US" sz="2800" dirty="0" smtClean="0"/>
              <a:t>Now we want to use the known values of the optical functions at the beginning and end of the magnet structure to calculate how the particle trajectory evolves</a:t>
            </a:r>
          </a:p>
          <a:p>
            <a:pPr marL="285750" indent="-285750">
              <a:buFont typeface="Arial" charset="0"/>
              <a:buChar char="•"/>
            </a:pPr>
            <a:r>
              <a:rPr lang="en-US" sz="2800" dirty="0" smtClean="0"/>
              <a:t>This has the advantage that many of the characteristics of the beam transport system can be discussed without knowing in detail the magnet structure</a:t>
            </a:r>
          </a:p>
          <a:p>
            <a:pPr marL="285750" indent="-285750">
              <a:buFont typeface="Arial" charset="0"/>
              <a:buChar char="•"/>
            </a:pPr>
            <a:r>
              <a:rPr lang="en-US" sz="2800" dirty="0" smtClean="0"/>
              <a:t>I will save you the mathematics (see page 88 in K. </a:t>
            </a:r>
            <a:r>
              <a:rPr lang="en-US" sz="2800" dirty="0" err="1" smtClean="0"/>
              <a:t>Wille</a:t>
            </a:r>
            <a:r>
              <a:rPr lang="en-US" sz="2800" dirty="0" smtClean="0"/>
              <a:t>)</a:t>
            </a:r>
          </a:p>
          <a:p>
            <a:pPr marL="285750" indent="-285750">
              <a:buFont typeface="Arial" charset="0"/>
              <a:buChar char="•"/>
            </a:pPr>
            <a:r>
              <a:rPr lang="en-US" sz="2800" dirty="0" smtClean="0"/>
              <a:t>I just bring you directly to the results, which is the useful thing</a:t>
            </a:r>
            <a:endParaRPr lang="en-US" sz="2800"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29</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880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9" y="-92468"/>
            <a:ext cx="10515600" cy="1325563"/>
          </a:xfrm>
        </p:spPr>
        <p:txBody>
          <a:bodyPr/>
          <a:lstStyle/>
          <a:p>
            <a:r>
              <a:rPr lang="en-US" dirty="0" smtClean="0"/>
              <a:t>Phase space ellipse</a:t>
            </a:r>
            <a:endParaRPr lang="en-US" dirty="0"/>
          </a:p>
        </p:txBody>
      </p:sp>
      <p:sp>
        <p:nvSpPr>
          <p:cNvPr id="3" name="TextBox 2"/>
          <p:cNvSpPr txBox="1"/>
          <p:nvPr/>
        </p:nvSpPr>
        <p:spPr>
          <a:xfrm>
            <a:off x="409528" y="1244526"/>
            <a:ext cx="8050794" cy="523220"/>
          </a:xfrm>
          <a:prstGeom prst="rect">
            <a:avLst/>
          </a:prstGeom>
          <a:noFill/>
        </p:spPr>
        <p:txBody>
          <a:bodyPr wrap="none" rtlCol="0">
            <a:spAutoFit/>
          </a:bodyPr>
          <a:lstStyle/>
          <a:p>
            <a:pPr marL="285750" indent="-285750">
              <a:buFont typeface="Arial" charset="0"/>
              <a:buChar char="•"/>
            </a:pPr>
            <a:r>
              <a:rPr lang="en-US" sz="2800" dirty="0" smtClean="0"/>
              <a:t>In the previous lecture we introduced the following:</a:t>
            </a:r>
          </a:p>
        </p:txBody>
      </p:sp>
      <mc:AlternateContent xmlns:mc="http://schemas.openxmlformats.org/markup-compatibility/2006" xmlns:a14="http://schemas.microsoft.com/office/drawing/2010/main">
        <mc:Choice Requires="a14">
          <p:sp>
            <p:nvSpPr>
              <p:cNvPr id="4" name="TextBox 3"/>
              <p:cNvSpPr txBox="1"/>
              <p:nvPr/>
            </p:nvSpPr>
            <p:spPr>
              <a:xfrm>
                <a:off x="409528" y="1817102"/>
                <a:ext cx="11365467" cy="958917"/>
              </a:xfrm>
              <a:prstGeom prst="rect">
                <a:avLst/>
              </a:prstGeom>
              <a:noFill/>
            </p:spPr>
            <p:txBody>
              <a:bodyPr wrap="square" rtlCol="0">
                <a:spAutoFit/>
              </a:bodyPr>
              <a:lstStyle/>
              <a:p>
                <a:pPr marL="285750" indent="-285750">
                  <a:buFont typeface="Arial" charset="0"/>
                  <a:buChar char="•"/>
                </a:pPr>
                <a:r>
                  <a:rPr lang="en-US" sz="2800" i="1" dirty="0" smtClean="0"/>
                  <a:t>Second we replace the amplitude factor A by </a:t>
                </a:r>
                <a14:m>
                  <m:oMath xmlns:m="http://schemas.openxmlformats.org/officeDocument/2006/math">
                    <m:rad>
                      <m:radPr>
                        <m:degHide m:val="on"/>
                        <m:ctrlPr>
                          <a:rPr lang="en-US" sz="2800" i="1" smtClean="0">
                            <a:latin typeface="Cambria Math" charset="0"/>
                          </a:rPr>
                        </m:ctrlPr>
                      </m:radPr>
                      <m:deg/>
                      <m:e>
                        <m:r>
                          <a:rPr lang="en-US" sz="2800" i="1" smtClean="0">
                            <a:solidFill>
                              <a:srgbClr val="FFC000"/>
                            </a:solidFill>
                            <a:latin typeface="Cambria Math" charset="0"/>
                            <a:ea typeface="Cambria Math" charset="0"/>
                            <a:cs typeface="Cambria Math" charset="0"/>
                          </a:rPr>
                          <m:t>𝜀</m:t>
                        </m:r>
                      </m:e>
                    </m:rad>
                  </m:oMath>
                </a14:m>
                <a:r>
                  <a:rPr lang="en-US" sz="2800" i="1" dirty="0" smtClean="0"/>
                  <a:t> </a:t>
                </a:r>
                <a:r>
                  <a:rPr lang="en-US" sz="2800" i="1" dirty="0" smtClean="0">
                    <a:sym typeface="Wingdings"/>
                  </a:rPr>
                  <a:t> </a:t>
                </a:r>
                <a:r>
                  <a:rPr lang="en-US" sz="2800" i="1" dirty="0" smtClean="0"/>
                  <a:t>a constant term called </a:t>
                </a:r>
                <a:r>
                  <a:rPr lang="en-US" sz="2800" i="1" u="sng" dirty="0" smtClean="0">
                    <a:solidFill>
                      <a:srgbClr val="FFC000"/>
                    </a:solidFill>
                  </a:rPr>
                  <a:t>emittance</a:t>
                </a:r>
                <a:endParaRPr lang="en-US" sz="2800" i="1" u="sng" dirty="0">
                  <a:solidFill>
                    <a:srgbClr val="FFC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09528" y="1817102"/>
                <a:ext cx="11365467" cy="958917"/>
              </a:xfrm>
              <a:prstGeom prst="rect">
                <a:avLst/>
              </a:prstGeom>
              <a:blipFill rotWithShape="0">
                <a:blip r:embed="rId2"/>
                <a:stretch>
                  <a:fillRect l="-965" t="-8280" b="-1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268761" y="2838216"/>
                <a:ext cx="4552015" cy="521810"/>
              </a:xfrm>
              <a:prstGeom prst="rect">
                <a:avLst/>
              </a:prstGeom>
              <a:solidFill>
                <a:schemeClr val="tx2">
                  <a:lumMod val="5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𝑥</m:t>
                      </m:r>
                      <m:d>
                        <m:dPr>
                          <m:ctrlPr>
                            <a:rPr lang="en-US" sz="2800" b="0" i="1" smtClean="0">
                              <a:latin typeface="Cambria Math" charset="0"/>
                            </a:rPr>
                          </m:ctrlPr>
                        </m:dPr>
                        <m:e>
                          <m:r>
                            <a:rPr lang="en-US" sz="2800" b="0" i="1" smtClean="0">
                              <a:latin typeface="Cambria Math" charset="0"/>
                            </a:rPr>
                            <m:t>𝑠</m:t>
                          </m:r>
                        </m:e>
                      </m:d>
                      <m:r>
                        <a:rPr lang="en-US" sz="2800" b="0" i="1" smtClean="0">
                          <a:latin typeface="Cambria Math" charset="0"/>
                        </a:rPr>
                        <m:t>=</m:t>
                      </m:r>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r>
                        <m:rPr>
                          <m:sty m:val="p"/>
                        </m:rPr>
                        <a:rPr lang="en-US" sz="2800" b="0" i="0" smtClean="0">
                          <a:latin typeface="Cambria Math" charset="0"/>
                        </a:rPr>
                        <m:t>cos</m:t>
                      </m:r>
                      <m:r>
                        <a:rPr lang="en-US" sz="2800" b="0" i="1" smtClean="0">
                          <a:latin typeface="Cambria Math" charset="0"/>
                        </a:rPr>
                        <m:t>⁡(</m:t>
                      </m:r>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𝜙</m:t>
                      </m:r>
                      <m:r>
                        <a:rPr lang="en-US" sz="2800" b="0" i="1" smtClean="0">
                          <a:latin typeface="Cambria Math" charset="0"/>
                          <a:ea typeface="Cambria Math" charset="0"/>
                          <a:cs typeface="Cambria Math" charset="0"/>
                        </a:rPr>
                        <m:t>)</m:t>
                      </m:r>
                    </m:oMath>
                  </m:oMathPara>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3268761" y="2838216"/>
                <a:ext cx="4552015" cy="521810"/>
              </a:xfrm>
              <a:prstGeom prst="rect">
                <a:avLst/>
              </a:prstGeom>
              <a:blipFill rotWithShape="0">
                <a:blip r:embed="rId3"/>
                <a:stretch>
                  <a:fillRect/>
                </a:stretch>
              </a:blipFill>
              <a:ln>
                <a:noFill/>
              </a:ln>
            </p:spPr>
            <p:txBody>
              <a:bodyPr/>
              <a:lstStyle/>
              <a:p>
                <a:r>
                  <a:rPr lang="en-US">
                    <a:noFill/>
                  </a:rPr>
                  <a:t> </a:t>
                </a:r>
              </a:p>
            </p:txBody>
          </p:sp>
        </mc:Fallback>
      </mc:AlternateContent>
      <p:sp>
        <p:nvSpPr>
          <p:cNvPr id="8" name="TextBox 7"/>
          <p:cNvSpPr txBox="1"/>
          <p:nvPr/>
        </p:nvSpPr>
        <p:spPr>
          <a:xfrm>
            <a:off x="8021782" y="2838216"/>
            <a:ext cx="3543791" cy="523220"/>
          </a:xfrm>
          <a:prstGeom prst="rect">
            <a:avLst/>
          </a:prstGeom>
          <a:noFill/>
        </p:spPr>
        <p:txBody>
          <a:bodyPr wrap="none" rtlCol="0">
            <a:spAutoFit/>
          </a:bodyPr>
          <a:lstStyle/>
          <a:p>
            <a:r>
              <a:rPr lang="en-US" sz="2800" dirty="0" smtClean="0"/>
              <a:t>Hill’s </a:t>
            </a:r>
            <a:r>
              <a:rPr lang="en-US" sz="2800" smtClean="0"/>
              <a:t>equation solution</a:t>
            </a:r>
            <a:endParaRPr lang="en-US" sz="2800"/>
          </a:p>
        </p:txBody>
      </p:sp>
      <p:sp>
        <p:nvSpPr>
          <p:cNvPr id="9" name="TextBox 8"/>
          <p:cNvSpPr txBox="1"/>
          <p:nvPr/>
        </p:nvSpPr>
        <p:spPr>
          <a:xfrm>
            <a:off x="475495" y="3768436"/>
            <a:ext cx="10138545" cy="523220"/>
          </a:xfrm>
          <a:prstGeom prst="rect">
            <a:avLst/>
          </a:prstGeom>
          <a:noFill/>
        </p:spPr>
        <p:txBody>
          <a:bodyPr wrap="none" rtlCol="0">
            <a:spAutoFit/>
          </a:bodyPr>
          <a:lstStyle/>
          <a:p>
            <a:pPr marL="285750" indent="-285750">
              <a:buFont typeface="Arial" charset="0"/>
              <a:buChar char="•"/>
            </a:pPr>
            <a:r>
              <a:rPr lang="en-US" sz="2800" dirty="0" smtClean="0"/>
              <a:t>Let’s try to understand </a:t>
            </a:r>
            <a:r>
              <a:rPr lang="en-US" sz="2800" smtClean="0"/>
              <a:t>what emittance is by going to phase space</a:t>
            </a:r>
            <a:endParaRPr lang="en-US" sz="2800"/>
          </a:p>
        </p:txBody>
      </p:sp>
      <p:sp>
        <p:nvSpPr>
          <p:cNvPr id="6" name="Rectangle 5"/>
          <p:cNvSpPr/>
          <p:nvPr/>
        </p:nvSpPr>
        <p:spPr>
          <a:xfrm>
            <a:off x="409528" y="1817102"/>
            <a:ext cx="11156045" cy="1649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0" name="Footer Placeholder 9"/>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1" name="Slide Number Placeholder 10"/>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8096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551799" y="677490"/>
                <a:ext cx="1610505" cy="430887"/>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en-US" sz="2800" b="0" i="1" smtClean="0">
                              <a:latin typeface="Cambria Math" charset="0"/>
                            </a:rPr>
                            <m:t>𝑋</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𝑀</m:t>
                      </m:r>
                      <m:sSub>
                        <m:sSubPr>
                          <m:ctrlPr>
                            <a:rPr lang="en-US" sz="2800" b="0" i="1" smtClean="0">
                              <a:latin typeface="Cambria Math" charset="0"/>
                            </a:rPr>
                          </m:ctrlPr>
                        </m:sSubPr>
                        <m:e>
                          <m:r>
                            <a:rPr lang="en-US" sz="2800" b="0" i="1" smtClean="0">
                              <a:latin typeface="Cambria Math" charset="0"/>
                            </a:rPr>
                            <m:t>𝑋</m:t>
                          </m:r>
                        </m:e>
                        <m:sub>
                          <m:r>
                            <a:rPr lang="en-US" sz="2800" b="0" i="1" smtClean="0">
                              <a:latin typeface="Cambria Math" charset="0"/>
                            </a:rPr>
                            <m:t>0</m:t>
                          </m:r>
                        </m:sub>
                      </m:sSub>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4551799" y="677490"/>
                <a:ext cx="1610505" cy="430887"/>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961068" y="1701800"/>
                <a:ext cx="9734268" cy="2607958"/>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𝑀</m:t>
                      </m:r>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rad>
                                  <m:radPr>
                                    <m:degHide m:val="on"/>
                                    <m:ctrlPr>
                                      <a:rPr lang="mr-IN" sz="2800" b="0" i="1" smtClean="0">
                                        <a:latin typeface="Cambria Math" charset="0"/>
                                      </a:rPr>
                                    </m:ctrlPr>
                                  </m:radPr>
                                  <m:deg/>
                                  <m:e>
                                    <m:f>
                                      <m:fPr>
                                        <m:ctrlPr>
                                          <a:rPr lang="mr-IN" sz="2800" b="0" i="1" smtClean="0">
                                            <a:latin typeface="Cambria Math" charset="0"/>
                                          </a:rPr>
                                        </m:ctrlPr>
                                      </m:fPr>
                                      <m:num>
                                        <m:r>
                                          <a:rPr lang="mr-IN" sz="2800" b="0" i="1" smtClean="0">
                                            <a:latin typeface="Cambria Math" charset="0"/>
                                            <a:ea typeface="Cambria Math" charset="0"/>
                                            <a:cs typeface="Cambria Math" charset="0"/>
                                          </a:rPr>
                                          <m:t>𝛽</m:t>
                                        </m:r>
                                      </m:num>
                                      <m:den>
                                        <m:sSub>
                                          <m:sSubPr>
                                            <m:ctrlPr>
                                              <a:rPr lang="en-US" sz="2800" b="0" i="1" smtClean="0">
                                                <a:latin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rPr>
                                              <m:t>0</m:t>
                                            </m:r>
                                          </m:sub>
                                        </m:sSub>
                                      </m:den>
                                    </m:f>
                                  </m:e>
                                </m:rad>
                                <m:r>
                                  <a:rPr lang="en-US" sz="2800" b="0" i="1" smtClean="0">
                                    <a:latin typeface="Cambria Math" charset="0"/>
                                  </a:rPr>
                                  <m:t>(</m:t>
                                </m:r>
                                <m:r>
                                  <a:rPr lang="en-US" sz="2800" b="0" i="1" smtClean="0">
                                    <a:latin typeface="Cambria Math" charset="0"/>
                                  </a:rPr>
                                  <m:t>𝑐𝑜𝑠</m:t>
                                </m:r>
                                <m:r>
                                  <a:rPr lang="en-US" sz="2800" b="0" i="1" smtClean="0">
                                    <a:latin typeface="Cambria Math" charset="0"/>
                                    <a:ea typeface="Cambria Math" charset="0"/>
                                    <a:cs typeface="Cambria Math" charset="0"/>
                                  </a:rPr>
                                  <m:t>𝜓</m:t>
                                </m:r>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𝑠𝑖𝑛</m:t>
                                </m:r>
                                <m:r>
                                  <a:rPr lang="en-US" sz="2800" b="0" i="1" smtClean="0">
                                    <a:latin typeface="Cambria Math" charset="0"/>
                                    <a:ea typeface="Cambria Math" charset="0"/>
                                    <a:cs typeface="Cambria Math" charset="0"/>
                                  </a:rPr>
                                  <m:t>𝜓</m:t>
                                </m:r>
                                <m:r>
                                  <a:rPr lang="en-US" sz="2800" b="0" i="1" smtClean="0">
                                    <a:latin typeface="Cambria Math" charset="0"/>
                                  </a:rPr>
                                  <m:t>)</m:t>
                                </m:r>
                              </m:e>
                              <m:e>
                                <m:rad>
                                  <m:radPr>
                                    <m:degHide m:val="on"/>
                                    <m:ctrlPr>
                                      <a:rPr lang="mr-IN" sz="2800" b="0" i="1" smtClean="0">
                                        <a:latin typeface="Cambria Math" charset="0"/>
                                      </a:rPr>
                                    </m:ctrlPr>
                                  </m:radPr>
                                  <m:deg/>
                                  <m:e>
                                    <m:r>
                                      <a:rPr lang="mr-IN" sz="2800" b="0" i="1" smtClean="0">
                                        <a:latin typeface="Cambria Math" charset="0"/>
                                        <a:ea typeface="Cambria Math" charset="0"/>
                                        <a:cs typeface="Cambria Math" charset="0"/>
                                      </a:rPr>
                                      <m:t>𝛽</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e>
                                </m:rad>
                                <m:r>
                                  <a:rPr lang="en-US" sz="2800" b="0" i="1" smtClean="0">
                                    <a:latin typeface="Cambria Math" charset="0"/>
                                  </a:rPr>
                                  <m:t>𝑠𝑖𝑛</m:t>
                                </m:r>
                                <m:r>
                                  <a:rPr lang="en-US" sz="2800" b="0" i="1" smtClean="0">
                                    <a:latin typeface="Cambria Math" charset="0"/>
                                    <a:ea typeface="Cambria Math" charset="0"/>
                                    <a:cs typeface="Cambria Math" charset="0"/>
                                  </a:rPr>
                                  <m:t>𝜓</m:t>
                                </m:r>
                              </m:e>
                            </m:mr>
                            <m:mr>
                              <m:e>
                                <m:f>
                                  <m:fPr>
                                    <m:ctrlPr>
                                      <a:rPr lang="mr-IN" sz="2800" b="0" i="1" smtClean="0">
                                        <a:latin typeface="Cambria Math" charset="0"/>
                                      </a:rPr>
                                    </m:ctrlPr>
                                  </m:fPr>
                                  <m:num>
                                    <m:d>
                                      <m:dPr>
                                        <m:ctrlPr>
                                          <a:rPr lang="en-US" sz="2800" b="0" i="1" smtClean="0">
                                            <a:latin typeface="Cambria Math" charset="0"/>
                                          </a:rPr>
                                        </m:ctrlPr>
                                      </m:dPr>
                                      <m:e>
                                        <m:sSub>
                                          <m:sSubPr>
                                            <m:ctrlPr>
                                              <a:rPr lang="en-US" sz="2800" b="0" i="1" smtClean="0">
                                                <a:latin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rPr>
                                              <m:t>0</m:t>
                                            </m:r>
                                          </m:sub>
                                        </m:sSub>
                                        <m:r>
                                          <a:rPr lang="en-US" sz="2800" b="0" i="1" smtClean="0">
                                            <a:latin typeface="Cambria Math" charset="0"/>
                                          </a:rPr>
                                          <m:t>−</m:t>
                                        </m:r>
                                        <m:r>
                                          <a:rPr lang="en-US" sz="2800" b="0" i="1" smtClean="0">
                                            <a:latin typeface="Cambria Math" charset="0"/>
                                            <a:ea typeface="Cambria Math" charset="0"/>
                                            <a:cs typeface="Cambria Math" charset="0"/>
                                          </a:rPr>
                                          <m:t>𝛼</m:t>
                                        </m:r>
                                      </m:e>
                                    </m:d>
                                    <m:r>
                                      <a:rPr lang="en-US" sz="2800" b="0" i="1" smtClean="0">
                                        <a:latin typeface="Cambria Math" charset="0"/>
                                        <a:ea typeface="Cambria Math" charset="0"/>
                                        <a:cs typeface="Cambria Math" charset="0"/>
                                      </a:rPr>
                                      <m:t>𝑐𝑜𝑠</m:t>
                                    </m:r>
                                    <m:r>
                                      <a:rPr lang="en-US" sz="2800" b="0" i="1" smtClean="0">
                                        <a:latin typeface="Cambria Math" charset="0"/>
                                        <a:ea typeface="Cambria Math" charset="0"/>
                                        <a:cs typeface="Cambria Math" charset="0"/>
                                      </a:rPr>
                                      <m:t>𝜓</m:t>
                                    </m:r>
                                    <m:r>
                                      <a:rPr lang="en-US" sz="2800" b="0" i="1" smtClean="0">
                                        <a:latin typeface="Cambria Math" charset="0"/>
                                        <a:ea typeface="Cambria Math" charset="0"/>
                                        <a:cs typeface="Cambria Math" charset="0"/>
                                      </a:rPr>
                                      <m:t>−</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1+</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𝛼</m:t>
                                        </m:r>
                                      </m:e>
                                    </m:d>
                                    <m:r>
                                      <a:rPr lang="en-US" sz="2800" b="0" i="1" smtClean="0">
                                        <a:latin typeface="Cambria Math" charset="0"/>
                                        <a:ea typeface="Cambria Math" charset="0"/>
                                        <a:cs typeface="Cambria Math" charset="0"/>
                                      </a:rPr>
                                      <m:t>𝑠𝑖𝑛</m:t>
                                    </m:r>
                                    <m:r>
                                      <a:rPr lang="en-US" sz="2800" b="0" i="1" smtClean="0">
                                        <a:latin typeface="Cambria Math" charset="0"/>
                                        <a:ea typeface="Cambria Math" charset="0"/>
                                        <a:cs typeface="Cambria Math" charset="0"/>
                                      </a:rPr>
                                      <m:t>𝜓</m:t>
                                    </m:r>
                                  </m:num>
                                  <m:den>
                                    <m:rad>
                                      <m:radPr>
                                        <m:degHide m:val="on"/>
                                        <m:ctrlPr>
                                          <a:rPr lang="mr-IN" sz="2800" b="0" i="1" smtClean="0">
                                            <a:latin typeface="Cambria Math" charset="0"/>
                                          </a:rPr>
                                        </m:ctrlPr>
                                      </m:radPr>
                                      <m:deg/>
                                      <m:e>
                                        <m:r>
                                          <a:rPr lang="mr-IN" sz="2800" b="0" i="1" smtClean="0">
                                            <a:latin typeface="Cambria Math" charset="0"/>
                                            <a:ea typeface="Cambria Math" charset="0"/>
                                            <a:cs typeface="Cambria Math" charset="0"/>
                                          </a:rPr>
                                          <m:t>𝛽</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0</m:t>
                                            </m:r>
                                          </m:sub>
                                        </m:sSub>
                                      </m:e>
                                    </m:rad>
                                  </m:den>
                                </m:f>
                              </m:e>
                              <m:e>
                                <m:rad>
                                  <m:radPr>
                                    <m:degHide m:val="on"/>
                                    <m:ctrlPr>
                                      <a:rPr lang="mr-IN" sz="2800" b="0" i="1" smtClean="0">
                                        <a:latin typeface="Cambria Math" charset="0"/>
                                      </a:rPr>
                                    </m:ctrlPr>
                                  </m:radPr>
                                  <m:deg/>
                                  <m:e>
                                    <m:f>
                                      <m:fPr>
                                        <m:ctrlPr>
                                          <a:rPr lang="mr-IN" sz="2800" b="0" i="1" smtClean="0">
                                            <a:latin typeface="Cambria Math" charset="0"/>
                                          </a:rPr>
                                        </m:ctrlPr>
                                      </m:fPr>
                                      <m:num>
                                        <m:sSub>
                                          <m:sSubPr>
                                            <m:ctrlPr>
                                              <a:rPr lang="en-US" sz="2800" b="0" i="1" smtClean="0">
                                                <a:latin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rPr>
                                              <m:t>0</m:t>
                                            </m:r>
                                          </m:sub>
                                        </m:sSub>
                                      </m:num>
                                      <m:den>
                                        <m:r>
                                          <a:rPr lang="mr-IN" sz="2800" b="0" i="1" smtClean="0">
                                            <a:latin typeface="Cambria Math" charset="0"/>
                                            <a:ea typeface="Cambria Math" charset="0"/>
                                            <a:cs typeface="Cambria Math" charset="0"/>
                                          </a:rPr>
                                          <m:t>𝛽</m:t>
                                        </m:r>
                                      </m:den>
                                    </m:f>
                                  </m:e>
                                </m:rad>
                                <m:r>
                                  <a:rPr lang="en-US" sz="2800" b="0" i="1" smtClean="0">
                                    <a:latin typeface="Cambria Math" charset="0"/>
                                  </a:rPr>
                                  <m:t>(</m:t>
                                </m:r>
                                <m:r>
                                  <a:rPr lang="en-US" sz="2800" b="0" i="1" smtClean="0">
                                    <a:latin typeface="Cambria Math" charset="0"/>
                                  </a:rPr>
                                  <m:t>𝑐𝑜𝑠</m:t>
                                </m:r>
                                <m:r>
                                  <a:rPr lang="en-US" sz="2800" b="0" i="1" smtClean="0">
                                    <a:latin typeface="Cambria Math" charset="0"/>
                                    <a:ea typeface="Cambria Math" charset="0"/>
                                    <a:cs typeface="Cambria Math" charset="0"/>
                                  </a:rPr>
                                  <m:t>𝜓</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𝛼</m:t>
                                </m:r>
                                <m:r>
                                  <a:rPr lang="en-US" sz="2800" b="0" i="1" smtClean="0">
                                    <a:latin typeface="Cambria Math" charset="0"/>
                                    <a:ea typeface="Cambria Math" charset="0"/>
                                    <a:cs typeface="Cambria Math" charset="0"/>
                                  </a:rPr>
                                  <m:t>𝑠𝑖𝑛</m:t>
                                </m:r>
                                <m:r>
                                  <a:rPr lang="en-US" sz="2800" b="0" i="1" smtClean="0">
                                    <a:latin typeface="Cambria Math" charset="0"/>
                                    <a:ea typeface="Cambria Math" charset="0"/>
                                    <a:cs typeface="Cambria Math" charset="0"/>
                                  </a:rPr>
                                  <m:t>𝜓</m:t>
                                </m:r>
                                <m:r>
                                  <a:rPr lang="en-US" sz="2800" b="0" i="1" smtClean="0">
                                    <a:latin typeface="Cambria Math" charset="0"/>
                                  </a:rPr>
                                  <m:t>)</m:t>
                                </m:r>
                              </m:e>
                            </m:mr>
                          </m:m>
                        </m:e>
                      </m:d>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961068" y="1701800"/>
                <a:ext cx="9734268" cy="2607958"/>
              </a:xfrm>
              <a:prstGeom prst="rect">
                <a:avLst/>
              </a:prstGeom>
              <a:blipFill rotWithShape="0">
                <a:blip r:embed="rId3"/>
                <a:stretch>
                  <a:fillRect/>
                </a:stretch>
              </a:blipFill>
            </p:spPr>
            <p:txBody>
              <a:bodyPr/>
              <a:lstStyle/>
              <a:p>
                <a:r>
                  <a:rPr lang="en-US">
                    <a:noFill/>
                  </a:rPr>
                  <a:t> </a:t>
                </a:r>
              </a:p>
            </p:txBody>
          </p:sp>
        </mc:Fallback>
      </mc:AlternateContent>
      <p:sp>
        <p:nvSpPr>
          <p:cNvPr id="4" name="TextBox 3"/>
          <p:cNvSpPr txBox="1"/>
          <p:nvPr/>
        </p:nvSpPr>
        <p:spPr>
          <a:xfrm>
            <a:off x="961068" y="4641571"/>
            <a:ext cx="10177786" cy="523220"/>
          </a:xfrm>
          <a:prstGeom prst="rect">
            <a:avLst/>
          </a:prstGeom>
          <a:noFill/>
        </p:spPr>
        <p:txBody>
          <a:bodyPr wrap="none" rtlCol="0">
            <a:spAutoFit/>
          </a:bodyPr>
          <a:lstStyle/>
          <a:p>
            <a:r>
              <a:rPr lang="en-US" sz="2800" dirty="0" smtClean="0"/>
              <a:t>𝛙 is the phase advance of the </a:t>
            </a:r>
            <a:r>
              <a:rPr lang="en-US" sz="2800" dirty="0" err="1" smtClean="0"/>
              <a:t>betatron</a:t>
            </a:r>
            <a:r>
              <a:rPr lang="en-US" sz="2800" dirty="0" smtClean="0"/>
              <a:t> oscillation between s</a:t>
            </a:r>
            <a:r>
              <a:rPr lang="en-US" sz="2800" baseline="-25000" dirty="0" smtClean="0"/>
              <a:t>0</a:t>
            </a:r>
            <a:r>
              <a:rPr lang="en-US" sz="2800" dirty="0" smtClean="0"/>
              <a:t> and s</a:t>
            </a:r>
            <a:endParaRPr lang="en-US" sz="2800" dirty="0"/>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30</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06348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0"/>
            <a:ext cx="10515600" cy="1325563"/>
          </a:xfrm>
        </p:spPr>
        <p:txBody>
          <a:bodyPr/>
          <a:lstStyle/>
          <a:p>
            <a:r>
              <a:rPr lang="en-US" dirty="0" smtClean="0"/>
              <a:t>Periodic lattices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342068" y="1703388"/>
                <a:ext cx="6965753" cy="18628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𝑀</m:t>
                      </m:r>
                      <m:r>
                        <a:rPr lang="en-US" sz="2000" b="0" i="1" smtClean="0">
                          <a:latin typeface="Cambria Math" charset="0"/>
                        </a:rPr>
                        <m:t>=</m:t>
                      </m:r>
                      <m:d>
                        <m:dPr>
                          <m:ctrlPr>
                            <a:rPr lang="mr-IN" sz="2000" b="0" i="1" smtClean="0">
                              <a:latin typeface="Cambria Math" charset="0"/>
                            </a:rPr>
                          </m:ctrlPr>
                        </m:dPr>
                        <m:e>
                          <m:m>
                            <m:mPr>
                              <m:mcs>
                                <m:mc>
                                  <m:mcPr>
                                    <m:count m:val="2"/>
                                    <m:mcJc m:val="center"/>
                                  </m:mcPr>
                                </m:mc>
                              </m:mcs>
                              <m:ctrlPr>
                                <a:rPr lang="mr-IN" sz="2000" b="0" i="1" smtClean="0">
                                  <a:latin typeface="Cambria Math" charset="0"/>
                                </a:rPr>
                              </m:ctrlPr>
                            </m:mPr>
                            <m:mr>
                              <m:e>
                                <m:rad>
                                  <m:radPr>
                                    <m:degHide m:val="on"/>
                                    <m:ctrlPr>
                                      <a:rPr lang="mr-IN" sz="2000" b="0" i="1" smtClean="0">
                                        <a:latin typeface="Cambria Math" charset="0"/>
                                      </a:rPr>
                                    </m:ctrlPr>
                                  </m:radPr>
                                  <m:deg/>
                                  <m:e>
                                    <m:f>
                                      <m:fPr>
                                        <m:ctrlPr>
                                          <a:rPr lang="mr-IN" sz="2000" b="0" i="1" smtClean="0">
                                            <a:latin typeface="Cambria Math" charset="0"/>
                                          </a:rPr>
                                        </m:ctrlPr>
                                      </m:fPr>
                                      <m:num>
                                        <m:r>
                                          <a:rPr lang="mr-IN" sz="2000" b="0" i="1" smtClean="0">
                                            <a:latin typeface="Cambria Math" charset="0"/>
                                            <a:ea typeface="Cambria Math" charset="0"/>
                                            <a:cs typeface="Cambria Math" charset="0"/>
                                          </a:rPr>
                                          <m:t>𝛽</m:t>
                                        </m:r>
                                      </m:num>
                                      <m:den>
                                        <m:sSub>
                                          <m:sSubPr>
                                            <m:ctrlPr>
                                              <a:rPr lang="en-US" sz="2000" b="0" i="1" smtClean="0">
                                                <a:latin typeface="Cambria Math" charset="0"/>
                                              </a:rPr>
                                            </m:ctrlPr>
                                          </m:sSubPr>
                                          <m:e>
                                            <m:r>
                                              <a:rPr lang="en-US" sz="2000" b="0" i="1" smtClean="0">
                                                <a:latin typeface="Cambria Math" charset="0"/>
                                                <a:ea typeface="Cambria Math" charset="0"/>
                                                <a:cs typeface="Cambria Math" charset="0"/>
                                              </a:rPr>
                                              <m:t>𝛽</m:t>
                                            </m:r>
                                          </m:e>
                                          <m:sub>
                                            <m:r>
                                              <a:rPr lang="en-US" sz="2000" b="0" i="1" smtClean="0">
                                                <a:latin typeface="Cambria Math" charset="0"/>
                                              </a:rPr>
                                              <m:t>0</m:t>
                                            </m:r>
                                          </m:sub>
                                        </m:sSub>
                                      </m:den>
                                    </m:f>
                                  </m:e>
                                </m:rad>
                                <m:r>
                                  <a:rPr lang="en-US" sz="2000" b="0" i="1" smtClean="0">
                                    <a:latin typeface="Cambria Math" charset="0"/>
                                  </a:rPr>
                                  <m:t>(</m:t>
                                </m:r>
                                <m:r>
                                  <a:rPr lang="en-US" sz="2000" b="0" i="1" smtClean="0">
                                    <a:latin typeface="Cambria Math" charset="0"/>
                                  </a:rPr>
                                  <m:t>𝑐𝑜𝑠</m:t>
                                </m:r>
                                <m:r>
                                  <a:rPr lang="en-US" sz="2000" b="0" i="1" smtClean="0">
                                    <a:latin typeface="Cambria Math" charset="0"/>
                                    <a:ea typeface="Cambria Math" charset="0"/>
                                    <a:cs typeface="Cambria Math" charset="0"/>
                                  </a:rPr>
                                  <m:t>𝜓</m:t>
                                </m:r>
                                <m:r>
                                  <a:rPr lang="en-US" sz="2000" b="0" i="1" smtClean="0">
                                    <a:latin typeface="Cambria Math" charset="0"/>
                                    <a:ea typeface="Cambria Math" charset="0"/>
                                    <a:cs typeface="Cambria Math" charset="0"/>
                                  </a:rPr>
                                  <m:t>+</m:t>
                                </m:r>
                                <m:sSub>
                                  <m:sSubPr>
                                    <m:ctrlPr>
                                      <a:rPr lang="en-US" sz="2000" b="0" i="1" smtClean="0">
                                        <a:latin typeface="Cambria Math" charset="0"/>
                                        <a:ea typeface="Cambria Math" charset="0"/>
                                        <a:cs typeface="Cambria Math" charset="0"/>
                                      </a:rPr>
                                    </m:ctrlPr>
                                  </m:sSubPr>
                                  <m:e>
                                    <m:r>
                                      <a:rPr lang="en-US" sz="2000" b="0" i="1" smtClean="0">
                                        <a:latin typeface="Cambria Math" charset="0"/>
                                        <a:ea typeface="Cambria Math" charset="0"/>
                                        <a:cs typeface="Cambria Math" charset="0"/>
                                      </a:rPr>
                                      <m:t>𝛼</m:t>
                                    </m:r>
                                  </m:e>
                                  <m:sub>
                                    <m:r>
                                      <a:rPr lang="en-US" sz="2000" b="0" i="1" smtClean="0">
                                        <a:latin typeface="Cambria Math" charset="0"/>
                                        <a:ea typeface="Cambria Math" charset="0"/>
                                        <a:cs typeface="Cambria Math" charset="0"/>
                                      </a:rPr>
                                      <m:t>0</m:t>
                                    </m:r>
                                  </m:sub>
                                </m:sSub>
                                <m:r>
                                  <a:rPr lang="en-US" sz="2000" b="0" i="1" smtClean="0">
                                    <a:latin typeface="Cambria Math" charset="0"/>
                                    <a:ea typeface="Cambria Math" charset="0"/>
                                    <a:cs typeface="Cambria Math" charset="0"/>
                                  </a:rPr>
                                  <m:t>𝑠𝑖𝑛</m:t>
                                </m:r>
                                <m:r>
                                  <a:rPr lang="en-US" sz="2000" b="0" i="1" smtClean="0">
                                    <a:latin typeface="Cambria Math" charset="0"/>
                                    <a:ea typeface="Cambria Math" charset="0"/>
                                    <a:cs typeface="Cambria Math" charset="0"/>
                                  </a:rPr>
                                  <m:t>𝜓</m:t>
                                </m:r>
                                <m:r>
                                  <a:rPr lang="en-US" sz="2000" b="0" i="1" smtClean="0">
                                    <a:latin typeface="Cambria Math" charset="0"/>
                                  </a:rPr>
                                  <m:t>)</m:t>
                                </m:r>
                              </m:e>
                              <m:e>
                                <m:rad>
                                  <m:radPr>
                                    <m:degHide m:val="on"/>
                                    <m:ctrlPr>
                                      <a:rPr lang="mr-IN" sz="2000" b="0" i="1" smtClean="0">
                                        <a:latin typeface="Cambria Math" charset="0"/>
                                      </a:rPr>
                                    </m:ctrlPr>
                                  </m:radPr>
                                  <m:deg/>
                                  <m:e>
                                    <m:r>
                                      <a:rPr lang="mr-IN" sz="2000" b="0" i="1" smtClean="0">
                                        <a:latin typeface="Cambria Math" charset="0"/>
                                        <a:ea typeface="Cambria Math" charset="0"/>
                                        <a:cs typeface="Cambria Math" charset="0"/>
                                      </a:rPr>
                                      <m:t>𝛽</m:t>
                                    </m:r>
                                    <m:sSub>
                                      <m:sSubPr>
                                        <m:ctrlPr>
                                          <a:rPr lang="en-US" sz="2000" b="0" i="1" smtClean="0">
                                            <a:latin typeface="Cambria Math" charset="0"/>
                                            <a:ea typeface="Cambria Math" charset="0"/>
                                            <a:cs typeface="Cambria Math" charset="0"/>
                                          </a:rPr>
                                        </m:ctrlPr>
                                      </m:sSubPr>
                                      <m:e>
                                        <m:r>
                                          <a:rPr lang="en-US" sz="2000" b="0" i="1" smtClean="0">
                                            <a:latin typeface="Cambria Math" charset="0"/>
                                            <a:ea typeface="Cambria Math" charset="0"/>
                                            <a:cs typeface="Cambria Math" charset="0"/>
                                          </a:rPr>
                                          <m:t>𝛽</m:t>
                                        </m:r>
                                      </m:e>
                                      <m:sub>
                                        <m:r>
                                          <a:rPr lang="en-US" sz="2000" b="0" i="1" smtClean="0">
                                            <a:latin typeface="Cambria Math" charset="0"/>
                                            <a:ea typeface="Cambria Math" charset="0"/>
                                            <a:cs typeface="Cambria Math" charset="0"/>
                                          </a:rPr>
                                          <m:t>0</m:t>
                                        </m:r>
                                      </m:sub>
                                    </m:sSub>
                                  </m:e>
                                </m:rad>
                                <m:r>
                                  <a:rPr lang="en-US" sz="2000" b="0" i="1" smtClean="0">
                                    <a:latin typeface="Cambria Math" charset="0"/>
                                  </a:rPr>
                                  <m:t>𝑠𝑖𝑛</m:t>
                                </m:r>
                                <m:r>
                                  <a:rPr lang="en-US" sz="2000" b="0" i="1" smtClean="0">
                                    <a:latin typeface="Cambria Math" charset="0"/>
                                    <a:ea typeface="Cambria Math" charset="0"/>
                                    <a:cs typeface="Cambria Math" charset="0"/>
                                  </a:rPr>
                                  <m:t>𝜓</m:t>
                                </m:r>
                              </m:e>
                            </m:mr>
                            <m:mr>
                              <m:e>
                                <m:f>
                                  <m:fPr>
                                    <m:ctrlPr>
                                      <a:rPr lang="mr-IN" sz="2000" b="0" i="1" smtClean="0">
                                        <a:latin typeface="Cambria Math" charset="0"/>
                                      </a:rPr>
                                    </m:ctrlPr>
                                  </m:fPr>
                                  <m:num>
                                    <m:d>
                                      <m:dPr>
                                        <m:ctrlPr>
                                          <a:rPr lang="en-US" sz="2000" b="0" i="1" smtClean="0">
                                            <a:latin typeface="Cambria Math" charset="0"/>
                                          </a:rPr>
                                        </m:ctrlPr>
                                      </m:dPr>
                                      <m:e>
                                        <m:sSub>
                                          <m:sSubPr>
                                            <m:ctrlPr>
                                              <a:rPr lang="en-US" sz="2000" b="0" i="1" smtClean="0">
                                                <a:latin typeface="Cambria Math" charset="0"/>
                                              </a:rPr>
                                            </m:ctrlPr>
                                          </m:sSubPr>
                                          <m:e>
                                            <m:r>
                                              <a:rPr lang="en-US" sz="2000" b="0" i="1" smtClean="0">
                                                <a:latin typeface="Cambria Math" charset="0"/>
                                                <a:ea typeface="Cambria Math" charset="0"/>
                                                <a:cs typeface="Cambria Math" charset="0"/>
                                              </a:rPr>
                                              <m:t>𝛼</m:t>
                                            </m:r>
                                          </m:e>
                                          <m:sub>
                                            <m:r>
                                              <a:rPr lang="en-US" sz="2000" b="0" i="1" smtClean="0">
                                                <a:latin typeface="Cambria Math" charset="0"/>
                                              </a:rPr>
                                              <m:t>0</m:t>
                                            </m:r>
                                          </m:sub>
                                        </m:sSub>
                                        <m:r>
                                          <a:rPr lang="en-US" sz="2000" b="0" i="1" smtClean="0">
                                            <a:latin typeface="Cambria Math" charset="0"/>
                                          </a:rPr>
                                          <m:t>−</m:t>
                                        </m:r>
                                        <m:r>
                                          <a:rPr lang="en-US" sz="2000" b="0" i="1" smtClean="0">
                                            <a:latin typeface="Cambria Math" charset="0"/>
                                            <a:ea typeface="Cambria Math" charset="0"/>
                                            <a:cs typeface="Cambria Math" charset="0"/>
                                          </a:rPr>
                                          <m:t>𝛼</m:t>
                                        </m:r>
                                      </m:e>
                                    </m:d>
                                    <m:r>
                                      <a:rPr lang="en-US" sz="2000" b="0" i="1" smtClean="0">
                                        <a:latin typeface="Cambria Math" charset="0"/>
                                        <a:ea typeface="Cambria Math" charset="0"/>
                                        <a:cs typeface="Cambria Math" charset="0"/>
                                      </a:rPr>
                                      <m:t>𝑐𝑜𝑠</m:t>
                                    </m:r>
                                    <m:r>
                                      <a:rPr lang="en-US" sz="2000" b="0" i="1" smtClean="0">
                                        <a:latin typeface="Cambria Math" charset="0"/>
                                        <a:ea typeface="Cambria Math" charset="0"/>
                                        <a:cs typeface="Cambria Math" charset="0"/>
                                      </a:rPr>
                                      <m:t>𝜓</m:t>
                                    </m:r>
                                    <m:r>
                                      <a:rPr lang="en-US" sz="2000" b="0" i="1" smtClean="0">
                                        <a:latin typeface="Cambria Math" charset="0"/>
                                        <a:ea typeface="Cambria Math" charset="0"/>
                                        <a:cs typeface="Cambria Math" charset="0"/>
                                      </a:rPr>
                                      <m:t>−</m:t>
                                    </m:r>
                                    <m:d>
                                      <m:dPr>
                                        <m:ctrlPr>
                                          <a:rPr lang="en-US" sz="2000" b="0" i="1" smtClean="0">
                                            <a:latin typeface="Cambria Math" charset="0"/>
                                            <a:ea typeface="Cambria Math" charset="0"/>
                                            <a:cs typeface="Cambria Math" charset="0"/>
                                          </a:rPr>
                                        </m:ctrlPr>
                                      </m:dPr>
                                      <m:e>
                                        <m:r>
                                          <a:rPr lang="en-US" sz="2000" b="0" i="1" smtClean="0">
                                            <a:latin typeface="Cambria Math" charset="0"/>
                                            <a:ea typeface="Cambria Math" charset="0"/>
                                            <a:cs typeface="Cambria Math" charset="0"/>
                                          </a:rPr>
                                          <m:t>1+</m:t>
                                        </m:r>
                                        <m:sSub>
                                          <m:sSubPr>
                                            <m:ctrlPr>
                                              <a:rPr lang="en-US" sz="2000" b="0" i="1" smtClean="0">
                                                <a:latin typeface="Cambria Math" charset="0"/>
                                                <a:ea typeface="Cambria Math" charset="0"/>
                                                <a:cs typeface="Cambria Math" charset="0"/>
                                              </a:rPr>
                                            </m:ctrlPr>
                                          </m:sSubPr>
                                          <m:e>
                                            <m:r>
                                              <a:rPr lang="en-US" sz="2000" b="0" i="1" smtClean="0">
                                                <a:latin typeface="Cambria Math" charset="0"/>
                                                <a:ea typeface="Cambria Math" charset="0"/>
                                                <a:cs typeface="Cambria Math" charset="0"/>
                                              </a:rPr>
                                              <m:t>𝛼</m:t>
                                            </m:r>
                                          </m:e>
                                          <m:sub>
                                            <m:r>
                                              <a:rPr lang="en-US" sz="2000" b="0" i="1" smtClean="0">
                                                <a:latin typeface="Cambria Math" charset="0"/>
                                                <a:ea typeface="Cambria Math" charset="0"/>
                                                <a:cs typeface="Cambria Math" charset="0"/>
                                              </a:rPr>
                                              <m:t>0</m:t>
                                            </m:r>
                                          </m:sub>
                                        </m:sSub>
                                        <m:r>
                                          <a:rPr lang="en-US" sz="2000" b="0" i="1" smtClean="0">
                                            <a:latin typeface="Cambria Math" charset="0"/>
                                            <a:ea typeface="Cambria Math" charset="0"/>
                                            <a:cs typeface="Cambria Math" charset="0"/>
                                          </a:rPr>
                                          <m:t>𝛼</m:t>
                                        </m:r>
                                      </m:e>
                                    </m:d>
                                    <m:r>
                                      <a:rPr lang="en-US" sz="2000" b="0" i="1" smtClean="0">
                                        <a:latin typeface="Cambria Math" charset="0"/>
                                        <a:ea typeface="Cambria Math" charset="0"/>
                                        <a:cs typeface="Cambria Math" charset="0"/>
                                      </a:rPr>
                                      <m:t>𝑠𝑖𝑛</m:t>
                                    </m:r>
                                    <m:r>
                                      <a:rPr lang="en-US" sz="2000" b="0" i="1" smtClean="0">
                                        <a:latin typeface="Cambria Math" charset="0"/>
                                        <a:ea typeface="Cambria Math" charset="0"/>
                                        <a:cs typeface="Cambria Math" charset="0"/>
                                      </a:rPr>
                                      <m:t>𝜓</m:t>
                                    </m:r>
                                  </m:num>
                                  <m:den>
                                    <m:rad>
                                      <m:radPr>
                                        <m:degHide m:val="on"/>
                                        <m:ctrlPr>
                                          <a:rPr lang="mr-IN" sz="2000" b="0" i="1" smtClean="0">
                                            <a:latin typeface="Cambria Math" charset="0"/>
                                          </a:rPr>
                                        </m:ctrlPr>
                                      </m:radPr>
                                      <m:deg/>
                                      <m:e>
                                        <m:r>
                                          <a:rPr lang="mr-IN" sz="2000" b="0" i="1" smtClean="0">
                                            <a:latin typeface="Cambria Math" charset="0"/>
                                            <a:ea typeface="Cambria Math" charset="0"/>
                                            <a:cs typeface="Cambria Math" charset="0"/>
                                          </a:rPr>
                                          <m:t>𝛽</m:t>
                                        </m:r>
                                        <m:sSub>
                                          <m:sSubPr>
                                            <m:ctrlPr>
                                              <a:rPr lang="en-US" sz="2000" b="0" i="1" smtClean="0">
                                                <a:latin typeface="Cambria Math" charset="0"/>
                                                <a:ea typeface="Cambria Math" charset="0"/>
                                                <a:cs typeface="Cambria Math" charset="0"/>
                                              </a:rPr>
                                            </m:ctrlPr>
                                          </m:sSubPr>
                                          <m:e>
                                            <m:r>
                                              <a:rPr lang="en-US" sz="2000" b="0" i="1" smtClean="0">
                                                <a:latin typeface="Cambria Math" charset="0"/>
                                                <a:ea typeface="Cambria Math" charset="0"/>
                                                <a:cs typeface="Cambria Math" charset="0"/>
                                              </a:rPr>
                                              <m:t>𝛽</m:t>
                                            </m:r>
                                          </m:e>
                                          <m:sub>
                                            <m:r>
                                              <a:rPr lang="en-US" sz="2000" b="0" i="1" smtClean="0">
                                                <a:latin typeface="Cambria Math" charset="0"/>
                                                <a:ea typeface="Cambria Math" charset="0"/>
                                                <a:cs typeface="Cambria Math" charset="0"/>
                                              </a:rPr>
                                              <m:t>0</m:t>
                                            </m:r>
                                          </m:sub>
                                        </m:sSub>
                                      </m:e>
                                    </m:rad>
                                  </m:den>
                                </m:f>
                              </m:e>
                              <m:e>
                                <m:rad>
                                  <m:radPr>
                                    <m:degHide m:val="on"/>
                                    <m:ctrlPr>
                                      <a:rPr lang="mr-IN" sz="2000" b="0" i="1" smtClean="0">
                                        <a:latin typeface="Cambria Math" charset="0"/>
                                      </a:rPr>
                                    </m:ctrlPr>
                                  </m:radPr>
                                  <m:deg/>
                                  <m:e>
                                    <m:f>
                                      <m:fPr>
                                        <m:ctrlPr>
                                          <a:rPr lang="mr-IN" sz="2000" b="0" i="1" smtClean="0">
                                            <a:latin typeface="Cambria Math" charset="0"/>
                                          </a:rPr>
                                        </m:ctrlPr>
                                      </m:fPr>
                                      <m:num>
                                        <m:sSub>
                                          <m:sSubPr>
                                            <m:ctrlPr>
                                              <a:rPr lang="en-US" sz="2000" b="0" i="1" smtClean="0">
                                                <a:latin typeface="Cambria Math" charset="0"/>
                                              </a:rPr>
                                            </m:ctrlPr>
                                          </m:sSubPr>
                                          <m:e>
                                            <m:r>
                                              <a:rPr lang="en-US" sz="2000" b="0" i="1" smtClean="0">
                                                <a:latin typeface="Cambria Math" charset="0"/>
                                                <a:ea typeface="Cambria Math" charset="0"/>
                                                <a:cs typeface="Cambria Math" charset="0"/>
                                              </a:rPr>
                                              <m:t>𝛽</m:t>
                                            </m:r>
                                          </m:e>
                                          <m:sub>
                                            <m:r>
                                              <a:rPr lang="en-US" sz="2000" b="0" i="1" smtClean="0">
                                                <a:latin typeface="Cambria Math" charset="0"/>
                                              </a:rPr>
                                              <m:t>0</m:t>
                                            </m:r>
                                          </m:sub>
                                        </m:sSub>
                                      </m:num>
                                      <m:den>
                                        <m:r>
                                          <a:rPr lang="mr-IN" sz="2000" b="0" i="1" smtClean="0">
                                            <a:latin typeface="Cambria Math" charset="0"/>
                                            <a:ea typeface="Cambria Math" charset="0"/>
                                            <a:cs typeface="Cambria Math" charset="0"/>
                                          </a:rPr>
                                          <m:t>𝛽</m:t>
                                        </m:r>
                                      </m:den>
                                    </m:f>
                                  </m:e>
                                </m:rad>
                                <m:r>
                                  <a:rPr lang="en-US" sz="2000" b="0" i="1" smtClean="0">
                                    <a:latin typeface="Cambria Math" charset="0"/>
                                  </a:rPr>
                                  <m:t>(</m:t>
                                </m:r>
                                <m:r>
                                  <a:rPr lang="en-US" sz="2000" b="0" i="1" smtClean="0">
                                    <a:latin typeface="Cambria Math" charset="0"/>
                                  </a:rPr>
                                  <m:t>𝑐𝑜𝑠</m:t>
                                </m:r>
                                <m:r>
                                  <a:rPr lang="en-US" sz="2000" b="0" i="1" smtClean="0">
                                    <a:latin typeface="Cambria Math" charset="0"/>
                                    <a:ea typeface="Cambria Math" charset="0"/>
                                    <a:cs typeface="Cambria Math" charset="0"/>
                                  </a:rPr>
                                  <m:t>𝜓</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𝛼</m:t>
                                </m:r>
                                <m:r>
                                  <a:rPr lang="en-US" sz="2000" b="0" i="1" smtClean="0">
                                    <a:latin typeface="Cambria Math" charset="0"/>
                                    <a:ea typeface="Cambria Math" charset="0"/>
                                    <a:cs typeface="Cambria Math" charset="0"/>
                                  </a:rPr>
                                  <m:t>𝑠𝑖𝑛</m:t>
                                </m:r>
                                <m:r>
                                  <a:rPr lang="en-US" sz="2000" b="0" i="1" smtClean="0">
                                    <a:latin typeface="Cambria Math" charset="0"/>
                                    <a:ea typeface="Cambria Math" charset="0"/>
                                    <a:cs typeface="Cambria Math" charset="0"/>
                                  </a:rPr>
                                  <m:t>𝜓</m:t>
                                </m:r>
                                <m:r>
                                  <a:rPr lang="en-US" sz="2000" b="0" i="1" smtClean="0">
                                    <a:latin typeface="Cambria Math" charset="0"/>
                                  </a:rPr>
                                  <m:t>)</m:t>
                                </m:r>
                              </m:e>
                            </m:mr>
                          </m:m>
                        </m:e>
                      </m:d>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1342068" y="1703388"/>
                <a:ext cx="6965753" cy="1862882"/>
              </a:xfrm>
              <a:prstGeom prst="rect">
                <a:avLst/>
              </a:prstGeom>
              <a:blipFill rotWithShape="0">
                <a:blip r:embed="rId2"/>
                <a:stretch>
                  <a:fillRect/>
                </a:stretch>
              </a:blipFill>
            </p:spPr>
            <p:txBody>
              <a:bodyPr/>
              <a:lstStyle/>
              <a:p>
                <a:r>
                  <a:rPr lang="en-US">
                    <a:noFill/>
                  </a:rPr>
                  <a:t> </a:t>
                </a:r>
              </a:p>
            </p:txBody>
          </p:sp>
        </mc:Fallback>
      </mc:AlternateContent>
      <p:sp>
        <p:nvSpPr>
          <p:cNvPr id="4" name="TextBox 3"/>
          <p:cNvSpPr txBox="1"/>
          <p:nvPr/>
        </p:nvSpPr>
        <p:spPr>
          <a:xfrm>
            <a:off x="723900" y="1063953"/>
            <a:ext cx="8873391" cy="523220"/>
          </a:xfrm>
          <a:prstGeom prst="rect">
            <a:avLst/>
          </a:prstGeom>
          <a:noFill/>
        </p:spPr>
        <p:txBody>
          <a:bodyPr wrap="none" rtlCol="0">
            <a:spAutoFit/>
          </a:bodyPr>
          <a:lstStyle/>
          <a:p>
            <a:pPr marL="285750" indent="-285750">
              <a:buFont typeface="Arial" charset="0"/>
              <a:buChar char="•"/>
            </a:pPr>
            <a:r>
              <a:rPr lang="en-US" sz="2800" dirty="0" smtClean="0"/>
              <a:t>Very simple, solve the matrix below for one turn, i.e. s</a:t>
            </a:r>
            <a:r>
              <a:rPr lang="en-US" sz="2800" baseline="-25000" dirty="0" smtClean="0"/>
              <a:t>0</a:t>
            </a:r>
            <a:r>
              <a:rPr lang="en-US" sz="2800" dirty="0" smtClean="0"/>
              <a:t>=s</a:t>
            </a:r>
            <a:endParaRPr lang="en-US" sz="2800" dirty="0"/>
          </a:p>
        </p:txBody>
      </p:sp>
      <p:cxnSp>
        <p:nvCxnSpPr>
          <p:cNvPr id="6" name="Straight Arrow Connector 5"/>
          <p:cNvCxnSpPr/>
          <p:nvPr/>
        </p:nvCxnSpPr>
        <p:spPr>
          <a:xfrm flipV="1">
            <a:off x="2597150" y="1777312"/>
            <a:ext cx="730250" cy="940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27400" y="1478740"/>
            <a:ext cx="685800" cy="523220"/>
          </a:xfrm>
          <a:prstGeom prst="rect">
            <a:avLst/>
          </a:prstGeom>
          <a:noFill/>
        </p:spPr>
        <p:txBody>
          <a:bodyPr wrap="square" rtlCol="0">
            <a:spAutoFit/>
          </a:bodyPr>
          <a:lstStyle/>
          <a:p>
            <a:r>
              <a:rPr lang="en-US" sz="2800" smtClean="0"/>
              <a:t>=1</a:t>
            </a:r>
            <a:endParaRPr lang="en-US" sz="2800"/>
          </a:p>
        </p:txBody>
      </p:sp>
      <p:cxnSp>
        <p:nvCxnSpPr>
          <p:cNvPr id="9" name="Straight Arrow Connector 8"/>
          <p:cNvCxnSpPr/>
          <p:nvPr/>
        </p:nvCxnSpPr>
        <p:spPr>
          <a:xfrm flipV="1">
            <a:off x="2339975" y="2684388"/>
            <a:ext cx="622300" cy="4962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84500" y="2441697"/>
            <a:ext cx="685800" cy="523220"/>
          </a:xfrm>
          <a:prstGeom prst="rect">
            <a:avLst/>
          </a:prstGeom>
          <a:noFill/>
        </p:spPr>
        <p:txBody>
          <a:bodyPr wrap="square" rtlCol="0">
            <a:spAutoFit/>
          </a:bodyPr>
          <a:lstStyle/>
          <a:p>
            <a:r>
              <a:rPr lang="en-US" sz="2800" dirty="0" smtClean="0"/>
              <a:t>=0</a:t>
            </a:r>
            <a:endParaRPr lang="en-US" sz="2800" dirty="0"/>
          </a:p>
        </p:txBody>
      </p:sp>
      <mc:AlternateContent xmlns:mc="http://schemas.openxmlformats.org/markup-compatibility/2006" xmlns:a14="http://schemas.microsoft.com/office/drawing/2010/main">
        <mc:Choice Requires="a14">
          <p:sp>
            <p:nvSpPr>
              <p:cNvPr id="12" name="TextBox 11"/>
              <p:cNvSpPr txBox="1"/>
              <p:nvPr/>
            </p:nvSpPr>
            <p:spPr>
              <a:xfrm>
                <a:off x="685224" y="3738702"/>
                <a:ext cx="9671237" cy="1387175"/>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𝑀</m:t>
                      </m:r>
                      <m:r>
                        <a:rPr lang="en-US" sz="2800" b="0" i="1" baseline="-25000" smtClean="0">
                          <a:latin typeface="Cambria Math" charset="0"/>
                        </a:rPr>
                        <m:t>𝑡𝑢𝑟𝑛</m:t>
                      </m:r>
                      <m:r>
                        <a:rPr lang="en-US" sz="2800" b="0" i="1" smtClean="0">
                          <a:latin typeface="Cambria Math" charset="0"/>
                        </a:rPr>
                        <m:t>=</m:t>
                      </m:r>
                      <m:d>
                        <m:dPr>
                          <m:ctrlPr>
                            <a:rPr lang="mr-IN" sz="2800" b="0" i="1" smtClean="0">
                              <a:latin typeface="Cambria Math" charset="0"/>
                            </a:rPr>
                          </m:ctrlPr>
                        </m:dPr>
                        <m:e>
                          <m:m>
                            <m:mPr>
                              <m:mcs>
                                <m:mc>
                                  <m:mcPr>
                                    <m:count m:val="2"/>
                                    <m:mcJc m:val="center"/>
                                  </m:mcPr>
                                </m:mc>
                              </m:mcs>
                              <m:ctrlPr>
                                <a:rPr lang="mr-IN" sz="2800" b="0" i="1" smtClean="0">
                                  <a:latin typeface="Cambria Math" charset="0"/>
                                </a:rPr>
                              </m:ctrlPr>
                            </m:mPr>
                            <m:mr>
                              <m:e>
                                <m:r>
                                  <a:rPr lang="mr-IN" sz="2800" b="0" i="1" smtClean="0">
                                    <a:latin typeface="Cambria Math" charset="0"/>
                                  </a:rPr>
                                  <m:t> </m:t>
                                </m:r>
                                <m:r>
                                  <a:rPr lang="en-US" sz="2800" b="0" i="1" smtClean="0">
                                    <a:latin typeface="Cambria Math" charset="0"/>
                                  </a:rPr>
                                  <m:t>𝑐𝑜𝑠</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𝜓</m:t>
                                    </m:r>
                                  </m:e>
                                  <m:sub>
                                    <m:r>
                                      <a:rPr lang="en-US" sz="2800" b="0" i="1" smtClean="0">
                                        <a:latin typeface="Cambria Math" charset="0"/>
                                      </a:rPr>
                                      <m:t>𝑡𝑢𝑟𝑛</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𝑠</m:t>
                                    </m:r>
                                  </m:sub>
                                </m:sSub>
                                <m:r>
                                  <a:rPr lang="en-US" sz="2800" b="0" i="1" smtClean="0">
                                    <a:latin typeface="Cambria Math" charset="0"/>
                                    <a:ea typeface="Cambria Math" charset="0"/>
                                    <a:cs typeface="Cambria Math" charset="0"/>
                                  </a:rPr>
                                  <m:t>𝑠𝑖𝑛</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𝜓</m:t>
                                    </m:r>
                                  </m:e>
                                  <m:sub>
                                    <m:r>
                                      <a:rPr lang="en-US" sz="2800" b="0" i="1" smtClean="0">
                                        <a:latin typeface="Cambria Math" charset="0"/>
                                      </a:rPr>
                                      <m:t>𝑡𝑢𝑟𝑛</m:t>
                                    </m:r>
                                  </m:sub>
                                </m:sSub>
                              </m:e>
                              <m:e>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𝑠</m:t>
                                    </m:r>
                                  </m:sub>
                                </m:sSub>
                                <m:r>
                                  <a:rPr lang="en-US" sz="2800" b="0" i="1" smtClean="0">
                                    <a:latin typeface="Cambria Math" charset="0"/>
                                  </a:rPr>
                                  <m:t>𝑠𝑖𝑛</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𝜓</m:t>
                                    </m:r>
                                  </m:e>
                                  <m:sub>
                                    <m:r>
                                      <a:rPr lang="en-US" sz="2800" b="0" i="1" smtClean="0">
                                        <a:latin typeface="Cambria Math" charset="0"/>
                                      </a:rPr>
                                      <m:t>𝑡𝑢𝑟𝑛</m:t>
                                    </m:r>
                                  </m:sub>
                                </m:sSub>
                              </m:e>
                            </m:mr>
                            <m:mr>
                              <m:e>
                                <m:f>
                                  <m:fPr>
                                    <m:ctrlPr>
                                      <a:rPr lang="mr-IN" sz="2800" b="0" i="1" smtClean="0">
                                        <a:latin typeface="Cambria Math" charset="0"/>
                                      </a:rPr>
                                    </m:ctrlPr>
                                  </m:fPr>
                                  <m:num>
                                    <m:r>
                                      <a:rPr lang="en-US" sz="2800" b="0" i="1" smtClean="0">
                                        <a:latin typeface="Cambria Math" charset="0"/>
                                        <a:ea typeface="Cambria Math" charset="0"/>
                                        <a:cs typeface="Cambria Math" charset="0"/>
                                      </a:rPr>
                                      <m:t>−</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1+</m:t>
                                        </m:r>
                                        <m:sSubSup>
                                          <m:sSubSupPr>
                                            <m:ctrlPr>
                                              <a:rPr lang="en-US" sz="2800" b="0" i="1" smtClean="0">
                                                <a:latin typeface="Cambria Math" charset="0"/>
                                                <a:ea typeface="Cambria Math" charset="0"/>
                                                <a:cs typeface="Cambria Math" charset="0"/>
                                              </a:rPr>
                                            </m:ctrlPr>
                                          </m:sSubSup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𝑠</m:t>
                                            </m:r>
                                          </m:sub>
                                          <m:sup>
                                            <m:r>
                                              <a:rPr lang="en-US" sz="2800" b="0" i="1" smtClean="0">
                                                <a:latin typeface="Cambria Math" charset="0"/>
                                                <a:ea typeface="Cambria Math" charset="0"/>
                                                <a:cs typeface="Cambria Math" charset="0"/>
                                              </a:rPr>
                                              <m:t>2</m:t>
                                            </m:r>
                                          </m:sup>
                                        </m:sSubSup>
                                      </m:e>
                                    </m:d>
                                    <m:r>
                                      <a:rPr lang="en-US" sz="2800" b="0" i="1" smtClean="0">
                                        <a:latin typeface="Cambria Math" charset="0"/>
                                        <a:ea typeface="Cambria Math" charset="0"/>
                                        <a:cs typeface="Cambria Math" charset="0"/>
                                      </a:rPr>
                                      <m:t>𝑠𝑖𝑛</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𝜓</m:t>
                                        </m:r>
                                      </m:e>
                                      <m:sub>
                                        <m:r>
                                          <a:rPr lang="en-US" sz="2800" b="0" i="1" smtClean="0">
                                            <a:latin typeface="Cambria Math" charset="0"/>
                                          </a:rPr>
                                          <m:t>𝑡𝑢𝑟𝑛</m:t>
                                        </m:r>
                                      </m:sub>
                                    </m:sSub>
                                  </m:num>
                                  <m:den>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ea typeface="Cambria Math" charset="0"/>
                                            <a:cs typeface="Cambria Math" charset="0"/>
                                          </a:rPr>
                                          <m:t>𝑠</m:t>
                                        </m:r>
                                      </m:sub>
                                    </m:sSub>
                                  </m:den>
                                </m:f>
                              </m:e>
                              <m:e>
                                <m:r>
                                  <a:rPr lang="mr-IN" sz="2800" b="0" i="1" smtClean="0">
                                    <a:latin typeface="Cambria Math" charset="0"/>
                                  </a:rPr>
                                  <m:t> </m:t>
                                </m:r>
                                <m:r>
                                  <a:rPr lang="en-US" sz="2800" b="0" i="1" smtClean="0">
                                    <a:latin typeface="Cambria Math" charset="0"/>
                                  </a:rPr>
                                  <m:t>𝑐𝑜𝑠</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𝜓</m:t>
                                    </m:r>
                                  </m:e>
                                  <m:sub>
                                    <m:r>
                                      <a:rPr lang="en-US" sz="2800" b="0" i="1" smtClean="0">
                                        <a:latin typeface="Cambria Math" charset="0"/>
                                      </a:rPr>
                                      <m:t>𝑡𝑢𝑟𝑛</m:t>
                                    </m:r>
                                  </m:sub>
                                </m:sSub>
                                <m:r>
                                  <a:rPr lang="en-US" sz="2800" b="0" i="1" smtClean="0">
                                    <a:latin typeface="Cambria Math" charset="0"/>
                                    <a:ea typeface="Cambria Math" charset="0"/>
                                    <a:cs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ea typeface="Cambria Math" charset="0"/>
                                        <a:cs typeface="Cambria Math" charset="0"/>
                                      </a:rPr>
                                      <m:t>𝑠</m:t>
                                    </m:r>
                                  </m:sub>
                                </m:sSub>
                                <m:r>
                                  <a:rPr lang="en-US" sz="2800" b="0" i="1" smtClean="0">
                                    <a:latin typeface="Cambria Math" charset="0"/>
                                    <a:ea typeface="Cambria Math" charset="0"/>
                                    <a:cs typeface="Cambria Math" charset="0"/>
                                  </a:rPr>
                                  <m:t>𝑠𝑖𝑛</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𝜓</m:t>
                                    </m:r>
                                  </m:e>
                                  <m:sub>
                                    <m:r>
                                      <a:rPr lang="en-US" sz="2800" b="0" i="1" smtClean="0">
                                        <a:latin typeface="Cambria Math" charset="0"/>
                                      </a:rPr>
                                      <m:t>𝑡𝑢𝑟𝑛</m:t>
                                    </m:r>
                                  </m:sub>
                                </m:sSub>
                              </m:e>
                            </m:mr>
                          </m:m>
                        </m:e>
                      </m:d>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685224" y="3738702"/>
                <a:ext cx="9671237" cy="13871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103497" y="5251880"/>
                <a:ext cx="3112903" cy="10609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charset="0"/>
                            </a:rPr>
                          </m:ctrlPr>
                        </m:sSubPr>
                        <m:e>
                          <m:r>
                            <a:rPr lang="en-US" sz="2800" b="0" i="1" smtClean="0">
                              <a:latin typeface="Cambria Math" charset="0"/>
                              <a:ea typeface="Cambria Math" charset="0"/>
                              <a:cs typeface="Cambria Math" charset="0"/>
                            </a:rPr>
                            <m:t>𝜓</m:t>
                          </m:r>
                        </m:e>
                        <m:sub>
                          <m:r>
                            <a:rPr lang="en-US" sz="2800" b="0" i="1" smtClean="0">
                              <a:latin typeface="Cambria Math" charset="0"/>
                            </a:rPr>
                            <m:t>𝑡𝑢𝑟𝑛</m:t>
                          </m:r>
                        </m:sub>
                      </m:sSub>
                      <m:r>
                        <a:rPr lang="en-US" sz="2800" b="0" i="0" smtClean="0">
                          <a:latin typeface="Cambria Math" charset="0"/>
                        </a:rPr>
                        <m:t>=</m:t>
                      </m:r>
                      <m:nary>
                        <m:naryPr>
                          <m:ctrlPr>
                            <a:rPr lang="is-IS" sz="2800" b="0" i="1" smtClean="0">
                              <a:latin typeface="Cambria Math" charset="0"/>
                            </a:rPr>
                          </m:ctrlPr>
                        </m:naryPr>
                        <m:sub>
                          <m:r>
                            <m:rPr>
                              <m:brk m:alnAt="23"/>
                            </m:rPr>
                            <a:rPr lang="en-US" sz="2800" b="0" i="1" smtClean="0">
                              <a:latin typeface="Cambria Math" charset="0"/>
                            </a:rPr>
                            <m:t>𝑠</m:t>
                          </m:r>
                        </m:sub>
                        <m:sup>
                          <m:r>
                            <a:rPr lang="en-US" sz="2800" b="0" i="1" smtClean="0">
                              <a:latin typeface="Cambria Math" charset="0"/>
                            </a:rPr>
                            <m:t>𝑠</m:t>
                          </m:r>
                          <m:r>
                            <a:rPr lang="en-US" sz="2800" b="0" i="1" smtClean="0">
                              <a:latin typeface="Cambria Math" charset="0"/>
                            </a:rPr>
                            <m:t>+</m:t>
                          </m:r>
                          <m:r>
                            <a:rPr lang="en-US" sz="2800" b="0" i="1" smtClean="0">
                              <a:latin typeface="Cambria Math" charset="0"/>
                            </a:rPr>
                            <m:t>𝐿</m:t>
                          </m:r>
                        </m:sup>
                        <m:e>
                          <m:f>
                            <m:fPr>
                              <m:ctrlPr>
                                <a:rPr lang="mr-IN" sz="2800" b="0" i="1" smtClean="0">
                                  <a:latin typeface="Cambria Math" charset="0"/>
                                </a:rPr>
                              </m:ctrlPr>
                            </m:fPr>
                            <m:num>
                              <m:r>
                                <a:rPr lang="en-US" sz="2800" b="0" i="1" smtClean="0">
                                  <a:latin typeface="Cambria Math" charset="0"/>
                                </a:rPr>
                                <m:t>𝑑𝑠</m:t>
                              </m:r>
                            </m:num>
                            <m:den>
                              <m:r>
                                <a:rPr lang="mr-IN"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den>
                          </m:f>
                        </m:e>
                      </m:nary>
                    </m:oMath>
                  </m:oMathPara>
                </a14:m>
                <a:endParaRPr lang="en-US" sz="2800" dirty="0"/>
              </a:p>
            </p:txBody>
          </p:sp>
        </mc:Choice>
        <mc:Fallback xmlns="">
          <p:sp>
            <p:nvSpPr>
              <p:cNvPr id="14" name="Rectangle 13"/>
              <p:cNvSpPr>
                <a:spLocks noRot="1" noChangeAspect="1" noMove="1" noResize="1" noEditPoints="1" noAdjustHandles="1" noChangeArrowheads="1" noChangeShapeType="1" noTextEdit="1"/>
              </p:cNvSpPr>
              <p:nvPr/>
            </p:nvSpPr>
            <p:spPr>
              <a:xfrm>
                <a:off x="1103497" y="5251880"/>
                <a:ext cx="3112903" cy="1060996"/>
              </a:xfrm>
              <a:prstGeom prst="rect">
                <a:avLst/>
              </a:prstGeom>
              <a:blipFill rotWithShape="0">
                <a:blip r:embed="rId4"/>
                <a:stretch>
                  <a:fillRect/>
                </a:stretch>
              </a:blipFill>
            </p:spPr>
            <p:txBody>
              <a:bodyPr/>
              <a:lstStyle/>
              <a:p>
                <a:r>
                  <a:rPr lang="en-US">
                    <a:noFill/>
                  </a:rPr>
                  <a:t> </a:t>
                </a:r>
              </a:p>
            </p:txBody>
          </p:sp>
        </mc:Fallback>
      </mc:AlternateContent>
      <p:sp>
        <p:nvSpPr>
          <p:cNvPr id="15" name="Right Arrow 14"/>
          <p:cNvSpPr/>
          <p:nvPr/>
        </p:nvSpPr>
        <p:spPr>
          <a:xfrm>
            <a:off x="4483100" y="5587298"/>
            <a:ext cx="508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5207000" y="5299116"/>
                <a:ext cx="3360728" cy="10609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charset="0"/>
                            </a:rPr>
                          </m:ctrlPr>
                        </m:sSubPr>
                        <m:e>
                          <m:r>
                            <a:rPr lang="en-US" sz="2800" b="0" i="1" smtClean="0">
                              <a:latin typeface="Cambria Math" charset="0"/>
                            </a:rPr>
                            <m:t>𝑄</m:t>
                          </m:r>
                        </m:e>
                        <m:sub>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𝑦</m:t>
                          </m:r>
                        </m:sub>
                      </m:sSub>
                      <m:r>
                        <a:rPr lang="en-US" sz="2800" b="0" i="0" smtClean="0">
                          <a:latin typeface="Cambria Math" charset="0"/>
                        </a:rPr>
                        <m:t>=</m:t>
                      </m:r>
                      <m:f>
                        <m:fPr>
                          <m:ctrlPr>
                            <a:rPr lang="mr-IN" sz="2800" b="0" i="1" smtClean="0">
                              <a:latin typeface="Cambria Math" charset="0"/>
                            </a:rPr>
                          </m:ctrlPr>
                        </m:fPr>
                        <m:num>
                          <m:r>
                            <a:rPr lang="en-US" sz="2800" b="0" i="1" smtClean="0">
                              <a:latin typeface="Cambria Math" charset="0"/>
                            </a:rPr>
                            <m:t>1</m:t>
                          </m:r>
                        </m:num>
                        <m:den>
                          <m:r>
                            <a:rPr lang="en-US" sz="2800" b="0" i="1" smtClean="0">
                              <a:latin typeface="Cambria Math" charset="0"/>
                            </a:rPr>
                            <m:t>2</m:t>
                          </m:r>
                          <m:r>
                            <a:rPr lang="en-US" sz="2800" b="0" i="1" smtClean="0">
                              <a:latin typeface="Cambria Math" charset="0"/>
                              <a:ea typeface="Cambria Math" charset="0"/>
                              <a:cs typeface="Cambria Math" charset="0"/>
                            </a:rPr>
                            <m:t>𝜋</m:t>
                          </m:r>
                        </m:den>
                      </m:f>
                      <m:nary>
                        <m:naryPr>
                          <m:ctrlPr>
                            <a:rPr lang="is-IS" sz="2800" b="0" i="1" smtClean="0">
                              <a:latin typeface="Cambria Math" charset="0"/>
                            </a:rPr>
                          </m:ctrlPr>
                        </m:naryPr>
                        <m:sub>
                          <m:r>
                            <m:rPr>
                              <m:brk m:alnAt="23"/>
                            </m:rPr>
                            <a:rPr lang="en-US" sz="2800" b="0" i="1" smtClean="0">
                              <a:latin typeface="Cambria Math" charset="0"/>
                            </a:rPr>
                            <m:t>𝑠</m:t>
                          </m:r>
                        </m:sub>
                        <m:sup>
                          <m:r>
                            <a:rPr lang="en-US" sz="2800" b="0" i="1" smtClean="0">
                              <a:latin typeface="Cambria Math" charset="0"/>
                            </a:rPr>
                            <m:t>𝑠</m:t>
                          </m:r>
                          <m:r>
                            <a:rPr lang="en-US" sz="2800" b="0" i="1" smtClean="0">
                              <a:latin typeface="Cambria Math" charset="0"/>
                            </a:rPr>
                            <m:t>+</m:t>
                          </m:r>
                          <m:r>
                            <a:rPr lang="en-US" sz="2800" b="0" i="1" smtClean="0">
                              <a:latin typeface="Cambria Math" charset="0"/>
                            </a:rPr>
                            <m:t>𝐿</m:t>
                          </m:r>
                        </m:sup>
                        <m:e>
                          <m:f>
                            <m:fPr>
                              <m:ctrlPr>
                                <a:rPr lang="mr-IN" sz="2800" b="0" i="1" smtClean="0">
                                  <a:latin typeface="Cambria Math" charset="0"/>
                                </a:rPr>
                              </m:ctrlPr>
                            </m:fPr>
                            <m:num>
                              <m:r>
                                <a:rPr lang="en-US" sz="2800" b="0" i="1" smtClean="0">
                                  <a:latin typeface="Cambria Math" charset="0"/>
                                </a:rPr>
                                <m:t>𝑑𝑠</m:t>
                              </m:r>
                            </m:num>
                            <m:den>
                              <m:r>
                                <a:rPr lang="mr-IN"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den>
                          </m:f>
                        </m:e>
                      </m:nary>
                    </m:oMath>
                  </m:oMathPara>
                </a14:m>
                <a:endParaRPr lang="en-US" sz="2800" dirty="0"/>
              </a:p>
            </p:txBody>
          </p:sp>
        </mc:Choice>
        <mc:Fallback xmlns="">
          <p:sp>
            <p:nvSpPr>
              <p:cNvPr id="16" name="Rectangle 15"/>
              <p:cNvSpPr>
                <a:spLocks noRot="1" noChangeAspect="1" noMove="1" noResize="1" noEditPoints="1" noAdjustHandles="1" noChangeArrowheads="1" noChangeShapeType="1" noTextEdit="1"/>
              </p:cNvSpPr>
              <p:nvPr/>
            </p:nvSpPr>
            <p:spPr>
              <a:xfrm>
                <a:off x="5207000" y="5299116"/>
                <a:ext cx="3360728" cy="1060996"/>
              </a:xfrm>
              <a:prstGeom prst="rect">
                <a:avLst/>
              </a:prstGeom>
              <a:blipFill rotWithShape="0">
                <a:blip r:embed="rId5"/>
                <a:stretch>
                  <a:fillRect/>
                </a:stretch>
              </a:blipFill>
            </p:spPr>
            <p:txBody>
              <a:bodyPr/>
              <a:lstStyle/>
              <a:p>
                <a:r>
                  <a:rPr lang="en-US">
                    <a:noFill/>
                  </a:rPr>
                  <a:t> </a:t>
                </a:r>
              </a:p>
            </p:txBody>
          </p:sp>
        </mc:Fallback>
      </mc:AlternateContent>
      <p:sp>
        <p:nvSpPr>
          <p:cNvPr id="17" name="TextBox 16"/>
          <p:cNvSpPr txBox="1"/>
          <p:nvPr/>
        </p:nvSpPr>
        <p:spPr>
          <a:xfrm>
            <a:off x="8859828" y="5240156"/>
            <a:ext cx="3082167" cy="1384995"/>
          </a:xfrm>
          <a:prstGeom prst="rect">
            <a:avLst/>
          </a:prstGeom>
          <a:noFill/>
        </p:spPr>
        <p:txBody>
          <a:bodyPr wrap="square" rtlCol="0">
            <a:spAutoFit/>
          </a:bodyPr>
          <a:lstStyle/>
          <a:p>
            <a:pPr algn="ctr"/>
            <a:r>
              <a:rPr lang="en-US" sz="2800" dirty="0" err="1" smtClean="0"/>
              <a:t>Betatron</a:t>
            </a:r>
            <a:r>
              <a:rPr lang="en-US" sz="2800" dirty="0" smtClean="0"/>
              <a:t> tune</a:t>
            </a:r>
          </a:p>
          <a:p>
            <a:pPr algn="ctr"/>
            <a:r>
              <a:rPr lang="en-US" sz="2800" dirty="0" smtClean="0"/>
              <a:t>Number of oscillations per turn</a:t>
            </a:r>
            <a:endParaRPr lang="en-US" sz="2800" dirty="0"/>
          </a:p>
        </p:txBody>
      </p:sp>
      <mc:AlternateContent xmlns:mc="http://schemas.openxmlformats.org/markup-compatibility/2006" xmlns:a14="http://schemas.microsoft.com/office/drawing/2010/main">
        <mc:Choice Requires="a14">
          <p:sp>
            <p:nvSpPr>
              <p:cNvPr id="5" name="TextBox 4"/>
              <p:cNvSpPr txBox="1"/>
              <p:nvPr/>
            </p:nvSpPr>
            <p:spPr>
              <a:xfrm>
                <a:off x="3900436" y="6360112"/>
                <a:ext cx="2071273" cy="430887"/>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charset="0"/>
                            </a:rPr>
                          </m:ctrlPr>
                        </m:sSubPr>
                        <m:e>
                          <m:r>
                            <a:rPr lang="en-US" sz="2800" i="1" smtClean="0">
                              <a:solidFill>
                                <a:schemeClr val="bg1"/>
                              </a:solidFill>
                              <a:latin typeface="Cambria Math" charset="0"/>
                              <a:ea typeface="Cambria Math" charset="0"/>
                              <a:cs typeface="Cambria Math" charset="0"/>
                            </a:rPr>
                            <m:t>𝜓</m:t>
                          </m:r>
                        </m:e>
                        <m:sub>
                          <m:r>
                            <a:rPr lang="en-US" sz="2800" b="0" i="1" smtClean="0">
                              <a:solidFill>
                                <a:schemeClr val="bg1"/>
                              </a:solidFill>
                              <a:latin typeface="Cambria Math" charset="0"/>
                            </a:rPr>
                            <m:t>𝑡𝑢𝑟𝑛</m:t>
                          </m:r>
                        </m:sub>
                      </m:sSub>
                      <m:r>
                        <a:rPr lang="en-US" sz="2800" b="0" i="1" smtClean="0">
                          <a:solidFill>
                            <a:schemeClr val="bg1"/>
                          </a:solidFill>
                          <a:latin typeface="Cambria Math" charset="0"/>
                        </a:rPr>
                        <m:t>=2</m:t>
                      </m:r>
                      <m:r>
                        <a:rPr lang="en-US" sz="2800" b="0" i="1" smtClean="0">
                          <a:solidFill>
                            <a:schemeClr val="bg1"/>
                          </a:solidFill>
                          <a:latin typeface="Cambria Math" charset="0"/>
                          <a:ea typeface="Cambria Math" charset="0"/>
                          <a:cs typeface="Cambria Math" charset="0"/>
                        </a:rPr>
                        <m:t>𝜋</m:t>
                      </m:r>
                      <m:r>
                        <a:rPr lang="en-US" sz="2800" b="0" i="1" smtClean="0">
                          <a:solidFill>
                            <a:schemeClr val="bg1"/>
                          </a:solidFill>
                          <a:latin typeface="Cambria Math" charset="0"/>
                          <a:ea typeface="Cambria Math" charset="0"/>
                          <a:cs typeface="Cambria Math" charset="0"/>
                        </a:rPr>
                        <m:t>𝑄</m:t>
                      </m:r>
                    </m:oMath>
                  </m:oMathPara>
                </a14:m>
                <a:endParaRPr lang="en-US" sz="2800" dirty="0">
                  <a:solidFill>
                    <a:schemeClr val="bg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00436" y="6360112"/>
                <a:ext cx="2071273" cy="430887"/>
              </a:xfrm>
              <a:prstGeom prst="rect">
                <a:avLst/>
              </a:prstGeom>
              <a:blipFill rotWithShape="0">
                <a:blip r:embed="rId6"/>
                <a:stretch>
                  <a:fillRect/>
                </a:stretch>
              </a:blipFill>
            </p:spPr>
            <p:txBody>
              <a:bodyPr/>
              <a:lstStyle/>
              <a:p>
                <a:r>
                  <a:rPr lang="en-US">
                    <a:noFill/>
                  </a:rPr>
                  <a:t> </a:t>
                </a:r>
              </a:p>
            </p:txBody>
          </p:sp>
        </mc:Fallback>
      </mc:AlternateContent>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3" name="Slide Number Placeholder 12"/>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243668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56771" y="0"/>
            <a:ext cx="9478457" cy="6858000"/>
          </a:xfrm>
          <a:prstGeom prst="rect">
            <a:avLst/>
          </a:prstGeom>
        </p:spPr>
      </p:pic>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32</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62547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the beam emittance</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33</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mc:AlternateContent xmlns:mc="http://schemas.openxmlformats.org/markup-compatibility/2006" xmlns:a14="http://schemas.microsoft.com/office/drawing/2010/main">
        <mc:Choice Requires="a14">
          <p:sp>
            <p:nvSpPr>
              <p:cNvPr id="6" name="Rectangle 5"/>
              <p:cNvSpPr/>
              <p:nvPr/>
            </p:nvSpPr>
            <p:spPr>
              <a:xfrm>
                <a:off x="3984" y="3178289"/>
                <a:ext cx="1685205"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mr-IN" sz="2800" b="0" i="1" smtClean="0">
                              <a:latin typeface="Cambria Math" charset="0"/>
                              <a:ea typeface="Cambria Math" charset="0"/>
                              <a:cs typeface="Cambria Math" charset="0"/>
                            </a:rPr>
                          </m:ctrlPr>
                        </m:fPr>
                        <m:num>
                          <m:r>
                            <a:rPr lang="en-US" sz="2800" b="0" i="1" smtClean="0">
                              <a:latin typeface="Cambria Math" charset="0"/>
                              <a:ea typeface="Cambria Math" charset="0"/>
                              <a:cs typeface="Cambria Math" charset="0"/>
                            </a:rPr>
                            <m:t>𝐴𝑟𝑒𝑎</m:t>
                          </m:r>
                        </m:num>
                        <m:den>
                          <m:r>
                            <a:rPr lang="mr-IN" sz="2800" b="0" i="1" smtClean="0">
                              <a:latin typeface="Cambria Math" charset="0"/>
                              <a:ea typeface="Cambria Math" charset="0"/>
                              <a:cs typeface="Cambria Math" charset="0"/>
                            </a:rPr>
                            <m:t>𝜋</m:t>
                          </m:r>
                        </m:den>
                      </m:f>
                      <m:r>
                        <a:rPr lang="en-US" sz="2800" b="0" i="1" smtClean="0">
                          <a:latin typeface="Cambria Math" charset="0"/>
                          <a:ea typeface="Cambria Math" charset="0"/>
                          <a:cs typeface="Cambria Math" charset="0"/>
                        </a:rPr>
                        <m:t>=</m:t>
                      </m:r>
                      <m:r>
                        <a:rPr lang="en-US" sz="2800" b="0" i="1" smtClean="0">
                          <a:solidFill>
                            <a:srgbClr val="FFC000"/>
                          </a:solidFill>
                          <a:latin typeface="Cambria Math" charset="0"/>
                          <a:ea typeface="Cambria Math" charset="0"/>
                          <a:cs typeface="Cambria Math" charset="0"/>
                        </a:rPr>
                        <m:t>𝜀</m:t>
                      </m:r>
                    </m:oMath>
                  </m:oMathPara>
                </a14:m>
                <a:endParaRPr lang="en-US" sz="2800" dirty="0"/>
              </a:p>
            </p:txBody>
          </p:sp>
        </mc:Choice>
        <mc:Fallback xmlns="">
          <p:sp>
            <p:nvSpPr>
              <p:cNvPr id="6" name="Rectangle 5"/>
              <p:cNvSpPr>
                <a:spLocks noRot="1" noChangeAspect="1" noMove="1" noResize="1" noEditPoints="1" noAdjustHandles="1" noChangeArrowheads="1" noChangeShapeType="1" noTextEdit="1"/>
              </p:cNvSpPr>
              <p:nvPr/>
            </p:nvSpPr>
            <p:spPr>
              <a:xfrm>
                <a:off x="3984" y="3178289"/>
                <a:ext cx="1685205" cy="901785"/>
              </a:xfrm>
              <a:prstGeom prst="rect">
                <a:avLst/>
              </a:prstGeom>
              <a:blipFill rotWithShape="0">
                <a:blip r:embed="rId2"/>
                <a:stretch>
                  <a:fillRect/>
                </a:stretch>
              </a:blipFill>
            </p:spPr>
            <p:txBody>
              <a:bodyPr/>
              <a:lstStyle/>
              <a:p>
                <a:r>
                  <a:rPr lang="en-US">
                    <a:noFill/>
                  </a:rPr>
                  <a:t> </a:t>
                </a:r>
              </a:p>
            </p:txBody>
          </p:sp>
        </mc:Fallback>
      </mc:AlternateContent>
      <p:grpSp>
        <p:nvGrpSpPr>
          <p:cNvPr id="7" name="Group 6"/>
          <p:cNvGrpSpPr/>
          <p:nvPr/>
        </p:nvGrpSpPr>
        <p:grpSpPr>
          <a:xfrm>
            <a:off x="1776963" y="1690688"/>
            <a:ext cx="3608874" cy="2679545"/>
            <a:chOff x="7031348" y="4067712"/>
            <a:chExt cx="3283126" cy="2383888"/>
          </a:xfrm>
        </p:grpSpPr>
        <p:pic>
          <p:nvPicPr>
            <p:cNvPr id="8" name="Picture 7"/>
            <p:cNvPicPr>
              <a:picLocks noChangeAspect="1"/>
            </p:cNvPicPr>
            <p:nvPr/>
          </p:nvPicPr>
          <p:blipFill>
            <a:blip r:embed="rId3"/>
            <a:stretch>
              <a:fillRect/>
            </a:stretch>
          </p:blipFill>
          <p:spPr>
            <a:xfrm>
              <a:off x="7031348" y="4067712"/>
              <a:ext cx="3283126" cy="2383888"/>
            </a:xfrm>
            <a:prstGeom prst="rect">
              <a:avLst/>
            </a:prstGeom>
          </p:spPr>
        </p:pic>
        <p:sp>
          <p:nvSpPr>
            <p:cNvPr id="9" name="Rectangle 8"/>
            <p:cNvSpPr/>
            <p:nvPr/>
          </p:nvSpPr>
          <p:spPr>
            <a:xfrm>
              <a:off x="9662160" y="5933440"/>
              <a:ext cx="650240" cy="518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223935" y="3456304"/>
            <a:ext cx="535724" cy="276999"/>
          </a:xfrm>
          <a:prstGeom prst="rect">
            <a:avLst/>
          </a:prstGeom>
          <a:noFill/>
        </p:spPr>
        <p:txBody>
          <a:bodyPr wrap="none" rtlCol="0">
            <a:spAutoFit/>
          </a:bodyPr>
          <a:lstStyle/>
          <a:p>
            <a:r>
              <a:rPr lang="en-US" sz="1200" dirty="0" smtClean="0">
                <a:solidFill>
                  <a:schemeClr val="bg1"/>
                </a:solidFill>
              </a:rPr>
              <a:t>=</a:t>
            </a:r>
            <a:r>
              <a:rPr lang="en-US" sz="1200" dirty="0" err="1">
                <a:solidFill>
                  <a:schemeClr val="bg1"/>
                </a:solidFill>
              </a:rPr>
              <a:t>x</a:t>
            </a:r>
            <a:r>
              <a:rPr lang="en-US" sz="1200" baseline="-25000" dirty="0" err="1" smtClean="0">
                <a:solidFill>
                  <a:schemeClr val="bg1"/>
                </a:solidFill>
              </a:rPr>
              <a:t>max</a:t>
            </a:r>
            <a:r>
              <a:rPr lang="en-US" sz="1200" baseline="-25000" dirty="0" smtClean="0">
                <a:solidFill>
                  <a:schemeClr val="bg1"/>
                </a:solidFill>
              </a:rPr>
              <a:t> </a:t>
            </a:r>
            <a:endParaRPr lang="en-US" sz="1200" dirty="0">
              <a:solidFill>
                <a:schemeClr val="bg1"/>
              </a:solidFill>
            </a:endParaRPr>
          </a:p>
        </p:txBody>
      </p:sp>
      <p:cxnSp>
        <p:nvCxnSpPr>
          <p:cNvPr id="11" name="Straight Arrow Connector 10"/>
          <p:cNvCxnSpPr/>
          <p:nvPr/>
        </p:nvCxnSpPr>
        <p:spPr>
          <a:xfrm>
            <a:off x="4821201" y="2893809"/>
            <a:ext cx="0" cy="4775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60041" y="2309609"/>
            <a:ext cx="669242" cy="8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80027" y="2501264"/>
            <a:ext cx="569387" cy="276999"/>
          </a:xfrm>
          <a:prstGeom prst="rect">
            <a:avLst/>
          </a:prstGeom>
          <a:noFill/>
        </p:spPr>
        <p:txBody>
          <a:bodyPr wrap="none" rtlCol="0">
            <a:spAutoFit/>
          </a:bodyPr>
          <a:lstStyle/>
          <a:p>
            <a:r>
              <a:rPr lang="en-US" sz="1200" dirty="0" err="1">
                <a:solidFill>
                  <a:schemeClr val="bg1"/>
                </a:solidFill>
              </a:rPr>
              <a:t>x</a:t>
            </a:r>
            <a:r>
              <a:rPr lang="en-US" sz="1200" dirty="0" err="1" smtClean="0">
                <a:solidFill>
                  <a:schemeClr val="bg1"/>
                </a:solidFill>
              </a:rPr>
              <a:t>’</a:t>
            </a:r>
            <a:r>
              <a:rPr lang="en-US" sz="1200" baseline="-25000" dirty="0" err="1" smtClean="0">
                <a:solidFill>
                  <a:schemeClr val="bg1"/>
                </a:solidFill>
              </a:rPr>
              <a:t>max</a:t>
            </a:r>
            <a:r>
              <a:rPr lang="en-US" sz="1200" baseline="-25000" dirty="0" smtClean="0">
                <a:solidFill>
                  <a:schemeClr val="bg1"/>
                </a:solidFill>
              </a:rPr>
              <a:t> </a:t>
            </a:r>
            <a:r>
              <a:rPr lang="en-US" sz="1200" dirty="0" smtClean="0">
                <a:solidFill>
                  <a:schemeClr val="bg1"/>
                </a:solidFill>
              </a:rPr>
              <a:t>=</a:t>
            </a:r>
            <a:endParaRPr lang="en-US" sz="1200" dirty="0">
              <a:solidFill>
                <a:schemeClr val="bg1"/>
              </a:solidFill>
            </a:endParaRPr>
          </a:p>
        </p:txBody>
      </p:sp>
      <mc:AlternateContent xmlns:mc="http://schemas.openxmlformats.org/markup-compatibility/2006" xmlns:a14="http://schemas.microsoft.com/office/drawing/2010/main">
        <mc:Choice Requires="a14">
          <p:sp>
            <p:nvSpPr>
              <p:cNvPr id="14" name="TextBox 13"/>
              <p:cNvSpPr txBox="1"/>
              <p:nvPr/>
            </p:nvSpPr>
            <p:spPr>
              <a:xfrm>
                <a:off x="3221144" y="3859826"/>
                <a:ext cx="426975"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400" i="1" smtClean="0">
                              <a:solidFill>
                                <a:schemeClr val="bg1"/>
                              </a:solidFill>
                              <a:latin typeface="Cambria Math" charset="0"/>
                            </a:rPr>
                          </m:ctrlPr>
                        </m:radPr>
                        <m:deg/>
                        <m:e>
                          <m:f>
                            <m:fPr>
                              <m:type m:val="skw"/>
                              <m:ctrlPr>
                                <a:rPr lang="en-US" sz="1400" i="1" smtClean="0">
                                  <a:solidFill>
                                    <a:schemeClr val="bg1"/>
                                  </a:solidFill>
                                  <a:latin typeface="Cambria Math" charset="0"/>
                                </a:rPr>
                              </m:ctrlPr>
                            </m:fPr>
                            <m:num>
                              <m:r>
                                <a:rPr lang="en-US" sz="1400" i="1" smtClean="0">
                                  <a:solidFill>
                                    <a:schemeClr val="bg1"/>
                                  </a:solidFill>
                                  <a:latin typeface="Cambria Math" charset="0"/>
                                  <a:ea typeface="Cambria Math" charset="0"/>
                                  <a:cs typeface="Cambria Math" charset="0"/>
                                </a:rPr>
                                <m:t>𝜀</m:t>
                              </m:r>
                            </m:num>
                            <m:den>
                              <m:r>
                                <a:rPr lang="en-US" sz="1400" i="1" smtClean="0">
                                  <a:solidFill>
                                    <a:schemeClr val="bg1"/>
                                  </a:solidFill>
                                  <a:latin typeface="Cambria Math" charset="0"/>
                                  <a:ea typeface="Cambria Math" charset="0"/>
                                  <a:cs typeface="Cambria Math" charset="0"/>
                                </a:rPr>
                                <m:t>𝛾</m:t>
                              </m:r>
                            </m:den>
                          </m:f>
                        </m:e>
                      </m:rad>
                    </m:oMath>
                  </m:oMathPara>
                </a14:m>
                <a:endParaRPr lang="en-US" sz="1400"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221144" y="3859826"/>
                <a:ext cx="426975" cy="438390"/>
              </a:xfrm>
              <a:prstGeom prst="rect">
                <a:avLst/>
              </a:prstGeom>
              <a:blipFill rotWithShape="0">
                <a:blip r:embed="rId4"/>
                <a:stretch>
                  <a:fillRect l="-42857" t="-79167" r="-132857" b="-143056"/>
                </a:stretch>
              </a:blipFill>
            </p:spPr>
            <p:txBody>
              <a:bodyPr/>
              <a:lstStyle/>
              <a:p>
                <a:r>
                  <a:rPr lang="en-US">
                    <a:noFill/>
                  </a:rPr>
                  <a:t> </a:t>
                </a:r>
              </a:p>
            </p:txBody>
          </p:sp>
        </mc:Fallback>
      </mc:AlternateContent>
      <p:cxnSp>
        <p:nvCxnSpPr>
          <p:cNvPr id="15" name="Straight Connector 14"/>
          <p:cNvCxnSpPr/>
          <p:nvPr/>
        </p:nvCxnSpPr>
        <p:spPr>
          <a:xfrm>
            <a:off x="3829283" y="3132569"/>
            <a:ext cx="0" cy="1032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160041" y="3854835"/>
            <a:ext cx="669242" cy="8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1818546" y="2913374"/>
                <a:ext cx="442044"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400" i="1" smtClean="0">
                              <a:solidFill>
                                <a:schemeClr val="bg1"/>
                              </a:solidFill>
                              <a:latin typeface="Cambria Math" charset="0"/>
                            </a:rPr>
                          </m:ctrlPr>
                        </m:radPr>
                        <m:deg/>
                        <m:e>
                          <m:f>
                            <m:fPr>
                              <m:type m:val="skw"/>
                              <m:ctrlPr>
                                <a:rPr lang="en-US" sz="1400" i="1" smtClean="0">
                                  <a:solidFill>
                                    <a:schemeClr val="bg1"/>
                                  </a:solidFill>
                                  <a:latin typeface="Cambria Math" charset="0"/>
                                </a:rPr>
                              </m:ctrlPr>
                            </m:fPr>
                            <m:num>
                              <m:r>
                                <a:rPr lang="en-US" sz="1400" i="1" smtClean="0">
                                  <a:solidFill>
                                    <a:schemeClr val="bg1"/>
                                  </a:solidFill>
                                  <a:latin typeface="Cambria Math" charset="0"/>
                                  <a:ea typeface="Cambria Math" charset="0"/>
                                  <a:cs typeface="Cambria Math" charset="0"/>
                                </a:rPr>
                                <m:t>𝜀</m:t>
                              </m:r>
                            </m:num>
                            <m:den>
                              <m:r>
                                <a:rPr lang="en-US" sz="1400" i="1" smtClean="0">
                                  <a:solidFill>
                                    <a:schemeClr val="bg1"/>
                                  </a:solidFill>
                                  <a:latin typeface="Cambria Math" charset="0"/>
                                  <a:ea typeface="Cambria Math" charset="0"/>
                                  <a:cs typeface="Cambria Math" charset="0"/>
                                </a:rPr>
                                <m:t>𝛽</m:t>
                              </m:r>
                            </m:den>
                          </m:f>
                        </m:e>
                      </m:rad>
                    </m:oMath>
                  </m:oMathPara>
                </a14:m>
                <a:endParaRPr lang="en-US" sz="1400" dirty="0">
                  <a:solidFill>
                    <a:schemeClr val="bg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818546" y="2913374"/>
                <a:ext cx="442044" cy="438390"/>
              </a:xfrm>
              <a:prstGeom prst="rect">
                <a:avLst/>
              </a:prstGeom>
              <a:blipFill rotWithShape="0">
                <a:blip r:embed="rId5"/>
                <a:stretch>
                  <a:fillRect l="-41096" t="-81944" r="-123288" b="-140278"/>
                </a:stretch>
              </a:blipFill>
            </p:spPr>
            <p:txBody>
              <a:bodyPr/>
              <a:lstStyle/>
              <a:p>
                <a:r>
                  <a:rPr lang="en-US">
                    <a:noFill/>
                  </a:rPr>
                  <a:t> </a:t>
                </a:r>
              </a:p>
            </p:txBody>
          </p:sp>
        </mc:Fallback>
      </mc:AlternateContent>
      <p:cxnSp>
        <p:nvCxnSpPr>
          <p:cNvPr id="18" name="Straight Connector 17"/>
          <p:cNvCxnSpPr/>
          <p:nvPr/>
        </p:nvCxnSpPr>
        <p:spPr>
          <a:xfrm rot="5400000">
            <a:off x="2643932" y="2372489"/>
            <a:ext cx="0" cy="1032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351002" y="2893809"/>
            <a:ext cx="0" cy="4775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6"/>
          <a:srcRect l="23850" t="11507" r="21527" b="27393"/>
          <a:stretch/>
        </p:blipFill>
        <p:spPr>
          <a:xfrm>
            <a:off x="5910369" y="1689803"/>
            <a:ext cx="3525731" cy="2689442"/>
          </a:xfrm>
          <a:prstGeom prst="rect">
            <a:avLst/>
          </a:prstGeom>
        </p:spPr>
      </p:pic>
      <p:sp>
        <p:nvSpPr>
          <p:cNvPr id="21" name="TextBox 20"/>
          <p:cNvSpPr txBox="1"/>
          <p:nvPr/>
        </p:nvSpPr>
        <p:spPr>
          <a:xfrm>
            <a:off x="728769" y="4424739"/>
            <a:ext cx="10363200" cy="1200329"/>
          </a:xfrm>
          <a:prstGeom prst="rect">
            <a:avLst/>
          </a:prstGeom>
          <a:noFill/>
        </p:spPr>
        <p:txBody>
          <a:bodyPr wrap="square" rtlCol="0">
            <a:spAutoFit/>
          </a:bodyPr>
          <a:lstStyle/>
          <a:p>
            <a:r>
              <a:rPr lang="en-US" dirty="0" smtClean="0"/>
              <a:t>We see that all particles travel along their individual ellipses in phase space. If we now choose one with the largest phase ellipse within a particular beam, we know all particles within that ellipse will stay within that ellipse. Therefore we are able to describe the collective behavior of a beam formed by many particles by the dynamics of a single particle.</a:t>
            </a:r>
            <a:endParaRPr lang="en-US" dirty="0"/>
          </a:p>
        </p:txBody>
      </p:sp>
      <p:sp>
        <p:nvSpPr>
          <p:cNvPr id="22" name="TextBox 21"/>
          <p:cNvSpPr txBox="1"/>
          <p:nvPr/>
        </p:nvSpPr>
        <p:spPr>
          <a:xfrm>
            <a:off x="728769" y="5667543"/>
            <a:ext cx="11091414" cy="646331"/>
          </a:xfrm>
          <a:prstGeom prst="rect">
            <a:avLst/>
          </a:prstGeom>
          <a:noFill/>
        </p:spPr>
        <p:txBody>
          <a:bodyPr wrap="square" rtlCol="0">
            <a:spAutoFit/>
          </a:bodyPr>
          <a:lstStyle/>
          <a:p>
            <a:r>
              <a:rPr lang="en-US" dirty="0" smtClean="0"/>
              <a:t>Since all particles enclosed by a phase space ellipse stay within that ellipse, we only need to know how the ellipse parameters transform along the beam line to </a:t>
            </a:r>
            <a:r>
              <a:rPr lang="en-US" smtClean="0"/>
              <a:t>be able to describe the beam.</a:t>
            </a:r>
            <a:endParaRPr lang="en-US"/>
          </a:p>
        </p:txBody>
      </p:sp>
    </p:spTree>
    <p:extLst>
      <p:ext uri="{BB962C8B-B14F-4D97-AF65-F5344CB8AC3E}">
        <p14:creationId xmlns:p14="http://schemas.microsoft.com/office/powerpoint/2010/main" val="666858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34</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TextBox 4"/>
          <p:cNvSpPr txBox="1"/>
          <p:nvPr/>
        </p:nvSpPr>
        <p:spPr>
          <a:xfrm>
            <a:off x="647673" y="330200"/>
            <a:ext cx="6620659" cy="369332"/>
          </a:xfrm>
          <a:prstGeom prst="rect">
            <a:avLst/>
          </a:prstGeom>
          <a:noFill/>
        </p:spPr>
        <p:txBody>
          <a:bodyPr wrap="none" rtlCol="0">
            <a:spAutoFit/>
          </a:bodyPr>
          <a:lstStyle/>
          <a:p>
            <a:r>
              <a:rPr lang="en-US" dirty="0" smtClean="0"/>
              <a:t>Let’s define the beam matrix with the well known Twiss parameters:</a:t>
            </a:r>
          </a:p>
        </p:txBody>
      </p:sp>
      <mc:AlternateContent xmlns:mc="http://schemas.openxmlformats.org/markup-compatibility/2006" xmlns:a14="http://schemas.microsoft.com/office/drawing/2010/main">
        <mc:Choice Requires="a14">
          <p:sp>
            <p:nvSpPr>
              <p:cNvPr id="7" name="TextBox 6"/>
              <p:cNvSpPr txBox="1"/>
              <p:nvPr/>
            </p:nvSpPr>
            <p:spPr>
              <a:xfrm>
                <a:off x="4038600" y="850900"/>
                <a:ext cx="3141181" cy="510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d>
                        <m:dPr>
                          <m:ctrlPr>
                            <a:rPr lang="mr-IN" b="0" i="1" smtClean="0">
                              <a:latin typeface="Cambria Math" charset="0"/>
                              <a:ea typeface="Cambria Math" charset="0"/>
                              <a:cs typeface="Cambria Math" charset="0"/>
                            </a:rPr>
                          </m:ctrlPr>
                        </m:dPr>
                        <m:e>
                          <m:m>
                            <m:mPr>
                              <m:mcs>
                                <m:mc>
                                  <m:mcPr>
                                    <m:count m:val="2"/>
                                    <m:mcJc m:val="center"/>
                                  </m:mcPr>
                                </m:mc>
                              </m:mcs>
                              <m:ctrlPr>
                                <a:rPr lang="mr-IN" b="0" i="1" smtClean="0">
                                  <a:latin typeface="Cambria Math" charset="0"/>
                                  <a:ea typeface="Cambria Math" charset="0"/>
                                  <a:cs typeface="Cambria Math" charset="0"/>
                                </a:rPr>
                              </m:ctrlPr>
                            </m:mPr>
                            <m:m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i="1">
                                        <a:latin typeface="Cambria Math" charset="0"/>
                                        <a:ea typeface="Cambria Math" charset="0"/>
                                        <a:cs typeface="Cambria Math" charset="0"/>
                                      </a:rPr>
                                      <m:t>11</m:t>
                                    </m:r>
                                  </m:sub>
                                </m:sSub>
                              </m:e>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1</m:t>
                                    </m:r>
                                    <m:r>
                                      <a:rPr lang="en-US" i="1">
                                        <a:latin typeface="Cambria Math" charset="0"/>
                                        <a:ea typeface="Cambria Math" charset="0"/>
                                        <a:cs typeface="Cambria Math" charset="0"/>
                                      </a:rPr>
                                      <m:t>2</m:t>
                                    </m:r>
                                  </m:sub>
                                </m:sSub>
                              </m:e>
                            </m:mr>
                            <m:m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i="1">
                                        <a:latin typeface="Cambria Math" charset="0"/>
                                        <a:ea typeface="Cambria Math" charset="0"/>
                                        <a:cs typeface="Cambria Math" charset="0"/>
                                      </a:rPr>
                                      <m:t>21</m:t>
                                    </m:r>
                                  </m:sub>
                                </m:sSub>
                              </m:e>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i="1">
                                        <a:latin typeface="Cambria Math" charset="0"/>
                                        <a:ea typeface="Cambria Math" charset="0"/>
                                        <a:cs typeface="Cambria Math" charset="0"/>
                                      </a:rPr>
                                      <m:t>2</m:t>
                                    </m:r>
                                    <m:r>
                                      <a:rPr lang="en-US" b="0" i="1" smtClean="0">
                                        <a:latin typeface="Cambria Math" charset="0"/>
                                        <a:ea typeface="Cambria Math" charset="0"/>
                                        <a:cs typeface="Cambria Math" charset="0"/>
                                      </a:rPr>
                                      <m:t>2</m:t>
                                    </m:r>
                                  </m:sub>
                                </m:sSub>
                              </m:e>
                            </m:mr>
                          </m:m>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𝜀</m:t>
                      </m:r>
                      <m:d>
                        <m:dPr>
                          <m:ctrlPr>
                            <a:rPr lang="mr-IN" i="1">
                              <a:latin typeface="Cambria Math" charset="0"/>
                              <a:ea typeface="Cambria Math" charset="0"/>
                              <a:cs typeface="Cambria Math" charset="0"/>
                            </a:rPr>
                          </m:ctrlPr>
                        </m:dPr>
                        <m:e>
                          <m:m>
                            <m:mPr>
                              <m:mcs>
                                <m:mc>
                                  <m:mcPr>
                                    <m:count m:val="2"/>
                                    <m:mcJc m:val="center"/>
                                  </m:mcPr>
                                </m:mc>
                              </m:mcs>
                              <m:ctrlPr>
                                <a:rPr lang="mr-IN" i="1">
                                  <a:latin typeface="Cambria Math" charset="0"/>
                                  <a:ea typeface="Cambria Math" charset="0"/>
                                  <a:cs typeface="Cambria Math" charset="0"/>
                                </a:rPr>
                              </m:ctrlPr>
                            </m:mPr>
                            <m:mr>
                              <m:e>
                                <m:r>
                                  <m:rPr>
                                    <m:brk m:alnAt="7"/>
                                  </m:rPr>
                                  <a:rPr lang="mr-IN" i="1" smtClean="0">
                                    <a:latin typeface="Cambria Math" charset="0"/>
                                    <a:ea typeface="Cambria Math" charset="0"/>
                                    <a:cs typeface="Cambria Math" charset="0"/>
                                  </a:rPr>
                                  <m:t>𝛽</m:t>
                                </m:r>
                              </m:e>
                              <m:e>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𝛼</m:t>
                                </m:r>
                              </m:e>
                            </m:mr>
                            <m:mr>
                              <m:e>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𝛼</m:t>
                                </m:r>
                              </m:e>
                              <m:e>
                                <m:r>
                                  <a:rPr lang="en-US" i="1" smtClean="0">
                                    <a:latin typeface="Cambria Math" charset="0"/>
                                    <a:ea typeface="Cambria Math" charset="0"/>
                                    <a:cs typeface="Cambria Math" charset="0"/>
                                  </a:rPr>
                                  <m:t>𝛾</m:t>
                                </m:r>
                              </m:e>
                            </m:mr>
                          </m:m>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038600" y="850900"/>
                <a:ext cx="3141181" cy="510845"/>
              </a:xfrm>
              <a:prstGeom prst="rect">
                <a:avLst/>
              </a:prstGeom>
              <a:blipFill rotWithShape="0">
                <a:blip r:embed="rId2"/>
                <a:stretch>
                  <a:fillRect b="-1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460500" y="1536700"/>
                <a:ext cx="2806700" cy="3100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𝜎</m:t>
                          </m:r>
                        </m:e>
                        <m:sub>
                          <m:r>
                            <a:rPr lang="en-US" b="0" i="1" smtClean="0">
                              <a:latin typeface="Cambria Math" charset="0"/>
                            </a:rPr>
                            <m:t>11</m:t>
                          </m:r>
                        </m:sub>
                      </m:sSub>
                      <m:r>
                        <a:rPr lang="en-US" b="0" i="1" smtClean="0">
                          <a:latin typeface="Cambria Math" charset="0"/>
                        </a:rPr>
                        <m:t>=</m:t>
                      </m:r>
                      <m:d>
                        <m:dPr>
                          <m:begChr m:val="⟨"/>
                          <m:endChr m:val="⟩"/>
                          <m:ctrlPr>
                            <a:rPr lang="en-US" b="0" i="1" smtClean="0">
                              <a:latin typeface="Cambria Math" charset="0"/>
                            </a:rPr>
                          </m:ctrlPr>
                        </m:dPr>
                        <m:e>
                          <m:sSubSup>
                            <m:sSubSupPr>
                              <m:ctrlPr>
                                <a:rPr lang="en-US" b="0" i="1" smtClean="0">
                                  <a:latin typeface="Cambria Math" charset="0"/>
                                </a:rPr>
                              </m:ctrlPr>
                            </m:sSubSupPr>
                            <m:e>
                              <m:r>
                                <a:rPr lang="en-US" b="0" i="1" smtClean="0">
                                  <a:latin typeface="Cambria Math" charset="0"/>
                                </a:rPr>
                                <m:t>𝑥</m:t>
                              </m:r>
                            </m:e>
                            <m:sub>
                              <m:r>
                                <a:rPr lang="en-US" b="0" i="1" smtClean="0">
                                  <a:latin typeface="Cambria Math" charset="0"/>
                                </a:rPr>
                                <m:t>𝑖</m:t>
                              </m:r>
                            </m:sub>
                            <m:sup>
                              <m:r>
                                <a:rPr lang="en-US" b="0" i="1" smtClean="0">
                                  <a:latin typeface="Cambria Math" charset="0"/>
                                </a:rPr>
                                <m:t>2</m:t>
                              </m:r>
                            </m:sup>
                          </m:sSubSup>
                        </m:e>
                      </m:d>
                      <m:r>
                        <a:rPr lang="en-US" b="0" i="1" smtClean="0">
                          <a:latin typeface="Cambria Math" charset="0"/>
                        </a:rPr>
                        <m:t>=</m:t>
                      </m:r>
                      <m:r>
                        <a:rPr lang="en-US" b="0" i="1" smtClean="0">
                          <a:latin typeface="Cambria Math" charset="0"/>
                          <a:ea typeface="Cambria Math" charset="0"/>
                          <a:cs typeface="Cambria Math" charset="0"/>
                        </a:rPr>
                        <m:t>𝜀𝛽</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460500" y="1536700"/>
                <a:ext cx="2806700" cy="310021"/>
              </a:xfrm>
              <a:prstGeom prst="rect">
                <a:avLst/>
              </a:prstGeom>
              <a:blipFill rotWithShape="0">
                <a:blip r:embed="rId3"/>
                <a:stretch>
                  <a:fillRect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460500" y="1890880"/>
                <a:ext cx="2806700" cy="3100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𝜎</m:t>
                          </m:r>
                        </m:e>
                        <m:sub>
                          <m:r>
                            <a:rPr lang="en-US" b="0" i="1" smtClean="0">
                              <a:latin typeface="Cambria Math" charset="0"/>
                            </a:rPr>
                            <m:t>22</m:t>
                          </m:r>
                        </m:sub>
                      </m:sSub>
                      <m:r>
                        <a:rPr lang="en-US" b="0" i="1" smtClean="0">
                          <a:latin typeface="Cambria Math" charset="0"/>
                        </a:rPr>
                        <m:t>=</m:t>
                      </m:r>
                      <m:d>
                        <m:dPr>
                          <m:begChr m:val="⟨"/>
                          <m:endChr m:val="⟩"/>
                          <m:ctrlPr>
                            <a:rPr lang="en-US" b="0" i="1" smtClean="0">
                              <a:latin typeface="Cambria Math" charset="0"/>
                            </a:rPr>
                          </m:ctrlPr>
                        </m:dPr>
                        <m:e>
                          <m:sSubSup>
                            <m:sSubSupPr>
                              <m:ctrlPr>
                                <a:rPr lang="en-US" b="0" i="1" smtClean="0">
                                  <a:latin typeface="Cambria Math" charset="0"/>
                                </a:rPr>
                              </m:ctrlPr>
                            </m:sSubSupPr>
                            <m:e>
                              <m:r>
                                <a:rPr lang="en-US" b="0" i="1" smtClean="0">
                                  <a:latin typeface="Cambria Math" charset="0"/>
                                </a:rPr>
                                <m:t>𝑥</m:t>
                              </m:r>
                            </m:e>
                            <m:sub>
                              <m:r>
                                <a:rPr lang="en-US" b="0" i="1" smtClean="0">
                                  <a:latin typeface="Cambria Math" charset="0"/>
                                </a:rPr>
                                <m:t>𝑖</m:t>
                              </m:r>
                            </m:sub>
                            <m:sup>
                              <m:r>
                                <a:rPr lang="en-US" b="0" i="1" smtClean="0">
                                  <a:latin typeface="Cambria Math" charset="0"/>
                                </a:rPr>
                                <m:t>′2</m:t>
                              </m:r>
                            </m:sup>
                          </m:sSubSup>
                        </m:e>
                      </m:d>
                      <m:r>
                        <a:rPr lang="en-US" b="0" i="1" smtClean="0">
                          <a:latin typeface="Cambria Math" charset="0"/>
                        </a:rPr>
                        <m:t>=</m:t>
                      </m:r>
                      <m:r>
                        <a:rPr lang="en-US" b="0" i="1" smtClean="0">
                          <a:latin typeface="Cambria Math" charset="0"/>
                          <a:ea typeface="Cambria Math" charset="0"/>
                          <a:cs typeface="Cambria Math" charset="0"/>
                        </a:rPr>
                        <m:t>𝜀𝛾</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460500" y="1890880"/>
                <a:ext cx="2806700" cy="310021"/>
              </a:xfrm>
              <a:prstGeom prst="rect">
                <a:avLst/>
              </a:prstGeom>
              <a:blipFill rotWithShape="0">
                <a:blip r:embed="rId4"/>
                <a:stretch>
                  <a:fillRect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460500" y="2258148"/>
                <a:ext cx="280670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𝜎</m:t>
                          </m:r>
                        </m:e>
                        <m:sub>
                          <m:r>
                            <a:rPr lang="en-US" b="0" i="1" smtClean="0">
                              <a:latin typeface="Cambria Math" charset="0"/>
                            </a:rPr>
                            <m:t>12</m:t>
                          </m:r>
                        </m:sub>
                      </m:sSub>
                      <m:r>
                        <a:rPr lang="en-US" b="0" i="1" smtClean="0">
                          <a:latin typeface="Cambria Math" charset="0"/>
                        </a:rPr>
                        <m:t>=</m:t>
                      </m:r>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𝑥</m:t>
                              </m:r>
                            </m:e>
                            <m:sub>
                              <m:r>
                                <a:rPr lang="en-US" b="0" i="1" smtClean="0">
                                  <a:latin typeface="Cambria Math" charset="0"/>
                                </a:rPr>
                                <m:t>𝑖</m:t>
                              </m:r>
                            </m:sub>
                          </m:sSub>
                          <m:sSub>
                            <m:sSubPr>
                              <m:ctrlPr>
                                <a:rPr lang="en-US" b="0" i="1" smtClean="0">
                                  <a:latin typeface="Cambria Math" charset="0"/>
                                </a:rPr>
                              </m:ctrlPr>
                            </m:sSubPr>
                            <m:e>
                              <m:r>
                                <a:rPr lang="en-US" b="0" i="1" smtClean="0">
                                  <a:latin typeface="Cambria Math" charset="0"/>
                                </a:rPr>
                                <m:t>𝑥</m:t>
                              </m:r>
                              <m:r>
                                <a:rPr lang="en-US" b="0" i="1" smtClean="0">
                                  <a:latin typeface="Cambria Math" charset="0"/>
                                </a:rPr>
                                <m:t>′</m:t>
                              </m:r>
                            </m:e>
                            <m:sub>
                              <m:r>
                                <a:rPr lang="en-US" b="0" i="1" smtClean="0">
                                  <a:latin typeface="Cambria Math" charset="0"/>
                                </a:rPr>
                                <m:t>𝑖</m:t>
                              </m:r>
                            </m:sub>
                          </m:sSub>
                        </m:e>
                      </m:d>
                      <m:r>
                        <a:rPr lang="en-US" b="0" i="1" smtClean="0">
                          <a:latin typeface="Cambria Math" charset="0"/>
                        </a:rPr>
                        <m:t>=−</m:t>
                      </m:r>
                      <m:r>
                        <a:rPr lang="en-US" b="0" i="1" smtClean="0">
                          <a:latin typeface="Cambria Math" charset="0"/>
                          <a:ea typeface="Cambria Math" charset="0"/>
                          <a:cs typeface="Cambria Math" charset="0"/>
                        </a:rPr>
                        <m:t>𝜀𝛼</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460500" y="2258148"/>
                <a:ext cx="2806700" cy="276999"/>
              </a:xfrm>
              <a:prstGeom prst="rect">
                <a:avLst/>
              </a:prstGeom>
              <a:blipFill rotWithShape="0">
                <a:blip r:embed="rId5"/>
                <a:stretch>
                  <a:fillRect t="-43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381866" y="1846721"/>
                <a:ext cx="1811009" cy="280718"/>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charset="0"/>
                          </a:rPr>
                        </m:ctrlPr>
                      </m:sSupPr>
                      <m:e>
                        <m:r>
                          <a:rPr lang="en-US" i="1" smtClean="0">
                            <a:latin typeface="Cambria Math" charset="0"/>
                            <a:ea typeface="Cambria Math" charset="0"/>
                            <a:cs typeface="Cambria Math" charset="0"/>
                          </a:rPr>
                          <m:t>𝜀</m:t>
                        </m:r>
                      </m:e>
                      <m:sup>
                        <m:r>
                          <a:rPr lang="en-US" b="0" i="1" smtClean="0">
                            <a:latin typeface="Cambria Math" charset="0"/>
                          </a:rPr>
                          <m:t>2</m:t>
                        </m:r>
                      </m:sup>
                    </m:sSup>
                    <m:r>
                      <a:rPr lang="en-US" b="0" i="1" smtClean="0">
                        <a:latin typeface="Cambria Math" charset="0"/>
                      </a:rPr>
                      <m:t>=</m:t>
                    </m:r>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i="1">
                            <a:latin typeface="Cambria Math" charset="0"/>
                            <a:ea typeface="Cambria Math" charset="0"/>
                            <a:cs typeface="Cambria Math" charset="0"/>
                          </a:rPr>
                          <m:t>11</m:t>
                        </m:r>
                      </m:sub>
                    </m:sSub>
                  </m:oMath>
                </a14:m>
                <a:r>
                  <a:rPr lang="en-US" dirty="0">
                    <a:ea typeface="Cambria Math" charset="0"/>
                    <a:cs typeface="Cambria Math" charset="0"/>
                  </a:rPr>
                  <a:t> </a:t>
                </a:r>
                <a14:m>
                  <m:oMath xmlns:m="http://schemas.openxmlformats.org/officeDocument/2006/math">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22</m:t>
                        </m:r>
                      </m:sub>
                    </m:sSub>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12</m:t>
                        </m:r>
                      </m:sub>
                      <m:sup>
                        <m:r>
                          <a:rPr lang="en-US" b="0" i="1" smtClean="0">
                            <a:latin typeface="Cambria Math" charset="0"/>
                            <a:ea typeface="Cambria Math" charset="0"/>
                            <a:cs typeface="Cambria Math" charset="0"/>
                          </a:rPr>
                          <m:t>2</m:t>
                        </m:r>
                      </m:sup>
                    </m:sSubSup>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381866" y="1846721"/>
                <a:ext cx="1811009" cy="280718"/>
              </a:xfrm>
              <a:prstGeom prst="rect">
                <a:avLst/>
              </a:prstGeom>
              <a:blipFill rotWithShape="0">
                <a:blip r:embed="rId6"/>
                <a:stretch>
                  <a:fillRect l="-3367" t="-4348" r="-1347" b="-15217"/>
                </a:stretch>
              </a:blipFill>
            </p:spPr>
            <p:txBody>
              <a:bodyPr/>
              <a:lstStyle/>
              <a:p>
                <a:r>
                  <a:rPr lang="en-US">
                    <a:noFill/>
                  </a:rPr>
                  <a:t> </a:t>
                </a:r>
              </a:p>
            </p:txBody>
          </p:sp>
        </mc:Fallback>
      </mc:AlternateContent>
      <p:sp>
        <p:nvSpPr>
          <p:cNvPr id="14" name="Right Brace 13"/>
          <p:cNvSpPr/>
          <p:nvPr/>
        </p:nvSpPr>
        <p:spPr>
          <a:xfrm>
            <a:off x="4038600" y="1562488"/>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6553200" y="1758107"/>
            <a:ext cx="4487333" cy="646331"/>
          </a:xfrm>
          <a:prstGeom prst="rect">
            <a:avLst/>
          </a:prstGeom>
          <a:solidFill>
            <a:schemeClr val="tx2">
              <a:lumMod val="50000"/>
            </a:schemeClr>
          </a:solidFill>
        </p:spPr>
        <p:txBody>
          <a:bodyPr wrap="square" rtlCol="0">
            <a:spAutoFit/>
          </a:bodyPr>
          <a:lstStyle/>
          <a:p>
            <a:pPr algn="ctr"/>
            <a:r>
              <a:rPr lang="en-US" dirty="0" smtClean="0"/>
              <a:t>If we find a way to determine the beam matrix, then we can measure </a:t>
            </a:r>
            <a:r>
              <a:rPr lang="en-US" smtClean="0"/>
              <a:t>the emittance</a:t>
            </a:r>
            <a:endParaRPr lang="en-US"/>
          </a:p>
        </p:txBody>
      </p:sp>
      <p:sp>
        <p:nvSpPr>
          <p:cNvPr id="16" name="TextBox 15"/>
          <p:cNvSpPr txBox="1"/>
          <p:nvPr/>
        </p:nvSpPr>
        <p:spPr>
          <a:xfrm>
            <a:off x="647673" y="3084013"/>
            <a:ext cx="11222594" cy="1200329"/>
          </a:xfrm>
          <a:prstGeom prst="rect">
            <a:avLst/>
          </a:prstGeom>
          <a:noFill/>
        </p:spPr>
        <p:txBody>
          <a:bodyPr wrap="square" rtlCol="0">
            <a:spAutoFit/>
          </a:bodyPr>
          <a:lstStyle/>
          <a:p>
            <a:r>
              <a:rPr lang="en-US" dirty="0" smtClean="0"/>
              <a:t>To determine the beam matrix at a place Po, we consider a beam transport line with one quadrupole at Po and a beam size monitor at P1. We vary the strength of the quadrupole and measure the beam size at P1 as a function of the quadrupole strength. This is equivalent to measure the beam size at a different locations in the line.</a:t>
            </a:r>
          </a:p>
          <a:p>
            <a:endParaRPr lang="en-US" dirty="0"/>
          </a:p>
        </p:txBody>
      </p:sp>
      <p:sp>
        <p:nvSpPr>
          <p:cNvPr id="17" name="TextBox 16"/>
          <p:cNvSpPr txBox="1"/>
          <p:nvPr/>
        </p:nvSpPr>
        <p:spPr>
          <a:xfrm>
            <a:off x="2760133" y="2748472"/>
            <a:ext cx="6479146" cy="369332"/>
          </a:xfrm>
          <a:prstGeom prst="rect">
            <a:avLst/>
          </a:prstGeom>
          <a:noFill/>
        </p:spPr>
        <p:txBody>
          <a:bodyPr wrap="none" rtlCol="0">
            <a:spAutoFit/>
          </a:bodyPr>
          <a:lstStyle/>
          <a:p>
            <a:r>
              <a:rPr lang="en-US" dirty="0" smtClean="0"/>
              <a:t>QUADRUPOLE SCAN METHOD TO MEASURE BEAM EMITTANCE</a:t>
            </a:r>
            <a:endParaRPr lang="en-US" dirty="0"/>
          </a:p>
        </p:txBody>
      </p:sp>
      <p:cxnSp>
        <p:nvCxnSpPr>
          <p:cNvPr id="19" name="Straight Arrow Connector 18"/>
          <p:cNvCxnSpPr/>
          <p:nvPr/>
        </p:nvCxnSpPr>
        <p:spPr>
          <a:xfrm flipV="1">
            <a:off x="4038600" y="4995333"/>
            <a:ext cx="3564467" cy="16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59364" y="5441950"/>
            <a:ext cx="429605" cy="369332"/>
          </a:xfrm>
          <a:prstGeom prst="rect">
            <a:avLst/>
          </a:prstGeom>
          <a:noFill/>
        </p:spPr>
        <p:txBody>
          <a:bodyPr wrap="none" rtlCol="0">
            <a:spAutoFit/>
          </a:bodyPr>
          <a:lstStyle/>
          <a:p>
            <a:r>
              <a:rPr lang="en-US" smtClean="0"/>
              <a:t>Po</a:t>
            </a:r>
            <a:endParaRPr lang="en-US"/>
          </a:p>
        </p:txBody>
      </p:sp>
      <p:sp>
        <p:nvSpPr>
          <p:cNvPr id="21" name="Oval 20"/>
          <p:cNvSpPr/>
          <p:nvPr/>
        </p:nvSpPr>
        <p:spPr>
          <a:xfrm>
            <a:off x="4834467" y="4561341"/>
            <a:ext cx="279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445303" y="5441950"/>
            <a:ext cx="420308" cy="369332"/>
          </a:xfrm>
          <a:prstGeom prst="rect">
            <a:avLst/>
          </a:prstGeom>
          <a:noFill/>
        </p:spPr>
        <p:txBody>
          <a:bodyPr wrap="none" rtlCol="0">
            <a:spAutoFit/>
          </a:bodyPr>
          <a:lstStyle/>
          <a:p>
            <a:r>
              <a:rPr lang="en-US" dirty="0" smtClean="0"/>
              <a:t>P1</a:t>
            </a:r>
            <a:endParaRPr lang="en-US" dirty="0"/>
          </a:p>
        </p:txBody>
      </p:sp>
      <p:cxnSp>
        <p:nvCxnSpPr>
          <p:cNvPr id="24" name="Straight Connector 23"/>
          <p:cNvCxnSpPr/>
          <p:nvPr/>
        </p:nvCxnSpPr>
        <p:spPr>
          <a:xfrm>
            <a:off x="6553200" y="4724400"/>
            <a:ext cx="0" cy="59266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909734" y="4106955"/>
            <a:ext cx="1295400" cy="646331"/>
          </a:xfrm>
          <a:prstGeom prst="rect">
            <a:avLst/>
          </a:prstGeom>
          <a:noFill/>
        </p:spPr>
        <p:txBody>
          <a:bodyPr wrap="square" rtlCol="0">
            <a:spAutoFit/>
          </a:bodyPr>
          <a:lstStyle/>
          <a:p>
            <a:pPr algn="ctr"/>
            <a:r>
              <a:rPr lang="en-US" dirty="0" smtClean="0"/>
              <a:t>Beam </a:t>
            </a:r>
            <a:r>
              <a:rPr lang="en-US" smtClean="0"/>
              <a:t>size monitor</a:t>
            </a:r>
            <a:endParaRPr lang="en-US"/>
          </a:p>
        </p:txBody>
      </p:sp>
      <p:pic>
        <p:nvPicPr>
          <p:cNvPr id="26" name="Picture 25"/>
          <p:cNvPicPr>
            <a:picLocks noChangeAspect="1"/>
          </p:cNvPicPr>
          <p:nvPr/>
        </p:nvPicPr>
        <p:blipFill>
          <a:blip r:embed="rId7"/>
          <a:stretch>
            <a:fillRect/>
          </a:stretch>
        </p:blipFill>
        <p:spPr>
          <a:xfrm>
            <a:off x="7913566" y="4552875"/>
            <a:ext cx="2986972" cy="824491"/>
          </a:xfrm>
          <a:prstGeom prst="rect">
            <a:avLst/>
          </a:prstGeom>
        </p:spPr>
      </p:pic>
      <p:sp>
        <p:nvSpPr>
          <p:cNvPr id="27" name="TextBox 26"/>
          <p:cNvSpPr txBox="1"/>
          <p:nvPr/>
        </p:nvSpPr>
        <p:spPr>
          <a:xfrm>
            <a:off x="8467531" y="5383640"/>
            <a:ext cx="1879041" cy="369332"/>
          </a:xfrm>
          <a:prstGeom prst="rect">
            <a:avLst/>
          </a:prstGeom>
          <a:noFill/>
        </p:spPr>
        <p:txBody>
          <a:bodyPr wrap="none" rtlCol="0">
            <a:spAutoFit/>
          </a:bodyPr>
          <a:lstStyle/>
          <a:p>
            <a:r>
              <a:rPr lang="en-US" smtClean="0"/>
              <a:t>Matrix in thin lens</a:t>
            </a:r>
            <a:endParaRPr lang="en-US"/>
          </a:p>
        </p:txBody>
      </p:sp>
      <p:sp>
        <p:nvSpPr>
          <p:cNvPr id="28" name="TextBox 27"/>
          <p:cNvSpPr txBox="1"/>
          <p:nvPr/>
        </p:nvSpPr>
        <p:spPr>
          <a:xfrm>
            <a:off x="5600173" y="5028092"/>
            <a:ext cx="308098" cy="369332"/>
          </a:xfrm>
          <a:prstGeom prst="rect">
            <a:avLst/>
          </a:prstGeom>
          <a:noFill/>
        </p:spPr>
        <p:txBody>
          <a:bodyPr wrap="none" rtlCol="0">
            <a:spAutoFit/>
          </a:bodyPr>
          <a:lstStyle/>
          <a:p>
            <a:r>
              <a:rPr lang="en-US"/>
              <a:t>d</a:t>
            </a:r>
          </a:p>
        </p:txBody>
      </p:sp>
      <p:cxnSp>
        <p:nvCxnSpPr>
          <p:cNvPr id="30" name="Straight Arrow Connector 29"/>
          <p:cNvCxnSpPr/>
          <p:nvPr/>
        </p:nvCxnSpPr>
        <p:spPr>
          <a:xfrm>
            <a:off x="4974166" y="5106409"/>
            <a:ext cx="1579034"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279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35</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5" name="Picture 4"/>
          <p:cNvPicPr>
            <a:picLocks noChangeAspect="1"/>
          </p:cNvPicPr>
          <p:nvPr/>
        </p:nvPicPr>
        <p:blipFill>
          <a:blip r:embed="rId2"/>
          <a:stretch>
            <a:fillRect/>
          </a:stretch>
        </p:blipFill>
        <p:spPr>
          <a:xfrm>
            <a:off x="2940050" y="988483"/>
            <a:ext cx="6515100" cy="1562100"/>
          </a:xfrm>
          <a:prstGeom prst="rect">
            <a:avLst/>
          </a:prstGeom>
        </p:spPr>
      </p:pic>
      <p:sp>
        <p:nvSpPr>
          <p:cNvPr id="6" name="TextBox 5"/>
          <p:cNvSpPr txBox="1"/>
          <p:nvPr/>
        </p:nvSpPr>
        <p:spPr>
          <a:xfrm>
            <a:off x="3599982" y="2650093"/>
            <a:ext cx="298480"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8610600" y="2702983"/>
            <a:ext cx="308098" cy="369332"/>
          </a:xfrm>
          <a:prstGeom prst="rect">
            <a:avLst/>
          </a:prstGeom>
          <a:noFill/>
        </p:spPr>
        <p:txBody>
          <a:bodyPr wrap="none" rtlCol="0">
            <a:spAutoFit/>
          </a:bodyPr>
          <a:lstStyle/>
          <a:p>
            <a:r>
              <a:rPr lang="en-US" dirty="0" smtClean="0"/>
              <a:t>b</a:t>
            </a:r>
            <a:endParaRPr lang="en-US" dirty="0"/>
          </a:p>
        </p:txBody>
      </p:sp>
      <p:sp>
        <p:nvSpPr>
          <p:cNvPr id="8" name="TextBox 7"/>
          <p:cNvSpPr txBox="1"/>
          <p:nvPr/>
        </p:nvSpPr>
        <p:spPr>
          <a:xfrm>
            <a:off x="6022071" y="2508005"/>
            <a:ext cx="1278467" cy="369332"/>
          </a:xfrm>
          <a:prstGeom prst="rect">
            <a:avLst/>
          </a:prstGeom>
          <a:noFill/>
        </p:spPr>
        <p:txBody>
          <a:bodyPr wrap="square" rtlCol="0">
            <a:spAutoFit/>
          </a:bodyPr>
          <a:lstStyle/>
          <a:p>
            <a:r>
              <a:rPr lang="en-US" smtClean="0"/>
              <a:t>c</a:t>
            </a:r>
            <a:endParaRPr lang="en-US" dirty="0"/>
          </a:p>
        </p:txBody>
      </p:sp>
      <p:cxnSp>
        <p:nvCxnSpPr>
          <p:cNvPr id="10" name="Straight Arrow Connector 9"/>
          <p:cNvCxnSpPr/>
          <p:nvPr/>
        </p:nvCxnSpPr>
        <p:spPr>
          <a:xfrm flipV="1">
            <a:off x="3776133" y="1769533"/>
            <a:ext cx="846667" cy="933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ight Brace 10"/>
          <p:cNvSpPr/>
          <p:nvPr/>
        </p:nvSpPr>
        <p:spPr>
          <a:xfrm rot="5400000">
            <a:off x="7657338" y="446786"/>
            <a:ext cx="155448" cy="2800942"/>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H="1" flipV="1">
            <a:off x="8458200" y="1924981"/>
            <a:ext cx="25400" cy="909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rot="5400000">
            <a:off x="6208338" y="1008024"/>
            <a:ext cx="155448" cy="2800942"/>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p:cNvSpPr txBox="1"/>
              <p:nvPr/>
            </p:nvSpPr>
            <p:spPr>
              <a:xfrm>
                <a:off x="5130224" y="3193133"/>
                <a:ext cx="1783693" cy="276999"/>
              </a:xfrm>
              <a:prstGeom prst="rect">
                <a:avLst/>
              </a:prstGeom>
              <a:noFill/>
              <a:ln>
                <a:solidFill>
                  <a:schemeClr val="tx2">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r>
                        <a:rPr lang="en-US" b="0" i="1" smtClean="0">
                          <a:latin typeface="Cambria Math" charset="0"/>
                        </a:rPr>
                        <m:t>=</m:t>
                      </m:r>
                      <m:r>
                        <a:rPr lang="en-US" b="0" i="1" smtClean="0">
                          <a:latin typeface="Cambria Math" charset="0"/>
                        </a:rPr>
                        <m:t>𝑎</m:t>
                      </m:r>
                      <m:sSup>
                        <m:sSupPr>
                          <m:ctrlPr>
                            <a:rPr lang="en-US" b="0" i="1" smtClean="0">
                              <a:latin typeface="Cambria Math" charset="0"/>
                            </a:rPr>
                          </m:ctrlPr>
                        </m:sSupPr>
                        <m:e>
                          <m:r>
                            <a:rPr lang="en-US" b="0" i="1" smtClean="0">
                              <a:latin typeface="Cambria Math" charset="0"/>
                            </a:rPr>
                            <m:t>𝑘</m:t>
                          </m:r>
                        </m:e>
                        <m:sup>
                          <m:r>
                            <a:rPr lang="en-US" b="0" i="1" smtClean="0">
                              <a:latin typeface="Cambria Math" charset="0"/>
                            </a:rPr>
                            <m:t>2</m:t>
                          </m:r>
                        </m:sup>
                      </m:sSup>
                      <m:r>
                        <a:rPr lang="en-US" b="0" i="1" smtClean="0">
                          <a:latin typeface="Cambria Math" charset="0"/>
                        </a:rPr>
                        <m:t>+</m:t>
                      </m:r>
                      <m:r>
                        <a:rPr lang="en-US" b="0" i="1" smtClean="0">
                          <a:latin typeface="Cambria Math" charset="0"/>
                        </a:rPr>
                        <m:t>𝑏𝑘</m:t>
                      </m:r>
                      <m:r>
                        <a:rPr lang="en-US" b="0" i="1" smtClean="0">
                          <a:latin typeface="Cambria Math" charset="0"/>
                        </a:rPr>
                        <m:t>+</m:t>
                      </m:r>
                      <m:r>
                        <a:rPr lang="en-US" b="0" i="1" smtClean="0">
                          <a:latin typeface="Cambria Math" charset="0"/>
                        </a:rPr>
                        <m:t>𝑐</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5130224" y="3193133"/>
                <a:ext cx="1783693" cy="276999"/>
              </a:xfrm>
              <a:prstGeom prst="rect">
                <a:avLst/>
              </a:prstGeom>
              <a:blipFill rotWithShape="0">
                <a:blip r:embed="rId3"/>
                <a:stretch>
                  <a:fillRect l="-2721" t="-4255" r="-680" b="-19149"/>
                </a:stretch>
              </a:blipFill>
              <a:ln>
                <a:solidFill>
                  <a:schemeClr val="tx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775588" y="3140874"/>
                <a:ext cx="2931444" cy="381515"/>
              </a:xfrm>
              <a:prstGeom prst="rect">
                <a:avLst/>
              </a:prstGeom>
              <a:noFill/>
            </p:spPr>
            <p:txBody>
              <a:bodyPr wrap="none" rtlCol="0">
                <a:spAutoFit/>
              </a:bodyPr>
              <a:lstStyle/>
              <a:p>
                <a:r>
                  <a:rPr lang="en-US" dirty="0" smtClean="0"/>
                  <a:t>Fitting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𝜎</m:t>
                        </m:r>
                      </m:e>
                      <m:sub>
                        <m:r>
                          <a:rPr lang="en-US" b="0" i="1" smtClean="0">
                            <a:latin typeface="Cambria Math" charset="0"/>
                          </a:rPr>
                          <m:t>1,11</m:t>
                        </m:r>
                      </m:sub>
                    </m:sSub>
                    <m:d>
                      <m:dPr>
                        <m:ctrlPr>
                          <a:rPr lang="en-US" b="0" i="1" smtClean="0">
                            <a:latin typeface="Cambria Math" charset="0"/>
                          </a:rPr>
                        </m:ctrlPr>
                      </m:dPr>
                      <m:e>
                        <m:r>
                          <a:rPr lang="en-US" b="0" i="1" smtClean="0">
                            <a:latin typeface="Cambria Math" charset="0"/>
                          </a:rPr>
                          <m:t>𝑘</m:t>
                        </m:r>
                      </m:e>
                    </m:d>
                  </m:oMath>
                </a14:m>
                <a:r>
                  <a:rPr lang="en-US" dirty="0" smtClean="0"/>
                  <a:t> to a parabola</a:t>
                </a:r>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775588" y="3140874"/>
                <a:ext cx="2931444" cy="381515"/>
              </a:xfrm>
              <a:prstGeom prst="rect">
                <a:avLst/>
              </a:prstGeom>
              <a:blipFill rotWithShape="0">
                <a:blip r:embed="rId4"/>
                <a:stretch>
                  <a:fillRect l="-1663" t="-4762" r="-1455" b="-23810"/>
                </a:stretch>
              </a:blipFill>
            </p:spPr>
            <p:txBody>
              <a:bodyPr/>
              <a:lstStyle/>
              <a:p>
                <a:r>
                  <a:rPr lang="en-US">
                    <a:noFill/>
                  </a:rPr>
                  <a:t> </a:t>
                </a:r>
              </a:p>
            </p:txBody>
          </p:sp>
        </mc:Fallback>
      </mc:AlternateContent>
      <p:sp>
        <p:nvSpPr>
          <p:cNvPr id="17" name="TextBox 16"/>
          <p:cNvSpPr txBox="1"/>
          <p:nvPr/>
        </p:nvSpPr>
        <p:spPr>
          <a:xfrm>
            <a:off x="7120467" y="3154932"/>
            <a:ext cx="4333238" cy="369332"/>
          </a:xfrm>
          <a:prstGeom prst="rect">
            <a:avLst/>
          </a:prstGeom>
          <a:noFill/>
        </p:spPr>
        <p:txBody>
          <a:bodyPr wrap="none" rtlCol="0">
            <a:spAutoFit/>
          </a:bodyPr>
          <a:lstStyle/>
          <a:p>
            <a:r>
              <a:rPr lang="en-US" dirty="0"/>
              <a:t>w</a:t>
            </a:r>
            <a:r>
              <a:rPr lang="en-US" dirty="0" smtClean="0"/>
              <a:t>ill determine the whole beam matrix at P0</a:t>
            </a:r>
            <a:endParaRPr lang="en-US" dirty="0"/>
          </a:p>
        </p:txBody>
      </p:sp>
      <p:pic>
        <p:nvPicPr>
          <p:cNvPr id="18" name="Picture 17"/>
          <p:cNvPicPr>
            <a:picLocks noChangeAspect="1"/>
          </p:cNvPicPr>
          <p:nvPr/>
        </p:nvPicPr>
        <p:blipFill>
          <a:blip r:embed="rId5"/>
          <a:stretch>
            <a:fillRect/>
          </a:stretch>
        </p:blipFill>
        <p:spPr>
          <a:xfrm>
            <a:off x="4038600" y="3685466"/>
            <a:ext cx="3912850" cy="2366454"/>
          </a:xfrm>
          <a:prstGeom prst="rect">
            <a:avLst/>
          </a:prstGeom>
        </p:spPr>
      </p:pic>
      <p:sp>
        <p:nvSpPr>
          <p:cNvPr id="9" name="TextBox 8"/>
          <p:cNvSpPr txBox="1"/>
          <p:nvPr/>
        </p:nvSpPr>
        <p:spPr>
          <a:xfrm>
            <a:off x="379208" y="220703"/>
            <a:ext cx="11506200" cy="646331"/>
          </a:xfrm>
          <a:prstGeom prst="rect">
            <a:avLst/>
          </a:prstGeom>
          <a:noFill/>
        </p:spPr>
        <p:txBody>
          <a:bodyPr wrap="square" rtlCol="0">
            <a:spAutoFit/>
          </a:bodyPr>
          <a:lstStyle/>
          <a:p>
            <a:r>
              <a:rPr lang="en-US" dirty="0" smtClean="0"/>
              <a:t>It can be demonstrated (H. </a:t>
            </a:r>
            <a:r>
              <a:rPr lang="en-US" dirty="0" err="1" smtClean="0"/>
              <a:t>Wiedemann</a:t>
            </a:r>
            <a:r>
              <a:rPr lang="en-US" dirty="0" smtClean="0"/>
              <a:t>, Particle Accelerator Physics, Chapter 5.1 Measurement of beam emittance) that form the beam matrix at P0, one can get the beam matrix element 11 at P1, i.e. the beam size at P1:</a:t>
            </a:r>
            <a:endParaRPr lang="en-US" dirty="0"/>
          </a:p>
        </p:txBody>
      </p:sp>
      <p:sp>
        <p:nvSpPr>
          <p:cNvPr id="12" name="Oval 11"/>
          <p:cNvSpPr/>
          <p:nvPr/>
        </p:nvSpPr>
        <p:spPr>
          <a:xfrm>
            <a:off x="2940050" y="1155700"/>
            <a:ext cx="1098550" cy="61383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3858" y="988483"/>
            <a:ext cx="2433842" cy="923330"/>
          </a:xfrm>
          <a:prstGeom prst="rect">
            <a:avLst/>
          </a:prstGeom>
          <a:noFill/>
        </p:spPr>
        <p:txBody>
          <a:bodyPr wrap="square" rtlCol="0">
            <a:spAutoFit/>
          </a:bodyPr>
          <a:lstStyle/>
          <a:p>
            <a:pPr algn="ctr"/>
            <a:r>
              <a:rPr lang="en-US" dirty="0" smtClean="0"/>
              <a:t>This is what we measure with the </a:t>
            </a:r>
            <a:r>
              <a:rPr lang="en-US" smtClean="0"/>
              <a:t>beam diagnostic device</a:t>
            </a:r>
            <a:endParaRPr lang="en-US"/>
          </a:p>
        </p:txBody>
      </p:sp>
      <p:cxnSp>
        <p:nvCxnSpPr>
          <p:cNvPr id="24" name="Straight Arrow Connector 23"/>
          <p:cNvCxnSpPr/>
          <p:nvPr/>
        </p:nvCxnSpPr>
        <p:spPr>
          <a:xfrm flipV="1">
            <a:off x="2376862" y="1596887"/>
            <a:ext cx="563188" cy="12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9135533" y="1155700"/>
            <a:ext cx="319617" cy="6138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637500" y="971034"/>
            <a:ext cx="2135521" cy="369332"/>
          </a:xfrm>
          <a:prstGeom prst="rect">
            <a:avLst/>
          </a:prstGeom>
          <a:noFill/>
        </p:spPr>
        <p:txBody>
          <a:bodyPr wrap="none" rtlCol="0">
            <a:spAutoFit/>
          </a:bodyPr>
          <a:lstStyle/>
          <a:p>
            <a:r>
              <a:rPr lang="en-US" dirty="0" smtClean="0"/>
              <a:t>This </a:t>
            </a:r>
            <a:r>
              <a:rPr lang="en-US" smtClean="0"/>
              <a:t>we vary in steps</a:t>
            </a:r>
            <a:endParaRPr lang="en-US"/>
          </a:p>
        </p:txBody>
      </p:sp>
      <p:cxnSp>
        <p:nvCxnSpPr>
          <p:cNvPr id="29" name="Straight Arrow Connector 28"/>
          <p:cNvCxnSpPr/>
          <p:nvPr/>
        </p:nvCxnSpPr>
        <p:spPr>
          <a:xfrm flipH="1">
            <a:off x="9455150" y="1450148"/>
            <a:ext cx="412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661525" y="2108200"/>
            <a:ext cx="2023311" cy="369332"/>
          </a:xfrm>
          <a:prstGeom prst="rect">
            <a:avLst/>
          </a:prstGeom>
          <a:noFill/>
        </p:spPr>
        <p:txBody>
          <a:bodyPr wrap="none" rtlCol="0">
            <a:spAutoFit/>
          </a:bodyPr>
          <a:lstStyle/>
          <a:p>
            <a:r>
              <a:rPr lang="en-US" dirty="0" err="1" smtClean="0"/>
              <a:t>lq</a:t>
            </a:r>
            <a:r>
              <a:rPr lang="en-US" dirty="0" smtClean="0"/>
              <a:t>  and d are known</a:t>
            </a:r>
            <a:endParaRPr lang="en-US" dirty="0"/>
          </a:p>
        </p:txBody>
      </p:sp>
      <mc:AlternateContent xmlns:mc="http://schemas.openxmlformats.org/markup-compatibility/2006" xmlns:a14="http://schemas.microsoft.com/office/drawing/2010/main">
        <mc:Choice Requires="a14">
          <p:sp>
            <p:nvSpPr>
              <p:cNvPr id="31" name="TextBox 30"/>
              <p:cNvSpPr txBox="1"/>
              <p:nvPr/>
            </p:nvSpPr>
            <p:spPr>
              <a:xfrm>
                <a:off x="8619391" y="4718967"/>
                <a:ext cx="2815579" cy="436658"/>
              </a:xfrm>
              <a:prstGeom prst="rect">
                <a:avLst/>
              </a:prstGeom>
              <a:solidFill>
                <a:srgbClr val="FFC000"/>
              </a:solidFill>
            </p:spPr>
            <p:txBody>
              <a:bodyPr wrap="none" lIns="0" tIns="0" rIns="0" bIns="0" rtlCol="0">
                <a:spAutoFit/>
              </a:bodyPr>
              <a:lstStyle/>
              <a:p>
                <a14:m>
                  <m:oMath xmlns:m="http://schemas.openxmlformats.org/officeDocument/2006/math">
                    <m:sSup>
                      <m:sSupPr>
                        <m:ctrlPr>
                          <a:rPr lang="en-US" sz="2800" i="1" smtClean="0">
                            <a:solidFill>
                              <a:schemeClr val="bg1"/>
                            </a:solidFill>
                            <a:latin typeface="Cambria Math" charset="0"/>
                          </a:rPr>
                        </m:ctrlPr>
                      </m:sSupPr>
                      <m:e>
                        <m:r>
                          <a:rPr lang="en-US" sz="2800" i="1" smtClean="0">
                            <a:solidFill>
                              <a:schemeClr val="bg1"/>
                            </a:solidFill>
                            <a:latin typeface="Cambria Math" charset="0"/>
                            <a:ea typeface="Cambria Math" charset="0"/>
                            <a:cs typeface="Cambria Math" charset="0"/>
                          </a:rPr>
                          <m:t>𝜀</m:t>
                        </m:r>
                      </m:e>
                      <m:sup>
                        <m:r>
                          <a:rPr lang="en-US" sz="2800" b="0" i="1" smtClean="0">
                            <a:solidFill>
                              <a:schemeClr val="bg1"/>
                            </a:solidFill>
                            <a:latin typeface="Cambria Math" charset="0"/>
                          </a:rPr>
                          <m:t>2</m:t>
                        </m:r>
                      </m:sup>
                    </m:sSup>
                    <m:r>
                      <a:rPr lang="en-US" sz="2800" b="0" i="1" smtClean="0">
                        <a:solidFill>
                          <a:schemeClr val="bg1"/>
                        </a:solidFill>
                        <a:latin typeface="Cambria Math" charset="0"/>
                      </a:rPr>
                      <m:t>=</m:t>
                    </m:r>
                    <m:sSub>
                      <m:sSubPr>
                        <m:ctrlPr>
                          <a:rPr lang="en-US" sz="2800" i="1">
                            <a:solidFill>
                              <a:schemeClr val="bg1"/>
                            </a:solidFill>
                            <a:latin typeface="Cambria Math" charset="0"/>
                            <a:ea typeface="Cambria Math" charset="0"/>
                            <a:cs typeface="Cambria Math" charset="0"/>
                          </a:rPr>
                        </m:ctrlPr>
                      </m:sSubPr>
                      <m:e>
                        <m:r>
                          <a:rPr lang="en-US" sz="2800" i="1">
                            <a:solidFill>
                              <a:schemeClr val="bg1"/>
                            </a:solidFill>
                            <a:latin typeface="Cambria Math" charset="0"/>
                            <a:ea typeface="Cambria Math" charset="0"/>
                            <a:cs typeface="Cambria Math" charset="0"/>
                          </a:rPr>
                          <m:t>𝜎</m:t>
                        </m:r>
                      </m:e>
                      <m:sub>
                        <m:r>
                          <a:rPr lang="en-US" sz="2800" i="1">
                            <a:solidFill>
                              <a:schemeClr val="bg1"/>
                            </a:solidFill>
                            <a:latin typeface="Cambria Math" charset="0"/>
                            <a:ea typeface="Cambria Math" charset="0"/>
                            <a:cs typeface="Cambria Math" charset="0"/>
                          </a:rPr>
                          <m:t>11</m:t>
                        </m:r>
                      </m:sub>
                    </m:sSub>
                  </m:oMath>
                </a14:m>
                <a:r>
                  <a:rPr lang="en-US" sz="2800" dirty="0">
                    <a:solidFill>
                      <a:schemeClr val="bg1"/>
                    </a:solidFill>
                    <a:ea typeface="Cambria Math" charset="0"/>
                    <a:cs typeface="Cambria Math" charset="0"/>
                  </a:rPr>
                  <a:t> </a:t>
                </a:r>
                <a14:m>
                  <m:oMath xmlns:m="http://schemas.openxmlformats.org/officeDocument/2006/math">
                    <m:sSub>
                      <m:sSubPr>
                        <m:ctrlPr>
                          <a:rPr lang="en-US" sz="2800" i="1">
                            <a:solidFill>
                              <a:schemeClr val="bg1"/>
                            </a:solidFill>
                            <a:latin typeface="Cambria Math" charset="0"/>
                            <a:ea typeface="Cambria Math" charset="0"/>
                            <a:cs typeface="Cambria Math" charset="0"/>
                          </a:rPr>
                        </m:ctrlPr>
                      </m:sSubPr>
                      <m:e>
                        <m:r>
                          <a:rPr lang="en-US" sz="2800" i="1">
                            <a:solidFill>
                              <a:schemeClr val="bg1"/>
                            </a:solidFill>
                            <a:latin typeface="Cambria Math" charset="0"/>
                            <a:ea typeface="Cambria Math" charset="0"/>
                            <a:cs typeface="Cambria Math" charset="0"/>
                          </a:rPr>
                          <m:t>𝜎</m:t>
                        </m:r>
                      </m:e>
                      <m:sub>
                        <m:r>
                          <a:rPr lang="en-US" sz="2800" b="0" i="1" smtClean="0">
                            <a:solidFill>
                              <a:schemeClr val="bg1"/>
                            </a:solidFill>
                            <a:latin typeface="Cambria Math" charset="0"/>
                            <a:ea typeface="Cambria Math" charset="0"/>
                            <a:cs typeface="Cambria Math" charset="0"/>
                          </a:rPr>
                          <m:t>22</m:t>
                        </m:r>
                      </m:sub>
                    </m:sSub>
                    <m:r>
                      <a:rPr lang="en-US" sz="2800" b="0" i="1" smtClean="0">
                        <a:solidFill>
                          <a:schemeClr val="bg1"/>
                        </a:solidFill>
                        <a:latin typeface="Cambria Math" charset="0"/>
                        <a:ea typeface="Cambria Math" charset="0"/>
                        <a:cs typeface="Cambria Math" charset="0"/>
                      </a:rPr>
                      <m:t>−</m:t>
                    </m:r>
                    <m:sSubSup>
                      <m:sSubSupPr>
                        <m:ctrlPr>
                          <a:rPr lang="en-US" sz="2800" b="0" i="1" smtClean="0">
                            <a:solidFill>
                              <a:schemeClr val="bg1"/>
                            </a:solidFill>
                            <a:latin typeface="Cambria Math" charset="0"/>
                            <a:ea typeface="Cambria Math" charset="0"/>
                            <a:cs typeface="Cambria Math" charset="0"/>
                          </a:rPr>
                        </m:ctrlPr>
                      </m:sSubSupPr>
                      <m:e>
                        <m:r>
                          <a:rPr lang="en-US" sz="2800" b="0" i="1" smtClean="0">
                            <a:solidFill>
                              <a:schemeClr val="bg1"/>
                            </a:solidFill>
                            <a:latin typeface="Cambria Math" charset="0"/>
                            <a:ea typeface="Cambria Math" charset="0"/>
                            <a:cs typeface="Cambria Math" charset="0"/>
                          </a:rPr>
                          <m:t>𝜎</m:t>
                        </m:r>
                      </m:e>
                      <m:sub>
                        <m:r>
                          <a:rPr lang="en-US" sz="2800" b="0" i="1" smtClean="0">
                            <a:solidFill>
                              <a:schemeClr val="bg1"/>
                            </a:solidFill>
                            <a:latin typeface="Cambria Math" charset="0"/>
                            <a:ea typeface="Cambria Math" charset="0"/>
                            <a:cs typeface="Cambria Math" charset="0"/>
                          </a:rPr>
                          <m:t>12</m:t>
                        </m:r>
                      </m:sub>
                      <m:sup>
                        <m:r>
                          <a:rPr lang="en-US" sz="2800" b="0" i="1" smtClean="0">
                            <a:solidFill>
                              <a:schemeClr val="bg1"/>
                            </a:solidFill>
                            <a:latin typeface="Cambria Math" charset="0"/>
                            <a:ea typeface="Cambria Math" charset="0"/>
                            <a:cs typeface="Cambria Math" charset="0"/>
                          </a:rPr>
                          <m:t>2</m:t>
                        </m:r>
                      </m:sup>
                    </m:sSubSup>
                  </m:oMath>
                </a14:m>
                <a:endParaRPr lang="en-US" sz="2800" dirty="0">
                  <a:solidFill>
                    <a:schemeClr val="bg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8619391" y="4718967"/>
                <a:ext cx="2815579" cy="436658"/>
              </a:xfrm>
              <a:prstGeom prst="rect">
                <a:avLst/>
              </a:prstGeom>
              <a:blipFill rotWithShape="0">
                <a:blip r:embed="rId6"/>
                <a:stretch>
                  <a:fillRect/>
                </a:stretch>
              </a:blipFill>
            </p:spPr>
            <p:txBody>
              <a:bodyPr/>
              <a:lstStyle/>
              <a:p>
                <a:r>
                  <a:rPr lang="en-US">
                    <a:noFill/>
                  </a:rPr>
                  <a:t> </a:t>
                </a:r>
              </a:p>
            </p:txBody>
          </p:sp>
        </mc:Fallback>
      </mc:AlternateContent>
      <p:sp>
        <p:nvSpPr>
          <p:cNvPr id="32" name="Right Arrow 31"/>
          <p:cNvSpPr/>
          <p:nvPr/>
        </p:nvSpPr>
        <p:spPr>
          <a:xfrm>
            <a:off x="8052425" y="4744415"/>
            <a:ext cx="46599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9637500" y="5309618"/>
            <a:ext cx="484632" cy="355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764649" y="4282235"/>
            <a:ext cx="2379177" cy="369332"/>
          </a:xfrm>
          <a:prstGeom prst="rect">
            <a:avLst/>
          </a:prstGeom>
          <a:noFill/>
        </p:spPr>
        <p:txBody>
          <a:bodyPr wrap="none" rtlCol="0">
            <a:spAutoFit/>
          </a:bodyPr>
          <a:lstStyle/>
          <a:p>
            <a:r>
              <a:rPr lang="en-US" dirty="0" smtClean="0"/>
              <a:t>Geometrical emittance</a:t>
            </a:r>
            <a:endParaRPr lang="en-US" dirty="0"/>
          </a:p>
        </p:txBody>
      </p:sp>
      <mc:AlternateContent xmlns:mc="http://schemas.openxmlformats.org/markup-compatibility/2006" xmlns:a14="http://schemas.microsoft.com/office/drawing/2010/main">
        <mc:Choice Requires="a14">
          <p:sp>
            <p:nvSpPr>
              <p:cNvPr id="35" name="TextBox 34"/>
              <p:cNvSpPr txBox="1"/>
              <p:nvPr/>
            </p:nvSpPr>
            <p:spPr>
              <a:xfrm>
                <a:off x="8752370" y="5944946"/>
                <a:ext cx="2231060" cy="430887"/>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charset="0"/>
                            </a:rPr>
                          </m:ctrlPr>
                        </m:sSubPr>
                        <m:e>
                          <m:r>
                            <a:rPr lang="en-US" sz="2800" i="1" smtClean="0">
                              <a:solidFill>
                                <a:schemeClr val="bg1"/>
                              </a:solidFill>
                              <a:latin typeface="Cambria Math" charset="0"/>
                              <a:ea typeface="Cambria Math" charset="0"/>
                              <a:cs typeface="Cambria Math" charset="0"/>
                            </a:rPr>
                            <m:t>𝜀</m:t>
                          </m:r>
                        </m:e>
                        <m:sub>
                          <m:r>
                            <a:rPr lang="en-US" sz="2800" b="0" i="1" smtClean="0">
                              <a:solidFill>
                                <a:schemeClr val="bg1"/>
                              </a:solidFill>
                              <a:latin typeface="Cambria Math" charset="0"/>
                            </a:rPr>
                            <m:t>𝑛</m:t>
                          </m:r>
                        </m:sub>
                      </m:sSub>
                      <m:r>
                        <a:rPr lang="en-US" sz="2800" b="0" i="1" smtClean="0">
                          <a:solidFill>
                            <a:schemeClr val="bg1"/>
                          </a:solidFill>
                          <a:latin typeface="Cambria Math" charset="0"/>
                        </a:rPr>
                        <m:t>=</m:t>
                      </m:r>
                      <m:sSub>
                        <m:sSubPr>
                          <m:ctrlPr>
                            <a:rPr lang="en-US" sz="2800" b="0" i="1" smtClean="0">
                              <a:solidFill>
                                <a:schemeClr val="bg1"/>
                              </a:solidFill>
                              <a:latin typeface="Cambria Math" charset="0"/>
                            </a:rPr>
                          </m:ctrlPr>
                        </m:sSubPr>
                        <m:e>
                          <m:r>
                            <a:rPr lang="en-US" sz="2800" b="0" i="1" smtClean="0">
                              <a:solidFill>
                                <a:schemeClr val="bg1"/>
                              </a:solidFill>
                              <a:latin typeface="Cambria Math" charset="0"/>
                              <a:ea typeface="Cambria Math" charset="0"/>
                              <a:cs typeface="Cambria Math" charset="0"/>
                            </a:rPr>
                            <m:t>𝛾</m:t>
                          </m:r>
                        </m:e>
                        <m:sub>
                          <m:r>
                            <a:rPr lang="en-US" sz="2800" b="0" i="1" smtClean="0">
                              <a:solidFill>
                                <a:schemeClr val="bg1"/>
                              </a:solidFill>
                              <a:latin typeface="Cambria Math" charset="0"/>
                            </a:rPr>
                            <m:t>𝑟𝑒𝑙</m:t>
                          </m:r>
                        </m:sub>
                      </m:sSub>
                      <m:sSub>
                        <m:sSubPr>
                          <m:ctrlPr>
                            <a:rPr lang="en-US" sz="2800" b="0" i="1" smtClean="0">
                              <a:solidFill>
                                <a:schemeClr val="bg1"/>
                              </a:solidFill>
                              <a:latin typeface="Cambria Math" charset="0"/>
                            </a:rPr>
                          </m:ctrlPr>
                        </m:sSubPr>
                        <m:e>
                          <m:r>
                            <a:rPr lang="en-US" sz="2800" b="0" i="1" smtClean="0">
                              <a:solidFill>
                                <a:schemeClr val="bg1"/>
                              </a:solidFill>
                              <a:latin typeface="Cambria Math" charset="0"/>
                              <a:ea typeface="Cambria Math" charset="0"/>
                              <a:cs typeface="Cambria Math" charset="0"/>
                            </a:rPr>
                            <m:t>𝛽</m:t>
                          </m:r>
                        </m:e>
                        <m:sub>
                          <m:r>
                            <a:rPr lang="en-US" sz="2800" b="0" i="1" smtClean="0">
                              <a:solidFill>
                                <a:schemeClr val="bg1"/>
                              </a:solidFill>
                              <a:latin typeface="Cambria Math" charset="0"/>
                            </a:rPr>
                            <m:t>𝑟𝑒𝑙</m:t>
                          </m:r>
                        </m:sub>
                      </m:sSub>
                      <m:r>
                        <a:rPr lang="en-US" sz="2800" b="0" i="1" smtClean="0">
                          <a:solidFill>
                            <a:schemeClr val="bg1"/>
                          </a:solidFill>
                          <a:latin typeface="Cambria Math" charset="0"/>
                          <a:ea typeface="Cambria Math" charset="0"/>
                          <a:cs typeface="Cambria Math" charset="0"/>
                        </a:rPr>
                        <m:t>𝜀</m:t>
                      </m:r>
                    </m:oMath>
                  </m:oMathPara>
                </a14:m>
                <a:endParaRPr lang="en-US" sz="2800" dirty="0">
                  <a:solidFill>
                    <a:schemeClr val="bg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752370" y="5944946"/>
                <a:ext cx="2231060" cy="430887"/>
              </a:xfrm>
              <a:prstGeom prst="rect">
                <a:avLst/>
              </a:prstGeom>
              <a:blipFill rotWithShape="0">
                <a:blip r:embed="rId7"/>
                <a:stretch>
                  <a:fillRect/>
                </a:stretch>
              </a:blipFill>
            </p:spPr>
            <p:txBody>
              <a:bodyPr/>
              <a:lstStyle/>
              <a:p>
                <a:r>
                  <a:rPr lang="en-US">
                    <a:noFill/>
                  </a:rPr>
                  <a:t> </a:t>
                </a:r>
              </a:p>
            </p:txBody>
          </p:sp>
        </mc:Fallback>
      </mc:AlternateContent>
      <p:sp>
        <p:nvSpPr>
          <p:cNvPr id="36" name="TextBox 35"/>
          <p:cNvSpPr txBox="1"/>
          <p:nvPr/>
        </p:nvSpPr>
        <p:spPr>
          <a:xfrm>
            <a:off x="8690227" y="5597811"/>
            <a:ext cx="2315057" cy="369332"/>
          </a:xfrm>
          <a:prstGeom prst="rect">
            <a:avLst/>
          </a:prstGeom>
          <a:noFill/>
        </p:spPr>
        <p:txBody>
          <a:bodyPr wrap="none" rtlCol="0">
            <a:spAutoFit/>
          </a:bodyPr>
          <a:lstStyle/>
          <a:p>
            <a:r>
              <a:rPr lang="en-US" dirty="0" smtClean="0"/>
              <a:t>Normalized emittance</a:t>
            </a:r>
            <a:endParaRPr lang="en-US" dirty="0"/>
          </a:p>
        </p:txBody>
      </p:sp>
    </p:spTree>
    <p:extLst>
      <p:ext uri="{BB962C8B-B14F-4D97-AF65-F5344CB8AC3E}">
        <p14:creationId xmlns:p14="http://schemas.microsoft.com/office/powerpoint/2010/main" val="762249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mc:AlternateContent xmlns:mc="http://schemas.openxmlformats.org/markup-compatibility/2006" xmlns:a14="http://schemas.microsoft.com/office/drawing/2010/main">
        <mc:Choice Requires="a14">
          <p:sp>
            <p:nvSpPr>
              <p:cNvPr id="5" name="Rectangle 4"/>
              <p:cNvSpPr/>
              <p:nvPr/>
            </p:nvSpPr>
            <p:spPr>
              <a:xfrm>
                <a:off x="638938" y="347497"/>
                <a:ext cx="11184762" cy="2246769"/>
              </a:xfrm>
              <a:prstGeom prst="rect">
                <a:avLst/>
              </a:prstGeom>
            </p:spPr>
            <p:txBody>
              <a:bodyPr wrap="square">
                <a:spAutoFit/>
              </a:bodyPr>
              <a:lstStyle/>
              <a:p>
                <a:r>
                  <a:rPr lang="en-US" sz="2800" dirty="0" smtClean="0"/>
                  <a:t>The beam matrix not only defines the beam emittance but also the </a:t>
                </a:r>
                <a:r>
                  <a:rPr lang="en-US" sz="2800" dirty="0" err="1"/>
                  <a:t>betatron</a:t>
                </a:r>
                <a:r>
                  <a:rPr lang="en-US" sz="2800" dirty="0"/>
                  <a:t> functions at the beginning of the quadrupole in this measurement. We gain with this measurement a full set of initial beam parameters </a:t>
                </a:r>
                <a14:m>
                  <m:oMath xmlns:m="http://schemas.openxmlformats.org/officeDocument/2006/math">
                    <m:d>
                      <m:dPr>
                        <m:ctrlPr>
                          <a:rPr lang="en-US" sz="2800" b="0" i="1" smtClean="0">
                            <a:latin typeface="Cambria Math" charset="0"/>
                          </a:rPr>
                        </m:ctrlPr>
                      </m:dPr>
                      <m:e>
                        <m:sSub>
                          <m:sSubPr>
                            <m:ctrlPr>
                              <a:rPr lang="en-US" sz="2800" b="0" i="1" smtClean="0">
                                <a:latin typeface="Cambria Math" charset="0"/>
                              </a:rPr>
                            </m:ctrlPr>
                          </m:sSubPr>
                          <m:e>
                            <m:r>
                              <a:rPr lang="en-US" sz="2800" b="0" i="1" smtClean="0">
                                <a:latin typeface="Cambria Math" charset="0"/>
                                <a:ea typeface="Cambria Math" charset="0"/>
                                <a:cs typeface="Cambria Math" charset="0"/>
                              </a:rPr>
                              <m:t>𝛼</m:t>
                            </m:r>
                          </m:e>
                          <m:sub>
                            <m:r>
                              <a:rPr lang="en-US" sz="2800" b="0" i="1" smtClean="0">
                                <a:latin typeface="Cambria Math" charset="0"/>
                              </a:rPr>
                              <m:t>0</m:t>
                            </m:r>
                          </m:sub>
                        </m:sSub>
                        <m:r>
                          <a:rPr lang="en-US" sz="2800" b="0" i="1" smtClean="0">
                            <a:latin typeface="Cambria Math" charset="0"/>
                          </a:rPr>
                          <m:t>,</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𝛽</m:t>
                            </m:r>
                          </m:e>
                          <m:sub>
                            <m:r>
                              <a:rPr lang="en-US" sz="2800" b="0" i="1" smtClean="0">
                                <a:latin typeface="Cambria Math" charset="0"/>
                              </a:rPr>
                              <m:t>0</m:t>
                            </m:r>
                          </m:sub>
                        </m:sSub>
                        <m:r>
                          <a:rPr lang="en-US" sz="2800" b="0" i="1" smtClean="0">
                            <a:latin typeface="Cambria Math" charset="0"/>
                          </a:rPr>
                          <m:t>,</m:t>
                        </m:r>
                        <m:sSub>
                          <m:sSubPr>
                            <m:ctrlPr>
                              <a:rPr lang="en-US" sz="2800" b="0" i="1" smtClean="0">
                                <a:latin typeface="Cambria Math" charset="0"/>
                              </a:rPr>
                            </m:ctrlPr>
                          </m:sSubPr>
                          <m:e>
                            <m:r>
                              <a:rPr lang="en-US" sz="2800" b="0" i="1" smtClean="0">
                                <a:latin typeface="Cambria Math" charset="0"/>
                                <a:ea typeface="Cambria Math" charset="0"/>
                                <a:cs typeface="Cambria Math" charset="0"/>
                              </a:rPr>
                              <m:t>𝛾</m:t>
                            </m:r>
                          </m:e>
                          <m:sub>
                            <m:r>
                              <a:rPr lang="en-US" sz="2800" b="0" i="1" smtClean="0">
                                <a:latin typeface="Cambria Math" charset="0"/>
                              </a:rPr>
                              <m:t>0</m:t>
                            </m:r>
                          </m:sub>
                        </m:sSub>
                        <m:r>
                          <a:rPr lang="en-US" sz="2800" b="0" i="1" smtClean="0">
                            <a:latin typeface="Cambria Math" charset="0"/>
                          </a:rPr>
                          <m:t>,</m:t>
                        </m:r>
                        <m:r>
                          <a:rPr lang="en-US" sz="2800" b="0" i="1" smtClean="0">
                            <a:latin typeface="Cambria Math" charset="0"/>
                            <a:ea typeface="Cambria Math" charset="0"/>
                            <a:cs typeface="Cambria Math" charset="0"/>
                          </a:rPr>
                          <m:t>𝜀</m:t>
                        </m:r>
                      </m:e>
                    </m:d>
                    <m:r>
                      <a:rPr lang="en-US" sz="2800" b="0" i="1" smtClean="0">
                        <a:latin typeface="Cambria Math" charset="0"/>
                        <a:ea typeface="Cambria Math" charset="0"/>
                        <a:cs typeface="Cambria Math" charset="0"/>
                      </a:rPr>
                      <m:t> </m:t>
                    </m:r>
                  </m:oMath>
                </a14:m>
                <a:r>
                  <a:rPr lang="en-US" sz="2800" dirty="0" smtClean="0"/>
                  <a:t>and </a:t>
                </a:r>
                <a:r>
                  <a:rPr lang="en-US" sz="2800" dirty="0"/>
                  <a:t>may now calculate beam parameters at any point along the transport line. </a:t>
                </a:r>
              </a:p>
            </p:txBody>
          </p:sp>
        </mc:Choice>
        <mc:Fallback xmlns="">
          <p:sp>
            <p:nvSpPr>
              <p:cNvPr id="5" name="Rectangle 4"/>
              <p:cNvSpPr>
                <a:spLocks noRot="1" noChangeAspect="1" noMove="1" noResize="1" noEditPoints="1" noAdjustHandles="1" noChangeArrowheads="1" noChangeShapeType="1" noTextEdit="1"/>
              </p:cNvSpPr>
              <p:nvPr/>
            </p:nvSpPr>
            <p:spPr>
              <a:xfrm>
                <a:off x="638938" y="347497"/>
                <a:ext cx="11184762" cy="2246769"/>
              </a:xfrm>
              <a:prstGeom prst="rect">
                <a:avLst/>
              </a:prstGeom>
              <a:blipFill rotWithShape="0">
                <a:blip r:embed="rId2"/>
                <a:stretch>
                  <a:fillRect l="-1144" t="-2710" b="-65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213100" y="2755900"/>
                <a:ext cx="6409896" cy="9083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charset="0"/>
                          <a:ea typeface="Cambria Math" charset="0"/>
                          <a:cs typeface="Cambria Math" charset="0"/>
                        </a:rPr>
                        <m:t>𝜎</m:t>
                      </m:r>
                      <m:r>
                        <a:rPr lang="en-US" sz="3200" b="0" i="1" baseline="-25000" smtClean="0">
                          <a:latin typeface="Cambria Math" charset="0"/>
                          <a:ea typeface="Cambria Math" charset="0"/>
                          <a:cs typeface="Cambria Math" charset="0"/>
                        </a:rPr>
                        <m:t>0</m:t>
                      </m:r>
                      <m:r>
                        <a:rPr lang="en-US" sz="3200" b="0" i="1" smtClean="0">
                          <a:latin typeface="Cambria Math" charset="0"/>
                          <a:ea typeface="Cambria Math" charset="0"/>
                          <a:cs typeface="Cambria Math" charset="0"/>
                        </a:rPr>
                        <m:t>=</m:t>
                      </m:r>
                      <m:d>
                        <m:dPr>
                          <m:ctrlPr>
                            <a:rPr lang="mr-IN" sz="3200" b="0" i="1" smtClean="0">
                              <a:latin typeface="Cambria Math" charset="0"/>
                              <a:ea typeface="Cambria Math" charset="0"/>
                              <a:cs typeface="Cambria Math" charset="0"/>
                            </a:rPr>
                          </m:ctrlPr>
                        </m:dPr>
                        <m:e>
                          <m:m>
                            <m:mPr>
                              <m:mcs>
                                <m:mc>
                                  <m:mcPr>
                                    <m:count m:val="2"/>
                                    <m:mcJc m:val="center"/>
                                  </m:mcPr>
                                </m:mc>
                              </m:mcs>
                              <m:ctrlPr>
                                <a:rPr lang="mr-IN" sz="3200" b="0" i="1" smtClean="0">
                                  <a:latin typeface="Cambria Math" charset="0"/>
                                  <a:ea typeface="Cambria Math" charset="0"/>
                                  <a:cs typeface="Cambria Math" charset="0"/>
                                </a:rPr>
                              </m:ctrlPr>
                            </m:mPr>
                            <m:mr>
                              <m:e>
                                <m:sSub>
                                  <m:sSubPr>
                                    <m:ctrlPr>
                                      <a:rPr lang="en-US" sz="3200" i="1">
                                        <a:latin typeface="Cambria Math" charset="0"/>
                                        <a:ea typeface="Cambria Math" charset="0"/>
                                        <a:cs typeface="Cambria Math" charset="0"/>
                                      </a:rPr>
                                    </m:ctrlPr>
                                  </m:sSubPr>
                                  <m:e>
                                    <m:r>
                                      <a:rPr lang="en-US" sz="3200" i="1">
                                        <a:latin typeface="Cambria Math" charset="0"/>
                                        <a:ea typeface="Cambria Math" charset="0"/>
                                        <a:cs typeface="Cambria Math" charset="0"/>
                                      </a:rPr>
                                      <m:t>𝜎</m:t>
                                    </m:r>
                                  </m:e>
                                  <m:sub>
                                    <m:r>
                                      <a:rPr lang="en-US" sz="3200" b="0" i="1" smtClean="0">
                                        <a:latin typeface="Cambria Math" charset="0"/>
                                        <a:ea typeface="Cambria Math" charset="0"/>
                                        <a:cs typeface="Cambria Math" charset="0"/>
                                      </a:rPr>
                                      <m:t>0,</m:t>
                                    </m:r>
                                    <m:r>
                                      <a:rPr lang="en-US" sz="3200" i="1">
                                        <a:latin typeface="Cambria Math" charset="0"/>
                                        <a:ea typeface="Cambria Math" charset="0"/>
                                        <a:cs typeface="Cambria Math" charset="0"/>
                                      </a:rPr>
                                      <m:t>11</m:t>
                                    </m:r>
                                  </m:sub>
                                </m:sSub>
                              </m:e>
                              <m:e>
                                <m:sSub>
                                  <m:sSubPr>
                                    <m:ctrlPr>
                                      <a:rPr lang="en-US" sz="3200" i="1">
                                        <a:latin typeface="Cambria Math" charset="0"/>
                                        <a:ea typeface="Cambria Math" charset="0"/>
                                        <a:cs typeface="Cambria Math" charset="0"/>
                                      </a:rPr>
                                    </m:ctrlPr>
                                  </m:sSubPr>
                                  <m:e>
                                    <m:r>
                                      <a:rPr lang="en-US" sz="3200" i="1">
                                        <a:latin typeface="Cambria Math" charset="0"/>
                                        <a:ea typeface="Cambria Math" charset="0"/>
                                        <a:cs typeface="Cambria Math" charset="0"/>
                                      </a:rPr>
                                      <m:t>𝜎</m:t>
                                    </m:r>
                                  </m:e>
                                  <m:sub>
                                    <m:r>
                                      <a:rPr lang="en-US" sz="3200" b="0" i="1" smtClean="0">
                                        <a:latin typeface="Cambria Math" charset="0"/>
                                        <a:ea typeface="Cambria Math" charset="0"/>
                                        <a:cs typeface="Cambria Math" charset="0"/>
                                      </a:rPr>
                                      <m:t>0,1</m:t>
                                    </m:r>
                                    <m:r>
                                      <a:rPr lang="en-US" sz="3200" i="1">
                                        <a:latin typeface="Cambria Math" charset="0"/>
                                        <a:ea typeface="Cambria Math" charset="0"/>
                                        <a:cs typeface="Cambria Math" charset="0"/>
                                      </a:rPr>
                                      <m:t>2</m:t>
                                    </m:r>
                                  </m:sub>
                                </m:sSub>
                              </m:e>
                            </m:mr>
                            <m:mr>
                              <m:e>
                                <m:sSub>
                                  <m:sSubPr>
                                    <m:ctrlPr>
                                      <a:rPr lang="en-US" sz="3200" i="1">
                                        <a:latin typeface="Cambria Math" charset="0"/>
                                        <a:ea typeface="Cambria Math" charset="0"/>
                                        <a:cs typeface="Cambria Math" charset="0"/>
                                      </a:rPr>
                                    </m:ctrlPr>
                                  </m:sSubPr>
                                  <m:e>
                                    <m:r>
                                      <a:rPr lang="en-US" sz="3200" i="1">
                                        <a:latin typeface="Cambria Math" charset="0"/>
                                        <a:ea typeface="Cambria Math" charset="0"/>
                                        <a:cs typeface="Cambria Math" charset="0"/>
                                      </a:rPr>
                                      <m:t>𝜎</m:t>
                                    </m:r>
                                  </m:e>
                                  <m:sub>
                                    <m:r>
                                      <a:rPr lang="en-US" sz="3200" b="0" i="1" smtClean="0">
                                        <a:latin typeface="Cambria Math" charset="0"/>
                                        <a:ea typeface="Cambria Math" charset="0"/>
                                        <a:cs typeface="Cambria Math" charset="0"/>
                                      </a:rPr>
                                      <m:t>0,</m:t>
                                    </m:r>
                                    <m:r>
                                      <a:rPr lang="en-US" sz="3200" i="1">
                                        <a:latin typeface="Cambria Math" charset="0"/>
                                        <a:ea typeface="Cambria Math" charset="0"/>
                                        <a:cs typeface="Cambria Math" charset="0"/>
                                      </a:rPr>
                                      <m:t>21</m:t>
                                    </m:r>
                                  </m:sub>
                                </m:sSub>
                              </m:e>
                              <m:e>
                                <m:sSub>
                                  <m:sSubPr>
                                    <m:ctrlPr>
                                      <a:rPr lang="en-US" sz="3200" i="1">
                                        <a:latin typeface="Cambria Math" charset="0"/>
                                        <a:ea typeface="Cambria Math" charset="0"/>
                                        <a:cs typeface="Cambria Math" charset="0"/>
                                      </a:rPr>
                                    </m:ctrlPr>
                                  </m:sSubPr>
                                  <m:e>
                                    <m:r>
                                      <a:rPr lang="en-US" sz="3200" i="1">
                                        <a:latin typeface="Cambria Math" charset="0"/>
                                        <a:ea typeface="Cambria Math" charset="0"/>
                                        <a:cs typeface="Cambria Math" charset="0"/>
                                      </a:rPr>
                                      <m:t>𝜎</m:t>
                                    </m:r>
                                  </m:e>
                                  <m:sub>
                                    <m:r>
                                      <a:rPr lang="en-US" sz="3200" b="0" i="1" smtClean="0">
                                        <a:latin typeface="Cambria Math" charset="0"/>
                                        <a:ea typeface="Cambria Math" charset="0"/>
                                        <a:cs typeface="Cambria Math" charset="0"/>
                                      </a:rPr>
                                      <m:t>0,</m:t>
                                    </m:r>
                                    <m:r>
                                      <a:rPr lang="en-US" sz="3200" i="1">
                                        <a:latin typeface="Cambria Math" charset="0"/>
                                        <a:ea typeface="Cambria Math" charset="0"/>
                                        <a:cs typeface="Cambria Math" charset="0"/>
                                      </a:rPr>
                                      <m:t>2</m:t>
                                    </m:r>
                                    <m:r>
                                      <a:rPr lang="en-US" sz="3200" b="0" i="1" smtClean="0">
                                        <a:latin typeface="Cambria Math" charset="0"/>
                                        <a:ea typeface="Cambria Math" charset="0"/>
                                        <a:cs typeface="Cambria Math" charset="0"/>
                                      </a:rPr>
                                      <m:t>2</m:t>
                                    </m:r>
                                  </m:sub>
                                </m:sSub>
                              </m:e>
                            </m:mr>
                          </m:m>
                        </m:e>
                      </m:d>
                      <m:r>
                        <a:rPr lang="en-US" sz="3200" b="0" i="1" smtClean="0">
                          <a:latin typeface="Cambria Math" charset="0"/>
                          <a:ea typeface="Cambria Math" charset="0"/>
                          <a:cs typeface="Cambria Math" charset="0"/>
                        </a:rPr>
                        <m:t>=</m:t>
                      </m:r>
                      <m:r>
                        <a:rPr lang="en-US" sz="3200" b="0" i="1" smtClean="0">
                          <a:latin typeface="Cambria Math" charset="0"/>
                          <a:ea typeface="Cambria Math" charset="0"/>
                          <a:cs typeface="Cambria Math" charset="0"/>
                        </a:rPr>
                        <m:t>𝜀</m:t>
                      </m:r>
                      <m:d>
                        <m:dPr>
                          <m:ctrlPr>
                            <a:rPr lang="mr-IN" sz="3200" i="1">
                              <a:latin typeface="Cambria Math" charset="0"/>
                              <a:ea typeface="Cambria Math" charset="0"/>
                              <a:cs typeface="Cambria Math" charset="0"/>
                            </a:rPr>
                          </m:ctrlPr>
                        </m:dPr>
                        <m:e>
                          <m:m>
                            <m:mPr>
                              <m:mcs>
                                <m:mc>
                                  <m:mcPr>
                                    <m:count m:val="2"/>
                                    <m:mcJc m:val="center"/>
                                  </m:mcPr>
                                </m:mc>
                              </m:mcs>
                              <m:ctrlPr>
                                <a:rPr lang="mr-IN" sz="3200" i="1">
                                  <a:latin typeface="Cambria Math" charset="0"/>
                                  <a:ea typeface="Cambria Math" charset="0"/>
                                  <a:cs typeface="Cambria Math" charset="0"/>
                                </a:rPr>
                              </m:ctrlPr>
                            </m:mPr>
                            <m:mr>
                              <m:e>
                                <m:r>
                                  <m:rPr>
                                    <m:brk m:alnAt="7"/>
                                  </m:rPr>
                                  <a:rPr lang="mr-IN" sz="3200" i="1" smtClean="0">
                                    <a:latin typeface="Cambria Math" charset="0"/>
                                    <a:ea typeface="Cambria Math" charset="0"/>
                                    <a:cs typeface="Cambria Math" charset="0"/>
                                  </a:rPr>
                                  <m:t>𝛽</m:t>
                                </m:r>
                                <m:r>
                                  <a:rPr lang="en-US" sz="3200" b="0" i="1" baseline="-25000" smtClean="0">
                                    <a:latin typeface="Cambria Math" charset="0"/>
                                    <a:ea typeface="Cambria Math" charset="0"/>
                                    <a:cs typeface="Cambria Math" charset="0"/>
                                  </a:rPr>
                                  <m:t>0</m:t>
                                </m:r>
                              </m:e>
                              <m:e>
                                <m:r>
                                  <a:rPr lang="en-US" sz="3200" b="0" i="1" smtClean="0">
                                    <a:latin typeface="Cambria Math" charset="0"/>
                                    <a:ea typeface="Cambria Math" charset="0"/>
                                    <a:cs typeface="Cambria Math" charset="0"/>
                                  </a:rPr>
                                  <m:t>−</m:t>
                                </m:r>
                                <m:r>
                                  <a:rPr lang="en-US" sz="3200" b="0" i="1" smtClean="0">
                                    <a:latin typeface="Cambria Math" charset="0"/>
                                    <a:ea typeface="Cambria Math" charset="0"/>
                                    <a:cs typeface="Cambria Math" charset="0"/>
                                  </a:rPr>
                                  <m:t>𝛼</m:t>
                                </m:r>
                                <m:r>
                                  <a:rPr lang="en-US" sz="3200" b="0" i="1" baseline="-25000" smtClean="0">
                                    <a:latin typeface="Cambria Math" charset="0"/>
                                    <a:ea typeface="Cambria Math" charset="0"/>
                                    <a:cs typeface="Cambria Math" charset="0"/>
                                  </a:rPr>
                                  <m:t>0</m:t>
                                </m:r>
                              </m:e>
                            </m:mr>
                            <m:mr>
                              <m:e>
                                <m:r>
                                  <a:rPr lang="en-US" sz="3200" b="0" i="1" smtClean="0">
                                    <a:latin typeface="Cambria Math" charset="0"/>
                                    <a:ea typeface="Cambria Math" charset="0"/>
                                    <a:cs typeface="Cambria Math" charset="0"/>
                                  </a:rPr>
                                  <m:t>−</m:t>
                                </m:r>
                                <m:r>
                                  <a:rPr lang="en-US" sz="3200" b="0" i="1" smtClean="0">
                                    <a:latin typeface="Cambria Math" charset="0"/>
                                    <a:ea typeface="Cambria Math" charset="0"/>
                                    <a:cs typeface="Cambria Math" charset="0"/>
                                  </a:rPr>
                                  <m:t>𝛼</m:t>
                                </m:r>
                                <m:r>
                                  <a:rPr lang="en-US" sz="3200" b="0" i="1" baseline="-25000" smtClean="0">
                                    <a:latin typeface="Cambria Math" charset="0"/>
                                    <a:ea typeface="Cambria Math" charset="0"/>
                                    <a:cs typeface="Cambria Math" charset="0"/>
                                  </a:rPr>
                                  <m:t>0</m:t>
                                </m:r>
                              </m:e>
                              <m:e>
                                <m:r>
                                  <a:rPr lang="en-US" sz="3200" i="1" smtClean="0">
                                    <a:latin typeface="Cambria Math" charset="0"/>
                                    <a:ea typeface="Cambria Math" charset="0"/>
                                    <a:cs typeface="Cambria Math" charset="0"/>
                                  </a:rPr>
                                  <m:t>𝛾</m:t>
                                </m:r>
                                <m:r>
                                  <a:rPr lang="en-US" sz="3200" b="0" i="1" baseline="-25000" smtClean="0">
                                    <a:latin typeface="Cambria Math" charset="0"/>
                                    <a:ea typeface="Cambria Math" charset="0"/>
                                    <a:cs typeface="Cambria Math" charset="0"/>
                                  </a:rPr>
                                  <m:t>0</m:t>
                                </m:r>
                              </m:e>
                            </m:mr>
                          </m:m>
                        </m:e>
                      </m:d>
                    </m:oMath>
                  </m:oMathPara>
                </a14:m>
                <a:endParaRPr lang="en-US" sz="3200" dirty="0"/>
              </a:p>
            </p:txBody>
          </p:sp>
        </mc:Choice>
        <mc:Fallback xmlns="">
          <p:sp>
            <p:nvSpPr>
              <p:cNvPr id="6" name="TextBox 5"/>
              <p:cNvSpPr txBox="1">
                <a:spLocks noRot="1" noChangeAspect="1" noMove="1" noResize="1" noEditPoints="1" noAdjustHandles="1" noChangeArrowheads="1" noChangeShapeType="1" noTextEdit="1"/>
              </p:cNvSpPr>
              <p:nvPr/>
            </p:nvSpPr>
            <p:spPr>
              <a:xfrm>
                <a:off x="3213100" y="2755900"/>
                <a:ext cx="6409896" cy="908326"/>
              </a:xfrm>
              <a:prstGeom prst="rect">
                <a:avLst/>
              </a:prstGeom>
              <a:blipFill rotWithShape="0">
                <a:blip r:embed="rId3"/>
                <a:stretch>
                  <a:fillRect b="-2013"/>
                </a:stretch>
              </a:blipFill>
            </p:spPr>
            <p:txBody>
              <a:bodyPr/>
              <a:lstStyle/>
              <a:p>
                <a:r>
                  <a:rPr lang="en-US">
                    <a:noFill/>
                  </a:rPr>
                  <a:t> </a:t>
                </a:r>
              </a:p>
            </p:txBody>
          </p:sp>
        </mc:Fallback>
      </mc:AlternateContent>
      <p:pic>
        <p:nvPicPr>
          <p:cNvPr id="7" name="Picture 6"/>
          <p:cNvPicPr>
            <a:picLocks noChangeAspect="1"/>
          </p:cNvPicPr>
          <p:nvPr/>
        </p:nvPicPr>
        <p:blipFill rotWithShape="1">
          <a:blip r:embed="rId4"/>
          <a:srcRect l="51042" t="3344" b="20726"/>
          <a:stretch/>
        </p:blipFill>
        <p:spPr>
          <a:xfrm>
            <a:off x="2984500" y="3978427"/>
            <a:ext cx="5969000" cy="2222501"/>
          </a:xfrm>
          <a:prstGeom prst="rect">
            <a:avLst/>
          </a:prstGeom>
        </p:spPr>
      </p:pic>
    </p:spTree>
    <p:extLst>
      <p:ext uri="{BB962C8B-B14F-4D97-AF65-F5344CB8AC3E}">
        <p14:creationId xmlns:p14="http://schemas.microsoft.com/office/powerpoint/2010/main" val="714753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37</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5" name="Picture 4"/>
          <p:cNvPicPr>
            <a:picLocks noChangeAspect="1"/>
          </p:cNvPicPr>
          <p:nvPr/>
        </p:nvPicPr>
        <p:blipFill rotWithShape="1">
          <a:blip r:embed="rId2"/>
          <a:srcRect l="52812" t="24182"/>
          <a:stretch/>
        </p:blipFill>
        <p:spPr>
          <a:xfrm>
            <a:off x="3219450" y="749300"/>
            <a:ext cx="5753100" cy="4960262"/>
          </a:xfrm>
          <a:prstGeom prst="rect">
            <a:avLst/>
          </a:prstGeom>
        </p:spPr>
      </p:pic>
    </p:spTree>
    <p:extLst>
      <p:ext uri="{BB962C8B-B14F-4D97-AF65-F5344CB8AC3E}">
        <p14:creationId xmlns:p14="http://schemas.microsoft.com/office/powerpoint/2010/main" val="195959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Straight Arrow Connector 77"/>
          <p:cNvCxnSpPr/>
          <p:nvPr/>
        </p:nvCxnSpPr>
        <p:spPr>
          <a:xfrm flipV="1">
            <a:off x="1692600" y="3680993"/>
            <a:ext cx="3866174" cy="11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Emittance: geometrical and normalized emittance</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TextBox 5"/>
          <p:cNvSpPr txBox="1"/>
          <p:nvPr/>
        </p:nvSpPr>
        <p:spPr>
          <a:xfrm>
            <a:off x="495300" y="1955800"/>
            <a:ext cx="11548033" cy="523220"/>
          </a:xfrm>
          <a:prstGeom prst="rect">
            <a:avLst/>
          </a:prstGeom>
          <a:noFill/>
        </p:spPr>
        <p:txBody>
          <a:bodyPr wrap="none" rtlCol="0">
            <a:spAutoFit/>
          </a:bodyPr>
          <a:lstStyle/>
          <a:p>
            <a:pPr marL="285750" indent="-285750">
              <a:buFont typeface="Arial" charset="0"/>
              <a:buChar char="•"/>
            </a:pPr>
            <a:r>
              <a:rPr lang="en-US" sz="2800" dirty="0" smtClean="0"/>
              <a:t>In these lectures I have used (</a:t>
            </a:r>
            <a:r>
              <a:rPr lang="en-US" sz="2800" dirty="0" err="1" smtClean="0"/>
              <a:t>x,x</a:t>
            </a:r>
            <a:r>
              <a:rPr lang="en-US" sz="2800" dirty="0" smtClean="0"/>
              <a:t>’) and (</a:t>
            </a:r>
            <a:r>
              <a:rPr lang="en-US" sz="2800" dirty="0" err="1" smtClean="0"/>
              <a:t>y,y</a:t>
            </a:r>
            <a:r>
              <a:rPr lang="en-US" sz="2800" dirty="0" smtClean="0"/>
              <a:t>’) as the phase space coordinates.</a:t>
            </a:r>
            <a:endParaRPr lang="en-US" sz="2800" dirty="0"/>
          </a:p>
        </p:txBody>
      </p:sp>
      <p:cxnSp>
        <p:nvCxnSpPr>
          <p:cNvPr id="8" name="Straight Arrow Connector 7"/>
          <p:cNvCxnSpPr/>
          <p:nvPr/>
        </p:nvCxnSpPr>
        <p:spPr>
          <a:xfrm flipV="1">
            <a:off x="1679880" y="2702496"/>
            <a:ext cx="0" cy="1153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65365" y="2509046"/>
            <a:ext cx="295274" cy="369332"/>
          </a:xfrm>
          <a:prstGeom prst="rect">
            <a:avLst/>
          </a:prstGeom>
          <a:noFill/>
        </p:spPr>
        <p:txBody>
          <a:bodyPr wrap="none" rtlCol="0">
            <a:spAutoFit/>
          </a:bodyPr>
          <a:lstStyle/>
          <a:p>
            <a:r>
              <a:rPr lang="en-US" dirty="0" smtClean="0"/>
              <a:t>y</a:t>
            </a:r>
            <a:endParaRPr lang="en-US" dirty="0"/>
          </a:p>
        </p:txBody>
      </p:sp>
      <p:sp>
        <p:nvSpPr>
          <p:cNvPr id="15" name="TextBox 14"/>
          <p:cNvSpPr txBox="1"/>
          <p:nvPr/>
        </p:nvSpPr>
        <p:spPr>
          <a:xfrm>
            <a:off x="5038004" y="3679244"/>
            <a:ext cx="381643" cy="369332"/>
          </a:xfrm>
          <a:prstGeom prst="rect">
            <a:avLst/>
          </a:prstGeom>
          <a:noFill/>
        </p:spPr>
        <p:txBody>
          <a:bodyPr wrap="square" rtlCol="0">
            <a:spAutoFit/>
          </a:bodyPr>
          <a:lstStyle/>
          <a:p>
            <a:r>
              <a:rPr lang="en-US" dirty="0" smtClean="0"/>
              <a:t>s</a:t>
            </a:r>
            <a:endParaRPr lang="en-US" dirty="0"/>
          </a:p>
        </p:txBody>
      </p:sp>
      <p:cxnSp>
        <p:nvCxnSpPr>
          <p:cNvPr id="17" name="Straight Arrow Connector 16"/>
          <p:cNvCxnSpPr/>
          <p:nvPr/>
        </p:nvCxnSpPr>
        <p:spPr>
          <a:xfrm flipV="1">
            <a:off x="1679880" y="3285424"/>
            <a:ext cx="1706034" cy="38251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3100412" y="2830139"/>
                <a:ext cx="491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solidFill>
                                <a:srgbClr val="FFFF00"/>
                              </a:solidFill>
                              <a:latin typeface="Cambria Math" charset="0"/>
                            </a:rPr>
                          </m:ctrlPr>
                        </m:accPr>
                        <m:e>
                          <m:r>
                            <a:rPr lang="en-US" b="0" i="1" dirty="0" smtClean="0">
                              <a:solidFill>
                                <a:srgbClr val="FFFF00"/>
                              </a:solidFill>
                              <a:latin typeface="Cambria Math" charset="0"/>
                            </a:rPr>
                            <m:t>𝑝</m:t>
                          </m:r>
                        </m:e>
                      </m:acc>
                    </m:oMath>
                  </m:oMathPara>
                </a14:m>
                <a:endParaRPr lang="en-US" dirty="0">
                  <a:solidFill>
                    <a:srgbClr val="FFFF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00412" y="2830139"/>
                <a:ext cx="491460" cy="369332"/>
              </a:xfrm>
              <a:prstGeom prst="rect">
                <a:avLst/>
              </a:prstGeom>
              <a:blipFill rotWithShape="0">
                <a:blip r:embed="rId2"/>
                <a:stretch>
                  <a:fillRect t="-1639" r="-23750" b="-3279"/>
                </a:stretch>
              </a:blipFill>
            </p:spPr>
            <p:txBody>
              <a:bodyPr/>
              <a:lstStyle/>
              <a:p>
                <a:r>
                  <a:rPr lang="en-US">
                    <a:noFill/>
                  </a:rPr>
                  <a:t> </a:t>
                </a:r>
              </a:p>
            </p:txBody>
          </p:sp>
        </mc:Fallback>
      </mc:AlternateContent>
      <p:sp>
        <p:nvSpPr>
          <p:cNvPr id="21" name="TextBox 20"/>
          <p:cNvSpPr txBox="1"/>
          <p:nvPr/>
        </p:nvSpPr>
        <p:spPr>
          <a:xfrm>
            <a:off x="1294107" y="2944069"/>
            <a:ext cx="706965" cy="369332"/>
          </a:xfrm>
          <a:prstGeom prst="rect">
            <a:avLst/>
          </a:prstGeom>
          <a:noFill/>
        </p:spPr>
        <p:txBody>
          <a:bodyPr wrap="square" rtlCol="0">
            <a:spAutoFit/>
          </a:bodyPr>
          <a:lstStyle/>
          <a:p>
            <a:r>
              <a:rPr lang="en-US" dirty="0" err="1" smtClean="0"/>
              <a:t>p</a:t>
            </a:r>
            <a:r>
              <a:rPr lang="en-US" baseline="-25000" dirty="0" err="1" smtClean="0"/>
              <a:t>y</a:t>
            </a:r>
            <a:endParaRPr lang="en-US" baseline="-25000" dirty="0"/>
          </a:p>
        </p:txBody>
      </p:sp>
      <p:cxnSp>
        <p:nvCxnSpPr>
          <p:cNvPr id="25" name="Straight Connector 24"/>
          <p:cNvCxnSpPr/>
          <p:nvPr/>
        </p:nvCxnSpPr>
        <p:spPr>
          <a:xfrm>
            <a:off x="3358942" y="3304716"/>
            <a:ext cx="0" cy="393824"/>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2852514" y="3415406"/>
            <a:ext cx="171187" cy="287867"/>
          </a:xfrm>
          <a:custGeom>
            <a:avLst/>
            <a:gdLst>
              <a:gd name="connsiteX0" fmla="*/ 50800 w 212253"/>
              <a:gd name="connsiteY0" fmla="*/ 0 h 465667"/>
              <a:gd name="connsiteX1" fmla="*/ 211667 w 212253"/>
              <a:gd name="connsiteY1" fmla="*/ 194733 h 465667"/>
              <a:gd name="connsiteX2" fmla="*/ 0 w 212253"/>
              <a:gd name="connsiteY2" fmla="*/ 465667 h 465667"/>
            </a:gdLst>
            <a:ahLst/>
            <a:cxnLst>
              <a:cxn ang="0">
                <a:pos x="connsiteX0" y="connsiteY0"/>
              </a:cxn>
              <a:cxn ang="0">
                <a:pos x="connsiteX1" y="connsiteY1"/>
              </a:cxn>
              <a:cxn ang="0">
                <a:pos x="connsiteX2" y="connsiteY2"/>
              </a:cxn>
            </a:cxnLst>
            <a:rect l="l" t="t" r="r" b="b"/>
            <a:pathLst>
              <a:path w="212253" h="465667">
                <a:moveTo>
                  <a:pt x="50800" y="0"/>
                </a:moveTo>
                <a:cubicBezTo>
                  <a:pt x="135467" y="58561"/>
                  <a:pt x="220134" y="117122"/>
                  <a:pt x="211667" y="194733"/>
                </a:cubicBezTo>
                <a:cubicBezTo>
                  <a:pt x="203200" y="272344"/>
                  <a:pt x="0" y="465667"/>
                  <a:pt x="0" y="465667"/>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005984" y="3373074"/>
            <a:ext cx="415498" cy="369332"/>
          </a:xfrm>
          <a:prstGeom prst="rect">
            <a:avLst/>
          </a:prstGeom>
          <a:noFill/>
        </p:spPr>
        <p:txBody>
          <a:bodyPr wrap="none" rtlCol="0">
            <a:spAutoFit/>
          </a:bodyPr>
          <a:lstStyle/>
          <a:p>
            <a:r>
              <a:rPr lang="en-US" dirty="0" err="1" smtClean="0">
                <a:solidFill>
                  <a:srgbClr val="92D050"/>
                </a:solidFill>
              </a:rPr>
              <a:t>y</a:t>
            </a:r>
            <a:r>
              <a:rPr lang="en-US" baseline="-25000" dirty="0" err="1" smtClean="0">
                <a:solidFill>
                  <a:srgbClr val="92D050"/>
                </a:solidFill>
              </a:rPr>
              <a:t>a</a:t>
            </a:r>
            <a:r>
              <a:rPr lang="en-US" dirty="0" smtClean="0">
                <a:solidFill>
                  <a:srgbClr val="92D050"/>
                </a:solidFill>
              </a:rPr>
              <a:t>'</a:t>
            </a:r>
            <a:endParaRPr lang="en-US" dirty="0">
              <a:solidFill>
                <a:srgbClr val="92D050"/>
              </a:solidFill>
            </a:endParaRPr>
          </a:p>
        </p:txBody>
      </p:sp>
      <p:cxnSp>
        <p:nvCxnSpPr>
          <p:cNvPr id="49" name="Straight Arrow Connector 48"/>
          <p:cNvCxnSpPr/>
          <p:nvPr/>
        </p:nvCxnSpPr>
        <p:spPr>
          <a:xfrm flipV="1">
            <a:off x="1679879" y="3691959"/>
            <a:ext cx="1706035" cy="2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p:cNvSpPr txBox="1"/>
              <p:nvPr/>
            </p:nvSpPr>
            <p:spPr>
              <a:xfrm>
                <a:off x="1276497" y="4302913"/>
                <a:ext cx="2708114" cy="742319"/>
              </a:xfrm>
              <a:prstGeom prst="rect">
                <a:avLst/>
              </a:prstGeom>
              <a:noFill/>
            </p:spPr>
            <p:txBody>
              <a:bodyPr wrap="none" rtlCol="0">
                <a:spAutoFit/>
              </a:bodyPr>
              <a:lstStyle/>
              <a:p>
                <a:r>
                  <a:rPr lang="en-US" sz="2800" dirty="0" smtClean="0">
                    <a:solidFill>
                      <a:srgbClr val="FFC000"/>
                    </a:solidFill>
                  </a:rPr>
                  <a:t>siny’</a:t>
                </a:r>
                <a:r>
                  <a:rPr lang="en-US" sz="2800" dirty="0" smtClean="0"/>
                  <a:t>=</a:t>
                </a:r>
                <a14:m>
                  <m:oMath xmlns:m="http://schemas.openxmlformats.org/officeDocument/2006/math">
                    <m:f>
                      <m:fPr>
                        <m:ctrlPr>
                          <a:rPr lang="mr-IN" sz="2800" i="1" smtClean="0">
                            <a:latin typeface="Cambria Math" charset="0"/>
                          </a:rPr>
                        </m:ctrlPr>
                      </m:fPr>
                      <m:num>
                        <m:sSub>
                          <m:sSubPr>
                            <m:ctrlPr>
                              <a:rPr lang="en-US" sz="2800" i="1" smtClean="0">
                                <a:latin typeface="Cambria Math" charset="0"/>
                              </a:rPr>
                            </m:ctrlPr>
                          </m:sSubPr>
                          <m:e>
                            <m:r>
                              <a:rPr lang="en-US" sz="2800" b="0" i="1" smtClean="0">
                                <a:latin typeface="Cambria Math" charset="0"/>
                              </a:rPr>
                              <m:t>𝑝</m:t>
                            </m:r>
                          </m:e>
                          <m:sub>
                            <m:r>
                              <a:rPr lang="en-US" sz="2800" b="0" i="1" smtClean="0">
                                <a:latin typeface="Cambria Math" charset="0"/>
                              </a:rPr>
                              <m:t>𝑦</m:t>
                            </m:r>
                          </m:sub>
                        </m:sSub>
                      </m:num>
                      <m:den>
                        <m:d>
                          <m:dPr>
                            <m:begChr m:val="|"/>
                            <m:endChr m:val="|"/>
                            <m:ctrlPr>
                              <a:rPr lang="hr-HR" sz="2800" i="1" smtClean="0">
                                <a:latin typeface="Cambria Math" charset="0"/>
                              </a:rPr>
                            </m:ctrlPr>
                          </m:dPr>
                          <m:e>
                            <m:acc>
                              <m:accPr>
                                <m:chr m:val="⃑"/>
                                <m:ctrlPr>
                                  <a:rPr lang="hr-HR" sz="2800" i="1" smtClean="0">
                                    <a:latin typeface="Cambria Math" charset="0"/>
                                  </a:rPr>
                                </m:ctrlPr>
                              </m:accPr>
                              <m:e>
                                <m:r>
                                  <a:rPr lang="en-US" sz="2800" b="0" i="1" smtClean="0">
                                    <a:latin typeface="Cambria Math" charset="0"/>
                                  </a:rPr>
                                  <m:t>𝑝</m:t>
                                </m:r>
                              </m:e>
                            </m:acc>
                          </m:e>
                        </m:d>
                      </m:den>
                    </m:f>
                  </m:oMath>
                </a14:m>
                <a:r>
                  <a:rPr lang="en-US" sz="2800" dirty="0" smtClean="0">
                    <a:sym typeface="Wingdings"/>
                  </a:rPr>
                  <a:t> </a:t>
                </a:r>
                <a:r>
                  <a:rPr lang="mr-IN" sz="2800" dirty="0" smtClean="0">
                    <a:sym typeface="Wingdings"/>
                  </a:rPr>
                  <a:t></a:t>
                </a:r>
                <a:r>
                  <a:rPr lang="en-US" sz="2800" dirty="0" smtClean="0">
                    <a:sym typeface="Wingdings"/>
                  </a:rPr>
                  <a:t> y’</a:t>
                </a:r>
                <a:r>
                  <a:rPr lang="en-US" sz="2800" dirty="0" smtClean="0"/>
                  <a:t>=</a:t>
                </a:r>
                <a14:m>
                  <m:oMath xmlns:m="http://schemas.openxmlformats.org/officeDocument/2006/math">
                    <m:f>
                      <m:fPr>
                        <m:ctrlPr>
                          <a:rPr lang="mr-IN" sz="2800" i="1">
                            <a:latin typeface="Cambria Math" charset="0"/>
                          </a:rPr>
                        </m:ctrlPr>
                      </m:fPr>
                      <m:num>
                        <m:sSub>
                          <m:sSubPr>
                            <m:ctrlPr>
                              <a:rPr lang="en-US" sz="2800" i="1">
                                <a:latin typeface="Cambria Math" charset="0"/>
                              </a:rPr>
                            </m:ctrlPr>
                          </m:sSubPr>
                          <m:e>
                            <m:r>
                              <a:rPr lang="en-US" sz="2800" i="1">
                                <a:latin typeface="Cambria Math" charset="0"/>
                              </a:rPr>
                              <m:t>𝑝</m:t>
                            </m:r>
                          </m:e>
                          <m:sub>
                            <m:r>
                              <a:rPr lang="en-US" sz="2800" b="0" i="1" smtClean="0">
                                <a:latin typeface="Cambria Math" charset="0"/>
                              </a:rPr>
                              <m:t>𝑦</m:t>
                            </m:r>
                          </m:sub>
                        </m:sSub>
                      </m:num>
                      <m:den>
                        <m:d>
                          <m:dPr>
                            <m:begChr m:val="|"/>
                            <m:endChr m:val="|"/>
                            <m:ctrlPr>
                              <a:rPr lang="hr-HR" sz="2800" i="1">
                                <a:latin typeface="Cambria Math" charset="0"/>
                              </a:rPr>
                            </m:ctrlPr>
                          </m:dPr>
                          <m:e>
                            <m:acc>
                              <m:accPr>
                                <m:chr m:val="⃑"/>
                                <m:ctrlPr>
                                  <a:rPr lang="hr-HR" sz="2800" i="1">
                                    <a:latin typeface="Cambria Math" charset="0"/>
                                  </a:rPr>
                                </m:ctrlPr>
                              </m:accPr>
                              <m:e>
                                <m:r>
                                  <a:rPr lang="en-US" sz="2800" i="1">
                                    <a:latin typeface="Cambria Math" charset="0"/>
                                  </a:rPr>
                                  <m:t>𝑝</m:t>
                                </m:r>
                              </m:e>
                            </m:acc>
                          </m:e>
                        </m:d>
                      </m:den>
                    </m:f>
                  </m:oMath>
                </a14:m>
                <a:endParaRPr lang="en-US" sz="2800" dirty="0"/>
              </a:p>
            </p:txBody>
          </p:sp>
        </mc:Choice>
        <mc:Fallback xmlns="">
          <p:sp>
            <p:nvSpPr>
              <p:cNvPr id="51" name="TextBox 50"/>
              <p:cNvSpPr txBox="1">
                <a:spLocks noRot="1" noChangeAspect="1" noMove="1" noResize="1" noEditPoints="1" noAdjustHandles="1" noChangeArrowheads="1" noChangeShapeType="1" noTextEdit="1"/>
              </p:cNvSpPr>
              <p:nvPr/>
            </p:nvSpPr>
            <p:spPr>
              <a:xfrm>
                <a:off x="1276497" y="4302913"/>
                <a:ext cx="2708114" cy="742319"/>
              </a:xfrm>
              <a:prstGeom prst="rect">
                <a:avLst/>
              </a:prstGeom>
              <a:blipFill rotWithShape="0">
                <a:blip r:embed="rId3"/>
                <a:stretch>
                  <a:fillRect l="-4494" b="-5738"/>
                </a:stretch>
              </a:blipFill>
            </p:spPr>
            <p:txBody>
              <a:bodyPr/>
              <a:lstStyle/>
              <a:p>
                <a:r>
                  <a:rPr lang="en-US">
                    <a:noFill/>
                  </a:rPr>
                  <a:t> </a:t>
                </a:r>
              </a:p>
            </p:txBody>
          </p:sp>
        </mc:Fallback>
      </mc:AlternateContent>
      <p:cxnSp>
        <p:nvCxnSpPr>
          <p:cNvPr id="57" name="Straight Connector 56"/>
          <p:cNvCxnSpPr/>
          <p:nvPr/>
        </p:nvCxnSpPr>
        <p:spPr>
          <a:xfrm flipH="1" flipV="1">
            <a:off x="1430114" y="3278339"/>
            <a:ext cx="2447260" cy="263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8004978" y="2631675"/>
            <a:ext cx="0" cy="1153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7755212" y="3612923"/>
            <a:ext cx="3866174" cy="11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8090463" y="2438225"/>
            <a:ext cx="295274" cy="369332"/>
          </a:xfrm>
          <a:prstGeom prst="rect">
            <a:avLst/>
          </a:prstGeom>
          <a:noFill/>
        </p:spPr>
        <p:txBody>
          <a:bodyPr wrap="none" rtlCol="0">
            <a:spAutoFit/>
          </a:bodyPr>
          <a:lstStyle/>
          <a:p>
            <a:r>
              <a:rPr lang="en-US" dirty="0" smtClean="0"/>
              <a:t>y</a:t>
            </a:r>
            <a:endParaRPr lang="en-US" dirty="0"/>
          </a:p>
        </p:txBody>
      </p:sp>
      <p:sp>
        <p:nvSpPr>
          <p:cNvPr id="63" name="TextBox 62"/>
          <p:cNvSpPr txBox="1"/>
          <p:nvPr/>
        </p:nvSpPr>
        <p:spPr>
          <a:xfrm>
            <a:off x="11223293" y="3612923"/>
            <a:ext cx="277640" cy="369332"/>
          </a:xfrm>
          <a:prstGeom prst="rect">
            <a:avLst/>
          </a:prstGeom>
          <a:noFill/>
        </p:spPr>
        <p:txBody>
          <a:bodyPr wrap="none" rtlCol="0">
            <a:spAutoFit/>
          </a:bodyPr>
          <a:lstStyle/>
          <a:p>
            <a:r>
              <a:rPr lang="en-US" dirty="0" smtClean="0"/>
              <a:t>s</a:t>
            </a:r>
            <a:endParaRPr lang="en-US" dirty="0"/>
          </a:p>
        </p:txBody>
      </p:sp>
      <p:cxnSp>
        <p:nvCxnSpPr>
          <p:cNvPr id="64" name="Straight Arrow Connector 63"/>
          <p:cNvCxnSpPr/>
          <p:nvPr/>
        </p:nvCxnSpPr>
        <p:spPr>
          <a:xfrm flipV="1">
            <a:off x="8004978" y="3208265"/>
            <a:ext cx="3087629" cy="38884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9425510" y="2759318"/>
                <a:ext cx="491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solidFill>
                                <a:srgbClr val="FFFF00"/>
                              </a:solidFill>
                              <a:latin typeface="Cambria Math" charset="0"/>
                            </a:rPr>
                          </m:ctrlPr>
                        </m:accPr>
                        <m:e>
                          <m:r>
                            <a:rPr lang="en-US" b="0" i="1" dirty="0" smtClean="0">
                              <a:solidFill>
                                <a:srgbClr val="FFFF00"/>
                              </a:solidFill>
                              <a:latin typeface="Cambria Math" charset="0"/>
                            </a:rPr>
                            <m:t>𝑝</m:t>
                          </m:r>
                        </m:e>
                      </m:acc>
                    </m:oMath>
                  </m:oMathPara>
                </a14:m>
                <a:endParaRPr lang="en-US" dirty="0">
                  <a:solidFill>
                    <a:srgbClr val="FFFF0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9425510" y="2759318"/>
                <a:ext cx="491460" cy="369332"/>
              </a:xfrm>
              <a:prstGeom prst="rect">
                <a:avLst/>
              </a:prstGeom>
              <a:blipFill rotWithShape="0">
                <a:blip r:embed="rId4"/>
                <a:stretch>
                  <a:fillRect t="-1667" r="-23457" b="-5000"/>
                </a:stretch>
              </a:blipFill>
            </p:spPr>
            <p:txBody>
              <a:bodyPr/>
              <a:lstStyle/>
              <a:p>
                <a:r>
                  <a:rPr lang="en-US">
                    <a:noFill/>
                  </a:rPr>
                  <a:t> </a:t>
                </a:r>
              </a:p>
            </p:txBody>
          </p:sp>
        </mc:Fallback>
      </mc:AlternateContent>
      <p:sp>
        <p:nvSpPr>
          <p:cNvPr id="66" name="TextBox 65"/>
          <p:cNvSpPr txBox="1"/>
          <p:nvPr/>
        </p:nvSpPr>
        <p:spPr>
          <a:xfrm>
            <a:off x="7619205" y="2873248"/>
            <a:ext cx="706965" cy="369332"/>
          </a:xfrm>
          <a:prstGeom prst="rect">
            <a:avLst/>
          </a:prstGeom>
          <a:noFill/>
        </p:spPr>
        <p:txBody>
          <a:bodyPr wrap="square" rtlCol="0">
            <a:spAutoFit/>
          </a:bodyPr>
          <a:lstStyle/>
          <a:p>
            <a:r>
              <a:rPr lang="en-US" dirty="0" err="1" smtClean="0"/>
              <a:t>p</a:t>
            </a:r>
            <a:r>
              <a:rPr lang="en-US" baseline="-25000" dirty="0" err="1" smtClean="0"/>
              <a:t>y</a:t>
            </a:r>
            <a:endParaRPr lang="en-US" baseline="-25000" dirty="0"/>
          </a:p>
        </p:txBody>
      </p:sp>
      <p:cxnSp>
        <p:nvCxnSpPr>
          <p:cNvPr id="67" name="Straight Connector 66"/>
          <p:cNvCxnSpPr/>
          <p:nvPr/>
        </p:nvCxnSpPr>
        <p:spPr>
          <a:xfrm>
            <a:off x="9684040" y="3233895"/>
            <a:ext cx="0" cy="393824"/>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68" name="Freeform 67"/>
          <p:cNvSpPr/>
          <p:nvPr/>
        </p:nvSpPr>
        <p:spPr>
          <a:xfrm>
            <a:off x="9177612" y="3344585"/>
            <a:ext cx="171187" cy="287867"/>
          </a:xfrm>
          <a:custGeom>
            <a:avLst/>
            <a:gdLst>
              <a:gd name="connsiteX0" fmla="*/ 50800 w 212253"/>
              <a:gd name="connsiteY0" fmla="*/ 0 h 465667"/>
              <a:gd name="connsiteX1" fmla="*/ 211667 w 212253"/>
              <a:gd name="connsiteY1" fmla="*/ 194733 h 465667"/>
              <a:gd name="connsiteX2" fmla="*/ 0 w 212253"/>
              <a:gd name="connsiteY2" fmla="*/ 465667 h 465667"/>
            </a:gdLst>
            <a:ahLst/>
            <a:cxnLst>
              <a:cxn ang="0">
                <a:pos x="connsiteX0" y="connsiteY0"/>
              </a:cxn>
              <a:cxn ang="0">
                <a:pos x="connsiteX1" y="connsiteY1"/>
              </a:cxn>
              <a:cxn ang="0">
                <a:pos x="connsiteX2" y="connsiteY2"/>
              </a:cxn>
            </a:cxnLst>
            <a:rect l="l" t="t" r="r" b="b"/>
            <a:pathLst>
              <a:path w="212253" h="465667">
                <a:moveTo>
                  <a:pt x="50800" y="0"/>
                </a:moveTo>
                <a:cubicBezTo>
                  <a:pt x="135467" y="58561"/>
                  <a:pt x="220134" y="117122"/>
                  <a:pt x="211667" y="194733"/>
                </a:cubicBezTo>
                <a:cubicBezTo>
                  <a:pt x="203200" y="272344"/>
                  <a:pt x="0" y="465667"/>
                  <a:pt x="0" y="465667"/>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9077562" y="3577570"/>
            <a:ext cx="585888" cy="369332"/>
          </a:xfrm>
          <a:prstGeom prst="rect">
            <a:avLst/>
          </a:prstGeom>
          <a:noFill/>
        </p:spPr>
        <p:txBody>
          <a:bodyPr wrap="square" rtlCol="0">
            <a:spAutoFit/>
          </a:bodyPr>
          <a:lstStyle/>
          <a:p>
            <a:r>
              <a:rPr lang="en-US" dirty="0" err="1" smtClean="0">
                <a:solidFill>
                  <a:srgbClr val="92D050"/>
                </a:solidFill>
              </a:rPr>
              <a:t>y</a:t>
            </a:r>
            <a:r>
              <a:rPr lang="en-US" baseline="-25000" dirty="0" err="1" smtClean="0">
                <a:solidFill>
                  <a:srgbClr val="92D050"/>
                </a:solidFill>
              </a:rPr>
              <a:t>a</a:t>
            </a:r>
            <a:r>
              <a:rPr lang="en-US" dirty="0" smtClean="0">
                <a:solidFill>
                  <a:srgbClr val="92D050"/>
                </a:solidFill>
              </a:rPr>
              <a:t>'</a:t>
            </a:r>
            <a:endParaRPr lang="en-US" dirty="0">
              <a:solidFill>
                <a:srgbClr val="92D050"/>
              </a:solidFill>
            </a:endParaRPr>
          </a:p>
        </p:txBody>
      </p:sp>
      <p:cxnSp>
        <p:nvCxnSpPr>
          <p:cNvPr id="70" name="Straight Arrow Connector 69"/>
          <p:cNvCxnSpPr/>
          <p:nvPr/>
        </p:nvCxnSpPr>
        <p:spPr>
          <a:xfrm flipV="1">
            <a:off x="8024917" y="3612923"/>
            <a:ext cx="3095560" cy="111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7755212" y="3186711"/>
            <a:ext cx="3468081" cy="208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334905" y="3627394"/>
            <a:ext cx="369012" cy="369332"/>
          </a:xfrm>
          <a:prstGeom prst="rect">
            <a:avLst/>
          </a:prstGeom>
          <a:noFill/>
        </p:spPr>
        <p:txBody>
          <a:bodyPr wrap="none" rtlCol="0">
            <a:spAutoFit/>
          </a:bodyPr>
          <a:lstStyle/>
          <a:p>
            <a:r>
              <a:rPr lang="en-US" dirty="0" err="1" smtClean="0"/>
              <a:t>p</a:t>
            </a:r>
            <a:r>
              <a:rPr lang="en-US" baseline="-25000" dirty="0" err="1" smtClean="0"/>
              <a:t>s</a:t>
            </a:r>
            <a:endParaRPr lang="en-US" baseline="-25000" dirty="0"/>
          </a:p>
        </p:txBody>
      </p:sp>
      <mc:AlternateContent xmlns:mc="http://schemas.openxmlformats.org/markup-compatibility/2006" xmlns:a14="http://schemas.microsoft.com/office/drawing/2010/main">
        <mc:Choice Requires="a14">
          <p:sp>
            <p:nvSpPr>
              <p:cNvPr id="76" name="TextBox 75"/>
              <p:cNvSpPr txBox="1"/>
              <p:nvPr/>
            </p:nvSpPr>
            <p:spPr>
              <a:xfrm>
                <a:off x="10085472" y="3714401"/>
                <a:ext cx="858248" cy="474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𝑝</m:t>
                          </m:r>
                        </m:e>
                        <m:sub>
                          <m:r>
                            <a:rPr lang="en-US" b="0" i="1" smtClean="0">
                              <a:latin typeface="Cambria Math" charset="0"/>
                            </a:rPr>
                            <m:t>𝑠</m:t>
                          </m:r>
                        </m:sub>
                      </m:sSub>
                      <m:r>
                        <a:rPr lang="en-US" b="0" i="1" smtClean="0">
                          <a:latin typeface="Cambria Math" charset="0"/>
                        </a:rPr>
                        <m:t>+</m:t>
                      </m:r>
                      <m:f>
                        <m:fPr>
                          <m:ctrlPr>
                            <a:rPr lang="mr-IN" b="0" i="1" smtClean="0">
                              <a:latin typeface="Cambria Math" charset="0"/>
                            </a:rPr>
                          </m:ctrlPr>
                        </m:fPr>
                        <m:num>
                          <m:r>
                            <a:rPr lang="en-US" b="0" i="1" smtClean="0">
                              <a:latin typeface="Cambria Math" charset="0"/>
                            </a:rPr>
                            <m:t>𝑞</m:t>
                          </m:r>
                        </m:num>
                        <m:den>
                          <m:r>
                            <a:rPr lang="en-US" b="0" i="1" smtClean="0">
                              <a:latin typeface="Cambria Math" charset="0"/>
                            </a:rPr>
                            <m:t>𝑐</m:t>
                          </m:r>
                        </m:den>
                      </m:f>
                      <m:r>
                        <a:rPr lang="en-US" b="0" i="1" smtClean="0">
                          <a:latin typeface="Cambria Math" charset="0"/>
                        </a:rPr>
                        <m:t>𝑉</m:t>
                      </m:r>
                    </m:oMath>
                  </m:oMathPara>
                </a14:m>
                <a:endParaRPr lang="en-US" dirty="0"/>
              </a:p>
            </p:txBody>
          </p:sp>
        </mc:Choice>
        <mc:Fallback xmlns="">
          <p:sp>
            <p:nvSpPr>
              <p:cNvPr id="76" name="TextBox 75"/>
              <p:cNvSpPr txBox="1">
                <a:spLocks noRot="1" noChangeAspect="1" noMove="1" noResize="1" noEditPoints="1" noAdjustHandles="1" noChangeArrowheads="1" noChangeShapeType="1" noTextEdit="1"/>
              </p:cNvSpPr>
              <p:nvPr/>
            </p:nvSpPr>
            <p:spPr>
              <a:xfrm>
                <a:off x="10085472" y="3714401"/>
                <a:ext cx="858248" cy="474425"/>
              </a:xfrm>
              <a:prstGeom prst="rect">
                <a:avLst/>
              </a:prstGeom>
              <a:blipFill rotWithShape="0">
                <a:blip r:embed="rId5"/>
                <a:stretch>
                  <a:fillRect/>
                </a:stretch>
              </a:blipFill>
            </p:spPr>
            <p:txBody>
              <a:bodyPr/>
              <a:lstStyle/>
              <a:p>
                <a:r>
                  <a:rPr lang="en-US">
                    <a:noFill/>
                  </a:rPr>
                  <a:t> </a:t>
                </a:r>
              </a:p>
            </p:txBody>
          </p:sp>
        </mc:Fallback>
      </mc:AlternateContent>
      <p:sp>
        <p:nvSpPr>
          <p:cNvPr id="77" name="Can 76"/>
          <p:cNvSpPr/>
          <p:nvPr/>
        </p:nvSpPr>
        <p:spPr>
          <a:xfrm rot="5400000">
            <a:off x="5847803" y="2877461"/>
            <a:ext cx="914400" cy="67811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6008632" y="3113712"/>
            <a:ext cx="437940" cy="369332"/>
          </a:xfrm>
          <a:prstGeom prst="rect">
            <a:avLst/>
          </a:prstGeom>
          <a:noFill/>
        </p:spPr>
        <p:txBody>
          <a:bodyPr wrap="none" rtlCol="0">
            <a:spAutoFit/>
          </a:bodyPr>
          <a:lstStyle/>
          <a:p>
            <a:r>
              <a:rPr lang="en-US" smtClean="0"/>
              <a:t>RF</a:t>
            </a:r>
            <a:endParaRPr lang="en-US"/>
          </a:p>
        </p:txBody>
      </p:sp>
      <p:cxnSp>
        <p:nvCxnSpPr>
          <p:cNvPr id="84" name="Straight Arrow Connector 83"/>
          <p:cNvCxnSpPr/>
          <p:nvPr/>
        </p:nvCxnSpPr>
        <p:spPr>
          <a:xfrm flipV="1">
            <a:off x="8010376" y="3214801"/>
            <a:ext cx="1706034" cy="382510"/>
          </a:xfrm>
          <a:prstGeom prst="straightConnector1">
            <a:avLst/>
          </a:prstGeom>
          <a:ln w="571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1092607" y="3203289"/>
            <a:ext cx="0" cy="393824"/>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86" name="Freeform 85"/>
          <p:cNvSpPr/>
          <p:nvPr/>
        </p:nvSpPr>
        <p:spPr>
          <a:xfrm>
            <a:off x="9540737" y="3419192"/>
            <a:ext cx="142651" cy="204794"/>
          </a:xfrm>
          <a:custGeom>
            <a:avLst/>
            <a:gdLst>
              <a:gd name="connsiteX0" fmla="*/ 50800 w 212253"/>
              <a:gd name="connsiteY0" fmla="*/ 0 h 465667"/>
              <a:gd name="connsiteX1" fmla="*/ 211667 w 212253"/>
              <a:gd name="connsiteY1" fmla="*/ 194733 h 465667"/>
              <a:gd name="connsiteX2" fmla="*/ 0 w 212253"/>
              <a:gd name="connsiteY2" fmla="*/ 465667 h 465667"/>
            </a:gdLst>
            <a:ahLst/>
            <a:cxnLst>
              <a:cxn ang="0">
                <a:pos x="connsiteX0" y="connsiteY0"/>
              </a:cxn>
              <a:cxn ang="0">
                <a:pos x="connsiteX1" y="connsiteY1"/>
              </a:cxn>
              <a:cxn ang="0">
                <a:pos x="connsiteX2" y="connsiteY2"/>
              </a:cxn>
            </a:cxnLst>
            <a:rect l="l" t="t" r="r" b="b"/>
            <a:pathLst>
              <a:path w="212253" h="465667">
                <a:moveTo>
                  <a:pt x="50800" y="0"/>
                </a:moveTo>
                <a:cubicBezTo>
                  <a:pt x="135467" y="58561"/>
                  <a:pt x="220134" y="117122"/>
                  <a:pt x="211667" y="194733"/>
                </a:cubicBezTo>
                <a:cubicBezTo>
                  <a:pt x="203200" y="272344"/>
                  <a:pt x="0" y="465667"/>
                  <a:pt x="0" y="465667"/>
                </a:cubicBezTo>
              </a:path>
            </a:pathLst>
          </a:cu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9660964" y="3400201"/>
            <a:ext cx="713193" cy="369332"/>
          </a:xfrm>
          <a:prstGeom prst="rect">
            <a:avLst/>
          </a:prstGeom>
          <a:noFill/>
        </p:spPr>
        <p:txBody>
          <a:bodyPr wrap="square" rtlCol="0">
            <a:spAutoFit/>
          </a:bodyPr>
          <a:lstStyle/>
          <a:p>
            <a:r>
              <a:rPr lang="en-US" dirty="0" err="1" smtClean="0">
                <a:solidFill>
                  <a:schemeClr val="tx2">
                    <a:lumMod val="60000"/>
                    <a:lumOff val="40000"/>
                  </a:schemeClr>
                </a:solidFill>
              </a:rPr>
              <a:t>y</a:t>
            </a:r>
            <a:r>
              <a:rPr lang="en-US" baseline="-25000" dirty="0" err="1" smtClean="0">
                <a:solidFill>
                  <a:schemeClr val="tx2">
                    <a:lumMod val="60000"/>
                    <a:lumOff val="40000"/>
                  </a:schemeClr>
                </a:solidFill>
              </a:rPr>
              <a:t>b</a:t>
            </a:r>
            <a:r>
              <a:rPr lang="en-US" dirty="0" smtClean="0">
                <a:solidFill>
                  <a:schemeClr val="tx2">
                    <a:lumMod val="60000"/>
                    <a:lumOff val="40000"/>
                  </a:schemeClr>
                </a:solidFill>
              </a:rPr>
              <a:t>'</a:t>
            </a:r>
            <a:endParaRPr lang="en-US" dirty="0">
              <a:solidFill>
                <a:schemeClr val="tx2">
                  <a:lumMod val="60000"/>
                  <a:lumOff val="40000"/>
                </a:schemeClr>
              </a:solidFill>
            </a:endParaRPr>
          </a:p>
        </p:txBody>
      </p:sp>
      <p:sp>
        <p:nvSpPr>
          <p:cNvPr id="88" name="TextBox 87"/>
          <p:cNvSpPr txBox="1"/>
          <p:nvPr/>
        </p:nvSpPr>
        <p:spPr>
          <a:xfrm>
            <a:off x="5142615" y="3982255"/>
            <a:ext cx="3040911" cy="1200329"/>
          </a:xfrm>
          <a:prstGeom prst="rect">
            <a:avLst/>
          </a:prstGeom>
          <a:noFill/>
        </p:spPr>
        <p:txBody>
          <a:bodyPr wrap="square" rtlCol="0">
            <a:spAutoFit/>
          </a:bodyPr>
          <a:lstStyle/>
          <a:p>
            <a:r>
              <a:rPr lang="en-US" dirty="0" smtClean="0"/>
              <a:t>After crossing the RF cavity the particle gains energy in the longitudinal direction, but </a:t>
            </a:r>
            <a:r>
              <a:rPr lang="en-US" b="1" u="sng" dirty="0" smtClean="0"/>
              <a:t>not in the transverse</a:t>
            </a:r>
            <a:endParaRPr lang="en-US" b="1" u="sng" dirty="0"/>
          </a:p>
        </p:txBody>
      </p:sp>
      <p:sp>
        <p:nvSpPr>
          <p:cNvPr id="89" name="TextBox 88"/>
          <p:cNvSpPr txBox="1"/>
          <p:nvPr/>
        </p:nvSpPr>
        <p:spPr>
          <a:xfrm>
            <a:off x="9132423" y="4519136"/>
            <a:ext cx="1412566" cy="584775"/>
          </a:xfrm>
          <a:prstGeom prst="rect">
            <a:avLst/>
          </a:prstGeom>
          <a:noFill/>
        </p:spPr>
        <p:txBody>
          <a:bodyPr wrap="none" rtlCol="0">
            <a:spAutoFit/>
          </a:bodyPr>
          <a:lstStyle/>
          <a:p>
            <a:r>
              <a:rPr lang="en-US" sz="3200" dirty="0" err="1" smtClean="0">
                <a:solidFill>
                  <a:schemeClr val="tx2">
                    <a:lumMod val="60000"/>
                    <a:lumOff val="40000"/>
                  </a:schemeClr>
                </a:solidFill>
              </a:rPr>
              <a:t>y</a:t>
            </a:r>
            <a:r>
              <a:rPr lang="en-US" sz="3200" baseline="-25000" dirty="0" err="1" smtClean="0">
                <a:solidFill>
                  <a:schemeClr val="tx2">
                    <a:lumMod val="60000"/>
                    <a:lumOff val="40000"/>
                  </a:schemeClr>
                </a:solidFill>
              </a:rPr>
              <a:t>b</a:t>
            </a:r>
            <a:r>
              <a:rPr lang="en-US" sz="3200" dirty="0" smtClean="0">
                <a:solidFill>
                  <a:schemeClr val="tx2">
                    <a:lumMod val="60000"/>
                    <a:lumOff val="40000"/>
                  </a:schemeClr>
                </a:solidFill>
              </a:rPr>
              <a:t>’</a:t>
            </a:r>
            <a:r>
              <a:rPr lang="en-US" sz="3200" dirty="0" smtClean="0"/>
              <a:t> &lt; </a:t>
            </a:r>
            <a:r>
              <a:rPr lang="en-US" sz="3200" dirty="0" err="1" smtClean="0">
                <a:solidFill>
                  <a:srgbClr val="92D050"/>
                </a:solidFill>
              </a:rPr>
              <a:t>y</a:t>
            </a:r>
            <a:r>
              <a:rPr lang="en-US" sz="3200" baseline="-25000" dirty="0" err="1" smtClean="0">
                <a:solidFill>
                  <a:srgbClr val="92D050"/>
                </a:solidFill>
              </a:rPr>
              <a:t>a</a:t>
            </a:r>
            <a:r>
              <a:rPr lang="en-US" sz="3200" dirty="0" smtClean="0">
                <a:solidFill>
                  <a:srgbClr val="92D050"/>
                </a:solidFill>
              </a:rPr>
              <a:t>’</a:t>
            </a:r>
            <a:endParaRPr lang="en-US" sz="3200" dirty="0">
              <a:solidFill>
                <a:srgbClr val="92D050"/>
              </a:solidFill>
            </a:endParaRPr>
          </a:p>
        </p:txBody>
      </p:sp>
    </p:spTree>
    <p:extLst>
      <p:ext uri="{BB962C8B-B14F-4D97-AF65-F5344CB8AC3E}">
        <p14:creationId xmlns:p14="http://schemas.microsoft.com/office/powerpoint/2010/main" val="2098233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39</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cxnSp>
        <p:nvCxnSpPr>
          <p:cNvPr id="6" name="Straight Arrow Connector 5"/>
          <p:cNvCxnSpPr/>
          <p:nvPr/>
        </p:nvCxnSpPr>
        <p:spPr>
          <a:xfrm flipV="1">
            <a:off x="2169041" y="1095153"/>
            <a:ext cx="0" cy="3455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3916" y="2796362"/>
            <a:ext cx="3912781" cy="10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01465" y="2822944"/>
            <a:ext cx="295274" cy="369332"/>
          </a:xfrm>
          <a:prstGeom prst="rect">
            <a:avLst/>
          </a:prstGeom>
          <a:noFill/>
        </p:spPr>
        <p:txBody>
          <a:bodyPr wrap="none" rtlCol="0">
            <a:spAutoFit/>
          </a:bodyPr>
          <a:lstStyle/>
          <a:p>
            <a:r>
              <a:rPr lang="en-US" dirty="0" smtClean="0"/>
              <a:t>y</a:t>
            </a:r>
            <a:endParaRPr lang="en-US" dirty="0"/>
          </a:p>
        </p:txBody>
      </p:sp>
      <p:sp>
        <p:nvSpPr>
          <p:cNvPr id="10" name="TextBox 9"/>
          <p:cNvSpPr txBox="1"/>
          <p:nvPr/>
        </p:nvSpPr>
        <p:spPr>
          <a:xfrm>
            <a:off x="2275526" y="998056"/>
            <a:ext cx="340158" cy="369332"/>
          </a:xfrm>
          <a:prstGeom prst="rect">
            <a:avLst/>
          </a:prstGeom>
          <a:noFill/>
        </p:spPr>
        <p:txBody>
          <a:bodyPr wrap="none" rtlCol="0">
            <a:spAutoFit/>
          </a:bodyPr>
          <a:lstStyle/>
          <a:p>
            <a:r>
              <a:rPr lang="en-US" dirty="0" smtClean="0"/>
              <a:t>y'</a:t>
            </a:r>
            <a:endParaRPr lang="en-US" dirty="0"/>
          </a:p>
        </p:txBody>
      </p:sp>
      <p:sp>
        <p:nvSpPr>
          <p:cNvPr id="11" name="Oval 10"/>
          <p:cNvSpPr/>
          <p:nvPr/>
        </p:nvSpPr>
        <p:spPr>
          <a:xfrm>
            <a:off x="1935124" y="1850067"/>
            <a:ext cx="478465" cy="1903227"/>
          </a:xfrm>
          <a:prstGeom prst="ellipse">
            <a:avLst/>
          </a:prstGeom>
          <a:solidFill>
            <a:srgbClr val="92D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35124" y="2264738"/>
            <a:ext cx="478465" cy="1073888"/>
          </a:xfrm>
          <a:prstGeom prst="ellipse">
            <a:avLst/>
          </a:prstGeom>
          <a:solidFill>
            <a:schemeClr val="tx2">
              <a:lumMod val="60000"/>
              <a:lumOff val="4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62444" y="1585125"/>
            <a:ext cx="585888" cy="369332"/>
          </a:xfrm>
          <a:prstGeom prst="rect">
            <a:avLst/>
          </a:prstGeom>
          <a:noFill/>
        </p:spPr>
        <p:txBody>
          <a:bodyPr wrap="square" rtlCol="0">
            <a:spAutoFit/>
          </a:bodyPr>
          <a:lstStyle/>
          <a:p>
            <a:r>
              <a:rPr lang="en-US" dirty="0" err="1" smtClean="0">
                <a:solidFill>
                  <a:srgbClr val="92D050"/>
                </a:solidFill>
              </a:rPr>
              <a:t>y</a:t>
            </a:r>
            <a:r>
              <a:rPr lang="en-US" baseline="-25000" dirty="0" err="1" smtClean="0">
                <a:solidFill>
                  <a:srgbClr val="92D050"/>
                </a:solidFill>
              </a:rPr>
              <a:t>a</a:t>
            </a:r>
            <a:r>
              <a:rPr lang="en-US" dirty="0" smtClean="0">
                <a:solidFill>
                  <a:srgbClr val="92D050"/>
                </a:solidFill>
              </a:rPr>
              <a:t>'</a:t>
            </a:r>
            <a:endParaRPr lang="en-US" dirty="0">
              <a:solidFill>
                <a:srgbClr val="92D050"/>
              </a:solidFill>
            </a:endParaRPr>
          </a:p>
        </p:txBody>
      </p:sp>
      <p:sp>
        <p:nvSpPr>
          <p:cNvPr id="14" name="TextBox 13"/>
          <p:cNvSpPr txBox="1"/>
          <p:nvPr/>
        </p:nvSpPr>
        <p:spPr>
          <a:xfrm>
            <a:off x="2551814" y="2024627"/>
            <a:ext cx="713193" cy="369332"/>
          </a:xfrm>
          <a:prstGeom prst="rect">
            <a:avLst/>
          </a:prstGeom>
          <a:noFill/>
        </p:spPr>
        <p:txBody>
          <a:bodyPr wrap="square" rtlCol="0">
            <a:spAutoFit/>
          </a:bodyPr>
          <a:lstStyle/>
          <a:p>
            <a:r>
              <a:rPr lang="en-US" dirty="0" err="1" smtClean="0">
                <a:solidFill>
                  <a:schemeClr val="tx2">
                    <a:lumMod val="60000"/>
                    <a:lumOff val="40000"/>
                  </a:schemeClr>
                </a:solidFill>
              </a:rPr>
              <a:t>y</a:t>
            </a:r>
            <a:r>
              <a:rPr lang="en-US" baseline="-25000" dirty="0" err="1" smtClean="0">
                <a:solidFill>
                  <a:schemeClr val="tx2">
                    <a:lumMod val="60000"/>
                    <a:lumOff val="40000"/>
                  </a:schemeClr>
                </a:solidFill>
              </a:rPr>
              <a:t>b</a:t>
            </a:r>
            <a:r>
              <a:rPr lang="en-US" dirty="0" smtClean="0">
                <a:solidFill>
                  <a:schemeClr val="tx2">
                    <a:lumMod val="60000"/>
                    <a:lumOff val="40000"/>
                  </a:schemeClr>
                </a:solidFill>
              </a:rPr>
              <a:t>'</a:t>
            </a:r>
            <a:endParaRPr lang="en-US" dirty="0">
              <a:solidFill>
                <a:schemeClr val="tx2">
                  <a:lumMod val="60000"/>
                  <a:lumOff val="40000"/>
                </a:schemeClr>
              </a:solidFill>
            </a:endParaRPr>
          </a:p>
        </p:txBody>
      </p:sp>
      <p:cxnSp>
        <p:nvCxnSpPr>
          <p:cNvPr id="16" name="Straight Connector 15"/>
          <p:cNvCxnSpPr/>
          <p:nvPr/>
        </p:nvCxnSpPr>
        <p:spPr>
          <a:xfrm>
            <a:off x="1786269" y="1850067"/>
            <a:ext cx="7797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57915" y="2264738"/>
            <a:ext cx="77972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92413" y="653670"/>
            <a:ext cx="1353256" cy="369332"/>
          </a:xfrm>
          <a:prstGeom prst="rect">
            <a:avLst/>
          </a:prstGeom>
          <a:noFill/>
        </p:spPr>
        <p:txBody>
          <a:bodyPr wrap="none" rtlCol="0">
            <a:spAutoFit/>
          </a:bodyPr>
          <a:lstStyle/>
          <a:p>
            <a:r>
              <a:rPr lang="en-US" smtClean="0"/>
              <a:t>Phase space</a:t>
            </a:r>
            <a:endParaRPr lang="en-US"/>
          </a:p>
        </p:txBody>
      </p:sp>
      <mc:AlternateContent xmlns:mc="http://schemas.openxmlformats.org/markup-compatibility/2006" xmlns:a14="http://schemas.microsoft.com/office/drawing/2010/main">
        <mc:Choice Requires="a14">
          <p:sp>
            <p:nvSpPr>
              <p:cNvPr id="19" name="TextBox 18"/>
              <p:cNvSpPr txBox="1"/>
              <p:nvPr/>
            </p:nvSpPr>
            <p:spPr>
              <a:xfrm>
                <a:off x="2984862" y="956003"/>
                <a:ext cx="5819991" cy="748538"/>
              </a:xfrm>
              <a:prstGeom prst="rect">
                <a:avLst/>
              </a:prstGeom>
              <a:noFill/>
            </p:spPr>
            <p:txBody>
              <a:bodyPr wrap="none" rtlCol="0">
                <a:spAutoFit/>
              </a:bodyPr>
              <a:lstStyle/>
              <a:p>
                <a:r>
                  <a:rPr lang="en-US" sz="2800" dirty="0" smtClean="0">
                    <a:solidFill>
                      <a:srgbClr val="FFC000"/>
                    </a:solidFill>
                  </a:rPr>
                  <a:t>siny’</a:t>
                </a:r>
                <a:r>
                  <a:rPr lang="en-US" sz="2800" dirty="0" smtClean="0"/>
                  <a:t>=</a:t>
                </a:r>
                <a14:m>
                  <m:oMath xmlns:m="http://schemas.openxmlformats.org/officeDocument/2006/math">
                    <m:f>
                      <m:fPr>
                        <m:ctrlPr>
                          <a:rPr lang="mr-IN" sz="2800" i="1" smtClean="0">
                            <a:latin typeface="Cambria Math" charset="0"/>
                          </a:rPr>
                        </m:ctrlPr>
                      </m:fPr>
                      <m:num>
                        <m:sSub>
                          <m:sSubPr>
                            <m:ctrlPr>
                              <a:rPr lang="en-US" sz="2800" i="1" smtClean="0">
                                <a:latin typeface="Cambria Math" charset="0"/>
                              </a:rPr>
                            </m:ctrlPr>
                          </m:sSubPr>
                          <m:e>
                            <m:r>
                              <a:rPr lang="en-US" sz="2800" b="0" i="1" smtClean="0">
                                <a:latin typeface="Cambria Math" charset="0"/>
                              </a:rPr>
                              <m:t>𝑝</m:t>
                            </m:r>
                          </m:e>
                          <m:sub>
                            <m:r>
                              <a:rPr lang="en-US" sz="2800" b="0" i="1" smtClean="0">
                                <a:latin typeface="Cambria Math" charset="0"/>
                              </a:rPr>
                              <m:t>𝑦</m:t>
                            </m:r>
                          </m:sub>
                        </m:sSub>
                      </m:num>
                      <m:den>
                        <m:d>
                          <m:dPr>
                            <m:begChr m:val="|"/>
                            <m:endChr m:val="|"/>
                            <m:ctrlPr>
                              <a:rPr lang="hr-HR" sz="2800" i="1" smtClean="0">
                                <a:latin typeface="Cambria Math" charset="0"/>
                              </a:rPr>
                            </m:ctrlPr>
                          </m:dPr>
                          <m:e>
                            <m:acc>
                              <m:accPr>
                                <m:chr m:val="⃑"/>
                                <m:ctrlPr>
                                  <a:rPr lang="hr-HR" sz="2800" i="1" smtClean="0">
                                    <a:latin typeface="Cambria Math" charset="0"/>
                                  </a:rPr>
                                </m:ctrlPr>
                              </m:accPr>
                              <m:e>
                                <m:r>
                                  <a:rPr lang="en-US" sz="2800" b="0" i="1" smtClean="0">
                                    <a:latin typeface="Cambria Math" charset="0"/>
                                  </a:rPr>
                                  <m:t>𝑝</m:t>
                                </m:r>
                              </m:e>
                            </m:acc>
                          </m:e>
                        </m:d>
                      </m:den>
                    </m:f>
                  </m:oMath>
                </a14:m>
                <a:r>
                  <a:rPr lang="en-US" sz="2800" dirty="0" smtClean="0">
                    <a:sym typeface="Wingdings"/>
                  </a:rPr>
                  <a:t>      </a:t>
                </a:r>
                <a:r>
                  <a:rPr lang="mr-IN" sz="2800" dirty="0" smtClean="0">
                    <a:sym typeface="Wingdings"/>
                  </a:rPr>
                  <a:t></a:t>
                </a:r>
                <a:r>
                  <a:rPr lang="en-US" sz="2800" dirty="0" smtClean="0">
                    <a:sym typeface="Wingdings"/>
                  </a:rPr>
                  <a:t>     y’</a:t>
                </a:r>
                <a:r>
                  <a:rPr lang="en-US" sz="2800" dirty="0" smtClean="0"/>
                  <a:t>=</a:t>
                </a:r>
                <a14:m>
                  <m:oMath xmlns:m="http://schemas.openxmlformats.org/officeDocument/2006/math">
                    <m:f>
                      <m:fPr>
                        <m:ctrlPr>
                          <a:rPr lang="mr-IN" sz="2800" i="1">
                            <a:latin typeface="Cambria Math" charset="0"/>
                          </a:rPr>
                        </m:ctrlPr>
                      </m:fPr>
                      <m:num>
                        <m:sSub>
                          <m:sSubPr>
                            <m:ctrlPr>
                              <a:rPr lang="en-US" sz="2800" i="1">
                                <a:latin typeface="Cambria Math" charset="0"/>
                              </a:rPr>
                            </m:ctrlPr>
                          </m:sSubPr>
                          <m:e>
                            <m:r>
                              <a:rPr lang="en-US" sz="2800" i="1">
                                <a:latin typeface="Cambria Math" charset="0"/>
                              </a:rPr>
                              <m:t>𝑝</m:t>
                            </m:r>
                          </m:e>
                          <m:sub>
                            <m:r>
                              <a:rPr lang="en-US" sz="2800" b="0" i="1" smtClean="0">
                                <a:latin typeface="Cambria Math" charset="0"/>
                              </a:rPr>
                              <m:t>𝑦</m:t>
                            </m:r>
                          </m:sub>
                        </m:sSub>
                      </m:num>
                      <m:den>
                        <m:d>
                          <m:dPr>
                            <m:begChr m:val="|"/>
                            <m:endChr m:val="|"/>
                            <m:ctrlPr>
                              <a:rPr lang="hr-HR" sz="2800" i="1">
                                <a:latin typeface="Cambria Math" charset="0"/>
                              </a:rPr>
                            </m:ctrlPr>
                          </m:dPr>
                          <m:e>
                            <m:acc>
                              <m:accPr>
                                <m:chr m:val="⃑"/>
                                <m:ctrlPr>
                                  <a:rPr lang="hr-HR" sz="2800" i="1">
                                    <a:latin typeface="Cambria Math" charset="0"/>
                                  </a:rPr>
                                </m:ctrlPr>
                              </m:accPr>
                              <m:e>
                                <m:r>
                                  <a:rPr lang="en-US" sz="2800" i="1">
                                    <a:latin typeface="Cambria Math" charset="0"/>
                                  </a:rPr>
                                  <m:t>𝑝</m:t>
                                </m:r>
                              </m:e>
                            </m:acc>
                          </m:e>
                        </m:d>
                      </m:den>
                    </m:f>
                    <m:r>
                      <a:rPr lang="en-US" sz="2800" b="0" i="1" smtClean="0">
                        <a:latin typeface="Cambria Math" charset="0"/>
                      </a:rPr>
                      <m:t>=</m:t>
                    </m:r>
                    <m:f>
                      <m:fPr>
                        <m:ctrlPr>
                          <a:rPr lang="mr-IN" sz="2800" b="0" i="1" smtClean="0">
                            <a:latin typeface="Cambria Math" charset="0"/>
                          </a:rPr>
                        </m:ctrlPr>
                      </m:fPr>
                      <m:num>
                        <m:sSub>
                          <m:sSubPr>
                            <m:ctrlPr>
                              <a:rPr lang="en-US" sz="2800" b="0" i="1" smtClean="0">
                                <a:latin typeface="Cambria Math" charset="0"/>
                              </a:rPr>
                            </m:ctrlPr>
                          </m:sSubPr>
                          <m:e>
                            <m:r>
                              <a:rPr lang="en-US" sz="2800" b="0" i="1" smtClean="0">
                                <a:latin typeface="Cambria Math" charset="0"/>
                              </a:rPr>
                              <m:t>𝑝</m:t>
                            </m:r>
                          </m:e>
                          <m:sub>
                            <m:r>
                              <a:rPr lang="en-US" sz="2800" b="0" i="1" smtClean="0">
                                <a:latin typeface="Cambria Math" charset="0"/>
                              </a:rPr>
                              <m:t>𝑦</m:t>
                            </m:r>
                          </m:sub>
                        </m:sSub>
                      </m:num>
                      <m:den>
                        <m:r>
                          <a:rPr lang="mr-IN" sz="2800" b="0" i="1" smtClean="0">
                            <a:latin typeface="Cambria Math" charset="0"/>
                            <a:ea typeface="Cambria Math" charset="0"/>
                            <a:cs typeface="Cambria Math" charset="0"/>
                          </a:rPr>
                          <m:t>𝛾</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𝑚</m:t>
                            </m:r>
                          </m:e>
                          <m:sub>
                            <m:r>
                              <a:rPr lang="en-US" sz="2800" b="0" i="1" smtClean="0">
                                <a:latin typeface="Cambria Math" charset="0"/>
                                <a:ea typeface="Cambria Math" charset="0"/>
                                <a:cs typeface="Cambria Math" charset="0"/>
                              </a:rPr>
                              <m:t>0</m:t>
                            </m:r>
                          </m:sub>
                        </m:sSub>
                        <m:r>
                          <a:rPr lang="en-US" sz="2800" b="0" i="1" smtClean="0">
                            <a:latin typeface="Cambria Math" charset="0"/>
                            <a:ea typeface="Cambria Math" charset="0"/>
                            <a:cs typeface="Cambria Math" charset="0"/>
                          </a:rPr>
                          <m:t>𝑣</m:t>
                        </m:r>
                      </m:den>
                    </m:f>
                    <m:r>
                      <a:rPr lang="en-US" sz="2800" b="0" i="1" smtClean="0">
                        <a:latin typeface="Cambria Math" charset="0"/>
                      </a:rPr>
                      <m:t>=</m:t>
                    </m:r>
                    <m:f>
                      <m:fPr>
                        <m:ctrlPr>
                          <a:rPr lang="mr-IN" sz="2800" b="0" i="1" smtClean="0">
                            <a:latin typeface="Cambria Math" charset="0"/>
                          </a:rPr>
                        </m:ctrlPr>
                      </m:fPr>
                      <m:num>
                        <m:sSub>
                          <m:sSubPr>
                            <m:ctrlPr>
                              <a:rPr lang="en-US" sz="2800" i="1">
                                <a:latin typeface="Cambria Math" charset="0"/>
                              </a:rPr>
                            </m:ctrlPr>
                          </m:sSubPr>
                          <m:e>
                            <m:r>
                              <a:rPr lang="en-US" sz="2800" i="1">
                                <a:latin typeface="Cambria Math" charset="0"/>
                              </a:rPr>
                              <m:t>𝑝</m:t>
                            </m:r>
                          </m:e>
                          <m:sub>
                            <m:r>
                              <a:rPr lang="en-US" sz="2800" i="1">
                                <a:latin typeface="Cambria Math" charset="0"/>
                              </a:rPr>
                              <m:t>𝑦</m:t>
                            </m:r>
                          </m:sub>
                        </m:sSub>
                      </m:num>
                      <m:den>
                        <m:r>
                          <a:rPr lang="mr-IN" sz="2800" i="1">
                            <a:latin typeface="Cambria Math" charset="0"/>
                            <a:ea typeface="Cambria Math" charset="0"/>
                            <a:cs typeface="Cambria Math" charset="0"/>
                          </a:rPr>
                          <m:t>𝛾</m:t>
                        </m:r>
                        <m:sSub>
                          <m:sSubPr>
                            <m:ctrlPr>
                              <a:rPr lang="en-US" sz="2800" i="1">
                                <a:latin typeface="Cambria Math" charset="0"/>
                                <a:ea typeface="Cambria Math" charset="0"/>
                                <a:cs typeface="Cambria Math" charset="0"/>
                              </a:rPr>
                            </m:ctrlPr>
                          </m:sSubPr>
                          <m:e>
                            <m:r>
                              <a:rPr lang="en-US" sz="2800" i="1">
                                <a:latin typeface="Cambria Math" charset="0"/>
                                <a:ea typeface="Cambria Math" charset="0"/>
                                <a:cs typeface="Cambria Math" charset="0"/>
                              </a:rPr>
                              <m:t>𝑚</m:t>
                            </m:r>
                          </m:e>
                          <m:sub>
                            <m:r>
                              <a:rPr lang="en-US" sz="2800" i="1">
                                <a:latin typeface="Cambria Math" charset="0"/>
                                <a:ea typeface="Cambria Math" charset="0"/>
                                <a:cs typeface="Cambria Math" charset="0"/>
                              </a:rPr>
                              <m:t>0</m:t>
                            </m:r>
                          </m:sub>
                        </m:sSub>
                        <m:r>
                          <a:rPr lang="en-US" sz="280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𝑐</m:t>
                        </m:r>
                      </m:den>
                    </m:f>
                  </m:oMath>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984862" y="956003"/>
                <a:ext cx="5819991" cy="748538"/>
              </a:xfrm>
              <a:prstGeom prst="rect">
                <a:avLst/>
              </a:prstGeom>
              <a:blipFill rotWithShape="0">
                <a:blip r:embed="rId2"/>
                <a:stretch>
                  <a:fillRect l="-2201"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3916" y="4913131"/>
                <a:ext cx="4921347" cy="369332"/>
              </a:xfrm>
              <a:prstGeom prst="rect">
                <a:avLst/>
              </a:prstGeom>
              <a:noFill/>
            </p:spPr>
            <p:txBody>
              <a:bodyPr wrap="none" rtlCol="0">
                <a:spAutoFit/>
              </a:bodyPr>
              <a:lstStyle/>
              <a:p>
                <a:r>
                  <a:rPr lang="en-US" dirty="0" smtClean="0"/>
                  <a:t>When we accelerate, as </a:t>
                </a:r>
                <a14:m>
                  <m:oMath xmlns:m="http://schemas.openxmlformats.org/officeDocument/2006/math">
                    <m:d>
                      <m:dPr>
                        <m:begChr m:val="|"/>
                        <m:endChr m:val="|"/>
                        <m:ctrlPr>
                          <a:rPr lang="hr-HR" i="1">
                            <a:latin typeface="Cambria Math" charset="0"/>
                          </a:rPr>
                        </m:ctrlPr>
                      </m:dPr>
                      <m:e>
                        <m:acc>
                          <m:accPr>
                            <m:chr m:val="⃑"/>
                            <m:ctrlPr>
                              <a:rPr lang="hr-HR" i="1">
                                <a:latin typeface="Cambria Math" charset="0"/>
                              </a:rPr>
                            </m:ctrlPr>
                          </m:accPr>
                          <m:e>
                            <m:r>
                              <a:rPr lang="en-US" i="1">
                                <a:latin typeface="Cambria Math" charset="0"/>
                              </a:rPr>
                              <m:t>𝑝</m:t>
                            </m:r>
                          </m:e>
                        </m:acc>
                      </m:e>
                    </m:d>
                  </m:oMath>
                </a14:m>
                <a:r>
                  <a:rPr lang="en-US" dirty="0" smtClean="0"/>
                  <a:t> increases y’ decreases </a:t>
                </a:r>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233916" y="4913131"/>
                <a:ext cx="4921347" cy="369332"/>
              </a:xfrm>
              <a:prstGeom prst="rect">
                <a:avLst/>
              </a:prstGeom>
              <a:blipFill rotWithShape="0">
                <a:blip r:embed="rId3"/>
                <a:stretch>
                  <a:fillRect l="-990" t="-819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404884" y="2138297"/>
                <a:ext cx="5497032" cy="1200329"/>
              </a:xfrm>
              <a:prstGeom prst="rect">
                <a:avLst/>
              </a:prstGeom>
              <a:noFill/>
            </p:spPr>
            <p:txBody>
              <a:bodyPr wrap="square" rtlCol="0">
                <a:spAutoFit/>
              </a:bodyPr>
              <a:lstStyle/>
              <a:p>
                <a:r>
                  <a:rPr lang="en-US" dirty="0" smtClean="0"/>
                  <a:t>If we choose as phase space coordinates (</a:t>
                </a:r>
                <a:r>
                  <a:rPr lang="en-US" dirty="0" err="1" smtClean="0"/>
                  <a:t>y,p</a:t>
                </a:r>
                <a:r>
                  <a:rPr lang="en-US" baseline="-25000" dirty="0" err="1" smtClean="0"/>
                  <a:t>y</a:t>
                </a:r>
                <a:r>
                  <a:rPr lang="en-US" dirty="0" smtClean="0"/>
                  <a:t>), the phase space does not shrink because as </a:t>
                </a:r>
                <a14:m>
                  <m:oMath xmlns:m="http://schemas.openxmlformats.org/officeDocument/2006/math">
                    <m:d>
                      <m:dPr>
                        <m:begChr m:val="|"/>
                        <m:endChr m:val="|"/>
                        <m:ctrlPr>
                          <a:rPr lang="hr-HR" i="1">
                            <a:latin typeface="Cambria Math" charset="0"/>
                          </a:rPr>
                        </m:ctrlPr>
                      </m:dPr>
                      <m:e>
                        <m:acc>
                          <m:accPr>
                            <m:chr m:val="⃑"/>
                            <m:ctrlPr>
                              <a:rPr lang="hr-HR" i="1">
                                <a:latin typeface="Cambria Math" charset="0"/>
                              </a:rPr>
                            </m:ctrlPr>
                          </m:accPr>
                          <m:e>
                            <m:r>
                              <a:rPr lang="en-US" i="1">
                                <a:latin typeface="Cambria Math" charset="0"/>
                              </a:rPr>
                              <m:t>𝑝</m:t>
                            </m:r>
                          </m:e>
                        </m:acc>
                      </m:e>
                    </m:d>
                  </m:oMath>
                </a14:m>
                <a:r>
                  <a:rPr lang="en-US" dirty="0"/>
                  <a:t> increases y’ decreases </a:t>
                </a:r>
                <a:r>
                  <a:rPr lang="en-US" dirty="0" smtClean="0"/>
                  <a:t>and the product remains constant, i.e. </a:t>
                </a:r>
                <a:r>
                  <a:rPr lang="en-US" dirty="0" err="1" smtClean="0"/>
                  <a:t>p</a:t>
                </a:r>
                <a:r>
                  <a:rPr lang="en-US" baseline="-25000" dirty="0" err="1" smtClean="0"/>
                  <a:t>y</a:t>
                </a:r>
                <a:r>
                  <a:rPr lang="en-US" dirty="0" smtClean="0"/>
                  <a:t> remains constant.</a:t>
                </a:r>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5404884" y="2138297"/>
                <a:ext cx="5497032" cy="1200329"/>
              </a:xfrm>
              <a:prstGeom prst="rect">
                <a:avLst/>
              </a:prstGeom>
              <a:blipFill rotWithShape="0">
                <a:blip r:embed="rId4"/>
                <a:stretch>
                  <a:fillRect l="-999" t="-3046"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734573" y="3753294"/>
                <a:ext cx="5291390" cy="795731"/>
              </a:xfrm>
              <a:prstGeom prst="rect">
                <a:avLst/>
              </a:prstGeom>
              <a:noFill/>
            </p:spPr>
            <p:txBody>
              <a:bodyPr wrap="square" rtlCol="0">
                <a:spAutoFit/>
              </a:bodyPr>
              <a:lstStyle/>
              <a:p>
                <a:r>
                  <a:rPr lang="en-US" dirty="0" smtClean="0"/>
                  <a:t>As y’ goes as </a:t>
                </a:r>
                <a14:m>
                  <m:oMath xmlns:m="http://schemas.openxmlformats.org/officeDocument/2006/math">
                    <m:f>
                      <m:fPr>
                        <m:ctrlPr>
                          <a:rPr lang="mr-IN" i="1" smtClean="0">
                            <a:latin typeface="Cambria Math" charset="0"/>
                          </a:rPr>
                        </m:ctrlPr>
                      </m:fPr>
                      <m:num>
                        <m:r>
                          <a:rPr lang="en-US" b="0" i="1" smtClean="0">
                            <a:latin typeface="Cambria Math" charset="0"/>
                          </a:rPr>
                          <m:t>1</m:t>
                        </m:r>
                      </m:num>
                      <m:den>
                        <m:r>
                          <a:rPr lang="mr-IN" i="1" smtClean="0">
                            <a:latin typeface="Cambria Math" charset="0"/>
                            <a:ea typeface="Cambria Math" charset="0"/>
                            <a:cs typeface="Cambria Math" charset="0"/>
                          </a:rPr>
                          <m:t>𝛾𝛽</m:t>
                        </m:r>
                      </m:den>
                    </m:f>
                  </m:oMath>
                </a14:m>
                <a:r>
                  <a:rPr lang="en-US" dirty="0" smtClean="0"/>
                  <a:t> to get an invariant emittance we have to multiply by </a:t>
                </a:r>
                <a14:m>
                  <m:oMath xmlns:m="http://schemas.openxmlformats.org/officeDocument/2006/math">
                    <m:r>
                      <a:rPr lang="mr-IN" i="1">
                        <a:latin typeface="Cambria Math" charset="0"/>
                        <a:ea typeface="Cambria Math" charset="0"/>
                        <a:cs typeface="Cambria Math" charset="0"/>
                      </a:rPr>
                      <m:t>𝛾𝛽</m:t>
                    </m:r>
                    <m:r>
                      <a:rPr lang="en-US" b="0" i="0" smtClean="0">
                        <a:latin typeface="Cambria Math" charset="0"/>
                        <a:ea typeface="Cambria Math" charset="0"/>
                        <a:cs typeface="Cambria Math" charset="0"/>
                      </a:rPr>
                      <m:t>:</m:t>
                    </m:r>
                  </m:oMath>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5734573" y="3753294"/>
                <a:ext cx="5291390" cy="795731"/>
              </a:xfrm>
              <a:prstGeom prst="rect">
                <a:avLst/>
              </a:prstGeom>
              <a:blipFill rotWithShape="0">
                <a:blip r:embed="rId5"/>
                <a:stretch>
                  <a:fillRect l="-1037" r="-806" b="-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002079" y="4913131"/>
                <a:ext cx="3311804"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𝜀</m:t>
                      </m:r>
                      <m:r>
                        <a:rPr lang="en-US" b="0" i="1" smtClean="0">
                          <a:latin typeface="Cambria Math" charset="0"/>
                          <a:ea typeface="Cambria Math" charset="0"/>
                          <a:cs typeface="Cambria Math" charset="0"/>
                        </a:rPr>
                        <m:t>=</m:t>
                      </m:r>
                      <m:f>
                        <m:fPr>
                          <m:ctrlPr>
                            <a:rPr lang="mr-IN" b="0"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𝐴</m:t>
                          </m:r>
                        </m:num>
                        <m:den>
                          <m:r>
                            <a:rPr lang="mr-IN" b="0" i="1" smtClean="0">
                              <a:latin typeface="Cambria Math" charset="0"/>
                              <a:ea typeface="Cambria Math" charset="0"/>
                              <a:cs typeface="Cambria Math" charset="0"/>
                            </a:rPr>
                            <m:t>𝜋</m:t>
                          </m:r>
                        </m:den>
                      </m:f>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𝑏</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r>
                        <a:rPr lang="en-US" b="0" i="1" smtClean="0">
                          <a:latin typeface="Cambria Math" charset="0"/>
                          <a:ea typeface="Cambria Math" charset="0"/>
                          <a:cs typeface="Cambria Math" charset="0"/>
                        </a:rPr>
                        <m:t>∙</m:t>
                      </m:r>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𝑦</m:t>
                          </m:r>
                        </m:e>
                        <m:sup>
                          <m:r>
                            <a:rPr lang="en-US" b="0" i="1" smtClean="0">
                              <a:latin typeface="Cambria Math" charset="0"/>
                              <a:ea typeface="Cambria Math" charset="0"/>
                              <a:cs typeface="Cambria Math" charset="0"/>
                            </a:rPr>
                            <m:t>′</m:t>
                          </m:r>
                        </m:sup>
                      </m:sSup>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f>
                        <m:fPr>
                          <m:ctrlPr>
                            <a:rPr lang="mr-IN" i="1">
                              <a:latin typeface="Cambria Math" charset="0"/>
                            </a:rPr>
                          </m:ctrlPr>
                        </m:fPr>
                        <m:num>
                          <m:sSub>
                            <m:sSubPr>
                              <m:ctrlPr>
                                <a:rPr lang="en-US" i="1">
                                  <a:latin typeface="Cambria Math" charset="0"/>
                                </a:rPr>
                              </m:ctrlPr>
                            </m:sSubPr>
                            <m:e>
                              <m:r>
                                <a:rPr lang="en-US" i="1">
                                  <a:latin typeface="Cambria Math" charset="0"/>
                                </a:rPr>
                                <m:t>𝑝</m:t>
                              </m:r>
                            </m:e>
                            <m:sub>
                              <m:r>
                                <a:rPr lang="en-US" i="1">
                                  <a:latin typeface="Cambria Math" charset="0"/>
                                </a:rPr>
                                <m:t>𝑦</m:t>
                              </m:r>
                            </m:sub>
                          </m:sSub>
                        </m:num>
                        <m:den>
                          <m:r>
                            <a:rPr lang="mr-IN" i="1">
                              <a:latin typeface="Cambria Math" charset="0"/>
                              <a:ea typeface="Cambria Math" charset="0"/>
                              <a:cs typeface="Cambria Math" charset="0"/>
                            </a:rPr>
                            <m:t>𝛾</m:t>
                          </m:r>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𝑚</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𝛽</m:t>
                          </m:r>
                          <m:r>
                            <a:rPr lang="en-US" i="1">
                              <a:latin typeface="Cambria Math" charset="0"/>
                              <a:ea typeface="Cambria Math" charset="0"/>
                              <a:cs typeface="Cambria Math" charset="0"/>
                            </a:rPr>
                            <m:t>𝑐</m:t>
                          </m:r>
                        </m:den>
                      </m:f>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6002079" y="4913131"/>
                <a:ext cx="3311804" cy="56746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002079" y="5634740"/>
                <a:ext cx="1880835" cy="5289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𝜀</m:t>
                      </m:r>
                      <m:r>
                        <a:rPr lang="mr-IN" i="1">
                          <a:latin typeface="Cambria Math" charset="0"/>
                          <a:ea typeface="Cambria Math" charset="0"/>
                          <a:cs typeface="Cambria Math" charset="0"/>
                        </a:rPr>
                        <m:t>𝛾</m:t>
                      </m:r>
                      <m:r>
                        <a:rPr lang="en-US" i="1">
                          <a:latin typeface="Cambria Math" charset="0"/>
                          <a:ea typeface="Cambria Math" charset="0"/>
                          <a:cs typeface="Cambria Math" charset="0"/>
                        </a:rPr>
                        <m:t>𝛽</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f>
                        <m:fPr>
                          <m:ctrlPr>
                            <a:rPr lang="mr-IN" i="1">
                              <a:latin typeface="Cambria Math" charset="0"/>
                            </a:rPr>
                          </m:ctrlPr>
                        </m:fPr>
                        <m:num>
                          <m:sSub>
                            <m:sSubPr>
                              <m:ctrlPr>
                                <a:rPr lang="en-US" i="1">
                                  <a:latin typeface="Cambria Math" charset="0"/>
                                </a:rPr>
                              </m:ctrlPr>
                            </m:sSubPr>
                            <m:e>
                              <m:r>
                                <a:rPr lang="en-US" i="1">
                                  <a:latin typeface="Cambria Math" charset="0"/>
                                </a:rPr>
                                <m:t>𝑝</m:t>
                              </m:r>
                            </m:e>
                            <m:sub>
                              <m:r>
                                <a:rPr lang="en-US" i="1">
                                  <a:latin typeface="Cambria Math" charset="0"/>
                                </a:rPr>
                                <m:t>𝑦</m:t>
                              </m:r>
                            </m:sub>
                          </m:sSub>
                        </m:num>
                        <m:den>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𝑚</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𝑐</m:t>
                          </m:r>
                        </m:den>
                      </m:f>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𝜀</m:t>
                          </m:r>
                        </m:e>
                        <m:sub>
                          <m:r>
                            <a:rPr lang="en-US" b="0" i="1" smtClean="0">
                              <a:latin typeface="Cambria Math" charset="0"/>
                              <a:ea typeface="Cambria Math" charset="0"/>
                              <a:cs typeface="Cambria Math" charset="0"/>
                            </a:rPr>
                            <m:t>𝑛</m:t>
                          </m:r>
                        </m:sub>
                      </m:sSub>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6002079" y="5634740"/>
                <a:ext cx="1880835" cy="528991"/>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2401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387927"/>
            <a:ext cx="6742551" cy="523220"/>
          </a:xfrm>
          <a:prstGeom prst="rect">
            <a:avLst/>
          </a:prstGeom>
          <a:noFill/>
        </p:spPr>
        <p:txBody>
          <a:bodyPr wrap="none" rtlCol="0">
            <a:spAutoFit/>
          </a:bodyPr>
          <a:lstStyle/>
          <a:p>
            <a:pPr marL="285750" indent="-285750">
              <a:buFont typeface="Arial" charset="0"/>
              <a:buChar char="•"/>
            </a:pPr>
            <a:r>
              <a:rPr lang="en-US" sz="2800" dirty="0" smtClean="0"/>
              <a:t>Why is convenient to work in phase space?</a:t>
            </a:r>
            <a:endParaRPr lang="en-US" sz="2800" dirty="0"/>
          </a:p>
        </p:txBody>
      </p:sp>
      <p:pic>
        <p:nvPicPr>
          <p:cNvPr id="4" name="Picture 3"/>
          <p:cNvPicPr>
            <a:picLocks noChangeAspect="1"/>
          </p:cNvPicPr>
          <p:nvPr/>
        </p:nvPicPr>
        <p:blipFill>
          <a:blip r:embed="rId2"/>
          <a:stretch>
            <a:fillRect/>
          </a:stretch>
        </p:blipFill>
        <p:spPr>
          <a:xfrm>
            <a:off x="2552700" y="978934"/>
            <a:ext cx="6718300" cy="4945622"/>
          </a:xfrm>
          <a:prstGeom prst="rect">
            <a:avLst/>
          </a:prstGeom>
        </p:spPr>
      </p:pic>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754077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Spares</a:t>
            </a:r>
            <a:endParaRPr lang="en-GB"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40</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44690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8848" y="0"/>
            <a:ext cx="9094304" cy="6858000"/>
          </a:xfrm>
          <a:prstGeom prst="rect">
            <a:avLst/>
          </a:prstGeom>
        </p:spPr>
      </p:pic>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37451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0705" y="0"/>
            <a:ext cx="9090589" cy="6858000"/>
          </a:xfrm>
          <a:prstGeom prst="rect">
            <a:avLst/>
          </a:prstGeom>
        </p:spPr>
      </p:pic>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42</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9418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803226" y="149686"/>
            <a:ext cx="7700991" cy="5960167"/>
          </a:xfrm>
          <a:prstGeom prst="rect">
            <a:avLst/>
          </a:prstGeom>
        </p:spPr>
      </p:pic>
      <p:sp>
        <p:nvSpPr>
          <p:cNvPr id="3" name="Oval 2"/>
          <p:cNvSpPr/>
          <p:nvPr/>
        </p:nvSpPr>
        <p:spPr>
          <a:xfrm>
            <a:off x="6743700" y="2717800"/>
            <a:ext cx="20320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61100" y="2945103"/>
            <a:ext cx="1715534" cy="369332"/>
          </a:xfrm>
          <a:prstGeom prst="rect">
            <a:avLst/>
          </a:prstGeom>
          <a:noFill/>
        </p:spPr>
        <p:txBody>
          <a:bodyPr wrap="none" rtlCol="0">
            <a:spAutoFit/>
          </a:bodyPr>
          <a:lstStyle/>
          <a:p>
            <a:r>
              <a:rPr lang="en-US" dirty="0" smtClean="0">
                <a:solidFill>
                  <a:schemeClr val="bg1"/>
                </a:solidFill>
              </a:rPr>
              <a:t>:</a:t>
            </a:r>
            <a:r>
              <a:rPr lang="en-US" smtClean="0">
                <a:solidFill>
                  <a:schemeClr val="bg1"/>
                </a:solidFill>
              </a:rPr>
              <a:t>spring constant</a:t>
            </a:r>
            <a:endParaRPr lang="en-US">
              <a:solidFill>
                <a:schemeClr val="bg1"/>
              </a:solidFill>
            </a:endParaRP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TextBox 7"/>
          <p:cNvSpPr txBox="1"/>
          <p:nvPr/>
        </p:nvSpPr>
        <p:spPr>
          <a:xfrm>
            <a:off x="9504217" y="4584700"/>
            <a:ext cx="2522294" cy="369332"/>
          </a:xfrm>
          <a:prstGeom prst="rect">
            <a:avLst/>
          </a:prstGeom>
          <a:noFill/>
        </p:spPr>
        <p:txBody>
          <a:bodyPr wrap="none" rtlCol="0">
            <a:spAutoFit/>
          </a:bodyPr>
          <a:lstStyle/>
          <a:p>
            <a:r>
              <a:rPr lang="en-GB" dirty="0" smtClean="0"/>
              <a:t>(In </a:t>
            </a:r>
            <a:r>
              <a:rPr lang="en-GB" smtClean="0"/>
              <a:t>linear approximation)</a:t>
            </a:r>
            <a:endParaRPr lang="en-GB"/>
          </a:p>
        </p:txBody>
      </p:sp>
      <p:cxnSp>
        <p:nvCxnSpPr>
          <p:cNvPr id="10" name="Straight Arrow Connector 9"/>
          <p:cNvCxnSpPr/>
          <p:nvPr/>
        </p:nvCxnSpPr>
        <p:spPr>
          <a:xfrm>
            <a:off x="8496300" y="4851400"/>
            <a:ext cx="8890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595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825742" y="798826"/>
                <a:ext cx="4604915" cy="521810"/>
              </a:xfrm>
              <a:prstGeom prst="rect">
                <a:avLst/>
              </a:prstGeom>
              <a:solidFill>
                <a:schemeClr val="tx2">
                  <a:lumMod val="5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𝑥</m:t>
                      </m:r>
                      <m:d>
                        <m:dPr>
                          <m:ctrlPr>
                            <a:rPr lang="en-US" sz="2800" b="0" i="1" smtClean="0">
                              <a:latin typeface="Cambria Math" charset="0"/>
                            </a:rPr>
                          </m:ctrlPr>
                        </m:dPr>
                        <m:e>
                          <m:r>
                            <a:rPr lang="en-US" sz="2800" b="0" i="1" smtClean="0">
                              <a:latin typeface="Cambria Math" charset="0"/>
                            </a:rPr>
                            <m:t>𝑠</m:t>
                          </m:r>
                        </m:e>
                      </m:d>
                      <m:r>
                        <a:rPr lang="en-US" sz="2800" b="0" i="1" smtClean="0">
                          <a:latin typeface="Cambria Math" charset="0"/>
                        </a:rPr>
                        <m:t>=</m:t>
                      </m:r>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r>
                        <m:rPr>
                          <m:sty m:val="p"/>
                        </m:rPr>
                        <a:rPr lang="en-US" sz="2800" b="0" i="0" smtClean="0">
                          <a:latin typeface="Cambria Math" charset="0"/>
                        </a:rPr>
                        <m:t>cos</m:t>
                      </m:r>
                      <m:r>
                        <a:rPr lang="en-US" sz="2800" b="0" i="1" smtClean="0">
                          <a:latin typeface="Cambria Math" charset="0"/>
                        </a:rPr>
                        <m:t>⁡(</m:t>
                      </m:r>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𝜙</m:t>
                      </m:r>
                      <m:r>
                        <a:rPr lang="en-US" sz="2800" b="0" i="1" smtClean="0">
                          <a:latin typeface="Cambria Math" charset="0"/>
                          <a:ea typeface="Cambria Math" charset="0"/>
                          <a:cs typeface="Cambria Math" charset="0"/>
                        </a:rPr>
                        <m:t>)</m:t>
                      </m:r>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825742" y="798826"/>
                <a:ext cx="4604915" cy="521810"/>
              </a:xfrm>
              <a:prstGeom prst="rect">
                <a:avLst/>
              </a:prstGeom>
              <a:blipFill rotWithShape="0">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825742" y="1630099"/>
                <a:ext cx="8487323" cy="1051570"/>
              </a:xfrm>
              <a:prstGeom prst="rect">
                <a:avLst/>
              </a:prstGeom>
              <a:solidFill>
                <a:schemeClr val="tx2">
                  <a:lumMod val="5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charset="0"/>
                            </a:rPr>
                          </m:ctrlPr>
                        </m:sSupPr>
                        <m:e>
                          <m:r>
                            <a:rPr lang="en-US" sz="2800" b="0" i="1" smtClean="0">
                              <a:latin typeface="Cambria Math" charset="0"/>
                            </a:rPr>
                            <m:t>𝑥</m:t>
                          </m:r>
                        </m:e>
                        <m:sup>
                          <m:r>
                            <a:rPr lang="en-US" sz="2800" b="0" i="1" smtClean="0">
                              <a:latin typeface="Cambria Math" charset="0"/>
                            </a:rPr>
                            <m:t>′</m:t>
                          </m:r>
                        </m:sup>
                      </m:sSup>
                      <m:r>
                        <a:rPr lang="en-US" sz="2800" b="0" i="1" smtClean="0">
                          <a:latin typeface="Cambria Math" charset="0"/>
                        </a:rPr>
                        <m:t>(</m:t>
                      </m:r>
                      <m:r>
                        <a:rPr lang="en-US" sz="2800" b="0" i="1" smtClean="0">
                          <a:latin typeface="Cambria Math" charset="0"/>
                        </a:rPr>
                        <m:t>𝑠</m:t>
                      </m:r>
                      <m:r>
                        <a:rPr lang="en-US" sz="2800" b="0" i="1" smtClean="0">
                          <a:latin typeface="Cambria Math" charset="0"/>
                        </a:rPr>
                        <m:t>)=−</m:t>
                      </m:r>
                      <m:f>
                        <m:fPr>
                          <m:ctrlPr>
                            <a:rPr lang="mr-IN" sz="2800" b="0" i="1" smtClean="0">
                              <a:latin typeface="Cambria Math" charset="0"/>
                            </a:rPr>
                          </m:ctrlPr>
                        </m:fPr>
                        <m:num>
                          <m:rad>
                            <m:radPr>
                              <m:degHide m:val="on"/>
                              <m:ctrlPr>
                                <a:rPr lang="mr-IN" sz="2800" b="0" i="1" smtClean="0">
                                  <a:latin typeface="Cambria Math" charset="0"/>
                                </a:rPr>
                              </m:ctrlPr>
                            </m:radPr>
                            <m:deg/>
                            <m:e>
                              <m:r>
                                <a:rPr lang="mr-IN" sz="2800" b="0" i="1" smtClean="0">
                                  <a:latin typeface="Cambria Math" charset="0"/>
                                  <a:ea typeface="Cambria Math" charset="0"/>
                                  <a:cs typeface="Cambria Math" charset="0"/>
                                </a:rPr>
                                <m:t>𝜀</m:t>
                              </m:r>
                            </m:e>
                          </m:rad>
                        </m:num>
                        <m:den>
                          <m:rad>
                            <m:radPr>
                              <m:degHide m:val="on"/>
                              <m:ctrlPr>
                                <a:rPr lang="mr-IN" sz="2800" b="0" i="1" smtClean="0">
                                  <a:latin typeface="Cambria Math" charset="0"/>
                                </a:rPr>
                              </m:ctrlPr>
                            </m:radPr>
                            <m:deg/>
                            <m:e>
                              <m:r>
                                <a:rPr lang="mr-IN" sz="2800" b="0" i="1" smtClean="0">
                                  <a:latin typeface="Cambria Math" charset="0"/>
                                  <a:ea typeface="Cambria Math" charset="0"/>
                                  <a:cs typeface="Cambria Math" charset="0"/>
                                </a:rPr>
                                <m:t>𝛽</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e>
                          </m:rad>
                        </m:den>
                      </m:f>
                      <m:r>
                        <m:rPr>
                          <m:sty m:val="p"/>
                        </m:rPr>
                        <a:rPr lang="el-GR" sz="2800" b="0" i="1" smtClean="0">
                          <a:latin typeface="Cambria Math" charset="0"/>
                          <a:ea typeface="Cambria Math" charset="0"/>
                          <a:cs typeface="Cambria Math" charset="0"/>
                        </a:rPr>
                        <m:t>α</m:t>
                      </m:r>
                      <m:d>
                        <m:dPr>
                          <m:ctrlPr>
                            <a:rPr lang="en-US" sz="2800" b="0" i="1" smtClean="0">
                              <a:latin typeface="Cambria Math" charset="0"/>
                              <a:ea typeface="Cambria Math" charset="0"/>
                              <a:cs typeface="Cambria Math" charset="0"/>
                            </a:rPr>
                          </m:ctrlPr>
                        </m:dPr>
                        <m:e>
                          <m:r>
                            <m:rPr>
                              <m:sty m:val="p"/>
                            </m:rPr>
                            <a:rPr lang="en-US" sz="2800" b="0" i="0" smtClean="0">
                              <a:latin typeface="Cambria Math" charset="0"/>
                              <a:ea typeface="Cambria Math" charset="0"/>
                              <a:cs typeface="Cambria Math" charset="0"/>
                            </a:rPr>
                            <m:t>s</m:t>
                          </m:r>
                        </m:e>
                      </m:d>
                      <m:func>
                        <m:funcPr>
                          <m:ctrlPr>
                            <a:rPr lang="en-US" sz="2800" b="0" i="1" smtClean="0">
                              <a:latin typeface="Cambria Math" charset="0"/>
                              <a:ea typeface="Cambria Math" charset="0"/>
                              <a:cs typeface="Cambria Math" charset="0"/>
                            </a:rPr>
                          </m:ctrlPr>
                        </m:funcPr>
                        <m:fName>
                          <m:r>
                            <a:rPr lang="en-US" sz="2800" b="0" i="0" smtClean="0">
                              <a:latin typeface="Cambria Math" charset="0"/>
                              <a:ea typeface="Cambria Math" charset="0"/>
                              <a:cs typeface="Cambria Math" charset="0"/>
                            </a:rPr>
                            <m:t>[</m:t>
                          </m:r>
                          <m:r>
                            <m:rPr>
                              <m:sty m:val="p"/>
                            </m:rPr>
                            <a:rPr lang="en-US" sz="2800" b="0" i="0" smtClean="0">
                              <a:latin typeface="Cambria Math" charset="0"/>
                            </a:rPr>
                            <m:t>cos</m:t>
                          </m:r>
                        </m:fName>
                        <m:e>
                          <m:d>
                            <m:dPr>
                              <m:ctrlPr>
                                <a:rPr lang="en-US" sz="2800" b="0" i="1" smtClean="0">
                                  <a:latin typeface="Cambria Math" charset="0"/>
                                </a:rPr>
                              </m:ctrlPr>
                            </m:dPr>
                            <m:e>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𝜙</m:t>
                              </m:r>
                            </m:e>
                          </m:d>
                        </m:e>
                      </m:func>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𝑠𝑖𝑛</m:t>
                      </m:r>
                      <m:d>
                        <m:dPr>
                          <m:ctrlPr>
                            <a:rPr lang="en-US" sz="2800" b="0" i="1" smtClean="0">
                              <a:latin typeface="Cambria Math" charset="0"/>
                            </a:rPr>
                          </m:ctrlPr>
                        </m:dPr>
                        <m:e>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𝜙</m:t>
                          </m:r>
                        </m:e>
                      </m:d>
                      <m:r>
                        <a:rPr lang="en-US" sz="2800" b="0" i="1" smtClean="0">
                          <a:latin typeface="Cambria Math" charset="0"/>
                          <a:ea typeface="Cambria Math" charset="0"/>
                          <a:cs typeface="Cambria Math" charset="0"/>
                        </a:rPr>
                        <m:t>]</m:t>
                      </m:r>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825742" y="1630099"/>
                <a:ext cx="8487323" cy="1051570"/>
              </a:xfrm>
              <a:prstGeom prst="rect">
                <a:avLst/>
              </a:prstGeom>
              <a:blipFill rotWithShape="0">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60400" y="275606"/>
                <a:ext cx="8901283" cy="523220"/>
              </a:xfrm>
              <a:prstGeom prst="rect">
                <a:avLst/>
              </a:prstGeom>
              <a:noFill/>
            </p:spPr>
            <p:txBody>
              <a:bodyPr wrap="none" rtlCol="0">
                <a:spAutoFit/>
              </a:bodyPr>
              <a:lstStyle/>
              <a:p>
                <a:pPr marL="285750" indent="-285750">
                  <a:buFont typeface="Arial" charset="0"/>
                  <a:buChar char="•"/>
                </a:pPr>
                <a:r>
                  <a:rPr lang="en-US" sz="2800" dirty="0" smtClean="0"/>
                  <a:t>We take the position and its derivative (angle</a:t>
                </a:r>
                <a14:m>
                  <m:oMath xmlns:m="http://schemas.openxmlformats.org/officeDocument/2006/math">
                    <m:r>
                      <a:rPr lang="en-US" sz="2800" i="1" smtClean="0">
                        <a:latin typeface="Cambria Math" charset="0"/>
                        <a:ea typeface="Cambria Math" charset="0"/>
                        <a:cs typeface="Cambria Math" charset="0"/>
                      </a:rPr>
                      <m:t>≡</m:t>
                    </m:r>
                  </m:oMath>
                </a14:m>
                <a:r>
                  <a:rPr lang="en-US" sz="2800" dirty="0" smtClean="0"/>
                  <a:t>velocity)</a:t>
                </a:r>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660400" y="275606"/>
                <a:ext cx="8901283" cy="523220"/>
              </a:xfrm>
              <a:prstGeom prst="rect">
                <a:avLst/>
              </a:prstGeom>
              <a:blipFill rotWithShape="0">
                <a:blip r:embed="rId4"/>
                <a:stretch>
                  <a:fillRect l="-1232"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60400" y="2989722"/>
                <a:ext cx="3660297" cy="761555"/>
              </a:xfrm>
              <a:prstGeom prst="rect">
                <a:avLst/>
              </a:prstGeom>
              <a:noFill/>
            </p:spPr>
            <p:txBody>
              <a:bodyPr wrap="none" rtlCol="0">
                <a:spAutoFit/>
              </a:bodyPr>
              <a:lstStyle/>
              <a:p>
                <a:pPr marL="285750" indent="-285750">
                  <a:buFont typeface="Arial" charset="0"/>
                  <a:buChar char="•"/>
                </a:pPr>
                <a:r>
                  <a:rPr lang="en-US" sz="2800" dirty="0" smtClean="0"/>
                  <a:t>Where </a:t>
                </a:r>
                <a14:m>
                  <m:oMath xmlns:m="http://schemas.openxmlformats.org/officeDocument/2006/math">
                    <m:r>
                      <a:rPr lang="en-US" sz="2800" i="1" smtClean="0">
                        <a:latin typeface="Cambria Math" charset="0"/>
                        <a:ea typeface="Cambria Math" charset="0"/>
                        <a:cs typeface="Cambria Math" charset="0"/>
                      </a:rPr>
                      <m:t>𝛼</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sSup>
                          <m:sSupPr>
                            <m:ctrlPr>
                              <a:rPr lang="mr-IN" sz="2800" b="0" i="1" smtClean="0">
                                <a:latin typeface="Cambria Math" charset="0"/>
                                <a:ea typeface="Cambria Math" charset="0"/>
                                <a:cs typeface="Cambria Math" charset="0"/>
                              </a:rPr>
                            </m:ctrlPr>
                          </m:sSupPr>
                          <m:e>
                            <m:r>
                              <a:rPr lang="mr-IN" sz="2800" b="0" i="1" smtClean="0">
                                <a:latin typeface="Cambria Math" charset="0"/>
                                <a:ea typeface="Cambria Math" charset="0"/>
                                <a:cs typeface="Cambria Math" charset="0"/>
                              </a:rPr>
                              <m:t>𝛽</m:t>
                            </m:r>
                          </m:e>
                          <m:sup>
                            <m:r>
                              <a:rPr lang="en-US" sz="2800" b="0" i="1" smtClean="0">
                                <a:latin typeface="Cambria Math" charset="0"/>
                                <a:ea typeface="Cambria Math" charset="0"/>
                                <a:cs typeface="Cambria Math" charset="0"/>
                              </a:rPr>
                              <m:t>′</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num>
                      <m:den>
                        <m:r>
                          <a:rPr lang="en-US" sz="2800" b="0" i="1" smtClean="0">
                            <a:latin typeface="Cambria Math" charset="0"/>
                            <a:ea typeface="Cambria Math" charset="0"/>
                            <a:cs typeface="Cambria Math" charset="0"/>
                          </a:rPr>
                          <m:t>2</m:t>
                        </m:r>
                      </m:den>
                    </m:f>
                  </m:oMath>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660400" y="2989722"/>
                <a:ext cx="3660297" cy="761555"/>
              </a:xfrm>
              <a:prstGeom prst="rect">
                <a:avLst/>
              </a:prstGeom>
              <a:blipFill rotWithShape="0">
                <a:blip r:embed="rId5"/>
                <a:stretch>
                  <a:fillRect l="-2995"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60399" y="3827535"/>
                <a:ext cx="11379201" cy="954107"/>
              </a:xfrm>
              <a:prstGeom prst="rect">
                <a:avLst/>
              </a:prstGeom>
              <a:noFill/>
            </p:spPr>
            <p:txBody>
              <a:bodyPr wrap="square" rtlCol="0">
                <a:spAutoFit/>
              </a:bodyPr>
              <a:lstStyle/>
              <a:p>
                <a:pPr marL="285750" indent="-285750">
                  <a:buFont typeface="Arial" charset="0"/>
                  <a:buChar char="•"/>
                </a:pPr>
                <a:r>
                  <a:rPr lang="en-US" sz="2800" dirty="0" smtClean="0"/>
                  <a:t>To arrive to an expression describing the phase space motion (</a:t>
                </a:r>
                <a:r>
                  <a:rPr lang="en-US" sz="2800" dirty="0" err="1" smtClean="0"/>
                  <a:t>x,x</a:t>
                </a:r>
                <a:r>
                  <a:rPr lang="en-US" sz="2800" dirty="0" smtClean="0"/>
                  <a:t>’) we have to eliminate the terms which depend on phase advance </a:t>
                </a:r>
                <a14:m>
                  <m:oMath xmlns:m="http://schemas.openxmlformats.org/officeDocument/2006/math">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oMath>
                </a14:m>
                <a:r>
                  <a:rPr lang="en-US" sz="2800" dirty="0" smtClean="0"/>
                  <a:t> </a:t>
                </a:r>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660399" y="3827535"/>
                <a:ext cx="11379201" cy="954107"/>
              </a:xfrm>
              <a:prstGeom prst="rect">
                <a:avLst/>
              </a:prstGeom>
              <a:blipFill rotWithShape="0">
                <a:blip r:embed="rId6"/>
                <a:stretch>
                  <a:fillRect l="-964" t="-7051"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25742" y="4898553"/>
                <a:ext cx="3879715" cy="1001556"/>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charset="0"/>
                            </a:rPr>
                          </m:ctrlPr>
                        </m:funcPr>
                        <m:fName>
                          <m:r>
                            <m:rPr>
                              <m:sty m:val="p"/>
                            </m:rPr>
                            <a:rPr lang="en-US" sz="2800" b="0" i="0" smtClean="0">
                              <a:latin typeface="Cambria Math" charset="0"/>
                            </a:rPr>
                            <m:t>cos</m:t>
                          </m:r>
                        </m:fName>
                        <m:e>
                          <m:d>
                            <m:dPr>
                              <m:ctrlPr>
                                <a:rPr lang="en-US" sz="2800" b="0" i="1" smtClean="0">
                                  <a:latin typeface="Cambria Math" charset="0"/>
                                </a:rPr>
                              </m:ctrlPr>
                            </m:dPr>
                            <m:e>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𝜙</m:t>
                              </m:r>
                            </m:e>
                          </m:d>
                        </m:e>
                      </m:func>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num>
                        <m:den>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den>
                      </m:f>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825742" y="4898553"/>
                <a:ext cx="3879715" cy="1001556"/>
              </a:xfrm>
              <a:prstGeom prst="rect">
                <a:avLst/>
              </a:prstGeom>
              <a:blipFill rotWithShape="0">
                <a:blip r:embed="rId7"/>
                <a:stretch>
                  <a:fillRect/>
                </a:stretch>
              </a:blipFill>
              <a:ln>
                <a:noFill/>
              </a:ln>
            </p:spPr>
            <p:txBody>
              <a:bodyPr/>
              <a:lstStyle/>
              <a:p>
                <a:r>
                  <a:rPr lang="en-US">
                    <a:noFill/>
                  </a:rPr>
                  <a:t> </a:t>
                </a:r>
              </a:p>
            </p:txBody>
          </p:sp>
        </mc:Fallback>
      </mc:AlternateContent>
      <p:cxnSp>
        <p:nvCxnSpPr>
          <p:cNvPr id="10" name="Straight Arrow Connector 9"/>
          <p:cNvCxnSpPr/>
          <p:nvPr/>
        </p:nvCxnSpPr>
        <p:spPr>
          <a:xfrm flipV="1">
            <a:off x="2641600" y="2326640"/>
            <a:ext cx="1981200" cy="2763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204702" y="4898553"/>
                <a:ext cx="6216637" cy="110555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charset="0"/>
                            </a:rPr>
                          </m:ctrlPr>
                        </m:funcPr>
                        <m:fName>
                          <m:r>
                            <m:rPr>
                              <m:sty m:val="p"/>
                            </m:rPr>
                            <a:rPr lang="en-US" sz="2800" b="0" i="0" smtClean="0">
                              <a:latin typeface="Cambria Math" charset="0"/>
                            </a:rPr>
                            <m:t>sin</m:t>
                          </m:r>
                        </m:fName>
                        <m:e>
                          <m:d>
                            <m:dPr>
                              <m:ctrlPr>
                                <a:rPr lang="en-US" sz="2800" b="0" i="1" smtClean="0">
                                  <a:latin typeface="Cambria Math" charset="0"/>
                                </a:rPr>
                              </m:ctrlPr>
                            </m:dPr>
                            <m:e>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𝜙</m:t>
                              </m:r>
                            </m:e>
                          </m:d>
                        </m:e>
                      </m:func>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rad>
                            <m:radPr>
                              <m:degHide m:val="on"/>
                              <m:ctrlPr>
                                <a:rPr lang="mr-IN" sz="2800" b="0" i="1" smtClean="0">
                                  <a:latin typeface="Cambria Math" charset="0"/>
                                  <a:ea typeface="Cambria Math" charset="0"/>
                                  <a:cs typeface="Cambria Math" charset="0"/>
                                </a:rPr>
                              </m:ctrlPr>
                            </m:radPr>
                            <m:deg/>
                            <m:e>
                              <m:r>
                                <a:rPr lang="mr-IN"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num>
                        <m:den>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e>
                          </m:rad>
                        </m:den>
                      </m:f>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r>
                            <a:rPr lang="mr-IN" sz="2800" b="0" i="1" smtClean="0">
                              <a:latin typeface="Cambria Math" charset="0"/>
                              <a:ea typeface="Cambria Math" charset="0"/>
                              <a:cs typeface="Cambria Math" charset="0"/>
                            </a:rPr>
                            <m:t>𝛼</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num>
                        <m:den>
                          <m:rad>
                            <m:radPr>
                              <m:degHide m:val="on"/>
                              <m:ctrlPr>
                                <a:rPr lang="en-US" sz="2800" b="0" i="1" smtClean="0">
                                  <a:latin typeface="Cambria Math" charset="0"/>
                                </a:rPr>
                              </m:ctrlPr>
                            </m:radPr>
                            <m:deg/>
                            <m:e>
                              <m:r>
                                <a:rPr lang="en-US" sz="2800" b="0" i="1" smtClean="0">
                                  <a:solidFill>
                                    <a:srgbClr val="FFC000"/>
                                  </a:solidFill>
                                  <a:latin typeface="Cambria Math" charset="0"/>
                                  <a:ea typeface="Cambria Math" charset="0"/>
                                  <a:cs typeface="Cambria Math" charset="0"/>
                                </a:rPr>
                                <m:t>𝜀</m:t>
                              </m:r>
                              <m:r>
                                <a:rPr lang="en-US"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rad>
                        </m:den>
                      </m:f>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204702" y="4898553"/>
                <a:ext cx="6216637" cy="1105559"/>
              </a:xfrm>
              <a:prstGeom prst="rect">
                <a:avLst/>
              </a:prstGeom>
              <a:blipFill rotWithShape="0">
                <a:blip r:embed="rId8"/>
                <a:stretch>
                  <a:fillRect/>
                </a:stretch>
              </a:blipFill>
              <a:ln>
                <a:noFill/>
              </a:ln>
            </p:spPr>
            <p:txBody>
              <a:bodyPr/>
              <a:lstStyle/>
              <a:p>
                <a:r>
                  <a:rPr lang="en-US">
                    <a:noFill/>
                  </a:rPr>
                  <a:t> </a:t>
                </a:r>
              </a:p>
            </p:txBody>
          </p:sp>
        </mc:Fallback>
      </mc:AlternateContent>
      <p:cxnSp>
        <p:nvCxnSpPr>
          <p:cNvPr id="13" name="Straight Arrow Connector 12"/>
          <p:cNvCxnSpPr/>
          <p:nvPr/>
        </p:nvCxnSpPr>
        <p:spPr>
          <a:xfrm flipH="1">
            <a:off x="6573520" y="2326640"/>
            <a:ext cx="640080" cy="2875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660398" y="5923616"/>
                <a:ext cx="11379201" cy="523220"/>
              </a:xfrm>
              <a:prstGeom prst="rect">
                <a:avLst/>
              </a:prstGeom>
              <a:noFill/>
            </p:spPr>
            <p:txBody>
              <a:bodyPr wrap="square" rtlCol="0">
                <a:spAutoFit/>
              </a:bodyPr>
              <a:lstStyle/>
              <a:p>
                <a:pPr marL="285750" indent="-285750">
                  <a:buFont typeface="Arial" charset="0"/>
                  <a:buChar char="•"/>
                </a:pPr>
                <a:r>
                  <a:rPr lang="en-US" sz="2800" dirty="0" smtClean="0"/>
                  <a:t>If we now use the general relation </a:t>
                </a:r>
                <a14:m>
                  <m:oMath xmlns:m="http://schemas.openxmlformats.org/officeDocument/2006/math">
                    <m:sSup>
                      <m:sSupPr>
                        <m:ctrlPr>
                          <a:rPr lang="en-US" sz="2800" i="1" smtClean="0">
                            <a:latin typeface="Cambria Math" charset="0"/>
                          </a:rPr>
                        </m:ctrlPr>
                      </m:sSupPr>
                      <m:e>
                        <m:r>
                          <a:rPr lang="en-US" sz="2800" b="0" i="1" smtClean="0">
                            <a:latin typeface="Cambria Math" charset="0"/>
                          </a:rPr>
                          <m:t>𝑠𝑖𝑛</m:t>
                        </m:r>
                      </m:e>
                      <m:sup>
                        <m:r>
                          <a:rPr lang="en-US" sz="2800" b="0" i="1" smtClean="0">
                            <a:latin typeface="Cambria Math" charset="0"/>
                          </a:rPr>
                          <m:t>2</m:t>
                        </m:r>
                      </m:sup>
                    </m:sSup>
                    <m:r>
                      <a:rPr lang="en-US" sz="2800" i="1" smtClean="0">
                        <a:latin typeface="Cambria Math" charset="0"/>
                        <a:ea typeface="Cambria Math" charset="0"/>
                        <a:cs typeface="Cambria Math" charset="0"/>
                      </a:rPr>
                      <m:t>𝜃</m:t>
                    </m:r>
                    <m:r>
                      <a:rPr lang="en-US" sz="2800" b="0" i="1" smtClean="0">
                        <a:latin typeface="Cambria Math" charset="0"/>
                        <a:ea typeface="Cambria Math" charset="0"/>
                        <a:cs typeface="Cambria Math" charset="0"/>
                      </a:rPr>
                      <m:t>+</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𝑐𝑜𝑠</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𝜃</m:t>
                    </m:r>
                    <m:r>
                      <a:rPr lang="en-US" sz="2800" b="0" i="1" smtClean="0">
                        <a:latin typeface="Cambria Math" charset="0"/>
                        <a:ea typeface="Cambria Math" charset="0"/>
                        <a:cs typeface="Cambria Math" charset="0"/>
                      </a:rPr>
                      <m:t>=1</m:t>
                    </m:r>
                  </m:oMath>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60398" y="5923616"/>
                <a:ext cx="11379201" cy="523220"/>
              </a:xfrm>
              <a:prstGeom prst="rect">
                <a:avLst/>
              </a:prstGeom>
              <a:blipFill rotWithShape="0">
                <a:blip r:embed="rId9"/>
                <a:stretch>
                  <a:fillRect l="-964" t="-11628" b="-32558"/>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Footer Placeholder 8"/>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2" name="Slide Number Placeholder 11"/>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6</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824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79118" y="305136"/>
                <a:ext cx="11379201" cy="523220"/>
              </a:xfrm>
              <a:prstGeom prst="rect">
                <a:avLst/>
              </a:prstGeom>
              <a:noFill/>
            </p:spPr>
            <p:txBody>
              <a:bodyPr wrap="square" rtlCol="0">
                <a:spAutoFit/>
              </a:bodyPr>
              <a:lstStyle/>
              <a:p>
                <a:pPr marL="285750" indent="-285750">
                  <a:buFont typeface="Arial" charset="0"/>
                  <a:buChar char="•"/>
                </a:pPr>
                <a:r>
                  <a:rPr lang="en-US" sz="2800" dirty="0" smtClean="0"/>
                  <a:t>If we now use the general relation </a:t>
                </a:r>
                <a14:m>
                  <m:oMath xmlns:m="http://schemas.openxmlformats.org/officeDocument/2006/math">
                    <m:sSup>
                      <m:sSupPr>
                        <m:ctrlPr>
                          <a:rPr lang="en-US" sz="2800" i="1" smtClean="0">
                            <a:latin typeface="Cambria Math" charset="0"/>
                          </a:rPr>
                        </m:ctrlPr>
                      </m:sSupPr>
                      <m:e>
                        <m:r>
                          <a:rPr lang="en-US" sz="2800" b="0" i="1" smtClean="0">
                            <a:latin typeface="Cambria Math" charset="0"/>
                          </a:rPr>
                          <m:t>𝑠𝑖𝑛</m:t>
                        </m:r>
                      </m:e>
                      <m:sup>
                        <m:r>
                          <a:rPr lang="en-US" sz="2800" b="0" i="1" smtClean="0">
                            <a:latin typeface="Cambria Math" charset="0"/>
                          </a:rPr>
                          <m:t>2</m:t>
                        </m:r>
                      </m:sup>
                    </m:sSup>
                    <m:r>
                      <a:rPr lang="en-US" sz="2800" i="1" smtClean="0">
                        <a:latin typeface="Cambria Math" charset="0"/>
                        <a:ea typeface="Cambria Math" charset="0"/>
                        <a:cs typeface="Cambria Math" charset="0"/>
                      </a:rPr>
                      <m:t>𝜃</m:t>
                    </m:r>
                    <m:r>
                      <a:rPr lang="en-US" sz="2800" b="0" i="1" smtClean="0">
                        <a:latin typeface="Cambria Math" charset="0"/>
                        <a:ea typeface="Cambria Math" charset="0"/>
                        <a:cs typeface="Cambria Math" charset="0"/>
                      </a:rPr>
                      <m:t>+</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𝑐𝑜𝑠</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𝜃</m:t>
                    </m:r>
                    <m:r>
                      <a:rPr lang="en-US" sz="2800" b="0" i="1" smtClean="0">
                        <a:latin typeface="Cambria Math" charset="0"/>
                        <a:ea typeface="Cambria Math" charset="0"/>
                        <a:cs typeface="Cambria Math" charset="0"/>
                      </a:rPr>
                      <m:t>=1</m:t>
                    </m:r>
                  </m:oMath>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579118" y="305136"/>
                <a:ext cx="11379201" cy="523220"/>
              </a:xfrm>
              <a:prstGeom prst="rect">
                <a:avLst/>
              </a:prstGeom>
              <a:blipFill rotWithShape="0">
                <a:blip r:embed="rId2"/>
                <a:stretch>
                  <a:fillRect l="-964"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136382" y="940116"/>
                <a:ext cx="6414769" cy="1121910"/>
              </a:xfrm>
              <a:prstGeom prst="rect">
                <a:avLst/>
              </a:prstGeom>
              <a:solidFill>
                <a:schemeClr val="accent1">
                  <a:lumMod val="75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800" b="0" i="1" smtClean="0">
                              <a:latin typeface="Cambria Math" charset="0"/>
                              <a:ea typeface="Cambria Math" charset="0"/>
                              <a:cs typeface="Cambria Math" charset="0"/>
                            </a:rPr>
                          </m:ctrlPr>
                        </m:fPr>
                        <m:num>
                          <m:sSup>
                            <m:sSupPr>
                              <m:ctrlPr>
                                <a:rPr lang="mr-IN"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num>
                        <m:den>
                          <m:r>
                            <a:rPr lang="mr-IN" sz="2800" b="0" i="1" smtClean="0">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den>
                      </m:f>
                      <m:r>
                        <a:rPr lang="en-US" sz="2800" b="0" i="1" smtClean="0">
                          <a:latin typeface="Cambria Math" charset="0"/>
                          <a:ea typeface="Cambria Math" charset="0"/>
                          <a:cs typeface="Cambria Math" charset="0"/>
                        </a:rPr>
                        <m:t>+</m:t>
                      </m:r>
                      <m:sSup>
                        <m:sSupPr>
                          <m:ctrlPr>
                            <a:rPr lang="en-US" sz="2800" b="0" i="1" smtClean="0">
                              <a:latin typeface="Cambria Math" charset="0"/>
                              <a:ea typeface="Cambria Math" charset="0"/>
                              <a:cs typeface="Cambria Math" charset="0"/>
                            </a:rPr>
                          </m:ctrlPr>
                        </m:sSupPr>
                        <m:e>
                          <m:d>
                            <m:dPr>
                              <m:ctrlPr>
                                <a:rPr lang="mr-IN" sz="2800" b="0" i="1" smtClean="0">
                                  <a:latin typeface="Cambria Math" charset="0"/>
                                  <a:ea typeface="Cambria Math" charset="0"/>
                                  <a:cs typeface="Cambria Math" charset="0"/>
                                </a:rPr>
                              </m:ctrlPr>
                            </m:dPr>
                            <m:e>
                              <m:f>
                                <m:fPr>
                                  <m:ctrlPr>
                                    <a:rPr lang="mr-IN" sz="2800" b="0" i="1" smtClean="0">
                                      <a:latin typeface="Cambria Math" charset="0"/>
                                      <a:ea typeface="Cambria Math" charset="0"/>
                                      <a:cs typeface="Cambria Math" charset="0"/>
                                    </a:rPr>
                                  </m:ctrlPr>
                                </m:fPr>
                                <m:num>
                                  <m:r>
                                    <a:rPr lang="mr-IN" sz="2800" b="0" i="1" smtClean="0">
                                      <a:latin typeface="Cambria Math" charset="0"/>
                                      <a:ea typeface="Cambria Math" charset="0"/>
                                      <a:cs typeface="Cambria Math" charset="0"/>
                                    </a:rPr>
                                    <m:t>𝛼</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num>
                                <m:den>
                                  <m:rad>
                                    <m:radPr>
                                      <m:degHide m:val="on"/>
                                      <m:ctrlPr>
                                        <a:rPr lang="mr-IN" sz="2800" b="0" i="1" smtClean="0">
                                          <a:latin typeface="Cambria Math" charset="0"/>
                                          <a:ea typeface="Cambria Math" charset="0"/>
                                          <a:cs typeface="Cambria Math" charset="0"/>
                                        </a:rPr>
                                      </m:ctrlPr>
                                    </m:radPr>
                                    <m:deg/>
                                    <m:e>
                                      <m:r>
                                        <a:rPr lang="mr-IN" sz="2800" b="0" i="1" smtClean="0">
                                          <a:latin typeface="Cambria Math" charset="0"/>
                                          <a:ea typeface="Cambria Math" charset="0"/>
                                          <a:cs typeface="Cambria Math" charset="0"/>
                                        </a:rPr>
                                        <m:t>𝛽</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e>
                                  </m:rad>
                                </m:den>
                              </m:f>
                              <m:r>
                                <a:rPr lang="en-US" sz="2800" b="0" i="1" smtClean="0">
                                  <a:latin typeface="Cambria Math" charset="0"/>
                                  <a:ea typeface="Cambria Math" charset="0"/>
                                  <a:cs typeface="Cambria Math" charset="0"/>
                                </a:rPr>
                                <m:t>𝑥</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ad>
                                <m:radPr>
                                  <m:degHide m:val="on"/>
                                  <m:ctrlPr>
                                    <a:rPr lang="mr-IN" sz="2800" b="0" i="1" smtClean="0">
                                      <a:latin typeface="Cambria Math" charset="0"/>
                                      <a:ea typeface="Cambria Math" charset="0"/>
                                      <a:cs typeface="Cambria Math" charset="0"/>
                                    </a:rPr>
                                  </m:ctrlPr>
                                </m:radPr>
                                <m:deg/>
                                <m:e>
                                  <m:r>
                                    <a:rPr lang="mr-IN" sz="2800" b="0" i="1" smtClean="0">
                                      <a:latin typeface="Cambria Math" charset="0"/>
                                      <a:ea typeface="Cambria Math" charset="0"/>
                                      <a:cs typeface="Cambria Math" charset="0"/>
                                    </a:rPr>
                                    <m:t>𝛽</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e>
                              </m:rad>
                              <m:r>
                                <a:rPr lang="en-US" sz="2800" b="0" i="1" smtClean="0">
                                  <a:latin typeface="Cambria Math" charset="0"/>
                                  <a:ea typeface="Cambria Math" charset="0"/>
                                  <a:cs typeface="Cambria Math" charset="0"/>
                                </a:rPr>
                                <m:t>𝑥</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e>
                          </m:d>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m:t>
                      </m:r>
                      <m:r>
                        <a:rPr lang="en-US" sz="2800" b="0" i="1" smtClean="0">
                          <a:solidFill>
                            <a:srgbClr val="FFC000"/>
                          </a:solidFill>
                          <a:latin typeface="Cambria Math" charset="0"/>
                          <a:ea typeface="Cambria Math" charset="0"/>
                          <a:cs typeface="Cambria Math" charset="0"/>
                        </a:rPr>
                        <m:t>𝜀</m:t>
                      </m:r>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2136382" y="940116"/>
                <a:ext cx="6414769" cy="1121910"/>
              </a:xfrm>
              <a:prstGeom prst="rect">
                <a:avLst/>
              </a:prstGeom>
              <a:blipFill rotWithShape="0">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79118" y="2173786"/>
                <a:ext cx="9996776" cy="819776"/>
              </a:xfrm>
              <a:prstGeom prst="rect">
                <a:avLst/>
              </a:prstGeom>
              <a:noFill/>
            </p:spPr>
            <p:txBody>
              <a:bodyPr wrap="none" rtlCol="0">
                <a:spAutoFit/>
              </a:bodyPr>
              <a:lstStyle/>
              <a:p>
                <a:pPr marL="285750" indent="-285750">
                  <a:buFont typeface="Arial" charset="0"/>
                  <a:buChar char="•"/>
                </a:pPr>
                <a:r>
                  <a:rPr lang="en-US" sz="2800" dirty="0" smtClean="0"/>
                  <a:t>If we introduce the definition </a:t>
                </a:r>
                <a14:m>
                  <m:oMath xmlns:m="http://schemas.openxmlformats.org/officeDocument/2006/math">
                    <m:r>
                      <m:rPr>
                        <m:sty m:val="p"/>
                      </m:rPr>
                      <a:rPr lang="el-GR" sz="2800" b="0" i="1" smtClean="0">
                        <a:latin typeface="Cambria Math" charset="0"/>
                        <a:ea typeface="Cambria Math" charset="0"/>
                        <a:cs typeface="Cambria Math" charset="0"/>
                      </a:rPr>
                      <m:t>γ</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r>
                          <a:rPr lang="en-US" sz="2800" b="0" i="1" smtClean="0">
                            <a:latin typeface="Cambria Math" charset="0"/>
                            <a:ea typeface="Cambria Math" charset="0"/>
                            <a:cs typeface="Cambria Math" charset="0"/>
                          </a:rPr>
                          <m:t>1+</m:t>
                        </m:r>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𝛼</m:t>
                            </m:r>
                          </m:e>
                          <m:sup>
                            <m:r>
                              <a:rPr lang="en-US" sz="2800" b="0" i="1" smtClean="0">
                                <a:latin typeface="Cambria Math" charset="0"/>
                                <a:ea typeface="Cambria Math" charset="0"/>
                                <a:cs typeface="Cambria Math" charset="0"/>
                              </a:rPr>
                              <m:t>2</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num>
                      <m:den>
                        <m:r>
                          <a:rPr lang="en-US" sz="2800" i="1">
                            <a:latin typeface="Cambria Math" charset="0"/>
                            <a:ea typeface="Cambria Math" charset="0"/>
                            <a:cs typeface="Cambria Math" charset="0"/>
                          </a:rPr>
                          <m:t>𝛽</m:t>
                        </m:r>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𝑠</m:t>
                        </m:r>
                        <m:r>
                          <a:rPr lang="en-US" sz="2800" b="0" i="1" smtClean="0">
                            <a:latin typeface="Cambria Math" charset="0"/>
                            <a:ea typeface="Cambria Math" charset="0"/>
                            <a:cs typeface="Cambria Math" charset="0"/>
                          </a:rPr>
                          <m:t>)</m:t>
                        </m:r>
                      </m:den>
                    </m:f>
                  </m:oMath>
                </a14:m>
                <a:r>
                  <a:rPr lang="en-US" sz="2800" dirty="0" smtClean="0"/>
                  <a:t> </a:t>
                </a:r>
                <a:r>
                  <a:rPr lang="en-US" sz="1400" dirty="0" smtClean="0"/>
                  <a:t>(Attention this is not relativistic gamma)</a:t>
                </a:r>
                <a:endParaRPr lang="en-US" sz="1400" dirty="0"/>
              </a:p>
            </p:txBody>
          </p:sp>
        </mc:Choice>
        <mc:Fallback xmlns="">
          <p:sp>
            <p:nvSpPr>
              <p:cNvPr id="5" name="TextBox 4"/>
              <p:cNvSpPr txBox="1">
                <a:spLocks noRot="1" noChangeAspect="1" noMove="1" noResize="1" noEditPoints="1" noAdjustHandles="1" noChangeArrowheads="1" noChangeShapeType="1" noTextEdit="1"/>
              </p:cNvSpPr>
              <p:nvPr/>
            </p:nvSpPr>
            <p:spPr>
              <a:xfrm>
                <a:off x="579118" y="2173786"/>
                <a:ext cx="9996776" cy="819776"/>
              </a:xfrm>
              <a:prstGeom prst="rect">
                <a:avLst/>
              </a:prstGeom>
              <a:blipFill rotWithShape="0">
                <a:blip r:embed="rId4"/>
                <a:stretch>
                  <a:fillRect l="-1098"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16000" y="3022798"/>
                <a:ext cx="8336128" cy="809452"/>
              </a:xfrm>
              <a:prstGeom prst="rect">
                <a:avLst/>
              </a:prstGeom>
              <a:solidFill>
                <a:schemeClr val="accent1">
                  <a:lumMod val="7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𝛾</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+2</m:t>
                      </m:r>
                      <m:r>
                        <a:rPr lang="en-US" sz="2800" b="0" i="1" smtClean="0">
                          <a:latin typeface="Cambria Math" charset="0"/>
                          <a:ea typeface="Cambria Math" charset="0"/>
                          <a:cs typeface="Cambria Math" charset="0"/>
                        </a:rPr>
                        <m:t>𝛼</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𝑥</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m:t>
                          </m:r>
                        </m:sup>
                      </m:sSup>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𝛽</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sSup>
                        <m:sSupPr>
                          <m:ctrlPr>
                            <a:rPr lang="en-US" sz="2800" b="0" i="1" smtClean="0">
                              <a:latin typeface="Cambria Math" charset="0"/>
                              <a:ea typeface="Cambria Math" charset="0"/>
                              <a:cs typeface="Cambria Math" charset="0"/>
                            </a:rPr>
                          </m:ctrlPr>
                        </m:sSupPr>
                        <m:e>
                          <m:r>
                            <a:rPr lang="en-US" sz="2800" b="0" i="1" smtClean="0">
                              <a:latin typeface="Cambria Math" charset="0"/>
                              <a:ea typeface="Cambria Math" charset="0"/>
                              <a:cs typeface="Cambria Math" charset="0"/>
                            </a:rPr>
                            <m:t>𝑥</m:t>
                          </m:r>
                        </m:e>
                        <m:sup>
                          <m:r>
                            <a:rPr lang="en-US" sz="2800" b="0" i="1" smtClean="0">
                              <a:latin typeface="Cambria Math" charset="0"/>
                              <a:ea typeface="Cambria Math" charset="0"/>
                              <a:cs typeface="Cambria Math" charset="0"/>
                            </a:rPr>
                            <m:t>′2</m:t>
                          </m:r>
                        </m:sup>
                      </m:sSup>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𝑠</m:t>
                          </m:r>
                        </m:e>
                      </m:d>
                      <m:r>
                        <a:rPr lang="en-US" sz="2800" b="0" i="1" smtClean="0">
                          <a:latin typeface="Cambria Math" charset="0"/>
                          <a:ea typeface="Cambria Math" charset="0"/>
                          <a:cs typeface="Cambria Math" charset="0"/>
                        </a:rPr>
                        <m:t>=</m:t>
                      </m:r>
                      <m:f>
                        <m:fPr>
                          <m:ctrlPr>
                            <a:rPr lang="mr-IN" sz="2800" b="0" i="1" smtClean="0">
                              <a:latin typeface="Cambria Math" charset="0"/>
                              <a:ea typeface="Cambria Math" charset="0"/>
                              <a:cs typeface="Cambria Math" charset="0"/>
                            </a:rPr>
                          </m:ctrlPr>
                        </m:fPr>
                        <m:num>
                          <m:r>
                            <a:rPr lang="en-US" sz="2800" b="0" i="1" smtClean="0">
                              <a:latin typeface="Cambria Math" charset="0"/>
                              <a:ea typeface="Cambria Math" charset="0"/>
                              <a:cs typeface="Cambria Math" charset="0"/>
                            </a:rPr>
                            <m:t>𝐴𝑟𝑒𝑎</m:t>
                          </m:r>
                        </m:num>
                        <m:den>
                          <m:r>
                            <a:rPr lang="mr-IN" sz="2800" b="0" i="1" smtClean="0">
                              <a:latin typeface="Cambria Math" charset="0"/>
                              <a:ea typeface="Cambria Math" charset="0"/>
                              <a:cs typeface="Cambria Math" charset="0"/>
                            </a:rPr>
                            <m:t>𝜋</m:t>
                          </m:r>
                        </m:den>
                      </m:f>
                      <m:r>
                        <a:rPr lang="en-US" sz="2800" b="0" i="1" smtClean="0">
                          <a:latin typeface="Cambria Math" charset="0"/>
                          <a:ea typeface="Cambria Math" charset="0"/>
                          <a:cs typeface="Cambria Math" charset="0"/>
                        </a:rPr>
                        <m:t>=</m:t>
                      </m:r>
                      <m:r>
                        <a:rPr lang="en-US" sz="2800" b="0" i="1" smtClean="0">
                          <a:solidFill>
                            <a:srgbClr val="FFC000"/>
                          </a:solidFill>
                          <a:latin typeface="Cambria Math" charset="0"/>
                          <a:ea typeface="Cambria Math" charset="0"/>
                          <a:cs typeface="Cambria Math" charset="0"/>
                        </a:rPr>
                        <m:t>𝜀</m:t>
                      </m:r>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1016000" y="3022798"/>
                <a:ext cx="8336128" cy="809452"/>
              </a:xfrm>
              <a:prstGeom prst="rect">
                <a:avLst/>
              </a:prstGeom>
              <a:blipFill rotWithShape="0">
                <a:blip r:embed="rId5"/>
                <a:stretch>
                  <a:fillRect/>
                </a:stretch>
              </a:blipFill>
            </p:spPr>
            <p:txBody>
              <a:bodyPr/>
              <a:lstStyle/>
              <a:p>
                <a:r>
                  <a:rPr lang="en-US">
                    <a:noFill/>
                  </a:rPr>
                  <a:t> </a:t>
                </a:r>
              </a:p>
            </p:txBody>
          </p:sp>
        </mc:Fallback>
      </mc:AlternateContent>
      <p:sp>
        <p:nvSpPr>
          <p:cNvPr id="7" name="TextBox 6"/>
          <p:cNvSpPr txBox="1"/>
          <p:nvPr/>
        </p:nvSpPr>
        <p:spPr>
          <a:xfrm>
            <a:off x="9382094" y="3080886"/>
            <a:ext cx="2387600" cy="738664"/>
          </a:xfrm>
          <a:prstGeom prst="rect">
            <a:avLst/>
          </a:prstGeom>
          <a:noFill/>
        </p:spPr>
        <p:txBody>
          <a:bodyPr wrap="square" rtlCol="0">
            <a:spAutoFit/>
          </a:bodyPr>
          <a:lstStyle/>
          <a:p>
            <a:r>
              <a:rPr lang="en-US" sz="1400" dirty="0" smtClean="0"/>
              <a:t>(Proof Appendix C of “The Physics of Particle Accelerators” K. </a:t>
            </a:r>
            <a:r>
              <a:rPr lang="en-US" sz="1400" dirty="0" err="1" smtClean="0"/>
              <a:t>Wille</a:t>
            </a:r>
            <a:r>
              <a:rPr lang="en-US" sz="1400" dirty="0" smtClean="0"/>
              <a:t>)</a:t>
            </a:r>
            <a:endParaRPr lang="en-US" sz="1400" dirty="0"/>
          </a:p>
        </p:txBody>
      </p:sp>
      <p:grpSp>
        <p:nvGrpSpPr>
          <p:cNvPr id="12" name="Group 11"/>
          <p:cNvGrpSpPr/>
          <p:nvPr/>
        </p:nvGrpSpPr>
        <p:grpSpPr>
          <a:xfrm>
            <a:off x="7986388" y="4067712"/>
            <a:ext cx="3283126" cy="2383888"/>
            <a:chOff x="7031348" y="4067712"/>
            <a:chExt cx="3283126" cy="2383888"/>
          </a:xfrm>
        </p:grpSpPr>
        <p:pic>
          <p:nvPicPr>
            <p:cNvPr id="9" name="Picture 8"/>
            <p:cNvPicPr>
              <a:picLocks noChangeAspect="1"/>
            </p:cNvPicPr>
            <p:nvPr/>
          </p:nvPicPr>
          <p:blipFill>
            <a:blip r:embed="rId6"/>
            <a:stretch>
              <a:fillRect/>
            </a:stretch>
          </p:blipFill>
          <p:spPr>
            <a:xfrm>
              <a:off x="7031348" y="4067712"/>
              <a:ext cx="3283126" cy="2383888"/>
            </a:xfrm>
            <a:prstGeom prst="rect">
              <a:avLst/>
            </a:prstGeom>
          </p:spPr>
        </p:pic>
        <p:sp>
          <p:nvSpPr>
            <p:cNvPr id="10" name="Rectangle 9"/>
            <p:cNvSpPr/>
            <p:nvPr/>
          </p:nvSpPr>
          <p:spPr>
            <a:xfrm>
              <a:off x="9662160" y="5933440"/>
              <a:ext cx="650240" cy="518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TextBox 10"/>
              <p:cNvSpPr txBox="1"/>
              <p:nvPr/>
            </p:nvSpPr>
            <p:spPr>
              <a:xfrm>
                <a:off x="579118" y="3865880"/>
                <a:ext cx="7254242" cy="2677656"/>
              </a:xfrm>
              <a:prstGeom prst="rect">
                <a:avLst/>
              </a:prstGeom>
              <a:noFill/>
            </p:spPr>
            <p:txBody>
              <a:bodyPr wrap="square" rtlCol="0">
                <a:spAutoFit/>
              </a:bodyPr>
              <a:lstStyle/>
              <a:p>
                <a:pPr marL="285750" indent="-285750">
                  <a:buFont typeface="Arial" charset="0"/>
                  <a:buChar char="•"/>
                </a:pPr>
                <a:r>
                  <a:rPr lang="en-US" sz="2800" dirty="0" smtClean="0"/>
                  <a:t>The emittance, </a:t>
                </a:r>
                <a14:m>
                  <m:oMath xmlns:m="http://schemas.openxmlformats.org/officeDocument/2006/math">
                    <m:r>
                      <a:rPr lang="en-US" sz="2800" b="0" i="1" smtClean="0">
                        <a:solidFill>
                          <a:srgbClr val="FFC000"/>
                        </a:solidFill>
                        <a:latin typeface="Cambria Math" charset="0"/>
                        <a:ea typeface="Cambria Math" charset="0"/>
                        <a:cs typeface="Cambria Math" charset="0"/>
                      </a:rPr>
                      <m:t>𝜀</m:t>
                    </m:r>
                  </m:oMath>
                </a14:m>
                <a:r>
                  <a:rPr lang="en-US" sz="2800" dirty="0" smtClean="0"/>
                  <a:t>, introduced originally as a constant of integration, has now an obvious meaning </a:t>
                </a:r>
                <a:r>
                  <a:rPr lang="en-US" sz="2800" dirty="0" smtClean="0">
                    <a:sym typeface="Wingdings"/>
                  </a:rPr>
                  <a:t> it is related to the area of the ellipse, and it is constant  if conservative system, like the one presented two slides ago, and in linear beam dynamics</a:t>
                </a:r>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79118" y="3865880"/>
                <a:ext cx="7254242" cy="2677656"/>
              </a:xfrm>
              <a:prstGeom prst="rect">
                <a:avLst/>
              </a:prstGeom>
              <a:blipFill rotWithShape="0">
                <a:blip r:embed="rId7"/>
                <a:stretch>
                  <a:fillRect l="-1513" t="-2050" r="-1681" b="-5467"/>
                </a:stretch>
              </a:blipFill>
            </p:spPr>
            <p:txBody>
              <a:bodyPr/>
              <a:lstStyle/>
              <a:p>
                <a:r>
                  <a:rPr lang="en-US">
                    <a:noFill/>
                  </a:rPr>
                  <a:t> </a:t>
                </a:r>
              </a:p>
            </p:txBody>
          </p:sp>
        </mc:Fallback>
      </mc:AlternateContent>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3" name="Slide Number Placeholder 12"/>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7</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2107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Twiss functions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325728" y="2193778"/>
                <a:ext cx="9109545" cy="13444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C000"/>
                          </a:solidFill>
                          <a:latin typeface="Cambria Math" charset="0"/>
                          <a:ea typeface="Cambria Math" charset="0"/>
                          <a:cs typeface="Cambria Math" charset="0"/>
                        </a:rPr>
                        <m:t>𝜶</m:t>
                      </m:r>
                      <m:d>
                        <m:dPr>
                          <m:ctrlPr>
                            <a:rPr lang="en-US" sz="4000" b="1" i="1" smtClean="0">
                              <a:solidFill>
                                <a:srgbClr val="FFC000"/>
                              </a:solidFill>
                              <a:latin typeface="Cambria Math" charset="0"/>
                              <a:ea typeface="Cambria Math" charset="0"/>
                              <a:cs typeface="Cambria Math" charset="0"/>
                            </a:rPr>
                          </m:ctrlPr>
                        </m:dPr>
                        <m:e>
                          <m:r>
                            <a:rPr lang="en-US" sz="4000" b="1" i="1" smtClean="0">
                              <a:solidFill>
                                <a:srgbClr val="FFC000"/>
                              </a:solidFill>
                              <a:latin typeface="Cambria Math" charset="0"/>
                              <a:ea typeface="Cambria Math" charset="0"/>
                              <a:cs typeface="Cambria Math" charset="0"/>
                            </a:rPr>
                            <m:t>𝒔</m:t>
                          </m:r>
                        </m:e>
                      </m:d>
                      <m:r>
                        <a:rPr lang="en-US" sz="4000" i="1">
                          <a:latin typeface="Cambria Math" charset="0"/>
                          <a:ea typeface="Cambria Math" charset="0"/>
                          <a:cs typeface="Cambria Math" charset="0"/>
                        </a:rPr>
                        <m:t>≡−</m:t>
                      </m:r>
                      <m:f>
                        <m:fPr>
                          <m:ctrlPr>
                            <a:rPr lang="mr-IN" sz="4000" i="1">
                              <a:latin typeface="Cambria Math" charset="0"/>
                              <a:ea typeface="Cambria Math" charset="0"/>
                              <a:cs typeface="Cambria Math" charset="0"/>
                            </a:rPr>
                          </m:ctrlPr>
                        </m:fPr>
                        <m:num>
                          <m:sSup>
                            <m:sSupPr>
                              <m:ctrlPr>
                                <a:rPr lang="mr-IN" sz="4000" i="1">
                                  <a:latin typeface="Cambria Math" charset="0"/>
                                  <a:ea typeface="Cambria Math" charset="0"/>
                                  <a:cs typeface="Cambria Math" charset="0"/>
                                </a:rPr>
                              </m:ctrlPr>
                            </m:sSupPr>
                            <m:e>
                              <m:r>
                                <a:rPr lang="mr-IN" sz="4000" i="1">
                                  <a:latin typeface="Cambria Math" charset="0"/>
                                  <a:ea typeface="Cambria Math" charset="0"/>
                                  <a:cs typeface="Cambria Math" charset="0"/>
                                </a:rPr>
                                <m:t>𝛽</m:t>
                              </m:r>
                            </m:e>
                            <m:sup>
                              <m:r>
                                <a:rPr lang="en-US" sz="4000" i="1">
                                  <a:latin typeface="Cambria Math" charset="0"/>
                                  <a:ea typeface="Cambria Math" charset="0"/>
                                  <a:cs typeface="Cambria Math" charset="0"/>
                                </a:rPr>
                                <m:t>′</m:t>
                              </m:r>
                            </m:sup>
                          </m:sSup>
                          <m:d>
                            <m:dPr>
                              <m:ctrlPr>
                                <a:rPr lang="en-US" sz="4000" i="1">
                                  <a:latin typeface="Cambria Math" charset="0"/>
                                  <a:ea typeface="Cambria Math" charset="0"/>
                                  <a:cs typeface="Cambria Math" charset="0"/>
                                </a:rPr>
                              </m:ctrlPr>
                            </m:dPr>
                            <m:e>
                              <m:r>
                                <a:rPr lang="en-US" sz="4000" i="1">
                                  <a:latin typeface="Cambria Math" charset="0"/>
                                  <a:ea typeface="Cambria Math" charset="0"/>
                                  <a:cs typeface="Cambria Math" charset="0"/>
                                </a:rPr>
                                <m:t>𝑠</m:t>
                              </m:r>
                            </m:e>
                          </m:d>
                        </m:num>
                        <m:den>
                          <m:r>
                            <a:rPr lang="en-US" sz="4000" i="1">
                              <a:latin typeface="Cambria Math" charset="0"/>
                              <a:ea typeface="Cambria Math" charset="0"/>
                              <a:cs typeface="Cambria Math" charset="0"/>
                            </a:rPr>
                            <m:t>2</m:t>
                          </m:r>
                        </m:den>
                      </m:f>
                      <m:r>
                        <a:rPr lang="en-US" sz="4000" b="0" i="1" smtClean="0">
                          <a:latin typeface="Cambria Math" charset="0"/>
                          <a:ea typeface="Cambria Math" charset="0"/>
                          <a:cs typeface="Cambria Math" charset="0"/>
                        </a:rPr>
                        <m:t>, </m:t>
                      </m:r>
                      <m:r>
                        <a:rPr lang="en-US" sz="4000" b="1" i="1" smtClean="0">
                          <a:solidFill>
                            <a:srgbClr val="FFC000"/>
                          </a:solidFill>
                          <a:latin typeface="Cambria Math" charset="0"/>
                          <a:ea typeface="Cambria Math" charset="0"/>
                          <a:cs typeface="Cambria Math" charset="0"/>
                        </a:rPr>
                        <m:t>𝜷</m:t>
                      </m:r>
                      <m:d>
                        <m:dPr>
                          <m:ctrlPr>
                            <a:rPr lang="en-US" sz="4000" b="1" i="1" smtClean="0">
                              <a:solidFill>
                                <a:srgbClr val="FFC000"/>
                              </a:solidFill>
                              <a:latin typeface="Cambria Math" charset="0"/>
                              <a:ea typeface="Cambria Math" charset="0"/>
                              <a:cs typeface="Cambria Math" charset="0"/>
                            </a:rPr>
                          </m:ctrlPr>
                        </m:dPr>
                        <m:e>
                          <m:r>
                            <a:rPr lang="en-US" sz="4000" b="1" i="1" smtClean="0">
                              <a:solidFill>
                                <a:srgbClr val="FFC000"/>
                              </a:solidFill>
                              <a:latin typeface="Cambria Math" charset="0"/>
                              <a:ea typeface="Cambria Math" charset="0"/>
                              <a:cs typeface="Cambria Math" charset="0"/>
                            </a:rPr>
                            <m:t>𝒔</m:t>
                          </m:r>
                        </m:e>
                      </m:d>
                      <m:r>
                        <a:rPr lang="en-US" sz="4000" b="0" i="1" smtClean="0">
                          <a:latin typeface="Cambria Math" charset="0"/>
                          <a:ea typeface="Cambria Math" charset="0"/>
                          <a:cs typeface="Cambria Math" charset="0"/>
                        </a:rPr>
                        <m:t> &amp; </m:t>
                      </m:r>
                      <m:r>
                        <a:rPr lang="en-US" sz="4000" b="1" i="1" smtClean="0">
                          <a:solidFill>
                            <a:srgbClr val="FFC000"/>
                          </a:solidFill>
                          <a:latin typeface="Cambria Math" charset="0"/>
                          <a:ea typeface="Cambria Math" charset="0"/>
                          <a:cs typeface="Cambria Math" charset="0"/>
                        </a:rPr>
                        <m:t>𝜸</m:t>
                      </m:r>
                      <m:r>
                        <a:rPr lang="en-US" sz="4000" b="1" i="1" smtClean="0">
                          <a:solidFill>
                            <a:srgbClr val="FFC000"/>
                          </a:solidFill>
                          <a:latin typeface="Cambria Math" charset="0"/>
                          <a:ea typeface="Cambria Math" charset="0"/>
                          <a:cs typeface="Cambria Math" charset="0"/>
                        </a:rPr>
                        <m:t>(</m:t>
                      </m:r>
                      <m:r>
                        <a:rPr lang="en-US" sz="4000" b="1" i="1" smtClean="0">
                          <a:solidFill>
                            <a:srgbClr val="FFC000"/>
                          </a:solidFill>
                          <a:latin typeface="Cambria Math" charset="0"/>
                          <a:ea typeface="Cambria Math" charset="0"/>
                          <a:cs typeface="Cambria Math" charset="0"/>
                        </a:rPr>
                        <m:t>𝒔</m:t>
                      </m:r>
                      <m:r>
                        <a:rPr lang="en-US" sz="4000" b="1" i="1" smtClean="0">
                          <a:solidFill>
                            <a:srgbClr val="FFC000"/>
                          </a:solidFill>
                          <a:latin typeface="Cambria Math" charset="0"/>
                          <a:ea typeface="Cambria Math" charset="0"/>
                          <a:cs typeface="Cambria Math" charset="0"/>
                        </a:rPr>
                        <m:t>)</m:t>
                      </m:r>
                      <m:r>
                        <a:rPr lang="en-US" sz="4000" i="1">
                          <a:latin typeface="Cambria Math" charset="0"/>
                          <a:ea typeface="Cambria Math" charset="0"/>
                          <a:cs typeface="Cambria Math" charset="0"/>
                        </a:rPr>
                        <m:t>≡</m:t>
                      </m:r>
                      <m:f>
                        <m:fPr>
                          <m:ctrlPr>
                            <a:rPr lang="mr-IN" sz="4000" i="1">
                              <a:latin typeface="Cambria Math" charset="0"/>
                              <a:ea typeface="Cambria Math" charset="0"/>
                              <a:cs typeface="Cambria Math" charset="0"/>
                            </a:rPr>
                          </m:ctrlPr>
                        </m:fPr>
                        <m:num>
                          <m:r>
                            <a:rPr lang="en-US" sz="4000" i="1">
                              <a:latin typeface="Cambria Math" charset="0"/>
                              <a:ea typeface="Cambria Math" charset="0"/>
                              <a:cs typeface="Cambria Math" charset="0"/>
                            </a:rPr>
                            <m:t>1+</m:t>
                          </m:r>
                          <m:sSup>
                            <m:sSupPr>
                              <m:ctrlPr>
                                <a:rPr lang="en-US" sz="4000" i="1">
                                  <a:latin typeface="Cambria Math" charset="0"/>
                                  <a:ea typeface="Cambria Math" charset="0"/>
                                  <a:cs typeface="Cambria Math" charset="0"/>
                                </a:rPr>
                              </m:ctrlPr>
                            </m:sSupPr>
                            <m:e>
                              <m:r>
                                <a:rPr lang="en-US" sz="4000" i="1">
                                  <a:latin typeface="Cambria Math" charset="0"/>
                                  <a:ea typeface="Cambria Math" charset="0"/>
                                  <a:cs typeface="Cambria Math" charset="0"/>
                                </a:rPr>
                                <m:t>𝛼</m:t>
                              </m:r>
                            </m:e>
                            <m:sup>
                              <m:r>
                                <a:rPr lang="en-US" sz="4000" i="1">
                                  <a:latin typeface="Cambria Math" charset="0"/>
                                  <a:ea typeface="Cambria Math" charset="0"/>
                                  <a:cs typeface="Cambria Math" charset="0"/>
                                </a:rPr>
                                <m:t>2</m:t>
                              </m:r>
                            </m:sup>
                          </m:sSup>
                          <m:r>
                            <a:rPr lang="en-US" sz="4000" i="1">
                              <a:latin typeface="Cambria Math" charset="0"/>
                              <a:ea typeface="Cambria Math" charset="0"/>
                              <a:cs typeface="Cambria Math" charset="0"/>
                            </a:rPr>
                            <m:t>(</m:t>
                          </m:r>
                          <m:r>
                            <a:rPr lang="en-US" sz="4000" i="1">
                              <a:latin typeface="Cambria Math" charset="0"/>
                              <a:ea typeface="Cambria Math" charset="0"/>
                              <a:cs typeface="Cambria Math" charset="0"/>
                            </a:rPr>
                            <m:t>𝑠</m:t>
                          </m:r>
                          <m:r>
                            <a:rPr lang="en-US" sz="4000" i="1">
                              <a:latin typeface="Cambria Math" charset="0"/>
                              <a:ea typeface="Cambria Math" charset="0"/>
                              <a:cs typeface="Cambria Math" charset="0"/>
                            </a:rPr>
                            <m:t>)</m:t>
                          </m:r>
                        </m:num>
                        <m:den>
                          <m:r>
                            <a:rPr lang="en-US" sz="4000" i="1">
                              <a:latin typeface="Cambria Math" charset="0"/>
                              <a:ea typeface="Cambria Math" charset="0"/>
                              <a:cs typeface="Cambria Math" charset="0"/>
                            </a:rPr>
                            <m:t>𝛽</m:t>
                          </m:r>
                          <m:r>
                            <a:rPr lang="en-US" sz="4000" i="1">
                              <a:latin typeface="Cambria Math" charset="0"/>
                              <a:ea typeface="Cambria Math" charset="0"/>
                              <a:cs typeface="Cambria Math" charset="0"/>
                            </a:rPr>
                            <m:t>(</m:t>
                          </m:r>
                          <m:r>
                            <a:rPr lang="en-US" sz="4000" i="1">
                              <a:latin typeface="Cambria Math" charset="0"/>
                              <a:ea typeface="Cambria Math" charset="0"/>
                              <a:cs typeface="Cambria Math" charset="0"/>
                            </a:rPr>
                            <m:t>𝑠</m:t>
                          </m:r>
                          <m:r>
                            <a:rPr lang="en-US" sz="4000" i="1">
                              <a:latin typeface="Cambria Math" charset="0"/>
                              <a:ea typeface="Cambria Math" charset="0"/>
                              <a:cs typeface="Cambria Math" charset="0"/>
                            </a:rPr>
                            <m:t>)</m:t>
                          </m:r>
                        </m:den>
                      </m:f>
                    </m:oMath>
                  </m:oMathPara>
                </a14:m>
                <a:endParaRPr lang="en-US" sz="4000" dirty="0"/>
              </a:p>
            </p:txBody>
          </p:sp>
        </mc:Choice>
        <mc:Fallback xmlns="">
          <p:sp>
            <p:nvSpPr>
              <p:cNvPr id="3" name="TextBox 2"/>
              <p:cNvSpPr txBox="1">
                <a:spLocks noRot="1" noChangeAspect="1" noMove="1" noResize="1" noEditPoints="1" noAdjustHandles="1" noChangeArrowheads="1" noChangeShapeType="1" noTextEdit="1"/>
              </p:cNvSpPr>
              <p:nvPr/>
            </p:nvSpPr>
            <p:spPr>
              <a:xfrm>
                <a:off x="1325728" y="2193778"/>
                <a:ext cx="9109545" cy="1344407"/>
              </a:xfrm>
              <a:prstGeom prst="rect">
                <a:avLst/>
              </a:prstGeom>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TextBox 6"/>
          <p:cNvSpPr txBox="1"/>
          <p:nvPr/>
        </p:nvSpPr>
        <p:spPr>
          <a:xfrm>
            <a:off x="1766128" y="3987885"/>
            <a:ext cx="8659743" cy="584775"/>
          </a:xfrm>
          <a:prstGeom prst="rect">
            <a:avLst/>
          </a:prstGeom>
          <a:noFill/>
        </p:spPr>
        <p:txBody>
          <a:bodyPr wrap="none" rtlCol="0">
            <a:spAutoFit/>
          </a:bodyPr>
          <a:lstStyle/>
          <a:p>
            <a:r>
              <a:rPr lang="en-US" sz="3200" dirty="0" smtClean="0"/>
              <a:t>Determine the shape </a:t>
            </a:r>
            <a:r>
              <a:rPr lang="en-US" sz="3200" smtClean="0"/>
              <a:t>and orientation </a:t>
            </a:r>
            <a:r>
              <a:rPr lang="en-US" sz="3200" dirty="0" smtClean="0"/>
              <a:t>of </a:t>
            </a:r>
            <a:r>
              <a:rPr lang="en-US" sz="3200" smtClean="0"/>
              <a:t>the ellipse</a:t>
            </a:r>
            <a:endParaRPr lang="en-US" sz="3200"/>
          </a:p>
        </p:txBody>
      </p:sp>
    </p:spTree>
    <p:extLst>
      <p:ext uri="{BB962C8B-B14F-4D97-AF65-F5344CB8AC3E}">
        <p14:creationId xmlns:p14="http://schemas.microsoft.com/office/powerpoint/2010/main" val="1518386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12906" y="487680"/>
            <a:ext cx="5217333" cy="48768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517581" y="1487601"/>
                <a:ext cx="1685205"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mr-IN" sz="2800" b="0" i="1" smtClean="0">
                              <a:latin typeface="Cambria Math" charset="0"/>
                              <a:ea typeface="Cambria Math" charset="0"/>
                              <a:cs typeface="Cambria Math" charset="0"/>
                            </a:rPr>
                          </m:ctrlPr>
                        </m:fPr>
                        <m:num>
                          <m:r>
                            <a:rPr lang="en-US" sz="2800" b="0" i="1" smtClean="0">
                              <a:latin typeface="Cambria Math" charset="0"/>
                              <a:ea typeface="Cambria Math" charset="0"/>
                              <a:cs typeface="Cambria Math" charset="0"/>
                            </a:rPr>
                            <m:t>𝐴𝑟𝑒𝑎</m:t>
                          </m:r>
                        </m:num>
                        <m:den>
                          <m:r>
                            <a:rPr lang="mr-IN" sz="2800" b="0" i="1" smtClean="0">
                              <a:latin typeface="Cambria Math" charset="0"/>
                              <a:ea typeface="Cambria Math" charset="0"/>
                              <a:cs typeface="Cambria Math" charset="0"/>
                            </a:rPr>
                            <m:t>𝜋</m:t>
                          </m:r>
                        </m:den>
                      </m:f>
                      <m:r>
                        <a:rPr lang="en-US" sz="2800" b="0" i="1" smtClean="0">
                          <a:latin typeface="Cambria Math" charset="0"/>
                          <a:ea typeface="Cambria Math" charset="0"/>
                          <a:cs typeface="Cambria Math" charset="0"/>
                        </a:rPr>
                        <m:t>=</m:t>
                      </m:r>
                      <m:r>
                        <a:rPr lang="en-US" sz="2800" b="0" i="1" smtClean="0">
                          <a:solidFill>
                            <a:srgbClr val="FFC000"/>
                          </a:solidFill>
                          <a:latin typeface="Cambria Math" charset="0"/>
                          <a:ea typeface="Cambria Math" charset="0"/>
                          <a:cs typeface="Cambria Math" charset="0"/>
                        </a:rPr>
                        <m:t>𝜀</m:t>
                      </m:r>
                    </m:oMath>
                  </m:oMathPara>
                </a14:m>
                <a:endParaRPr lang="en-US" sz="2800" dirty="0"/>
              </a:p>
            </p:txBody>
          </p:sp>
        </mc:Choice>
        <mc:Fallback xmlns="">
          <p:sp>
            <p:nvSpPr>
              <p:cNvPr id="4" name="Rectangle 3"/>
              <p:cNvSpPr>
                <a:spLocks noRot="1" noChangeAspect="1" noMove="1" noResize="1" noEditPoints="1" noAdjustHandles="1" noChangeArrowheads="1" noChangeShapeType="1" noTextEdit="1"/>
              </p:cNvSpPr>
              <p:nvPr/>
            </p:nvSpPr>
            <p:spPr>
              <a:xfrm>
                <a:off x="6517581" y="1487601"/>
                <a:ext cx="1685205" cy="90178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121572" y="2926080"/>
                <a:ext cx="2377510" cy="655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charset="0"/>
                        </a:rPr>
                        <m:t>𝑬</m:t>
                      </m:r>
                      <m:r>
                        <a:rPr lang="en-US" b="1" i="1" smtClean="0">
                          <a:solidFill>
                            <a:srgbClr val="FF0000"/>
                          </a:solidFill>
                          <a:latin typeface="Cambria Math" charset="0"/>
                        </a:rPr>
                        <m:t>=</m:t>
                      </m:r>
                      <m:f>
                        <m:fPr>
                          <m:ctrlPr>
                            <a:rPr lang="mr-IN" b="1" i="1" smtClean="0">
                              <a:solidFill>
                                <a:srgbClr val="FF0000"/>
                              </a:solidFill>
                              <a:latin typeface="Cambria Math" charset="0"/>
                            </a:rPr>
                          </m:ctrlPr>
                        </m:fPr>
                        <m:num>
                          <m:sSup>
                            <m:sSupPr>
                              <m:ctrlPr>
                                <a:rPr lang="mr-IN" b="1" i="1" smtClean="0">
                                  <a:solidFill>
                                    <a:srgbClr val="FF0000"/>
                                  </a:solidFill>
                                  <a:latin typeface="Cambria Math" charset="0"/>
                                </a:rPr>
                              </m:ctrlPr>
                            </m:sSupPr>
                            <m:e>
                              <m:r>
                                <a:rPr lang="en-US" b="1" i="1" smtClean="0">
                                  <a:solidFill>
                                    <a:srgbClr val="FF0000"/>
                                  </a:solidFill>
                                  <a:latin typeface="Cambria Math" charset="0"/>
                                </a:rPr>
                                <m:t>𝒑</m:t>
                              </m:r>
                            </m:e>
                            <m:sup>
                              <m:r>
                                <a:rPr lang="en-US" b="1" i="1" smtClean="0">
                                  <a:solidFill>
                                    <a:srgbClr val="FF0000"/>
                                  </a:solidFill>
                                  <a:latin typeface="Cambria Math" charset="0"/>
                                </a:rPr>
                                <m:t>𝟐</m:t>
                              </m:r>
                            </m:sup>
                          </m:sSup>
                        </m:num>
                        <m:den>
                          <m:r>
                            <a:rPr lang="en-US" b="1" i="1" smtClean="0">
                              <a:solidFill>
                                <a:srgbClr val="FF0000"/>
                              </a:solidFill>
                              <a:latin typeface="Cambria Math" charset="0"/>
                            </a:rPr>
                            <m:t>𝟐</m:t>
                          </m:r>
                          <m:r>
                            <a:rPr lang="en-US" b="1" i="1" smtClean="0">
                              <a:solidFill>
                                <a:srgbClr val="FF0000"/>
                              </a:solidFill>
                              <a:latin typeface="Cambria Math" charset="0"/>
                            </a:rPr>
                            <m:t>𝒎</m:t>
                          </m:r>
                        </m:den>
                      </m:f>
                      <m:r>
                        <a:rPr lang="en-US" b="1" i="1" smtClean="0">
                          <a:solidFill>
                            <a:srgbClr val="FF0000"/>
                          </a:solidFill>
                          <a:latin typeface="Cambria Math" charset="0"/>
                        </a:rPr>
                        <m:t>+</m:t>
                      </m:r>
                      <m:f>
                        <m:fPr>
                          <m:ctrlPr>
                            <a:rPr lang="mr-IN" b="1" i="1" smtClean="0">
                              <a:solidFill>
                                <a:srgbClr val="FF0000"/>
                              </a:solidFill>
                              <a:latin typeface="Cambria Math" charset="0"/>
                            </a:rPr>
                          </m:ctrlPr>
                        </m:fPr>
                        <m:num>
                          <m:r>
                            <a:rPr lang="en-US" b="1" i="1" smtClean="0">
                              <a:solidFill>
                                <a:srgbClr val="FF0000"/>
                              </a:solidFill>
                              <a:latin typeface="Cambria Math" charset="0"/>
                            </a:rPr>
                            <m:t>𝒌</m:t>
                          </m:r>
                        </m:num>
                        <m:den>
                          <m:r>
                            <a:rPr lang="en-US" b="1" i="1" smtClean="0">
                              <a:solidFill>
                                <a:srgbClr val="FF0000"/>
                              </a:solidFill>
                              <a:latin typeface="Cambria Math" charset="0"/>
                            </a:rPr>
                            <m:t>𝟐</m:t>
                          </m:r>
                        </m:den>
                      </m:f>
                      <m:sSup>
                        <m:sSupPr>
                          <m:ctrlPr>
                            <a:rPr lang="mr-IN" b="1" i="1" smtClean="0">
                              <a:solidFill>
                                <a:srgbClr val="FF0000"/>
                              </a:solidFill>
                              <a:latin typeface="Cambria Math" charset="0"/>
                            </a:rPr>
                          </m:ctrlPr>
                        </m:sSupPr>
                        <m:e>
                          <m:r>
                            <a:rPr lang="en-US" b="1" i="1" smtClean="0">
                              <a:solidFill>
                                <a:srgbClr val="FF0000"/>
                              </a:solidFill>
                              <a:latin typeface="Cambria Math" charset="0"/>
                            </a:rPr>
                            <m:t>𝒙</m:t>
                          </m:r>
                        </m:e>
                        <m:sup>
                          <m:r>
                            <a:rPr lang="en-US" b="1" i="1" smtClean="0">
                              <a:solidFill>
                                <a:srgbClr val="FF0000"/>
                              </a:solidFill>
                              <a:latin typeface="Cambria Math" charset="0"/>
                            </a:rPr>
                            <m:t>𝟐</m:t>
                          </m:r>
                        </m:sup>
                      </m:sSup>
                      <m:r>
                        <a:rPr lang="en-US" b="1" i="1" smtClean="0">
                          <a:solidFill>
                            <a:srgbClr val="FF0000"/>
                          </a:solidFill>
                          <a:latin typeface="Cambria Math" charset="0"/>
                        </a:rPr>
                        <m:t>=</m:t>
                      </m:r>
                      <m:r>
                        <a:rPr lang="en-US" b="1" i="1" smtClean="0">
                          <a:solidFill>
                            <a:srgbClr val="FF0000"/>
                          </a:solidFill>
                          <a:latin typeface="Cambria Math" charset="0"/>
                        </a:rPr>
                        <m:t>𝒄𝒕𝒆</m:t>
                      </m:r>
                    </m:oMath>
                  </m:oMathPara>
                </a14:m>
                <a:endParaRPr lang="en-US" b="1"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21572" y="2926080"/>
                <a:ext cx="2377510" cy="655179"/>
              </a:xfrm>
              <a:prstGeom prst="rect">
                <a:avLst/>
              </a:prstGeom>
              <a:blipFill rotWithShape="0">
                <a:blip r:embed="rId4"/>
                <a:stretch>
                  <a:fillRect/>
                </a:stretch>
              </a:blipFill>
            </p:spPr>
            <p:txBody>
              <a:bodyPr/>
              <a:lstStyle/>
              <a:p>
                <a:r>
                  <a:rPr lang="en-US">
                    <a:noFill/>
                  </a:rPr>
                  <a:t> </a:t>
                </a:r>
              </a:p>
            </p:txBody>
          </p:sp>
        </mc:Fallback>
      </mc:AlternateContent>
      <p:grpSp>
        <p:nvGrpSpPr>
          <p:cNvPr id="6" name="Group 5"/>
          <p:cNvGrpSpPr/>
          <p:nvPr/>
        </p:nvGrpSpPr>
        <p:grpSpPr>
          <a:xfrm>
            <a:off x="8290560" y="0"/>
            <a:ext cx="3608874" cy="2679545"/>
            <a:chOff x="7031348" y="4067712"/>
            <a:chExt cx="3283126" cy="2383888"/>
          </a:xfrm>
        </p:grpSpPr>
        <p:pic>
          <p:nvPicPr>
            <p:cNvPr id="7" name="Picture 6"/>
            <p:cNvPicPr>
              <a:picLocks noChangeAspect="1"/>
            </p:cNvPicPr>
            <p:nvPr/>
          </p:nvPicPr>
          <p:blipFill>
            <a:blip r:embed="rId5"/>
            <a:stretch>
              <a:fillRect/>
            </a:stretch>
          </p:blipFill>
          <p:spPr>
            <a:xfrm>
              <a:off x="7031348" y="4067712"/>
              <a:ext cx="3283126" cy="2383888"/>
            </a:xfrm>
            <a:prstGeom prst="rect">
              <a:avLst/>
            </a:prstGeom>
          </p:spPr>
        </p:pic>
        <p:sp>
          <p:nvSpPr>
            <p:cNvPr id="8" name="Rectangle 7"/>
            <p:cNvSpPr/>
            <p:nvPr/>
          </p:nvSpPr>
          <p:spPr>
            <a:xfrm>
              <a:off x="9662160" y="5933440"/>
              <a:ext cx="650240" cy="518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730239" y="2997200"/>
            <a:ext cx="6461761" cy="2862322"/>
          </a:xfrm>
          <a:prstGeom prst="rect">
            <a:avLst/>
          </a:prstGeom>
          <a:noFill/>
        </p:spPr>
        <p:txBody>
          <a:bodyPr wrap="square" rtlCol="0">
            <a:spAutoFit/>
          </a:bodyPr>
          <a:lstStyle/>
          <a:p>
            <a:pPr marL="285750" indent="-285750">
              <a:buFont typeface="Arial" charset="0"/>
              <a:buChar char="•"/>
            </a:pPr>
            <a:r>
              <a:rPr lang="en-US" dirty="0" smtClean="0"/>
              <a:t>In both cases, the energy is conserved, the </a:t>
            </a:r>
            <a:r>
              <a:rPr lang="en-US" b="1" dirty="0" smtClean="0">
                <a:solidFill>
                  <a:srgbClr val="FFC000"/>
                </a:solidFill>
              </a:rPr>
              <a:t>area of the ellipse is conserved, is an invariant of motion over time</a:t>
            </a:r>
            <a:r>
              <a:rPr lang="en-US" dirty="0" smtClean="0"/>
              <a:t>. </a:t>
            </a:r>
          </a:p>
          <a:p>
            <a:endParaRPr lang="en-US" dirty="0" smtClean="0"/>
          </a:p>
          <a:p>
            <a:pPr marL="285750" indent="-285750">
              <a:buFont typeface="Arial" charset="0"/>
              <a:buChar char="•"/>
            </a:pPr>
            <a:r>
              <a:rPr lang="en-US" dirty="0" smtClean="0"/>
              <a:t>In the case of the mass attached to the spring, the ellipse has always the same shape for a given initial conditions.</a:t>
            </a:r>
          </a:p>
          <a:p>
            <a:endParaRPr lang="en-US" dirty="0"/>
          </a:p>
          <a:p>
            <a:pPr marL="285750" indent="-285750">
              <a:buFont typeface="Arial" charset="0"/>
              <a:buChar char="•"/>
            </a:pPr>
            <a:r>
              <a:rPr lang="en-US" dirty="0" smtClean="0"/>
              <a:t>In the case of a particle in an accelerator, since k=k(s), as the particle moves along the closed orbit, the shape and position of the ellipse changes according to the amplitude function 𝛽(s). </a:t>
            </a:r>
            <a:r>
              <a:rPr lang="en-US" b="1" dirty="0" smtClean="0">
                <a:solidFill>
                  <a:srgbClr val="FFC000"/>
                </a:solidFill>
              </a:rPr>
              <a:t>BUT THE AREA REMAINS CONSTANT</a:t>
            </a:r>
            <a:r>
              <a:rPr lang="en-US" dirty="0" smtClean="0"/>
              <a:t>.</a:t>
            </a:r>
            <a:endParaRPr lang="en-US" dirty="0"/>
          </a:p>
        </p:txBody>
      </p:sp>
      <p:sp>
        <p:nvSpPr>
          <p:cNvPr id="10" name="TextBox 9"/>
          <p:cNvSpPr txBox="1"/>
          <p:nvPr/>
        </p:nvSpPr>
        <p:spPr>
          <a:xfrm>
            <a:off x="10737532" y="1765616"/>
            <a:ext cx="535724" cy="276999"/>
          </a:xfrm>
          <a:prstGeom prst="rect">
            <a:avLst/>
          </a:prstGeom>
          <a:noFill/>
        </p:spPr>
        <p:txBody>
          <a:bodyPr wrap="none" rtlCol="0">
            <a:spAutoFit/>
          </a:bodyPr>
          <a:lstStyle/>
          <a:p>
            <a:r>
              <a:rPr lang="en-US" sz="1200" dirty="0" smtClean="0">
                <a:solidFill>
                  <a:schemeClr val="bg1"/>
                </a:solidFill>
              </a:rPr>
              <a:t>=</a:t>
            </a:r>
            <a:r>
              <a:rPr lang="en-US" sz="1200" dirty="0" err="1">
                <a:solidFill>
                  <a:schemeClr val="bg1"/>
                </a:solidFill>
              </a:rPr>
              <a:t>x</a:t>
            </a:r>
            <a:r>
              <a:rPr lang="en-US" sz="1200" baseline="-25000" dirty="0" err="1" smtClean="0">
                <a:solidFill>
                  <a:schemeClr val="bg1"/>
                </a:solidFill>
              </a:rPr>
              <a:t>max</a:t>
            </a:r>
            <a:r>
              <a:rPr lang="en-US" sz="1200" baseline="-25000" dirty="0" smtClean="0">
                <a:solidFill>
                  <a:schemeClr val="bg1"/>
                </a:solidFill>
              </a:rPr>
              <a:t> </a:t>
            </a:r>
            <a:endParaRPr lang="en-US" sz="1200" dirty="0">
              <a:solidFill>
                <a:schemeClr val="bg1"/>
              </a:solidFill>
            </a:endParaRPr>
          </a:p>
        </p:txBody>
      </p:sp>
      <p:cxnSp>
        <p:nvCxnSpPr>
          <p:cNvPr id="12" name="Straight Arrow Connector 11"/>
          <p:cNvCxnSpPr/>
          <p:nvPr/>
        </p:nvCxnSpPr>
        <p:spPr>
          <a:xfrm>
            <a:off x="11334798" y="1203121"/>
            <a:ext cx="0" cy="4775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673638" y="618921"/>
            <a:ext cx="669242" cy="8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93624" y="810576"/>
            <a:ext cx="569387" cy="276999"/>
          </a:xfrm>
          <a:prstGeom prst="rect">
            <a:avLst/>
          </a:prstGeom>
          <a:noFill/>
        </p:spPr>
        <p:txBody>
          <a:bodyPr wrap="none" rtlCol="0">
            <a:spAutoFit/>
          </a:bodyPr>
          <a:lstStyle/>
          <a:p>
            <a:r>
              <a:rPr lang="en-US" sz="1200" dirty="0" err="1">
                <a:solidFill>
                  <a:schemeClr val="bg1"/>
                </a:solidFill>
              </a:rPr>
              <a:t>x</a:t>
            </a:r>
            <a:r>
              <a:rPr lang="en-US" sz="1200" dirty="0" err="1" smtClean="0">
                <a:solidFill>
                  <a:schemeClr val="bg1"/>
                </a:solidFill>
              </a:rPr>
              <a:t>’</a:t>
            </a:r>
            <a:r>
              <a:rPr lang="en-US" sz="1200" baseline="-25000" dirty="0" err="1" smtClean="0">
                <a:solidFill>
                  <a:schemeClr val="bg1"/>
                </a:solidFill>
              </a:rPr>
              <a:t>max</a:t>
            </a:r>
            <a:r>
              <a:rPr lang="en-US" sz="1200" baseline="-25000" dirty="0" smtClean="0">
                <a:solidFill>
                  <a:schemeClr val="bg1"/>
                </a:solidFill>
              </a:rPr>
              <a:t> </a:t>
            </a:r>
            <a:r>
              <a:rPr lang="en-US" sz="1200" dirty="0" smtClean="0">
                <a:solidFill>
                  <a:schemeClr val="bg1"/>
                </a:solidFill>
              </a:rPr>
              <a:t>=</a:t>
            </a:r>
            <a:endParaRPr lang="en-US" sz="1200" dirty="0">
              <a:solidFill>
                <a:schemeClr val="bg1"/>
              </a:solidFill>
            </a:endParaRPr>
          </a:p>
        </p:txBody>
      </p:sp>
      <mc:AlternateContent xmlns:mc="http://schemas.openxmlformats.org/markup-compatibility/2006" xmlns:a14="http://schemas.microsoft.com/office/drawing/2010/main">
        <mc:Choice Requires="a14">
          <p:sp>
            <p:nvSpPr>
              <p:cNvPr id="18" name="TextBox 17"/>
              <p:cNvSpPr txBox="1"/>
              <p:nvPr/>
            </p:nvSpPr>
            <p:spPr>
              <a:xfrm>
                <a:off x="9734741" y="2169138"/>
                <a:ext cx="426975"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400" i="1" smtClean="0">
                              <a:solidFill>
                                <a:schemeClr val="bg1"/>
                              </a:solidFill>
                              <a:latin typeface="Cambria Math" charset="0"/>
                            </a:rPr>
                          </m:ctrlPr>
                        </m:radPr>
                        <m:deg/>
                        <m:e>
                          <m:f>
                            <m:fPr>
                              <m:type m:val="skw"/>
                              <m:ctrlPr>
                                <a:rPr lang="en-US" sz="1400" i="1" smtClean="0">
                                  <a:solidFill>
                                    <a:schemeClr val="bg1"/>
                                  </a:solidFill>
                                  <a:latin typeface="Cambria Math" charset="0"/>
                                </a:rPr>
                              </m:ctrlPr>
                            </m:fPr>
                            <m:num>
                              <m:r>
                                <a:rPr lang="en-US" sz="1400" i="1" smtClean="0">
                                  <a:solidFill>
                                    <a:schemeClr val="bg1"/>
                                  </a:solidFill>
                                  <a:latin typeface="Cambria Math" charset="0"/>
                                  <a:ea typeface="Cambria Math" charset="0"/>
                                  <a:cs typeface="Cambria Math" charset="0"/>
                                </a:rPr>
                                <m:t>𝜀</m:t>
                              </m:r>
                            </m:num>
                            <m:den>
                              <m:r>
                                <a:rPr lang="en-US" sz="1400" i="1" smtClean="0">
                                  <a:solidFill>
                                    <a:schemeClr val="bg1"/>
                                  </a:solidFill>
                                  <a:latin typeface="Cambria Math" charset="0"/>
                                  <a:ea typeface="Cambria Math" charset="0"/>
                                  <a:cs typeface="Cambria Math" charset="0"/>
                                </a:rPr>
                                <m:t>𝛾</m:t>
                              </m:r>
                            </m:den>
                          </m:f>
                        </m:e>
                      </m:rad>
                    </m:oMath>
                  </m:oMathPara>
                </a14:m>
                <a:endParaRPr lang="en-US" sz="1400" dirty="0">
                  <a:solidFill>
                    <a:schemeClr val="bg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9734741" y="2169138"/>
                <a:ext cx="426975" cy="438390"/>
              </a:xfrm>
              <a:prstGeom prst="rect">
                <a:avLst/>
              </a:prstGeom>
              <a:blipFill rotWithShape="0">
                <a:blip r:embed="rId6"/>
                <a:stretch>
                  <a:fillRect l="-44286" t="-80556" r="-131429" b="-141667"/>
                </a:stretch>
              </a:blipFill>
            </p:spPr>
            <p:txBody>
              <a:bodyPr/>
              <a:lstStyle/>
              <a:p>
                <a:r>
                  <a:rPr lang="en-US">
                    <a:noFill/>
                  </a:rPr>
                  <a:t> </a:t>
                </a:r>
              </a:p>
            </p:txBody>
          </p:sp>
        </mc:Fallback>
      </mc:AlternateContent>
      <p:cxnSp>
        <p:nvCxnSpPr>
          <p:cNvPr id="20" name="Straight Connector 19"/>
          <p:cNvCxnSpPr/>
          <p:nvPr/>
        </p:nvCxnSpPr>
        <p:spPr>
          <a:xfrm>
            <a:off x="10342880" y="1441881"/>
            <a:ext cx="0" cy="1032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673638" y="2164147"/>
            <a:ext cx="669242" cy="8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8332143" y="1222686"/>
                <a:ext cx="442044"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400" i="1" smtClean="0">
                              <a:solidFill>
                                <a:schemeClr val="bg1"/>
                              </a:solidFill>
                              <a:latin typeface="Cambria Math" charset="0"/>
                            </a:rPr>
                          </m:ctrlPr>
                        </m:radPr>
                        <m:deg/>
                        <m:e>
                          <m:f>
                            <m:fPr>
                              <m:type m:val="skw"/>
                              <m:ctrlPr>
                                <a:rPr lang="en-US" sz="1400" i="1" smtClean="0">
                                  <a:solidFill>
                                    <a:schemeClr val="bg1"/>
                                  </a:solidFill>
                                  <a:latin typeface="Cambria Math" charset="0"/>
                                </a:rPr>
                              </m:ctrlPr>
                            </m:fPr>
                            <m:num>
                              <m:r>
                                <a:rPr lang="en-US" sz="1400" i="1" smtClean="0">
                                  <a:solidFill>
                                    <a:schemeClr val="bg1"/>
                                  </a:solidFill>
                                  <a:latin typeface="Cambria Math" charset="0"/>
                                  <a:ea typeface="Cambria Math" charset="0"/>
                                  <a:cs typeface="Cambria Math" charset="0"/>
                                </a:rPr>
                                <m:t>𝜀</m:t>
                              </m:r>
                            </m:num>
                            <m:den>
                              <m:r>
                                <a:rPr lang="en-US" sz="1400" i="1" smtClean="0">
                                  <a:solidFill>
                                    <a:schemeClr val="bg1"/>
                                  </a:solidFill>
                                  <a:latin typeface="Cambria Math" charset="0"/>
                                  <a:ea typeface="Cambria Math" charset="0"/>
                                  <a:cs typeface="Cambria Math" charset="0"/>
                                </a:rPr>
                                <m:t>𝛽</m:t>
                              </m:r>
                            </m:den>
                          </m:f>
                        </m:e>
                      </m:rad>
                    </m:oMath>
                  </m:oMathPara>
                </a14:m>
                <a:endParaRPr lang="en-US" sz="1400"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332143" y="1222686"/>
                <a:ext cx="442044" cy="438390"/>
              </a:xfrm>
              <a:prstGeom prst="rect">
                <a:avLst/>
              </a:prstGeom>
              <a:blipFill rotWithShape="0">
                <a:blip r:embed="rId7"/>
                <a:stretch>
                  <a:fillRect l="-43056" t="-83099" r="-125000" b="-143662"/>
                </a:stretch>
              </a:blipFill>
            </p:spPr>
            <p:txBody>
              <a:bodyPr/>
              <a:lstStyle/>
              <a:p>
                <a:r>
                  <a:rPr lang="en-US">
                    <a:noFill/>
                  </a:rPr>
                  <a:t> </a:t>
                </a:r>
              </a:p>
            </p:txBody>
          </p:sp>
        </mc:Fallback>
      </mc:AlternateContent>
      <p:cxnSp>
        <p:nvCxnSpPr>
          <p:cNvPr id="23" name="Straight Connector 22"/>
          <p:cNvCxnSpPr/>
          <p:nvPr/>
        </p:nvCxnSpPr>
        <p:spPr>
          <a:xfrm rot="5400000">
            <a:off x="9157529" y="681801"/>
            <a:ext cx="0" cy="1032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864599" y="1203121"/>
            <a:ext cx="0" cy="4775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23.03.2022</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1" name="Footer Placeholder 10"/>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4" name="Slide Number Placeholder 13"/>
          <p:cNvSpPr>
            <a:spLocks noGrp="1"/>
          </p:cNvSpPr>
          <p:nvPr>
            <p:ph type="sldNum" sz="quarter" idx="12"/>
          </p:nvPr>
        </p:nvSpPr>
        <p:spPr/>
        <p:txBody>
          <a:bodyPr/>
          <a:lstStyle/>
          <a:p>
            <a:fld id="{7D7AD134-799A-DB47-B24E-BC8EFBBCC5B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9</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5916189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32609</TotalTime>
  <Words>5295</Words>
  <Application>Microsoft Macintosh PowerPoint</Application>
  <PresentationFormat>Widescreen</PresentationFormat>
  <Paragraphs>509</Paragraphs>
  <Slides>42</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 Unicode MS</vt:lpstr>
      <vt:lpstr>Calibri</vt:lpstr>
      <vt:lpstr>Cambria Math</vt:lpstr>
      <vt:lpstr>Corbel</vt:lpstr>
      <vt:lpstr>Mangal</vt:lpstr>
      <vt:lpstr>MathJax_Main</vt:lpstr>
      <vt:lpstr>MathJax_Math</vt:lpstr>
      <vt:lpstr>Wingdings</vt:lpstr>
      <vt:lpstr>Arial</vt:lpstr>
      <vt:lpstr>Depth</vt:lpstr>
      <vt:lpstr>Introduction to transverse beam dynamics III</vt:lpstr>
      <vt:lpstr>Content of the course</vt:lpstr>
      <vt:lpstr>Phase space ellipse</vt:lpstr>
      <vt:lpstr>PowerPoint Presentation</vt:lpstr>
      <vt:lpstr>PowerPoint Presentation</vt:lpstr>
      <vt:lpstr>PowerPoint Presentation</vt:lpstr>
      <vt:lpstr>PowerPoint Presentation</vt:lpstr>
      <vt:lpstr>Twiss functions</vt:lpstr>
      <vt:lpstr>PowerPoint Presentation</vt:lpstr>
      <vt:lpstr>PowerPoint Presentation</vt:lpstr>
      <vt:lpstr>PowerPoint Presentation</vt:lpstr>
      <vt:lpstr>PowerPoint Presentation</vt:lpstr>
      <vt:lpstr>PowerPoint Presentation</vt:lpstr>
      <vt:lpstr>PowerPoint Presentation</vt:lpstr>
      <vt:lpstr>Aperture</vt:lpstr>
      <vt:lpstr>Evolution of the 𝞫 function through the lattice</vt:lpstr>
      <vt:lpstr>PowerPoint Presentation</vt:lpstr>
      <vt:lpstr>PowerPoint Presentation</vt:lpstr>
      <vt:lpstr>PowerPoint Presentation</vt:lpstr>
      <vt:lpstr>Example: calculate the beta function around a symmetry point in a field-free drift section</vt:lpstr>
      <vt:lpstr>PowerPoint Presentation</vt:lpstr>
      <vt:lpstr>PowerPoint Presentation</vt:lpstr>
      <vt:lpstr>PowerPoint Presentation</vt:lpstr>
      <vt:lpstr>PowerPoint Presentation</vt:lpstr>
      <vt:lpstr>Dispersion calculation</vt:lpstr>
      <vt:lpstr>Dispersion calculation</vt:lpstr>
      <vt:lpstr>PowerPoint Presentation</vt:lpstr>
      <vt:lpstr>PowerPoint Presentation</vt:lpstr>
      <vt:lpstr>Calculate transfer matrices from optical functions</vt:lpstr>
      <vt:lpstr>PowerPoint Presentation</vt:lpstr>
      <vt:lpstr>Periodic lattices</vt:lpstr>
      <vt:lpstr>PowerPoint Presentation</vt:lpstr>
      <vt:lpstr>Measurement of the beam emittance</vt:lpstr>
      <vt:lpstr>PowerPoint Presentation</vt:lpstr>
      <vt:lpstr>PowerPoint Presentation</vt:lpstr>
      <vt:lpstr>PowerPoint Presentation</vt:lpstr>
      <vt:lpstr>PowerPoint Presentation</vt:lpstr>
      <vt:lpstr>Emittance: geometrical and normalized emittance</vt:lpstr>
      <vt:lpstr>PowerPoint Presentation</vt:lpstr>
      <vt:lpstr>Spares</vt:lpstr>
      <vt:lpstr>PowerPoint Presentation</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transverse beam dynamics</dc:title>
  <dc:creator>Reyes Alemany Fernandez</dc:creator>
  <cp:lastModifiedBy>Reyes Alemany Fernandez</cp:lastModifiedBy>
  <cp:revision>108</cp:revision>
  <cp:lastPrinted>2022-03-29T20:21:00Z</cp:lastPrinted>
  <dcterms:created xsi:type="dcterms:W3CDTF">2021-11-01T08:43:14Z</dcterms:created>
  <dcterms:modified xsi:type="dcterms:W3CDTF">2022-03-30T22:05:37Z</dcterms:modified>
</cp:coreProperties>
</file>