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7" r:id="rId2"/>
    <p:sldId id="291" r:id="rId3"/>
    <p:sldId id="260" r:id="rId4"/>
    <p:sldId id="261" r:id="rId5"/>
    <p:sldId id="262" r:id="rId6"/>
    <p:sldId id="263" r:id="rId7"/>
    <p:sldId id="264" r:id="rId8"/>
    <p:sldId id="288" r:id="rId9"/>
    <p:sldId id="265" r:id="rId10"/>
    <p:sldId id="283" r:id="rId11"/>
    <p:sldId id="266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5" r:id="rId26"/>
    <p:sldId id="284" r:id="rId27"/>
    <p:sldId id="286" r:id="rId28"/>
    <p:sldId id="287" r:id="rId29"/>
    <p:sldId id="289" r:id="rId30"/>
    <p:sldId id="281" r:id="rId31"/>
    <p:sldId id="28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18"/>
    <p:restoredTop sz="94672"/>
  </p:normalViewPr>
  <p:slideViewPr>
    <p:cSldViewPr snapToGrid="0" snapToObjects="1">
      <p:cViewPr varScale="1">
        <p:scale>
          <a:sx n="77" d="100"/>
          <a:sy n="77" d="100"/>
        </p:scale>
        <p:origin x="208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1559D-705C-3B46-A299-B4646830B5FF}" type="datetimeFigureOut">
              <a:rPr lang="en-US" smtClean="0"/>
              <a:t>3/3/22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8CA7B-48A1-8947-96AD-74D3486D0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3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29634-84DC-FA42-8290-20A37677812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1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CA7B-48A1-8947-96AD-74D3486D05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4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1490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7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7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500" dirty="0" smtClean="0"/>
              <a:t>Introduction to transverse beam </a:t>
            </a:r>
            <a:r>
              <a:rPr lang="en-US" sz="5500" dirty="0" smtClean="0"/>
              <a:t>dynamics III</a:t>
            </a:r>
            <a:endParaRPr lang="en-US" sz="5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116775"/>
            <a:ext cx="9144000" cy="754025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Restricted to the LINEAR BEAM OPTICS </a:t>
            </a:r>
            <a:r>
              <a:rPr lang="en-US" dirty="0" smtClean="0">
                <a:sym typeface="Wingdings"/>
              </a:rPr>
              <a:t> THE IDEAL WORLD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1892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11150"/>
            <a:ext cx="9144000" cy="6235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503107"/>
            <a:ext cx="4114800" cy="365125"/>
          </a:xfrm>
        </p:spPr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</a:t>
            </a:r>
            <a:r>
              <a:rPr lang="en-US" dirty="0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Alemany Fernandez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501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t="27613" b="15117"/>
          <a:stretch/>
        </p:blipFill>
        <p:spPr>
          <a:xfrm>
            <a:off x="1737360" y="1031240"/>
            <a:ext cx="8747760" cy="384047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656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728" y="290946"/>
            <a:ext cx="3608874" cy="2679545"/>
            <a:chOff x="7031348" y="4067712"/>
            <a:chExt cx="3283126" cy="23838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1348" y="4067712"/>
              <a:ext cx="3283126" cy="238388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662160" y="5933440"/>
              <a:ext cx="650240" cy="518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39700" y="2056562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=</a:t>
            </a:r>
            <a:r>
              <a:rPr lang="en-US" sz="1200" dirty="0" err="1">
                <a:solidFill>
                  <a:schemeClr val="bg1"/>
                </a:solidFill>
              </a:rPr>
              <a:t>x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max</a:t>
            </a:r>
            <a:r>
              <a:rPr lang="en-US" sz="1200" baseline="-250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6966" y="1494067"/>
            <a:ext cx="0" cy="4775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075806" y="909867"/>
            <a:ext cx="669242" cy="8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95792" y="1101522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x</a:t>
            </a:r>
            <a:r>
              <a:rPr lang="en-US" sz="1200" dirty="0" err="1" smtClean="0">
                <a:solidFill>
                  <a:schemeClr val="bg1"/>
                </a:solidFill>
              </a:rPr>
              <a:t>’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max</a:t>
            </a:r>
            <a:r>
              <a:rPr lang="en-US" sz="1200" baseline="-250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=</a:t>
            </a:r>
            <a:endParaRPr lang="en-US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36909" y="2460084"/>
                <a:ext cx="426975" cy="438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09" y="2460084"/>
                <a:ext cx="426975" cy="438390"/>
              </a:xfrm>
              <a:prstGeom prst="rect">
                <a:avLst/>
              </a:prstGeom>
              <a:blipFill rotWithShape="0">
                <a:blip r:embed="rId3"/>
                <a:stretch>
                  <a:fillRect l="-44286" t="-81690" r="-131429" b="-145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2745048" y="1732827"/>
            <a:ext cx="0" cy="103221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75806" y="2455093"/>
            <a:ext cx="669242" cy="8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4311" y="1513632"/>
                <a:ext cx="442044" cy="438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11" y="1513632"/>
                <a:ext cx="442044" cy="438390"/>
              </a:xfrm>
              <a:prstGeom prst="rect">
                <a:avLst/>
              </a:prstGeom>
              <a:blipFill rotWithShape="0">
                <a:blip r:embed="rId4"/>
                <a:stretch>
                  <a:fillRect l="-41096" t="-80556" r="-123288" b="-1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 rot="5400000">
            <a:off x="1559697" y="972747"/>
            <a:ext cx="0" cy="103221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66767" y="1494067"/>
            <a:ext cx="0" cy="4775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849102" y="579712"/>
                <a:ext cx="4604915" cy="52181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ra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cos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102" y="579712"/>
                <a:ext cx="4604915" cy="5218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/>
          <p:cNvSpPr/>
          <p:nvPr/>
        </p:nvSpPr>
        <p:spPr>
          <a:xfrm>
            <a:off x="7207135" y="548640"/>
            <a:ext cx="2294312" cy="62345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594033" y="675701"/>
            <a:ext cx="52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=1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797369" y="1488855"/>
                <a:ext cx="2986010" cy="614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𝑚𝑎𝑥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369" y="1488855"/>
                <a:ext cx="2986010" cy="61414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93492" y="2239156"/>
                <a:ext cx="718539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How much is x’(s) at this position? (put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𝑥</m:t>
                    </m:r>
                    <m:r>
                      <a:rPr lang="en-US" sz="2800" b="0" i="1" baseline="-25000" smtClean="0">
                        <a:latin typeface="Cambria Math" charset="0"/>
                      </a:rPr>
                      <m:t>𝑚𝑎𝑥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800" dirty="0" smtClean="0"/>
                  <a:t> in the ellipse equation and solve for x’)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492" y="2239156"/>
                <a:ext cx="7185395" cy="954107"/>
              </a:xfrm>
              <a:prstGeom prst="rect">
                <a:avLst/>
              </a:prstGeom>
              <a:blipFill rotWithShape="0">
                <a:blip r:embed="rId7"/>
                <a:stretch>
                  <a:fillRect l="-1781" t="-5732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849102" y="3143232"/>
                <a:ext cx="3743461" cy="614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baseline="-25000" smtClean="0">
                          <a:latin typeface="Cambria Math" charset="0"/>
                        </a:rPr>
                        <m:t>𝑚𝑖𝑛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=−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102" y="3143232"/>
                <a:ext cx="3743461" cy="61414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7475510"/>
                  </p:ext>
                </p:extLst>
              </p:nvPr>
            </p:nvGraphicFramePr>
            <p:xfrm>
              <a:off x="1665179" y="4093610"/>
              <a:ext cx="7741134" cy="19780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9621"/>
                    <a:gridCol w="1795549"/>
                    <a:gridCol w="1870364"/>
                    <a:gridCol w="16256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Large 𝛽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In the middle</a:t>
                          </a:r>
                          <a:r>
                            <a:rPr lang="en-US" baseline="0" dirty="0" smtClean="0"/>
                            <a:t> of a </a:t>
                          </a:r>
                          <a:r>
                            <a:rPr lang="en-US" baseline="0" dirty="0" err="1" smtClean="0"/>
                            <a:t>foc</a:t>
                          </a:r>
                          <a:r>
                            <a:rPr lang="en-US" baseline="0" dirty="0" smtClean="0"/>
                            <a:t> quadrupole 𝞫=max &amp; 𝛼=0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Ellipse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𝜀</m:t>
                                    </m:r>
                                    <m: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  <m: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  <m: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)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Large beam size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Max beam size</a:t>
                          </a:r>
                          <a:endParaRPr lang="en-US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𝑚𝑖𝑛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=−</m:t>
                                </m:r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𝛼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𝜀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/</m:t>
                                    </m:r>
                                    <m: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  <m: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  <m:r>
                                      <a:rPr lang="en-US" sz="1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)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Small divergence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Zero divergence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7475510"/>
                  </p:ext>
                </p:extLst>
              </p:nvPr>
            </p:nvGraphicFramePr>
            <p:xfrm>
              <a:off x="1665179" y="4093610"/>
              <a:ext cx="7741134" cy="19780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9621"/>
                    <a:gridCol w="1795549"/>
                    <a:gridCol w="1870364"/>
                    <a:gridCol w="1625600"/>
                  </a:tblGrid>
                  <a:tr h="91440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Large </a:t>
                          </a:r>
                          <a:r>
                            <a:rPr lang="en-US" dirty="0" smtClean="0"/>
                            <a:t>𝛽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In the middle</a:t>
                          </a:r>
                          <a:r>
                            <a:rPr lang="en-US" baseline="0" dirty="0" smtClean="0"/>
                            <a:t> of a </a:t>
                          </a:r>
                          <a:r>
                            <a:rPr lang="en-US" baseline="0" dirty="0" err="1" smtClean="0"/>
                            <a:t>foc</a:t>
                          </a:r>
                          <a:r>
                            <a:rPr lang="en-US" baseline="0" dirty="0" smtClean="0"/>
                            <a:t> quadrupole 𝞫=max &amp; 𝛼=0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Ellipse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236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49" t="-227143" r="-217164" b="-1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Large beam size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Max beam size</a:t>
                          </a:r>
                          <a:endParaRPr lang="en-US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49" t="-218095" r="-217164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Small divergence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Zero divergence</a:t>
                          </a:r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380485" y="3168588"/>
                <a:ext cx="2986010" cy="614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𝑚𝑎𝑥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485" y="3168588"/>
                <a:ext cx="2986010" cy="61414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8005157" y="5561215"/>
            <a:ext cx="1047403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509435" y="5182986"/>
            <a:ext cx="0" cy="756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91692" y="5577840"/>
            <a:ext cx="14686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969914" y="555290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503568" y="504878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x'</a:t>
            </a:r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12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538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706" y="457200"/>
            <a:ext cx="11380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 far we have considered the trajectory of a single particle and defined the phase space ellipse and emittance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However, a beam is made of many particles (10</a:t>
            </a:r>
            <a:r>
              <a:rPr lang="en-US" baseline="30000" dirty="0" smtClean="0"/>
              <a:t>11</a:t>
            </a:r>
            <a:r>
              <a:rPr lang="en-US" dirty="0" smtClean="0"/>
              <a:t> protons for LHC) each injected with different position and angle, and therefore moving with different amplitudes and describing different ellipses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This raises the question of what we mean by the AVERAGE EMITTANCE of a beam consisting of an assembly of many particles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 answer the question let’s think about the equilibrium distribution of particles in a beam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 most cases the Gaussian distribution is a good description of the transverse density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79865" y="3042523"/>
                <a:ext cx="4637936" cy="1153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𝑁𝑒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mr-IN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mr-IN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mr-IN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mr-IN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865" y="3042523"/>
                <a:ext cx="4637936" cy="115352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56706" y="4272742"/>
            <a:ext cx="624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horizontal distribution can be obtained by setting y=0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30691" y="4642074"/>
            <a:ext cx="3975131" cy="1634035"/>
            <a:chOff x="2230691" y="4642074"/>
            <a:chExt cx="3975131" cy="163403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3491345" y="6184669"/>
              <a:ext cx="23691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688378" y="4721629"/>
              <a:ext cx="0" cy="15544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705004" y="4642074"/>
                  <a:ext cx="6858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5004" y="4642074"/>
                  <a:ext cx="685829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Freeform 11"/>
            <p:cNvSpPr/>
            <p:nvPr/>
          </p:nvSpPr>
          <p:spPr>
            <a:xfrm>
              <a:off x="3732415" y="5128740"/>
              <a:ext cx="1762298" cy="1063011"/>
            </a:xfrm>
            <a:custGeom>
              <a:avLst/>
              <a:gdLst>
                <a:gd name="connsiteX0" fmla="*/ 0 w 1762298"/>
                <a:gd name="connsiteY0" fmla="*/ 1047616 h 1063011"/>
                <a:gd name="connsiteX1" fmla="*/ 224443 w 1762298"/>
                <a:gd name="connsiteY1" fmla="*/ 1039304 h 1063011"/>
                <a:gd name="connsiteX2" fmla="*/ 556952 w 1762298"/>
                <a:gd name="connsiteY2" fmla="*/ 823173 h 1063011"/>
                <a:gd name="connsiteX3" fmla="*/ 955963 w 1762298"/>
                <a:gd name="connsiteY3" fmla="*/ 213 h 1063011"/>
                <a:gd name="connsiteX4" fmla="*/ 1363287 w 1762298"/>
                <a:gd name="connsiteY4" fmla="*/ 906300 h 1063011"/>
                <a:gd name="connsiteX5" fmla="*/ 1762298 w 1762298"/>
                <a:gd name="connsiteY5" fmla="*/ 1047616 h 106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298" h="1063011">
                  <a:moveTo>
                    <a:pt x="0" y="1047616"/>
                  </a:moveTo>
                  <a:cubicBezTo>
                    <a:pt x="65809" y="1062163"/>
                    <a:pt x="131618" y="1076711"/>
                    <a:pt x="224443" y="1039304"/>
                  </a:cubicBezTo>
                  <a:cubicBezTo>
                    <a:pt x="317268" y="1001897"/>
                    <a:pt x="435032" y="996355"/>
                    <a:pt x="556952" y="823173"/>
                  </a:cubicBezTo>
                  <a:cubicBezTo>
                    <a:pt x="678872" y="649991"/>
                    <a:pt x="821574" y="-13642"/>
                    <a:pt x="955963" y="213"/>
                  </a:cubicBezTo>
                  <a:cubicBezTo>
                    <a:pt x="1090352" y="14067"/>
                    <a:pt x="1228898" y="731733"/>
                    <a:pt x="1363287" y="906300"/>
                  </a:cubicBezTo>
                  <a:cubicBezTo>
                    <a:pt x="1497676" y="1080867"/>
                    <a:pt x="1762298" y="1047616"/>
                    <a:pt x="1762298" y="104761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4696691" y="5660245"/>
              <a:ext cx="24106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969471" y="5443180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𝛔</a:t>
              </a:r>
              <a:r>
                <a:rPr lang="en-US" baseline="-25000" dirty="0" smtClean="0"/>
                <a:t>x</a:t>
              </a:r>
              <a:endParaRPr lang="en-US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4275079" y="4862890"/>
                  <a:ext cx="429925" cy="3629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5079" y="4862890"/>
                  <a:ext cx="429925" cy="36298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1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/>
            <p:cNvCxnSpPr/>
            <p:nvPr/>
          </p:nvCxnSpPr>
          <p:spPr>
            <a:xfrm flipH="1">
              <a:off x="4172989" y="5661477"/>
              <a:ext cx="50292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230691" y="5312695"/>
                  <a:ext cx="2027671" cy="4998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mr-IN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mr-IN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=0.607</m:t>
                        </m:r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0" i="1" baseline="-25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0691" y="5312695"/>
                  <a:ext cx="2027671" cy="49981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5465619" y="5475687"/>
              <a:ext cx="74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 STD</a:t>
              </a:r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788457" y="3117613"/>
            <a:ext cx="4630758" cy="686336"/>
            <a:chOff x="7788457" y="3117613"/>
            <a:chExt cx="4630758" cy="686336"/>
          </a:xfrm>
        </p:grpSpPr>
        <p:sp>
          <p:nvSpPr>
            <p:cNvPr id="4" name="TextBox 3"/>
            <p:cNvSpPr txBox="1"/>
            <p:nvPr/>
          </p:nvSpPr>
          <p:spPr>
            <a:xfrm>
              <a:off x="7788457" y="3117613"/>
              <a:ext cx="463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N</a:t>
              </a:r>
              <a:r>
                <a:rPr lang="en-US" dirty="0" smtClean="0"/>
                <a:t>: number of particle of charge </a:t>
              </a:r>
              <a:r>
                <a:rPr lang="en-US" i="1" dirty="0" smtClean="0"/>
                <a:t>e</a:t>
              </a:r>
              <a:r>
                <a:rPr lang="en-US" dirty="0" smtClean="0"/>
                <a:t> in the beam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88457" y="3434617"/>
              <a:ext cx="3568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𝜎</a:t>
              </a:r>
              <a:r>
                <a:rPr lang="en-US" dirty="0" err="1" smtClean="0"/>
                <a:t>x,y</a:t>
              </a:r>
              <a:r>
                <a:rPr lang="en-US" dirty="0" smtClean="0"/>
                <a:t>: horizontal, vertical beam sizes</a:t>
              </a:r>
              <a:endParaRPr lang="en-US" dirty="0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5253644" y="3709869"/>
            <a:ext cx="2603042" cy="1906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flipH="1">
            <a:off x="6607232" y="4663223"/>
            <a:ext cx="5429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particles which lie exactly one standard deviation 𝜎 from the beam  axis may be assigned a precise emittance 𝜀</a:t>
            </a:r>
            <a:r>
              <a:rPr lang="en-US" baseline="-25000" dirty="0" smtClean="0"/>
              <a:t>STD</a:t>
            </a:r>
            <a:r>
              <a:rPr lang="en-US" dirty="0" smtClean="0"/>
              <a:t> via the relation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559410" y="5586553"/>
                <a:ext cx="2855333" cy="52181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𝑆𝑇𝐷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410" y="5586553"/>
                <a:ext cx="2855333" cy="5218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13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083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7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3080" y="528020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Emittance of the whole beam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640112" y="156404"/>
                <a:ext cx="2068643" cy="9410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𝑆𝑇𝐷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112" y="156404"/>
                <a:ext cx="2068643" cy="94102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4962699" y="528020"/>
            <a:ext cx="324196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0" y="1447454"/>
            <a:ext cx="8164137" cy="366165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674225" y="1803862"/>
            <a:ext cx="1148470" cy="40732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76902" y="161919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C000"/>
                </a:solidFill>
              </a:rPr>
              <a:t>=1</a:t>
            </a:r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286895" y="2007523"/>
            <a:ext cx="1263534" cy="10391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128058" y="2128058"/>
            <a:ext cx="374073" cy="955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55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192" y="0"/>
            <a:ext cx="10515600" cy="1325563"/>
          </a:xfrm>
        </p:spPr>
        <p:txBody>
          <a:bodyPr/>
          <a:lstStyle/>
          <a:p>
            <a:r>
              <a:rPr lang="en-US" smtClean="0"/>
              <a:t>Aperture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2192" y="1152795"/>
            <a:ext cx="115145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When designing an accelerator is important to ensure that the beam has sufficient room available in the transverse phase space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Even particles undergoing extremely large </a:t>
            </a:r>
            <a:r>
              <a:rPr lang="en-US" sz="2800" dirty="0" err="1" smtClean="0"/>
              <a:t>betatron</a:t>
            </a:r>
            <a:r>
              <a:rPr lang="en-US" sz="2800" dirty="0" smtClean="0"/>
              <a:t> oscillations can then still circulate stably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This raises the question how large the phase space ellipse of a particle is allowed to be before it collides with the wall of the vacuum chamber and it is lost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93703" y="3774494"/>
            <a:ext cx="5565177" cy="2162264"/>
            <a:chOff x="3893703" y="3774494"/>
            <a:chExt cx="5565177" cy="2162264"/>
          </a:xfrm>
        </p:grpSpPr>
        <p:sp>
          <p:nvSpPr>
            <p:cNvPr id="4" name="Rectangle 3"/>
            <p:cNvSpPr/>
            <p:nvPr/>
          </p:nvSpPr>
          <p:spPr>
            <a:xfrm>
              <a:off x="4758127" y="4143826"/>
              <a:ext cx="199506" cy="1072342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866969" y="4143826"/>
              <a:ext cx="199506" cy="1072342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5391807" y="3845906"/>
              <a:ext cx="0" cy="14309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466895" y="4679997"/>
              <a:ext cx="2070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512782" y="4448781"/>
              <a:ext cx="483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96011" y="3774494"/>
              <a:ext cx="483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 rot="19818600">
              <a:off x="4930449" y="4432995"/>
              <a:ext cx="996285" cy="44143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91264" y="4907522"/>
              <a:ext cx="3467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Vacuum chamber size at position s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957633" y="4215237"/>
              <a:ext cx="43417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023154" y="3918382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d</a:t>
              </a: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93703" y="5413538"/>
              <a:ext cx="45734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Is this an </a:t>
              </a:r>
              <a:r>
                <a:rPr lang="en-US" sz="2800" smtClean="0"/>
                <a:t>acceptable solution?</a:t>
              </a:r>
              <a:endParaRPr lang="en-US" sz="2800"/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15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6995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Evolution of the 𝞫 function through the lattice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75307" y="1063446"/>
            <a:ext cx="111619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𝞫 function is an important quantity in linear beam dynamics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It allows to calculate the beam size along the magnet 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It allows to calculate the phase advance of the </a:t>
            </a:r>
            <a:r>
              <a:rPr lang="en-US" sz="2800" dirty="0" err="1" smtClean="0"/>
              <a:t>betatron</a:t>
            </a:r>
            <a:r>
              <a:rPr lang="en-US" sz="2800" dirty="0" smtClean="0"/>
              <a:t> oscillations in between two points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Now we will learn how to calculate the evolution of the 𝞫 function itself through the storage ring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As usual we need initial conditions, in this case the value of the 𝞫 function at the starting point in the lattice 𝞫(s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Starting from this initial value we can calculate step by step the evolution of 𝞫 by the use of appropriate transformations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There are two methods, we will briefly try to understand them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16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602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425" y="627999"/>
            <a:ext cx="112253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We describe the trajectory of the particle by the vector </a:t>
            </a:r>
            <a:r>
              <a:rPr lang="en-US" sz="2800" b="1" i="1" dirty="0" smtClean="0"/>
              <a:t>X</a:t>
            </a:r>
            <a:r>
              <a:rPr lang="en-US" sz="2800" dirty="0" smtClean="0"/>
              <a:t>, which travels around the phase space ellipse during the motion of the particle around the orbit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At the beginning of the magnet structure, s=s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=0, we have </a:t>
            </a:r>
            <a:r>
              <a:rPr lang="en-US" sz="2800" b="1" dirty="0" smtClean="0"/>
              <a:t>X</a:t>
            </a:r>
            <a:r>
              <a:rPr lang="en-US" sz="2800" dirty="0" smtClean="0"/>
              <a:t>=</a:t>
            </a:r>
            <a:r>
              <a:rPr lang="en-US" sz="2800" b="1" dirty="0" smtClean="0"/>
              <a:t>X</a:t>
            </a:r>
            <a:r>
              <a:rPr lang="en-US" sz="2800" baseline="-25000" dirty="0" smtClean="0"/>
              <a:t>0</a:t>
            </a:r>
            <a:endParaRPr lang="en-US" sz="2800" baseline="-25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505349" y="2433052"/>
            <a:ext cx="7139910" cy="770339"/>
            <a:chOff x="2505349" y="2433052"/>
            <a:chExt cx="7139910" cy="7703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2505349" y="2433052"/>
                  <a:ext cx="1628010" cy="7703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sz="28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800" b="0" i="1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5349" y="2433052"/>
                  <a:ext cx="1628010" cy="77033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739970" y="2669425"/>
                  <a:ext cx="2336409" cy="4396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sz="28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800" b="0" i="1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9970" y="2669425"/>
                  <a:ext cx="2336409" cy="43960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7682991" y="2716954"/>
              <a:ext cx="1962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(Transpose matrix)</a:t>
              </a:r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6894" y="3281381"/>
            <a:ext cx="4310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We define the beta matrix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65662" y="3797100"/>
                <a:ext cx="2939651" cy="8004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662" y="3797100"/>
                <a:ext cx="2939651" cy="80041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76894" y="4694545"/>
                <a:ext cx="10671960" cy="531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If we calculate the product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charset="0"/>
                      </a:rPr>
                      <m:t>+2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800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′2</m:t>
                        </m:r>
                      </m:sup>
                    </m:sSubSup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</m:oMath>
                </a14:m>
                <a:endParaRPr lang="en-US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94" y="4694545"/>
                <a:ext cx="10671960" cy="531940"/>
              </a:xfrm>
              <a:prstGeom prst="rect">
                <a:avLst/>
              </a:prstGeom>
              <a:blipFill rotWithShape="0">
                <a:blip r:embed="rId5"/>
                <a:stretch>
                  <a:fillRect l="-1028" t="-804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76894" y="5225846"/>
            <a:ext cx="11364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We also know that the trajectory vector at any position s can be calculated as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932799" y="5848600"/>
                <a:ext cx="16105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799" y="5848600"/>
                <a:ext cx="1610505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03499" y="5892629"/>
                <a:ext cx="32957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𝑀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499" y="5892629"/>
                <a:ext cx="329571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664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216400" y="65752"/>
            <a:ext cx="2568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METHOD 1</a:t>
            </a:r>
            <a:endParaRPr lang="en-US" sz="4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389728" y="3836223"/>
                <a:ext cx="3643625" cy="537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𝜶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𝒔</m:t>
                          </m:r>
                        </m:e>
                      </m:d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≡−</m:t>
                      </m:r>
                      <m:f>
                        <m:fPr>
                          <m:ctrlPr>
                            <a:rPr lang="mr-IN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mr-IN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16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𝜷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𝒔</m:t>
                          </m:r>
                        </m:e>
                      </m:d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&amp; </m:t>
                      </m:r>
                      <m:r>
                        <a:rPr lang="en-US" sz="16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𝜸</m:t>
                      </m:r>
                      <m:r>
                        <a:rPr lang="en-US" sz="16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16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𝒔</m:t>
                      </m:r>
                      <m:r>
                        <a:rPr lang="en-US" sz="16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f>
                        <m:fPr>
                          <m:ctrlPr>
                            <a:rPr lang="mr-IN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728" y="3836223"/>
                <a:ext cx="3643625" cy="5377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/>
          <p:cNvSpPr/>
          <p:nvPr/>
        </p:nvSpPr>
        <p:spPr>
          <a:xfrm>
            <a:off x="9151354" y="3919081"/>
            <a:ext cx="34824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617601" y="3950031"/>
            <a:ext cx="163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Twiss functions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17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4596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015" y="147287"/>
            <a:ext cx="5226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Let’s now play with the matrices</a:t>
            </a:r>
            <a:endParaRPr lang="en-US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052647" y="865745"/>
            <a:ext cx="8751584" cy="1012508"/>
            <a:chOff x="1052647" y="865745"/>
            <a:chExt cx="8751584" cy="10125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1052647" y="865745"/>
                  <a:ext cx="6654579" cy="4396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bSup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𝑇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mr-IN" sz="28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mr-IN" sz="2800" b="0" i="1" smtClean="0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  <m:t>𝑀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bSup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𝑀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647" y="865745"/>
                  <a:ext cx="6654579" cy="43960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ight Brace 3"/>
            <p:cNvSpPr/>
            <p:nvPr/>
          </p:nvSpPr>
          <p:spPr>
            <a:xfrm rot="5400000">
              <a:off x="5652387" y="277165"/>
              <a:ext cx="155448" cy="229140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5569527" y="1590652"/>
                  <a:ext cx="149919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=(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𝐵𝐴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9527" y="1590652"/>
                  <a:ext cx="1499192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659" t="-6667" r="-122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7610104" y="1601254"/>
                  <a:ext cx="21941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&amp;    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=(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𝐵𝐴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0104" y="1601254"/>
                  <a:ext cx="2194127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44" t="-151111" r="-1111" b="-17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1052646" y="2217553"/>
            <a:ext cx="7281481" cy="1980134"/>
            <a:chOff x="1052646" y="2217553"/>
            <a:chExt cx="7281481" cy="19801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052646" y="2217553"/>
                  <a:ext cx="7281481" cy="13848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bSup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𝑇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d>
                                  <m:dPr>
                                    <m:ctrlPr>
                                      <a:rPr lang="mr-IN" sz="28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mr-IN" sz="2800" b="0" i="1" smtClean="0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  <m:t>𝑀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FFC000"/>
                                            </a:solidFill>
                                            <a:latin typeface="Cambria Math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2800" b="0" i="1" smtClean="0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𝑀𝐵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  <m:sup/>
                        </m:sSubSup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charset="0"/>
                          </a:rPr>
                          <m:t>)</m:t>
                        </m:r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𝑀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800" b="0" dirty="0" smtClean="0"/>
                </a:p>
                <a:p>
                  <a:r>
                    <a:rPr lang="en-US" sz="2800" dirty="0" smtClean="0"/>
                    <a:t>			=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2800" b="0" i="1" dirty="0" smtClean="0">
                    <a:latin typeface="Cambria Math" charset="0"/>
                  </a:endParaRPr>
                </a:p>
                <a:p>
                  <a:pPr lvl="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0" smtClean="0">
                            <a:latin typeface="Cambria Math" charset="0"/>
                          </a:rPr>
                          <m:t>=(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</a:rPr>
                          <m:t>M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𝑀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charset="0"/>
                          </a:rPr>
                          <m:t>𝑀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800" dirty="0" smtClean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646" y="2217553"/>
                  <a:ext cx="7281481" cy="138486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984546" y="3734248"/>
                  <a:ext cx="503279" cy="4361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b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4546" y="3734248"/>
                  <a:ext cx="503279" cy="43614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Brace 8"/>
            <p:cNvSpPr/>
            <p:nvPr/>
          </p:nvSpPr>
          <p:spPr>
            <a:xfrm rot="5400000">
              <a:off x="4158462" y="3190469"/>
              <a:ext cx="155448" cy="9144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6817079" y="3723646"/>
                  <a:ext cx="575478" cy="4740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7079" y="3723646"/>
                  <a:ext cx="575478" cy="47404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ight Brace 10"/>
            <p:cNvSpPr/>
            <p:nvPr/>
          </p:nvSpPr>
          <p:spPr>
            <a:xfrm rot="5400000">
              <a:off x="6990995" y="3179867"/>
              <a:ext cx="155448" cy="9144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014254" y="4389687"/>
                <a:ext cx="7431713" cy="531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bSup>
                      <m:sSubSup>
                        <m:sSubSup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bSup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bSup>
                      <m:sSubSup>
                        <m:sSubSup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254" y="4389687"/>
                <a:ext cx="7431713" cy="53194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333192" y="5231841"/>
            <a:ext cx="7373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Since at point s=s1 the particle trajectory is given by X1 and the B1 matrix, </a:t>
            </a:r>
            <a:r>
              <a:rPr lang="en-US" sz="2800" smtClean="0"/>
              <a:t>then it follows</a:t>
            </a:r>
            <a:endParaRPr lang="en-US" sz="280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610104" y="4834687"/>
            <a:ext cx="0" cy="397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156200" y="4389687"/>
            <a:ext cx="1816100" cy="5319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47909" y="4378968"/>
            <a:ext cx="578591" cy="5319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445967" y="5447284"/>
                <a:ext cx="2302875" cy="5232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967" y="5447284"/>
                <a:ext cx="2302875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>
            <a:off x="8707167" y="4932346"/>
            <a:ext cx="640033" cy="47785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17079" y="4945528"/>
            <a:ext cx="2488002" cy="50175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830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 animBg="1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51799" y="677490"/>
                <a:ext cx="1610505" cy="43088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799" y="677490"/>
                <a:ext cx="1610505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205613" y="1704261"/>
                <a:ext cx="2302875" cy="5232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613" y="1704261"/>
                <a:ext cx="2302875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5357051" y="1108377"/>
            <a:ext cx="205549" cy="595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54300" y="2300145"/>
            <a:ext cx="622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Evolution of the beta function along the lattice uses the same cos(h), sin(h) matrices as the </a:t>
            </a:r>
            <a:r>
              <a:rPr lang="en-US" sz="2800" smtClean="0"/>
              <a:t>particle trajectory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994266"/>
            <a:ext cx="4332648" cy="2601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300" y="5009060"/>
            <a:ext cx="6934200" cy="571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51500" y="5156200"/>
            <a:ext cx="5715000" cy="3683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58100" y="4424285"/>
            <a:ext cx="74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M=</a:t>
            </a:r>
            <a:endParaRPr lang="en-US" sz="3200" i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19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0500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79919" y="5229824"/>
            <a:ext cx="11470998" cy="11376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79919" y="3807510"/>
            <a:ext cx="11470998" cy="1256624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05623" y="882179"/>
            <a:ext cx="11470998" cy="12629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0517"/>
            <a:ext cx="10515600" cy="1325563"/>
          </a:xfrm>
        </p:spPr>
        <p:txBody>
          <a:bodyPr/>
          <a:lstStyle/>
          <a:p>
            <a:r>
              <a:rPr lang="en-US" dirty="0" smtClean="0"/>
              <a:t>Content of the course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2994" y="1241909"/>
            <a:ext cx="5374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Charge particle motion in a magnetic field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Equations of motion </a:t>
            </a:r>
            <a:r>
              <a:rPr lang="en-US" dirty="0" smtClean="0">
                <a:sym typeface="Wingdings"/>
              </a:rPr>
              <a:t> derivation and assumptions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Type of magnets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0192" y="88853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212" y="1241909"/>
            <a:ext cx="5392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Rigidity formula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Relativistic equations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reate a storage ring with the Earth Magnetic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94410" y="888539"/>
            <a:ext cx="9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1002" y="4142036"/>
            <a:ext cx="2292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Phase space ellipse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Emittance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Beam size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377480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15220" y="4142036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Beam size and aperture calculations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2418" y="3774806"/>
            <a:ext cx="9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1002" y="5491885"/>
            <a:ext cx="2164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Effect </a:t>
            </a:r>
            <a:r>
              <a:rPr lang="en-US" dirty="0" smtClean="0"/>
              <a:t>field errors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524076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32418" y="5240767"/>
            <a:ext cx="9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4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</a:t>
            </a:fld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79919" y="2334827"/>
            <a:ext cx="11470998" cy="129069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38200" y="227191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415220" y="2639149"/>
            <a:ext cx="3474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Application of transfer matrices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Thin lens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FoDo</a:t>
            </a:r>
            <a:r>
              <a:rPr lang="en-US" dirty="0" smtClean="0"/>
              <a:t> cell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532418" y="2271919"/>
            <a:ext cx="9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21002" y="2718153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Particle trajectory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Transfer Matrices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Thin lens approximation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69589" y="2718153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Betatron</a:t>
            </a:r>
            <a:r>
              <a:rPr lang="en-US" dirty="0" smtClean="0"/>
              <a:t> oscillations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B</a:t>
            </a:r>
            <a:r>
              <a:rPr lang="en-US" dirty="0" err="1" smtClean="0"/>
              <a:t>etatron</a:t>
            </a:r>
            <a:r>
              <a:rPr lang="en-US" dirty="0" smtClean="0"/>
              <a:t> tune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Dispersion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15220" y="5534046"/>
            <a:ext cx="5064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How the tune changes from a quadrupole </a:t>
            </a:r>
            <a:r>
              <a:rPr lang="en-US" dirty="0" smtClean="0"/>
              <a:t>defect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Optimize beta beating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Orbit bumps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013617" y="4153193"/>
            <a:ext cx="2703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mtClean="0"/>
              <a:t>Aperture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Beta function evolution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Periodic lattices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685309" y="5470200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Coupling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Chromaticity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3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5302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mtClean="0"/>
              <a:t>Example</a:t>
            </a:r>
            <a:r>
              <a:rPr lang="en-US" dirty="0" smtClean="0"/>
              <a:t>: calculate the beta function around </a:t>
            </a:r>
            <a:r>
              <a:rPr lang="en-US" smtClean="0"/>
              <a:t>a symmetry </a:t>
            </a:r>
            <a:r>
              <a:rPr lang="en-US" dirty="0" smtClean="0"/>
              <a:t>point in a field-free drift section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73100" y="2349500"/>
                <a:ext cx="8827929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The symmetry point is s=s</a:t>
                </a:r>
                <a:r>
                  <a:rPr lang="en-US" sz="2800" baseline="-25000" dirty="0" smtClean="0"/>
                  <a:t>0</a:t>
                </a:r>
                <a:r>
                  <a:rPr lang="en-US" sz="2800" dirty="0" smtClean="0"/>
                  <a:t>=0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All the coordinates at this point will have the label *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Here the gradient of the beta function is zero, i.e.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800" b="0" i="1" smtClean="0">
                        <a:latin typeface="Cambria Math" charset="0"/>
                      </a:rPr>
                      <m:t>=0</m:t>
                    </m:r>
                  </m:oMath>
                </a14:m>
                <a:endParaRPr lang="en-US" sz="2800" b="0" dirty="0" smtClean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The beta function at this position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00" y="2349500"/>
                <a:ext cx="8827929" cy="1815882"/>
              </a:xfrm>
              <a:prstGeom prst="rect">
                <a:avLst/>
              </a:prstGeom>
              <a:blipFill rotWithShape="0">
                <a:blip r:embed="rId2"/>
                <a:stretch>
                  <a:fillRect l="-1242" t="-3356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2514600" y="4204296"/>
            <a:ext cx="0" cy="2057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13184" y="6007914"/>
            <a:ext cx="2888532" cy="25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80670" y="5740700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57450" y="5995214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0</a:t>
            </a:r>
            <a:r>
              <a:rPr lang="en-US" dirty="0" smtClean="0"/>
              <a:t>=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0" name="Freeform 9"/>
          <p:cNvSpPr/>
          <p:nvPr/>
        </p:nvSpPr>
        <p:spPr>
          <a:xfrm>
            <a:off x="1295400" y="4356914"/>
            <a:ext cx="2463800" cy="1498604"/>
          </a:xfrm>
          <a:custGeom>
            <a:avLst/>
            <a:gdLst>
              <a:gd name="connsiteX0" fmla="*/ 0 w 2463800"/>
              <a:gd name="connsiteY0" fmla="*/ 12700 h 1498604"/>
              <a:gd name="connsiteX1" fmla="*/ 1219200 w 2463800"/>
              <a:gd name="connsiteY1" fmla="*/ 1498600 h 1498604"/>
              <a:gd name="connsiteX2" fmla="*/ 2463800 w 2463800"/>
              <a:gd name="connsiteY2" fmla="*/ 0 h 149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3800" h="1498604">
                <a:moveTo>
                  <a:pt x="0" y="12700"/>
                </a:moveTo>
                <a:cubicBezTo>
                  <a:pt x="404283" y="756708"/>
                  <a:pt x="808567" y="1500717"/>
                  <a:pt x="1219200" y="1498600"/>
                </a:cubicBezTo>
                <a:cubicBezTo>
                  <a:pt x="1629833" y="1496483"/>
                  <a:pt x="2463800" y="0"/>
                  <a:pt x="2463800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328680" y="4165382"/>
                <a:ext cx="72220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680" y="4165382"/>
                <a:ext cx="722202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29664" y="6300828"/>
                <a:ext cx="12000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664" y="6300828"/>
                <a:ext cx="120007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53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011279" y="4232182"/>
                <a:ext cx="3619965" cy="8538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′(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279" y="4232182"/>
                <a:ext cx="3619965" cy="85382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0668514" y="4474427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k=0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697368" y="4289761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DRIFT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585200" y="4126468"/>
            <a:ext cx="1155700" cy="106772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405339" y="3707830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</a:t>
            </a:r>
            <a:r>
              <a:rPr lang="en-US" sz="2800" i="1" dirty="0" smtClean="0"/>
              <a:t>M</a:t>
            </a:r>
            <a:endParaRPr lang="en-US" sz="28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779462" y="5570294"/>
                <a:ext cx="2302875" cy="5232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462" y="5570294"/>
                <a:ext cx="2302875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0281003" y="3693109"/>
                <a:ext cx="1610505" cy="43088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1003" y="3693109"/>
                <a:ext cx="1610505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6045200" y="5334000"/>
            <a:ext cx="406400" cy="103054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9" idx="2"/>
            <a:endCxn id="12" idx="3"/>
          </p:cNvCxnSpPr>
          <p:nvPr/>
        </p:nvCxnSpPr>
        <p:spPr>
          <a:xfrm flipH="1">
            <a:off x="3129736" y="6093514"/>
            <a:ext cx="2801164" cy="391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450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67960" y="1638300"/>
                <a:ext cx="8224303" cy="2045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mr-IN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mr-IN" sz="2800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mr-IN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mr-IN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mr-IN" sz="2800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mr-IN" sz="2800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mr-IN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mr-IN" sz="2800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mr-IN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mr-IN" sz="2800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mr-IN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mr-IN" sz="2800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mr-IN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960" y="1638300"/>
                <a:ext cx="8224303" cy="204562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89662" y="406200"/>
                <a:ext cx="2939651" cy="8004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662" y="406200"/>
                <a:ext cx="2939651" cy="80041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4648200" y="1295400"/>
            <a:ext cx="0" cy="317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61101" y="194440"/>
            <a:ext cx="3606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Beta function around a symmetry point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7340600" y="1676400"/>
            <a:ext cx="1244600" cy="102281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720584" y="1186647"/>
            <a:ext cx="484632" cy="469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531100" y="2737312"/>
            <a:ext cx="774700" cy="102281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61101" y="4173678"/>
            <a:ext cx="3606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-𝛼 around a symmetry point</a:t>
            </a:r>
            <a:endParaRPr lang="en-US" sz="2800" dirty="0"/>
          </a:p>
        </p:txBody>
      </p:sp>
      <p:sp>
        <p:nvSpPr>
          <p:cNvPr id="11" name="Down Arrow 10"/>
          <p:cNvSpPr/>
          <p:nvPr/>
        </p:nvSpPr>
        <p:spPr>
          <a:xfrm flipV="1">
            <a:off x="7720584" y="3794088"/>
            <a:ext cx="484632" cy="469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876962" y="3799038"/>
            <a:ext cx="0" cy="2057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75546" y="5602656"/>
            <a:ext cx="2888532" cy="25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43032" y="5335442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19812" y="5589956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s</a:t>
            </a:r>
            <a:r>
              <a:rPr lang="en-US" baseline="-25000" smtClean="0"/>
              <a:t>0</a:t>
            </a:r>
            <a:r>
              <a:rPr lang="en-US" smtClean="0"/>
              <a:t>=0</a:t>
            </a:r>
            <a:endParaRPr lang="en-US" dirty="0" smtClean="0"/>
          </a:p>
        </p:txBody>
      </p:sp>
      <p:sp>
        <p:nvSpPr>
          <p:cNvPr id="16" name="Freeform 15"/>
          <p:cNvSpPr/>
          <p:nvPr/>
        </p:nvSpPr>
        <p:spPr>
          <a:xfrm>
            <a:off x="1657762" y="3951656"/>
            <a:ext cx="2463800" cy="1498604"/>
          </a:xfrm>
          <a:custGeom>
            <a:avLst/>
            <a:gdLst>
              <a:gd name="connsiteX0" fmla="*/ 0 w 2463800"/>
              <a:gd name="connsiteY0" fmla="*/ 12700 h 1498604"/>
              <a:gd name="connsiteX1" fmla="*/ 1219200 w 2463800"/>
              <a:gd name="connsiteY1" fmla="*/ 1498600 h 1498604"/>
              <a:gd name="connsiteX2" fmla="*/ 2463800 w 2463800"/>
              <a:gd name="connsiteY2" fmla="*/ 0 h 149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3800" h="1498604">
                <a:moveTo>
                  <a:pt x="0" y="12700"/>
                </a:moveTo>
                <a:cubicBezTo>
                  <a:pt x="404283" y="756708"/>
                  <a:pt x="808567" y="1500717"/>
                  <a:pt x="1219200" y="1498600"/>
                </a:cubicBezTo>
                <a:cubicBezTo>
                  <a:pt x="1629833" y="1496483"/>
                  <a:pt x="2463800" y="0"/>
                  <a:pt x="2463800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691042" y="3760124"/>
                <a:ext cx="72220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042" y="3760124"/>
                <a:ext cx="722202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292026" y="5895570"/>
                <a:ext cx="12000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026" y="5895570"/>
                <a:ext cx="120007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523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>
            <a:off x="3670300" y="4173678"/>
            <a:ext cx="0" cy="14543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48532" y="5589956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s=s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121562" y="4301003"/>
                <a:ext cx="2061590" cy="943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562" y="4301003"/>
                <a:ext cx="2061590" cy="9434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2874951" y="4700958"/>
            <a:ext cx="1138173" cy="0"/>
          </a:xfrm>
          <a:prstGeom prst="line">
            <a:avLst/>
          </a:pr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91590" y="5216511"/>
            <a:ext cx="5187889" cy="10156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beta function grows </a:t>
            </a:r>
            <a:r>
              <a:rPr lang="en-US" sz="2000" dirty="0" err="1" smtClean="0"/>
              <a:t>quadratically</a:t>
            </a:r>
            <a:r>
              <a:rPr lang="en-US" sz="2000" dirty="0" smtClean="0"/>
              <a:t> with the distance from the symmetry point and grows faster the smaller the 𝛽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</a:t>
            </a:r>
            <a:r>
              <a:rPr lang="en-US" dirty="0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Alemany Fernandez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21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717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089"/>
            <a:ext cx="12192000" cy="40974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1735" y="50800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LHC</a:t>
            </a:r>
            <a:endParaRPr lang="en-US" sz="2800"/>
          </a:p>
        </p:txBody>
      </p:sp>
      <p:sp>
        <p:nvSpPr>
          <p:cNvPr id="4" name="Rectangle 3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Figure 1.</a:t>
            </a:r>
            <a:r>
              <a:rPr lang="en-US" dirty="0" smtClean="0"/>
              <a:t> </a:t>
            </a:r>
            <a:r>
              <a:rPr lang="en-US" i="1" dirty="0" smtClean="0">
                <a:effectLst/>
                <a:latin typeface="MathJax_Math" charset="0"/>
              </a:rPr>
              <a:t>β</a:t>
            </a:r>
            <a:r>
              <a:rPr lang="en-US" dirty="0" smtClean="0"/>
              <a:t>-functions and beam sizes </a:t>
            </a:r>
            <a:r>
              <a:rPr lang="en-US" i="1" dirty="0" err="1" smtClean="0">
                <a:effectLst/>
                <a:latin typeface="MathJax_Math" charset="0"/>
              </a:rPr>
              <a:t>σ</a:t>
            </a:r>
            <a:r>
              <a:rPr lang="en-US" dirty="0" smtClean="0"/>
              <a:t> at distance s from the interaction point at </a:t>
            </a:r>
            <a:r>
              <a:rPr lang="en-US" i="1" dirty="0" smtClean="0">
                <a:effectLst/>
                <a:latin typeface="MathJax_Math" charset="0"/>
              </a:rPr>
              <a:t>s</a:t>
            </a:r>
            <a:r>
              <a:rPr lang="en-US" dirty="0" smtClean="0">
                <a:effectLst/>
                <a:latin typeface="MathJax_Main" charset="0"/>
              </a:rPr>
              <a:t>0=0</a:t>
            </a:r>
            <a:r>
              <a:rPr lang="en-US" dirty="0" smtClean="0"/>
              <a:t>, for </a:t>
            </a:r>
            <a:r>
              <a:rPr lang="en-US" i="1" dirty="0" smtClean="0">
                <a:effectLst/>
                <a:latin typeface="MathJax_Math" charset="0"/>
              </a:rPr>
              <a:t>β</a:t>
            </a:r>
            <a:r>
              <a:rPr lang="en-US" dirty="0" smtClean="0">
                <a:effectLst/>
                <a:latin typeface="MathJax_Main" charset="0"/>
              </a:rPr>
              <a:t>∗=0.55,2,11</a:t>
            </a:r>
            <a:r>
              <a:rPr lang="en-US" dirty="0" smtClean="0"/>
              <a:t> and 90 m up to </a:t>
            </a:r>
            <a:r>
              <a:rPr lang="en-US" i="1" dirty="0" smtClean="0">
                <a:effectLst/>
                <a:latin typeface="MathJax_Math" charset="0"/>
              </a:rPr>
              <a:t>L</a:t>
            </a:r>
            <a:r>
              <a:rPr lang="en-US" dirty="0" smtClean="0">
                <a:effectLst/>
                <a:latin typeface="MathJax_Main" charset="0"/>
              </a:rPr>
              <a:t>∗=±</a:t>
            </a:r>
            <a:r>
              <a:rPr lang="en-US" dirty="0" smtClean="0"/>
              <a:t>26 m, for the LHC design beam energy </a:t>
            </a:r>
            <a:r>
              <a:rPr lang="en-US" i="1" dirty="0" err="1" smtClean="0">
                <a:effectLst/>
                <a:latin typeface="MathJax_Math" charset="0"/>
              </a:rPr>
              <a:t>Eb</a:t>
            </a:r>
            <a:r>
              <a:rPr lang="en-US" dirty="0" smtClean="0">
                <a:effectLst/>
                <a:latin typeface="MathJax_Main" charset="0"/>
              </a:rPr>
              <a:t>=7TeV</a:t>
            </a:r>
            <a:r>
              <a:rPr lang="en-US" dirty="0" smtClean="0"/>
              <a:t> and normalized emittance </a:t>
            </a:r>
            <a:r>
              <a:rPr lang="en-US" i="1" dirty="0" smtClean="0">
                <a:effectLst/>
                <a:latin typeface="MathJax_Math" charset="0"/>
              </a:rPr>
              <a:t>ϵN</a:t>
            </a:r>
            <a:r>
              <a:rPr lang="en-US" dirty="0" smtClean="0">
                <a:effectLst/>
                <a:latin typeface="MathJax_Main" charset="0"/>
              </a:rPr>
              <a:t>=3.75</a:t>
            </a:r>
            <a:r>
              <a:rPr lang="en-US" b="0" i="0" dirty="0" smtClean="0">
                <a:effectLst/>
                <a:latin typeface="Arial Unicode MS" charset="0"/>
              </a:rPr>
              <a:t>μ</a:t>
            </a:r>
            <a:r>
              <a:rPr lang="en-US" dirty="0" smtClean="0">
                <a:effectLst/>
                <a:latin typeface="MathJax_Main" charset="0"/>
              </a:rPr>
              <a:t>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Figure 1.</a:t>
            </a:r>
            <a:r>
              <a:rPr lang="en-US" dirty="0" smtClean="0"/>
              <a:t> </a:t>
            </a:r>
            <a:r>
              <a:rPr lang="en-US" i="1" dirty="0" smtClean="0">
                <a:effectLst/>
                <a:latin typeface="MathJax_Math" charset="0"/>
              </a:rPr>
              <a:t>β</a:t>
            </a:r>
            <a:r>
              <a:rPr lang="en-US" dirty="0" smtClean="0"/>
              <a:t>-functions and beam sizes </a:t>
            </a:r>
            <a:r>
              <a:rPr lang="en-US" i="1" dirty="0" err="1" smtClean="0">
                <a:effectLst/>
                <a:latin typeface="MathJax_Math" charset="0"/>
              </a:rPr>
              <a:t>σ</a:t>
            </a:r>
            <a:r>
              <a:rPr lang="en-US" dirty="0" smtClean="0"/>
              <a:t> at distance s from the interaction point at </a:t>
            </a:r>
            <a:r>
              <a:rPr lang="en-US" i="1" dirty="0" smtClean="0">
                <a:effectLst/>
                <a:latin typeface="MathJax_Math" charset="0"/>
              </a:rPr>
              <a:t>s</a:t>
            </a:r>
            <a:r>
              <a:rPr lang="en-US" dirty="0" smtClean="0">
                <a:effectLst/>
                <a:latin typeface="MathJax_Main" charset="0"/>
              </a:rPr>
              <a:t>0=0</a:t>
            </a:r>
            <a:r>
              <a:rPr lang="en-US" dirty="0" smtClean="0"/>
              <a:t>, for </a:t>
            </a:r>
            <a:r>
              <a:rPr lang="en-US" i="1" dirty="0" smtClean="0">
                <a:effectLst/>
                <a:latin typeface="MathJax_Math" charset="0"/>
              </a:rPr>
              <a:t>β</a:t>
            </a:r>
            <a:r>
              <a:rPr lang="en-US" dirty="0" smtClean="0">
                <a:effectLst/>
                <a:latin typeface="MathJax_Main" charset="0"/>
              </a:rPr>
              <a:t>∗=0.55,2,11</a:t>
            </a:r>
            <a:r>
              <a:rPr lang="en-US" dirty="0" smtClean="0"/>
              <a:t> and 90 m up to </a:t>
            </a:r>
            <a:r>
              <a:rPr lang="en-US" i="1" dirty="0" smtClean="0">
                <a:effectLst/>
                <a:latin typeface="MathJax_Math" charset="0"/>
              </a:rPr>
              <a:t>L</a:t>
            </a:r>
            <a:r>
              <a:rPr lang="en-US" dirty="0" smtClean="0">
                <a:effectLst/>
                <a:latin typeface="MathJax_Main" charset="0"/>
              </a:rPr>
              <a:t>∗=±</a:t>
            </a:r>
            <a:r>
              <a:rPr lang="en-US" dirty="0" smtClean="0"/>
              <a:t>26 m, for the LHC design beam energy </a:t>
            </a:r>
            <a:r>
              <a:rPr lang="en-US" i="1" dirty="0" err="1" smtClean="0">
                <a:effectLst/>
                <a:latin typeface="MathJax_Math" charset="0"/>
              </a:rPr>
              <a:t>Eb</a:t>
            </a:r>
            <a:r>
              <a:rPr lang="en-US" dirty="0" smtClean="0">
                <a:effectLst/>
                <a:latin typeface="MathJax_Main" charset="0"/>
              </a:rPr>
              <a:t>=7TeV</a:t>
            </a:r>
            <a:r>
              <a:rPr lang="en-US" dirty="0" smtClean="0"/>
              <a:t> and normalized emittance </a:t>
            </a:r>
            <a:r>
              <a:rPr lang="en-US" i="1" dirty="0" smtClean="0">
                <a:effectLst/>
                <a:latin typeface="MathJax_Math" charset="0"/>
              </a:rPr>
              <a:t>ϵN</a:t>
            </a:r>
            <a:r>
              <a:rPr lang="en-US" dirty="0" smtClean="0">
                <a:effectLst/>
                <a:latin typeface="MathJax_Main" charset="0"/>
              </a:rPr>
              <a:t>=3.75</a:t>
            </a:r>
            <a:r>
              <a:rPr lang="en-US" b="0" i="0" dirty="0" smtClean="0">
                <a:effectLst/>
                <a:latin typeface="Arial Unicode MS" charset="0"/>
              </a:rPr>
              <a:t>μ</a:t>
            </a:r>
            <a:r>
              <a:rPr lang="en-US" dirty="0" smtClean="0">
                <a:effectLst/>
                <a:latin typeface="MathJax_Main" charset="0"/>
              </a:rPr>
              <a:t>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2100" y="5288951"/>
            <a:ext cx="1160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effectLst/>
              </a:rPr>
              <a:t>β</a:t>
            </a:r>
            <a:r>
              <a:rPr lang="en-US" sz="2400" dirty="0" smtClean="0"/>
              <a:t>-functions and beam sizes </a:t>
            </a:r>
            <a:r>
              <a:rPr lang="en-US" sz="2400" i="1" dirty="0" err="1" smtClean="0">
                <a:effectLst/>
              </a:rPr>
              <a:t>σ</a:t>
            </a:r>
            <a:r>
              <a:rPr lang="en-US" sz="2400" dirty="0" smtClean="0"/>
              <a:t> at distance s from the interaction point at </a:t>
            </a:r>
            <a:r>
              <a:rPr lang="en-US" sz="2400" i="1" dirty="0" smtClean="0">
                <a:effectLst/>
              </a:rPr>
              <a:t>s</a:t>
            </a:r>
            <a:r>
              <a:rPr lang="en-US" sz="2400" baseline="-25000" dirty="0" smtClean="0">
                <a:effectLst/>
              </a:rPr>
              <a:t>0</a:t>
            </a:r>
            <a:r>
              <a:rPr lang="en-US" sz="2400" dirty="0" smtClean="0">
                <a:effectLst/>
              </a:rPr>
              <a:t>=0</a:t>
            </a:r>
            <a:r>
              <a:rPr lang="en-US" sz="2400" dirty="0" smtClean="0"/>
              <a:t>, for </a:t>
            </a:r>
            <a:r>
              <a:rPr lang="en-US" sz="2400" i="1" dirty="0" smtClean="0">
                <a:effectLst/>
              </a:rPr>
              <a:t>β</a:t>
            </a:r>
            <a:r>
              <a:rPr lang="en-US" sz="2400" baseline="30000" dirty="0" smtClean="0">
                <a:effectLst/>
              </a:rPr>
              <a:t>∗</a:t>
            </a:r>
            <a:r>
              <a:rPr lang="en-US" sz="2400" dirty="0" smtClean="0">
                <a:effectLst/>
              </a:rPr>
              <a:t>=0.55,2,11</a:t>
            </a:r>
            <a:r>
              <a:rPr lang="en-US" sz="2400" dirty="0" smtClean="0"/>
              <a:t> and 90 m up to </a:t>
            </a:r>
            <a:r>
              <a:rPr lang="en-US" sz="2400" i="1" dirty="0" smtClean="0">
                <a:effectLst/>
              </a:rPr>
              <a:t>L</a:t>
            </a:r>
            <a:r>
              <a:rPr lang="en-US" sz="2400" baseline="30000" dirty="0" smtClean="0">
                <a:effectLst/>
              </a:rPr>
              <a:t>∗</a:t>
            </a:r>
            <a:r>
              <a:rPr lang="en-US" sz="2400" dirty="0" smtClean="0">
                <a:effectLst/>
              </a:rPr>
              <a:t>=±</a:t>
            </a:r>
            <a:r>
              <a:rPr lang="en-US" sz="2400" dirty="0" smtClean="0"/>
              <a:t>26 m, for the LHC design beam energy </a:t>
            </a:r>
            <a:r>
              <a:rPr lang="en-US" sz="2400" i="1" dirty="0" err="1" smtClean="0">
                <a:effectLst/>
              </a:rPr>
              <a:t>Eb</a:t>
            </a:r>
            <a:r>
              <a:rPr lang="en-US" sz="2400" dirty="0" smtClean="0">
                <a:effectLst/>
              </a:rPr>
              <a:t>=7TeV</a:t>
            </a:r>
            <a:r>
              <a:rPr lang="en-US" sz="2400" dirty="0" smtClean="0"/>
              <a:t> and normalized emittance </a:t>
            </a:r>
            <a:r>
              <a:rPr lang="en-US" sz="2400" i="1" dirty="0" smtClean="0">
                <a:effectLst/>
              </a:rPr>
              <a:t>ϵ</a:t>
            </a:r>
            <a:r>
              <a:rPr lang="en-US" sz="2400" i="1" baseline="-25000" dirty="0" smtClean="0">
                <a:effectLst/>
              </a:rPr>
              <a:t>N</a:t>
            </a:r>
            <a:r>
              <a:rPr lang="en-US" sz="2400" dirty="0" smtClean="0">
                <a:effectLst/>
              </a:rPr>
              <a:t>=3.75</a:t>
            </a:r>
            <a:r>
              <a:rPr lang="en-US" sz="2400" b="0" i="0" dirty="0" smtClean="0">
                <a:effectLst/>
              </a:rPr>
              <a:t>μ</a:t>
            </a:r>
            <a:r>
              <a:rPr lang="en-US" sz="2400" dirty="0" smtClean="0">
                <a:effectLst/>
              </a:rPr>
              <a:t>m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22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0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</a:t>
            </a:r>
            <a:r>
              <a:rPr lang="en-US" dirty="0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Alemany Fernandez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355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6400" y="65752"/>
            <a:ext cx="2600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METHOD 2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73100" y="914400"/>
            <a:ext cx="11315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We start with two trajectory vectors at different positions in the lattice, s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and s, and its optical functions at s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and 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25621" y="1894970"/>
                <a:ext cx="1628010" cy="770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21" y="1894970"/>
                <a:ext cx="1628010" cy="77033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73521" y="1894969"/>
                <a:ext cx="1826462" cy="803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/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/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/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521" y="1894969"/>
                <a:ext cx="1826462" cy="8031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00873" y="2064695"/>
                <a:ext cx="142802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873" y="2064695"/>
                <a:ext cx="1428020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9783" y="2064694"/>
                <a:ext cx="17044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/>
                      </m:sSub>
                      <m:r>
                        <a:rPr lang="en-US" sz="2800" b="0" i="1" smtClean="0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/>
                      </m:sSub>
                      <m:r>
                        <a:rPr lang="en-US" sz="2800" b="0" i="1" smtClean="0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/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783" y="2064694"/>
                <a:ext cx="1704441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85526" y="2781300"/>
            <a:ext cx="7717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At s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and s we have the same invariant </a:t>
            </a:r>
            <a:r>
              <a:rPr lang="en-US" sz="2800" smtClean="0"/>
              <a:t>of motion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62121" y="3387746"/>
                <a:ext cx="82158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′2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sz="28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0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2800" b="0" i="1" baseline="-25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′2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28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0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r>
                        <a:rPr lang="en-US" sz="28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0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2800" b="0" i="1" baseline="-25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sz="2800" b="0" i="1" baseline="-2500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0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2800" b="0" i="1" baseline="-25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21" y="3387746"/>
                <a:ext cx="8215839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85526" y="3949844"/>
            <a:ext cx="2505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We also know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423761" y="4042177"/>
                <a:ext cx="1722716" cy="43088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/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761" y="4042177"/>
                <a:ext cx="1722716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23758" y="3960439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  <a:r>
              <a:rPr lang="en-US" sz="2800" dirty="0" smtClean="0"/>
              <a:t>ith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019492" y="3806054"/>
                <a:ext cx="2983445" cy="809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492" y="3806054"/>
                <a:ext cx="2983445" cy="80977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405142" y="4800248"/>
                <a:ext cx="2080634" cy="43088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/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142" y="4800248"/>
                <a:ext cx="2080634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205139" y="471851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  <a:r>
              <a:rPr lang="en-US" sz="2800" dirty="0" smtClean="0"/>
              <a:t>ith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000873" y="4564125"/>
                <a:ext cx="3876767" cy="809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873" y="4564125"/>
                <a:ext cx="3876767" cy="80977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67835" y="5305499"/>
            <a:ext cx="11232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Solving for </a:t>
            </a:r>
            <a:r>
              <a:rPr lang="en-US" sz="2800" b="1" i="1" dirty="0" smtClean="0"/>
              <a:t>X</a:t>
            </a:r>
            <a:r>
              <a:rPr lang="en-US" sz="2800" b="1" i="1" baseline="-25000" dirty="0" smtClean="0"/>
              <a:t>0</a:t>
            </a:r>
            <a:r>
              <a:rPr lang="en-US" sz="2800" dirty="0" smtClean="0"/>
              <a:t> and bringing x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and </a:t>
            </a:r>
            <a:r>
              <a:rPr lang="en-US" sz="2800" dirty="0" err="1" smtClean="0"/>
              <a:t>x’</a:t>
            </a:r>
            <a:r>
              <a:rPr lang="en-US" sz="2800" baseline="-25000" dirty="0" err="1" smtClean="0"/>
              <a:t>o</a:t>
            </a:r>
            <a:r>
              <a:rPr lang="en-US" sz="2800" dirty="0" smtClean="0"/>
              <a:t> as a function of </a:t>
            </a:r>
            <a:r>
              <a:rPr lang="en-US" sz="2800" b="1" i="1" dirty="0" smtClean="0"/>
              <a:t>X</a:t>
            </a:r>
            <a:r>
              <a:rPr lang="en-US" sz="2800" dirty="0" smtClean="0"/>
              <a:t> and the matrix elements to the invariant equation we obtain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23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980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7500" y="2434382"/>
            <a:ext cx="9055100" cy="19598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17600" y="469900"/>
                <a:ext cx="9321799" cy="13295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′2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11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7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+2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22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12</m:t>
                        </m:r>
                      </m:sub>
                    </m:sSub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21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11</m:t>
                        </m:r>
                      </m:sub>
                    </m:sSub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800" b="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22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12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dirty="0" smtClean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469900"/>
                <a:ext cx="9321799" cy="13295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1200" y="1911162"/>
            <a:ext cx="4818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Rearranging terms </a:t>
            </a:r>
            <a:r>
              <a:rPr lang="en-US" sz="2800" smtClean="0"/>
              <a:t>we end up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78786" y="2546113"/>
                <a:ext cx="5360442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−2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786" y="2546113"/>
                <a:ext cx="5360442" cy="4366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17919" y="3190003"/>
                <a:ext cx="88135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19" y="3190003"/>
                <a:ext cx="8813567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48067" y="3828122"/>
                <a:ext cx="5363391" cy="4366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−2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067" y="3828122"/>
                <a:ext cx="5363391" cy="4366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26101" y="4794221"/>
                <a:ext cx="9392699" cy="138717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mr-IN" sz="2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mr>
                            <m:mr>
                              <m:e>
                                <m:r>
                                  <a:rPr lang="mr-IN" sz="2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𝛼</m:t>
                                </m:r>
                              </m:e>
                            </m:mr>
                            <m:mr>
                              <m:e>
                                <m:r>
                                  <a:rPr lang="mr-IN" sz="28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11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12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22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101" y="4794221"/>
                <a:ext cx="9392699" cy="13871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557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0" y="288925"/>
            <a:ext cx="11353800" cy="1325563"/>
          </a:xfrm>
        </p:spPr>
        <p:txBody>
          <a:bodyPr>
            <a:noAutofit/>
          </a:bodyPr>
          <a:lstStyle/>
          <a:p>
            <a:r>
              <a:rPr lang="en-US" sz="4000" dirty="0" smtClean="0"/>
              <a:t>Calculate transfer matrices from optical functions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08000" y="1447800"/>
            <a:ext cx="10985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Up to now we have used the transfer matrix </a:t>
            </a:r>
            <a:r>
              <a:rPr lang="en-US" sz="2800" b="1" i="1" dirty="0" smtClean="0"/>
              <a:t>M</a:t>
            </a:r>
            <a:r>
              <a:rPr lang="en-US" sz="2800" dirty="0" smtClean="0"/>
              <a:t> to calculate uniquely optical functions at the end of a magnet structure from known initial conditions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Now we want to use the known values of the optical functions at the beginning and end of the magnet structure to calculate how the particle trajectory evolves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This has the advantage that many of the characteristics of the beam transport system can be discussed without knowing in detail the magnet 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 will save you the mathematics (see page 88 in K. </a:t>
            </a:r>
            <a:r>
              <a:rPr lang="en-US" sz="2800" dirty="0" err="1" smtClean="0"/>
              <a:t>Wille</a:t>
            </a:r>
            <a:r>
              <a:rPr lang="en-US" sz="28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 just bring you directly to the results, which is the useful thing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25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880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51799" y="677490"/>
                <a:ext cx="1610505" cy="43088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799" y="677490"/>
                <a:ext cx="1610505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1068" y="1701800"/>
                <a:ext cx="9734268" cy="260795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mr-IN" sz="2800" b="0" i="1" smtClean="0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mr-IN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mr-IN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𝛼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𝑐𝑜𝑠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1+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𝛼</m:t>
                                        </m:r>
                                      </m:e>
                                    </m:d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𝑠𝑖𝑛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mr-IN" sz="2800" b="0" i="1" smtClean="0">
                                            <a:latin typeface="Cambria Math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mr-IN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mr-IN" sz="2800" b="0" i="1" smtClean="0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mr-IN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den>
                                    </m:f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𝛼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68" y="1701800"/>
                <a:ext cx="9734268" cy="26079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61068" y="4641571"/>
            <a:ext cx="10177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𝛙 is the phase advance of the </a:t>
            </a:r>
            <a:r>
              <a:rPr lang="en-US" sz="2800" dirty="0" err="1" smtClean="0"/>
              <a:t>betatron</a:t>
            </a:r>
            <a:r>
              <a:rPr lang="en-US" sz="2800" dirty="0" smtClean="0"/>
              <a:t> oscillation between s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and s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26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0634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 smtClean="0"/>
              <a:t>Periodic lattices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42068" y="1703388"/>
                <a:ext cx="6965753" cy="1862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𝑀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mr-IN" sz="20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mr-IN" sz="2000" b="0" i="1" smtClean="0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mr-IN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rad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mr-IN" sz="20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mr-IN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rad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mr-IN" sz="20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𝛼</m:t>
                                        </m:r>
                                      </m:e>
                                    </m:d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𝑐𝑜𝑠</m:t>
                                    </m:r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1+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𝛼</m:t>
                                        </m:r>
                                      </m:e>
                                    </m:d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𝑠𝑖𝑛</m:t>
                                    </m:r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mr-IN" sz="2000" b="0" i="1" smtClean="0">
                                            <a:latin typeface="Cambria Math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mr-IN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mr-IN" sz="20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mr-IN" sz="2000" b="0" i="1" smtClean="0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mr-IN" sz="20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den>
                                    </m:f>
                                  </m:e>
                                </m:rad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𝛼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068" y="1703388"/>
                <a:ext cx="6965753" cy="186288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23900" y="1063953"/>
            <a:ext cx="8873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Very simple, solve the matrix below for one turn, i.e. s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=s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597150" y="1777312"/>
            <a:ext cx="730250" cy="9405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27400" y="147874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=1</a:t>
            </a:r>
            <a:endParaRPr lang="en-US" sz="280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39975" y="2684388"/>
            <a:ext cx="622300" cy="4962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84500" y="2441697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=0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5224" y="3738702"/>
                <a:ext cx="9671237" cy="138717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𝑀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𝑡𝑢𝑟𝑛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mr-IN" sz="28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𝑡𝑢𝑟𝑛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𝑡𝑢𝑟𝑛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𝑡𝑢𝑟𝑛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1+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𝑠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b="0" i="1" smtClean="0"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𝑠𝑖𝑛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𝑡𝑢𝑟𝑛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mr-IN" sz="28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𝑡𝑢𝑟𝑛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𝑠𝑖𝑛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𝑡𝑢𝑟𝑛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24" y="3738702"/>
                <a:ext cx="9671237" cy="13871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03497" y="5251880"/>
                <a:ext cx="3112903" cy="1060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𝑡𝑢𝑟𝑛</m:t>
                          </m:r>
                        </m:sub>
                      </m:sSub>
                      <m:r>
                        <a:rPr lang="en-US" sz="2800" b="0" i="0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𝐿</m:t>
                          </m:r>
                        </m:sup>
                        <m:e>
                          <m:f>
                            <m:fPr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𝑑𝑠</m:t>
                              </m:r>
                            </m:num>
                            <m:den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97" y="5251880"/>
                <a:ext cx="3112903" cy="10609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>
            <a:off x="4483100" y="5587298"/>
            <a:ext cx="508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207000" y="5299116"/>
                <a:ext cx="3360728" cy="1060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0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is-IS" sz="28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𝐿</m:t>
                          </m:r>
                        </m:sup>
                        <m:e>
                          <m:f>
                            <m:fPr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𝑑𝑠</m:t>
                              </m:r>
                            </m:num>
                            <m:den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000" y="5299116"/>
                <a:ext cx="3360728" cy="106099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8859828" y="5240156"/>
            <a:ext cx="3082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Betatron</a:t>
            </a:r>
            <a:r>
              <a:rPr lang="en-US" sz="2800" dirty="0" smtClean="0"/>
              <a:t> tune</a:t>
            </a:r>
          </a:p>
          <a:p>
            <a:pPr algn="ctr"/>
            <a:r>
              <a:rPr lang="en-US" sz="2800" dirty="0" smtClean="0"/>
              <a:t>Number of oscillations per turn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00436" y="6360112"/>
                <a:ext cx="2071273" cy="43088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𝑡𝑢𝑟𝑛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𝑄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436" y="6360112"/>
                <a:ext cx="2071273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27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243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771" y="0"/>
            <a:ext cx="9478457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625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29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446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09" y="-92468"/>
            <a:ext cx="10515600" cy="1325563"/>
          </a:xfrm>
        </p:spPr>
        <p:txBody>
          <a:bodyPr/>
          <a:lstStyle/>
          <a:p>
            <a:r>
              <a:rPr lang="en-US" dirty="0" smtClean="0"/>
              <a:t>Phase space ellipse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9528" y="1244526"/>
            <a:ext cx="8050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In the previous lecture we introduced the following: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9528" y="1817102"/>
                <a:ext cx="11365467" cy="958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i="1" dirty="0" smtClean="0"/>
                  <a:t>Second we replace the amplitude factor A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800" i="1" smtClean="0">
                            <a:solidFill>
                              <a:srgbClr val="FFC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</m:e>
                    </m:rad>
                  </m:oMath>
                </a14:m>
                <a:r>
                  <a:rPr lang="en-US" sz="2800" i="1" dirty="0" smtClean="0"/>
                  <a:t> </a:t>
                </a:r>
                <a:r>
                  <a:rPr lang="en-US" sz="2800" i="1" dirty="0" smtClean="0">
                    <a:sym typeface="Wingdings"/>
                  </a:rPr>
                  <a:t> </a:t>
                </a:r>
                <a:r>
                  <a:rPr lang="en-US" sz="2800" i="1" dirty="0" smtClean="0"/>
                  <a:t>a constant term called </a:t>
                </a:r>
                <a:r>
                  <a:rPr lang="en-US" sz="2800" i="1" u="sng" dirty="0" smtClean="0">
                    <a:solidFill>
                      <a:srgbClr val="FFC000"/>
                    </a:solidFill>
                  </a:rPr>
                  <a:t>emittance</a:t>
                </a:r>
                <a:endParaRPr lang="en-US" sz="2800" i="1" u="sng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28" y="1817102"/>
                <a:ext cx="11365467" cy="958917"/>
              </a:xfrm>
              <a:prstGeom prst="rect">
                <a:avLst/>
              </a:prstGeom>
              <a:blipFill rotWithShape="0">
                <a:blip r:embed="rId2"/>
                <a:stretch>
                  <a:fillRect l="-965" t="-8280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68761" y="2838216"/>
                <a:ext cx="4552015" cy="52181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ra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cos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761" y="2838216"/>
                <a:ext cx="4552015" cy="5218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021782" y="2838216"/>
            <a:ext cx="3543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Hill’s </a:t>
            </a:r>
            <a:r>
              <a:rPr lang="en-US" sz="2800" smtClean="0"/>
              <a:t>equation solution</a:t>
            </a:r>
            <a:endParaRPr lang="en-US" sz="2800"/>
          </a:p>
        </p:txBody>
      </p:sp>
      <p:sp>
        <p:nvSpPr>
          <p:cNvPr id="9" name="TextBox 8"/>
          <p:cNvSpPr txBox="1"/>
          <p:nvPr/>
        </p:nvSpPr>
        <p:spPr>
          <a:xfrm>
            <a:off x="475495" y="3768436"/>
            <a:ext cx="1013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Let’s try to understand </a:t>
            </a:r>
            <a:r>
              <a:rPr lang="en-US" sz="2800" smtClean="0"/>
              <a:t>what emittance is by going to phase space</a:t>
            </a:r>
            <a:endParaRPr lang="en-US" sz="2800"/>
          </a:p>
        </p:txBody>
      </p:sp>
      <p:sp>
        <p:nvSpPr>
          <p:cNvPr id="6" name="Rectangle 5"/>
          <p:cNvSpPr/>
          <p:nvPr/>
        </p:nvSpPr>
        <p:spPr>
          <a:xfrm>
            <a:off x="409528" y="1817102"/>
            <a:ext cx="11156045" cy="16499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80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48" y="0"/>
            <a:ext cx="909430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74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705" y="0"/>
            <a:ext cx="9090589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31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941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309" y="387927"/>
            <a:ext cx="6742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Why is convenient to work in phase space?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978934"/>
            <a:ext cx="6718300" cy="494562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754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803226" y="149686"/>
            <a:ext cx="7700991" cy="596016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43700" y="2717800"/>
            <a:ext cx="2032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61100" y="2945103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:</a:t>
            </a:r>
            <a:r>
              <a:rPr lang="en-US" smtClean="0">
                <a:solidFill>
                  <a:schemeClr val="bg1"/>
                </a:solidFill>
              </a:rPr>
              <a:t>spring constant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04217" y="4584700"/>
            <a:ext cx="252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(In </a:t>
            </a:r>
            <a:r>
              <a:rPr lang="en-GB" smtClean="0"/>
              <a:t>linear approximation)</a:t>
            </a:r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496300" y="4851400"/>
            <a:ext cx="8890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5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25742" y="798826"/>
                <a:ext cx="4604915" cy="52181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ra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cos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42" y="798826"/>
                <a:ext cx="4604915" cy="5218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25742" y="1630099"/>
                <a:ext cx="8487323" cy="105157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)=−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el-GR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α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</m:t>
                          </m:r>
                        </m:e>
                      </m:d>
                      <m:func>
                        <m:func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a:rPr lang="en-US" sz="28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𝑠𝑖𝑛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42" y="1630099"/>
                <a:ext cx="8487323" cy="10515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0400" y="275606"/>
                <a:ext cx="89012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We take the position and its derivative (angle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</m:oMath>
                </a14:m>
                <a:r>
                  <a:rPr lang="en-US" sz="2800" dirty="0" smtClean="0"/>
                  <a:t>velocity)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" y="275606"/>
                <a:ext cx="8901283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232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60400" y="2989722"/>
                <a:ext cx="3660297" cy="761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Where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≡−</m:t>
                    </m:r>
                    <m:f>
                      <m:fPr>
                        <m:ctrlPr>
                          <a:rPr lang="mr-IN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mr-IN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" y="2989722"/>
                <a:ext cx="3660297" cy="761555"/>
              </a:xfrm>
              <a:prstGeom prst="rect">
                <a:avLst/>
              </a:prstGeom>
              <a:blipFill rotWithShape="0">
                <a:blip r:embed="rId5"/>
                <a:stretch>
                  <a:fillRect l="-299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60399" y="3827535"/>
                <a:ext cx="1137920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To arrive to an expression describing the phase space motion (</a:t>
                </a:r>
                <a:r>
                  <a:rPr lang="en-US" sz="2800" dirty="0" err="1" smtClean="0"/>
                  <a:t>x,x</a:t>
                </a:r>
                <a:r>
                  <a:rPr lang="en-US" sz="2800" dirty="0" smtClean="0"/>
                  <a:t>’) we have to eliminate the terms which depend on phase advance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99" y="3827535"/>
                <a:ext cx="11379201" cy="954107"/>
              </a:xfrm>
              <a:prstGeom prst="rect">
                <a:avLst/>
              </a:prstGeom>
              <a:blipFill rotWithShape="0">
                <a:blip r:embed="rId6"/>
                <a:stretch>
                  <a:fillRect l="-964" t="-7051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25742" y="4898553"/>
                <a:ext cx="3879715" cy="10015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FFC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42" y="4898553"/>
                <a:ext cx="3879715" cy="100155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2641600" y="2326640"/>
            <a:ext cx="1981200" cy="2763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04702" y="4898553"/>
                <a:ext cx="6216637" cy="1105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ra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FFC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FFC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702" y="4898553"/>
                <a:ext cx="6216637" cy="110555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>
            <a:off x="6573520" y="2326640"/>
            <a:ext cx="640080" cy="2875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60398" y="5923616"/>
                <a:ext cx="113792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If we now use the general 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𝑠𝑖𝑛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𝑐𝑜𝑠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98" y="5923616"/>
                <a:ext cx="11379201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964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6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824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9118" y="305136"/>
                <a:ext cx="113792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If we now use the general 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𝑠𝑖𝑛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𝑐𝑜𝑠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18" y="305136"/>
                <a:ext cx="11379201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964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36382" y="940116"/>
                <a:ext cx="6414769" cy="112191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mr-IN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mr-IN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mr-IN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mr-IN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rad>
                                </m:den>
                              </m:f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mr-IN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mr-IN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rad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382" y="940116"/>
                <a:ext cx="6414769" cy="11219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9118" y="2173786"/>
                <a:ext cx="9996776" cy="819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If we introduce the definition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γ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d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f>
                      <m:fPr>
                        <m:ctrlPr>
                          <a:rPr lang="mr-IN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1400" dirty="0" smtClean="0"/>
                  <a:t>(Attention this is not relativistic gamma)</a:t>
                </a:r>
                <a:endParaRPr lang="en-US" sz="1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18" y="2173786"/>
                <a:ext cx="9996776" cy="819776"/>
              </a:xfrm>
              <a:prstGeom prst="rect">
                <a:avLst/>
              </a:prstGeom>
              <a:blipFill rotWithShape="0">
                <a:blip r:embed="rId4"/>
                <a:stretch>
                  <a:fillRect l="-1098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16000" y="3022798"/>
                <a:ext cx="8336128" cy="80945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𝐴𝑟𝑒𝑎</m:t>
                          </m:r>
                        </m:num>
                        <m:den>
                          <m: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3022798"/>
                <a:ext cx="8336128" cy="8094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382094" y="3080886"/>
            <a:ext cx="238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(Proof Appendix C of “The Physics of Particle Accelerators” K. </a:t>
            </a:r>
            <a:r>
              <a:rPr lang="en-US" sz="1400" dirty="0" err="1" smtClean="0"/>
              <a:t>Wille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86388" y="4067712"/>
            <a:ext cx="3283126" cy="2383888"/>
            <a:chOff x="7031348" y="4067712"/>
            <a:chExt cx="3283126" cy="23838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1348" y="4067712"/>
              <a:ext cx="3283126" cy="238388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662160" y="5933440"/>
              <a:ext cx="650240" cy="518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118" y="3865880"/>
                <a:ext cx="7254242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The emittance,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</m:oMath>
                </a14:m>
                <a:r>
                  <a:rPr lang="en-US" sz="2800" dirty="0" smtClean="0"/>
                  <a:t>, introduced originally as a constant of integration, has now an obvious meaning </a:t>
                </a:r>
                <a:r>
                  <a:rPr lang="en-US" sz="2800" dirty="0" smtClean="0">
                    <a:sym typeface="Wingdings"/>
                  </a:rPr>
                  <a:t> it is related to the area of the ellipse, and it is constant  if conservative system, like the one presented two slides ago, and in linear beam dynamics</a:t>
                </a:r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18" y="3865880"/>
                <a:ext cx="7254242" cy="2677656"/>
              </a:xfrm>
              <a:prstGeom prst="rect">
                <a:avLst/>
              </a:prstGeom>
              <a:blipFill rotWithShape="0">
                <a:blip r:embed="rId7"/>
                <a:stretch>
                  <a:fillRect l="-1513" t="-2050" r="-1681" b="-5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7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2107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Twiss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25728" y="2193778"/>
                <a:ext cx="9109545" cy="1344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𝜶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𝒔</m:t>
                          </m:r>
                        </m:e>
                      </m:d>
                      <m:r>
                        <a:rPr lang="en-US" sz="4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≡−</m:t>
                      </m:r>
                      <m:f>
                        <m:fPr>
                          <m:ctrlPr>
                            <a:rPr lang="mr-IN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mr-IN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r>
                        <a:rPr lang="en-US" sz="40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𝜷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C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𝒔</m:t>
                          </m:r>
                        </m:e>
                      </m:d>
                      <m:r>
                        <a:rPr lang="en-US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&amp; </m:t>
                      </m:r>
                      <m:r>
                        <a:rPr lang="en-US" sz="40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𝜸</m:t>
                      </m:r>
                      <m:r>
                        <a:rPr lang="en-US" sz="40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𝒔</m:t>
                      </m:r>
                      <m:r>
                        <a:rPr lang="en-US" sz="4000" b="1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en-US" sz="4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f>
                        <m:fPr>
                          <m:ctrlPr>
                            <a:rPr lang="mr-IN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4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728" y="2193778"/>
                <a:ext cx="9109545" cy="134440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1838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12906" y="487680"/>
            <a:ext cx="5217333" cy="487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517581" y="1487601"/>
                <a:ext cx="1685205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𝐴𝑟𝑒𝑎</m:t>
                          </m:r>
                        </m:num>
                        <m:den>
                          <m: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581" y="1487601"/>
                <a:ext cx="1685205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21572" y="2926080"/>
                <a:ext cx="2377510" cy="655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𝑬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𝒎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𝒌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mr-IN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𝒄𝒕𝒆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926080"/>
                <a:ext cx="2377510" cy="65517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8290560" y="0"/>
            <a:ext cx="3608874" cy="2679545"/>
            <a:chOff x="7031348" y="4067712"/>
            <a:chExt cx="3283126" cy="23838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1348" y="4067712"/>
              <a:ext cx="3283126" cy="23838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662160" y="5933440"/>
              <a:ext cx="650240" cy="518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30239" y="2997200"/>
            <a:ext cx="64617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 both cases, the energy is conserved, the </a:t>
            </a:r>
            <a:r>
              <a:rPr lang="en-US" b="1" dirty="0" smtClean="0">
                <a:solidFill>
                  <a:srgbClr val="FFC000"/>
                </a:solidFill>
              </a:rPr>
              <a:t>area of the ellipse is conserved, is an invariant of motion over time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 the case of the mass attached to the spring, the ellipse has always the same shape for a given initial conditions.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 the case of a particle in an accelerator, since k=k(s), as the particle moves along the closed orbit, the shape and position of the ellipse changes according to the amplitude function 𝛽(s). </a:t>
            </a:r>
            <a:r>
              <a:rPr lang="en-US" b="1" dirty="0" smtClean="0">
                <a:solidFill>
                  <a:srgbClr val="FFC000"/>
                </a:solidFill>
              </a:rPr>
              <a:t>BUT THE AREA REMAINS CONSTANT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737532" y="1765616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=</a:t>
            </a:r>
            <a:r>
              <a:rPr lang="en-US" sz="1200" dirty="0" err="1">
                <a:solidFill>
                  <a:schemeClr val="bg1"/>
                </a:solidFill>
              </a:rPr>
              <a:t>x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max</a:t>
            </a:r>
            <a:r>
              <a:rPr lang="en-US" sz="1200" baseline="-250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334798" y="1203121"/>
            <a:ext cx="0" cy="4775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673638" y="618921"/>
            <a:ext cx="669242" cy="8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93624" y="810576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x</a:t>
            </a:r>
            <a:r>
              <a:rPr lang="en-US" sz="1200" dirty="0" err="1" smtClean="0">
                <a:solidFill>
                  <a:schemeClr val="bg1"/>
                </a:solidFill>
              </a:rPr>
              <a:t>’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max</a:t>
            </a:r>
            <a:r>
              <a:rPr lang="en-US" sz="1200" baseline="-250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=</a:t>
            </a:r>
            <a:endParaRPr lang="en-US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34741" y="2169138"/>
                <a:ext cx="426975" cy="438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4741" y="2169138"/>
                <a:ext cx="426975" cy="438390"/>
              </a:xfrm>
              <a:prstGeom prst="rect">
                <a:avLst/>
              </a:prstGeom>
              <a:blipFill rotWithShape="0">
                <a:blip r:embed="rId6"/>
                <a:stretch>
                  <a:fillRect l="-44286" t="-80556" r="-131429" b="-1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/>
          <p:nvPr/>
        </p:nvCxnSpPr>
        <p:spPr>
          <a:xfrm>
            <a:off x="10342880" y="1441881"/>
            <a:ext cx="0" cy="103221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673638" y="2164147"/>
            <a:ext cx="669242" cy="8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32143" y="1222686"/>
                <a:ext cx="442044" cy="438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143" y="1222686"/>
                <a:ext cx="442044" cy="438390"/>
              </a:xfrm>
              <a:prstGeom prst="rect">
                <a:avLst/>
              </a:prstGeom>
              <a:blipFill rotWithShape="0">
                <a:blip r:embed="rId7"/>
                <a:stretch>
                  <a:fillRect l="-43056" t="-83099" r="-125000" b="-143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 rot="5400000">
            <a:off x="9157529" y="681801"/>
            <a:ext cx="0" cy="103221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864599" y="1203121"/>
            <a:ext cx="0" cy="4775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23.03.2022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591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30569</TotalTime>
  <Words>3657</Words>
  <Application>Microsoft Macintosh PowerPoint</Application>
  <PresentationFormat>Widescreen</PresentationFormat>
  <Paragraphs>335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 Unicode MS</vt:lpstr>
      <vt:lpstr>Calibri</vt:lpstr>
      <vt:lpstr>Cambria Math</vt:lpstr>
      <vt:lpstr>Corbel</vt:lpstr>
      <vt:lpstr>Mangal</vt:lpstr>
      <vt:lpstr>MathJax_Main</vt:lpstr>
      <vt:lpstr>MathJax_Math</vt:lpstr>
      <vt:lpstr>Wingdings</vt:lpstr>
      <vt:lpstr>Arial</vt:lpstr>
      <vt:lpstr>Depth</vt:lpstr>
      <vt:lpstr>Introduction to transverse beam dynamics III</vt:lpstr>
      <vt:lpstr>Content of the course</vt:lpstr>
      <vt:lpstr>Phase space ellipse</vt:lpstr>
      <vt:lpstr>PowerPoint Presentation</vt:lpstr>
      <vt:lpstr>PowerPoint Presentation</vt:lpstr>
      <vt:lpstr>PowerPoint Presentation</vt:lpstr>
      <vt:lpstr>PowerPoint Presentation</vt:lpstr>
      <vt:lpstr>Twiss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Aperture</vt:lpstr>
      <vt:lpstr>Evolution of the 𝞫 function through the lattice</vt:lpstr>
      <vt:lpstr>PowerPoint Presentation</vt:lpstr>
      <vt:lpstr>PowerPoint Presentation</vt:lpstr>
      <vt:lpstr>PowerPoint Presentation</vt:lpstr>
      <vt:lpstr>Example: calculate the beta function around a symmetry point in a field-free drift section</vt:lpstr>
      <vt:lpstr>PowerPoint Presentation</vt:lpstr>
      <vt:lpstr>PowerPoint Presentation</vt:lpstr>
      <vt:lpstr>PowerPoint Presentation</vt:lpstr>
      <vt:lpstr>PowerPoint Presentation</vt:lpstr>
      <vt:lpstr>Calculate transfer matrices from optical functions</vt:lpstr>
      <vt:lpstr>PowerPoint Presentation</vt:lpstr>
      <vt:lpstr>Periodic lattices</vt:lpstr>
      <vt:lpstr>PowerPoint Presentation</vt:lpstr>
      <vt:lpstr>Spares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transverse beam dynamics</dc:title>
  <dc:creator>Reyes Alemany Fernandez</dc:creator>
  <cp:lastModifiedBy>Reyes Alemany Fernandez</cp:lastModifiedBy>
  <cp:revision>86</cp:revision>
  <dcterms:created xsi:type="dcterms:W3CDTF">2021-11-01T08:43:14Z</dcterms:created>
  <dcterms:modified xsi:type="dcterms:W3CDTF">2022-03-03T13:53:39Z</dcterms:modified>
</cp:coreProperties>
</file>