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6"/>
  </p:notesMasterIdLst>
  <p:sldIdLst>
    <p:sldId id="257" r:id="rId2"/>
    <p:sldId id="314" r:id="rId3"/>
    <p:sldId id="259" r:id="rId4"/>
    <p:sldId id="260" r:id="rId5"/>
    <p:sldId id="310" r:id="rId6"/>
    <p:sldId id="261" r:id="rId7"/>
    <p:sldId id="311" r:id="rId8"/>
    <p:sldId id="262" r:id="rId9"/>
    <p:sldId id="263" r:id="rId10"/>
    <p:sldId id="264" r:id="rId11"/>
    <p:sldId id="265" r:id="rId12"/>
    <p:sldId id="266" r:id="rId13"/>
    <p:sldId id="267" r:id="rId14"/>
    <p:sldId id="312" r:id="rId15"/>
    <p:sldId id="268" r:id="rId16"/>
    <p:sldId id="269" r:id="rId17"/>
    <p:sldId id="298" r:id="rId18"/>
    <p:sldId id="299" r:id="rId19"/>
    <p:sldId id="300" r:id="rId20"/>
    <p:sldId id="301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86"/>
    <p:restoredTop sz="94706"/>
  </p:normalViewPr>
  <p:slideViewPr>
    <p:cSldViewPr snapToGrid="0" snapToObjects="1">
      <p:cViewPr varScale="1">
        <p:scale>
          <a:sx n="76" d="100"/>
          <a:sy n="76" d="100"/>
        </p:scale>
        <p:origin x="200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2C64B-8B4C-1B4F-BD6B-7A074F4F9719}" type="datetimeFigureOut">
              <a:rPr lang="en-US" smtClean="0"/>
              <a:t>3/3/22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6DEC1-A908-8B4B-993D-2FD02BAB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8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29634-84DC-FA42-8290-20A37677812A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10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Introduction to Accelerators</a:t>
            </a: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049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Introduction to Accelerators</a:t>
            </a: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034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Introduction to Accelerators</a:t>
            </a: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82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Introduction to Accelerators</a:t>
            </a: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81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Introduction to Accelerators</a:t>
            </a: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707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Introduction to Accelerators</a:t>
            </a: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041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Introduction to Accelerators</a:t>
            </a: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031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Introduction to Accelerators</a:t>
            </a: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780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Introduction to Accelerators</a:t>
            </a: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08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Introduction to Accelerators</a:t>
            </a: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729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Introduction to Accelerators</a:t>
            </a: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604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Introduction to Accelerators</a:t>
            </a: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884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167007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18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4" Type="http://schemas.openxmlformats.org/officeDocument/2006/relationships/image" Target="../media/image210.png"/><Relationship Id="rId5" Type="http://schemas.openxmlformats.org/officeDocument/2006/relationships/image" Target="../media/image220.png"/><Relationship Id="rId6" Type="http://schemas.openxmlformats.org/officeDocument/2006/relationships/image" Target="../media/image230.png"/><Relationship Id="rId7" Type="http://schemas.openxmlformats.org/officeDocument/2006/relationships/image" Target="../media/image240.png"/><Relationship Id="rId8" Type="http://schemas.openxmlformats.org/officeDocument/2006/relationships/image" Target="../media/image251.png"/><Relationship Id="rId9" Type="http://schemas.openxmlformats.org/officeDocument/2006/relationships/image" Target="../media/image261.png"/><Relationship Id="rId10" Type="http://schemas.openxmlformats.org/officeDocument/2006/relationships/image" Target="../media/image27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41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4" Type="http://schemas.openxmlformats.org/officeDocument/2006/relationships/image" Target="../media/image260.png"/><Relationship Id="rId5" Type="http://schemas.openxmlformats.org/officeDocument/2006/relationships/image" Target="../media/image270.png"/><Relationship Id="rId6" Type="http://schemas.openxmlformats.org/officeDocument/2006/relationships/image" Target="../media/image280.png"/><Relationship Id="rId7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0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43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4" Type="http://schemas.openxmlformats.org/officeDocument/2006/relationships/image" Target="../media/image45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4" Type="http://schemas.openxmlformats.org/officeDocument/2006/relationships/image" Target="../media/image47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4" Type="http://schemas.openxmlformats.org/officeDocument/2006/relationships/image" Target="../media/image49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8463" y="4464028"/>
            <a:ext cx="9144000" cy="1641490"/>
          </a:xfrm>
        </p:spPr>
        <p:txBody>
          <a:bodyPr>
            <a:normAutofit/>
          </a:bodyPr>
          <a:lstStyle/>
          <a:p>
            <a:r>
              <a:rPr lang="en-US" sz="5500" dirty="0" smtClean="0"/>
              <a:t>Introduction to transverse </a:t>
            </a:r>
            <a:r>
              <a:rPr lang="en-US" sz="5500" smtClean="0"/>
              <a:t>beam </a:t>
            </a:r>
            <a:r>
              <a:rPr lang="en-US" sz="5500" smtClean="0"/>
              <a:t>dynamics IV</a:t>
            </a:r>
            <a:endParaRPr lang="en-US" sz="5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116775"/>
            <a:ext cx="9144000" cy="754025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Restricted to the LINEAR BEAM OPTICS </a:t>
            </a:r>
            <a:r>
              <a:rPr lang="en-US" dirty="0" smtClean="0">
                <a:sym typeface="Wingdings"/>
              </a:rPr>
              <a:t> THE IDEAL WORLD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2935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651610" y="564444"/>
            <a:ext cx="1041964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In equilibrium the perturbed orbit has a displacement x from the ideal orbit at s</a:t>
            </a:r>
            <a:r>
              <a:rPr lang="en-US" sz="2800" baseline="-25000" dirty="0" smtClean="0"/>
              <a:t>0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The angle right before de perturbation is x’-∆x’, and x’ after the perturbation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Hence at s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 the vector trajectory is (</a:t>
            </a:r>
            <a:r>
              <a:rPr lang="en-US" sz="2800" dirty="0" err="1" smtClean="0"/>
              <a:t>x,x</a:t>
            </a:r>
            <a:r>
              <a:rPr lang="en-US" sz="2800" dirty="0" smtClean="0"/>
              <a:t>’)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After one revolution the particle passes again through the same disturbance and arrives with a trajectory vector (x,</a:t>
            </a:r>
            <a:r>
              <a:rPr lang="en-US" sz="2800" dirty="0"/>
              <a:t> x’-∆x</a:t>
            </a:r>
            <a:r>
              <a:rPr lang="en-US" sz="2800" dirty="0" smtClean="0"/>
              <a:t>’), the distorted orbit can be evolved using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57411" y="5454431"/>
                <a:ext cx="3861378" cy="739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32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32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3200" dirty="0"/>
                                  <m:t>x</m:t>
                                </m:r>
                                <m:r>
                                  <m:rPr>
                                    <m:nor/>
                                  </m:rPr>
                                  <a:rPr lang="en-US" sz="3200" dirty="0"/>
                                  <m:t>’−∆</m:t>
                                </m:r>
                                <m:r>
                                  <m:rPr>
                                    <m:nor/>
                                  </m:rPr>
                                  <a:rPr lang="en-US" sz="3200" dirty="0"/>
                                  <m:t>x</m:t>
                                </m:r>
                                <m:r>
                                  <m:rPr>
                                    <m:nor/>
                                  </m:rPr>
                                  <a:rPr lang="en-US" sz="3200" dirty="0"/>
                                  <m:t>’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charset="0"/>
                            </a:rPr>
                            <m:t>𝑡𝑢𝑟𝑛</m:t>
                          </m:r>
                        </m:sub>
                      </m:sSub>
                      <m:d>
                        <m:d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32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411" y="5454431"/>
                <a:ext cx="3861378" cy="73943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239701" y="5313023"/>
                <a:ext cx="6744860" cy="99084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𝑀</m:t>
                      </m:r>
                      <m:r>
                        <a:rPr lang="en-US" sz="2000" b="0" i="1" baseline="-25000" smtClean="0">
                          <a:latin typeface="Cambria Math" charset="0"/>
                        </a:rPr>
                        <m:t>𝑡𝑢𝑟𝑛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0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mr-IN" sz="2000" b="0" i="1" smtClean="0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𝑐𝑜𝑠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𝑡𝑢𝑟𝑛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𝑠𝑖𝑛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𝑡𝑢𝑟𝑛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𝑠𝑖𝑛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𝑡𝑢𝑟𝑛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mr-IN" sz="20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−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1+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20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𝑠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𝑠𝑖𝑛</m:t>
                                    </m:r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  <m:t>𝑡𝑢𝑟𝑛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mr-IN" sz="2000" b="0" i="1" smtClean="0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𝑐𝑜𝑠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𝑡𝑢𝑟𝑛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𝑠𝑖𝑛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𝑡𝑢𝑟𝑛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9701" y="5313023"/>
                <a:ext cx="6744860" cy="99084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1063314" y="5049710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(TBD 3)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679092" y="2021076"/>
            <a:ext cx="5512908" cy="2089896"/>
            <a:chOff x="2202071" y="4801316"/>
            <a:chExt cx="5512908" cy="2089896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2901982" y="5025174"/>
              <a:ext cx="11289" cy="18660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202071" y="5931657"/>
              <a:ext cx="5512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377541" y="5931657"/>
              <a:ext cx="277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</a:t>
              </a:r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913271" y="5194004"/>
              <a:ext cx="2122311" cy="1368293"/>
            </a:xfrm>
            <a:custGeom>
              <a:avLst/>
              <a:gdLst>
                <a:gd name="connsiteX0" fmla="*/ 0 w 2122311"/>
                <a:gd name="connsiteY0" fmla="*/ 737653 h 1368293"/>
                <a:gd name="connsiteX1" fmla="*/ 632177 w 2122311"/>
                <a:gd name="connsiteY1" fmla="*/ 1347253 h 1368293"/>
                <a:gd name="connsiteX2" fmla="*/ 1603022 w 2122311"/>
                <a:gd name="connsiteY2" fmla="*/ 60319 h 1368293"/>
                <a:gd name="connsiteX3" fmla="*/ 2122311 w 2122311"/>
                <a:gd name="connsiteY3" fmla="*/ 195786 h 1368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2311" h="1368293">
                  <a:moveTo>
                    <a:pt x="0" y="737653"/>
                  </a:moveTo>
                  <a:cubicBezTo>
                    <a:pt x="182503" y="1098897"/>
                    <a:pt x="365007" y="1460142"/>
                    <a:pt x="632177" y="1347253"/>
                  </a:cubicBezTo>
                  <a:cubicBezTo>
                    <a:pt x="899347" y="1234364"/>
                    <a:pt x="1354666" y="252230"/>
                    <a:pt x="1603022" y="60319"/>
                  </a:cubicBezTo>
                  <a:cubicBezTo>
                    <a:pt x="1851378" y="-131592"/>
                    <a:pt x="2122311" y="195786"/>
                    <a:pt x="2122311" y="19578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 flipH="1">
              <a:off x="5046871" y="5200429"/>
              <a:ext cx="2122311" cy="1368293"/>
            </a:xfrm>
            <a:custGeom>
              <a:avLst/>
              <a:gdLst>
                <a:gd name="connsiteX0" fmla="*/ 0 w 2122311"/>
                <a:gd name="connsiteY0" fmla="*/ 737653 h 1368293"/>
                <a:gd name="connsiteX1" fmla="*/ 632177 w 2122311"/>
                <a:gd name="connsiteY1" fmla="*/ 1347253 h 1368293"/>
                <a:gd name="connsiteX2" fmla="*/ 1603022 w 2122311"/>
                <a:gd name="connsiteY2" fmla="*/ 60319 h 1368293"/>
                <a:gd name="connsiteX3" fmla="*/ 2122311 w 2122311"/>
                <a:gd name="connsiteY3" fmla="*/ 195786 h 1368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2311" h="1368293">
                  <a:moveTo>
                    <a:pt x="0" y="737653"/>
                  </a:moveTo>
                  <a:cubicBezTo>
                    <a:pt x="182503" y="1098897"/>
                    <a:pt x="365007" y="1460142"/>
                    <a:pt x="632177" y="1347253"/>
                  </a:cubicBezTo>
                  <a:cubicBezTo>
                    <a:pt x="899347" y="1234364"/>
                    <a:pt x="1354666" y="252230"/>
                    <a:pt x="1603022" y="60319"/>
                  </a:cubicBezTo>
                  <a:cubicBezTo>
                    <a:pt x="1851378" y="-131592"/>
                    <a:pt x="2122311" y="195786"/>
                    <a:pt x="2122311" y="195786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5035582" y="5025174"/>
              <a:ext cx="0" cy="10306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888826" y="6146146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s0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10282" y="5025174"/>
              <a:ext cx="58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x</a:t>
              </a:r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29155" y="5464654"/>
              <a:ext cx="58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x</a:t>
              </a:r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4743882" y="5040551"/>
              <a:ext cx="664234" cy="61457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692176" y="5054955"/>
              <a:ext cx="664234" cy="61457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5213178" y="5234948"/>
              <a:ext cx="5325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∆x’ </a:t>
              </a:r>
            </a:p>
          </p:txBody>
        </p:sp>
        <p:sp>
          <p:nvSpPr>
            <p:cNvPr id="20" name="Freeform 19"/>
            <p:cNvSpPr/>
            <p:nvPr/>
          </p:nvSpPr>
          <p:spPr>
            <a:xfrm>
              <a:off x="5204915" y="5231746"/>
              <a:ext cx="79341" cy="282222"/>
            </a:xfrm>
            <a:custGeom>
              <a:avLst/>
              <a:gdLst>
                <a:gd name="connsiteX0" fmla="*/ 22578 w 79341"/>
                <a:gd name="connsiteY0" fmla="*/ 0 h 282222"/>
                <a:gd name="connsiteX1" fmla="*/ 79022 w 79341"/>
                <a:gd name="connsiteY1" fmla="*/ 158044 h 282222"/>
                <a:gd name="connsiteX2" fmla="*/ 0 w 79341"/>
                <a:gd name="connsiteY2" fmla="*/ 282222 h 28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341" h="282222">
                  <a:moveTo>
                    <a:pt x="22578" y="0"/>
                  </a:moveTo>
                  <a:cubicBezTo>
                    <a:pt x="52681" y="55503"/>
                    <a:pt x="82785" y="111007"/>
                    <a:pt x="79022" y="158044"/>
                  </a:cubicBezTo>
                  <a:cubicBezTo>
                    <a:pt x="75259" y="205081"/>
                    <a:pt x="0" y="282222"/>
                    <a:pt x="0" y="28222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14541" y="4846430"/>
              <a:ext cx="7954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x’-∆</a:t>
              </a:r>
              <a:r>
                <a:rPr lang="en-US" dirty="0"/>
                <a:t>x’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01981" y="5649320"/>
              <a:ext cx="1149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Ideal orbit</a:t>
              </a:r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70390" y="5309753"/>
              <a:ext cx="155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distorted </a:t>
              </a:r>
              <a:r>
                <a:rPr lang="en-US" dirty="0" smtClean="0"/>
                <a:t>orbit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4743882" y="5372857"/>
              <a:ext cx="0" cy="5588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14" idx="3"/>
            </p:cNvCxnSpPr>
            <p:nvPr/>
          </p:nvCxnSpPr>
          <p:spPr>
            <a:xfrm>
              <a:off x="4051655" y="5394506"/>
              <a:ext cx="995216" cy="17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5363220" y="4801316"/>
              <a:ext cx="66759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/>
                <a:t>x’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6816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19288" y="415985"/>
                <a:ext cx="11053593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𝑡𝑢𝑟𝑛</m:t>
                        </m:r>
                      </m:sub>
                    </m:sSub>
                    <m:r>
                      <a:rPr lang="en-US" sz="2800" b="0" i="0" smtClean="0">
                        <a:latin typeface="Cambria Math" charset="0"/>
                      </a:rPr>
                      <m:t>=2</m:t>
                    </m:r>
                    <m:r>
                      <m:rPr>
                        <m:sty m:val="p"/>
                      </m:rPr>
                      <a:rPr lang="el-GR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π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𝑄</m:t>
                    </m:r>
                  </m:oMath>
                </a14:m>
                <a:endParaRPr lang="en-US" sz="2800" b="0" dirty="0" smtClean="0">
                  <a:ea typeface="Cambria Math" charset="0"/>
                  <a:cs typeface="Cambria Math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smtClean="0"/>
                  <a:t>Because of the periodicity condition the beta function and its derivative are the same at the beginning and end of a revolution</a:t>
                </a:r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88" y="415985"/>
                <a:ext cx="11053593" cy="1384995"/>
              </a:xfrm>
              <a:prstGeom prst="rect">
                <a:avLst/>
              </a:prstGeom>
              <a:blipFill rotWithShape="0">
                <a:blip r:embed="rId2"/>
                <a:stretch>
                  <a:fillRect l="-993" r="-221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14202" y="1947333"/>
                <a:ext cx="9427517" cy="84773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𝑀</m:t>
                      </m:r>
                      <m:r>
                        <a:rPr lang="en-US" sz="2800" b="0" i="1" baseline="-25000" smtClean="0">
                          <a:latin typeface="Cambria Math" charset="0"/>
                        </a:rPr>
                        <m:t>𝑡𝑢𝑟𝑛</m:t>
                      </m:r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mr-IN" sz="2800" b="0" i="1" smtClean="0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𝑐𝑜𝑠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2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𝜋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𝑄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+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𝛼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)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𝑠𝑖𝑛</m:t>
                                </m:r>
                                <m:r>
                                  <a:rPr lang="en-US" sz="2800" i="1">
                                    <a:latin typeface="Cambria Math" charset="0"/>
                                  </a:rPr>
                                  <m:t>2</m:t>
                                </m:r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𝜋</m:t>
                                </m:r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𝑄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)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𝑠𝑖𝑛</m:t>
                                </m:r>
                                <m:r>
                                  <a:rPr lang="en-US" sz="2800" i="1">
                                    <a:latin typeface="Cambria Math" charset="0"/>
                                  </a:rPr>
                                  <m:t>2</m:t>
                                </m:r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𝜋</m:t>
                                </m:r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𝑄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𝛾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𝑠𝑖𝑛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𝜋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𝑄</m:t>
                                </m:r>
                              </m:e>
                              <m:e>
                                <m:r>
                                  <a:rPr lang="mr-IN" sz="2800" b="0" i="1" smtClean="0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𝑐𝑜𝑠</m:t>
                                </m:r>
                                <m:r>
                                  <a:rPr lang="en-US" sz="2800" i="1">
                                    <a:latin typeface="Cambria Math" charset="0"/>
                                  </a:rPr>
                                  <m:t>2</m:t>
                                </m:r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𝜋</m:t>
                                </m:r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𝑄</m:t>
                                </m:r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𝛼</m:t>
                                </m:r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)</m:t>
                                </m:r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𝑠𝑖𝑛</m:t>
                                </m:r>
                                <m:r>
                                  <a:rPr lang="en-US" sz="2800" i="1">
                                    <a:latin typeface="Cambria Math" charset="0"/>
                                  </a:rPr>
                                  <m:t>2</m:t>
                                </m:r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𝜋</m:t>
                                </m:r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𝑄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202" y="1947333"/>
                <a:ext cx="9427517" cy="84773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54755" y="3138310"/>
            <a:ext cx="10827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Putting this matrix in the equation of the trajectory, we </a:t>
            </a:r>
            <a:r>
              <a:rPr lang="en-US" sz="2800" smtClean="0"/>
              <a:t>get for x and x’</a:t>
            </a:r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35453" y="3661530"/>
                <a:ext cx="2545120" cy="884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=∆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𝑡𝑎𝑛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5453" y="3661530"/>
                <a:ext cx="2545120" cy="88485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36297" y="4739619"/>
                <a:ext cx="3409267" cy="8987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′=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mr-IN" sz="28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𝑡𝑎𝑛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𝑄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297" y="4739619"/>
                <a:ext cx="3409267" cy="89870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/>
          <p:cNvSpPr/>
          <p:nvPr/>
        </p:nvSpPr>
        <p:spPr>
          <a:xfrm>
            <a:off x="6037452" y="3764630"/>
            <a:ext cx="169333" cy="187369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32563" y="4103959"/>
            <a:ext cx="4109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Distorted orbit at any point, s, around the ring</a:t>
            </a:r>
            <a:endParaRPr lang="en-US" sz="2800" dirty="0"/>
          </a:p>
        </p:txBody>
      </p:sp>
      <p:sp>
        <p:nvSpPr>
          <p:cNvPr id="9" name="Oval 8"/>
          <p:cNvSpPr/>
          <p:nvPr/>
        </p:nvSpPr>
        <p:spPr>
          <a:xfrm>
            <a:off x="5280573" y="5058066"/>
            <a:ext cx="397738" cy="77349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978779" y="3966127"/>
            <a:ext cx="397738" cy="77349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6604" y="5817708"/>
            <a:ext cx="10937919" cy="86177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/>
              <a:t>For integer tunes the orbit distortion grows without bound </a:t>
            </a:r>
            <a:r>
              <a:rPr lang="en-US" sz="2500" dirty="0" smtClean="0">
                <a:sym typeface="Wingdings"/>
              </a:rPr>
              <a:t> </a:t>
            </a:r>
            <a:r>
              <a:rPr lang="en-US" sz="2000" dirty="0" smtClean="0">
                <a:sym typeface="Wingdings"/>
              </a:rPr>
              <a:t>INTEGER RESONANCES</a:t>
            </a:r>
          </a:p>
          <a:p>
            <a:pPr algn="ctr"/>
            <a:r>
              <a:rPr lang="en-US" sz="2500" dirty="0" smtClean="0">
                <a:sym typeface="Wingdings"/>
              </a:rPr>
              <a:t>Don’t design your accelerator with an integer tune</a:t>
            </a:r>
            <a:endParaRPr lang="en-US" sz="25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8998" y="5909659"/>
            <a:ext cx="986802" cy="820279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5065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 animBg="1"/>
      <p:bldP spid="8" grpId="0"/>
      <p:bldP spid="9" grpId="0" animBg="1"/>
      <p:bldP spid="10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977" y="0"/>
            <a:ext cx="10515600" cy="1325563"/>
          </a:xfrm>
        </p:spPr>
        <p:txBody>
          <a:bodyPr/>
          <a:lstStyle/>
          <a:p>
            <a:r>
              <a:rPr lang="en-US" dirty="0" smtClean="0"/>
              <a:t>Effect </a:t>
            </a:r>
            <a:r>
              <a:rPr lang="en-US" smtClean="0"/>
              <a:t>of quadrupole field errors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1488" y="1162756"/>
            <a:ext cx="11283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The simplest case of a quadrupole field error is a </a:t>
            </a:r>
            <a:r>
              <a:rPr lang="en-US" sz="2800" smtClean="0"/>
              <a:t>transverse misalignment</a:t>
            </a:r>
            <a:endParaRPr lang="en-US" sz="2800"/>
          </a:p>
        </p:txBody>
      </p:sp>
      <p:grpSp>
        <p:nvGrpSpPr>
          <p:cNvPr id="4" name="Group 3"/>
          <p:cNvGrpSpPr/>
          <p:nvPr/>
        </p:nvGrpSpPr>
        <p:grpSpPr>
          <a:xfrm>
            <a:off x="1346201" y="2137784"/>
            <a:ext cx="3996955" cy="3949349"/>
            <a:chOff x="5131517" y="1964586"/>
            <a:chExt cx="2734963" cy="23442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7907" t="11032" r="9590" b="7135"/>
            <a:stretch/>
          </p:blipFill>
          <p:spPr>
            <a:xfrm>
              <a:off x="5131517" y="1964586"/>
              <a:ext cx="2734963" cy="2344254"/>
            </a:xfrm>
            <a:prstGeom prst="rect">
              <a:avLst/>
            </a:prstGeom>
          </p:spPr>
        </p:pic>
        <p:sp>
          <p:nvSpPr>
            <p:cNvPr id="6" name="AutoShape 7"/>
            <p:cNvSpPr>
              <a:spLocks/>
            </p:cNvSpPr>
            <p:nvPr/>
          </p:nvSpPr>
          <p:spPr bwMode="auto">
            <a:xfrm>
              <a:off x="5131517" y="1964586"/>
              <a:ext cx="1020762" cy="609600"/>
            </a:xfrm>
            <a:prstGeom prst="borderCallout2">
              <a:avLst>
                <a:gd name="adj1" fmla="val 49591"/>
                <a:gd name="adj2" fmla="val 99928"/>
                <a:gd name="adj3" fmla="val 94451"/>
                <a:gd name="adj4" fmla="val 136704"/>
                <a:gd name="adj5" fmla="val 157250"/>
                <a:gd name="adj6" fmla="val 152115"/>
              </a:avLst>
            </a:prstGeom>
            <a:noFill/>
            <a:ln w="12700">
              <a:solidFill>
                <a:schemeClr val="bg1"/>
              </a:solidFill>
              <a:miter lim="800000"/>
              <a:headEnd/>
              <a:tailEnd type="stealth" w="lg" len="lg"/>
            </a:ln>
          </p:spPr>
          <p:txBody>
            <a:bodyPr anchor="ctr"/>
            <a:lstStyle/>
            <a:p>
              <a:pPr algn="ctr" eaLnBrk="0" hangingPunct="0"/>
              <a:r>
                <a:rPr lang="en-US" sz="1400">
                  <a:solidFill>
                    <a:schemeClr val="bg1"/>
                  </a:solidFill>
                </a:rPr>
                <a:t>Magnetic field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05654" y="1990011"/>
              <a:ext cx="295274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y</a:t>
              </a:r>
              <a:endParaRPr lang="en-GB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362888" y="1787247"/>
            <a:ext cx="3292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</a:t>
            </a:r>
            <a:r>
              <a:rPr lang="en-GB" dirty="0" smtClean="0"/>
              <a:t>orizontal focusing quadrupole</a:t>
            </a:r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3905723" y="4310622"/>
            <a:ext cx="101833" cy="101994"/>
          </a:xfrm>
          <a:prstGeom prst="ellipse">
            <a:avLst/>
          </a:prstGeom>
          <a:solidFill>
            <a:srgbClr val="FF40FF"/>
          </a:solidFill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542844" y="4176953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40FF"/>
                </a:solidFill>
              </a:rPr>
              <a:t>Beam axis</a:t>
            </a:r>
            <a:endParaRPr lang="en-US">
              <a:solidFill>
                <a:srgbClr val="FF40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098915" y="4361619"/>
            <a:ext cx="1443929" cy="0"/>
          </a:xfrm>
          <a:prstGeom prst="straightConnector1">
            <a:avLst/>
          </a:prstGeom>
          <a:ln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685586" y="4090485"/>
            <a:ext cx="101833" cy="10199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57390" y="394693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C000"/>
                </a:solidFill>
              </a:rPr>
              <a:t>Magnet </a:t>
            </a:r>
            <a:r>
              <a:rPr lang="en-US" dirty="0" smtClean="0">
                <a:solidFill>
                  <a:srgbClr val="FFC000"/>
                </a:solidFill>
              </a:rPr>
              <a:t>axis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 flipV="1">
            <a:off x="3760956" y="4121856"/>
            <a:ext cx="1696434" cy="974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261" y="4776303"/>
            <a:ext cx="5299085" cy="1722203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6287911" y="4546285"/>
            <a:ext cx="2043289" cy="1188471"/>
          </a:xfrm>
          <a:prstGeom prst="straightConnector1">
            <a:avLst/>
          </a:prstGeom>
          <a:ln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3"/>
          </p:cNvCxnSpPr>
          <p:nvPr/>
        </p:nvCxnSpPr>
        <p:spPr>
          <a:xfrm>
            <a:off x="6796218" y="4131601"/>
            <a:ext cx="1884938" cy="141124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00794" y="4320111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∆x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33434" y="4064383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∆y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956639" y="4112458"/>
            <a:ext cx="0" cy="3641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730742" y="4361619"/>
            <a:ext cx="3219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038600" y="6479445"/>
            <a:ext cx="4114800" cy="365125"/>
          </a:xfrm>
        </p:spPr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</a:t>
            </a:r>
            <a:r>
              <a:rPr lang="en-US" dirty="0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Alemany Fernandez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12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177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41867" y="1060213"/>
                <a:ext cx="6533648" cy="7519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smtClean="0"/>
                  <a:t>For a quadrupole with a gradient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𝑔</m:t>
                    </m:r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8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mr-IN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67" y="1060213"/>
                <a:ext cx="6533648" cy="751937"/>
              </a:xfrm>
              <a:prstGeom prst="rect">
                <a:avLst/>
              </a:prstGeom>
              <a:blipFill rotWithShape="0">
                <a:blip r:embed="rId2"/>
                <a:stretch>
                  <a:fillRect l="-1679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41867" y="2026665"/>
            <a:ext cx="10883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At the point where the error is located, there is the following error field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70204" y="2549885"/>
                <a:ext cx="2556854" cy="850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8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mr-IN" sz="2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mr-IN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mr-IN" sz="2800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mr-IN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mr-IN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𝑥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0204" y="2549885"/>
                <a:ext cx="2556854" cy="85055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41867" y="3635888"/>
            <a:ext cx="7292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This leads to a deflection in both planes of </a:t>
            </a:r>
            <a:r>
              <a:rPr lang="en-US" sz="2800" dirty="0" smtClean="0">
                <a:sym typeface="Wingdings"/>
              </a:rPr>
              <a:t>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56826" y="4394557"/>
                <a:ext cx="7574285" cy="8696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8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mr-IN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mr-IN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den>
                      </m:f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𝑙</m:t>
                      </m:r>
                      <m:d>
                        <m:dPr>
                          <m:ctrlPr>
                            <a:rPr lang="mr-IN" sz="28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mr-IN" sz="2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mr-IN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i="1" smtClean="0">
                              <a:solidFill>
                                <a:srgbClr val="FFC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C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C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𝑔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𝑙</m:t>
                      </m:r>
                      <m:d>
                        <m:dPr>
                          <m:ctrlPr>
                            <a:rPr lang="mr-IN" sz="2800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mr-IN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mr-IN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𝑘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𝑙</m:t>
                      </m:r>
                      <m:d>
                        <m:dPr>
                          <m:ctrlPr>
                            <a:rPr lang="mr-IN" sz="2800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mr-IN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mr-IN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6826" y="4394557"/>
                <a:ext cx="7574285" cy="86966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13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348631" y="45828"/>
                <a:ext cx="6778138" cy="6778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mr-IN" sz="200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𝑞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𝑝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latin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mr-IN" sz="20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den>
                          </m:f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𝑦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20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mr-IN" sz="20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𝑑𝑥</m:t>
                          </m:r>
                        </m:den>
                      </m:f>
                      <m:r>
                        <a:rPr lang="en-US" sz="20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2!</m:t>
                          </m:r>
                        </m:den>
                      </m:f>
                      <m:f>
                        <m:fPr>
                          <m:ctrlPr>
                            <a:rPr lang="mr-IN" sz="20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mr-IN" sz="20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0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3!</m:t>
                          </m:r>
                        </m:den>
                      </m:f>
                      <m:f>
                        <m:fPr>
                          <m:ctrlPr>
                            <a:rPr lang="mr-IN" sz="2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mr-IN" sz="2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0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mr-IN" sz="20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𝑑𝑥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</a:rPr>
                        <m:t>+…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631" y="45828"/>
                <a:ext cx="6778138" cy="67781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5243968" y="45828"/>
            <a:ext cx="964327" cy="6778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7418600" y="76749"/>
            <a:ext cx="898924" cy="6778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 19"/>
          <p:cNvSpPr/>
          <p:nvPr/>
        </p:nvSpPr>
        <p:spPr>
          <a:xfrm>
            <a:off x="5785338" y="844062"/>
            <a:ext cx="1828800" cy="123355"/>
          </a:xfrm>
          <a:custGeom>
            <a:avLst/>
            <a:gdLst>
              <a:gd name="connsiteX0" fmla="*/ 0 w 1828800"/>
              <a:gd name="connsiteY0" fmla="*/ 0 h 123355"/>
              <a:gd name="connsiteX1" fmla="*/ 879231 w 1828800"/>
              <a:gd name="connsiteY1" fmla="*/ 123092 h 123355"/>
              <a:gd name="connsiteX2" fmla="*/ 1828800 w 1828800"/>
              <a:gd name="connsiteY2" fmla="*/ 35169 h 123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0" h="123355">
                <a:moveTo>
                  <a:pt x="0" y="0"/>
                </a:moveTo>
                <a:cubicBezTo>
                  <a:pt x="287215" y="58615"/>
                  <a:pt x="574431" y="117231"/>
                  <a:pt x="879231" y="123092"/>
                </a:cubicBezTo>
                <a:cubicBezTo>
                  <a:pt x="1184031" y="128954"/>
                  <a:pt x="1828800" y="35169"/>
                  <a:pt x="1828800" y="35169"/>
                </a:cubicBezTo>
              </a:path>
            </a:pathLst>
          </a:custGeom>
          <a:noFill/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693211" y="3505949"/>
                <a:ext cx="2669129" cy="8018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=∆</m:t>
                    </m:r>
                    <m:sSup>
                      <m:sSup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mr-IN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mr-IN" sz="28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𝐵𝑙</m:t>
                        </m:r>
                      </m:num>
                      <m:den>
                        <m:f>
                          <m:fPr>
                            <m:type m:val="skw"/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𝑞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211" y="3505949"/>
                <a:ext cx="2669129" cy="80182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0362340" y="3722194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(slide 5)</a:t>
            </a:r>
            <a:endParaRPr lang="en-GB"/>
          </a:p>
        </p:txBody>
      </p:sp>
      <p:sp>
        <p:nvSpPr>
          <p:cNvPr id="23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038600" y="6479445"/>
            <a:ext cx="4114800" cy="365125"/>
          </a:xfrm>
        </p:spPr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</a:t>
            </a:r>
            <a:r>
              <a:rPr lang="en-US" dirty="0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Alemany Fernandez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5625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1867" y="568174"/>
            <a:ext cx="6667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This leads to a deflection </a:t>
            </a:r>
            <a:r>
              <a:rPr lang="en-US" sz="2800" smtClean="0"/>
              <a:t>in both planes of</a:t>
            </a:r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39241" y="1189170"/>
                <a:ext cx="7574285" cy="8696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8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mr-IN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mr-IN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den>
                      </m:f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𝑙</m:t>
                      </m:r>
                      <m:d>
                        <m:dPr>
                          <m:ctrlPr>
                            <a:rPr lang="mr-IN" sz="28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mr-IN" sz="2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mr-IN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i="1" smtClean="0">
                              <a:solidFill>
                                <a:srgbClr val="FFC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C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C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𝑔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𝑙</m:t>
                      </m:r>
                      <m:d>
                        <m:dPr>
                          <m:ctrlPr>
                            <a:rPr lang="mr-IN" sz="2800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mr-IN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mr-IN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𝑘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𝑙</m:t>
                      </m:r>
                      <m:d>
                        <m:dPr>
                          <m:ctrlPr>
                            <a:rPr lang="mr-IN" sz="2800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mr-IN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mr-IN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∆</m:t>
                                </m:r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241" y="1189170"/>
                <a:ext cx="7574285" cy="86966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41867" y="2667366"/>
            <a:ext cx="11345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rgbClr val="FFC000"/>
                </a:solidFill>
              </a:rPr>
              <a:t>Like a dipole field error, this misalignment causes an angular deflection of the trajectory in both planes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>
              <a:solidFill>
                <a:srgbClr val="FFC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Therefore we have an orbit distortion that can be calculated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44964" y="4470527"/>
                <a:ext cx="2912400" cy="10113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charset="0"/>
                        </a:rPr>
                        <m:t>=∆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mr-IN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mr-IN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𝑡𝑎𝑛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964" y="4470527"/>
                <a:ext cx="2912400" cy="101130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21869" y="5525227"/>
                <a:ext cx="3899914" cy="10270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charset="0"/>
                        </a:rPr>
                        <m:t>′=</m:t>
                      </m:r>
                      <m:f>
                        <m:f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sz="32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mr-IN" sz="32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  <m:r>
                                <a:rPr lang="en-US" sz="32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𝑡𝑎𝑛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𝑄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869" y="5525227"/>
                <a:ext cx="3899914" cy="102707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>
            <a:endCxn id="12" idx="0"/>
          </p:cNvCxnSpPr>
          <p:nvPr/>
        </p:nvCxnSpPr>
        <p:spPr>
          <a:xfrm flipH="1">
            <a:off x="2394439" y="2156608"/>
            <a:ext cx="102576" cy="2370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969477" y="4526645"/>
            <a:ext cx="849923" cy="219482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" name="TextBox 12"/>
          <p:cNvSpPr txBox="1"/>
          <p:nvPr/>
        </p:nvSpPr>
        <p:spPr>
          <a:xfrm>
            <a:off x="5522498" y="4382373"/>
            <a:ext cx="4900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(And </a:t>
            </a:r>
            <a:r>
              <a:rPr lang="en-US" sz="2000" dirty="0" smtClean="0"/>
              <a:t>the equivalent equation for the </a:t>
            </a:r>
            <a:r>
              <a:rPr lang="en-US" sz="2000" smtClean="0"/>
              <a:t>y plane)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505452" y="5025934"/>
            <a:ext cx="63566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The orbit distortion is proportional to the </a:t>
            </a:r>
            <a:r>
              <a:rPr lang="en-US" sz="2200" b="1" dirty="0" smtClean="0">
                <a:solidFill>
                  <a:srgbClr val="FFC000"/>
                </a:solidFill>
              </a:rPr>
              <a:t>size of the misalignment (∆x, ∆y)</a:t>
            </a:r>
            <a:r>
              <a:rPr lang="en-US" sz="2200" dirty="0" smtClean="0"/>
              <a:t> and the </a:t>
            </a:r>
            <a:r>
              <a:rPr lang="en-US" sz="2200" b="1" dirty="0" smtClean="0">
                <a:solidFill>
                  <a:srgbClr val="FFC000"/>
                </a:solidFill>
              </a:rPr>
              <a:t>beta function </a:t>
            </a:r>
            <a:r>
              <a:rPr lang="en-US" sz="2200" dirty="0" smtClean="0"/>
              <a:t>at the quadrupole position</a:t>
            </a:r>
            <a:endParaRPr lang="en-US" sz="220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7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038600" y="6479445"/>
            <a:ext cx="4114800" cy="365125"/>
          </a:xfrm>
        </p:spPr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</a:t>
            </a:r>
            <a:r>
              <a:rPr lang="en-US" dirty="0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Alemany Fernandez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265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845" y="1531600"/>
            <a:ext cx="115485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A quadrupole misalignment gives an orbit distortion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What about an error in the quadrupole field?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It changes the focusing properties and therefore the beta function and therefore it changes the tune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It can be demonstrated (K. </a:t>
            </a:r>
            <a:r>
              <a:rPr lang="en-US" sz="2800" dirty="0" err="1" smtClean="0"/>
              <a:t>Wille</a:t>
            </a:r>
            <a:r>
              <a:rPr lang="en-US" sz="2800" dirty="0" smtClean="0"/>
              <a:t> page 116-118) that the tune shift due to a quadrupole of finite length </a:t>
            </a:r>
            <a:r>
              <a:rPr lang="en-US" sz="2800" i="1" dirty="0" smtClean="0"/>
              <a:t>l</a:t>
            </a:r>
            <a:r>
              <a:rPr lang="en-US" sz="2800" dirty="0" smtClean="0"/>
              <a:t> with a </a:t>
            </a:r>
            <a:r>
              <a:rPr lang="en-US" sz="2800" u="sng" dirty="0" smtClean="0"/>
              <a:t>very small gradient error</a:t>
            </a:r>
            <a:r>
              <a:rPr lang="en-US" sz="2800" dirty="0" smtClean="0"/>
              <a:t> ∆k is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66744" y="5071075"/>
                <a:ext cx="3815981" cy="103092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𝑄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4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is-I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𝑙</m:t>
                          </m:r>
                        </m:sup>
                        <m:e>
                          <m:r>
                            <a:rPr lang="is-I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744" y="5071075"/>
                <a:ext cx="3815981" cy="103092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15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Quadrupole error: </a:t>
            </a:r>
            <a:r>
              <a:rPr lang="en-US" smtClean="0"/>
              <a:t>tune shift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457848" y="4800723"/>
                <a:ext cx="6305503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𝑄</m:t>
                    </m:r>
                  </m:oMath>
                </a14:m>
                <a:r>
                  <a:rPr lang="en-US" dirty="0" smtClean="0"/>
                  <a:t> is proportional to the 𝜷-function at the quadrupole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Field quality, power supply tolerances, </a:t>
                </a:r>
                <a:r>
                  <a:rPr lang="en-US" dirty="0" err="1" smtClean="0"/>
                  <a:t>etc</a:t>
                </a:r>
                <a:r>
                  <a:rPr lang="en-US" dirty="0" smtClean="0"/>
                  <a:t> are much tighter at places where the 𝜷</a:t>
                </a:r>
                <a:r>
                  <a:rPr lang="en-US" dirty="0"/>
                  <a:t>-function </a:t>
                </a:r>
                <a:r>
                  <a:rPr lang="en-US" dirty="0" smtClean="0"/>
                  <a:t>is large: mini-beta quads 𝜷≈km, arc quads </a:t>
                </a:r>
                <a:r>
                  <a:rPr lang="en-US" dirty="0"/>
                  <a:t>𝜷</a:t>
                </a:r>
                <a:r>
                  <a:rPr lang="en-US" dirty="0" smtClean="0"/>
                  <a:t>≈ m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𝜷 is a measure for the sensitivity of the bea</a:t>
                </a:r>
                <a:r>
                  <a:rPr lang="en-US" dirty="0"/>
                  <a:t>m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848" y="4800723"/>
                <a:ext cx="6305503" cy="1477328"/>
              </a:xfrm>
              <a:prstGeom prst="rect">
                <a:avLst/>
              </a:prstGeom>
              <a:blipFill rotWithShape="0">
                <a:blip r:embed="rId3"/>
                <a:stretch>
                  <a:fillRect l="-580" t="-3719" r="-773" b="-6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881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800" y="1105669"/>
            <a:ext cx="11134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On top of generating a tune shift, a quadrupole error changes the beta function (demonstration K. </a:t>
            </a:r>
            <a:r>
              <a:rPr lang="en-US" sz="2800" dirty="0" err="1" smtClean="0"/>
              <a:t>Wille</a:t>
            </a:r>
            <a:r>
              <a:rPr lang="en-US" sz="2800" dirty="0" smtClean="0"/>
              <a:t> pages 118-120)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89349" y="2313395"/>
                <a:ext cx="10096867" cy="102848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𝑠𝑖𝑛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𝑄</m:t>
                          </m:r>
                        </m:den>
                      </m:f>
                      <m:nary>
                        <m:naryPr>
                          <m:ctrlPr>
                            <a:rPr lang="is-I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𝑙</m:t>
                          </m:r>
                        </m:sup>
                        <m:e>
                          <m:r>
                            <a:rPr lang="is-I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𝑐𝑜𝑠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mr-IN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mr-IN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𝜓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−2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𝑄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349" y="2313395"/>
                <a:ext cx="10096867" cy="10284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9218950" y="4142194"/>
            <a:ext cx="1867265" cy="187377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83252" y="3772862"/>
            <a:ext cx="65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cxnSp>
        <p:nvCxnSpPr>
          <p:cNvPr id="7" name="Straight Connector 6"/>
          <p:cNvCxnSpPr>
            <a:endCxn id="5" idx="2"/>
          </p:cNvCxnSpPr>
          <p:nvPr/>
        </p:nvCxnSpPr>
        <p:spPr>
          <a:xfrm flipV="1">
            <a:off x="10433154" y="4142194"/>
            <a:ext cx="179882" cy="239844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122701" y="5367852"/>
            <a:ext cx="65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10942819" y="5312674"/>
            <a:ext cx="179882" cy="239844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flipH="1">
            <a:off x="10592964" y="3845902"/>
            <a:ext cx="1414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observation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flipH="1">
            <a:off x="10745405" y="5652666"/>
            <a:ext cx="1414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distortion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10762938" y="4202156"/>
            <a:ext cx="571791" cy="1214203"/>
          </a:xfrm>
          <a:custGeom>
            <a:avLst/>
            <a:gdLst>
              <a:gd name="connsiteX0" fmla="*/ 0 w 571791"/>
              <a:gd name="connsiteY0" fmla="*/ 0 h 1214203"/>
              <a:gd name="connsiteX1" fmla="*/ 344773 w 571791"/>
              <a:gd name="connsiteY1" fmla="*/ 209862 h 1214203"/>
              <a:gd name="connsiteX2" fmla="*/ 569626 w 571791"/>
              <a:gd name="connsiteY2" fmla="*/ 629587 h 1214203"/>
              <a:gd name="connsiteX3" fmla="*/ 464695 w 571791"/>
              <a:gd name="connsiteY3" fmla="*/ 1214203 h 121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791" h="1214203">
                <a:moveTo>
                  <a:pt x="0" y="0"/>
                </a:moveTo>
                <a:cubicBezTo>
                  <a:pt x="124917" y="52465"/>
                  <a:pt x="249835" y="104931"/>
                  <a:pt x="344773" y="209862"/>
                </a:cubicBezTo>
                <a:cubicBezTo>
                  <a:pt x="439711" y="314793"/>
                  <a:pt x="549639" y="462197"/>
                  <a:pt x="569626" y="629587"/>
                </a:cubicBezTo>
                <a:cubicBezTo>
                  <a:pt x="589613" y="796977"/>
                  <a:pt x="464695" y="1214203"/>
                  <a:pt x="464695" y="1214203"/>
                </a:cubicBezTo>
              </a:path>
            </a:pathLst>
          </a:custGeom>
          <a:noFill/>
          <a:ln>
            <a:solidFill>
              <a:schemeClr val="accent2">
                <a:lumMod val="20000"/>
                <a:lumOff val="80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311161" y="4464470"/>
            <a:ext cx="71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𝛙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9561" y="3772862"/>
            <a:ext cx="83345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We see that ∆𝛃 grows without bounds if sin2𝛑Q </a:t>
            </a:r>
            <a:r>
              <a:rPr lang="en-US" sz="2800" dirty="0" smtClean="0">
                <a:sym typeface="Wingdings"/>
              </a:rPr>
              <a:t>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  <a:sym typeface="Wingdings"/>
              </a:rPr>
              <a:t>0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ym typeface="Wingdings"/>
              </a:rPr>
              <a:t>The tune must NOT HAVE INTEGER OR HALF-INTEGER values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ym typeface="Wingdings"/>
              </a:rPr>
              <a:t>Unlimited growth of </a:t>
            </a:r>
            <a:r>
              <a:rPr lang="en-US" sz="2800" dirty="0"/>
              <a:t>𝛃 </a:t>
            </a:r>
            <a:r>
              <a:rPr lang="en-US" sz="2800" dirty="0" smtClean="0">
                <a:sym typeface="Wingdings"/>
              </a:rPr>
              <a:t> unlimited growth of beam size  beam losses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16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38200" y="1387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Quadrupole error: beta beat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0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88" y="2558539"/>
            <a:ext cx="3232148" cy="15058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530" y="2189207"/>
            <a:ext cx="1057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HERA Q</a:t>
            </a:r>
            <a:r>
              <a:rPr lang="en-US" baseline="-25000" dirty="0" smtClean="0"/>
              <a:t>H</a:t>
            </a:r>
            <a:endParaRPr lang="en-US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2106018" y="2189207"/>
            <a:ext cx="104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HERA Q</a:t>
            </a:r>
            <a:r>
              <a:rPr lang="en-US" baseline="-25000" dirty="0" smtClean="0"/>
              <a:t>V</a:t>
            </a:r>
            <a:endParaRPr lang="en-US" baseline="-25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88" y="4433758"/>
            <a:ext cx="3232148" cy="2189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387" y="2927871"/>
            <a:ext cx="2722132" cy="3695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455" y="3867360"/>
            <a:ext cx="3896298" cy="27559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5455" y="0"/>
            <a:ext cx="4728736" cy="35258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32361" y="4874107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LHC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08453" y="386736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LEIR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80201" y="423669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55595" y="222469"/>
            <a:ext cx="66418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Tune measurement 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07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07" y="1049312"/>
            <a:ext cx="4634522" cy="46804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8840" y="479685"/>
            <a:ext cx="191911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LHC </a:t>
            </a:r>
            <a:r>
              <a:rPr lang="en-US" smtClean="0">
                <a:solidFill>
                  <a:schemeClr val="bg1"/>
                </a:solidFill>
              </a:rPr>
              <a:t>tune diagram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967" y="1049312"/>
            <a:ext cx="4908462" cy="4680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50898" y="3192905"/>
            <a:ext cx="4676932" cy="12441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05338" y="479685"/>
            <a:ext cx="295786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SPS LHC protons parameters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90" y="1092825"/>
            <a:ext cx="11684000" cy="368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2099" y="494675"/>
            <a:ext cx="431720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SPS LHC ions parameters with slip-stacking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0505" y="2033164"/>
            <a:ext cx="157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Slip-stacking plateau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895475" y="1948721"/>
            <a:ext cx="0" cy="1244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8169639" y="2412168"/>
            <a:ext cx="2498" cy="7807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08178" y="2433204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Injection plateau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52357" y="2939955"/>
            <a:ext cx="132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Qh</a:t>
            </a:r>
            <a:r>
              <a:rPr lang="en-US" dirty="0" smtClean="0">
                <a:solidFill>
                  <a:schemeClr val="bg1"/>
                </a:solidFill>
              </a:rPr>
              <a:t>=26.3722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Qv=26.3591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522061" y="2060710"/>
            <a:ext cx="2498" cy="7807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85170" y="2266412"/>
            <a:ext cx="1831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Ramp to 300 GeV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74439" y="2248538"/>
            <a:ext cx="183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Ramp to 450 GeV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3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79919" y="5229824"/>
            <a:ext cx="11470998" cy="11376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379919" y="3807510"/>
            <a:ext cx="11470998" cy="1256624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05623" y="882179"/>
            <a:ext cx="11470998" cy="126297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0517"/>
            <a:ext cx="10515600" cy="1325563"/>
          </a:xfrm>
        </p:spPr>
        <p:txBody>
          <a:bodyPr/>
          <a:lstStyle/>
          <a:p>
            <a:r>
              <a:rPr lang="en-US" dirty="0" smtClean="0"/>
              <a:t>Content of the course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2994" y="1241909"/>
            <a:ext cx="5374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Charge particle motion in a magnetic field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Equations of motion </a:t>
            </a:r>
            <a:r>
              <a:rPr lang="en-US" dirty="0" smtClean="0">
                <a:sym typeface="Wingdings"/>
              </a:rPr>
              <a:t> derivation and assumptions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Type of magnets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0192" y="888539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TBD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77212" y="1241909"/>
            <a:ext cx="5392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Rigidity formula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Relativistic equations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reate a storage ring with the Earth Magnetic field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94410" y="888539"/>
            <a:ext cx="91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TUTO 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1002" y="4142036"/>
            <a:ext cx="22926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Phase space ellipse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Emittance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Beam size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" y="3774806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TBD 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15220" y="4142036"/>
            <a:ext cx="3886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Beam size and aperture calculations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32418" y="3774806"/>
            <a:ext cx="91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TUTO 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1002" y="5491885"/>
            <a:ext cx="2164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Effect </a:t>
            </a:r>
            <a:r>
              <a:rPr lang="en-US" dirty="0" smtClean="0"/>
              <a:t>field errors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Resonances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38200" y="5240767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TBD 4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532418" y="5240767"/>
            <a:ext cx="92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TUTO 4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2</a:t>
            </a:fld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379919" y="2334827"/>
            <a:ext cx="11470998" cy="129069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38200" y="2271919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TBD 2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415220" y="2639149"/>
            <a:ext cx="34740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Application of transfer matrices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Thin lens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FoDo</a:t>
            </a:r>
            <a:r>
              <a:rPr lang="en-US" dirty="0" smtClean="0"/>
              <a:t> cell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532418" y="2271919"/>
            <a:ext cx="92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TUTO 2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21002" y="2718153"/>
            <a:ext cx="2775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Particle trajectory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Transfer Matrices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Thin lens approximation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69589" y="2718153"/>
            <a:ext cx="2428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Betatron</a:t>
            </a:r>
            <a:r>
              <a:rPr lang="en-US" dirty="0" smtClean="0"/>
              <a:t> oscillations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/>
              <a:t>B</a:t>
            </a:r>
            <a:r>
              <a:rPr lang="en-US" dirty="0" err="1" smtClean="0"/>
              <a:t>etatron</a:t>
            </a:r>
            <a:r>
              <a:rPr lang="en-US" dirty="0" smtClean="0"/>
              <a:t> tune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Dispersion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415220" y="5534046"/>
            <a:ext cx="5064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How the tune changes from a quadrupole </a:t>
            </a:r>
            <a:r>
              <a:rPr lang="en-US" dirty="0" smtClean="0"/>
              <a:t>defect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Optimize beta beating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Orbit bumps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013617" y="4153193"/>
            <a:ext cx="2703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mtClean="0"/>
              <a:t>Aperture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Beta function evolution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Periodic lattices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685309" y="5470200"/>
            <a:ext cx="171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Coupling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Chromaticity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67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could we measure the beta function?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82553"/>
            <a:ext cx="5372100" cy="1663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1690453"/>
            <a:ext cx="5981700" cy="334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1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of beta beat measurements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771" y="1425125"/>
            <a:ext cx="7654457" cy="5432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6059" y="1963711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Green </a:t>
            </a:r>
            <a:r>
              <a:rPr lang="en-US" smtClean="0">
                <a:solidFill>
                  <a:schemeClr val="accent4"/>
                </a:solidFill>
              </a:rPr>
              <a:t>model beta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6059" y="2333043"/>
            <a:ext cx="2030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Red measured </a:t>
            </a:r>
            <a:r>
              <a:rPr lang="en-US" dirty="0" smtClean="0">
                <a:solidFill>
                  <a:srgbClr val="FF0000"/>
                </a:solidFill>
              </a:rPr>
              <a:t>beta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1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Quadrupole error: chromaticity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38200" y="1690688"/>
                <a:ext cx="9118009" cy="762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charset="0"/>
                  <a:buChar char="•"/>
                </a:pPr>
                <a:r>
                  <a:rPr lang="en-US" sz="2800" dirty="0" smtClean="0"/>
                  <a:t>A quadrupole error when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28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sz="28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num>
                      <m:den>
                        <m:r>
                          <a:rPr lang="en-US" sz="2800" b="0" i="1" smtClean="0">
                            <a:latin typeface="Cambria Math" charset="0"/>
                          </a:rPr>
                          <m:t>𝑝</m:t>
                        </m:r>
                      </m:den>
                    </m:f>
                    <m:r>
                      <a:rPr lang="mr-IN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≠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0</m:t>
                    </m:r>
                  </m:oMath>
                </a14:m>
                <a:r>
                  <a:rPr lang="en-US" sz="2800" dirty="0" smtClean="0"/>
                  <a:t> is called CHROMATICITY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90688"/>
                <a:ext cx="9118009" cy="762260"/>
              </a:xfrm>
              <a:prstGeom prst="rect">
                <a:avLst/>
              </a:prstGeom>
              <a:blipFill rotWithShape="0">
                <a:blip r:embed="rId2"/>
                <a:stretch>
                  <a:fillRect l="-1204" r="-201" b="-5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55" y="2452948"/>
            <a:ext cx="9232900" cy="4203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13799" y="5221191"/>
                <a:ext cx="1482201" cy="1184620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𝑘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32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𝐺</m:t>
                          </m:r>
                        </m:num>
                        <m:den>
                          <m:f>
                            <m:fPr>
                              <m:type m:val="skw"/>
                              <m:ctrlPr>
                                <a:rPr lang="mr-IN" sz="32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799" y="5221191"/>
                <a:ext cx="1482201" cy="11846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172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410" y="629587"/>
            <a:ext cx="457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 case of momentum spread: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676275" y="652009"/>
                <a:ext cx="19501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𝑝</m:t>
                      </m:r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𝑜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𝑝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6275" y="652009"/>
                <a:ext cx="1950149" cy="4308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186254" y="1357289"/>
                <a:ext cx="6071149" cy="8822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𝑘</m:t>
                      </m:r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𝑞𝐺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en-US" sz="2800" i="1">
                              <a:latin typeface="Cambria Math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</m:den>
                      </m:f>
                      <m:r>
                        <a:rPr lang="mr-IN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𝑞𝐺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∆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den>
                          </m:f>
                        </m:e>
                      </m:d>
                      <m:r>
                        <a:rPr lang="en-US" sz="28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𝑘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𝑜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𝑘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254" y="1357289"/>
                <a:ext cx="6071149" cy="88222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>
            <a:off x="5473098" y="1287378"/>
            <a:ext cx="702850" cy="10597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473098" y="2327704"/>
                <a:ext cx="81291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𝑘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098" y="2327704"/>
                <a:ext cx="812915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075098" y="2056755"/>
                <a:ext cx="2080634" cy="8822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𝑘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𝑘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𝑜</m:t>
                          </m:r>
                        </m:sub>
                      </m:sSub>
                      <m:f>
                        <m:fPr>
                          <m:ctrlPr>
                            <a:rPr lang="mr-IN" sz="28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5098" y="2056755"/>
                <a:ext cx="2080634" cy="88222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/>
          <p:cNvSpPr/>
          <p:nvPr/>
        </p:nvSpPr>
        <p:spPr>
          <a:xfrm>
            <a:off x="8709285" y="1357289"/>
            <a:ext cx="704538" cy="80064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29653" y="2892274"/>
                <a:ext cx="112925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𝑘</m:t>
                    </m:r>
                  </m:oMath>
                </a14:m>
                <a:r>
                  <a:rPr lang="en-US" sz="2800" dirty="0" smtClean="0"/>
                  <a:t> acts as a quadrupole error in the machine and leads to a tune spread:</a:t>
                </a:r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653" y="2892274"/>
                <a:ext cx="11292590" cy="523220"/>
              </a:xfrm>
              <a:prstGeom prst="rect">
                <a:avLst/>
              </a:prstGeom>
              <a:blipFill rotWithShape="0">
                <a:blip r:embed="rId6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278263" y="3576026"/>
                <a:ext cx="3815981" cy="10309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𝑄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4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is-I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𝑙</m:t>
                          </m:r>
                        </m:sup>
                        <m:e>
                          <m:r>
                            <a:rPr lang="is-I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263" y="3576026"/>
                <a:ext cx="3815981" cy="103092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141367" y="3576026"/>
                <a:ext cx="4702249" cy="10309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𝑄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4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is-I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𝑜</m:t>
                              </m:r>
                            </m:sub>
                          </m:sSub>
                          <m:f>
                            <m:fPr>
                              <m:ctrlPr>
                                <a:rPr lang="mr-IN" sz="28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mr-IN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∆</m:t>
                              </m:r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𝑜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367" y="3576026"/>
                <a:ext cx="4702249" cy="103092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/>
          <p:cNvSpPr/>
          <p:nvPr/>
        </p:nvSpPr>
        <p:spPr>
          <a:xfrm>
            <a:off x="5414463" y="3866642"/>
            <a:ext cx="46509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867463" y="2458243"/>
            <a:ext cx="4207636" cy="1394229"/>
          </a:xfrm>
          <a:custGeom>
            <a:avLst/>
            <a:gdLst>
              <a:gd name="connsiteX0" fmla="*/ 4437089 w 4437089"/>
              <a:gd name="connsiteY0" fmla="*/ 481 h 1154723"/>
              <a:gd name="connsiteX1" fmla="*/ 3387777 w 4437089"/>
              <a:gd name="connsiteY1" fmla="*/ 30461 h 1154723"/>
              <a:gd name="connsiteX2" fmla="*/ 1693889 w 4437089"/>
              <a:gd name="connsiteY2" fmla="*/ 195353 h 1154723"/>
              <a:gd name="connsiteX3" fmla="*/ 0 w 4437089"/>
              <a:gd name="connsiteY3" fmla="*/ 1154723 h 1154723"/>
              <a:gd name="connsiteX0" fmla="*/ 4437089 w 4437089"/>
              <a:gd name="connsiteY0" fmla="*/ 8598 h 1162840"/>
              <a:gd name="connsiteX1" fmla="*/ 3387777 w 4437089"/>
              <a:gd name="connsiteY1" fmla="*/ 38578 h 1162840"/>
              <a:gd name="connsiteX2" fmla="*/ 1788734 w 4437089"/>
              <a:gd name="connsiteY2" fmla="*/ 378504 h 1162840"/>
              <a:gd name="connsiteX3" fmla="*/ 0 w 4437089"/>
              <a:gd name="connsiteY3" fmla="*/ 1162840 h 1162840"/>
              <a:gd name="connsiteX0" fmla="*/ 4437089 w 4437089"/>
              <a:gd name="connsiteY0" fmla="*/ 8598 h 1162840"/>
              <a:gd name="connsiteX1" fmla="*/ 3387777 w 4437089"/>
              <a:gd name="connsiteY1" fmla="*/ 38578 h 1162840"/>
              <a:gd name="connsiteX2" fmla="*/ 1788734 w 4437089"/>
              <a:gd name="connsiteY2" fmla="*/ 378504 h 1162840"/>
              <a:gd name="connsiteX3" fmla="*/ 0 w 4437089"/>
              <a:gd name="connsiteY3" fmla="*/ 1162840 h 116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7089" h="1162840">
                <a:moveTo>
                  <a:pt x="4437089" y="8598"/>
                </a:moveTo>
                <a:cubicBezTo>
                  <a:pt x="4141033" y="7348"/>
                  <a:pt x="3829169" y="-23073"/>
                  <a:pt x="3387777" y="38578"/>
                </a:cubicBezTo>
                <a:cubicBezTo>
                  <a:pt x="2946385" y="100229"/>
                  <a:pt x="2764362" y="366160"/>
                  <a:pt x="1788734" y="378504"/>
                </a:cubicBezTo>
                <a:cubicBezTo>
                  <a:pt x="813106" y="390848"/>
                  <a:pt x="0" y="1162840"/>
                  <a:pt x="0" y="1162840"/>
                </a:cubicBezTo>
              </a:path>
            </a:pathLst>
          </a:custGeom>
          <a:noFill/>
          <a:ln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29653" y="4767481"/>
            <a:ext cx="4083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Definition </a:t>
            </a:r>
            <a:r>
              <a:rPr lang="en-US" sz="2800" smtClean="0"/>
              <a:t>of chromaticity:</a:t>
            </a:r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953569" y="5446669"/>
                <a:ext cx="2002600" cy="9745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𝑄</m:t>
                      </m:r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𝑄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′</m:t>
                      </m:r>
                      <m:f>
                        <m:fPr>
                          <m:ctrlPr>
                            <a:rPr lang="mr-IN" sz="28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569" y="5446669"/>
                <a:ext cx="2002600" cy="97456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971281" y="5418488"/>
                <a:ext cx="3791101" cy="11300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𝑄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′=−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4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281" y="5418488"/>
                <a:ext cx="3791101" cy="113005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893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646364" y="456743"/>
                <a:ext cx="3791101" cy="11300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𝑄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′=−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4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364" y="456743"/>
                <a:ext cx="3791101" cy="113005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09734" y="1813810"/>
            <a:ext cx="112374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Chromaticity is generated by the lattice itself!!!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Q’ is a number indicating the size of the tune spot in the tune diagram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Q’ is always created if the beam is focused </a:t>
            </a:r>
            <a:r>
              <a:rPr lang="en-US" sz="2800" dirty="0" smtClean="0">
                <a:sym typeface="Wingdings"/>
              </a:rPr>
              <a:t> is determined by the focusing strength </a:t>
            </a:r>
            <a:r>
              <a:rPr lang="en-US" sz="2800" i="1" dirty="0" smtClean="0">
                <a:sym typeface="Wingdings"/>
              </a:rPr>
              <a:t>k</a:t>
            </a:r>
            <a:r>
              <a:rPr lang="en-US" sz="2800" dirty="0" smtClean="0">
                <a:sym typeface="Wingdings"/>
              </a:rPr>
              <a:t> of all quadrupoles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ym typeface="Wingdings"/>
              </a:rPr>
              <a:t>Because due to chromaticity the tune spot is a </a:t>
            </a:r>
            <a:r>
              <a:rPr lang="en-US" sz="2800" i="1" dirty="0" smtClean="0">
                <a:sym typeface="Wingdings"/>
              </a:rPr>
              <a:t>pancake</a:t>
            </a:r>
            <a:r>
              <a:rPr lang="en-US" sz="2800" dirty="0" smtClean="0">
                <a:sym typeface="Wingdings"/>
              </a:rPr>
              <a:t>, some particles get close to resonances and are lost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719646" y="760159"/>
            <a:ext cx="3252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smtClean="0"/>
              <a:t>Natural chromaticity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12835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Chromaticity correction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663445" y="1558561"/>
                <a:ext cx="5218869" cy="1629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Font typeface="+mj-lt"/>
                  <a:buAutoNum type="arabicPeriod" startAt="2"/>
                </a:pPr>
                <a:r>
                  <a:rPr lang="en-US" sz="2800" dirty="0" smtClean="0"/>
                  <a:t>We need additional quadrupole strength for each momentum deviation: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28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sz="28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num>
                      <m:den>
                        <m:sSub>
                          <m:sSubPr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endParaRPr lang="en-US" sz="2800" dirty="0" smtClean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445" y="1558561"/>
                <a:ext cx="5218869" cy="1629998"/>
              </a:xfrm>
              <a:prstGeom prst="rect">
                <a:avLst/>
              </a:prstGeom>
              <a:blipFill rotWithShape="0">
                <a:blip r:embed="rId2"/>
                <a:stretch>
                  <a:fillRect l="-1636" t="-4120" b="-1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638090" y="2672285"/>
            <a:ext cx="3090824" cy="2579086"/>
            <a:chOff x="7797800" y="3454400"/>
            <a:chExt cx="4394200" cy="3403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7800" y="3454400"/>
              <a:ext cx="4394200" cy="34036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7899192" y="3475090"/>
                  <a:ext cx="2656102" cy="831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e>
                        </m:d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𝐷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)</m:t>
                        </m:r>
                        <m:f>
                          <m:fPr>
                            <m:ctrlPr>
                              <a:rPr lang="mr-IN" sz="2000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mr-IN" sz="2000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∆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𝑜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9192" y="3475090"/>
                  <a:ext cx="2656102" cy="83155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9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/>
          <p:cNvSpPr txBox="1"/>
          <p:nvPr/>
        </p:nvSpPr>
        <p:spPr>
          <a:xfrm>
            <a:off x="6863113" y="5228180"/>
            <a:ext cx="48195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W</a:t>
            </a:r>
            <a:r>
              <a:rPr lang="en-US" sz="2800" dirty="0" smtClean="0">
                <a:solidFill>
                  <a:srgbClr val="FFC000"/>
                </a:solidFill>
              </a:rPr>
              <a:t>e have to apply a magnetic field that raises </a:t>
            </a:r>
            <a:r>
              <a:rPr lang="en-US" sz="2800" dirty="0" err="1" smtClean="0">
                <a:solidFill>
                  <a:srgbClr val="FFC000"/>
                </a:solidFill>
              </a:rPr>
              <a:t>quadratically</a:t>
            </a:r>
            <a:r>
              <a:rPr lang="en-US" sz="2800" dirty="0" smtClean="0">
                <a:solidFill>
                  <a:srgbClr val="FFC000"/>
                </a:solidFill>
              </a:rPr>
              <a:t> with increasing x </a:t>
            </a:r>
            <a:r>
              <a:rPr lang="en-US" sz="2800" dirty="0" smtClean="0">
                <a:solidFill>
                  <a:srgbClr val="FFC000"/>
                </a:solidFill>
                <a:sym typeface="Wingdings"/>
              </a:rPr>
              <a:t> </a:t>
            </a:r>
            <a:r>
              <a:rPr lang="en-US" sz="2800" dirty="0" err="1" smtClean="0">
                <a:solidFill>
                  <a:srgbClr val="FFC000"/>
                </a:solidFill>
                <a:sym typeface="Wingdings"/>
              </a:rPr>
              <a:t>sextupole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9987" y="1558561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W</a:t>
            </a:r>
            <a:r>
              <a:rPr lang="en-US" sz="2800" dirty="0" smtClean="0"/>
              <a:t>e </a:t>
            </a:r>
            <a:r>
              <a:rPr lang="en-US" sz="2800" dirty="0"/>
              <a:t>need to sort the particles as a function of the momentum: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113" y="3199483"/>
            <a:ext cx="4506714" cy="205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8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-92075"/>
            <a:ext cx="10515600" cy="1325563"/>
          </a:xfrm>
        </p:spPr>
        <p:txBody>
          <a:bodyPr/>
          <a:lstStyle/>
          <a:p>
            <a:r>
              <a:rPr lang="en-US" dirty="0" smtClean="0"/>
              <a:t>Type of magnets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258620"/>
            <a:ext cx="5830520" cy="2186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5739" y="1233488"/>
                <a:ext cx="11074122" cy="10845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mr-IN" sz="320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𝑞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𝑝</m:t>
                              </m:r>
                            </m:den>
                          </m:f>
                          <m:r>
                            <a:rPr lang="en-US" sz="32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3200" b="0" i="1" smtClean="0">
                          <a:latin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mr-IN" sz="3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den>
                          </m:f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𝑦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mr-IN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𝑑𝑥</m:t>
                          </m:r>
                        </m:den>
                      </m:f>
                      <m:r>
                        <a:rPr lang="en-US" sz="32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charset="0"/>
                            </a:rPr>
                            <m:t>2!</m:t>
                          </m:r>
                        </m:den>
                      </m:f>
                      <m:f>
                        <m:fPr>
                          <m:ctrlPr>
                            <a:rPr lang="mr-IN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mr-IN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charset="0"/>
                            </a:rPr>
                            <m:t>3!</m:t>
                          </m:r>
                        </m:den>
                      </m:f>
                      <m:f>
                        <m:fPr>
                          <m:ctrlPr>
                            <a:rPr lang="mr-IN" sz="3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mr-IN" sz="3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mr-IN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𝑑𝑥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US" sz="3200" b="0" i="1" smtClean="0">
                          <a:latin typeface="Cambria Math" charset="0"/>
                        </a:rPr>
                        <m:t>+…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39" y="1233488"/>
                <a:ext cx="11074122" cy="108452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93415" y="3984957"/>
                <a:ext cx="1970091" cy="659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mr-I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den>
                      </m:f>
                      <m:d>
                        <m:d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15" y="3984957"/>
                <a:ext cx="1970091" cy="65960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5739" y="4679158"/>
                <a:ext cx="3691460" cy="6726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𝑑𝑥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𝑑𝑥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𝑔</m:t>
                      </m:r>
                      <m:d>
                        <m:d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mr-IN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39" y="4679158"/>
                <a:ext cx="3691460" cy="67268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55739" y="5407956"/>
                <a:ext cx="3199337" cy="702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mr-IN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39" y="5407956"/>
                <a:ext cx="3199337" cy="7025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29.11.2021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Reyes Alemany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26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000" y="2501900"/>
            <a:ext cx="73660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0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06367" y="902633"/>
                <a:ext cx="5776966" cy="9745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𝑘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𝑠𝑒𝑥𝑡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𝑔</m:t>
                          </m:r>
                        </m:e>
                      </m:acc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𝑠𝑒𝑥𝑡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𝑠𝑒𝑥𝑡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𝐷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367" y="902633"/>
                <a:ext cx="5776966" cy="97456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04305" y="2035374"/>
                <a:ext cx="5579028" cy="11300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𝑄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′=−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4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𝑠𝑒𝑥𝑡</m:t>
                              </m:r>
                            </m:sub>
                          </m:sSub>
                          <m:r>
                            <a:rPr lang="en-US" sz="2800" i="1">
                              <a:latin typeface="Cambria Math" charset="0"/>
                            </a:rPr>
                            <m:t>𝐷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)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305" y="2035374"/>
                <a:ext cx="5579028" cy="113005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29660" y="397300"/>
            <a:ext cx="7370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Normalized quadrupole strength for a </a:t>
            </a:r>
            <a:r>
              <a:rPr lang="en-US" sz="2800" dirty="0" err="1" smtClean="0"/>
              <a:t>sextupole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614845" y="2307485"/>
            <a:ext cx="3608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Corrected chromaticity</a:t>
            </a:r>
            <a:endParaRPr lang="en-US" sz="28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253" y="3614080"/>
            <a:ext cx="9308892" cy="31432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69069" y="5641440"/>
            <a:ext cx="67037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p&gt;</a:t>
            </a:r>
            <a:r>
              <a:rPr lang="en-US" dirty="0" err="1" smtClean="0">
                <a:solidFill>
                  <a:srgbClr val="0432FF"/>
                </a:solidFill>
              </a:rPr>
              <a:t>po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6125" y="5641440"/>
            <a:ext cx="67037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&lt;</a:t>
            </a:r>
            <a:r>
              <a:rPr lang="en-US" dirty="0" err="1" smtClean="0">
                <a:solidFill>
                  <a:srgbClr val="FF0000"/>
                </a:solidFill>
              </a:rPr>
              <a:t>po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95077" y="5001045"/>
            <a:ext cx="67037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p&gt;</a:t>
            </a:r>
            <a:r>
              <a:rPr lang="en-US" dirty="0" err="1" smtClean="0">
                <a:solidFill>
                  <a:srgbClr val="0432FF"/>
                </a:solidFill>
              </a:rPr>
              <a:t>po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14845" y="5001045"/>
            <a:ext cx="67037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&lt;</a:t>
            </a:r>
            <a:r>
              <a:rPr lang="en-US" dirty="0" err="1" smtClean="0">
                <a:solidFill>
                  <a:srgbClr val="FF0000"/>
                </a:solidFill>
              </a:rPr>
              <a:t>po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196" y="128723"/>
            <a:ext cx="4506714" cy="205188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357349" y="5172501"/>
            <a:ext cx="0" cy="468939"/>
          </a:xfrm>
          <a:prstGeom prst="straightConnector1">
            <a:avLst/>
          </a:prstGeom>
          <a:ln w="57150">
            <a:solidFill>
              <a:srgbClr val="0432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756714" y="5230393"/>
            <a:ext cx="0" cy="46893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8996149" y="5172500"/>
            <a:ext cx="0" cy="468939"/>
          </a:xfrm>
          <a:prstGeom prst="straightConnector1">
            <a:avLst/>
          </a:prstGeom>
          <a:ln w="57150">
            <a:solidFill>
              <a:srgbClr val="0432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60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7018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flipV="1">
            <a:off x="2357120" y="609600"/>
            <a:ext cx="0" cy="2092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1899920" y="1625600"/>
            <a:ext cx="30848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10902" y="42493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x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15840" y="1579880"/>
            <a:ext cx="52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357120" y="895866"/>
            <a:ext cx="245872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357120" y="2374146"/>
            <a:ext cx="245872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43600" y="69088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66656" y="2170668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-1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303204" y="157988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cxnSp>
        <p:nvCxnSpPr>
          <p:cNvPr id="16" name="Straight Connector 15"/>
          <p:cNvCxnSpPr>
            <a:stCxn id="8" idx="5"/>
          </p:cNvCxnSpPr>
          <p:nvPr/>
        </p:nvCxnSpPr>
        <p:spPr>
          <a:xfrm>
            <a:off x="4358640" y="883920"/>
            <a:ext cx="0" cy="741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357120" y="533401"/>
            <a:ext cx="2675932" cy="1833879"/>
            <a:chOff x="2357120" y="533401"/>
            <a:chExt cx="2675932" cy="1833879"/>
          </a:xfrm>
        </p:grpSpPr>
        <p:sp>
          <p:nvSpPr>
            <p:cNvPr id="8" name="Freeform 7"/>
            <p:cNvSpPr/>
            <p:nvPr/>
          </p:nvSpPr>
          <p:spPr>
            <a:xfrm>
              <a:off x="2357120" y="883920"/>
              <a:ext cx="2001520" cy="1483360"/>
            </a:xfrm>
            <a:custGeom>
              <a:avLst/>
              <a:gdLst>
                <a:gd name="connsiteX0" fmla="*/ 0 w 2103120"/>
                <a:gd name="connsiteY0" fmla="*/ 812260 h 1564100"/>
                <a:gd name="connsiteX1" fmla="*/ 436880 w 2103120"/>
                <a:gd name="connsiteY1" fmla="*/ 101060 h 1564100"/>
                <a:gd name="connsiteX2" fmla="*/ 843280 w 2103120"/>
                <a:gd name="connsiteY2" fmla="*/ 822420 h 1564100"/>
                <a:gd name="connsiteX3" fmla="*/ 1209040 w 2103120"/>
                <a:gd name="connsiteY3" fmla="*/ 1564100 h 1564100"/>
                <a:gd name="connsiteX4" fmla="*/ 1635760 w 2103120"/>
                <a:gd name="connsiteY4" fmla="*/ 822420 h 1564100"/>
                <a:gd name="connsiteX5" fmla="*/ 2001520 w 2103120"/>
                <a:gd name="connsiteY5" fmla="*/ 80740 h 1564100"/>
                <a:gd name="connsiteX6" fmla="*/ 2103120 w 2103120"/>
                <a:gd name="connsiteY6" fmla="*/ 19780 h 1564100"/>
                <a:gd name="connsiteX0" fmla="*/ 0 w 2001520"/>
                <a:gd name="connsiteY0" fmla="*/ 731520 h 1483360"/>
                <a:gd name="connsiteX1" fmla="*/ 436880 w 2001520"/>
                <a:gd name="connsiteY1" fmla="*/ 20320 h 1483360"/>
                <a:gd name="connsiteX2" fmla="*/ 843280 w 2001520"/>
                <a:gd name="connsiteY2" fmla="*/ 741680 h 1483360"/>
                <a:gd name="connsiteX3" fmla="*/ 1209040 w 2001520"/>
                <a:gd name="connsiteY3" fmla="*/ 1483360 h 1483360"/>
                <a:gd name="connsiteX4" fmla="*/ 1635760 w 2001520"/>
                <a:gd name="connsiteY4" fmla="*/ 741680 h 1483360"/>
                <a:gd name="connsiteX5" fmla="*/ 2001520 w 2001520"/>
                <a:gd name="connsiteY5" fmla="*/ 0 h 148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1520" h="1483360">
                  <a:moveTo>
                    <a:pt x="0" y="731520"/>
                  </a:moveTo>
                  <a:cubicBezTo>
                    <a:pt x="148166" y="375073"/>
                    <a:pt x="296333" y="18627"/>
                    <a:pt x="436880" y="20320"/>
                  </a:cubicBezTo>
                  <a:cubicBezTo>
                    <a:pt x="577427" y="22013"/>
                    <a:pt x="714587" y="497840"/>
                    <a:pt x="843280" y="741680"/>
                  </a:cubicBezTo>
                  <a:cubicBezTo>
                    <a:pt x="971973" y="985520"/>
                    <a:pt x="1076960" y="1483360"/>
                    <a:pt x="1209040" y="1483360"/>
                  </a:cubicBezTo>
                  <a:cubicBezTo>
                    <a:pt x="1341120" y="1483360"/>
                    <a:pt x="1503680" y="988907"/>
                    <a:pt x="1635760" y="741680"/>
                  </a:cubicBezTo>
                  <a:cubicBezTo>
                    <a:pt x="1767840" y="494453"/>
                    <a:pt x="1923627" y="133773"/>
                    <a:pt x="200152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83139" y="533401"/>
              <a:ext cx="849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1</a:t>
              </a:r>
              <a:r>
                <a:rPr lang="en-US" baseline="30000" dirty="0" smtClean="0">
                  <a:solidFill>
                    <a:schemeClr val="accent1"/>
                  </a:solidFill>
                </a:rPr>
                <a:t>st</a:t>
              </a:r>
              <a:r>
                <a:rPr lang="en-US" dirty="0" smtClean="0">
                  <a:solidFill>
                    <a:schemeClr val="accent1"/>
                  </a:solidFill>
                </a:rPr>
                <a:t> turn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360515" y="877333"/>
            <a:ext cx="2855118" cy="1483360"/>
            <a:chOff x="2360515" y="877333"/>
            <a:chExt cx="2855118" cy="1483360"/>
          </a:xfrm>
        </p:grpSpPr>
        <p:sp>
          <p:nvSpPr>
            <p:cNvPr id="19" name="Freeform 18"/>
            <p:cNvSpPr/>
            <p:nvPr/>
          </p:nvSpPr>
          <p:spPr>
            <a:xfrm flipH="1">
              <a:off x="2360515" y="877333"/>
              <a:ext cx="2001520" cy="1483360"/>
            </a:xfrm>
            <a:custGeom>
              <a:avLst/>
              <a:gdLst>
                <a:gd name="connsiteX0" fmla="*/ 0 w 2103120"/>
                <a:gd name="connsiteY0" fmla="*/ 812260 h 1564100"/>
                <a:gd name="connsiteX1" fmla="*/ 436880 w 2103120"/>
                <a:gd name="connsiteY1" fmla="*/ 101060 h 1564100"/>
                <a:gd name="connsiteX2" fmla="*/ 843280 w 2103120"/>
                <a:gd name="connsiteY2" fmla="*/ 822420 h 1564100"/>
                <a:gd name="connsiteX3" fmla="*/ 1209040 w 2103120"/>
                <a:gd name="connsiteY3" fmla="*/ 1564100 h 1564100"/>
                <a:gd name="connsiteX4" fmla="*/ 1635760 w 2103120"/>
                <a:gd name="connsiteY4" fmla="*/ 822420 h 1564100"/>
                <a:gd name="connsiteX5" fmla="*/ 2001520 w 2103120"/>
                <a:gd name="connsiteY5" fmla="*/ 80740 h 1564100"/>
                <a:gd name="connsiteX6" fmla="*/ 2103120 w 2103120"/>
                <a:gd name="connsiteY6" fmla="*/ 19780 h 1564100"/>
                <a:gd name="connsiteX0" fmla="*/ 0 w 2001520"/>
                <a:gd name="connsiteY0" fmla="*/ 731520 h 1483360"/>
                <a:gd name="connsiteX1" fmla="*/ 436880 w 2001520"/>
                <a:gd name="connsiteY1" fmla="*/ 20320 h 1483360"/>
                <a:gd name="connsiteX2" fmla="*/ 843280 w 2001520"/>
                <a:gd name="connsiteY2" fmla="*/ 741680 h 1483360"/>
                <a:gd name="connsiteX3" fmla="*/ 1209040 w 2001520"/>
                <a:gd name="connsiteY3" fmla="*/ 1483360 h 1483360"/>
                <a:gd name="connsiteX4" fmla="*/ 1635760 w 2001520"/>
                <a:gd name="connsiteY4" fmla="*/ 741680 h 1483360"/>
                <a:gd name="connsiteX5" fmla="*/ 2001520 w 2001520"/>
                <a:gd name="connsiteY5" fmla="*/ 0 h 148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1520" h="1483360">
                  <a:moveTo>
                    <a:pt x="0" y="731520"/>
                  </a:moveTo>
                  <a:cubicBezTo>
                    <a:pt x="148166" y="375073"/>
                    <a:pt x="296333" y="18627"/>
                    <a:pt x="436880" y="20320"/>
                  </a:cubicBezTo>
                  <a:cubicBezTo>
                    <a:pt x="577427" y="22013"/>
                    <a:pt x="714587" y="497840"/>
                    <a:pt x="843280" y="741680"/>
                  </a:cubicBezTo>
                  <a:cubicBezTo>
                    <a:pt x="971973" y="985520"/>
                    <a:pt x="1076960" y="1483360"/>
                    <a:pt x="1209040" y="1483360"/>
                  </a:cubicBezTo>
                  <a:cubicBezTo>
                    <a:pt x="1341120" y="1483360"/>
                    <a:pt x="1503680" y="988907"/>
                    <a:pt x="1635760" y="741680"/>
                  </a:cubicBezTo>
                  <a:cubicBezTo>
                    <a:pt x="1767840" y="494453"/>
                    <a:pt x="1923627" y="133773"/>
                    <a:pt x="2001520" y="0"/>
                  </a:cubicBezTo>
                </a:path>
              </a:pathLst>
            </a:cu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03204" y="1298694"/>
              <a:ext cx="912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2</a:t>
              </a:r>
              <a:r>
                <a:rPr lang="en-US" baseline="30000" dirty="0" smtClean="0">
                  <a:solidFill>
                    <a:srgbClr val="FFC000"/>
                  </a:solidFill>
                </a:rPr>
                <a:t>nd</a:t>
              </a:r>
              <a:r>
                <a:rPr lang="en-US" dirty="0" smtClean="0">
                  <a:solidFill>
                    <a:srgbClr val="FFC000"/>
                  </a:solidFill>
                </a:rPr>
                <a:t> turn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364629" y="886142"/>
            <a:ext cx="2828026" cy="1565433"/>
            <a:chOff x="2342723" y="859790"/>
            <a:chExt cx="2828026" cy="1565433"/>
          </a:xfrm>
        </p:grpSpPr>
        <p:sp>
          <p:nvSpPr>
            <p:cNvPr id="21" name="Freeform 20"/>
            <p:cNvSpPr/>
            <p:nvPr/>
          </p:nvSpPr>
          <p:spPr>
            <a:xfrm flipV="1">
              <a:off x="2342723" y="859790"/>
              <a:ext cx="2001520" cy="1483360"/>
            </a:xfrm>
            <a:custGeom>
              <a:avLst/>
              <a:gdLst>
                <a:gd name="connsiteX0" fmla="*/ 0 w 2103120"/>
                <a:gd name="connsiteY0" fmla="*/ 812260 h 1564100"/>
                <a:gd name="connsiteX1" fmla="*/ 436880 w 2103120"/>
                <a:gd name="connsiteY1" fmla="*/ 101060 h 1564100"/>
                <a:gd name="connsiteX2" fmla="*/ 843280 w 2103120"/>
                <a:gd name="connsiteY2" fmla="*/ 822420 h 1564100"/>
                <a:gd name="connsiteX3" fmla="*/ 1209040 w 2103120"/>
                <a:gd name="connsiteY3" fmla="*/ 1564100 h 1564100"/>
                <a:gd name="connsiteX4" fmla="*/ 1635760 w 2103120"/>
                <a:gd name="connsiteY4" fmla="*/ 822420 h 1564100"/>
                <a:gd name="connsiteX5" fmla="*/ 2001520 w 2103120"/>
                <a:gd name="connsiteY5" fmla="*/ 80740 h 1564100"/>
                <a:gd name="connsiteX6" fmla="*/ 2103120 w 2103120"/>
                <a:gd name="connsiteY6" fmla="*/ 19780 h 1564100"/>
                <a:gd name="connsiteX0" fmla="*/ 0 w 2001520"/>
                <a:gd name="connsiteY0" fmla="*/ 731520 h 1483360"/>
                <a:gd name="connsiteX1" fmla="*/ 436880 w 2001520"/>
                <a:gd name="connsiteY1" fmla="*/ 20320 h 1483360"/>
                <a:gd name="connsiteX2" fmla="*/ 843280 w 2001520"/>
                <a:gd name="connsiteY2" fmla="*/ 741680 h 1483360"/>
                <a:gd name="connsiteX3" fmla="*/ 1209040 w 2001520"/>
                <a:gd name="connsiteY3" fmla="*/ 1483360 h 1483360"/>
                <a:gd name="connsiteX4" fmla="*/ 1635760 w 2001520"/>
                <a:gd name="connsiteY4" fmla="*/ 741680 h 1483360"/>
                <a:gd name="connsiteX5" fmla="*/ 2001520 w 2001520"/>
                <a:gd name="connsiteY5" fmla="*/ 0 h 148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1520" h="1483360">
                  <a:moveTo>
                    <a:pt x="0" y="731520"/>
                  </a:moveTo>
                  <a:cubicBezTo>
                    <a:pt x="148166" y="375073"/>
                    <a:pt x="296333" y="18627"/>
                    <a:pt x="436880" y="20320"/>
                  </a:cubicBezTo>
                  <a:cubicBezTo>
                    <a:pt x="577427" y="22013"/>
                    <a:pt x="714587" y="497840"/>
                    <a:pt x="843280" y="741680"/>
                  </a:cubicBezTo>
                  <a:cubicBezTo>
                    <a:pt x="971973" y="985520"/>
                    <a:pt x="1076960" y="1483360"/>
                    <a:pt x="1209040" y="1483360"/>
                  </a:cubicBezTo>
                  <a:cubicBezTo>
                    <a:pt x="1341120" y="1483360"/>
                    <a:pt x="1503680" y="988907"/>
                    <a:pt x="1635760" y="741680"/>
                  </a:cubicBezTo>
                  <a:cubicBezTo>
                    <a:pt x="1767840" y="494453"/>
                    <a:pt x="1923627" y="133773"/>
                    <a:pt x="2001520" y="0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03204" y="2055891"/>
              <a:ext cx="867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3"/>
                  </a:solidFill>
                </a:rPr>
                <a:t>3</a:t>
              </a:r>
              <a:r>
                <a:rPr lang="en-US" baseline="30000" dirty="0" smtClean="0">
                  <a:solidFill>
                    <a:schemeClr val="accent3"/>
                  </a:solidFill>
                </a:rPr>
                <a:t>rd</a:t>
              </a:r>
              <a:r>
                <a:rPr lang="en-US" dirty="0" smtClean="0">
                  <a:solidFill>
                    <a:schemeClr val="accent3"/>
                  </a:solidFill>
                </a:rPr>
                <a:t> turn</a:t>
              </a:r>
              <a:endParaRPr lang="en-US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67073" y="892293"/>
            <a:ext cx="2786683" cy="1483360"/>
            <a:chOff x="2367073" y="892293"/>
            <a:chExt cx="2786683" cy="1483360"/>
          </a:xfrm>
        </p:grpSpPr>
        <p:sp>
          <p:nvSpPr>
            <p:cNvPr id="23" name="Freeform 22"/>
            <p:cNvSpPr/>
            <p:nvPr/>
          </p:nvSpPr>
          <p:spPr>
            <a:xfrm flipH="1" flipV="1">
              <a:off x="2367073" y="892293"/>
              <a:ext cx="2001520" cy="1483360"/>
            </a:xfrm>
            <a:custGeom>
              <a:avLst/>
              <a:gdLst>
                <a:gd name="connsiteX0" fmla="*/ 0 w 2103120"/>
                <a:gd name="connsiteY0" fmla="*/ 812260 h 1564100"/>
                <a:gd name="connsiteX1" fmla="*/ 436880 w 2103120"/>
                <a:gd name="connsiteY1" fmla="*/ 101060 h 1564100"/>
                <a:gd name="connsiteX2" fmla="*/ 843280 w 2103120"/>
                <a:gd name="connsiteY2" fmla="*/ 822420 h 1564100"/>
                <a:gd name="connsiteX3" fmla="*/ 1209040 w 2103120"/>
                <a:gd name="connsiteY3" fmla="*/ 1564100 h 1564100"/>
                <a:gd name="connsiteX4" fmla="*/ 1635760 w 2103120"/>
                <a:gd name="connsiteY4" fmla="*/ 822420 h 1564100"/>
                <a:gd name="connsiteX5" fmla="*/ 2001520 w 2103120"/>
                <a:gd name="connsiteY5" fmla="*/ 80740 h 1564100"/>
                <a:gd name="connsiteX6" fmla="*/ 2103120 w 2103120"/>
                <a:gd name="connsiteY6" fmla="*/ 19780 h 1564100"/>
                <a:gd name="connsiteX0" fmla="*/ 0 w 2001520"/>
                <a:gd name="connsiteY0" fmla="*/ 731520 h 1483360"/>
                <a:gd name="connsiteX1" fmla="*/ 436880 w 2001520"/>
                <a:gd name="connsiteY1" fmla="*/ 20320 h 1483360"/>
                <a:gd name="connsiteX2" fmla="*/ 843280 w 2001520"/>
                <a:gd name="connsiteY2" fmla="*/ 741680 h 1483360"/>
                <a:gd name="connsiteX3" fmla="*/ 1209040 w 2001520"/>
                <a:gd name="connsiteY3" fmla="*/ 1483360 h 1483360"/>
                <a:gd name="connsiteX4" fmla="*/ 1635760 w 2001520"/>
                <a:gd name="connsiteY4" fmla="*/ 741680 h 1483360"/>
                <a:gd name="connsiteX5" fmla="*/ 2001520 w 2001520"/>
                <a:gd name="connsiteY5" fmla="*/ 0 h 148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1520" h="1483360">
                  <a:moveTo>
                    <a:pt x="0" y="731520"/>
                  </a:moveTo>
                  <a:cubicBezTo>
                    <a:pt x="148166" y="375073"/>
                    <a:pt x="296333" y="18627"/>
                    <a:pt x="436880" y="20320"/>
                  </a:cubicBezTo>
                  <a:cubicBezTo>
                    <a:pt x="577427" y="22013"/>
                    <a:pt x="714587" y="497840"/>
                    <a:pt x="843280" y="741680"/>
                  </a:cubicBezTo>
                  <a:cubicBezTo>
                    <a:pt x="971973" y="985520"/>
                    <a:pt x="1076960" y="1483360"/>
                    <a:pt x="1209040" y="1483360"/>
                  </a:cubicBezTo>
                  <a:cubicBezTo>
                    <a:pt x="1341120" y="1483360"/>
                    <a:pt x="1503680" y="988907"/>
                    <a:pt x="1635760" y="741680"/>
                  </a:cubicBezTo>
                  <a:cubicBezTo>
                    <a:pt x="1767840" y="494453"/>
                    <a:pt x="1923627" y="133773"/>
                    <a:pt x="2001520" y="0"/>
                  </a:cubicBezTo>
                </a:path>
              </a:pathLst>
            </a:custGeom>
            <a:noFill/>
            <a:ln>
              <a:solidFill>
                <a:srgbClr val="FF8A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70181" y="1771273"/>
              <a:ext cx="883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8AD8"/>
                  </a:solidFill>
                </a:rPr>
                <a:t>4</a:t>
              </a:r>
              <a:r>
                <a:rPr lang="en-US" baseline="30000" dirty="0" smtClean="0">
                  <a:solidFill>
                    <a:srgbClr val="FF8AD8"/>
                  </a:solidFill>
                </a:rPr>
                <a:t>th</a:t>
              </a:r>
              <a:r>
                <a:rPr lang="en-US" dirty="0" smtClean="0">
                  <a:solidFill>
                    <a:srgbClr val="FF8AD8"/>
                  </a:solidFill>
                </a:rPr>
                <a:t> turn</a:t>
              </a:r>
              <a:endParaRPr lang="en-US" dirty="0">
                <a:solidFill>
                  <a:srgbClr val="FF8AD8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3" b="100000" l="0" r="100000">
                        <a14:foregroundMark x1="35000" y1="44535" x2="35000" y2="445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7498" y="185393"/>
            <a:ext cx="497918" cy="522207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2761412" y="611387"/>
            <a:ext cx="6350" cy="269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028950" y="2787650"/>
            <a:ext cx="0" cy="1816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752600" y="3638550"/>
            <a:ext cx="25506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310418" y="345388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x</a:t>
            </a:r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080079" y="2534919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x’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200577" y="3619500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/>
                </a:solidFill>
              </a:rPr>
              <a:t>(1,0)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812002" y="2932667"/>
            <a:ext cx="431800" cy="14850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992977" y="4387096"/>
            <a:ext cx="69850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77077" y="3612396"/>
            <a:ext cx="69850" cy="457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2992977" y="2926082"/>
            <a:ext cx="69850" cy="45719"/>
          </a:xfrm>
          <a:prstGeom prst="ellipse">
            <a:avLst/>
          </a:prstGeom>
          <a:solidFill>
            <a:srgbClr val="FF8AD8"/>
          </a:solidFill>
          <a:ln>
            <a:solidFill>
              <a:srgbClr val="FF8A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219450" y="3619500"/>
            <a:ext cx="69850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967543" y="43520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(0,-1)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63727" y="3533894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(-1,0)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131367" y="275117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(0,1)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3270250" y="3987800"/>
            <a:ext cx="122377" cy="450850"/>
          </a:xfrm>
          <a:custGeom>
            <a:avLst/>
            <a:gdLst>
              <a:gd name="connsiteX0" fmla="*/ 120650 w 122377"/>
              <a:gd name="connsiteY0" fmla="*/ 0 h 450850"/>
              <a:gd name="connsiteX1" fmla="*/ 114300 w 122377"/>
              <a:gd name="connsiteY1" fmla="*/ 158750 h 450850"/>
              <a:gd name="connsiteX2" fmla="*/ 57150 w 122377"/>
              <a:gd name="connsiteY2" fmla="*/ 355600 h 450850"/>
              <a:gd name="connsiteX3" fmla="*/ 0 w 122377"/>
              <a:gd name="connsiteY3" fmla="*/ 450850 h 45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377" h="450850">
                <a:moveTo>
                  <a:pt x="120650" y="0"/>
                </a:moveTo>
                <a:cubicBezTo>
                  <a:pt x="122766" y="49741"/>
                  <a:pt x="124883" y="99483"/>
                  <a:pt x="114300" y="158750"/>
                </a:cubicBezTo>
                <a:cubicBezTo>
                  <a:pt x="103717" y="218017"/>
                  <a:pt x="76200" y="306917"/>
                  <a:pt x="57150" y="355600"/>
                </a:cubicBezTo>
                <a:cubicBezTo>
                  <a:pt x="38100" y="404283"/>
                  <a:pt x="0" y="450850"/>
                  <a:pt x="0" y="45085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621116" y="690880"/>
            <a:ext cx="86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Q=1.25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651500" y="149427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omicSansMS" charset="0"/>
              </a:rPr>
              <a:t>After a certain number of turns around the machine the phase advance of the </a:t>
            </a:r>
            <a:r>
              <a:rPr lang="en-US" dirty="0" err="1">
                <a:latin typeface="ComicSansMS" charset="0"/>
              </a:rPr>
              <a:t>betatron</a:t>
            </a:r>
            <a:r>
              <a:rPr lang="en-US" dirty="0">
                <a:latin typeface="ComicSansMS" charset="0"/>
              </a:rPr>
              <a:t> oscillation is such that the oscillation repeats itself.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8167636" y="424934"/>
                <a:ext cx="2071273" cy="430887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𝑡𝑢𝑟𝑛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=2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𝑄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7636" y="424934"/>
                <a:ext cx="2071273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596293" y="2971801"/>
            <a:ext cx="350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Q=1.25 </a:t>
            </a:r>
            <a:r>
              <a:rPr lang="en-US" dirty="0" smtClean="0">
                <a:sym typeface="Wingdings"/>
              </a:rPr>
              <a:t> </a:t>
            </a:r>
            <a:r>
              <a:rPr lang="en-US" smtClean="0">
                <a:sym typeface="Wingdings"/>
              </a:rPr>
              <a:t>q (fractional tune) = 0.25</a:t>
            </a:r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7925320" y="2476778"/>
            <a:ext cx="484632" cy="3977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/>
          <p:cNvSpPr/>
          <p:nvPr/>
        </p:nvSpPr>
        <p:spPr>
          <a:xfrm>
            <a:off x="7925320" y="3360699"/>
            <a:ext cx="484632" cy="3977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643293" y="3987800"/>
            <a:ext cx="103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4x0.25=1</a:t>
            </a:r>
            <a:endParaRPr lang="en-US" dirty="0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29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3802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21" y="150636"/>
            <a:ext cx="11873089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Effect of magnetic field errors on beam optics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3334" y="1339592"/>
            <a:ext cx="123669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Ideal magnets that agree with the hard-edge model cannot be built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Manufacture tolerances, not perfect pole ends, </a:t>
            </a:r>
            <a:r>
              <a:rPr lang="en-US" sz="3200" dirty="0" err="1" smtClean="0"/>
              <a:t>etc</a:t>
            </a:r>
            <a:r>
              <a:rPr lang="en-US" sz="3200" dirty="0" smtClean="0"/>
              <a:t>, produce a non-perfect magnetic field and introduce field errors</a:t>
            </a:r>
          </a:p>
          <a:p>
            <a:pPr marL="285750" indent="-285750">
              <a:buFont typeface="Arial" charset="0"/>
              <a:buChar char="•"/>
            </a:pPr>
            <a:endParaRPr lang="en-US" sz="3200" dirty="0"/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We’ll study two types of errors: 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3200" dirty="0" smtClean="0"/>
              <a:t>Dipole errors </a:t>
            </a:r>
            <a:r>
              <a:rPr lang="en-US" sz="3200" dirty="0" smtClean="0">
                <a:sym typeface="Wingdings"/>
              </a:rPr>
              <a:t> Orbit distortion and </a:t>
            </a:r>
            <a:r>
              <a:rPr lang="en-US" sz="3200" dirty="0">
                <a:sym typeface="Wingdings"/>
              </a:rPr>
              <a:t>e</a:t>
            </a:r>
            <a:r>
              <a:rPr lang="en-US" sz="3200" dirty="0" smtClean="0"/>
              <a:t>mittance growth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3200" dirty="0"/>
              <a:t>Q</a:t>
            </a:r>
            <a:r>
              <a:rPr lang="en-US" sz="3200" dirty="0" smtClean="0"/>
              <a:t>uadrupole errors </a:t>
            </a:r>
            <a:r>
              <a:rPr lang="en-US" sz="3200" dirty="0">
                <a:sym typeface="Wingdings"/>
              </a:rPr>
              <a:t> Orbit distortion and e</a:t>
            </a:r>
            <a:r>
              <a:rPr lang="en-US" sz="3200" dirty="0"/>
              <a:t>mittance </a:t>
            </a:r>
            <a:r>
              <a:rPr lang="en-US" sz="3200" dirty="0" smtClean="0"/>
              <a:t>growth</a:t>
            </a:r>
          </a:p>
          <a:p>
            <a:pPr lvl="8"/>
            <a:r>
              <a:rPr lang="en-US" sz="3200" dirty="0">
                <a:sym typeface="Wingdings"/>
              </a:rPr>
              <a:t> </a:t>
            </a:r>
            <a:r>
              <a:rPr lang="en-US" sz="3200" dirty="0" smtClean="0">
                <a:sym typeface="Wingdings"/>
              </a:rPr>
              <a:t>         Tune shift</a:t>
            </a:r>
          </a:p>
          <a:p>
            <a:pPr lvl="8"/>
            <a:r>
              <a:rPr lang="en-US" sz="3200" dirty="0" smtClean="0">
                <a:sym typeface="Wingdings"/>
              </a:rPr>
              <a:t>          Beta beating</a:t>
            </a:r>
          </a:p>
          <a:p>
            <a:pPr lvl="8"/>
            <a:r>
              <a:rPr lang="en-US" sz="3200" dirty="0" smtClean="0">
                <a:sym typeface="Wingdings"/>
              </a:rPr>
              <a:t>          Chromaticity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2662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52500" y="1676400"/>
                <a:ext cx="6589368" cy="496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Let’s have now a tune of Q=3.333 (3Q=10) </a:t>
                </a:r>
                <a:r>
                  <a:rPr lang="en-US" dirty="0" smtClean="0">
                    <a:sym typeface="Wingdings"/>
                  </a:rPr>
                  <a:t> q=0.333  Q=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i="1" smtClean="0">
                            <a:latin typeface="Cambria Math" charset="0"/>
                            <a:sym typeface="Wingdings"/>
                          </a:rPr>
                        </m:ctrlPr>
                      </m:fPr>
                      <m:num>
                        <m:r>
                          <a:rPr lang="mr-IN" i="1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Wingdings"/>
                          </a:rPr>
                          <m:t>𝜓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Wingdings"/>
                          </a:rPr>
                          <m:t>𝑡𝑢𝑟𝑛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2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Wingdings"/>
                          </a:rPr>
                          <m:t>𝜋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" y="1676400"/>
                <a:ext cx="6589368" cy="496996"/>
              </a:xfrm>
              <a:prstGeom prst="rect">
                <a:avLst/>
              </a:prstGeom>
              <a:blipFill rotWithShape="0">
                <a:blip r:embed="rId2"/>
                <a:stretch>
                  <a:fillRect l="-555"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1135063" y="2135188"/>
            <a:ext cx="4481512" cy="1547812"/>
            <a:chOff x="699" y="1457"/>
            <a:chExt cx="2823" cy="975"/>
          </a:xfrm>
        </p:grpSpPr>
        <p:sp>
          <p:nvSpPr>
            <p:cNvPr id="5" name="Freeform 21"/>
            <p:cNvSpPr>
              <a:spLocks noChangeAspect="1"/>
            </p:cNvSpPr>
            <p:nvPr/>
          </p:nvSpPr>
          <p:spPr bwMode="auto">
            <a:xfrm>
              <a:off x="725" y="1925"/>
              <a:ext cx="2778" cy="0"/>
            </a:xfrm>
            <a:custGeom>
              <a:avLst/>
              <a:gdLst>
                <a:gd name="T0" fmla="*/ 0 w 3701"/>
                <a:gd name="T1" fmla="*/ 0 h 1"/>
                <a:gd name="T2" fmla="*/ 373 w 3701"/>
                <a:gd name="T3" fmla="*/ 0 h 1"/>
                <a:gd name="T4" fmla="*/ 0 60000 65536"/>
                <a:gd name="T5" fmla="*/ 0 60000 65536"/>
                <a:gd name="T6" fmla="*/ 0 w 3701"/>
                <a:gd name="T7" fmla="*/ 0 h 1"/>
                <a:gd name="T8" fmla="*/ 3701 w 3701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01" h="1">
                  <a:moveTo>
                    <a:pt x="0" y="1"/>
                  </a:moveTo>
                  <a:lnTo>
                    <a:pt x="3701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22"/>
            <p:cNvSpPr>
              <a:spLocks noChangeAspect="1" noChangeShapeType="1"/>
            </p:cNvSpPr>
            <p:nvPr/>
          </p:nvSpPr>
          <p:spPr bwMode="auto">
            <a:xfrm>
              <a:off x="725" y="1601"/>
              <a:ext cx="0" cy="64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3"/>
            <p:cNvSpPr>
              <a:spLocks noChangeAspect="1" noChangeShapeType="1"/>
            </p:cNvSpPr>
            <p:nvPr/>
          </p:nvSpPr>
          <p:spPr bwMode="auto">
            <a:xfrm>
              <a:off x="3499" y="1601"/>
              <a:ext cx="0" cy="64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24"/>
            <p:cNvSpPr txBox="1">
              <a:spLocks noChangeAspect="1" noChangeArrowheads="1"/>
            </p:cNvSpPr>
            <p:nvPr/>
          </p:nvSpPr>
          <p:spPr bwMode="auto">
            <a:xfrm>
              <a:off x="699" y="2144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b="1">
                  <a:latin typeface="Times New Roman" charset="0"/>
                </a:rPr>
                <a:t>0</a:t>
              </a:r>
              <a:endParaRPr lang="en-US">
                <a:latin typeface="Times New Roman" charset="0"/>
              </a:endParaRPr>
            </a:p>
          </p:txBody>
        </p:sp>
        <p:sp>
          <p:nvSpPr>
            <p:cNvPr id="9" name="Text Box 25"/>
            <p:cNvSpPr txBox="1">
              <a:spLocks noChangeAspect="1" noChangeArrowheads="1"/>
            </p:cNvSpPr>
            <p:nvPr/>
          </p:nvSpPr>
          <p:spPr bwMode="auto">
            <a:xfrm>
              <a:off x="3205" y="2120"/>
              <a:ext cx="31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b="1">
                  <a:latin typeface="Times New Roman" charset="0"/>
                </a:rPr>
                <a:t>2</a:t>
              </a:r>
              <a:r>
                <a:rPr lang="en-US" b="1">
                  <a:latin typeface="Symbol" charset="0"/>
                </a:rPr>
                <a:t>p</a:t>
              </a:r>
              <a:endParaRPr lang="en-US">
                <a:latin typeface="Times New Roman" charset="0"/>
              </a:endParaRPr>
            </a:p>
          </p:txBody>
        </p:sp>
        <p:sp>
          <p:nvSpPr>
            <p:cNvPr id="10" name="Text Box 26"/>
            <p:cNvSpPr txBox="1">
              <a:spLocks noChangeAspect="1" noChangeArrowheads="1"/>
            </p:cNvSpPr>
            <p:nvPr/>
          </p:nvSpPr>
          <p:spPr bwMode="auto">
            <a:xfrm>
              <a:off x="761" y="1457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b="1">
                  <a:latin typeface="Times New Roman" charset="0"/>
                </a:rPr>
                <a:t>y</a:t>
              </a:r>
              <a:endParaRPr lang="en-US">
                <a:latin typeface="Times New Roman" charset="0"/>
              </a:endParaRPr>
            </a:p>
          </p:txBody>
        </p:sp>
        <p:sp>
          <p:nvSpPr>
            <p:cNvPr id="11" name="Freeform 27"/>
            <p:cNvSpPr>
              <a:spLocks noChangeAspect="1"/>
            </p:cNvSpPr>
            <p:nvPr/>
          </p:nvSpPr>
          <p:spPr bwMode="auto">
            <a:xfrm>
              <a:off x="725" y="1709"/>
              <a:ext cx="432" cy="216"/>
            </a:xfrm>
            <a:custGeom>
              <a:avLst/>
              <a:gdLst>
                <a:gd name="T0" fmla="*/ 0 w 384"/>
                <a:gd name="T1" fmla="*/ 29 h 288"/>
                <a:gd name="T2" fmla="*/ 491 w 384"/>
                <a:gd name="T3" fmla="*/ 0 h 288"/>
                <a:gd name="T4" fmla="*/ 986 w 384"/>
                <a:gd name="T5" fmla="*/ 29 h 288"/>
                <a:gd name="T6" fmla="*/ 0 60000 65536"/>
                <a:gd name="T7" fmla="*/ 0 60000 65536"/>
                <a:gd name="T8" fmla="*/ 0 60000 65536"/>
                <a:gd name="T9" fmla="*/ 0 w 384"/>
                <a:gd name="T10" fmla="*/ 0 h 288"/>
                <a:gd name="T11" fmla="*/ 384 w 384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288">
                  <a:moveTo>
                    <a:pt x="0" y="288"/>
                  </a:moveTo>
                  <a:cubicBezTo>
                    <a:pt x="64" y="144"/>
                    <a:pt x="128" y="0"/>
                    <a:pt x="192" y="0"/>
                  </a:cubicBezTo>
                  <a:cubicBezTo>
                    <a:pt x="256" y="0"/>
                    <a:pt x="352" y="240"/>
                    <a:pt x="384" y="288"/>
                  </a:cubicBezTo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28"/>
            <p:cNvSpPr>
              <a:spLocks noChangeAspect="1"/>
            </p:cNvSpPr>
            <p:nvPr/>
          </p:nvSpPr>
          <p:spPr bwMode="auto">
            <a:xfrm rot="-10687868">
              <a:off x="1157" y="1925"/>
              <a:ext cx="397" cy="217"/>
            </a:xfrm>
            <a:custGeom>
              <a:avLst/>
              <a:gdLst>
                <a:gd name="T0" fmla="*/ 0 w 384"/>
                <a:gd name="T1" fmla="*/ 30 h 288"/>
                <a:gd name="T2" fmla="*/ 251 w 384"/>
                <a:gd name="T3" fmla="*/ 0 h 288"/>
                <a:gd name="T4" fmla="*/ 500 w 384"/>
                <a:gd name="T5" fmla="*/ 30 h 288"/>
                <a:gd name="T6" fmla="*/ 0 60000 65536"/>
                <a:gd name="T7" fmla="*/ 0 60000 65536"/>
                <a:gd name="T8" fmla="*/ 0 60000 65536"/>
                <a:gd name="T9" fmla="*/ 0 w 384"/>
                <a:gd name="T10" fmla="*/ 0 h 288"/>
                <a:gd name="T11" fmla="*/ 384 w 384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288">
                  <a:moveTo>
                    <a:pt x="0" y="288"/>
                  </a:moveTo>
                  <a:cubicBezTo>
                    <a:pt x="64" y="144"/>
                    <a:pt x="128" y="0"/>
                    <a:pt x="192" y="0"/>
                  </a:cubicBezTo>
                  <a:cubicBezTo>
                    <a:pt x="256" y="0"/>
                    <a:pt x="352" y="240"/>
                    <a:pt x="384" y="288"/>
                  </a:cubicBezTo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29"/>
            <p:cNvSpPr>
              <a:spLocks noChangeAspect="1"/>
            </p:cNvSpPr>
            <p:nvPr/>
          </p:nvSpPr>
          <p:spPr bwMode="auto">
            <a:xfrm>
              <a:off x="1554" y="1709"/>
              <a:ext cx="432" cy="216"/>
            </a:xfrm>
            <a:custGeom>
              <a:avLst/>
              <a:gdLst>
                <a:gd name="T0" fmla="*/ 0 w 384"/>
                <a:gd name="T1" fmla="*/ 29 h 288"/>
                <a:gd name="T2" fmla="*/ 491 w 384"/>
                <a:gd name="T3" fmla="*/ 0 h 288"/>
                <a:gd name="T4" fmla="*/ 986 w 384"/>
                <a:gd name="T5" fmla="*/ 29 h 288"/>
                <a:gd name="T6" fmla="*/ 0 60000 65536"/>
                <a:gd name="T7" fmla="*/ 0 60000 65536"/>
                <a:gd name="T8" fmla="*/ 0 60000 65536"/>
                <a:gd name="T9" fmla="*/ 0 w 384"/>
                <a:gd name="T10" fmla="*/ 0 h 288"/>
                <a:gd name="T11" fmla="*/ 384 w 384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288">
                  <a:moveTo>
                    <a:pt x="0" y="288"/>
                  </a:moveTo>
                  <a:cubicBezTo>
                    <a:pt x="64" y="144"/>
                    <a:pt x="128" y="0"/>
                    <a:pt x="192" y="0"/>
                  </a:cubicBezTo>
                  <a:cubicBezTo>
                    <a:pt x="256" y="0"/>
                    <a:pt x="352" y="240"/>
                    <a:pt x="384" y="288"/>
                  </a:cubicBezTo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30"/>
            <p:cNvSpPr>
              <a:spLocks noChangeAspect="1"/>
            </p:cNvSpPr>
            <p:nvPr/>
          </p:nvSpPr>
          <p:spPr bwMode="auto">
            <a:xfrm rot="-10687868">
              <a:off x="1986" y="1925"/>
              <a:ext cx="396" cy="217"/>
            </a:xfrm>
            <a:custGeom>
              <a:avLst/>
              <a:gdLst>
                <a:gd name="T0" fmla="*/ 0 w 384"/>
                <a:gd name="T1" fmla="*/ 30 h 288"/>
                <a:gd name="T2" fmla="*/ 245 w 384"/>
                <a:gd name="T3" fmla="*/ 0 h 288"/>
                <a:gd name="T4" fmla="*/ 491 w 384"/>
                <a:gd name="T5" fmla="*/ 30 h 288"/>
                <a:gd name="T6" fmla="*/ 0 60000 65536"/>
                <a:gd name="T7" fmla="*/ 0 60000 65536"/>
                <a:gd name="T8" fmla="*/ 0 60000 65536"/>
                <a:gd name="T9" fmla="*/ 0 w 384"/>
                <a:gd name="T10" fmla="*/ 0 h 288"/>
                <a:gd name="T11" fmla="*/ 384 w 384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288">
                  <a:moveTo>
                    <a:pt x="0" y="288"/>
                  </a:moveTo>
                  <a:cubicBezTo>
                    <a:pt x="64" y="144"/>
                    <a:pt x="128" y="0"/>
                    <a:pt x="192" y="0"/>
                  </a:cubicBezTo>
                  <a:cubicBezTo>
                    <a:pt x="256" y="0"/>
                    <a:pt x="352" y="240"/>
                    <a:pt x="384" y="288"/>
                  </a:cubicBezTo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31"/>
            <p:cNvSpPr>
              <a:spLocks noChangeAspect="1"/>
            </p:cNvSpPr>
            <p:nvPr/>
          </p:nvSpPr>
          <p:spPr bwMode="auto">
            <a:xfrm>
              <a:off x="2382" y="1709"/>
              <a:ext cx="433" cy="216"/>
            </a:xfrm>
            <a:custGeom>
              <a:avLst/>
              <a:gdLst>
                <a:gd name="T0" fmla="*/ 0 w 384"/>
                <a:gd name="T1" fmla="*/ 29 h 288"/>
                <a:gd name="T2" fmla="*/ 502 w 384"/>
                <a:gd name="T3" fmla="*/ 0 h 288"/>
                <a:gd name="T4" fmla="*/ 1002 w 384"/>
                <a:gd name="T5" fmla="*/ 29 h 288"/>
                <a:gd name="T6" fmla="*/ 0 60000 65536"/>
                <a:gd name="T7" fmla="*/ 0 60000 65536"/>
                <a:gd name="T8" fmla="*/ 0 60000 65536"/>
                <a:gd name="T9" fmla="*/ 0 w 384"/>
                <a:gd name="T10" fmla="*/ 0 h 288"/>
                <a:gd name="T11" fmla="*/ 384 w 384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288">
                  <a:moveTo>
                    <a:pt x="0" y="288"/>
                  </a:moveTo>
                  <a:cubicBezTo>
                    <a:pt x="64" y="144"/>
                    <a:pt x="128" y="0"/>
                    <a:pt x="192" y="0"/>
                  </a:cubicBezTo>
                  <a:cubicBezTo>
                    <a:pt x="256" y="0"/>
                    <a:pt x="352" y="240"/>
                    <a:pt x="384" y="288"/>
                  </a:cubicBezTo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2"/>
            <p:cNvSpPr>
              <a:spLocks noChangeAspect="1"/>
            </p:cNvSpPr>
            <p:nvPr/>
          </p:nvSpPr>
          <p:spPr bwMode="auto">
            <a:xfrm rot="-10687868">
              <a:off x="2815" y="1925"/>
              <a:ext cx="396" cy="217"/>
            </a:xfrm>
            <a:custGeom>
              <a:avLst/>
              <a:gdLst>
                <a:gd name="T0" fmla="*/ 0 w 384"/>
                <a:gd name="T1" fmla="*/ 30 h 288"/>
                <a:gd name="T2" fmla="*/ 245 w 384"/>
                <a:gd name="T3" fmla="*/ 0 h 288"/>
                <a:gd name="T4" fmla="*/ 491 w 384"/>
                <a:gd name="T5" fmla="*/ 30 h 288"/>
                <a:gd name="T6" fmla="*/ 0 60000 65536"/>
                <a:gd name="T7" fmla="*/ 0 60000 65536"/>
                <a:gd name="T8" fmla="*/ 0 60000 65536"/>
                <a:gd name="T9" fmla="*/ 0 w 384"/>
                <a:gd name="T10" fmla="*/ 0 h 288"/>
                <a:gd name="T11" fmla="*/ 384 w 384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288">
                  <a:moveTo>
                    <a:pt x="0" y="288"/>
                  </a:moveTo>
                  <a:cubicBezTo>
                    <a:pt x="64" y="144"/>
                    <a:pt x="128" y="0"/>
                    <a:pt x="192" y="0"/>
                  </a:cubicBezTo>
                  <a:cubicBezTo>
                    <a:pt x="256" y="0"/>
                    <a:pt x="352" y="240"/>
                    <a:pt x="384" y="288"/>
                  </a:cubicBezTo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33"/>
            <p:cNvSpPr>
              <a:spLocks noChangeAspect="1"/>
            </p:cNvSpPr>
            <p:nvPr/>
          </p:nvSpPr>
          <p:spPr bwMode="auto">
            <a:xfrm>
              <a:off x="3211" y="1683"/>
              <a:ext cx="282" cy="242"/>
            </a:xfrm>
            <a:custGeom>
              <a:avLst/>
              <a:gdLst>
                <a:gd name="T0" fmla="*/ 0 w 375"/>
                <a:gd name="T1" fmla="*/ 32 h 323"/>
                <a:gd name="T2" fmla="*/ 23 w 375"/>
                <a:gd name="T3" fmla="*/ 3 h 323"/>
                <a:gd name="T4" fmla="*/ 38 w 375"/>
                <a:gd name="T5" fmla="*/ 10 h 323"/>
                <a:gd name="T6" fmla="*/ 0 60000 65536"/>
                <a:gd name="T7" fmla="*/ 0 60000 65536"/>
                <a:gd name="T8" fmla="*/ 0 60000 65536"/>
                <a:gd name="T9" fmla="*/ 0 w 375"/>
                <a:gd name="T10" fmla="*/ 0 h 323"/>
                <a:gd name="T11" fmla="*/ 375 w 375"/>
                <a:gd name="T12" fmla="*/ 323 h 3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5" h="323">
                  <a:moveTo>
                    <a:pt x="0" y="323"/>
                  </a:moveTo>
                  <a:cubicBezTo>
                    <a:pt x="38" y="275"/>
                    <a:pt x="166" y="72"/>
                    <a:pt x="228" y="36"/>
                  </a:cubicBezTo>
                  <a:cubicBezTo>
                    <a:pt x="290" y="0"/>
                    <a:pt x="344" y="94"/>
                    <a:pt x="375" y="109"/>
                  </a:cubicBezTo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872163" y="2453888"/>
                <a:ext cx="47236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𝑡𝑢𝑟𝑛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=2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∙0.33=2.0923=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120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163" y="2453888"/>
                <a:ext cx="4723601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806" t="-3333" r="-38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5872163" y="2909619"/>
            <a:ext cx="4287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betatron</a:t>
            </a:r>
            <a:r>
              <a:rPr lang="en-US" dirty="0" smtClean="0"/>
              <a:t> oscillation will repeat itself after 3 turns = 3x120</a:t>
            </a:r>
            <a:r>
              <a:rPr lang="en-US" baseline="30000" dirty="0" smtClean="0"/>
              <a:t>0</a:t>
            </a:r>
            <a:r>
              <a:rPr lang="en-US" dirty="0" smtClean="0"/>
              <a:t>=360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1217614" y="4627820"/>
            <a:ext cx="4570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could also be achieve by Q=2.333 </a:t>
            </a:r>
            <a:r>
              <a:rPr lang="en-US" dirty="0" smtClean="0">
                <a:sym typeface="Wingdings"/>
              </a:rPr>
              <a:t> 3Q=7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401763" y="5283200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order of the resonance is defined as:</a:t>
            </a:r>
            <a:endParaRPr lang="en-US" dirty="0"/>
          </a:p>
        </p:txBody>
      </p:sp>
      <p:sp>
        <p:nvSpPr>
          <p:cNvPr id="23" name="Rectangle 32"/>
          <p:cNvSpPr>
            <a:spLocks noChangeArrowheads="1"/>
          </p:cNvSpPr>
          <p:nvPr/>
        </p:nvSpPr>
        <p:spPr bwMode="auto">
          <a:xfrm>
            <a:off x="2103438" y="5807968"/>
            <a:ext cx="60198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Font typeface="Wingdings" charset="0"/>
              <a:buNone/>
            </a:pPr>
            <a:r>
              <a:rPr lang="en-US" b="1"/>
              <a:t>n x Q = integer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488762" y="1169988"/>
            <a:ext cx="4802323" cy="1193800"/>
            <a:chOff x="4488762" y="1690688"/>
            <a:chExt cx="4802323" cy="1193800"/>
          </a:xfrm>
        </p:grpSpPr>
        <p:sp>
          <p:nvSpPr>
            <p:cNvPr id="24" name="Oval 23"/>
            <p:cNvSpPr/>
            <p:nvPr/>
          </p:nvSpPr>
          <p:spPr>
            <a:xfrm>
              <a:off x="4488762" y="2108200"/>
              <a:ext cx="159438" cy="776288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113338" y="1690688"/>
              <a:ext cx="4177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Third order resonance </a:t>
              </a:r>
              <a:r>
                <a:rPr lang="en-US" dirty="0" err="1" smtClean="0"/>
                <a:t>betatron</a:t>
              </a:r>
              <a:r>
                <a:rPr lang="en-US" dirty="0" smtClean="0"/>
                <a:t> oscillation</a:t>
              </a:r>
              <a:endParaRPr lang="en-US" dirty="0"/>
            </a:p>
          </p:txBody>
        </p:sp>
        <p:cxnSp>
          <p:nvCxnSpPr>
            <p:cNvPr id="27" name="Straight Arrow Connector 26"/>
            <p:cNvCxnSpPr>
              <a:stCxn id="25" idx="1"/>
            </p:cNvCxnSpPr>
            <p:nvPr/>
          </p:nvCxnSpPr>
          <p:spPr>
            <a:xfrm flipH="1">
              <a:off x="4686300" y="1875354"/>
              <a:ext cx="427038" cy="321746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9" descr="Graphic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937" y="3549232"/>
            <a:ext cx="4073525" cy="36179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9889225" y="5744744"/>
            <a:ext cx="1587" cy="15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7071519" y="6207015"/>
            <a:ext cx="1400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bg1"/>
                </a:solidFill>
              </a:rPr>
              <a:t>1st turn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7139907" y="4082632"/>
            <a:ext cx="1449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2nd turn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9628599" y="4724191"/>
            <a:ext cx="1435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3rd turn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AutoShape 11"/>
          <p:cNvSpPr>
            <a:spLocks/>
          </p:cNvSpPr>
          <p:nvPr/>
        </p:nvSpPr>
        <p:spPr bwMode="auto">
          <a:xfrm>
            <a:off x="10589312" y="6214644"/>
            <a:ext cx="1685925" cy="400050"/>
          </a:xfrm>
          <a:prstGeom prst="borderCallout2">
            <a:avLst>
              <a:gd name="adj1" fmla="val 28569"/>
              <a:gd name="adj2" fmla="val -4519"/>
              <a:gd name="adj3" fmla="val 28569"/>
              <a:gd name="adj4" fmla="val -32579"/>
              <a:gd name="adj5" fmla="val -189287"/>
              <a:gd name="adj6" fmla="val -88231"/>
            </a:avLst>
          </a:prstGeom>
          <a:solidFill>
            <a:srgbClr val="CCCCFF">
              <a:alpha val="50195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</a:rPr>
              <a:t>2</a:t>
            </a:r>
            <a:r>
              <a:rPr lang="el-GR" sz="2000" dirty="0">
                <a:solidFill>
                  <a:schemeClr val="bg1"/>
                </a:solidFill>
              </a:rPr>
              <a:t>π</a:t>
            </a:r>
            <a:r>
              <a:rPr lang="en-US" sz="2000" dirty="0">
                <a:solidFill>
                  <a:schemeClr val="bg1"/>
                </a:solidFill>
              </a:rPr>
              <a:t>q = 2</a:t>
            </a:r>
            <a:r>
              <a:rPr lang="el-GR" sz="2000" dirty="0">
                <a:solidFill>
                  <a:schemeClr val="bg1"/>
                </a:solidFill>
              </a:rPr>
              <a:t>π</a:t>
            </a:r>
            <a:r>
              <a:rPr lang="en-US" sz="2000" dirty="0">
                <a:solidFill>
                  <a:schemeClr val="bg1"/>
                </a:solidFill>
              </a:rPr>
              <a:t>/3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2984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+mn-lt"/>
              </a:rPr>
              <a:t>30.03.2022</a:t>
            </a:r>
            <a:endParaRPr lang="en-US" sz="1400">
              <a:latin typeface="+mn-lt"/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 smtClean="0">
                <a:latin typeface="+mn-lt"/>
              </a:rPr>
              <a:t>Introduction to accelerator physics, R. Alemany Fernandez</a:t>
            </a:r>
            <a:endParaRPr lang="en-US" sz="1400">
              <a:latin typeface="+mn-lt"/>
            </a:endParaRPr>
          </a:p>
        </p:txBody>
      </p:sp>
      <p:sp>
        <p:nvSpPr>
          <p:cNvPr id="227330" name="Rectangle 2"/>
          <p:cNvSpPr>
            <a:spLocks noChangeArrowheads="1"/>
          </p:cNvSpPr>
          <p:nvPr/>
        </p:nvSpPr>
        <p:spPr bwMode="auto">
          <a:xfrm>
            <a:off x="2319338" y="4465638"/>
            <a:ext cx="80502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</a:pPr>
            <a:r>
              <a:rPr lang="en-US" sz="2000" dirty="0"/>
              <a:t>For </a:t>
            </a:r>
            <a:r>
              <a:rPr lang="en-US" sz="2000" b="1" u="sng" dirty="0">
                <a:solidFill>
                  <a:srgbClr val="FFC000"/>
                </a:solidFill>
              </a:rPr>
              <a:t>Q = 2.00</a:t>
            </a:r>
            <a:r>
              <a:rPr lang="en-US" sz="2000" dirty="0"/>
              <a:t>: Oscillation induced by the </a:t>
            </a:r>
            <a:r>
              <a:rPr lang="en-US" sz="2000" b="1" u="sng" dirty="0">
                <a:solidFill>
                  <a:srgbClr val="FFC000"/>
                </a:solidFill>
              </a:rPr>
              <a:t>dipole kick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/>
              <a:t>grows on each turn and the particle is lost (</a:t>
            </a:r>
            <a:r>
              <a:rPr lang="en-US" sz="2000" b="1" u="sng" dirty="0">
                <a:solidFill>
                  <a:srgbClr val="FFC000"/>
                </a:solidFill>
              </a:rPr>
              <a:t>1</a:t>
            </a:r>
            <a:r>
              <a:rPr lang="en-US" sz="2000" b="1" u="sng" baseline="30000" dirty="0">
                <a:solidFill>
                  <a:srgbClr val="FFC000"/>
                </a:solidFill>
              </a:rPr>
              <a:t>st</a:t>
            </a:r>
            <a:r>
              <a:rPr lang="en-US" sz="2000" b="1" u="sng" dirty="0">
                <a:solidFill>
                  <a:srgbClr val="FFC000"/>
                </a:solidFill>
              </a:rPr>
              <a:t> order resonance Q = 2</a:t>
            </a:r>
            <a:r>
              <a:rPr lang="en-US" sz="2000" dirty="0"/>
              <a:t>).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title"/>
          </p:nvPr>
        </p:nvSpPr>
        <p:spPr>
          <a:xfrm>
            <a:off x="2419351" y="315913"/>
            <a:ext cx="7993063" cy="747712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/>
              <a:t>Dipole </a:t>
            </a:r>
            <a:r>
              <a:rPr lang="en-US" sz="2600"/>
              <a:t>(deflection independent of position)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479926" y="1252538"/>
            <a:ext cx="5822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Times New Roman" charset="0"/>
              </a:rPr>
              <a:t>y</a:t>
            </a:r>
            <a:r>
              <a:rPr lang="ja-JP" altLang="en-US" sz="2000" b="1">
                <a:latin typeface="Times New Roman" charset="0"/>
              </a:rPr>
              <a:t>’</a:t>
            </a:r>
            <a:r>
              <a:rPr lang="en-US" sz="2000" b="1">
                <a:latin typeface="Symbol" charset="0"/>
              </a:rPr>
              <a:t>b</a:t>
            </a:r>
            <a:endParaRPr lang="en-US">
              <a:latin typeface="Times New Roman" charset="0"/>
            </a:endParaRPr>
          </a:p>
        </p:txBody>
      </p:sp>
      <p:grpSp>
        <p:nvGrpSpPr>
          <p:cNvPr id="10248" name="Group 37"/>
          <p:cNvGrpSpPr>
            <a:grpSpLocks/>
          </p:cNvGrpSpPr>
          <p:nvPr/>
        </p:nvGrpSpPr>
        <p:grpSpPr bwMode="auto">
          <a:xfrm>
            <a:off x="2819401" y="1320801"/>
            <a:ext cx="3505200" cy="3090863"/>
            <a:chOff x="816" y="1056"/>
            <a:chExt cx="2208" cy="1947"/>
          </a:xfrm>
          <a:solidFill>
            <a:schemeClr val="tx2">
              <a:lumMod val="40000"/>
              <a:lumOff val="60000"/>
            </a:schemeClr>
          </a:solidFill>
        </p:grpSpPr>
        <p:pic>
          <p:nvPicPr>
            <p:cNvPr id="10267" name="Picture 6" descr="Graphic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056"/>
              <a:ext cx="2208" cy="1947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8" name="Text Box 8"/>
            <p:cNvSpPr txBox="1">
              <a:spLocks noChangeArrowheads="1"/>
            </p:cNvSpPr>
            <p:nvPr/>
          </p:nvSpPr>
          <p:spPr bwMode="auto">
            <a:xfrm>
              <a:off x="2774" y="2073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b="1" smtClean="0">
                  <a:solidFill>
                    <a:schemeClr val="bg1"/>
                  </a:solidFill>
                  <a:latin typeface="Times New Roman" charset="0"/>
                </a:rPr>
                <a:t>x</a:t>
              </a:r>
              <a:endParaRPr lang="en-US" sz="2000" dirty="0">
                <a:solidFill>
                  <a:schemeClr val="bg1"/>
                </a:solidFill>
                <a:latin typeface="Times New Roman" charset="0"/>
              </a:endParaRPr>
            </a:p>
          </p:txBody>
        </p:sp>
        <p:sp>
          <p:nvSpPr>
            <p:cNvPr id="10269" name="Text Box 12"/>
            <p:cNvSpPr txBox="1">
              <a:spLocks noChangeArrowheads="1"/>
            </p:cNvSpPr>
            <p:nvPr/>
          </p:nvSpPr>
          <p:spPr bwMode="auto">
            <a:xfrm>
              <a:off x="820" y="1228"/>
              <a:ext cx="80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chemeClr val="bg1"/>
                  </a:solidFill>
                  <a:latin typeface="Times New Roman" charset="0"/>
                </a:rPr>
                <a:t>Q = 2.00</a:t>
              </a:r>
              <a:endParaRPr lang="en-US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6710363" y="1244600"/>
            <a:ext cx="3587750" cy="3155950"/>
            <a:chOff x="3267" y="1008"/>
            <a:chExt cx="2260" cy="1988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10254" name="Picture 17" descr="Graphic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" y="1056"/>
              <a:ext cx="2256" cy="1940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5" name="Text Box 18"/>
            <p:cNvSpPr txBox="1">
              <a:spLocks noChangeArrowheads="1"/>
            </p:cNvSpPr>
            <p:nvPr/>
          </p:nvSpPr>
          <p:spPr bwMode="auto">
            <a:xfrm>
              <a:off x="4371" y="1008"/>
              <a:ext cx="36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altLang="ja-JP" sz="2000" b="1">
                  <a:solidFill>
                    <a:schemeClr val="bg1"/>
                  </a:solidFill>
                  <a:latin typeface="Times New Roman" charset="0"/>
                </a:rPr>
                <a:t>x</a:t>
              </a:r>
              <a:r>
                <a:rPr lang="ja-JP" altLang="en-US" sz="2000" b="1" dirty="0" smtClean="0">
                  <a:solidFill>
                    <a:schemeClr val="bg1"/>
                  </a:solidFill>
                  <a:latin typeface="Times New Roman" charset="0"/>
                </a:rPr>
                <a:t>’</a:t>
              </a:r>
              <a:r>
                <a:rPr lang="en-US" sz="2000" b="1" dirty="0">
                  <a:solidFill>
                    <a:schemeClr val="bg1"/>
                  </a:solidFill>
                  <a:latin typeface="Symbol" charset="0"/>
                </a:rPr>
                <a:t>b</a:t>
              </a:r>
              <a:endParaRPr lang="en-US" b="1" dirty="0">
                <a:solidFill>
                  <a:schemeClr val="bg1"/>
                </a:solidFill>
                <a:latin typeface="Times New Roman" charset="0"/>
              </a:endParaRPr>
            </a:p>
          </p:txBody>
        </p:sp>
        <p:sp>
          <p:nvSpPr>
            <p:cNvPr id="10256" name="Text Box 19"/>
            <p:cNvSpPr txBox="1">
              <a:spLocks noChangeArrowheads="1"/>
            </p:cNvSpPr>
            <p:nvPr/>
          </p:nvSpPr>
          <p:spPr bwMode="auto">
            <a:xfrm>
              <a:off x="5331" y="2064"/>
              <a:ext cx="196" cy="250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 b="1" smtClean="0">
                  <a:solidFill>
                    <a:schemeClr val="bg1"/>
                  </a:solidFill>
                  <a:latin typeface="Times New Roman" charset="0"/>
                </a:rPr>
                <a:t>x</a:t>
              </a:r>
              <a:endParaRPr lang="en-US" sz="2000" dirty="0">
                <a:solidFill>
                  <a:schemeClr val="bg1"/>
                </a:solidFill>
                <a:latin typeface="Times New Roman" charset="0"/>
              </a:endParaRPr>
            </a:p>
          </p:txBody>
        </p:sp>
        <p:sp>
          <p:nvSpPr>
            <p:cNvPr id="10257" name="Text Box 23"/>
            <p:cNvSpPr txBox="1">
              <a:spLocks noChangeArrowheads="1"/>
            </p:cNvSpPr>
            <p:nvPr/>
          </p:nvSpPr>
          <p:spPr bwMode="auto">
            <a:xfrm>
              <a:off x="4716" y="1254"/>
              <a:ext cx="806" cy="288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chemeClr val="bg1"/>
                  </a:solidFill>
                  <a:latin typeface="Times New Roman" charset="0"/>
                </a:rPr>
                <a:t>Q = 2.50</a:t>
              </a:r>
              <a:endParaRPr lang="en-US">
                <a:solidFill>
                  <a:schemeClr val="bg1"/>
                </a:solidFill>
                <a:latin typeface="Times New Roman" charset="0"/>
              </a:endParaRPr>
            </a:p>
          </p:txBody>
        </p:sp>
        <p:grpSp>
          <p:nvGrpSpPr>
            <p:cNvPr id="10258" name="Group 27"/>
            <p:cNvGrpSpPr>
              <a:grpSpLocks/>
            </p:cNvGrpSpPr>
            <p:nvPr/>
          </p:nvGrpSpPr>
          <p:grpSpPr bwMode="auto">
            <a:xfrm>
              <a:off x="3357" y="1231"/>
              <a:ext cx="642" cy="484"/>
              <a:chOff x="3357" y="1231"/>
              <a:chExt cx="642" cy="484"/>
            </a:xfrm>
            <a:grpFill/>
          </p:grpSpPr>
          <p:sp>
            <p:nvSpPr>
              <p:cNvPr id="10265" name="Line 25"/>
              <p:cNvSpPr>
                <a:spLocks noChangeShapeType="1"/>
              </p:cNvSpPr>
              <p:nvPr/>
            </p:nvSpPr>
            <p:spPr bwMode="auto">
              <a:xfrm>
                <a:off x="3357" y="1231"/>
                <a:ext cx="331" cy="0"/>
              </a:xfrm>
              <a:prstGeom prst="line">
                <a:avLst/>
              </a:prstGeom>
              <a:grpFill/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6" name="Line 26"/>
              <p:cNvSpPr>
                <a:spLocks noChangeShapeType="1"/>
              </p:cNvSpPr>
              <p:nvPr/>
            </p:nvSpPr>
            <p:spPr bwMode="auto">
              <a:xfrm>
                <a:off x="3694" y="1231"/>
                <a:ext cx="305" cy="484"/>
              </a:xfrm>
              <a:prstGeom prst="line">
                <a:avLst/>
              </a:prstGeom>
              <a:grpFill/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59" name="Group 30"/>
            <p:cNvGrpSpPr>
              <a:grpSpLocks/>
            </p:cNvGrpSpPr>
            <p:nvPr/>
          </p:nvGrpSpPr>
          <p:grpSpPr bwMode="auto">
            <a:xfrm>
              <a:off x="3363" y="1562"/>
              <a:ext cx="417" cy="126"/>
              <a:chOff x="3363" y="1562"/>
              <a:chExt cx="417" cy="126"/>
            </a:xfrm>
            <a:grpFill/>
          </p:grpSpPr>
          <p:sp>
            <p:nvSpPr>
              <p:cNvPr id="10263" name="Line 28"/>
              <p:cNvSpPr>
                <a:spLocks noChangeShapeType="1"/>
              </p:cNvSpPr>
              <p:nvPr/>
            </p:nvSpPr>
            <p:spPr bwMode="auto">
              <a:xfrm>
                <a:off x="3363" y="1562"/>
                <a:ext cx="259" cy="0"/>
              </a:xfrm>
              <a:prstGeom prst="line">
                <a:avLst/>
              </a:prstGeom>
              <a:grpFill/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4" name="Line 29"/>
              <p:cNvSpPr>
                <a:spLocks noChangeShapeType="1"/>
              </p:cNvSpPr>
              <p:nvPr/>
            </p:nvSpPr>
            <p:spPr bwMode="auto">
              <a:xfrm>
                <a:off x="3622" y="1562"/>
                <a:ext cx="158" cy="126"/>
              </a:xfrm>
              <a:prstGeom prst="line">
                <a:avLst/>
              </a:prstGeom>
              <a:grpFill/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0" name="Group 33"/>
            <p:cNvGrpSpPr>
              <a:grpSpLocks/>
            </p:cNvGrpSpPr>
            <p:nvPr/>
          </p:nvGrpSpPr>
          <p:grpSpPr bwMode="auto">
            <a:xfrm>
              <a:off x="3377" y="2244"/>
              <a:ext cx="456" cy="173"/>
              <a:chOff x="3377" y="2244"/>
              <a:chExt cx="456" cy="173"/>
            </a:xfrm>
            <a:grpFill/>
          </p:grpSpPr>
          <p:sp>
            <p:nvSpPr>
              <p:cNvPr id="10261" name="Line 31"/>
              <p:cNvSpPr>
                <a:spLocks noChangeShapeType="1"/>
              </p:cNvSpPr>
              <p:nvPr/>
            </p:nvSpPr>
            <p:spPr bwMode="auto">
              <a:xfrm>
                <a:off x="3377" y="2417"/>
                <a:ext cx="211" cy="0"/>
              </a:xfrm>
              <a:prstGeom prst="line">
                <a:avLst/>
              </a:prstGeom>
              <a:grpFill/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2" name="Line 32"/>
              <p:cNvSpPr>
                <a:spLocks noChangeShapeType="1"/>
              </p:cNvSpPr>
              <p:nvPr/>
            </p:nvSpPr>
            <p:spPr bwMode="auto">
              <a:xfrm flipV="1">
                <a:off x="3588" y="2244"/>
                <a:ext cx="245" cy="172"/>
              </a:xfrm>
              <a:prstGeom prst="line">
                <a:avLst/>
              </a:prstGeom>
              <a:grpFill/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27364" name="Rectangle 36"/>
          <p:cNvSpPr>
            <a:spLocks noChangeArrowheads="1"/>
          </p:cNvSpPr>
          <p:nvPr/>
        </p:nvSpPr>
        <p:spPr bwMode="auto">
          <a:xfrm>
            <a:off x="2314576" y="5316538"/>
            <a:ext cx="78914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</a:pPr>
            <a:r>
              <a:rPr lang="en-US" sz="2000" dirty="0"/>
              <a:t>For </a:t>
            </a:r>
            <a:r>
              <a:rPr lang="en-US" sz="2000" b="1" u="sng" dirty="0">
                <a:solidFill>
                  <a:srgbClr val="FFC000"/>
                </a:solidFill>
              </a:rPr>
              <a:t>Q = 2.50</a:t>
            </a:r>
            <a:r>
              <a:rPr lang="en-US" sz="2000" dirty="0"/>
              <a:t>: Oscillation is cancelled out </a:t>
            </a:r>
            <a:r>
              <a:rPr lang="en-US" sz="2000" b="1" u="sng" dirty="0">
                <a:solidFill>
                  <a:srgbClr val="FFC000"/>
                </a:solidFill>
              </a:rPr>
              <a:t>every second turn</a:t>
            </a:r>
            <a:r>
              <a:rPr lang="en-US" sz="2000" dirty="0"/>
              <a:t>, and therefore the particle </a:t>
            </a:r>
            <a:r>
              <a:rPr lang="en-US" sz="2000" b="1" u="sng" dirty="0">
                <a:solidFill>
                  <a:srgbClr val="FFC000"/>
                </a:solidFill>
              </a:rPr>
              <a:t>motion is stable</a:t>
            </a:r>
            <a:r>
              <a:rPr lang="en-US" sz="2000" dirty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BCEB3-BDFA-0947-98E7-E3F42817F29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4414045" y="1266827"/>
            <a:ext cx="582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ja-JP" sz="2000" b="1">
                <a:solidFill>
                  <a:schemeClr val="bg1"/>
                </a:solidFill>
                <a:latin typeface="Times New Roman" charset="0"/>
              </a:rPr>
              <a:t>x</a:t>
            </a:r>
            <a:r>
              <a:rPr lang="ja-JP" altLang="en-US" sz="2000" b="1" dirty="0" smtClean="0">
                <a:solidFill>
                  <a:schemeClr val="bg1"/>
                </a:solidFill>
                <a:latin typeface="Times New Roman" charset="0"/>
              </a:rPr>
              <a:t>’</a:t>
            </a:r>
            <a:r>
              <a:rPr lang="en-US" sz="2000" b="1" dirty="0">
                <a:solidFill>
                  <a:schemeClr val="bg1"/>
                </a:solidFill>
                <a:latin typeface="Symbol" charset="0"/>
              </a:rPr>
              <a:t>b</a:t>
            </a:r>
            <a:endParaRPr lang="en-US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0250" name="AutoShape 14"/>
          <p:cNvSpPr>
            <a:spLocks/>
          </p:cNvSpPr>
          <p:nvPr/>
        </p:nvSpPr>
        <p:spPr bwMode="auto">
          <a:xfrm>
            <a:off x="5956300" y="2025651"/>
            <a:ext cx="820738" cy="315913"/>
          </a:xfrm>
          <a:prstGeom prst="borderCallout2">
            <a:avLst>
              <a:gd name="adj1" fmla="val 36181"/>
              <a:gd name="adj2" fmla="val -9282"/>
              <a:gd name="adj3" fmla="val 36181"/>
              <a:gd name="adj4" fmla="val -41394"/>
              <a:gd name="adj5" fmla="val 262310"/>
              <a:gd name="adj6" fmla="val -76981"/>
            </a:avLst>
          </a:prstGeom>
          <a:solidFill>
            <a:srgbClr val="CCCCFF">
              <a:alpha val="50195"/>
            </a:srgbClr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  <a:latin typeface="Times New Roman" charset="0"/>
              </a:rPr>
              <a:t>2</a:t>
            </a:r>
            <a:r>
              <a:rPr lang="en-US" sz="1600" baseline="30000">
                <a:solidFill>
                  <a:schemeClr val="bg1"/>
                </a:solidFill>
                <a:latin typeface="Times New Roman" charset="0"/>
              </a:rPr>
              <a:t>nd</a:t>
            </a:r>
            <a:r>
              <a:rPr lang="en-US" sz="1600">
                <a:solidFill>
                  <a:schemeClr val="bg1"/>
                </a:solidFill>
                <a:latin typeface="Times New Roman" charset="0"/>
              </a:rPr>
              <a:t> turn</a:t>
            </a:r>
          </a:p>
        </p:txBody>
      </p:sp>
      <p:sp>
        <p:nvSpPr>
          <p:cNvPr id="10249" name="AutoShape 13"/>
          <p:cNvSpPr>
            <a:spLocks/>
          </p:cNvSpPr>
          <p:nvPr/>
        </p:nvSpPr>
        <p:spPr bwMode="auto">
          <a:xfrm>
            <a:off x="5951539" y="1484313"/>
            <a:ext cx="822325" cy="315912"/>
          </a:xfrm>
          <a:prstGeom prst="borderCallout2">
            <a:avLst>
              <a:gd name="adj1" fmla="val 36181"/>
              <a:gd name="adj2" fmla="val -9269"/>
              <a:gd name="adj3" fmla="val 36181"/>
              <a:gd name="adj4" fmla="val -74130"/>
              <a:gd name="adj5" fmla="val 651759"/>
              <a:gd name="adj6" fmla="val -145944"/>
            </a:avLst>
          </a:prstGeom>
          <a:solidFill>
            <a:srgbClr val="CCCCFF">
              <a:alpha val="50195"/>
            </a:srgbClr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  <a:latin typeface="Times New Roman" charset="0"/>
              </a:rPr>
              <a:t>1</a:t>
            </a:r>
            <a:r>
              <a:rPr lang="en-US" sz="1600" baseline="30000">
                <a:solidFill>
                  <a:schemeClr val="bg1"/>
                </a:solidFill>
                <a:latin typeface="Times New Roman" charset="0"/>
              </a:rPr>
              <a:t>st</a:t>
            </a:r>
            <a:r>
              <a:rPr lang="en-US" sz="1600">
                <a:solidFill>
                  <a:schemeClr val="bg1"/>
                </a:solidFill>
                <a:latin typeface="Times New Roman" charset="0"/>
              </a:rPr>
              <a:t> turn</a:t>
            </a:r>
          </a:p>
        </p:txBody>
      </p:sp>
      <p:sp>
        <p:nvSpPr>
          <p:cNvPr id="10251" name="AutoShape 15"/>
          <p:cNvSpPr>
            <a:spLocks/>
          </p:cNvSpPr>
          <p:nvPr/>
        </p:nvSpPr>
        <p:spPr bwMode="auto">
          <a:xfrm>
            <a:off x="5969000" y="3367088"/>
            <a:ext cx="820738" cy="315912"/>
          </a:xfrm>
          <a:prstGeom prst="borderCallout2">
            <a:avLst>
              <a:gd name="adj1" fmla="val 36181"/>
              <a:gd name="adj2" fmla="val -9282"/>
              <a:gd name="adj3" fmla="val 36181"/>
              <a:gd name="adj4" fmla="val -75241"/>
              <a:gd name="adj5" fmla="val 268843"/>
              <a:gd name="adj6" fmla="val -148551"/>
            </a:avLst>
          </a:prstGeom>
          <a:solidFill>
            <a:srgbClr val="CCCCFF">
              <a:alpha val="50195"/>
            </a:srgbClr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  <a:latin typeface="Times New Roman" charset="0"/>
              </a:rPr>
              <a:t>3</a:t>
            </a:r>
            <a:r>
              <a:rPr lang="en-US" sz="1600" baseline="30000">
                <a:solidFill>
                  <a:schemeClr val="bg1"/>
                </a:solidFill>
                <a:latin typeface="Times New Roman" charset="0"/>
              </a:rPr>
              <a:t>rd</a:t>
            </a:r>
            <a:r>
              <a:rPr lang="en-US" sz="1600">
                <a:solidFill>
                  <a:schemeClr val="bg1"/>
                </a:solidFill>
                <a:latin typeface="Times New Roman" charset="0"/>
              </a:rPr>
              <a:t> turn</a:t>
            </a:r>
          </a:p>
        </p:txBody>
      </p:sp>
    </p:spTree>
    <p:extLst>
      <p:ext uri="{BB962C8B-B14F-4D97-AF65-F5344CB8AC3E}">
        <p14:creationId xmlns:p14="http://schemas.microsoft.com/office/powerpoint/2010/main" val="829704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7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7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7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7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0" grpId="0" autoUpdateAnimBg="0"/>
      <p:bldP spid="227364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73"/>
          <p:cNvGrpSpPr>
            <a:grpSpLocks/>
          </p:cNvGrpSpPr>
          <p:nvPr/>
        </p:nvGrpSpPr>
        <p:grpSpPr bwMode="auto">
          <a:xfrm>
            <a:off x="6812329" y="1270000"/>
            <a:ext cx="3341687" cy="3092450"/>
            <a:chOff x="3369" y="1017"/>
            <a:chExt cx="2105" cy="1948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34" name="Text Box 46"/>
            <p:cNvSpPr txBox="1">
              <a:spLocks noChangeArrowheads="1"/>
            </p:cNvSpPr>
            <p:nvPr/>
          </p:nvSpPr>
          <p:spPr bwMode="auto">
            <a:xfrm>
              <a:off x="4666" y="1068"/>
              <a:ext cx="806" cy="288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chemeClr val="bg1"/>
                  </a:solidFill>
                  <a:latin typeface="+mn-lt"/>
                </a:rPr>
                <a:t>Q = 2.33</a:t>
              </a:r>
            </a:p>
          </p:txBody>
        </p:sp>
        <p:pic>
          <p:nvPicPr>
            <p:cNvPr id="35" name="Picture 47" descr="Graphic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9" y="1017"/>
              <a:ext cx="2105" cy="1948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Line 49"/>
            <p:cNvSpPr>
              <a:spLocks noChangeShapeType="1"/>
            </p:cNvSpPr>
            <p:nvPr/>
          </p:nvSpPr>
          <p:spPr bwMode="auto">
            <a:xfrm>
              <a:off x="4510" y="1388"/>
              <a:ext cx="0" cy="177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7" name="Line 50"/>
            <p:cNvSpPr>
              <a:spLocks noChangeShapeType="1"/>
            </p:cNvSpPr>
            <p:nvPr/>
          </p:nvSpPr>
          <p:spPr bwMode="auto">
            <a:xfrm>
              <a:off x="4709" y="2136"/>
              <a:ext cx="0" cy="384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" name="Line 51"/>
            <p:cNvSpPr>
              <a:spLocks noChangeShapeType="1"/>
            </p:cNvSpPr>
            <p:nvPr/>
          </p:nvSpPr>
          <p:spPr bwMode="auto">
            <a:xfrm flipV="1">
              <a:off x="3866" y="2047"/>
              <a:ext cx="0" cy="288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39" name="Group 72"/>
            <p:cNvGrpSpPr>
              <a:grpSpLocks/>
            </p:cNvGrpSpPr>
            <p:nvPr/>
          </p:nvGrpSpPr>
          <p:grpSpPr bwMode="auto">
            <a:xfrm>
              <a:off x="3403" y="1159"/>
              <a:ext cx="1265" cy="510"/>
              <a:chOff x="3403" y="1159"/>
              <a:chExt cx="1265" cy="510"/>
            </a:xfrm>
            <a:grpFill/>
          </p:grpSpPr>
          <p:sp>
            <p:nvSpPr>
              <p:cNvPr id="49" name="Line 59"/>
              <p:cNvSpPr>
                <a:spLocks noChangeShapeType="1"/>
              </p:cNvSpPr>
              <p:nvPr/>
            </p:nvSpPr>
            <p:spPr bwMode="auto">
              <a:xfrm>
                <a:off x="3403" y="1159"/>
                <a:ext cx="298" cy="0"/>
              </a:xfrm>
              <a:prstGeom prst="line">
                <a:avLst/>
              </a:prstGeom>
              <a:grpFill/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Line 60"/>
              <p:cNvSpPr>
                <a:spLocks noChangeShapeType="1"/>
              </p:cNvSpPr>
              <p:nvPr/>
            </p:nvSpPr>
            <p:spPr bwMode="auto">
              <a:xfrm>
                <a:off x="3708" y="1165"/>
                <a:ext cx="960" cy="504"/>
              </a:xfrm>
              <a:prstGeom prst="line">
                <a:avLst/>
              </a:prstGeom>
              <a:grpFill/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" name="Group 71"/>
            <p:cNvGrpSpPr>
              <a:grpSpLocks/>
            </p:cNvGrpSpPr>
            <p:nvPr/>
          </p:nvGrpSpPr>
          <p:grpSpPr bwMode="auto">
            <a:xfrm>
              <a:off x="3383" y="1437"/>
              <a:ext cx="1219" cy="1072"/>
              <a:chOff x="3383" y="1437"/>
              <a:chExt cx="1219" cy="1072"/>
            </a:xfrm>
            <a:grpFill/>
          </p:grpSpPr>
          <p:sp>
            <p:nvSpPr>
              <p:cNvPr id="47" name="Line 62"/>
              <p:cNvSpPr>
                <a:spLocks noChangeShapeType="1"/>
              </p:cNvSpPr>
              <p:nvPr/>
            </p:nvSpPr>
            <p:spPr bwMode="auto">
              <a:xfrm>
                <a:off x="3383" y="1437"/>
                <a:ext cx="272" cy="0"/>
              </a:xfrm>
              <a:prstGeom prst="line">
                <a:avLst/>
              </a:prstGeom>
              <a:grpFill/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Line 63"/>
              <p:cNvSpPr>
                <a:spLocks noChangeShapeType="1"/>
              </p:cNvSpPr>
              <p:nvPr/>
            </p:nvSpPr>
            <p:spPr bwMode="auto">
              <a:xfrm>
                <a:off x="3655" y="1437"/>
                <a:ext cx="947" cy="1072"/>
              </a:xfrm>
              <a:prstGeom prst="line">
                <a:avLst/>
              </a:prstGeom>
              <a:grpFill/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1" name="Group 70"/>
            <p:cNvGrpSpPr>
              <a:grpSpLocks/>
            </p:cNvGrpSpPr>
            <p:nvPr/>
          </p:nvGrpSpPr>
          <p:grpSpPr bwMode="auto">
            <a:xfrm>
              <a:off x="3409" y="1827"/>
              <a:ext cx="457" cy="272"/>
              <a:chOff x="3390" y="1834"/>
              <a:chExt cx="457" cy="272"/>
            </a:xfrm>
            <a:grpFill/>
          </p:grpSpPr>
          <p:sp>
            <p:nvSpPr>
              <p:cNvPr id="45" name="Line 65"/>
              <p:cNvSpPr>
                <a:spLocks noChangeShapeType="1"/>
              </p:cNvSpPr>
              <p:nvPr/>
            </p:nvSpPr>
            <p:spPr bwMode="auto">
              <a:xfrm>
                <a:off x="3390" y="2105"/>
                <a:ext cx="191" cy="1"/>
              </a:xfrm>
              <a:prstGeom prst="line">
                <a:avLst/>
              </a:prstGeom>
              <a:grpFill/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Line 66"/>
              <p:cNvSpPr>
                <a:spLocks noChangeShapeType="1"/>
              </p:cNvSpPr>
              <p:nvPr/>
            </p:nvSpPr>
            <p:spPr bwMode="auto">
              <a:xfrm flipV="1">
                <a:off x="3582" y="1834"/>
                <a:ext cx="265" cy="271"/>
              </a:xfrm>
              <a:prstGeom prst="line">
                <a:avLst/>
              </a:prstGeom>
              <a:grpFill/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2" name="Group 69"/>
            <p:cNvGrpSpPr>
              <a:grpSpLocks/>
            </p:cNvGrpSpPr>
            <p:nvPr/>
          </p:nvGrpSpPr>
          <p:grpSpPr bwMode="auto">
            <a:xfrm>
              <a:off x="3396" y="2225"/>
              <a:ext cx="722" cy="576"/>
              <a:chOff x="3396" y="2225"/>
              <a:chExt cx="722" cy="576"/>
            </a:xfrm>
            <a:grpFill/>
          </p:grpSpPr>
          <p:sp>
            <p:nvSpPr>
              <p:cNvPr id="43" name="Line 67"/>
              <p:cNvSpPr>
                <a:spLocks noChangeShapeType="1"/>
              </p:cNvSpPr>
              <p:nvPr/>
            </p:nvSpPr>
            <p:spPr bwMode="auto">
              <a:xfrm>
                <a:off x="3396" y="2801"/>
                <a:ext cx="318" cy="0"/>
              </a:xfrm>
              <a:prstGeom prst="line">
                <a:avLst/>
              </a:prstGeom>
              <a:grpFill/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Line 68"/>
              <p:cNvSpPr>
                <a:spLocks noChangeShapeType="1"/>
              </p:cNvSpPr>
              <p:nvPr/>
            </p:nvSpPr>
            <p:spPr bwMode="auto">
              <a:xfrm flipV="1">
                <a:off x="3721" y="2225"/>
                <a:ext cx="397" cy="576"/>
              </a:xfrm>
              <a:prstGeom prst="line">
                <a:avLst/>
              </a:prstGeom>
              <a:grpFill/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latin typeface="+mn-lt"/>
              </a:rPr>
              <a:t>30.03.2022</a:t>
            </a:r>
            <a:endParaRPr lang="en-US" sz="1400" dirty="0">
              <a:latin typeface="+mn-lt"/>
            </a:endParaRPr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 smtClean="0">
                <a:latin typeface="+mn-lt"/>
              </a:rPr>
              <a:t>Introduction to accelerator physics, R. Alemany Fernandez</a:t>
            </a:r>
            <a:endParaRPr lang="en-US" sz="1400">
              <a:latin typeface="+mn-lt"/>
            </a:endParaRPr>
          </a:p>
        </p:txBody>
      </p:sp>
      <p:sp>
        <p:nvSpPr>
          <p:cNvPr id="229378" name="Rectangle 2"/>
          <p:cNvSpPr>
            <a:spLocks noChangeArrowheads="1"/>
          </p:cNvSpPr>
          <p:nvPr/>
        </p:nvSpPr>
        <p:spPr bwMode="auto">
          <a:xfrm>
            <a:off x="2319338" y="4465639"/>
            <a:ext cx="80502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</a:pPr>
            <a:r>
              <a:rPr lang="en-US" sz="2000" dirty="0"/>
              <a:t>For </a:t>
            </a:r>
            <a:r>
              <a:rPr lang="en-US" sz="2000" b="1" u="sng" dirty="0">
                <a:solidFill>
                  <a:srgbClr val="FFC000"/>
                </a:solidFill>
              </a:rPr>
              <a:t>Q = 2.50</a:t>
            </a:r>
            <a:r>
              <a:rPr lang="en-US" sz="2000" dirty="0"/>
              <a:t>: Oscillation induced by the </a:t>
            </a:r>
            <a:r>
              <a:rPr lang="en-US" sz="2000" b="1" u="sng" dirty="0">
                <a:solidFill>
                  <a:srgbClr val="FFC000"/>
                </a:solidFill>
              </a:rPr>
              <a:t>quadrupole kick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/>
              <a:t>grows on each turn and the particle is lost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000" dirty="0"/>
              <a:t>			    </a:t>
            </a:r>
            <a:r>
              <a:rPr lang="en-US" sz="2000" b="1" u="sng" dirty="0">
                <a:solidFill>
                  <a:srgbClr val="FFC000"/>
                </a:solidFill>
              </a:rPr>
              <a:t>(2</a:t>
            </a:r>
            <a:r>
              <a:rPr lang="en-US" sz="2000" b="1" u="sng" baseline="30000" dirty="0">
                <a:solidFill>
                  <a:srgbClr val="FFC000"/>
                </a:solidFill>
              </a:rPr>
              <a:t>nd</a:t>
            </a:r>
            <a:r>
              <a:rPr lang="en-US" sz="2000" b="1" u="sng" dirty="0">
                <a:solidFill>
                  <a:srgbClr val="FFC000"/>
                </a:solidFill>
              </a:rPr>
              <a:t> order resonance 2Q = 5)</a:t>
            </a:r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title"/>
          </p:nvPr>
        </p:nvSpPr>
        <p:spPr>
          <a:xfrm>
            <a:off x="2419351" y="327026"/>
            <a:ext cx="7993063" cy="74771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Quadrupole </a:t>
            </a:r>
            <a:r>
              <a:rPr lang="en-US" sz="2600" dirty="0"/>
              <a:t>(deflection </a:t>
            </a:r>
            <a:r>
              <a:rPr lang="en-US" sz="3000" dirty="0">
                <a:solidFill>
                  <a:schemeClr val="tx1"/>
                </a:solidFill>
                <a:sym typeface="Symbol" charset="0"/>
              </a:rPr>
              <a:t>∝</a:t>
            </a:r>
            <a:r>
              <a:rPr lang="en-US" sz="2600" dirty="0"/>
              <a:t> position)</a:t>
            </a:r>
          </a:p>
        </p:txBody>
      </p:sp>
      <p:sp>
        <p:nvSpPr>
          <p:cNvPr id="229403" name="Rectangle 27"/>
          <p:cNvSpPr>
            <a:spLocks noChangeArrowheads="1"/>
          </p:cNvSpPr>
          <p:nvPr/>
        </p:nvSpPr>
        <p:spPr bwMode="auto">
          <a:xfrm>
            <a:off x="2314576" y="5549901"/>
            <a:ext cx="7891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</a:pPr>
            <a:r>
              <a:rPr lang="en-US" sz="2000" dirty="0"/>
              <a:t>For </a:t>
            </a:r>
            <a:r>
              <a:rPr lang="en-US" sz="2000" b="1" u="sng" dirty="0">
                <a:solidFill>
                  <a:srgbClr val="FFC000"/>
                </a:solidFill>
              </a:rPr>
              <a:t>Q = 2.33</a:t>
            </a:r>
            <a:r>
              <a:rPr lang="en-US" sz="2000" dirty="0"/>
              <a:t>: Oscillation is cancelled out </a:t>
            </a:r>
            <a:r>
              <a:rPr lang="en-US" sz="2000" b="1" u="sng" dirty="0">
                <a:solidFill>
                  <a:srgbClr val="FFC000"/>
                </a:solidFill>
              </a:rPr>
              <a:t>every third turn</a:t>
            </a:r>
            <a:r>
              <a:rPr lang="en-US" sz="2000" dirty="0"/>
              <a:t>, and therefore the particle </a:t>
            </a:r>
            <a:r>
              <a:rPr lang="en-US" sz="2000" b="1" u="sng" dirty="0">
                <a:solidFill>
                  <a:srgbClr val="FFC000"/>
                </a:solidFill>
              </a:rPr>
              <a:t>motion is stable</a:t>
            </a:r>
            <a:r>
              <a:rPr lang="en-US" sz="2000" dirty="0"/>
              <a:t>.</a:t>
            </a:r>
          </a:p>
        </p:txBody>
      </p:sp>
      <p:grpSp>
        <p:nvGrpSpPr>
          <p:cNvPr id="11272" name="Group 74"/>
          <p:cNvGrpSpPr>
            <a:grpSpLocks/>
          </p:cNvGrpSpPr>
          <p:nvPr/>
        </p:nvGrpSpPr>
        <p:grpSpPr bwMode="auto">
          <a:xfrm>
            <a:off x="2687638" y="1260475"/>
            <a:ext cx="4187826" cy="3097213"/>
            <a:chOff x="733" y="990"/>
            <a:chExt cx="2638" cy="1951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11291" name="Picture 29" descr="Graphic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" y="992"/>
              <a:ext cx="2105" cy="1948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2" name="Text Box 30"/>
            <p:cNvSpPr txBox="1">
              <a:spLocks noChangeArrowheads="1"/>
            </p:cNvSpPr>
            <p:nvPr/>
          </p:nvSpPr>
          <p:spPr bwMode="auto">
            <a:xfrm>
              <a:off x="733" y="990"/>
              <a:ext cx="80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chemeClr val="bg1"/>
                  </a:solidFill>
                  <a:latin typeface="+mn-lt"/>
                </a:rPr>
                <a:t>Q = 2.50</a:t>
              </a:r>
            </a:p>
          </p:txBody>
        </p:sp>
        <p:sp>
          <p:nvSpPr>
            <p:cNvPr id="11293" name="AutoShape 53"/>
            <p:cNvSpPr>
              <a:spLocks/>
            </p:cNvSpPr>
            <p:nvPr/>
          </p:nvSpPr>
          <p:spPr bwMode="auto">
            <a:xfrm>
              <a:off x="2824" y="1082"/>
              <a:ext cx="518" cy="199"/>
            </a:xfrm>
            <a:prstGeom prst="borderCallout2">
              <a:avLst>
                <a:gd name="adj1" fmla="val 36181"/>
                <a:gd name="adj2" fmla="val -9269"/>
                <a:gd name="adj3" fmla="val 36181"/>
                <a:gd name="adj4" fmla="val -91120"/>
                <a:gd name="adj5" fmla="val 226130"/>
                <a:gd name="adj6" fmla="val -181662"/>
              </a:avLst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600"/>
                <a:t>1</a:t>
              </a:r>
              <a:r>
                <a:rPr lang="en-US" sz="1600" baseline="30000"/>
                <a:t>st</a:t>
              </a:r>
              <a:r>
                <a:rPr lang="en-US" sz="1600"/>
                <a:t> turn</a:t>
              </a:r>
            </a:p>
          </p:txBody>
        </p:sp>
        <p:sp>
          <p:nvSpPr>
            <p:cNvPr id="11294" name="AutoShape 54"/>
            <p:cNvSpPr>
              <a:spLocks/>
            </p:cNvSpPr>
            <p:nvPr/>
          </p:nvSpPr>
          <p:spPr bwMode="auto">
            <a:xfrm>
              <a:off x="2820" y="1367"/>
              <a:ext cx="551" cy="206"/>
            </a:xfrm>
            <a:prstGeom prst="borderCallout2">
              <a:avLst>
                <a:gd name="adj1" fmla="val 36181"/>
                <a:gd name="adj2" fmla="val -9282"/>
                <a:gd name="adj3" fmla="val 36181"/>
                <a:gd name="adj4" fmla="val -54741"/>
                <a:gd name="adj5" fmla="val 145727"/>
                <a:gd name="adj6" fmla="val -105222"/>
              </a:avLst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600"/>
                <a:t>2</a:t>
              </a:r>
              <a:r>
                <a:rPr lang="en-US" sz="1600" baseline="30000"/>
                <a:t>nd</a:t>
              </a:r>
              <a:r>
                <a:rPr lang="en-US" sz="1600"/>
                <a:t> turn</a:t>
              </a:r>
            </a:p>
          </p:txBody>
        </p:sp>
        <p:sp>
          <p:nvSpPr>
            <p:cNvPr id="11295" name="AutoShape 55"/>
            <p:cNvSpPr>
              <a:spLocks/>
            </p:cNvSpPr>
            <p:nvPr/>
          </p:nvSpPr>
          <p:spPr bwMode="auto">
            <a:xfrm>
              <a:off x="2835" y="2023"/>
              <a:ext cx="517" cy="199"/>
            </a:xfrm>
            <a:prstGeom prst="borderCallout2">
              <a:avLst>
                <a:gd name="adj1" fmla="val 36181"/>
                <a:gd name="adj2" fmla="val -9282"/>
                <a:gd name="adj3" fmla="val 36181"/>
                <a:gd name="adj4" fmla="val -40037"/>
                <a:gd name="adj5" fmla="val -20602"/>
                <a:gd name="adj6" fmla="val -74273"/>
              </a:avLst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600"/>
                <a:t>3</a:t>
              </a:r>
              <a:r>
                <a:rPr lang="en-US" sz="1600" baseline="30000"/>
                <a:t>rd</a:t>
              </a:r>
              <a:r>
                <a:rPr lang="en-US" sz="1600"/>
                <a:t> turn</a:t>
              </a:r>
            </a:p>
          </p:txBody>
        </p:sp>
        <p:sp>
          <p:nvSpPr>
            <p:cNvPr id="11296" name="AutoShape 56"/>
            <p:cNvSpPr>
              <a:spLocks/>
            </p:cNvSpPr>
            <p:nvPr/>
          </p:nvSpPr>
          <p:spPr bwMode="auto">
            <a:xfrm>
              <a:off x="2832" y="2742"/>
              <a:ext cx="517" cy="199"/>
            </a:xfrm>
            <a:prstGeom prst="borderCallout2">
              <a:avLst>
                <a:gd name="adj1" fmla="val 36181"/>
                <a:gd name="adj2" fmla="val -9282"/>
                <a:gd name="adj3" fmla="val 36181"/>
                <a:gd name="adj4" fmla="val -79111"/>
                <a:gd name="adj5" fmla="val -17588"/>
                <a:gd name="adj6" fmla="val -156093"/>
              </a:avLst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600"/>
                <a:t>4</a:t>
              </a:r>
              <a:r>
                <a:rPr lang="en-US" sz="1600" baseline="30000"/>
                <a:t>th</a:t>
              </a:r>
              <a:r>
                <a:rPr lang="en-US" sz="1600"/>
                <a:t> turn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BCEB3-BDFA-0947-98E7-E3F42817F29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1" name="Text Box 30"/>
          <p:cNvSpPr txBox="1">
            <a:spLocks noChangeArrowheads="1"/>
          </p:cNvSpPr>
          <p:nvPr/>
        </p:nvSpPr>
        <p:spPr bwMode="auto">
          <a:xfrm>
            <a:off x="8860204" y="1276350"/>
            <a:ext cx="1290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Q = 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2.33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4853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9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9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8" grpId="0" autoUpdateAnimBg="0"/>
      <p:bldP spid="229403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+mn-lt"/>
              </a:rPr>
              <a:t>30.03.2022</a:t>
            </a:r>
            <a:endParaRPr lang="en-US" sz="1400">
              <a:latin typeface="+mn-lt"/>
            </a:endParaRPr>
          </a:p>
        </p:txBody>
      </p:sp>
      <p:sp>
        <p:nvSpPr>
          <p:cNvPr id="122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 smtClean="0">
                <a:latin typeface="+mn-lt"/>
              </a:rPr>
              <a:t>Introduction to accelerator physics, R. Alemany Fernandez</a:t>
            </a:r>
            <a:endParaRPr lang="en-US" sz="1400">
              <a:latin typeface="+mn-lt"/>
            </a:endParaRPr>
          </a:p>
        </p:txBody>
      </p:sp>
      <p:sp>
        <p:nvSpPr>
          <p:cNvPr id="231426" name="Rectangle 2"/>
          <p:cNvSpPr>
            <a:spLocks noChangeArrowheads="1"/>
          </p:cNvSpPr>
          <p:nvPr/>
        </p:nvSpPr>
        <p:spPr bwMode="auto">
          <a:xfrm>
            <a:off x="2319338" y="4432301"/>
            <a:ext cx="80502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</a:pPr>
            <a:r>
              <a:rPr lang="en-US" sz="2000" dirty="0"/>
              <a:t>For </a:t>
            </a:r>
            <a:r>
              <a:rPr lang="en-US" sz="2000" b="1" u="sng" dirty="0">
                <a:solidFill>
                  <a:srgbClr val="FFC000"/>
                </a:solidFill>
              </a:rPr>
              <a:t>Q = 2.33</a:t>
            </a:r>
            <a:r>
              <a:rPr lang="en-US" sz="2000" dirty="0"/>
              <a:t>: Oscillation induced by the </a:t>
            </a:r>
            <a:r>
              <a:rPr lang="en-US" sz="2000" b="1" u="sng" dirty="0" err="1">
                <a:solidFill>
                  <a:srgbClr val="FFC000"/>
                </a:solidFill>
              </a:rPr>
              <a:t>sextupole</a:t>
            </a:r>
            <a:r>
              <a:rPr lang="en-US" sz="2000" b="1" u="sng" dirty="0">
                <a:solidFill>
                  <a:srgbClr val="FFC000"/>
                </a:solidFill>
              </a:rPr>
              <a:t> kick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/>
              <a:t>grows on each turn and the particle is lost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000" dirty="0"/>
              <a:t>			</a:t>
            </a:r>
            <a:r>
              <a:rPr lang="en-US" sz="2000" dirty="0">
                <a:solidFill>
                  <a:srgbClr val="FFC000"/>
                </a:solidFill>
              </a:rPr>
              <a:t>    </a:t>
            </a:r>
            <a:r>
              <a:rPr lang="en-US" sz="2000" b="1" u="sng" dirty="0">
                <a:solidFill>
                  <a:srgbClr val="FFC000"/>
                </a:solidFill>
              </a:rPr>
              <a:t>(3</a:t>
            </a:r>
            <a:r>
              <a:rPr lang="en-US" sz="2000" b="1" u="sng" baseline="30000" dirty="0">
                <a:solidFill>
                  <a:srgbClr val="FFC000"/>
                </a:solidFill>
              </a:rPr>
              <a:t>rd</a:t>
            </a:r>
            <a:r>
              <a:rPr lang="en-US" sz="2000" b="1" u="sng" dirty="0">
                <a:solidFill>
                  <a:srgbClr val="FFC000"/>
                </a:solidFill>
              </a:rPr>
              <a:t> order resonance 3Q = 7)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title"/>
          </p:nvPr>
        </p:nvSpPr>
        <p:spPr>
          <a:xfrm>
            <a:off x="2419351" y="349251"/>
            <a:ext cx="7993063" cy="74771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err="1"/>
              <a:t>Sextupole</a:t>
            </a:r>
            <a:r>
              <a:rPr lang="en-US" dirty="0"/>
              <a:t> </a:t>
            </a:r>
            <a:r>
              <a:rPr lang="en-US" sz="2600" dirty="0"/>
              <a:t>(deflection </a:t>
            </a:r>
            <a:r>
              <a:rPr lang="en-US" sz="3000" dirty="0">
                <a:solidFill>
                  <a:schemeClr val="tx1"/>
                </a:solidFill>
                <a:sym typeface="Symbol" charset="0"/>
              </a:rPr>
              <a:t>∝</a:t>
            </a:r>
            <a:r>
              <a:rPr lang="en-US" sz="2600" dirty="0"/>
              <a:t> position</a:t>
            </a:r>
            <a:r>
              <a:rPr lang="en-US" sz="2600" baseline="30000" dirty="0"/>
              <a:t>2</a:t>
            </a:r>
            <a:r>
              <a:rPr lang="en-US" sz="2600" dirty="0"/>
              <a:t>)</a:t>
            </a:r>
          </a:p>
        </p:txBody>
      </p:sp>
      <p:sp>
        <p:nvSpPr>
          <p:cNvPr id="231428" name="Rectangle 4"/>
          <p:cNvSpPr>
            <a:spLocks noChangeArrowheads="1"/>
          </p:cNvSpPr>
          <p:nvPr/>
        </p:nvSpPr>
        <p:spPr bwMode="auto">
          <a:xfrm>
            <a:off x="2314576" y="5472113"/>
            <a:ext cx="78914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</a:pPr>
            <a:r>
              <a:rPr lang="en-US" sz="2000" dirty="0"/>
              <a:t>For </a:t>
            </a:r>
            <a:r>
              <a:rPr lang="en-US" sz="2000" b="1" u="sng" dirty="0">
                <a:solidFill>
                  <a:srgbClr val="FFC000"/>
                </a:solidFill>
              </a:rPr>
              <a:t>Q = 2.25</a:t>
            </a:r>
            <a:r>
              <a:rPr lang="en-US" sz="2000" dirty="0"/>
              <a:t>: Oscillation is cancelled out </a:t>
            </a:r>
            <a:r>
              <a:rPr lang="en-US" sz="2000" b="1" u="sng" dirty="0">
                <a:solidFill>
                  <a:srgbClr val="FFC000"/>
                </a:solidFill>
              </a:rPr>
              <a:t>every fourth turn</a:t>
            </a:r>
            <a:r>
              <a:rPr lang="en-US" sz="2000" dirty="0"/>
              <a:t>, and therefore the particle </a:t>
            </a:r>
            <a:r>
              <a:rPr lang="en-US" sz="2000" b="1" u="sng" dirty="0">
                <a:solidFill>
                  <a:srgbClr val="FFC000"/>
                </a:solidFill>
              </a:rPr>
              <a:t>motion is stable</a:t>
            </a:r>
            <a:r>
              <a:rPr lang="en-US" sz="2000" dirty="0"/>
              <a:t>.</a:t>
            </a:r>
          </a:p>
        </p:txBody>
      </p:sp>
      <p:grpSp>
        <p:nvGrpSpPr>
          <p:cNvPr id="12296" name="Group 51"/>
          <p:cNvGrpSpPr>
            <a:grpSpLocks/>
          </p:cNvGrpSpPr>
          <p:nvPr/>
        </p:nvGrpSpPr>
        <p:grpSpPr bwMode="auto">
          <a:xfrm>
            <a:off x="2551114" y="1296989"/>
            <a:ext cx="4294187" cy="3092450"/>
            <a:chOff x="647" y="1076"/>
            <a:chExt cx="2705" cy="1948"/>
          </a:xfrm>
          <a:solidFill>
            <a:schemeClr val="accent1">
              <a:lumMod val="20000"/>
              <a:lumOff val="80000"/>
            </a:schemeClr>
          </a:solidFill>
        </p:grpSpPr>
        <p:pic>
          <p:nvPicPr>
            <p:cNvPr id="12314" name="Picture 36" descr="Graphic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1076"/>
              <a:ext cx="2105" cy="1948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5" name="AutoShape 8"/>
            <p:cNvSpPr>
              <a:spLocks/>
            </p:cNvSpPr>
            <p:nvPr/>
          </p:nvSpPr>
          <p:spPr bwMode="auto">
            <a:xfrm>
              <a:off x="2824" y="1082"/>
              <a:ext cx="518" cy="199"/>
            </a:xfrm>
            <a:prstGeom prst="borderCallout2">
              <a:avLst>
                <a:gd name="adj1" fmla="val 36181"/>
                <a:gd name="adj2" fmla="val -9269"/>
                <a:gd name="adj3" fmla="val 36181"/>
                <a:gd name="adj4" fmla="val -80116"/>
                <a:gd name="adj5" fmla="val 325630"/>
                <a:gd name="adj6" fmla="val -158685"/>
              </a:avLst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600" dirty="0"/>
                <a:t>1</a:t>
              </a:r>
              <a:r>
                <a:rPr lang="en-US" sz="1600" baseline="30000" dirty="0"/>
                <a:t>st</a:t>
              </a:r>
              <a:r>
                <a:rPr lang="en-US" sz="1600" dirty="0"/>
                <a:t> turn</a:t>
              </a:r>
            </a:p>
          </p:txBody>
        </p:sp>
        <p:sp>
          <p:nvSpPr>
            <p:cNvPr id="12316" name="AutoShape 9"/>
            <p:cNvSpPr>
              <a:spLocks/>
            </p:cNvSpPr>
            <p:nvPr/>
          </p:nvSpPr>
          <p:spPr bwMode="auto">
            <a:xfrm>
              <a:off x="2820" y="1374"/>
              <a:ext cx="517" cy="199"/>
            </a:xfrm>
            <a:prstGeom prst="borderCallout2">
              <a:avLst>
                <a:gd name="adj1" fmla="val 36181"/>
                <a:gd name="adj2" fmla="val -9282"/>
                <a:gd name="adj3" fmla="val 36181"/>
                <a:gd name="adj4" fmla="val -62671"/>
                <a:gd name="adj5" fmla="val 195477"/>
                <a:gd name="adj6" fmla="val -121856"/>
              </a:avLst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600"/>
                <a:t>2</a:t>
              </a:r>
              <a:r>
                <a:rPr lang="en-US" sz="1600" baseline="30000"/>
                <a:t>nd</a:t>
              </a:r>
              <a:r>
                <a:rPr lang="en-US" sz="1600"/>
                <a:t> turn</a:t>
              </a:r>
            </a:p>
          </p:txBody>
        </p:sp>
        <p:sp>
          <p:nvSpPr>
            <p:cNvPr id="12317" name="AutoShape 10"/>
            <p:cNvSpPr>
              <a:spLocks/>
            </p:cNvSpPr>
            <p:nvPr/>
          </p:nvSpPr>
          <p:spPr bwMode="auto">
            <a:xfrm>
              <a:off x="2835" y="2023"/>
              <a:ext cx="517" cy="199"/>
            </a:xfrm>
            <a:prstGeom prst="borderCallout2">
              <a:avLst>
                <a:gd name="adj1" fmla="val 36181"/>
                <a:gd name="adj2" fmla="val -9282"/>
                <a:gd name="adj3" fmla="val 36181"/>
                <a:gd name="adj4" fmla="val -52611"/>
                <a:gd name="adj5" fmla="val 85426"/>
                <a:gd name="adj6" fmla="val -100968"/>
              </a:avLst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600"/>
                <a:t>3</a:t>
              </a:r>
              <a:r>
                <a:rPr lang="en-US" sz="1600" baseline="30000"/>
                <a:t>rd</a:t>
              </a:r>
              <a:r>
                <a:rPr lang="en-US" sz="1600"/>
                <a:t> turn</a:t>
              </a:r>
            </a:p>
          </p:txBody>
        </p:sp>
        <p:sp>
          <p:nvSpPr>
            <p:cNvPr id="12318" name="AutoShape 11"/>
            <p:cNvSpPr>
              <a:spLocks/>
            </p:cNvSpPr>
            <p:nvPr/>
          </p:nvSpPr>
          <p:spPr bwMode="auto">
            <a:xfrm>
              <a:off x="2825" y="2391"/>
              <a:ext cx="517" cy="199"/>
            </a:xfrm>
            <a:prstGeom prst="borderCallout2">
              <a:avLst>
                <a:gd name="adj1" fmla="val 36181"/>
                <a:gd name="adj2" fmla="val -9282"/>
                <a:gd name="adj3" fmla="val 36181"/>
                <a:gd name="adj4" fmla="val -102130"/>
                <a:gd name="adj5" fmla="val 205023"/>
                <a:gd name="adj6" fmla="val -204644"/>
              </a:avLst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600"/>
                <a:t>4</a:t>
              </a:r>
              <a:r>
                <a:rPr lang="en-US" sz="1600" baseline="30000"/>
                <a:t>th</a:t>
              </a:r>
              <a:r>
                <a:rPr lang="en-US" sz="1600"/>
                <a:t> turn</a:t>
              </a:r>
            </a:p>
          </p:txBody>
        </p:sp>
        <p:sp>
          <p:nvSpPr>
            <p:cNvPr id="12319" name="Text Box 31"/>
            <p:cNvSpPr txBox="1">
              <a:spLocks noChangeArrowheads="1"/>
            </p:cNvSpPr>
            <p:nvPr/>
          </p:nvSpPr>
          <p:spPr bwMode="auto">
            <a:xfrm>
              <a:off x="647" y="1078"/>
              <a:ext cx="80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chemeClr val="bg1"/>
                  </a:solidFill>
                  <a:latin typeface="+mn-lt"/>
                </a:rPr>
                <a:t>Q = 2.33</a:t>
              </a:r>
            </a:p>
          </p:txBody>
        </p:sp>
      </p:grp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6019802" y="1270000"/>
            <a:ext cx="4400551" cy="3116263"/>
            <a:chOff x="2832" y="1059"/>
            <a:chExt cx="2772" cy="19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12298" name="Group 48"/>
            <p:cNvGrpSpPr>
              <a:grpSpLocks/>
            </p:cNvGrpSpPr>
            <p:nvPr/>
          </p:nvGrpSpPr>
          <p:grpSpPr bwMode="auto">
            <a:xfrm>
              <a:off x="3376" y="1059"/>
              <a:ext cx="2228" cy="1963"/>
              <a:chOff x="3376" y="1059"/>
              <a:chExt cx="2228" cy="1963"/>
            </a:xfrm>
            <a:grpFill/>
          </p:grpSpPr>
          <p:pic>
            <p:nvPicPr>
              <p:cNvPr id="12300" name="Picture 38" descr="Graphic1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4" y="1074"/>
                <a:ext cx="2105" cy="1948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2301" name="Group 18"/>
              <p:cNvGrpSpPr>
                <a:grpSpLocks/>
              </p:cNvGrpSpPr>
              <p:nvPr/>
            </p:nvGrpSpPr>
            <p:grpSpPr bwMode="auto">
              <a:xfrm>
                <a:off x="3403" y="1138"/>
                <a:ext cx="1463" cy="649"/>
                <a:chOff x="3403" y="1159"/>
                <a:chExt cx="1265" cy="510"/>
              </a:xfrm>
              <a:grpFill/>
            </p:grpSpPr>
            <p:sp>
              <p:nvSpPr>
                <p:cNvPr id="12312" name="Line 19"/>
                <p:cNvSpPr>
                  <a:spLocks noChangeShapeType="1"/>
                </p:cNvSpPr>
                <p:nvPr/>
              </p:nvSpPr>
              <p:spPr bwMode="auto">
                <a:xfrm>
                  <a:off x="3403" y="1159"/>
                  <a:ext cx="298" cy="0"/>
                </a:xfrm>
                <a:prstGeom prst="line">
                  <a:avLst/>
                </a:prstGeom>
                <a:grpFill/>
                <a:ln w="9525">
                  <a:solidFill>
                    <a:schemeClr val="bg2">
                      <a:lumMod val="7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13" name="Line 20"/>
                <p:cNvSpPr>
                  <a:spLocks noChangeShapeType="1"/>
                </p:cNvSpPr>
                <p:nvPr/>
              </p:nvSpPr>
              <p:spPr bwMode="auto">
                <a:xfrm>
                  <a:off x="3708" y="1165"/>
                  <a:ext cx="960" cy="504"/>
                </a:xfrm>
                <a:prstGeom prst="line">
                  <a:avLst/>
                </a:prstGeom>
                <a:grpFill/>
                <a:ln w="9525">
                  <a:solidFill>
                    <a:schemeClr val="bg2">
                      <a:lumMod val="7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302" name="Group 21"/>
              <p:cNvGrpSpPr>
                <a:grpSpLocks/>
              </p:cNvGrpSpPr>
              <p:nvPr/>
            </p:nvGrpSpPr>
            <p:grpSpPr bwMode="auto">
              <a:xfrm>
                <a:off x="3383" y="1416"/>
                <a:ext cx="1265" cy="1064"/>
                <a:chOff x="3383" y="1437"/>
                <a:chExt cx="1219" cy="1072"/>
              </a:xfrm>
              <a:grpFill/>
            </p:grpSpPr>
            <p:sp>
              <p:nvSpPr>
                <p:cNvPr id="12310" name="Line 22"/>
                <p:cNvSpPr>
                  <a:spLocks noChangeShapeType="1"/>
                </p:cNvSpPr>
                <p:nvPr/>
              </p:nvSpPr>
              <p:spPr bwMode="auto">
                <a:xfrm>
                  <a:off x="3383" y="1437"/>
                  <a:ext cx="272" cy="0"/>
                </a:xfrm>
                <a:prstGeom prst="line">
                  <a:avLst/>
                </a:prstGeom>
                <a:grpFill/>
                <a:ln w="9525">
                  <a:solidFill>
                    <a:schemeClr val="bg2">
                      <a:lumMod val="7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11" name="Line 23"/>
                <p:cNvSpPr>
                  <a:spLocks noChangeShapeType="1"/>
                </p:cNvSpPr>
                <p:nvPr/>
              </p:nvSpPr>
              <p:spPr bwMode="auto">
                <a:xfrm>
                  <a:off x="3655" y="1437"/>
                  <a:ext cx="947" cy="1072"/>
                </a:xfrm>
                <a:prstGeom prst="line">
                  <a:avLst/>
                </a:prstGeom>
                <a:grpFill/>
                <a:ln w="9525">
                  <a:solidFill>
                    <a:schemeClr val="bg2">
                      <a:lumMod val="7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303" name="Group 24"/>
              <p:cNvGrpSpPr>
                <a:grpSpLocks/>
              </p:cNvGrpSpPr>
              <p:nvPr/>
            </p:nvGrpSpPr>
            <p:grpSpPr bwMode="auto">
              <a:xfrm>
                <a:off x="3409" y="1806"/>
                <a:ext cx="457" cy="272"/>
                <a:chOff x="3390" y="1834"/>
                <a:chExt cx="457" cy="272"/>
              </a:xfrm>
              <a:grpFill/>
            </p:grpSpPr>
            <p:sp>
              <p:nvSpPr>
                <p:cNvPr id="12308" name="Line 25"/>
                <p:cNvSpPr>
                  <a:spLocks noChangeShapeType="1"/>
                </p:cNvSpPr>
                <p:nvPr/>
              </p:nvSpPr>
              <p:spPr bwMode="auto">
                <a:xfrm>
                  <a:off x="3390" y="2105"/>
                  <a:ext cx="191" cy="1"/>
                </a:xfrm>
                <a:prstGeom prst="line">
                  <a:avLst/>
                </a:prstGeom>
                <a:grpFill/>
                <a:ln w="9525">
                  <a:solidFill>
                    <a:schemeClr val="bg2">
                      <a:lumMod val="7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09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3582" y="1834"/>
                  <a:ext cx="265" cy="271"/>
                </a:xfrm>
                <a:prstGeom prst="line">
                  <a:avLst/>
                </a:prstGeom>
                <a:grpFill/>
                <a:ln w="9525">
                  <a:solidFill>
                    <a:schemeClr val="bg2">
                      <a:lumMod val="7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304" name="Group 27"/>
              <p:cNvGrpSpPr>
                <a:grpSpLocks/>
              </p:cNvGrpSpPr>
              <p:nvPr/>
            </p:nvGrpSpPr>
            <p:grpSpPr bwMode="auto">
              <a:xfrm>
                <a:off x="3376" y="1522"/>
                <a:ext cx="900" cy="920"/>
                <a:chOff x="3396" y="2225"/>
                <a:chExt cx="722" cy="576"/>
              </a:xfrm>
              <a:grpFill/>
            </p:grpSpPr>
            <p:sp>
              <p:nvSpPr>
                <p:cNvPr id="12306" name="Line 28"/>
                <p:cNvSpPr>
                  <a:spLocks noChangeShapeType="1"/>
                </p:cNvSpPr>
                <p:nvPr/>
              </p:nvSpPr>
              <p:spPr bwMode="auto">
                <a:xfrm>
                  <a:off x="3396" y="2801"/>
                  <a:ext cx="318" cy="0"/>
                </a:xfrm>
                <a:prstGeom prst="line">
                  <a:avLst/>
                </a:prstGeom>
                <a:grpFill/>
                <a:ln w="9525">
                  <a:solidFill>
                    <a:schemeClr val="bg2">
                      <a:lumMod val="7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07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3721" y="2225"/>
                  <a:ext cx="397" cy="576"/>
                </a:xfrm>
                <a:prstGeom prst="line">
                  <a:avLst/>
                </a:prstGeom>
                <a:grpFill/>
                <a:ln w="9525">
                  <a:solidFill>
                    <a:schemeClr val="bg2">
                      <a:lumMod val="7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05" name="Text Box 39"/>
              <p:cNvSpPr txBox="1">
                <a:spLocks noChangeArrowheads="1"/>
              </p:cNvSpPr>
              <p:nvPr/>
            </p:nvSpPr>
            <p:spPr bwMode="auto">
              <a:xfrm>
                <a:off x="4798" y="1059"/>
                <a:ext cx="80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b="1" dirty="0">
                    <a:solidFill>
                      <a:schemeClr val="bg1"/>
                    </a:solidFill>
                    <a:latin typeface="+mn-lt"/>
                  </a:rPr>
                  <a:t>Q = 2.25</a:t>
                </a:r>
              </a:p>
            </p:txBody>
          </p:sp>
        </p:grpSp>
        <p:sp>
          <p:nvSpPr>
            <p:cNvPr id="12299" name="AutoShape 46"/>
            <p:cNvSpPr>
              <a:spLocks/>
            </p:cNvSpPr>
            <p:nvPr/>
          </p:nvSpPr>
          <p:spPr bwMode="auto">
            <a:xfrm>
              <a:off x="2832" y="2701"/>
              <a:ext cx="517" cy="199"/>
            </a:xfrm>
            <a:prstGeom prst="borderCallout2">
              <a:avLst>
                <a:gd name="adj1" fmla="val 36181"/>
                <a:gd name="adj2" fmla="val 109282"/>
                <a:gd name="adj3" fmla="val 36181"/>
                <a:gd name="adj4" fmla="val 188782"/>
                <a:gd name="adj5" fmla="val -321106"/>
                <a:gd name="adj6" fmla="val 403093"/>
              </a:avLst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600"/>
                <a:t>5</a:t>
              </a:r>
              <a:r>
                <a:rPr lang="en-US" sz="1600" baseline="30000"/>
                <a:t>th</a:t>
              </a:r>
              <a:r>
                <a:rPr lang="en-US" sz="1600"/>
                <a:t> turn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BCEB3-BDFA-0947-98E7-E3F42817F29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24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6" grpId="0" autoUpdateAnimBg="0"/>
      <p:bldP spid="231428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omic Sans MS" charset="0"/>
              </a:rPr>
              <a:t>Resonance </a:t>
            </a:r>
            <a:r>
              <a:rPr lang="en-US" dirty="0" smtClean="0">
                <a:latin typeface="Comic Sans MS" charset="0"/>
              </a:rPr>
              <a:t>summary</a:t>
            </a:r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38200" y="1604168"/>
            <a:ext cx="8050213" cy="195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5000"/>
              </a:lnSpc>
              <a:spcBef>
                <a:spcPct val="20000"/>
              </a:spcBef>
              <a:buFont typeface="Wingdings" charset="0"/>
              <a:buChar char="ü"/>
            </a:pPr>
            <a:r>
              <a:rPr lang="en-US" sz="2800" b="1" u="sng" dirty="0">
                <a:solidFill>
                  <a:srgbClr val="FFC000"/>
                </a:solidFill>
              </a:rPr>
              <a:t>Quadrupoles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/>
              <a:t>excite </a:t>
            </a:r>
            <a:r>
              <a:rPr lang="en-US" sz="2800" b="1" u="sng" dirty="0">
                <a:solidFill>
                  <a:srgbClr val="FFC000"/>
                </a:solidFill>
              </a:rPr>
              <a:t>2</a:t>
            </a:r>
            <a:r>
              <a:rPr lang="en-US" sz="2800" b="1" u="sng" baseline="30000" dirty="0">
                <a:solidFill>
                  <a:srgbClr val="FFC000"/>
                </a:solidFill>
              </a:rPr>
              <a:t>nd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/>
              <a:t>order resonances</a:t>
            </a: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 typeface="Wingdings" charset="0"/>
              <a:buChar char="ü"/>
            </a:pPr>
            <a:r>
              <a:rPr lang="en-US" sz="2800" b="1" u="sng" dirty="0" err="1">
                <a:solidFill>
                  <a:srgbClr val="FFC000"/>
                </a:solidFill>
              </a:rPr>
              <a:t>Sextupoles</a:t>
            </a:r>
            <a:r>
              <a:rPr lang="en-US" sz="2800" dirty="0"/>
              <a:t> excite </a:t>
            </a:r>
            <a:r>
              <a:rPr lang="en-US" sz="2800" b="1" u="sng" dirty="0">
                <a:solidFill>
                  <a:srgbClr val="FFC000"/>
                </a:solidFill>
              </a:rPr>
              <a:t>1</a:t>
            </a:r>
            <a:r>
              <a:rPr lang="en-US" sz="2800" b="1" u="sng" baseline="30000" dirty="0">
                <a:solidFill>
                  <a:srgbClr val="FFC000"/>
                </a:solidFill>
              </a:rPr>
              <a:t>st</a:t>
            </a:r>
            <a:r>
              <a:rPr lang="en-US" sz="2800" dirty="0"/>
              <a:t> and </a:t>
            </a:r>
            <a:r>
              <a:rPr lang="en-US" sz="2800" b="1" u="sng" dirty="0">
                <a:solidFill>
                  <a:srgbClr val="FFC000"/>
                </a:solidFill>
              </a:rPr>
              <a:t>3</a:t>
            </a:r>
            <a:r>
              <a:rPr lang="en-US" sz="2800" b="1" u="sng" baseline="30000" dirty="0">
                <a:solidFill>
                  <a:srgbClr val="FFC000"/>
                </a:solidFill>
              </a:rPr>
              <a:t>rd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/>
              <a:t>order resonances</a:t>
            </a: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 typeface="Wingdings" charset="0"/>
              <a:buChar char="ü"/>
            </a:pPr>
            <a:r>
              <a:rPr lang="en-US" sz="2800" b="1" u="sng" dirty="0" err="1">
                <a:solidFill>
                  <a:srgbClr val="FFC000"/>
                </a:solidFill>
              </a:rPr>
              <a:t>Octupoles</a:t>
            </a:r>
            <a:r>
              <a:rPr lang="en-US" sz="2800" dirty="0"/>
              <a:t> excite </a:t>
            </a:r>
            <a:r>
              <a:rPr lang="en-US" sz="2800" b="1" u="sng" dirty="0">
                <a:solidFill>
                  <a:srgbClr val="FFC000"/>
                </a:solidFill>
              </a:rPr>
              <a:t>2</a:t>
            </a:r>
            <a:r>
              <a:rPr lang="en-US" sz="2800" b="1" u="sng" baseline="30000" dirty="0">
                <a:solidFill>
                  <a:srgbClr val="FFC000"/>
                </a:solidFill>
              </a:rPr>
              <a:t>nd</a:t>
            </a:r>
            <a:r>
              <a:rPr lang="en-US" sz="2800" dirty="0"/>
              <a:t> and </a:t>
            </a:r>
            <a:r>
              <a:rPr lang="en-US" sz="2800" b="1" u="sng" dirty="0">
                <a:solidFill>
                  <a:srgbClr val="FFC000"/>
                </a:solidFill>
              </a:rPr>
              <a:t>4</a:t>
            </a:r>
            <a:r>
              <a:rPr lang="en-US" sz="2800" b="1" u="sng" baseline="30000" dirty="0">
                <a:solidFill>
                  <a:srgbClr val="FFC000"/>
                </a:solidFill>
              </a:rPr>
              <a:t>th</a:t>
            </a:r>
            <a:r>
              <a:rPr lang="en-US" sz="2800" dirty="0"/>
              <a:t> order resonances</a:t>
            </a: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838200" y="3887788"/>
            <a:ext cx="80724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</a:pPr>
            <a:r>
              <a:rPr lang="en-US" sz="2000"/>
              <a:t>This is true for small amplitude particles and low strength excitations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</a:pPr>
            <a:endParaRPr lang="en-US" sz="20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</a:pPr>
            <a:r>
              <a:rPr lang="en-US" sz="2000" dirty="0"/>
              <a:t>However, for stronger excitations </a:t>
            </a:r>
            <a:r>
              <a:rPr lang="en-US" sz="2000" dirty="0" err="1"/>
              <a:t>sextupoles</a:t>
            </a:r>
            <a:r>
              <a:rPr lang="en-US" sz="2000" dirty="0"/>
              <a:t> will excite higher order resonance</a:t>
            </a:r>
            <a:r>
              <a:rPr lang="ja-JP" altLang="en-US" sz="2000" dirty="0"/>
              <a:t>’</a:t>
            </a:r>
            <a:r>
              <a:rPr lang="en-US" sz="2000" dirty="0"/>
              <a:t>s (non-linear)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0350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latin typeface="+mn-lt"/>
              </a:rPr>
              <a:t>30.03.2022</a:t>
            </a:r>
            <a:endParaRPr lang="en-US" sz="1400" dirty="0">
              <a:latin typeface="+mn-lt"/>
            </a:endParaRPr>
          </a:p>
        </p:txBody>
      </p:sp>
      <p:sp>
        <p:nvSpPr>
          <p:cNvPr id="225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 smtClean="0">
                <a:latin typeface="+mn-lt"/>
              </a:rPr>
              <a:t>Introduction to accelerator physics, R. Alemany Fernandez</a:t>
            </a:r>
            <a:endParaRPr lang="en-US" sz="1400">
              <a:latin typeface="+mn-lt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title"/>
          </p:nvPr>
        </p:nvSpPr>
        <p:spPr>
          <a:xfrm>
            <a:off x="2419351" y="260351"/>
            <a:ext cx="7993063" cy="74771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/>
              <a:t>Coupling</a:t>
            </a:r>
            <a:endParaRPr lang="en-US" sz="2600"/>
          </a:p>
        </p:txBody>
      </p:sp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1436688" y="1298576"/>
            <a:ext cx="8050212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</a:pPr>
            <a:r>
              <a:rPr lang="en-US" sz="2800" dirty="0"/>
              <a:t>Coupling is a phenomena, which converts </a:t>
            </a:r>
            <a:r>
              <a:rPr lang="en-US" sz="2800" dirty="0" err="1"/>
              <a:t>betatron</a:t>
            </a:r>
            <a:r>
              <a:rPr lang="en-US" sz="2800" dirty="0"/>
              <a:t> motion from one plane (horizontal or vertical) into motion in the other plane.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</a:pPr>
            <a:endParaRPr lang="en-US" sz="28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</a:pPr>
            <a:r>
              <a:rPr lang="en-US" sz="2800" dirty="0"/>
              <a:t>Fields that will excite coupling  are: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SzPct val="80000"/>
              <a:buFont typeface="Wingdings" charset="0"/>
              <a:buChar char="ü"/>
            </a:pPr>
            <a:endParaRPr lang="en-US" sz="2800" dirty="0"/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SzPct val="80000"/>
              <a:buFont typeface="Wingdings" charset="0"/>
              <a:buChar char="ü"/>
            </a:pPr>
            <a:r>
              <a:rPr lang="en-US" sz="2800" dirty="0"/>
              <a:t>Skew quadrupoles, which are normal quadrupoles, but tilted by 45º about it</a:t>
            </a:r>
            <a:r>
              <a:rPr lang="ja-JP" altLang="en-US" sz="2800" dirty="0"/>
              <a:t>’</a:t>
            </a:r>
            <a:r>
              <a:rPr lang="en-US" sz="2800" dirty="0"/>
              <a:t>s longitudinal axis.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SzPct val="80000"/>
              <a:buFont typeface="Wingdings" charset="0"/>
              <a:buChar char="ü"/>
            </a:pPr>
            <a:endParaRPr lang="en-US" sz="2800" dirty="0"/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SzPct val="80000"/>
              <a:buFont typeface="Wingdings" charset="0"/>
              <a:buChar char="ü"/>
            </a:pPr>
            <a:r>
              <a:rPr lang="en-US" sz="2800" dirty="0"/>
              <a:t>Solenoidal (longitudinal magnetic field)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BCEB3-BDFA-0947-98E7-E3F42817F29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23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latin typeface="+mn-lt"/>
              </a:rPr>
              <a:t>30.03.2022</a:t>
            </a:r>
            <a:endParaRPr lang="en-US" sz="1400" dirty="0">
              <a:latin typeface="+mn-lt"/>
            </a:endParaRP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 smtClean="0">
                <a:latin typeface="+mn-lt"/>
              </a:rPr>
              <a:t>Introduction to accelerator physics, R. Alemany Fernandez</a:t>
            </a:r>
            <a:endParaRPr lang="en-US" sz="1400">
              <a:latin typeface="+mn-lt"/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2419351" y="293688"/>
            <a:ext cx="7993063" cy="747712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/>
              <a:t>Skew Quadrupole</a:t>
            </a:r>
            <a:endParaRPr lang="en-US" sz="2600"/>
          </a:p>
        </p:txBody>
      </p:sp>
      <p:grpSp>
        <p:nvGrpSpPr>
          <p:cNvPr id="23558" name="Group 4"/>
          <p:cNvGrpSpPr>
            <a:grpSpLocks/>
          </p:cNvGrpSpPr>
          <p:nvPr/>
        </p:nvGrpSpPr>
        <p:grpSpPr bwMode="auto">
          <a:xfrm>
            <a:off x="2671763" y="1935163"/>
            <a:ext cx="4343400" cy="4191000"/>
            <a:chOff x="912" y="336"/>
            <a:chExt cx="2736" cy="2640"/>
          </a:xfrm>
        </p:grpSpPr>
        <p:sp>
          <p:nvSpPr>
            <p:cNvPr id="23562" name="Freeform 5"/>
            <p:cNvSpPr>
              <a:spLocks/>
            </p:cNvSpPr>
            <p:nvPr/>
          </p:nvSpPr>
          <p:spPr bwMode="auto">
            <a:xfrm rot="-5400000">
              <a:off x="2136" y="1320"/>
              <a:ext cx="1872" cy="576"/>
            </a:xfrm>
            <a:custGeom>
              <a:avLst/>
              <a:gdLst>
                <a:gd name="T0" fmla="*/ 0 w 384"/>
                <a:gd name="T1" fmla="*/ 1259712 h 192"/>
                <a:gd name="T2" fmla="*/ 61249627 w 384"/>
                <a:gd name="T3" fmla="*/ 0 h 192"/>
                <a:gd name="T4" fmla="*/ 122497070 w 384"/>
                <a:gd name="T5" fmla="*/ 1259712 h 192"/>
                <a:gd name="T6" fmla="*/ 0 60000 65536"/>
                <a:gd name="T7" fmla="*/ 0 60000 65536"/>
                <a:gd name="T8" fmla="*/ 0 60000 65536"/>
                <a:gd name="T9" fmla="*/ 0 w 384"/>
                <a:gd name="T10" fmla="*/ 0 h 192"/>
                <a:gd name="T11" fmla="*/ 384 w 38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52" y="160"/>
                    <a:pt x="384" y="1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3" name="Freeform 6"/>
            <p:cNvSpPr>
              <a:spLocks/>
            </p:cNvSpPr>
            <p:nvPr/>
          </p:nvSpPr>
          <p:spPr bwMode="auto">
            <a:xfrm rot="10757988">
              <a:off x="1247" y="432"/>
              <a:ext cx="1872" cy="480"/>
            </a:xfrm>
            <a:custGeom>
              <a:avLst/>
              <a:gdLst>
                <a:gd name="T0" fmla="*/ 0 w 384"/>
                <a:gd name="T1" fmla="*/ 292970 h 192"/>
                <a:gd name="T2" fmla="*/ 61249627 w 384"/>
                <a:gd name="T3" fmla="*/ 0 h 192"/>
                <a:gd name="T4" fmla="*/ 122497070 w 384"/>
                <a:gd name="T5" fmla="*/ 292970 h 192"/>
                <a:gd name="T6" fmla="*/ 0 60000 65536"/>
                <a:gd name="T7" fmla="*/ 0 60000 65536"/>
                <a:gd name="T8" fmla="*/ 0 60000 65536"/>
                <a:gd name="T9" fmla="*/ 0 w 384"/>
                <a:gd name="T10" fmla="*/ 0 h 192"/>
                <a:gd name="T11" fmla="*/ 384 w 38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52" y="160"/>
                    <a:pt x="384" y="1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4" name="Freeform 7"/>
            <p:cNvSpPr>
              <a:spLocks/>
            </p:cNvSpPr>
            <p:nvPr/>
          </p:nvSpPr>
          <p:spPr bwMode="auto">
            <a:xfrm>
              <a:off x="1248" y="2256"/>
              <a:ext cx="1872" cy="576"/>
            </a:xfrm>
            <a:custGeom>
              <a:avLst/>
              <a:gdLst>
                <a:gd name="T0" fmla="*/ 0 w 384"/>
                <a:gd name="T1" fmla="*/ 1259712 h 192"/>
                <a:gd name="T2" fmla="*/ 61249627 w 384"/>
                <a:gd name="T3" fmla="*/ 0 h 192"/>
                <a:gd name="T4" fmla="*/ 122497070 w 384"/>
                <a:gd name="T5" fmla="*/ 1259712 h 192"/>
                <a:gd name="T6" fmla="*/ 0 60000 65536"/>
                <a:gd name="T7" fmla="*/ 0 60000 65536"/>
                <a:gd name="T8" fmla="*/ 0 60000 65536"/>
                <a:gd name="T9" fmla="*/ 0 w 384"/>
                <a:gd name="T10" fmla="*/ 0 h 192"/>
                <a:gd name="T11" fmla="*/ 384 w 38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52" y="160"/>
                    <a:pt x="384" y="1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5" name="Freeform 8"/>
            <p:cNvSpPr>
              <a:spLocks/>
            </p:cNvSpPr>
            <p:nvPr/>
          </p:nvSpPr>
          <p:spPr bwMode="auto">
            <a:xfrm rot="5411644">
              <a:off x="360" y="1366"/>
              <a:ext cx="1872" cy="577"/>
            </a:xfrm>
            <a:custGeom>
              <a:avLst/>
              <a:gdLst>
                <a:gd name="T0" fmla="*/ 0 w 384"/>
                <a:gd name="T1" fmla="*/ 1277304 h 192"/>
                <a:gd name="T2" fmla="*/ 61249627 w 384"/>
                <a:gd name="T3" fmla="*/ 0 h 192"/>
                <a:gd name="T4" fmla="*/ 122497070 w 384"/>
                <a:gd name="T5" fmla="*/ 1277304 h 192"/>
                <a:gd name="T6" fmla="*/ 0 60000 65536"/>
                <a:gd name="T7" fmla="*/ 0 60000 65536"/>
                <a:gd name="T8" fmla="*/ 0 60000 65536"/>
                <a:gd name="T9" fmla="*/ 0 w 384"/>
                <a:gd name="T10" fmla="*/ 0 h 192"/>
                <a:gd name="T11" fmla="*/ 384 w 38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52" y="160"/>
                    <a:pt x="384" y="1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6" name="Line 9"/>
            <p:cNvSpPr>
              <a:spLocks noChangeShapeType="1"/>
            </p:cNvSpPr>
            <p:nvPr/>
          </p:nvSpPr>
          <p:spPr bwMode="auto">
            <a:xfrm flipV="1">
              <a:off x="2208" y="336"/>
              <a:ext cx="0" cy="26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7" name="Line 10"/>
            <p:cNvSpPr>
              <a:spLocks noChangeShapeType="1"/>
            </p:cNvSpPr>
            <p:nvPr/>
          </p:nvSpPr>
          <p:spPr bwMode="auto">
            <a:xfrm>
              <a:off x="912" y="1632"/>
              <a:ext cx="27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8" name="Text Box 11"/>
            <p:cNvSpPr txBox="1">
              <a:spLocks noChangeArrowheads="1"/>
            </p:cNvSpPr>
            <p:nvPr/>
          </p:nvSpPr>
          <p:spPr bwMode="auto">
            <a:xfrm>
              <a:off x="2918" y="1466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>
                  <a:latin typeface="+mn-lt"/>
                </a:rPr>
                <a:t>N</a:t>
              </a:r>
            </a:p>
          </p:txBody>
        </p:sp>
        <p:sp>
          <p:nvSpPr>
            <p:cNvPr id="23569" name="Text Box 12"/>
            <p:cNvSpPr txBox="1">
              <a:spLocks noChangeArrowheads="1"/>
            </p:cNvSpPr>
            <p:nvPr/>
          </p:nvSpPr>
          <p:spPr bwMode="auto">
            <a:xfrm>
              <a:off x="2102" y="458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>
                  <a:latin typeface="+mn-lt"/>
                </a:rPr>
                <a:t>S</a:t>
              </a:r>
            </a:p>
          </p:txBody>
        </p:sp>
        <p:sp>
          <p:nvSpPr>
            <p:cNvPr id="23570" name="Text Box 13"/>
            <p:cNvSpPr txBox="1">
              <a:spLocks noChangeArrowheads="1"/>
            </p:cNvSpPr>
            <p:nvPr/>
          </p:nvSpPr>
          <p:spPr bwMode="auto">
            <a:xfrm>
              <a:off x="1200" y="1488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>
                  <a:latin typeface="+mn-lt"/>
                </a:rPr>
                <a:t>N</a:t>
              </a:r>
            </a:p>
          </p:txBody>
        </p:sp>
        <p:sp>
          <p:nvSpPr>
            <p:cNvPr id="23571" name="Text Box 14"/>
            <p:cNvSpPr txBox="1">
              <a:spLocks noChangeArrowheads="1"/>
            </p:cNvSpPr>
            <p:nvPr/>
          </p:nvSpPr>
          <p:spPr bwMode="auto">
            <a:xfrm>
              <a:off x="2112" y="2352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>
                  <a:latin typeface="+mn-lt"/>
                </a:rPr>
                <a:t>S</a:t>
              </a:r>
            </a:p>
          </p:txBody>
        </p:sp>
        <p:sp>
          <p:nvSpPr>
            <p:cNvPr id="23572" name="Line 15"/>
            <p:cNvSpPr>
              <a:spLocks noChangeShapeType="1"/>
            </p:cNvSpPr>
            <p:nvPr/>
          </p:nvSpPr>
          <p:spPr bwMode="auto">
            <a:xfrm flipH="1" flipV="1">
              <a:off x="2496" y="864"/>
              <a:ext cx="336" cy="38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3" name="Line 16"/>
            <p:cNvSpPr>
              <a:spLocks noChangeShapeType="1"/>
            </p:cNvSpPr>
            <p:nvPr/>
          </p:nvSpPr>
          <p:spPr bwMode="auto">
            <a:xfrm flipV="1">
              <a:off x="1584" y="912"/>
              <a:ext cx="336" cy="4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4" name="Line 17"/>
            <p:cNvSpPr>
              <a:spLocks noChangeShapeType="1"/>
            </p:cNvSpPr>
            <p:nvPr/>
          </p:nvSpPr>
          <p:spPr bwMode="auto">
            <a:xfrm>
              <a:off x="1584" y="1920"/>
              <a:ext cx="336" cy="2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5" name="Line 18"/>
            <p:cNvSpPr>
              <a:spLocks noChangeShapeType="1"/>
            </p:cNvSpPr>
            <p:nvPr/>
          </p:nvSpPr>
          <p:spPr bwMode="auto">
            <a:xfrm flipH="1">
              <a:off x="2448" y="1872"/>
              <a:ext cx="336" cy="38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6" name="Line 19"/>
            <p:cNvSpPr>
              <a:spLocks noChangeShapeType="1"/>
            </p:cNvSpPr>
            <p:nvPr/>
          </p:nvSpPr>
          <p:spPr bwMode="auto">
            <a:xfrm flipH="1">
              <a:off x="2496" y="1104"/>
              <a:ext cx="1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7" name="Line 20"/>
            <p:cNvSpPr>
              <a:spLocks noChangeShapeType="1"/>
            </p:cNvSpPr>
            <p:nvPr/>
          </p:nvSpPr>
          <p:spPr bwMode="auto">
            <a:xfrm flipV="1">
              <a:off x="2688" y="912"/>
              <a:ext cx="0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8" name="Line 21"/>
            <p:cNvSpPr>
              <a:spLocks noChangeShapeType="1"/>
            </p:cNvSpPr>
            <p:nvPr/>
          </p:nvSpPr>
          <p:spPr bwMode="auto">
            <a:xfrm flipV="1">
              <a:off x="1776" y="912"/>
              <a:ext cx="0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9" name="Line 22"/>
            <p:cNvSpPr>
              <a:spLocks noChangeShapeType="1"/>
            </p:cNvSpPr>
            <p:nvPr/>
          </p:nvSpPr>
          <p:spPr bwMode="auto">
            <a:xfrm>
              <a:off x="1776" y="1104"/>
              <a:ext cx="1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0" name="Line 23"/>
            <p:cNvSpPr>
              <a:spLocks noChangeShapeType="1"/>
            </p:cNvSpPr>
            <p:nvPr/>
          </p:nvSpPr>
          <p:spPr bwMode="auto">
            <a:xfrm>
              <a:off x="1728" y="2064"/>
              <a:ext cx="1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1" name="Line 24"/>
            <p:cNvSpPr>
              <a:spLocks noChangeShapeType="1"/>
            </p:cNvSpPr>
            <p:nvPr/>
          </p:nvSpPr>
          <p:spPr bwMode="auto">
            <a:xfrm>
              <a:off x="1728" y="2064"/>
              <a:ext cx="0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2" name="Line 25"/>
            <p:cNvSpPr>
              <a:spLocks noChangeShapeType="1"/>
            </p:cNvSpPr>
            <p:nvPr/>
          </p:nvSpPr>
          <p:spPr bwMode="auto">
            <a:xfrm>
              <a:off x="2640" y="2064"/>
              <a:ext cx="0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3" name="Line 26"/>
            <p:cNvSpPr>
              <a:spLocks noChangeShapeType="1"/>
            </p:cNvSpPr>
            <p:nvPr/>
          </p:nvSpPr>
          <p:spPr bwMode="auto">
            <a:xfrm flipH="1">
              <a:off x="2448" y="2064"/>
              <a:ext cx="1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559" name="AutoShape 27"/>
          <p:cNvSpPr>
            <a:spLocks/>
          </p:cNvSpPr>
          <p:nvPr/>
        </p:nvSpPr>
        <p:spPr bwMode="auto">
          <a:xfrm>
            <a:off x="2470151" y="1433514"/>
            <a:ext cx="2028825" cy="388937"/>
          </a:xfrm>
          <a:prstGeom prst="borderCallout2">
            <a:avLst>
              <a:gd name="adj1" fmla="val 29389"/>
              <a:gd name="adj2" fmla="val 103755"/>
              <a:gd name="adj3" fmla="val 29389"/>
              <a:gd name="adj4" fmla="val 128481"/>
              <a:gd name="adj5" fmla="val 398778"/>
              <a:gd name="adj6" fmla="val 153755"/>
            </a:avLst>
          </a:prstGeom>
          <a:solidFill>
            <a:srgbClr val="CCCC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000"/>
              <a:t>Magnetic field</a:t>
            </a:r>
          </a:p>
        </p:txBody>
      </p:sp>
      <p:sp>
        <p:nvSpPr>
          <p:cNvPr id="23560" name="Text Box 28"/>
          <p:cNvSpPr txBox="1">
            <a:spLocks noChangeArrowheads="1"/>
          </p:cNvSpPr>
          <p:nvPr/>
        </p:nvSpPr>
        <p:spPr bwMode="auto">
          <a:xfrm>
            <a:off x="6545264" y="4337051"/>
            <a:ext cx="33496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latin typeface="+mn-lt"/>
              </a:rPr>
              <a:t>Like a normal quadrupole, but then tilted by 45</a:t>
            </a:r>
            <a:r>
              <a:rPr lang="en-US" sz="2000">
                <a:latin typeface="+mn-lt"/>
                <a:cs typeface="Times New Roman" charset="0"/>
              </a:rPr>
              <a:t>º</a:t>
            </a:r>
            <a:endParaRPr lang="en-US" sz="2000">
              <a:latin typeface="+mn-lt"/>
            </a:endParaRPr>
          </a:p>
        </p:txBody>
      </p:sp>
      <p:pic>
        <p:nvPicPr>
          <p:cNvPr id="25609" name="Picture 29" descr="ISR_skew_qu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5476" y="1347788"/>
            <a:ext cx="3332163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BCEB3-BDFA-0947-98E7-E3F42817F29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25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+mn-lt"/>
              </a:rPr>
              <a:t>30.03.2022</a:t>
            </a:r>
            <a:endParaRPr lang="en-US" sz="1400">
              <a:latin typeface="+mn-lt"/>
            </a:endParaRP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 smtClean="0">
                <a:latin typeface="+mn-lt"/>
              </a:rPr>
              <a:t>Introduction to accelerator physics, R. Alemany Fernandez</a:t>
            </a:r>
            <a:endParaRPr lang="en-US" sz="1400">
              <a:latin typeface="+mn-lt"/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1" y="249238"/>
            <a:ext cx="9117014" cy="747712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+mn-lt"/>
              </a:rPr>
              <a:t>Solenoid; longitudinal field (2)</a:t>
            </a:r>
            <a:endParaRPr lang="en-US" sz="2600">
              <a:latin typeface="+mn-lt"/>
            </a:endParaRPr>
          </a:p>
        </p:txBody>
      </p:sp>
      <p:sp>
        <p:nvSpPr>
          <p:cNvPr id="24582" name="AutoShape 26"/>
          <p:cNvSpPr>
            <a:spLocks/>
          </p:cNvSpPr>
          <p:nvPr/>
        </p:nvSpPr>
        <p:spPr bwMode="auto">
          <a:xfrm>
            <a:off x="8050214" y="1955800"/>
            <a:ext cx="2028825" cy="388938"/>
          </a:xfrm>
          <a:prstGeom prst="borderCallout2">
            <a:avLst>
              <a:gd name="adj1" fmla="val 29389"/>
              <a:gd name="adj2" fmla="val -3755"/>
              <a:gd name="adj3" fmla="val 29389"/>
              <a:gd name="adj4" fmla="val -17685"/>
              <a:gd name="adj5" fmla="val 359185"/>
              <a:gd name="adj6" fmla="val -63301"/>
            </a:avLst>
          </a:prstGeom>
          <a:solidFill>
            <a:srgbClr val="CCCC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000"/>
              <a:t>Magnetic field</a:t>
            </a:r>
          </a:p>
        </p:txBody>
      </p:sp>
      <p:sp>
        <p:nvSpPr>
          <p:cNvPr id="24583" name="Line 28"/>
          <p:cNvSpPr>
            <a:spLocks noChangeShapeType="1"/>
          </p:cNvSpPr>
          <p:nvPr/>
        </p:nvSpPr>
        <p:spPr bwMode="auto">
          <a:xfrm>
            <a:off x="3387725" y="3768725"/>
            <a:ext cx="5715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Line 29"/>
          <p:cNvSpPr>
            <a:spLocks noChangeShapeType="1"/>
          </p:cNvSpPr>
          <p:nvPr/>
        </p:nvSpPr>
        <p:spPr bwMode="auto">
          <a:xfrm>
            <a:off x="3744913" y="3362325"/>
            <a:ext cx="43751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Line 30"/>
          <p:cNvSpPr>
            <a:spLocks noChangeShapeType="1"/>
          </p:cNvSpPr>
          <p:nvPr/>
        </p:nvSpPr>
        <p:spPr bwMode="auto">
          <a:xfrm>
            <a:off x="3744913" y="4191000"/>
            <a:ext cx="43751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Line 31"/>
          <p:cNvSpPr>
            <a:spLocks noChangeShapeType="1"/>
          </p:cNvSpPr>
          <p:nvPr/>
        </p:nvSpPr>
        <p:spPr bwMode="auto">
          <a:xfrm>
            <a:off x="3833814" y="3038475"/>
            <a:ext cx="4554537" cy="16764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Line 32"/>
          <p:cNvSpPr>
            <a:spLocks noChangeShapeType="1"/>
          </p:cNvSpPr>
          <p:nvPr/>
        </p:nvSpPr>
        <p:spPr bwMode="auto">
          <a:xfrm>
            <a:off x="6678613" y="4086225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Line 33"/>
          <p:cNvSpPr>
            <a:spLocks noChangeShapeType="1"/>
          </p:cNvSpPr>
          <p:nvPr/>
        </p:nvSpPr>
        <p:spPr bwMode="auto">
          <a:xfrm>
            <a:off x="6678613" y="4086225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AutoShape 35"/>
          <p:cNvSpPr>
            <a:spLocks/>
          </p:cNvSpPr>
          <p:nvPr/>
        </p:nvSpPr>
        <p:spPr bwMode="auto">
          <a:xfrm>
            <a:off x="2548329" y="1782764"/>
            <a:ext cx="2191948" cy="388937"/>
          </a:xfrm>
          <a:prstGeom prst="borderCallout2">
            <a:avLst>
              <a:gd name="adj1" fmla="val 29389"/>
              <a:gd name="adj2" fmla="val 103755"/>
              <a:gd name="adj3" fmla="val 29389"/>
              <a:gd name="adj4" fmla="val 114708"/>
              <a:gd name="adj5" fmla="val 491019"/>
              <a:gd name="adj6" fmla="val 150468"/>
            </a:avLst>
          </a:prstGeom>
          <a:solidFill>
            <a:srgbClr val="CCCC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000"/>
              <a:t>Particle trajectory</a:t>
            </a:r>
          </a:p>
        </p:txBody>
      </p:sp>
      <p:sp>
        <p:nvSpPr>
          <p:cNvPr id="24590" name="Line 36"/>
          <p:cNvSpPr>
            <a:spLocks noChangeShapeType="1"/>
          </p:cNvSpPr>
          <p:nvPr/>
        </p:nvSpPr>
        <p:spPr bwMode="auto">
          <a:xfrm flipH="1">
            <a:off x="7399339" y="2070100"/>
            <a:ext cx="2936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1" name="Line 37"/>
          <p:cNvSpPr>
            <a:spLocks noChangeShapeType="1"/>
          </p:cNvSpPr>
          <p:nvPr/>
        </p:nvSpPr>
        <p:spPr bwMode="auto">
          <a:xfrm flipH="1">
            <a:off x="5875338" y="2060575"/>
            <a:ext cx="1524000" cy="2122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2" name="AutoShape 38"/>
          <p:cNvSpPr>
            <a:spLocks/>
          </p:cNvSpPr>
          <p:nvPr/>
        </p:nvSpPr>
        <p:spPr bwMode="auto">
          <a:xfrm>
            <a:off x="5183189" y="5068888"/>
            <a:ext cx="1481137" cy="398462"/>
          </a:xfrm>
          <a:prstGeom prst="borderCallout2">
            <a:avLst>
              <a:gd name="adj1" fmla="val 28685"/>
              <a:gd name="adj2" fmla="val -5144"/>
              <a:gd name="adj3" fmla="val 28685"/>
              <a:gd name="adj4" fmla="val -46519"/>
              <a:gd name="adj5" fmla="val -298806"/>
              <a:gd name="adj6" fmla="val -89495"/>
            </a:avLst>
          </a:prstGeom>
          <a:solidFill>
            <a:srgbClr val="CCCC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000"/>
              <a:t>Beam axis</a:t>
            </a:r>
          </a:p>
        </p:txBody>
      </p:sp>
      <p:sp>
        <p:nvSpPr>
          <p:cNvPr id="24593" name="AutoShape 39"/>
          <p:cNvSpPr>
            <a:spLocks/>
          </p:cNvSpPr>
          <p:nvPr/>
        </p:nvSpPr>
        <p:spPr bwMode="auto">
          <a:xfrm>
            <a:off x="7824788" y="5494338"/>
            <a:ext cx="2279650" cy="671512"/>
          </a:xfrm>
          <a:prstGeom prst="borderCallout2">
            <a:avLst>
              <a:gd name="adj1" fmla="val 17023"/>
              <a:gd name="adj2" fmla="val -3343"/>
              <a:gd name="adj3" fmla="val 17023"/>
              <a:gd name="adj4" fmla="val -8356"/>
              <a:gd name="adj5" fmla="val -166194"/>
              <a:gd name="adj6" fmla="val -48398"/>
            </a:avLst>
          </a:prstGeom>
          <a:solidFill>
            <a:srgbClr val="CCCC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000"/>
              <a:t>Transverse velocity component</a:t>
            </a:r>
          </a:p>
        </p:txBody>
      </p:sp>
      <p:sp>
        <p:nvSpPr>
          <p:cNvPr id="24594" name="Oval 41"/>
          <p:cNvSpPr>
            <a:spLocks noChangeArrowheads="1"/>
          </p:cNvSpPr>
          <p:nvPr/>
        </p:nvSpPr>
        <p:spPr bwMode="auto">
          <a:xfrm>
            <a:off x="3589339" y="2751139"/>
            <a:ext cx="4713287" cy="92233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595" name="Oval 42"/>
          <p:cNvSpPr>
            <a:spLocks noChangeArrowheads="1"/>
          </p:cNvSpPr>
          <p:nvPr/>
        </p:nvSpPr>
        <p:spPr bwMode="auto">
          <a:xfrm>
            <a:off x="3590925" y="3863975"/>
            <a:ext cx="4713288" cy="9223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596" name="Line 43"/>
          <p:cNvSpPr>
            <a:spLocks noChangeShapeType="1"/>
          </p:cNvSpPr>
          <p:nvPr/>
        </p:nvSpPr>
        <p:spPr bwMode="auto">
          <a:xfrm>
            <a:off x="5907089" y="3665538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97" name="Line 44"/>
          <p:cNvSpPr>
            <a:spLocks noChangeShapeType="1"/>
          </p:cNvSpPr>
          <p:nvPr/>
        </p:nvSpPr>
        <p:spPr bwMode="auto">
          <a:xfrm>
            <a:off x="5900739" y="3865563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98" name="Line 45"/>
          <p:cNvSpPr>
            <a:spLocks noChangeShapeType="1"/>
          </p:cNvSpPr>
          <p:nvPr/>
        </p:nvSpPr>
        <p:spPr bwMode="auto">
          <a:xfrm>
            <a:off x="7235825" y="3589338"/>
            <a:ext cx="69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99" name="Line 46"/>
          <p:cNvSpPr>
            <a:spLocks noChangeShapeType="1"/>
          </p:cNvSpPr>
          <p:nvPr/>
        </p:nvSpPr>
        <p:spPr bwMode="auto">
          <a:xfrm>
            <a:off x="7221538" y="3948113"/>
            <a:ext cx="69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600" name="Line 47"/>
          <p:cNvSpPr>
            <a:spLocks noChangeShapeType="1"/>
          </p:cNvSpPr>
          <p:nvPr/>
        </p:nvSpPr>
        <p:spPr bwMode="auto">
          <a:xfrm>
            <a:off x="4887913" y="3630613"/>
            <a:ext cx="69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601" name="Line 48"/>
          <p:cNvSpPr>
            <a:spLocks noChangeShapeType="1"/>
          </p:cNvSpPr>
          <p:nvPr/>
        </p:nvSpPr>
        <p:spPr bwMode="auto">
          <a:xfrm>
            <a:off x="4879975" y="3908425"/>
            <a:ext cx="69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BCEB3-BDFA-0947-98E7-E3F42817F29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25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+mn-lt"/>
              </a:rPr>
              <a:t>30.03.2022</a:t>
            </a:r>
            <a:endParaRPr lang="en-US" sz="1400">
              <a:latin typeface="+mn-lt"/>
            </a:endParaRPr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 smtClean="0">
                <a:latin typeface="+mn-lt"/>
              </a:rPr>
              <a:t>Introduction to accelerator physics, R. Alemany Fernandez</a:t>
            </a:r>
            <a:endParaRPr lang="en-US" sz="1400">
              <a:latin typeface="+mn-lt"/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01" y="249238"/>
            <a:ext cx="9142414" cy="747712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/>
              <a:t>Solenoid; longitudinal field (2)</a:t>
            </a:r>
            <a:endParaRPr lang="en-US" sz="2600"/>
          </a:p>
        </p:txBody>
      </p:sp>
      <p:pic>
        <p:nvPicPr>
          <p:cNvPr id="274455" name="Picture 23" descr="CMS_solenoi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1384301"/>
            <a:ext cx="3213100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Rectangle 24"/>
          <p:cNvSpPr>
            <a:spLocks noChangeArrowheads="1"/>
          </p:cNvSpPr>
          <p:nvPr/>
        </p:nvSpPr>
        <p:spPr bwMode="auto">
          <a:xfrm>
            <a:off x="2405064" y="3660776"/>
            <a:ext cx="4002087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1600"/>
              <a:t>Above:</a:t>
            </a:r>
          </a:p>
          <a:p>
            <a:pPr eaLnBrk="0" hangingPunct="0"/>
            <a:r>
              <a:rPr lang="en-US" sz="1600"/>
              <a:t>The LPI solenoid that was used for the initial focusing of the positrons. </a:t>
            </a:r>
          </a:p>
          <a:p>
            <a:pPr eaLnBrk="0" hangingPunct="0"/>
            <a:r>
              <a:rPr lang="en-US" sz="1600"/>
              <a:t>It was pulsed with a current of 6 kA for some 7 </a:t>
            </a:r>
            <a:r>
              <a:rPr lang="el-GR" sz="1600"/>
              <a:t>υ</a:t>
            </a:r>
            <a:r>
              <a:rPr lang="en-US" sz="1600"/>
              <a:t>s, it produced a longitudinal magnetic field of 1.5 T.</a:t>
            </a:r>
          </a:p>
        </p:txBody>
      </p:sp>
      <p:pic>
        <p:nvPicPr>
          <p:cNvPr id="25608" name="Picture 25" descr="LPI_solenoi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1266826"/>
            <a:ext cx="3846512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58" name="Rectangle 26"/>
          <p:cNvSpPr>
            <a:spLocks noChangeArrowheads="1"/>
          </p:cNvSpPr>
          <p:nvPr/>
        </p:nvSpPr>
        <p:spPr bwMode="auto">
          <a:xfrm>
            <a:off x="2946400" y="5595939"/>
            <a:ext cx="40020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1600"/>
              <a:t>At the right:</a:t>
            </a:r>
          </a:p>
          <a:p>
            <a:pPr eaLnBrk="0" hangingPunct="0"/>
            <a:r>
              <a:rPr lang="en-US" sz="1600"/>
              <a:t>The somewhat bigger CMS solenoid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BCEB3-BDFA-0947-98E7-E3F42817F29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77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4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4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5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+mn-lt"/>
              </a:rPr>
              <a:t>30.03.2022</a:t>
            </a:r>
            <a:endParaRPr lang="en-US" sz="1400">
              <a:latin typeface="+mn-lt"/>
            </a:endParaRPr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 smtClean="0">
                <a:latin typeface="+mn-lt"/>
              </a:rPr>
              <a:t>Introduction to accelerator physics, R. Alemany Fernandez</a:t>
            </a:r>
            <a:endParaRPr lang="en-US" sz="1400">
              <a:latin typeface="+mn-lt"/>
            </a:endParaRPr>
          </a:p>
        </p:txBody>
      </p:sp>
      <p:sp>
        <p:nvSpPr>
          <p:cNvPr id="26629" name="Rectangle 3"/>
          <p:cNvSpPr>
            <a:spLocks noChangeArrowheads="1"/>
          </p:cNvSpPr>
          <p:nvPr/>
        </p:nvSpPr>
        <p:spPr bwMode="auto">
          <a:xfrm>
            <a:off x="977900" y="1692275"/>
            <a:ext cx="105918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</a:pPr>
            <a:r>
              <a:rPr lang="en-US" sz="2800"/>
              <a:t>This coupling means that one can transfer oscillation energy from one transverse plane to the other.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</a:pPr>
            <a:endParaRPr lang="en-US" sz="28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</a:pPr>
            <a:r>
              <a:rPr lang="en-US" sz="2800" dirty="0"/>
              <a:t>Exactly as for linear resonances there are resonant conditions.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</a:pPr>
            <a:endParaRPr lang="en-US" sz="28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28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</a:pPr>
            <a:r>
              <a:rPr lang="en-US" sz="2800" dirty="0"/>
              <a:t>If we meet one of these conditions the transverse oscillation amplitude will again grow in an uncontrolled way.</a:t>
            </a:r>
          </a:p>
        </p:txBody>
      </p:sp>
      <p:sp>
        <p:nvSpPr>
          <p:cNvPr id="26630" name="Rectangle 2"/>
          <p:cNvSpPr>
            <a:spLocks noGrp="1" noChangeArrowheads="1"/>
          </p:cNvSpPr>
          <p:nvPr>
            <p:ph type="title"/>
          </p:nvPr>
        </p:nvSpPr>
        <p:spPr>
          <a:xfrm>
            <a:off x="2419351" y="282576"/>
            <a:ext cx="7993063" cy="74771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/>
              <a:t>Coupling and Resonance</a:t>
            </a:r>
            <a:endParaRPr lang="en-US" sz="2600"/>
          </a:p>
        </p:txBody>
      </p:sp>
      <p:sp>
        <p:nvSpPr>
          <p:cNvPr id="26631" name="Rectangle 4"/>
          <p:cNvSpPr>
            <a:spLocks noChangeArrowheads="1"/>
          </p:cNvSpPr>
          <p:nvPr/>
        </p:nvSpPr>
        <p:spPr bwMode="auto">
          <a:xfrm>
            <a:off x="4429518" y="3716338"/>
            <a:ext cx="33329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 dirty="0" err="1">
                <a:solidFill>
                  <a:srgbClr val="FFC000"/>
                </a:solidFill>
              </a:rPr>
              <a:t>nQ</a:t>
            </a:r>
            <a:r>
              <a:rPr lang="en-US" sz="2800" b="1" baseline="-25000" dirty="0" err="1">
                <a:solidFill>
                  <a:srgbClr val="FFC000"/>
                </a:solidFill>
              </a:rPr>
              <a:t>h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>
                <a:solidFill>
                  <a:srgbClr val="FFC000"/>
                </a:solidFill>
                <a:sym typeface="Symbol" charset="0"/>
              </a:rPr>
              <a:t>±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mQ</a:t>
            </a:r>
            <a:r>
              <a:rPr lang="en-US" sz="2800" b="1" baseline="-25000" dirty="0" err="1">
                <a:solidFill>
                  <a:srgbClr val="FFC000"/>
                </a:solidFill>
              </a:rPr>
              <a:t>v</a:t>
            </a:r>
            <a:r>
              <a:rPr lang="en-US" sz="2800" b="1" dirty="0">
                <a:solidFill>
                  <a:srgbClr val="FFC000"/>
                </a:solidFill>
              </a:rPr>
              <a:t> = integer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BCEB3-BDFA-0947-98E7-E3F42817F29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09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688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Dipole field error </a:t>
            </a:r>
            <a:r>
              <a:rPr lang="en-US" dirty="0" smtClean="0">
                <a:sym typeface="Wingdings"/>
              </a:rPr>
              <a:t> extra dipole kick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4688" y="1140897"/>
            <a:ext cx="9796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Assume a dipole field error of strength </a:t>
            </a:r>
            <a:r>
              <a:rPr lang="en-US" sz="2800" i="1" dirty="0" smtClean="0"/>
              <a:t>∆B</a:t>
            </a:r>
            <a:r>
              <a:rPr lang="en-US" sz="2800" dirty="0" smtClean="0"/>
              <a:t> acting over a length </a:t>
            </a:r>
            <a:r>
              <a:rPr lang="en-US" sz="2800" i="1" dirty="0" smtClean="0"/>
              <a:t>l</a:t>
            </a:r>
            <a:endParaRPr lang="en-US" sz="2800" i="1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7811911" y="2585155"/>
            <a:ext cx="869245" cy="8579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811911" y="3048001"/>
            <a:ext cx="1196622" cy="3951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8342489" y="2946400"/>
            <a:ext cx="203200" cy="282222"/>
          </a:xfrm>
          <a:custGeom>
            <a:avLst/>
            <a:gdLst>
              <a:gd name="connsiteX0" fmla="*/ 0 w 203200"/>
              <a:gd name="connsiteY0" fmla="*/ 0 h 282222"/>
              <a:gd name="connsiteX1" fmla="*/ 169333 w 203200"/>
              <a:gd name="connsiteY1" fmla="*/ 79022 h 282222"/>
              <a:gd name="connsiteX2" fmla="*/ 203200 w 203200"/>
              <a:gd name="connsiteY2" fmla="*/ 282222 h 28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282222">
                <a:moveTo>
                  <a:pt x="0" y="0"/>
                </a:moveTo>
                <a:cubicBezTo>
                  <a:pt x="67733" y="15992"/>
                  <a:pt x="135466" y="31985"/>
                  <a:pt x="169333" y="79022"/>
                </a:cubicBezTo>
                <a:cubicBezTo>
                  <a:pt x="203200" y="126059"/>
                  <a:pt x="203200" y="282222"/>
                  <a:pt x="203200" y="28222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8692444" y="2573866"/>
            <a:ext cx="316089" cy="496711"/>
          </a:xfrm>
          <a:custGeom>
            <a:avLst/>
            <a:gdLst>
              <a:gd name="connsiteX0" fmla="*/ 0 w 316089"/>
              <a:gd name="connsiteY0" fmla="*/ 0 h 496711"/>
              <a:gd name="connsiteX1" fmla="*/ 237067 w 316089"/>
              <a:gd name="connsiteY1" fmla="*/ 169334 h 496711"/>
              <a:gd name="connsiteX2" fmla="*/ 316089 w 316089"/>
              <a:gd name="connsiteY2" fmla="*/ 496711 h 49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089" h="496711">
                <a:moveTo>
                  <a:pt x="0" y="0"/>
                </a:moveTo>
                <a:cubicBezTo>
                  <a:pt x="92192" y="43274"/>
                  <a:pt x="184385" y="86549"/>
                  <a:pt x="237067" y="169334"/>
                </a:cubicBezTo>
                <a:cubicBezTo>
                  <a:pt x="289749" y="252119"/>
                  <a:pt x="302919" y="374415"/>
                  <a:pt x="316089" y="496711"/>
                </a:cubicBezTo>
              </a:path>
            </a:pathLst>
          </a:custGeom>
          <a:noFill/>
          <a:ln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182028" y="3175380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𝛒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500534" y="2799646"/>
            <a:ext cx="48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𝛂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73067" y="2525513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rc=l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886221" y="3449513"/>
                <a:ext cx="5091289" cy="1387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For small angles: arc=𝛂 x 𝛒</a:t>
                </a:r>
                <a:endParaRPr lang="en-US" dirty="0"/>
              </a:p>
              <a:p>
                <a:r>
                  <a:rPr lang="en-US" dirty="0" smtClean="0"/>
                  <a:t>So the angle described by the particle is  𝛂=arc/𝛒</a:t>
                </a:r>
              </a:p>
              <a:p>
                <a:r>
                  <a:rPr lang="en-US" dirty="0" smtClean="0"/>
                  <a:t>If we multiply and divide by B:</a:t>
                </a:r>
              </a:p>
              <a:p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mr-I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𝐵𝑙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sym typeface="Wingdings"/>
                  </a:rPr>
                  <a:t>Rigidity formula 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mr-I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𝐵𝑙</m:t>
                        </m:r>
                      </m:num>
                      <m:den>
                        <m:f>
                          <m:fPr>
                            <m:type m:val="skw"/>
                            <m:ctrlP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𝑞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6221" y="3449513"/>
                <a:ext cx="5091289" cy="1387624"/>
              </a:xfrm>
              <a:prstGeom prst="rect">
                <a:avLst/>
              </a:prstGeom>
              <a:blipFill rotWithShape="0">
                <a:blip r:embed="rId2"/>
                <a:stretch>
                  <a:fillRect l="-1078" t="-3965" b="-44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9611280" y="2764345"/>
            <a:ext cx="2269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 trajectory in a magnetic field, B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152122" y="2525513"/>
            <a:ext cx="5643819" cy="2181953"/>
            <a:chOff x="1152122" y="1746580"/>
            <a:chExt cx="5643819" cy="21819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1152122" y="1804003"/>
                  <a:ext cx="3736857" cy="11057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0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en-US" sz="4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r>
                        <a:rPr lang="en-US" sz="4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=∆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4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4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mr-IN" sz="4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US" sz="4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𝐵𝑙</m:t>
                          </m:r>
                        </m:num>
                        <m:den>
                          <m:f>
                            <m:fPr>
                              <m:type m:val="skw"/>
                              <m:ctrlPr>
                                <a:rPr lang="en-US" sz="4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𝑞</m:t>
                              </m:r>
                            </m:den>
                          </m:f>
                        </m:den>
                      </m:f>
                    </m:oMath>
                  </a14:m>
                  <a:r>
                    <a:rPr lang="en-US" sz="4000" dirty="0" smtClean="0"/>
                    <a:t> </a:t>
                  </a:r>
                  <a:r>
                    <a:rPr lang="en-US" sz="4000" dirty="0"/>
                    <a:t> </a:t>
                  </a: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122" y="1804003"/>
                  <a:ext cx="3736857" cy="110575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eft Brace 16"/>
            <p:cNvSpPr/>
            <p:nvPr/>
          </p:nvSpPr>
          <p:spPr>
            <a:xfrm>
              <a:off x="6579004" y="1746580"/>
              <a:ext cx="216937" cy="218195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5125156" y="2308577"/>
              <a:ext cx="145384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6773448" y="2554492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 general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265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mechanical equivalent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5093474"/>
            <a:ext cx="7772400" cy="841917"/>
          </a:xfrm>
        </p:spPr>
        <p:txBody>
          <a:bodyPr/>
          <a:lstStyle/>
          <a:p>
            <a:r>
              <a:rPr lang="en-US" sz="2400" dirty="0"/>
              <a:t>We can </a:t>
            </a:r>
            <a:r>
              <a:rPr lang="en-US" sz="2400"/>
              <a:t>transfer oscillation energy </a:t>
            </a:r>
            <a:r>
              <a:rPr lang="en-US" sz="2400" dirty="0"/>
              <a:t>from one pendulum to the </a:t>
            </a:r>
            <a:r>
              <a:rPr lang="en-US" sz="2400"/>
              <a:t>other depending on the strength ‘k’ of the spring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30.03.2022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Introduction to accelerator physics, R. Alemany Fernandez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019" y="1541310"/>
            <a:ext cx="4977161" cy="3318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BCEB3-BDFA-0947-98E7-E3F42817F293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3421" y="2345704"/>
            <a:ext cx="47239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 beautiful demonstration of how energy can be </a:t>
            </a:r>
            <a:r>
              <a:rPr lang="en-US" sz="2400" dirty="0">
                <a:solidFill>
                  <a:srgbClr val="FFC000"/>
                </a:solidFill>
              </a:rPr>
              <a:t>transferred</a:t>
            </a:r>
            <a:r>
              <a:rPr lang="en-US" sz="2400" dirty="0"/>
              <a:t> from one </a:t>
            </a:r>
            <a:r>
              <a:rPr lang="en-US" sz="2400" dirty="0">
                <a:solidFill>
                  <a:srgbClr val="FFC000"/>
                </a:solidFill>
              </a:rPr>
              <a:t>oscillator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C000"/>
                </a:solidFill>
              </a:rPr>
              <a:t>to another </a:t>
            </a:r>
            <a:r>
              <a:rPr lang="en-US" sz="2400" dirty="0"/>
              <a:t>is provided by two weakly coupled pendulums</a:t>
            </a:r>
          </a:p>
        </p:txBody>
      </p:sp>
    </p:spTree>
    <p:extLst>
      <p:ext uri="{BB962C8B-B14F-4D97-AF65-F5344CB8AC3E}">
        <p14:creationId xmlns:p14="http://schemas.microsoft.com/office/powerpoint/2010/main" val="187563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latin typeface="+mn-lt"/>
              </a:rPr>
              <a:t>30.03.2022</a:t>
            </a:r>
            <a:endParaRPr lang="en-US" sz="1400" dirty="0">
              <a:latin typeface="+mn-lt"/>
            </a:endParaRPr>
          </a:p>
        </p:txBody>
      </p:sp>
      <p:sp>
        <p:nvSpPr>
          <p:cNvPr id="276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 smtClean="0">
                <a:latin typeface="+mn-lt"/>
              </a:rPr>
              <a:t>Introduction to accelerator physics, R. Alemany Fernandez</a:t>
            </a:r>
            <a:endParaRPr lang="en-US" sz="1400">
              <a:latin typeface="+mn-lt"/>
            </a:endParaRP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title"/>
          </p:nvPr>
        </p:nvSpPr>
        <p:spPr>
          <a:xfrm>
            <a:off x="2419351" y="315913"/>
            <a:ext cx="7993063" cy="747712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/>
              <a:t>General tune diagram</a:t>
            </a:r>
            <a:endParaRPr lang="en-US" sz="2600"/>
          </a:p>
        </p:txBody>
      </p:sp>
      <p:sp>
        <p:nvSpPr>
          <p:cNvPr id="27654" name="Line 6"/>
          <p:cNvSpPr>
            <a:spLocks noChangeAspect="1" noChangeShapeType="1"/>
          </p:cNvSpPr>
          <p:nvPr/>
        </p:nvSpPr>
        <p:spPr bwMode="auto">
          <a:xfrm flipV="1">
            <a:off x="3525838" y="1784350"/>
            <a:ext cx="0" cy="3841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Line 7"/>
          <p:cNvSpPr>
            <a:spLocks noChangeAspect="1" noChangeShapeType="1"/>
          </p:cNvSpPr>
          <p:nvPr/>
        </p:nvSpPr>
        <p:spPr bwMode="auto">
          <a:xfrm>
            <a:off x="3525838" y="5626100"/>
            <a:ext cx="45259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Line 8"/>
          <p:cNvSpPr>
            <a:spLocks noChangeAspect="1" noChangeShapeType="1"/>
          </p:cNvSpPr>
          <p:nvPr/>
        </p:nvSpPr>
        <p:spPr bwMode="auto">
          <a:xfrm flipV="1">
            <a:off x="3525838" y="1990726"/>
            <a:ext cx="4183062" cy="363537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Line 9"/>
          <p:cNvSpPr>
            <a:spLocks noChangeAspect="1" noChangeShapeType="1"/>
          </p:cNvSpPr>
          <p:nvPr/>
        </p:nvSpPr>
        <p:spPr bwMode="auto">
          <a:xfrm flipV="1">
            <a:off x="4554538" y="1784350"/>
            <a:ext cx="0" cy="3841750"/>
          </a:xfrm>
          <a:prstGeom prst="line">
            <a:avLst/>
          </a:prstGeom>
          <a:noFill/>
          <a:ln w="9525" cap="rnd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Line 10"/>
          <p:cNvSpPr>
            <a:spLocks noChangeAspect="1" noChangeShapeType="1"/>
          </p:cNvSpPr>
          <p:nvPr/>
        </p:nvSpPr>
        <p:spPr bwMode="auto">
          <a:xfrm flipV="1">
            <a:off x="5602288" y="1784350"/>
            <a:ext cx="0" cy="384175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Line 11"/>
          <p:cNvSpPr>
            <a:spLocks noChangeAspect="1" noChangeShapeType="1"/>
          </p:cNvSpPr>
          <p:nvPr/>
        </p:nvSpPr>
        <p:spPr bwMode="auto">
          <a:xfrm flipV="1">
            <a:off x="6680200" y="1784350"/>
            <a:ext cx="0" cy="3841750"/>
          </a:xfrm>
          <a:prstGeom prst="line">
            <a:avLst/>
          </a:prstGeom>
          <a:noFill/>
          <a:ln w="9525" cap="rnd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Line 12"/>
          <p:cNvSpPr>
            <a:spLocks noChangeAspect="1" noChangeShapeType="1"/>
          </p:cNvSpPr>
          <p:nvPr/>
        </p:nvSpPr>
        <p:spPr bwMode="auto">
          <a:xfrm flipV="1">
            <a:off x="7640638" y="1716088"/>
            <a:ext cx="0" cy="391001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1" name="Line 13"/>
          <p:cNvSpPr>
            <a:spLocks noChangeAspect="1" noChangeShapeType="1"/>
          </p:cNvSpPr>
          <p:nvPr/>
        </p:nvSpPr>
        <p:spPr bwMode="auto">
          <a:xfrm>
            <a:off x="3525839" y="4733925"/>
            <a:ext cx="4594225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Line 14"/>
          <p:cNvSpPr>
            <a:spLocks noChangeAspect="1" noChangeShapeType="1"/>
          </p:cNvSpPr>
          <p:nvPr/>
        </p:nvSpPr>
        <p:spPr bwMode="auto">
          <a:xfrm>
            <a:off x="3525839" y="3841750"/>
            <a:ext cx="4662487" cy="0"/>
          </a:xfrm>
          <a:prstGeom prst="line">
            <a:avLst/>
          </a:prstGeom>
          <a:noFill/>
          <a:ln w="9525" cap="rnd">
            <a:solidFill>
              <a:srgbClr val="FFC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Line 15"/>
          <p:cNvSpPr>
            <a:spLocks noChangeAspect="1" noChangeShapeType="1"/>
          </p:cNvSpPr>
          <p:nvPr/>
        </p:nvSpPr>
        <p:spPr bwMode="auto">
          <a:xfrm>
            <a:off x="3525839" y="2882900"/>
            <a:ext cx="4732337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Line 16"/>
          <p:cNvSpPr>
            <a:spLocks noChangeAspect="1" noChangeShapeType="1"/>
          </p:cNvSpPr>
          <p:nvPr/>
        </p:nvSpPr>
        <p:spPr bwMode="auto">
          <a:xfrm>
            <a:off x="3525839" y="2058988"/>
            <a:ext cx="4594225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5" name="Text Box 17"/>
          <p:cNvSpPr txBox="1">
            <a:spLocks noChangeAspect="1" noChangeArrowheads="1"/>
          </p:cNvSpPr>
          <p:nvPr/>
        </p:nvSpPr>
        <p:spPr bwMode="auto">
          <a:xfrm>
            <a:off x="7762875" y="559435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>
                <a:latin typeface="Times New Roman" charset="0"/>
              </a:rPr>
              <a:t>Q</a:t>
            </a:r>
            <a:r>
              <a:rPr lang="en-US" b="1" baseline="-25000">
                <a:latin typeface="Times New Roman" charset="0"/>
              </a:rPr>
              <a:t>h</a:t>
            </a:r>
            <a:endParaRPr lang="en-US">
              <a:latin typeface="Times New Roman" charset="0"/>
            </a:endParaRPr>
          </a:p>
        </p:txBody>
      </p:sp>
      <p:sp>
        <p:nvSpPr>
          <p:cNvPr id="27666" name="Text Box 18"/>
          <p:cNvSpPr txBox="1">
            <a:spLocks noChangeAspect="1" noChangeArrowheads="1"/>
          </p:cNvSpPr>
          <p:nvPr/>
        </p:nvSpPr>
        <p:spPr bwMode="auto">
          <a:xfrm>
            <a:off x="2962275" y="1547813"/>
            <a:ext cx="522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>
                <a:latin typeface="Times New Roman" charset="0"/>
              </a:rPr>
              <a:t>Q</a:t>
            </a:r>
            <a:r>
              <a:rPr lang="en-US" b="1" baseline="-25000">
                <a:latin typeface="Times New Roman" charset="0"/>
              </a:rPr>
              <a:t>v</a:t>
            </a:r>
            <a:endParaRPr lang="en-US">
              <a:latin typeface="Times New Roman" charset="0"/>
            </a:endParaRPr>
          </a:p>
        </p:txBody>
      </p:sp>
      <p:sp>
        <p:nvSpPr>
          <p:cNvPr id="27667" name="Text Box 19"/>
          <p:cNvSpPr txBox="1">
            <a:spLocks noChangeAspect="1" noChangeArrowheads="1"/>
          </p:cNvSpPr>
          <p:nvPr/>
        </p:nvSpPr>
        <p:spPr bwMode="auto">
          <a:xfrm>
            <a:off x="3328988" y="5594350"/>
            <a:ext cx="3841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Times New Roman" charset="0"/>
              </a:rPr>
              <a:t>2          2.25        2.5         2.75</a:t>
            </a:r>
          </a:p>
        </p:txBody>
      </p:sp>
      <p:sp>
        <p:nvSpPr>
          <p:cNvPr id="27668" name="Line 20"/>
          <p:cNvSpPr>
            <a:spLocks noChangeAspect="1" noChangeShapeType="1"/>
          </p:cNvSpPr>
          <p:nvPr/>
        </p:nvSpPr>
        <p:spPr bwMode="auto">
          <a:xfrm flipV="1">
            <a:off x="4897438" y="1854200"/>
            <a:ext cx="0" cy="3771900"/>
          </a:xfrm>
          <a:prstGeom prst="line">
            <a:avLst/>
          </a:prstGeom>
          <a:noFill/>
          <a:ln w="9525" cap="rnd">
            <a:solidFill>
              <a:schemeClr val="tx2">
                <a:lumMod val="40000"/>
                <a:lumOff val="6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9" name="Text Box 21"/>
          <p:cNvSpPr txBox="1">
            <a:spLocks noChangeAspect="1" noChangeArrowheads="1"/>
          </p:cNvSpPr>
          <p:nvPr/>
        </p:nvSpPr>
        <p:spPr bwMode="auto">
          <a:xfrm>
            <a:off x="4965700" y="5969000"/>
            <a:ext cx="71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charset="0"/>
              </a:rPr>
              <a:t>2.33</a:t>
            </a:r>
          </a:p>
        </p:txBody>
      </p:sp>
      <p:sp>
        <p:nvSpPr>
          <p:cNvPr id="27670" name="Line 22"/>
          <p:cNvSpPr>
            <a:spLocks noChangeAspect="1" noChangeShapeType="1"/>
          </p:cNvSpPr>
          <p:nvPr/>
        </p:nvSpPr>
        <p:spPr bwMode="auto">
          <a:xfrm flipH="1" flipV="1">
            <a:off x="4965701" y="5694363"/>
            <a:ext cx="206375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1" name="Line 23"/>
          <p:cNvSpPr>
            <a:spLocks noChangeAspect="1" noChangeShapeType="1"/>
          </p:cNvSpPr>
          <p:nvPr/>
        </p:nvSpPr>
        <p:spPr bwMode="auto">
          <a:xfrm flipV="1">
            <a:off x="6269038" y="1854200"/>
            <a:ext cx="0" cy="3771900"/>
          </a:xfrm>
          <a:prstGeom prst="line">
            <a:avLst/>
          </a:prstGeom>
          <a:noFill/>
          <a:ln w="9525" cap="rnd">
            <a:solidFill>
              <a:schemeClr val="accent3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2" name="Line 24"/>
          <p:cNvSpPr>
            <a:spLocks noChangeAspect="1" noChangeShapeType="1"/>
          </p:cNvSpPr>
          <p:nvPr/>
        </p:nvSpPr>
        <p:spPr bwMode="auto">
          <a:xfrm>
            <a:off x="3525839" y="4459288"/>
            <a:ext cx="4389437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3" name="Line 25"/>
          <p:cNvSpPr>
            <a:spLocks noChangeAspect="1" noChangeShapeType="1"/>
          </p:cNvSpPr>
          <p:nvPr/>
        </p:nvSpPr>
        <p:spPr bwMode="auto">
          <a:xfrm>
            <a:off x="3525838" y="3225800"/>
            <a:ext cx="44577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4" name="Text Box 26"/>
          <p:cNvSpPr txBox="1">
            <a:spLocks noChangeAspect="1" noChangeArrowheads="1"/>
          </p:cNvSpPr>
          <p:nvPr/>
        </p:nvSpPr>
        <p:spPr bwMode="auto">
          <a:xfrm>
            <a:off x="6186488" y="5937250"/>
            <a:ext cx="71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  <a:latin typeface="Times New Roman" charset="0"/>
              </a:rPr>
              <a:t>2.66</a:t>
            </a:r>
          </a:p>
        </p:txBody>
      </p:sp>
      <p:sp>
        <p:nvSpPr>
          <p:cNvPr id="27675" name="Line 27"/>
          <p:cNvSpPr>
            <a:spLocks noChangeAspect="1" noChangeShapeType="1"/>
          </p:cNvSpPr>
          <p:nvPr/>
        </p:nvSpPr>
        <p:spPr bwMode="auto">
          <a:xfrm flipH="1" flipV="1">
            <a:off x="6269039" y="5694364"/>
            <a:ext cx="136525" cy="274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6" name="Text Box 28"/>
          <p:cNvSpPr txBox="1">
            <a:spLocks noChangeAspect="1" noChangeArrowheads="1"/>
          </p:cNvSpPr>
          <p:nvPr/>
        </p:nvSpPr>
        <p:spPr bwMode="auto">
          <a:xfrm>
            <a:off x="3182938" y="5351463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Times New Roman" charset="0"/>
              </a:rPr>
              <a:t>2</a:t>
            </a:r>
          </a:p>
        </p:txBody>
      </p:sp>
      <p:sp>
        <p:nvSpPr>
          <p:cNvPr id="27677" name="Text Box 29"/>
          <p:cNvSpPr txBox="1">
            <a:spLocks noChangeAspect="1" noChangeArrowheads="1"/>
          </p:cNvSpPr>
          <p:nvPr/>
        </p:nvSpPr>
        <p:spPr bwMode="auto">
          <a:xfrm>
            <a:off x="2849563" y="4530725"/>
            <a:ext cx="71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Times New Roman" charset="0"/>
              </a:rPr>
              <a:t>2.25</a:t>
            </a:r>
          </a:p>
        </p:txBody>
      </p:sp>
      <p:sp>
        <p:nvSpPr>
          <p:cNvPr id="27678" name="Text Box 30"/>
          <p:cNvSpPr txBox="1">
            <a:spLocks noChangeAspect="1" noChangeArrowheads="1"/>
          </p:cNvSpPr>
          <p:nvPr/>
        </p:nvSpPr>
        <p:spPr bwMode="auto">
          <a:xfrm>
            <a:off x="2976563" y="3568700"/>
            <a:ext cx="56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Times New Roman" charset="0"/>
              </a:rPr>
              <a:t>2.5</a:t>
            </a:r>
          </a:p>
        </p:txBody>
      </p:sp>
      <p:sp>
        <p:nvSpPr>
          <p:cNvPr id="27679" name="Text Box 31"/>
          <p:cNvSpPr txBox="1">
            <a:spLocks noChangeAspect="1" noChangeArrowheads="1"/>
          </p:cNvSpPr>
          <p:nvPr/>
        </p:nvSpPr>
        <p:spPr bwMode="auto">
          <a:xfrm>
            <a:off x="2879725" y="2608263"/>
            <a:ext cx="71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Times New Roman" charset="0"/>
              </a:rPr>
              <a:t>2.75</a:t>
            </a:r>
          </a:p>
        </p:txBody>
      </p:sp>
      <p:sp>
        <p:nvSpPr>
          <p:cNvPr id="27680" name="Text Box 32"/>
          <p:cNvSpPr txBox="1">
            <a:spLocks noChangeAspect="1" noChangeArrowheads="1"/>
          </p:cNvSpPr>
          <p:nvPr/>
        </p:nvSpPr>
        <p:spPr bwMode="auto">
          <a:xfrm>
            <a:off x="8312151" y="2370138"/>
            <a:ext cx="1501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>
                <a:latin typeface="Times New Roman" charset="0"/>
              </a:rPr>
              <a:t>Q</a:t>
            </a:r>
            <a:r>
              <a:rPr lang="en-US" b="1" baseline="-25000">
                <a:latin typeface="Times New Roman" charset="0"/>
              </a:rPr>
              <a:t>h </a:t>
            </a:r>
            <a:r>
              <a:rPr lang="en-US" b="1">
                <a:latin typeface="Times New Roman" charset="0"/>
              </a:rPr>
              <a:t>- Q</a:t>
            </a:r>
            <a:r>
              <a:rPr lang="en-US" b="1" baseline="-25000">
                <a:latin typeface="Times New Roman" charset="0"/>
              </a:rPr>
              <a:t>v</a:t>
            </a:r>
            <a:r>
              <a:rPr lang="en-US" b="1">
                <a:latin typeface="Times New Roman" charset="0"/>
              </a:rPr>
              <a:t>= 0</a:t>
            </a:r>
            <a:endParaRPr lang="en-US">
              <a:latin typeface="Times New Roman" charset="0"/>
            </a:endParaRPr>
          </a:p>
        </p:txBody>
      </p:sp>
      <p:sp>
        <p:nvSpPr>
          <p:cNvPr id="27681" name="Line 33"/>
          <p:cNvSpPr>
            <a:spLocks noChangeAspect="1" noChangeShapeType="1"/>
          </p:cNvSpPr>
          <p:nvPr/>
        </p:nvSpPr>
        <p:spPr bwMode="auto">
          <a:xfrm flipH="1">
            <a:off x="7091363" y="2608263"/>
            <a:ext cx="1166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2" name="Line 34"/>
          <p:cNvSpPr>
            <a:spLocks noChangeAspect="1" noChangeShapeType="1"/>
          </p:cNvSpPr>
          <p:nvPr/>
        </p:nvSpPr>
        <p:spPr bwMode="auto">
          <a:xfrm>
            <a:off x="3594100" y="2058988"/>
            <a:ext cx="4114800" cy="3567112"/>
          </a:xfrm>
          <a:prstGeom prst="line">
            <a:avLst/>
          </a:prstGeom>
          <a:noFill/>
          <a:ln w="9525" cap="rnd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3" name="Text Box 35"/>
          <p:cNvSpPr txBox="1">
            <a:spLocks noChangeAspect="1" noChangeArrowheads="1"/>
          </p:cNvSpPr>
          <p:nvPr/>
        </p:nvSpPr>
        <p:spPr bwMode="auto">
          <a:xfrm>
            <a:off x="8501064" y="3836988"/>
            <a:ext cx="1208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  <a:latin typeface="Times New Roman" charset="0"/>
              </a:rPr>
              <a:t>4</a:t>
            </a:r>
            <a:r>
              <a:rPr lang="en-US" b="1" dirty="0">
                <a:latin typeface="Times New Roman" charset="0"/>
              </a:rPr>
              <a:t>Q</a:t>
            </a:r>
            <a:r>
              <a:rPr lang="en-US" b="1" baseline="-25000" dirty="0">
                <a:latin typeface="Times New Roman" charset="0"/>
              </a:rPr>
              <a:t>h </a:t>
            </a:r>
            <a:r>
              <a:rPr lang="en-US" b="1" dirty="0">
                <a:latin typeface="Times New Roman" charset="0"/>
              </a:rPr>
              <a:t>=11</a:t>
            </a:r>
            <a:endParaRPr lang="en-US" dirty="0">
              <a:latin typeface="Times New Roman" charset="0"/>
            </a:endParaRPr>
          </a:p>
        </p:txBody>
      </p:sp>
      <p:sp>
        <p:nvSpPr>
          <p:cNvPr id="27684" name="Line 36"/>
          <p:cNvSpPr>
            <a:spLocks noChangeAspect="1" noChangeShapeType="1"/>
          </p:cNvSpPr>
          <p:nvPr/>
        </p:nvSpPr>
        <p:spPr bwMode="auto">
          <a:xfrm flipH="1">
            <a:off x="6699251" y="4071938"/>
            <a:ext cx="1782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7685" name="Straight Connector 38"/>
          <p:cNvCxnSpPr>
            <a:cxnSpLocks noChangeShapeType="1"/>
            <a:endCxn id="27682" idx="1"/>
          </p:cNvCxnSpPr>
          <p:nvPr/>
        </p:nvCxnSpPr>
        <p:spPr bwMode="auto">
          <a:xfrm>
            <a:off x="3517900" y="2071688"/>
            <a:ext cx="4191000" cy="3554412"/>
          </a:xfrm>
          <a:prstGeom prst="line">
            <a:avLst/>
          </a:prstGeom>
          <a:noFill/>
          <a:ln w="9525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86" name="Straight Arrow Connector 41"/>
          <p:cNvCxnSpPr>
            <a:cxnSpLocks noChangeShapeType="1"/>
          </p:cNvCxnSpPr>
          <p:nvPr/>
        </p:nvCxnSpPr>
        <p:spPr bwMode="auto">
          <a:xfrm rot="5400000">
            <a:off x="3173414" y="2767014"/>
            <a:ext cx="1984375" cy="95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7687" name="Text Box 35"/>
          <p:cNvSpPr txBox="1">
            <a:spLocks noChangeAspect="1" noChangeArrowheads="1"/>
          </p:cNvSpPr>
          <p:nvPr/>
        </p:nvSpPr>
        <p:spPr bwMode="auto">
          <a:xfrm>
            <a:off x="3605213" y="1343026"/>
            <a:ext cx="1060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FC000"/>
                </a:solidFill>
                <a:latin typeface="Times New Roman" charset="0"/>
              </a:rPr>
              <a:t>2</a:t>
            </a:r>
            <a:r>
              <a:rPr lang="en-US" b="1" dirty="0">
                <a:latin typeface="Times New Roman" charset="0"/>
              </a:rPr>
              <a:t>Q</a:t>
            </a:r>
            <a:r>
              <a:rPr lang="en-US" b="1" baseline="-25000" dirty="0">
                <a:latin typeface="Times New Roman" charset="0"/>
              </a:rPr>
              <a:t>v </a:t>
            </a:r>
            <a:r>
              <a:rPr lang="en-US" b="1" dirty="0">
                <a:latin typeface="Times New Roman" charset="0"/>
              </a:rPr>
              <a:t>=5</a:t>
            </a:r>
            <a:endParaRPr lang="en-US" dirty="0">
              <a:latin typeface="Times New Roman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BCEB3-BDFA-0947-98E7-E3F42817F293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43389" y="5930900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4Q=9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613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+mn-lt"/>
              </a:rPr>
              <a:t>30.03.2022</a:t>
            </a:r>
            <a:endParaRPr lang="en-US" sz="1400">
              <a:latin typeface="+mn-lt"/>
            </a:endParaRPr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 smtClean="0">
                <a:latin typeface="+mn-lt"/>
              </a:rPr>
              <a:t>Introduction to accelerator physics, R. Alemany Fernandez</a:t>
            </a:r>
            <a:endParaRPr lang="en-US" sz="1400">
              <a:latin typeface="+mn-lt"/>
            </a:endParaRPr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>
          <a:xfrm>
            <a:off x="2419351" y="371476"/>
            <a:ext cx="7993063" cy="74771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/>
              <a:t>Realistic tune diagram</a:t>
            </a:r>
            <a:endParaRPr lang="en-US" sz="2600"/>
          </a:p>
        </p:txBody>
      </p:sp>
      <p:graphicFrame>
        <p:nvGraphicFramePr>
          <p:cNvPr id="28678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79774"/>
              </p:ext>
            </p:extLst>
          </p:nvPr>
        </p:nvGraphicFramePr>
        <p:xfrm>
          <a:off x="2555875" y="1392659"/>
          <a:ext cx="3976688" cy="467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Designer 4.0 Drawing" r:id="rId4" imgW="5305425" imgH="6229350" progId="MgxDesigner">
                  <p:embed/>
                </p:oleObj>
              </mc:Choice>
              <mc:Fallback>
                <p:oleObj name="Designer 4.0 Drawing" r:id="rId4" imgW="5305425" imgH="6229350" progId="MgxDesign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1392659"/>
                        <a:ext cx="3976688" cy="4676775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9" name="Text Box 35"/>
          <p:cNvSpPr txBox="1">
            <a:spLocks noChangeArrowheads="1"/>
          </p:cNvSpPr>
          <p:nvPr/>
        </p:nvSpPr>
        <p:spPr bwMode="auto">
          <a:xfrm>
            <a:off x="6640331" y="2598737"/>
            <a:ext cx="5351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</a:rPr>
              <a:t>During acceleration we change the horizontal and vertical tune </a:t>
            </a:r>
          </a:p>
          <a:p>
            <a:r>
              <a:rPr lang="en-US" dirty="0">
                <a:latin typeface="+mn-lt"/>
              </a:rPr>
              <a:t>to a place where the beam is the least influenced by resonances.</a:t>
            </a:r>
          </a:p>
        </p:txBody>
      </p:sp>
      <p:sp>
        <p:nvSpPr>
          <p:cNvPr id="28680" name="AutoShape 36"/>
          <p:cNvSpPr>
            <a:spLocks/>
          </p:cNvSpPr>
          <p:nvPr/>
        </p:nvSpPr>
        <p:spPr bwMode="auto">
          <a:xfrm>
            <a:off x="7381876" y="1457745"/>
            <a:ext cx="1355725" cy="420688"/>
          </a:xfrm>
          <a:prstGeom prst="borderCallout2">
            <a:avLst>
              <a:gd name="adj1" fmla="val 27171"/>
              <a:gd name="adj2" fmla="val -5620"/>
              <a:gd name="adj3" fmla="val 27171"/>
              <a:gd name="adj4" fmla="val -101171"/>
              <a:gd name="adj5" fmla="val 284907"/>
              <a:gd name="adj6" fmla="val -212648"/>
            </a:avLst>
          </a:prstGeom>
          <a:solidFill>
            <a:srgbClr val="CCCC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000"/>
              <a:t>injection</a:t>
            </a:r>
          </a:p>
        </p:txBody>
      </p:sp>
      <p:sp>
        <p:nvSpPr>
          <p:cNvPr id="28681" name="AutoShape 37"/>
          <p:cNvSpPr>
            <a:spLocks/>
          </p:cNvSpPr>
          <p:nvPr/>
        </p:nvSpPr>
        <p:spPr bwMode="auto">
          <a:xfrm>
            <a:off x="7394576" y="5215359"/>
            <a:ext cx="1355725" cy="420687"/>
          </a:xfrm>
          <a:prstGeom prst="borderCallout2">
            <a:avLst>
              <a:gd name="adj1" fmla="val 27171"/>
              <a:gd name="adj2" fmla="val -5620"/>
              <a:gd name="adj3" fmla="val 27171"/>
              <a:gd name="adj4" fmla="val -112995"/>
              <a:gd name="adj5" fmla="val -190190"/>
              <a:gd name="adj6" fmla="val -238171"/>
            </a:avLst>
          </a:prstGeom>
          <a:solidFill>
            <a:srgbClr val="CCCC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000"/>
              <a:t>ejection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BCEB3-BDFA-0947-98E7-E3F42817F29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59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428" y="1780416"/>
            <a:ext cx="5117539" cy="3901409"/>
          </a:xfrm>
          <a:prstGeom prst="rect">
            <a:avLst/>
          </a:prstGeom>
        </p:spPr>
      </p:pic>
      <p:sp>
        <p:nvSpPr>
          <p:cNvPr id="286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+mn-lt"/>
              </a:rPr>
              <a:t>30.03.2022</a:t>
            </a:r>
            <a:endParaRPr lang="en-US" sz="1400">
              <a:latin typeface="+mn-lt"/>
            </a:endParaRPr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 smtClean="0">
                <a:latin typeface="+mn-lt"/>
              </a:rPr>
              <a:t>Introduction to accelerator physics, R. Alemany Fernandez</a:t>
            </a:r>
            <a:endParaRPr lang="en-US" sz="1400">
              <a:latin typeface="+mn-lt"/>
            </a:endParaRPr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>
          <a:xfrm>
            <a:off x="1744793" y="358178"/>
            <a:ext cx="7993063" cy="74771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+mn-lt"/>
              </a:rPr>
              <a:t>Measured tune diagram</a:t>
            </a:r>
            <a:endParaRPr lang="en-US" sz="2600" dirty="0">
              <a:latin typeface="+mn-lt"/>
            </a:endParaRPr>
          </a:p>
        </p:txBody>
      </p:sp>
      <p:sp>
        <p:nvSpPr>
          <p:cNvPr id="28679" name="Text Box 35"/>
          <p:cNvSpPr txBox="1">
            <a:spLocks noChangeArrowheads="1"/>
          </p:cNvSpPr>
          <p:nvPr/>
        </p:nvSpPr>
        <p:spPr bwMode="auto">
          <a:xfrm>
            <a:off x="7658743" y="1991924"/>
            <a:ext cx="277821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</a:rPr>
              <a:t>Move a large </a:t>
            </a:r>
            <a:r>
              <a:rPr lang="en-US" dirty="0" err="1">
                <a:latin typeface="+mn-lt"/>
              </a:rPr>
              <a:t>emittance</a:t>
            </a:r>
            <a:r>
              <a:rPr lang="en-US" dirty="0">
                <a:latin typeface="+mn-lt"/>
              </a:rPr>
              <a:t> beam around in this tune diagram and measure the beam losses.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Not all resonance lines are harmful.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BCEB3-BDFA-0947-98E7-E3F42817F29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8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+mn-lt"/>
              </a:rPr>
              <a:t>30.03.2022</a:t>
            </a:r>
            <a:endParaRPr lang="en-US" sz="1400">
              <a:latin typeface="+mn-lt"/>
            </a:endParaRP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 smtClean="0">
                <a:latin typeface="+mn-lt"/>
              </a:rPr>
              <a:t>Introduction to accelerator physics, R. Alemany Fernandez</a:t>
            </a:r>
            <a:endParaRPr lang="en-US" sz="1400">
              <a:latin typeface="+mn-lt"/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2419351" y="327026"/>
            <a:ext cx="7993063" cy="74771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/>
              <a:t>Conclusion</a:t>
            </a:r>
            <a:endParaRPr lang="en-US" sz="2600"/>
          </a:p>
        </p:txBody>
      </p:sp>
      <p:sp>
        <p:nvSpPr>
          <p:cNvPr id="29702" name="Rectangle 3"/>
          <p:cNvSpPr>
            <a:spLocks noChangeArrowheads="1"/>
          </p:cNvSpPr>
          <p:nvPr/>
        </p:nvSpPr>
        <p:spPr bwMode="auto">
          <a:xfrm>
            <a:off x="537369" y="1074739"/>
            <a:ext cx="11117262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5000"/>
              </a:lnSpc>
              <a:spcBef>
                <a:spcPct val="20000"/>
              </a:spcBef>
              <a:buFont typeface="Wingdings" charset="0"/>
              <a:buChar char="ü"/>
            </a:pPr>
            <a:r>
              <a:rPr lang="en-US" sz="2800" dirty="0"/>
              <a:t>There are many things in our machine, which will excite resonances:</a:t>
            </a:r>
          </a:p>
          <a:p>
            <a:pPr marL="742950" lvl="1" indent="-285750">
              <a:lnSpc>
                <a:spcPct val="125000"/>
              </a:lnSpc>
              <a:spcBef>
                <a:spcPct val="20000"/>
              </a:spcBef>
              <a:buSzPct val="80000"/>
              <a:buFont typeface="Wingdings" charset="0"/>
              <a:buChar char="ü"/>
            </a:pPr>
            <a:r>
              <a:rPr lang="en-US" sz="2800" dirty="0"/>
              <a:t>The magnets themselves</a:t>
            </a:r>
          </a:p>
          <a:p>
            <a:pPr marL="742950" lvl="1" indent="-285750">
              <a:lnSpc>
                <a:spcPct val="125000"/>
              </a:lnSpc>
              <a:spcBef>
                <a:spcPct val="20000"/>
              </a:spcBef>
              <a:buSzPct val="80000"/>
              <a:buFont typeface="Wingdings" charset="0"/>
              <a:buChar char="ü"/>
            </a:pPr>
            <a:r>
              <a:rPr lang="en-US" sz="2800" dirty="0"/>
              <a:t>Unwanted higher order field components in our magnets</a:t>
            </a:r>
          </a:p>
          <a:p>
            <a:pPr marL="742950" lvl="1" indent="-285750">
              <a:lnSpc>
                <a:spcPct val="125000"/>
              </a:lnSpc>
              <a:spcBef>
                <a:spcPct val="20000"/>
              </a:spcBef>
              <a:buSzPct val="80000"/>
              <a:buFont typeface="Wingdings" charset="0"/>
              <a:buChar char="ü"/>
            </a:pPr>
            <a:r>
              <a:rPr lang="en-US" sz="2800" dirty="0"/>
              <a:t>Tilted magnets</a:t>
            </a:r>
          </a:p>
          <a:p>
            <a:pPr marL="742950" lvl="1" indent="-285750">
              <a:lnSpc>
                <a:spcPct val="125000"/>
              </a:lnSpc>
              <a:spcBef>
                <a:spcPct val="20000"/>
              </a:spcBef>
              <a:buSzPct val="80000"/>
              <a:buFont typeface="Wingdings" charset="0"/>
              <a:buChar char="ü"/>
            </a:pPr>
            <a:r>
              <a:rPr lang="en-US" sz="2800" dirty="0"/>
              <a:t>Experimental solenoids (LHC experiments)</a:t>
            </a:r>
          </a:p>
          <a:p>
            <a:pPr marL="742950" lvl="1" indent="-285750">
              <a:lnSpc>
                <a:spcPct val="125000"/>
              </a:lnSpc>
              <a:spcBef>
                <a:spcPct val="20000"/>
              </a:spcBef>
              <a:buSzPct val="80000"/>
              <a:buFont typeface="Wingdings" charset="0"/>
              <a:buChar char="ü"/>
            </a:pPr>
            <a:endParaRPr lang="en-US" sz="2800" dirty="0"/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 typeface="Wingdings" charset="0"/>
              <a:buChar char="ü"/>
            </a:pPr>
            <a:r>
              <a:rPr lang="en-US" sz="2800" dirty="0"/>
              <a:t>The trick is to reduce and compensate these effects as much as possible and then find some point in the tune diagram where the beam is stable.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BCEB3-BDFA-0947-98E7-E3F42817F29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79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688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Dipole field error </a:t>
            </a:r>
            <a:r>
              <a:rPr lang="en-US" dirty="0" smtClean="0">
                <a:sym typeface="Wingdings"/>
              </a:rPr>
              <a:t> extra dipole kick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038600" y="1325563"/>
                <a:ext cx="3736857" cy="11057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r>
                      <a:rPr lang="en-US" sz="4000" i="1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  <m:r>
                      <a:rPr lang="en-US" sz="4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=∆</m:t>
                    </m:r>
                    <m:sSup>
                      <m:sSupPr>
                        <m:ctrlPr>
                          <a:rPr lang="en-US" sz="4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′</m:t>
                        </m:r>
                      </m:sup>
                    </m:sSup>
                    <m:r>
                      <a:rPr lang="en-US" sz="400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mr-IN" sz="4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mr-IN" sz="4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  <m:r>
                          <a:rPr lang="en-US" sz="4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𝐵𝑙</m:t>
                        </m:r>
                      </m:num>
                      <m:den>
                        <m:f>
                          <m:fPr>
                            <m:type m:val="skw"/>
                            <m:ctrlPr>
                              <a:rPr lang="en-US" sz="4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US" sz="4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𝑞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4000" dirty="0" smtClean="0"/>
                  <a:t> </a:t>
                </a:r>
                <a:r>
                  <a:rPr lang="en-US" sz="4000" dirty="0"/>
                  <a:t> 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1325563"/>
                <a:ext cx="3736857" cy="110575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544688" y="3003829"/>
            <a:ext cx="115404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If </a:t>
            </a:r>
            <a:r>
              <a:rPr lang="en-US" sz="3200" i="1" dirty="0" smtClean="0"/>
              <a:t>l</a:t>
            </a:r>
            <a:r>
              <a:rPr lang="en-US" sz="3200" dirty="0" smtClean="0"/>
              <a:t> is not too long, the disturbance can be described by a localized angular kick right in the middle of the disturbing field, i.e. </a:t>
            </a:r>
            <a:r>
              <a:rPr lang="en-US" sz="3200" i="1" dirty="0" smtClean="0"/>
              <a:t>l</a:t>
            </a:r>
            <a:r>
              <a:rPr lang="en-US" sz="3200" dirty="0" smtClean="0"/>
              <a:t>/2, and we can approximate it to a infinitesimally short field disturbance</a:t>
            </a:r>
          </a:p>
          <a:p>
            <a:pPr marL="285750" indent="-285750">
              <a:buFont typeface="Arial" charset="0"/>
              <a:buChar char="•"/>
            </a:pPr>
            <a:endParaRPr lang="en-US" sz="3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Consider a particle travelling exactly along the orbit in front of the disturbance with the trajectory vector (x, x’) = (0, 0) </a:t>
            </a:r>
            <a:endParaRPr lang="en-US" sz="32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3004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5733" y="440267"/>
            <a:ext cx="1144693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/>
              <a:t>(x, x’) = (0, 0) </a:t>
            </a:r>
            <a:r>
              <a:rPr lang="en-US" sz="3200" dirty="0" smtClean="0"/>
              <a:t> </a:t>
            </a:r>
            <a:r>
              <a:rPr lang="en-US" sz="3200" dirty="0" smtClean="0">
                <a:sym typeface="Wingdings"/>
              </a:rPr>
              <a:t> </a:t>
            </a:r>
            <a:r>
              <a:rPr lang="en-US" sz="3200" dirty="0">
                <a:sym typeface="Wingdings"/>
              </a:rPr>
              <a:t>t</a:t>
            </a:r>
            <a:r>
              <a:rPr lang="en-US" sz="3200" dirty="0" smtClean="0"/>
              <a:t>his particle has, therefore, zero emittance</a:t>
            </a:r>
          </a:p>
          <a:p>
            <a:pPr marL="285750" indent="-285750">
              <a:buFont typeface="Arial" charset="0"/>
              <a:buChar char="•"/>
            </a:pPr>
            <a:endParaRPr lang="en-US" sz="3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But immediately after the field disturbance, it travels at an angle </a:t>
            </a:r>
            <a:r>
              <a:rPr lang="en-US" sz="3200" i="1" dirty="0" smtClean="0"/>
              <a:t>∆x’ </a:t>
            </a:r>
            <a:r>
              <a:rPr lang="en-US" sz="3200" dirty="0" err="1" smtClean="0"/>
              <a:t>w.r.t</a:t>
            </a:r>
            <a:r>
              <a:rPr lang="en-US" sz="3200" dirty="0" smtClean="0"/>
              <a:t>. orbit</a:t>
            </a:r>
          </a:p>
          <a:p>
            <a:pPr marL="285750" indent="-285750">
              <a:buFont typeface="Arial" charset="0"/>
              <a:buChar char="•"/>
            </a:pPr>
            <a:endParaRPr lang="en-US" sz="3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The trajectory vector is now (0,</a:t>
            </a:r>
            <a:r>
              <a:rPr lang="en-US" sz="3200" dirty="0"/>
              <a:t> ∆x</a:t>
            </a:r>
            <a:r>
              <a:rPr lang="en-US" sz="3200" dirty="0" smtClean="0"/>
              <a:t>’)</a:t>
            </a:r>
          </a:p>
          <a:p>
            <a:pPr marL="285750" indent="-285750">
              <a:buFont typeface="Arial" charset="0"/>
              <a:buChar char="•"/>
            </a:pPr>
            <a:endParaRPr lang="en-US" sz="3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This deflection will lead to </a:t>
            </a:r>
            <a:r>
              <a:rPr lang="en-US" sz="3200" dirty="0" err="1" smtClean="0"/>
              <a:t>betatron</a:t>
            </a:r>
            <a:r>
              <a:rPr lang="en-US" sz="3200" dirty="0" smtClean="0"/>
              <a:t> oscillations as a result of the focusing elements in the lattice</a:t>
            </a:r>
          </a:p>
          <a:p>
            <a:pPr marL="285750" indent="-285750">
              <a:buFont typeface="Arial" charset="0"/>
              <a:buChar char="•"/>
            </a:pPr>
            <a:endParaRPr lang="en-US" sz="3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And now the particle emittance is not zero but</a:t>
            </a:r>
            <a:endParaRPr lang="en-US" sz="32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6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6261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5733" y="440267"/>
            <a:ext cx="11446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And now the particle emittance is not zero but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0403" y="1324717"/>
                <a:ext cx="7147149" cy="69384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+2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′2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𝐴𝑟𝑒𝑎</m:t>
                          </m:r>
                        </m:num>
                        <m:den>
                          <m:r>
                            <a:rPr lang="mr-I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FFC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0403" y="1324717"/>
                <a:ext cx="7147149" cy="69384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75733" y="1439689"/>
            <a:ext cx="1600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Remember</a:t>
            </a:r>
            <a:endParaRPr lang="en-US" sz="2400" dirty="0"/>
          </a:p>
        </p:txBody>
      </p:sp>
      <p:sp>
        <p:nvSpPr>
          <p:cNvPr id="5" name="Down Arrow 4"/>
          <p:cNvSpPr/>
          <p:nvPr/>
        </p:nvSpPr>
        <p:spPr>
          <a:xfrm>
            <a:off x="5242379" y="2325776"/>
            <a:ext cx="349956" cy="3838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87105" y="2316521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(x=0</a:t>
            </a:r>
            <a:r>
              <a:rPr lang="en-US" dirty="0"/>
              <a:t>, ∆x’)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52986" y="2908644"/>
                <a:ext cx="3128741" cy="42960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′2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lang="en-US" sz="2800" b="0" i="1" baseline="-25000" smtClean="0">
                          <a:solidFill>
                            <a:srgbClr val="FFC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𝑒𝑟𝑟𝑜𝑟</m:t>
                      </m:r>
                    </m:oMath>
                  </m:oMathPara>
                </a14:m>
                <a:endParaRPr lang="en-US" sz="2800" baseline="-25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2986" y="2908644"/>
                <a:ext cx="3128741" cy="429605"/>
              </a:xfrm>
              <a:prstGeom prst="rect">
                <a:avLst/>
              </a:prstGeom>
              <a:blipFill rotWithShape="0">
                <a:blip r:embed="rId3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595016" y="4036834"/>
            <a:ext cx="6636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For a given field error, the increase in emittance is proportional to the beta function at the point of </a:t>
            </a:r>
            <a:r>
              <a:rPr lang="en-US" sz="2800" smtClean="0"/>
              <a:t>the disturbance!!!!</a:t>
            </a:r>
            <a:endParaRPr lang="en-US" sz="280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7550" y="182450"/>
            <a:ext cx="2415117" cy="2079457"/>
          </a:xfrm>
          <a:prstGeom prst="rect">
            <a:avLst/>
          </a:prstGeom>
        </p:spPr>
      </p:pic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7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2162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466" y="1456268"/>
            <a:ext cx="10515600" cy="2288998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It is a fundamental property of beam optics that the effect of a field error increases with the beta function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0310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666" y="362776"/>
            <a:ext cx="113566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Therefore, special care has to be taken when designing magnets that will be placed in regions of large beta </a:t>
            </a:r>
            <a:r>
              <a:rPr lang="en-US" sz="2400" dirty="0" smtClean="0">
                <a:solidFill>
                  <a:srgbClr val="FFC000"/>
                </a:solidFill>
                <a:sym typeface="Wingdings"/>
              </a:rPr>
              <a:t> e.g. the LHC inner triplets  very very high quality magnets (with collision optics beta = 4.5 km)  very very expensive</a:t>
            </a:r>
            <a:endParaRPr lang="en-US" sz="2400" dirty="0">
              <a:solidFill>
                <a:srgbClr val="FFC0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In circular accelerators the beam passes over and over again through the same disturbance and it is deflected with the same angle each time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After many revolutions a stable equilibrium is established  resulting in a new distorted orbit </a:t>
            </a:r>
            <a:r>
              <a:rPr lang="en-US" sz="2400" dirty="0" smtClean="0">
                <a:sym typeface="Wingdings"/>
              </a:rPr>
              <a:t> a static </a:t>
            </a:r>
            <a:r>
              <a:rPr lang="en-US" sz="2400" dirty="0" err="1" smtClean="0">
                <a:sym typeface="Wingdings"/>
              </a:rPr>
              <a:t>betatron</a:t>
            </a:r>
            <a:r>
              <a:rPr lang="en-US" sz="2400" dirty="0" smtClean="0">
                <a:sym typeface="Wingdings"/>
              </a:rPr>
              <a:t> oscillation about the unperturbed ideal orbit, with a phase or angular shift as follows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2202071" y="4274376"/>
            <a:ext cx="7886351" cy="2089896"/>
            <a:chOff x="2202071" y="4801316"/>
            <a:chExt cx="7886351" cy="2089896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2901982" y="5025174"/>
              <a:ext cx="11289" cy="18660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2202071" y="5931657"/>
              <a:ext cx="775546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810782" y="6146146"/>
              <a:ext cx="277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</a:t>
              </a:r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913271" y="5194004"/>
              <a:ext cx="2122311" cy="1368293"/>
            </a:xfrm>
            <a:custGeom>
              <a:avLst/>
              <a:gdLst>
                <a:gd name="connsiteX0" fmla="*/ 0 w 2122311"/>
                <a:gd name="connsiteY0" fmla="*/ 737653 h 1368293"/>
                <a:gd name="connsiteX1" fmla="*/ 632177 w 2122311"/>
                <a:gd name="connsiteY1" fmla="*/ 1347253 h 1368293"/>
                <a:gd name="connsiteX2" fmla="*/ 1603022 w 2122311"/>
                <a:gd name="connsiteY2" fmla="*/ 60319 h 1368293"/>
                <a:gd name="connsiteX3" fmla="*/ 2122311 w 2122311"/>
                <a:gd name="connsiteY3" fmla="*/ 195786 h 1368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2311" h="1368293">
                  <a:moveTo>
                    <a:pt x="0" y="737653"/>
                  </a:moveTo>
                  <a:cubicBezTo>
                    <a:pt x="182503" y="1098897"/>
                    <a:pt x="365007" y="1460142"/>
                    <a:pt x="632177" y="1347253"/>
                  </a:cubicBezTo>
                  <a:cubicBezTo>
                    <a:pt x="899347" y="1234364"/>
                    <a:pt x="1354666" y="252230"/>
                    <a:pt x="1603022" y="60319"/>
                  </a:cubicBezTo>
                  <a:cubicBezTo>
                    <a:pt x="1851378" y="-131592"/>
                    <a:pt x="2122311" y="195786"/>
                    <a:pt x="2122311" y="19578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flipH="1">
              <a:off x="5046871" y="5200429"/>
              <a:ext cx="2122311" cy="1368293"/>
            </a:xfrm>
            <a:custGeom>
              <a:avLst/>
              <a:gdLst>
                <a:gd name="connsiteX0" fmla="*/ 0 w 2122311"/>
                <a:gd name="connsiteY0" fmla="*/ 737653 h 1368293"/>
                <a:gd name="connsiteX1" fmla="*/ 632177 w 2122311"/>
                <a:gd name="connsiteY1" fmla="*/ 1347253 h 1368293"/>
                <a:gd name="connsiteX2" fmla="*/ 1603022 w 2122311"/>
                <a:gd name="connsiteY2" fmla="*/ 60319 h 1368293"/>
                <a:gd name="connsiteX3" fmla="*/ 2122311 w 2122311"/>
                <a:gd name="connsiteY3" fmla="*/ 195786 h 1368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2311" h="1368293">
                  <a:moveTo>
                    <a:pt x="0" y="737653"/>
                  </a:moveTo>
                  <a:cubicBezTo>
                    <a:pt x="182503" y="1098897"/>
                    <a:pt x="365007" y="1460142"/>
                    <a:pt x="632177" y="1347253"/>
                  </a:cubicBezTo>
                  <a:cubicBezTo>
                    <a:pt x="899347" y="1234364"/>
                    <a:pt x="1354666" y="252230"/>
                    <a:pt x="1603022" y="60319"/>
                  </a:cubicBezTo>
                  <a:cubicBezTo>
                    <a:pt x="1851378" y="-131592"/>
                    <a:pt x="2122311" y="195786"/>
                    <a:pt x="2122311" y="195786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035582" y="5025174"/>
              <a:ext cx="0" cy="10306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888826" y="6146146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s0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10282" y="5025174"/>
              <a:ext cx="58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x</a:t>
              </a:r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29155" y="5464654"/>
              <a:ext cx="58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x</a:t>
              </a:r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4743882" y="5040551"/>
              <a:ext cx="664234" cy="61457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692176" y="5054955"/>
              <a:ext cx="664234" cy="61457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5213178" y="5234948"/>
              <a:ext cx="5325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∆x’ </a:t>
              </a:r>
            </a:p>
          </p:txBody>
        </p:sp>
        <p:sp>
          <p:nvSpPr>
            <p:cNvPr id="20" name="Freeform 19"/>
            <p:cNvSpPr/>
            <p:nvPr/>
          </p:nvSpPr>
          <p:spPr>
            <a:xfrm>
              <a:off x="5204915" y="5231746"/>
              <a:ext cx="79341" cy="282222"/>
            </a:xfrm>
            <a:custGeom>
              <a:avLst/>
              <a:gdLst>
                <a:gd name="connsiteX0" fmla="*/ 22578 w 79341"/>
                <a:gd name="connsiteY0" fmla="*/ 0 h 282222"/>
                <a:gd name="connsiteX1" fmla="*/ 79022 w 79341"/>
                <a:gd name="connsiteY1" fmla="*/ 158044 h 282222"/>
                <a:gd name="connsiteX2" fmla="*/ 0 w 79341"/>
                <a:gd name="connsiteY2" fmla="*/ 282222 h 28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341" h="282222">
                  <a:moveTo>
                    <a:pt x="22578" y="0"/>
                  </a:moveTo>
                  <a:cubicBezTo>
                    <a:pt x="52681" y="55503"/>
                    <a:pt x="82785" y="111007"/>
                    <a:pt x="79022" y="158044"/>
                  </a:cubicBezTo>
                  <a:cubicBezTo>
                    <a:pt x="75259" y="205081"/>
                    <a:pt x="0" y="282222"/>
                    <a:pt x="0" y="28222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14541" y="4846430"/>
              <a:ext cx="7954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x’-∆</a:t>
              </a:r>
              <a:r>
                <a:rPr lang="en-US" dirty="0"/>
                <a:t>x’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01981" y="5649320"/>
              <a:ext cx="1149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Ideal orbit</a:t>
              </a:r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70390" y="5309753"/>
              <a:ext cx="155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distorted </a:t>
              </a:r>
              <a:r>
                <a:rPr lang="en-US" dirty="0" smtClean="0"/>
                <a:t>orbit</a:t>
              </a:r>
              <a:endParaRPr lang="en-US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4743882" y="5372857"/>
              <a:ext cx="0" cy="5588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endCxn id="9" idx="3"/>
            </p:cNvCxnSpPr>
            <p:nvPr/>
          </p:nvCxnSpPr>
          <p:spPr>
            <a:xfrm>
              <a:off x="4051655" y="5394506"/>
              <a:ext cx="995216" cy="17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5363220" y="4801316"/>
              <a:ext cx="66759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/>
                <a:t>x’</a:t>
              </a: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7981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24955</TotalTime>
  <Words>3660</Words>
  <Application>Microsoft Macintosh PowerPoint</Application>
  <PresentationFormat>Widescreen</PresentationFormat>
  <Paragraphs>491</Paragraphs>
  <Slides>44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Calibri</vt:lpstr>
      <vt:lpstr>Cambria Math</vt:lpstr>
      <vt:lpstr>Comic Sans MS</vt:lpstr>
      <vt:lpstr>ComicSansMS</vt:lpstr>
      <vt:lpstr>Corbel</vt:lpstr>
      <vt:lpstr>HGｺﾞｼｯｸM</vt:lpstr>
      <vt:lpstr>Mangal</vt:lpstr>
      <vt:lpstr>ＭＳ Ｐゴシック</vt:lpstr>
      <vt:lpstr>Symbol</vt:lpstr>
      <vt:lpstr>Times New Roman</vt:lpstr>
      <vt:lpstr>Wingdings</vt:lpstr>
      <vt:lpstr>Arial</vt:lpstr>
      <vt:lpstr>Depth</vt:lpstr>
      <vt:lpstr>Designer 4.0 Drawing</vt:lpstr>
      <vt:lpstr>Introduction to transverse beam dynamics IV</vt:lpstr>
      <vt:lpstr>Content of the course</vt:lpstr>
      <vt:lpstr>Effect of magnetic field errors on beam optics</vt:lpstr>
      <vt:lpstr>Dipole field error  extra dipole kick</vt:lpstr>
      <vt:lpstr>Dipole field error  extra dipole kick</vt:lpstr>
      <vt:lpstr>PowerPoint Presentation</vt:lpstr>
      <vt:lpstr>PowerPoint Presentation</vt:lpstr>
      <vt:lpstr>It is a fundamental property of beam optics that the effect of a field error increases with the beta function</vt:lpstr>
      <vt:lpstr>PowerPoint Presentation</vt:lpstr>
      <vt:lpstr>PowerPoint Presentation</vt:lpstr>
      <vt:lpstr>PowerPoint Presentation</vt:lpstr>
      <vt:lpstr>Effect of quadrupole field errors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could we measure the beta function?</vt:lpstr>
      <vt:lpstr>Examples of beta beat measurements</vt:lpstr>
      <vt:lpstr>Quadrupole error: chromaticity</vt:lpstr>
      <vt:lpstr>PowerPoint Presentation</vt:lpstr>
      <vt:lpstr>PowerPoint Presentation</vt:lpstr>
      <vt:lpstr>Chromaticity correction</vt:lpstr>
      <vt:lpstr>Type of magnets</vt:lpstr>
      <vt:lpstr>PowerPoint Presentation</vt:lpstr>
      <vt:lpstr>Resonances</vt:lpstr>
      <vt:lpstr>PowerPoint Presentation</vt:lpstr>
      <vt:lpstr>Resonances</vt:lpstr>
      <vt:lpstr>Dipole (deflection independent of position)</vt:lpstr>
      <vt:lpstr>Quadrupole (deflection ∝ position)</vt:lpstr>
      <vt:lpstr>Sextupole (deflection ∝ position2)</vt:lpstr>
      <vt:lpstr>Resonance summary</vt:lpstr>
      <vt:lpstr>Coupling</vt:lpstr>
      <vt:lpstr>Skew Quadrupole</vt:lpstr>
      <vt:lpstr>Solenoid; longitudinal field (2)</vt:lpstr>
      <vt:lpstr>Solenoid; longitudinal field (2)</vt:lpstr>
      <vt:lpstr>Coupling and Resonance</vt:lpstr>
      <vt:lpstr>A mechanical equivalent</vt:lpstr>
      <vt:lpstr>General tune diagram</vt:lpstr>
      <vt:lpstr>Realistic tune diagram</vt:lpstr>
      <vt:lpstr>Measured tune diagram</vt:lpstr>
      <vt:lpstr>Conclusion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transverse beam dynamics</dc:title>
  <dc:creator>Reyes Alemany Fernandez</dc:creator>
  <cp:lastModifiedBy>Reyes Alemany Fernandez</cp:lastModifiedBy>
  <cp:revision>62</cp:revision>
  <dcterms:created xsi:type="dcterms:W3CDTF">2021-11-02T06:46:28Z</dcterms:created>
  <dcterms:modified xsi:type="dcterms:W3CDTF">2022-03-03T13:54:48Z</dcterms:modified>
</cp:coreProperties>
</file>