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1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79" r:id="rId9"/>
    <p:sldId id="264" r:id="rId10"/>
    <p:sldId id="280" r:id="rId11"/>
    <p:sldId id="265" r:id="rId12"/>
    <p:sldId id="267" r:id="rId13"/>
    <p:sldId id="266" r:id="rId14"/>
    <p:sldId id="268" r:id="rId15"/>
    <p:sldId id="269" r:id="rId16"/>
    <p:sldId id="281" r:id="rId17"/>
    <p:sldId id="282" r:id="rId18"/>
    <p:sldId id="271" r:id="rId19"/>
    <p:sldId id="283" r:id="rId20"/>
    <p:sldId id="270" r:id="rId21"/>
    <p:sldId id="284" r:id="rId22"/>
    <p:sldId id="290" r:id="rId23"/>
    <p:sldId id="273" r:id="rId24"/>
    <p:sldId id="285" r:id="rId25"/>
    <p:sldId id="272" r:id="rId26"/>
    <p:sldId id="286" r:id="rId27"/>
    <p:sldId id="274" r:id="rId28"/>
    <p:sldId id="276" r:id="rId29"/>
    <p:sldId id="277" r:id="rId30"/>
    <p:sldId id="287" r:id="rId31"/>
    <p:sldId id="278" r:id="rId32"/>
    <p:sldId id="288" r:id="rId33"/>
    <p:sldId id="294" r:id="rId34"/>
    <p:sldId id="291" r:id="rId35"/>
    <p:sldId id="293" r:id="rId36"/>
    <p:sldId id="292" r:id="rId37"/>
    <p:sldId id="289" r:id="rId38"/>
    <p:sldId id="275" r:id="rId39"/>
    <p:sldId id="296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30"/>
    <p:restoredTop sz="94670"/>
  </p:normalViewPr>
  <p:slideViewPr>
    <p:cSldViewPr snapToGrid="0" snapToObjects="1">
      <p:cViewPr varScale="1">
        <p:scale>
          <a:sx n="74" d="100"/>
          <a:sy n="74" d="100"/>
        </p:scale>
        <p:origin x="208" y="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Relationship Id="rId2" Type="http://schemas.openxmlformats.org/officeDocument/2006/relationships/image" Target="../media/image52.wmf"/><Relationship Id="rId3" Type="http://schemas.openxmlformats.org/officeDocument/2006/relationships/image" Target="../media/image5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343220-F649-A54D-8194-DF430BAA4E22}" type="datetimeFigureOut">
              <a:rPr lang="en-US" smtClean="0"/>
              <a:t>3/3/22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729634-84DC-FA42-8290-20A376778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90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29634-84DC-FA42-8290-20A3767781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070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29634-84DC-FA42-8290-20A37677812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1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4365F2E3-FD74-2E4C-B018-56760FBE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536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3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3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.bin"/><Relationship Id="rId12" Type="http://schemas.openxmlformats.org/officeDocument/2006/relationships/image" Target="../media/image51.wmf"/><Relationship Id="rId13" Type="http://schemas.openxmlformats.org/officeDocument/2006/relationships/oleObject" Target="../embeddings/oleObject2.bin"/><Relationship Id="rId14" Type="http://schemas.openxmlformats.org/officeDocument/2006/relationships/oleObject" Target="../embeddings/oleObject3.bin"/><Relationship Id="rId15" Type="http://schemas.openxmlformats.org/officeDocument/2006/relationships/image" Target="../media/image52.wmf"/><Relationship Id="rId16" Type="http://schemas.openxmlformats.org/officeDocument/2006/relationships/oleObject" Target="../embeddings/oleObject4.bin"/><Relationship Id="rId17" Type="http://schemas.openxmlformats.org/officeDocument/2006/relationships/oleObject" Target="../embeddings/oleObject5.bin"/><Relationship Id="rId18" Type="http://schemas.openxmlformats.org/officeDocument/2006/relationships/image" Target="../media/image53.wmf"/><Relationship Id="rId19" Type="http://schemas.openxmlformats.org/officeDocument/2006/relationships/image" Target="../media/image5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8" Type="http://schemas.openxmlformats.org/officeDocument/2006/relationships/image" Target="../media/image91.png"/><Relationship Id="rId9" Type="http://schemas.openxmlformats.org/officeDocument/2006/relationships/image" Target="../media/image92.png"/><Relationship Id="rId10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500" dirty="0" smtClean="0"/>
              <a:t>Introduction to transverse beam dynamics I</a:t>
            </a:r>
            <a:endParaRPr lang="en-US" sz="55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116775"/>
            <a:ext cx="9144000" cy="754025"/>
          </a:xfrm>
        </p:spPr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Restricted to the LINEAR BEAM OPTICS </a:t>
            </a:r>
            <a:r>
              <a:rPr lang="en-US" dirty="0" smtClean="0">
                <a:sym typeface="Wingdings"/>
              </a:rPr>
              <a:t> THE IDEAL WORLD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6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46936" y="1479722"/>
                <a:ext cx="11074122" cy="10845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mr-IN" sz="320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latin typeface="Cambria Math" charset="0"/>
                                </a:rPr>
                                <m:t>𝑞</m:t>
                              </m:r>
                            </m:num>
                            <m:den>
                              <m:r>
                                <a:rPr lang="en-US" sz="3200" b="0" i="1" smtClean="0">
                                  <a:latin typeface="Cambria Math" charset="0"/>
                                </a:rPr>
                                <m:t>𝑝</m:t>
                              </m:r>
                            </m:den>
                          </m:f>
                          <m:r>
                            <a:rPr lang="en-US" sz="3200" b="0" i="1" smtClean="0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charset="0"/>
                            </a:rPr>
                            <m:t>𝑠</m:t>
                          </m:r>
                        </m:e>
                      </m:d>
                      <m:r>
                        <a:rPr lang="en-US" sz="3200" b="0" i="1" smtClean="0">
                          <a:latin typeface="Cambria Math" charset="0"/>
                        </a:rPr>
                        <m:t>=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mr-IN" sz="32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den>
                          </m:f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𝑦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sz="3200" b="0" i="1" smtClean="0"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mr-IN" sz="3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𝑞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𝑝</m:t>
                          </m:r>
                        </m:den>
                      </m:f>
                      <m:f>
                        <m:fPr>
                          <m:ctrlPr>
                            <a:rPr lang="mr-IN" sz="3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𝑑𝑥</m:t>
                          </m:r>
                        </m:den>
                      </m:f>
                      <m:r>
                        <a:rPr lang="en-US" sz="32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mr-IN" sz="32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charset="0"/>
                            </a:rPr>
                            <m:t>2!</m:t>
                          </m:r>
                        </m:den>
                      </m:f>
                      <m:f>
                        <m:fPr>
                          <m:ctrlPr>
                            <a:rPr lang="mr-IN" sz="32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𝑞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𝑝</m:t>
                          </m:r>
                        </m:den>
                      </m:f>
                      <m:f>
                        <m:fPr>
                          <m:ctrlPr>
                            <a:rPr lang="mr-IN" sz="32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sz="32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sz="32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mr-IN" sz="32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mr-IN" sz="32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charset="0"/>
                            </a:rPr>
                            <m:t>3!</m:t>
                          </m:r>
                        </m:den>
                      </m:f>
                      <m:f>
                        <m:fPr>
                          <m:ctrlPr>
                            <a:rPr lang="mr-IN" sz="3200" b="0" i="1" smtClean="0">
                              <a:solidFill>
                                <a:schemeClr val="accent6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accent6"/>
                              </a:solidFill>
                              <a:latin typeface="Cambria Math" charset="0"/>
                            </a:rPr>
                            <m:t>𝑞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accent6"/>
                              </a:solidFill>
                              <a:latin typeface="Cambria Math" charset="0"/>
                            </a:rPr>
                            <m:t>𝑝</m:t>
                          </m:r>
                        </m:den>
                      </m:f>
                      <m:f>
                        <m:fPr>
                          <m:ctrlPr>
                            <a:rPr lang="mr-IN" sz="3200" b="0" i="1" smtClean="0">
                              <a:solidFill>
                                <a:schemeClr val="accent6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sz="3200" b="0" i="1" smtClean="0">
                                  <a:solidFill>
                                    <a:schemeClr val="accent6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chemeClr val="accent6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accent6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accent6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accent6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accent6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mr-IN" sz="3200" b="0" i="1" smtClean="0">
                                  <a:solidFill>
                                    <a:schemeClr val="accent6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chemeClr val="accent6"/>
                                  </a:solidFill>
                                  <a:latin typeface="Cambria Math" charset="0"/>
                                </a:rPr>
                                <m:t>𝑑𝑥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accent6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mr-IN" sz="32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charset="0"/>
                            </a:rPr>
                            <m:t>3</m:t>
                          </m:r>
                        </m:sup>
                      </m:sSup>
                      <m:r>
                        <a:rPr lang="en-US" sz="3200" b="0" i="1" smtClean="0">
                          <a:latin typeface="Cambria Math" charset="0"/>
                        </a:rPr>
                        <m:t>+…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936" y="1479722"/>
                <a:ext cx="11074122" cy="108452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745323" y="766519"/>
            <a:ext cx="3235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Multiplying by q/p: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064536" y="2882661"/>
                <a:ext cx="7359451" cy="10085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mr-IN" sz="320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latin typeface="Cambria Math" charset="0"/>
                                </a:rPr>
                                <m:t>𝑞</m:t>
                              </m:r>
                            </m:num>
                            <m:den>
                              <m:r>
                                <a:rPr lang="en-US" sz="3200" b="0" i="1" smtClean="0">
                                  <a:latin typeface="Cambria Math" charset="0"/>
                                </a:rPr>
                                <m:t>𝑝</m:t>
                              </m:r>
                            </m:den>
                          </m:f>
                          <m:r>
                            <a:rPr lang="en-US" sz="3200" b="0" i="1" smtClean="0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charset="0"/>
                            </a:rPr>
                            <m:t>𝑠</m:t>
                          </m:r>
                        </m:e>
                      </m:d>
                      <m:r>
                        <a:rPr lang="en-US" sz="3200" b="0" i="1" smtClean="0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3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mr-IN" sz="3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𝜌</m:t>
                          </m:r>
                        </m:den>
                      </m:f>
                      <m:r>
                        <a:rPr lang="en-US" sz="3200" b="0" i="1" smtClean="0">
                          <a:latin typeface="Cambria Math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𝑘</m:t>
                      </m:r>
                      <m:r>
                        <a:rPr lang="en-US" sz="32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mr-IN" sz="32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charset="0"/>
                            </a:rPr>
                            <m:t>2!</m:t>
                          </m:r>
                        </m:den>
                      </m:f>
                      <m:r>
                        <a:rPr lang="en-US" sz="32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𝑚</m:t>
                      </m:r>
                      <m:sSup>
                        <m:sSupPr>
                          <m:ctrlPr>
                            <a:rPr lang="mr-IN" sz="32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mr-IN" sz="32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charset="0"/>
                            </a:rPr>
                            <m:t>3!</m:t>
                          </m:r>
                        </m:den>
                      </m:f>
                      <m:r>
                        <a:rPr lang="en-US" sz="3200" b="0" i="1" smtClean="0">
                          <a:solidFill>
                            <a:schemeClr val="accent6"/>
                          </a:solidFill>
                          <a:latin typeface="Cambria Math" charset="0"/>
                        </a:rPr>
                        <m:t>𝑜</m:t>
                      </m:r>
                      <m:sSup>
                        <m:sSupPr>
                          <m:ctrlPr>
                            <a:rPr lang="mr-IN" sz="32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charset="0"/>
                            </a:rPr>
                            <m:t>3</m:t>
                          </m:r>
                        </m:sup>
                      </m:sSup>
                      <m:r>
                        <a:rPr lang="en-US" sz="3200" b="0" i="1" smtClean="0">
                          <a:latin typeface="Cambria Math" charset="0"/>
                        </a:rPr>
                        <m:t>+…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4536" y="2882661"/>
                <a:ext cx="7359451" cy="100854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3594100" y="4264436"/>
            <a:ext cx="86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DIPOLE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46672" y="3856059"/>
            <a:ext cx="1511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B050"/>
                </a:solidFill>
              </a:rPr>
              <a:t>QUADRUPOLE</a:t>
            </a:r>
            <a:endParaRPr lang="en-US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01413" y="4256113"/>
            <a:ext cx="12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1"/>
                </a:solidFill>
              </a:rPr>
              <a:t>SEXTUPOLE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11179" y="3870347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6"/>
                </a:solidFill>
              </a:rPr>
              <a:t>OCTUPOLE</a:t>
            </a:r>
            <a:endParaRPr lang="en-US">
              <a:solidFill>
                <a:schemeClr val="accent6"/>
              </a:solidFill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75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>
          <a:xfrm flipH="1">
            <a:off x="2400300" y="2311400"/>
            <a:ext cx="1524000" cy="1752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4838700" y="2411413"/>
            <a:ext cx="25400" cy="19446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350000" y="2311400"/>
            <a:ext cx="889000" cy="2565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8153400" y="1908537"/>
            <a:ext cx="1600200" cy="18760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49779" y="4023836"/>
            <a:ext cx="2332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Beam steering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4087188" y="4328636"/>
            <a:ext cx="23791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Beam focusing</a:t>
            </a:r>
            <a:endParaRPr lang="en-US" sz="2800"/>
          </a:p>
        </p:txBody>
      </p:sp>
      <p:sp>
        <p:nvSpPr>
          <p:cNvPr id="15" name="TextBox 14"/>
          <p:cNvSpPr txBox="1"/>
          <p:nvPr/>
        </p:nvSpPr>
        <p:spPr>
          <a:xfrm>
            <a:off x="5969000" y="4876800"/>
            <a:ext cx="2768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Chromaticity compensation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953500" y="3784600"/>
            <a:ext cx="2273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amplitude oscillation damping and field </a:t>
            </a:r>
            <a:r>
              <a:rPr lang="en-US" smtClean="0"/>
              <a:t>errors compensation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61285" y="2465864"/>
            <a:ext cx="9001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magnetic field around the beam is a sum of multipoles; </a:t>
            </a:r>
          </a:p>
          <a:p>
            <a:r>
              <a:rPr lang="en-US" sz="2800" dirty="0" smtClean="0"/>
              <a:t>each one has a different effect on the particles</a:t>
            </a:r>
            <a:endParaRPr lang="en-US" sz="2800" dirty="0"/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11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961285" y="526762"/>
                <a:ext cx="7359451" cy="10085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mr-IN" sz="320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latin typeface="Cambria Math" charset="0"/>
                                </a:rPr>
                                <m:t>𝑞</m:t>
                              </m:r>
                            </m:num>
                            <m:den>
                              <m:r>
                                <a:rPr lang="en-US" sz="3200" b="0" i="1" smtClean="0">
                                  <a:latin typeface="Cambria Math" charset="0"/>
                                </a:rPr>
                                <m:t>𝑝</m:t>
                              </m:r>
                            </m:den>
                          </m:f>
                          <m:r>
                            <a:rPr lang="en-US" sz="3200" b="0" i="1" smtClean="0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charset="0"/>
                            </a:rPr>
                            <m:t>𝑠</m:t>
                          </m:r>
                        </m:e>
                      </m:d>
                      <m:r>
                        <a:rPr lang="en-US" sz="3200" b="0" i="1" smtClean="0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3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mr-IN" sz="3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𝜌</m:t>
                          </m:r>
                        </m:den>
                      </m:f>
                      <m:r>
                        <a:rPr lang="en-US" sz="3200" b="0" i="1" smtClean="0">
                          <a:latin typeface="Cambria Math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𝑘</m:t>
                      </m:r>
                      <m:r>
                        <a:rPr lang="en-US" sz="32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mr-IN" sz="32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charset="0"/>
                            </a:rPr>
                            <m:t>2!</m:t>
                          </m:r>
                        </m:den>
                      </m:f>
                      <m:r>
                        <a:rPr lang="en-US" sz="32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𝑚</m:t>
                      </m:r>
                      <m:sSup>
                        <m:sSupPr>
                          <m:ctrlPr>
                            <a:rPr lang="mr-IN" sz="32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mr-IN" sz="32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charset="0"/>
                            </a:rPr>
                            <m:t>3!</m:t>
                          </m:r>
                        </m:den>
                      </m:f>
                      <m:r>
                        <a:rPr lang="en-US" sz="3200" b="0" i="1" smtClean="0">
                          <a:solidFill>
                            <a:schemeClr val="accent6"/>
                          </a:solidFill>
                          <a:latin typeface="Cambria Math" charset="0"/>
                        </a:rPr>
                        <m:t>𝑜</m:t>
                      </m:r>
                      <m:sSup>
                        <m:sSupPr>
                          <m:ctrlPr>
                            <a:rPr lang="mr-IN" sz="32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charset="0"/>
                            </a:rPr>
                            <m:t>3</m:t>
                          </m:r>
                        </m:sup>
                      </m:sSup>
                      <m:r>
                        <a:rPr lang="en-US" sz="3200" b="0" i="1" smtClean="0">
                          <a:latin typeface="Cambria Math" charset="0"/>
                        </a:rPr>
                        <m:t>+…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1285" y="526762"/>
                <a:ext cx="7359451" cy="100854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3490849" y="1908537"/>
            <a:ext cx="86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DIPOLE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43421" y="1500160"/>
            <a:ext cx="1511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B050"/>
                </a:solidFill>
              </a:rPr>
              <a:t>QUADRUPOLE</a:t>
            </a:r>
            <a:endParaRPr lang="en-US">
              <a:solidFill>
                <a:srgbClr val="00B05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98162" y="1900214"/>
            <a:ext cx="12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1"/>
                </a:solidFill>
              </a:rPr>
              <a:t>SEXTUPOLE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307928" y="1514448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6"/>
                </a:solidFill>
              </a:rPr>
              <a:t>OCTUPOLE</a:t>
            </a:r>
            <a:endParaRPr lang="en-US">
              <a:solidFill>
                <a:schemeClr val="accent6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00991" y="3429000"/>
            <a:ext cx="5765373" cy="1944191"/>
            <a:chOff x="700991" y="3429000"/>
            <a:chExt cx="5765373" cy="1944191"/>
          </a:xfrm>
        </p:grpSpPr>
        <p:sp>
          <p:nvSpPr>
            <p:cNvPr id="17" name="Oval 16"/>
            <p:cNvSpPr/>
            <p:nvPr/>
          </p:nvSpPr>
          <p:spPr>
            <a:xfrm>
              <a:off x="1257299" y="3429000"/>
              <a:ext cx="5209065" cy="19177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53527" y="4513302"/>
              <a:ext cx="24455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6"/>
                  </a:solidFill>
                </a:rPr>
                <a:t>LINEAR BEAM OPTICS</a:t>
              </a:r>
              <a:endParaRPr lang="en-US" b="1" dirty="0">
                <a:solidFill>
                  <a:schemeClr val="accent6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00991" y="5003859"/>
              <a:ext cx="50521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chemeClr val="accent6"/>
                  </a:solidFill>
                </a:rPr>
                <a:t>ONLY LINEAR TERMS ARE TAKEN INTO ACCOUNT</a:t>
              </a:r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30" name="Down Arrow 29"/>
            <p:cNvSpPr/>
            <p:nvPr/>
          </p:nvSpPr>
          <p:spPr>
            <a:xfrm>
              <a:off x="2471150" y="4801562"/>
              <a:ext cx="484632" cy="23707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2427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-157162"/>
            <a:ext cx="118364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Equations </a:t>
            </a:r>
            <a:r>
              <a:rPr lang="en-US" smtClean="0"/>
              <a:t>of motion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12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817555" y="752468"/>
            <a:ext cx="8201290" cy="5664200"/>
            <a:chOff x="1817555" y="952500"/>
            <a:chExt cx="8201290" cy="56642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17555" y="952500"/>
              <a:ext cx="8201290" cy="5664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071688" y="2428875"/>
              <a:ext cx="2800350" cy="4286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7635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607" y="0"/>
            <a:ext cx="9564786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13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59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605" y="0"/>
            <a:ext cx="8898789" cy="685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14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71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265" y="0"/>
            <a:ext cx="9465469" cy="685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15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2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Equation of motion in the linear approximation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16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020615" y="2314574"/>
                <a:ext cx="5466159" cy="1260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charset="0"/>
                            </a:rPr>
                            <m:t>′′</m:t>
                          </m:r>
                        </m:sup>
                      </m:sSup>
                      <m:r>
                        <a:rPr lang="en-US" sz="4000" b="0" i="1" smtClean="0">
                          <a:latin typeface="Cambria Math" charset="0"/>
                        </a:rPr>
                        <m:t>+</m:t>
                      </m:r>
                      <m:d>
                        <m:dPr>
                          <m:ctrlPr>
                            <a:rPr lang="mr-IN" sz="4000" b="0" i="1" smtClean="0">
                              <a:latin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mr-IN" sz="4000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mr-IN" sz="40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mr-IN" sz="4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40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sz="4000" b="0" i="1" smtClean="0">
                              <a:latin typeface="Cambria Math" charset="0"/>
                            </a:rPr>
                            <m:t>𝑘</m:t>
                          </m:r>
                        </m:e>
                      </m:d>
                      <m:r>
                        <a:rPr lang="en-US" sz="40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4000" b="0" i="1" smtClean="0">
                          <a:latin typeface="Cambria Math" charset="0"/>
                        </a:rPr>
                        <m:t>=0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615" y="2314574"/>
                <a:ext cx="5466159" cy="126066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020614" y="3622529"/>
                <a:ext cx="5466159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charset="0"/>
                            </a:rPr>
                            <m:t>′′</m:t>
                          </m:r>
                        </m:sup>
                      </m:sSup>
                      <m:r>
                        <a:rPr lang="en-US" sz="4000" b="0" i="1" smtClean="0">
                          <a:latin typeface="Cambria Math" charset="0"/>
                        </a:rPr>
                        <m:t>+</m:t>
                      </m:r>
                      <m:r>
                        <a:rPr lang="en-US" sz="4000" b="0" i="1" smtClean="0">
                          <a:latin typeface="Cambria Math" charset="0"/>
                        </a:rPr>
                        <m:t>𝑘𝑦</m:t>
                      </m:r>
                      <m:r>
                        <a:rPr lang="en-US" sz="4000" b="0" i="1" smtClean="0">
                          <a:latin typeface="Cambria Math" charset="0"/>
                        </a:rPr>
                        <m:t>=0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614" y="3622529"/>
                <a:ext cx="5466159" cy="61555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040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17</a:t>
            </a:fld>
            <a:endParaRPr 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814641" y="2900363"/>
            <a:ext cx="1587" cy="15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652149"/>
            <a:ext cx="5178412" cy="388380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270848" y="680548"/>
            <a:ext cx="2405740" cy="11615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695" y="3311823"/>
            <a:ext cx="4904111" cy="30445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7791" y="1197156"/>
            <a:ext cx="3890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Simple Harmonic Motion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78741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-92075"/>
            <a:ext cx="10515600" cy="1325563"/>
          </a:xfrm>
        </p:spPr>
        <p:txBody>
          <a:bodyPr/>
          <a:lstStyle/>
          <a:p>
            <a:r>
              <a:rPr lang="en-US" dirty="0" smtClean="0"/>
              <a:t>Type of magnets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258620"/>
            <a:ext cx="5830520" cy="21864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5739" y="1233488"/>
                <a:ext cx="11074122" cy="10845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mr-IN" sz="320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latin typeface="Cambria Math" charset="0"/>
                                </a:rPr>
                                <m:t>𝑞</m:t>
                              </m:r>
                            </m:num>
                            <m:den>
                              <m:r>
                                <a:rPr lang="en-US" sz="3200" b="0" i="1" smtClean="0">
                                  <a:latin typeface="Cambria Math" charset="0"/>
                                </a:rPr>
                                <m:t>𝑝</m:t>
                              </m:r>
                            </m:den>
                          </m:f>
                          <m:r>
                            <a:rPr lang="en-US" sz="3200" b="0" i="1" smtClean="0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charset="0"/>
                            </a:rPr>
                            <m:t>𝑠</m:t>
                          </m:r>
                        </m:e>
                      </m:d>
                      <m:r>
                        <a:rPr lang="en-US" sz="3200" b="0" i="1" smtClean="0">
                          <a:latin typeface="Cambria Math" charset="0"/>
                        </a:rPr>
                        <m:t>=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mr-IN" sz="32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den>
                          </m:f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𝑦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sz="3200" b="0" i="1" smtClean="0"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mr-IN" sz="3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𝑞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𝑝</m:t>
                          </m:r>
                        </m:den>
                      </m:f>
                      <m:f>
                        <m:fPr>
                          <m:ctrlPr>
                            <a:rPr lang="mr-IN" sz="3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𝑑𝑥</m:t>
                          </m:r>
                        </m:den>
                      </m:f>
                      <m:r>
                        <a:rPr lang="en-US" sz="32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mr-IN" sz="32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charset="0"/>
                            </a:rPr>
                            <m:t>2!</m:t>
                          </m:r>
                        </m:den>
                      </m:f>
                      <m:f>
                        <m:fPr>
                          <m:ctrlPr>
                            <a:rPr lang="mr-IN" sz="32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𝑞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𝑝</m:t>
                          </m:r>
                        </m:den>
                      </m:f>
                      <m:f>
                        <m:fPr>
                          <m:ctrlPr>
                            <a:rPr lang="mr-IN" sz="32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sz="32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sz="32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mr-IN" sz="32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mr-IN" sz="32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charset="0"/>
                            </a:rPr>
                            <m:t>3!</m:t>
                          </m:r>
                        </m:den>
                      </m:f>
                      <m:f>
                        <m:fPr>
                          <m:ctrlPr>
                            <a:rPr lang="mr-IN" sz="3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𝑞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𝑝</m:t>
                          </m:r>
                        </m:den>
                      </m:f>
                      <m:f>
                        <m:fPr>
                          <m:ctrlPr>
                            <a:rPr lang="mr-IN" sz="3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sz="3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mr-IN" sz="3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𝑑𝑥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mr-IN" sz="32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charset="0"/>
                            </a:rPr>
                            <m:t>3</m:t>
                          </m:r>
                        </m:sup>
                      </m:sSup>
                      <m:r>
                        <a:rPr lang="en-US" sz="3200" b="0" i="1" smtClean="0">
                          <a:latin typeface="Cambria Math" charset="0"/>
                        </a:rPr>
                        <m:t>+…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739" y="1233488"/>
                <a:ext cx="11074122" cy="108452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93415" y="3984957"/>
                <a:ext cx="1970091" cy="6596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mr-I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𝜌</m:t>
                          </m:r>
                        </m:den>
                      </m:f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𝐵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𝜌</m:t>
                          </m:r>
                        </m:den>
                      </m:f>
                      <m:d>
                        <m:d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mr-IN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charset="0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415" y="3984957"/>
                <a:ext cx="1970091" cy="65960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55739" y="4679158"/>
                <a:ext cx="3691460" cy="6726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𝑞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𝑝</m:t>
                          </m:r>
                        </m:den>
                      </m:f>
                      <m:f>
                        <m:f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𝑑𝑥</m:t>
                          </m:r>
                        </m:den>
                      </m:f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𝜌</m:t>
                          </m:r>
                        </m:den>
                      </m:f>
                      <m:f>
                        <m:f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𝑑𝑥</m:t>
                          </m:r>
                        </m:den>
                      </m:f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𝜌</m:t>
                          </m:r>
                        </m:den>
                      </m:f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𝑔</m:t>
                      </m:r>
                      <m:d>
                        <m:d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mr-IN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mr-IN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739" y="4679158"/>
                <a:ext cx="3691460" cy="67268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55739" y="5407956"/>
                <a:ext cx="3199337" cy="7025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𝑞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𝑝</m:t>
                          </m:r>
                        </m:den>
                      </m:f>
                      <m:f>
                        <m:f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𝜌</m:t>
                          </m:r>
                        </m:den>
                      </m:f>
                      <m:f>
                        <m:f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mr-IN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mr-IN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739" y="5407956"/>
                <a:ext cx="3199337" cy="7025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18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3000" y="2501900"/>
            <a:ext cx="73660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9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206664" y="539284"/>
            <a:ext cx="2721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MAGNETS’ TYPE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814456" y="2243138"/>
            <a:ext cx="5533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CONVENTIONAL FERROMAGNETS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243106" y="3685382"/>
            <a:ext cx="5110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SUPERCONDUCTING MAGNETS</a:t>
            </a:r>
            <a:endParaRPr lang="en-US" sz="280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700463" y="1062504"/>
            <a:ext cx="1500187" cy="10377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772150" y="1062504"/>
            <a:ext cx="2838450" cy="23522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53269" y="2766358"/>
            <a:ext cx="58943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Poles are made of iron</a:t>
            </a:r>
          </a:p>
          <a:p>
            <a:r>
              <a:rPr lang="en-US" sz="2800" dirty="0" smtClean="0"/>
              <a:t>Field is generated by current flowing through windings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159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379919" y="5229824"/>
            <a:ext cx="11470998" cy="11376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379919" y="3807510"/>
            <a:ext cx="11470998" cy="1256624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405623" y="882179"/>
            <a:ext cx="11470998" cy="126297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50517"/>
            <a:ext cx="10515600" cy="1325563"/>
          </a:xfrm>
        </p:spPr>
        <p:txBody>
          <a:bodyPr/>
          <a:lstStyle/>
          <a:p>
            <a:r>
              <a:rPr lang="en-US" dirty="0" smtClean="0"/>
              <a:t>Content of the course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82994" y="1241909"/>
            <a:ext cx="53749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Charge particle motion in a magnetic field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Equations of motion </a:t>
            </a:r>
            <a:r>
              <a:rPr lang="en-US" dirty="0" smtClean="0">
                <a:sym typeface="Wingdings"/>
              </a:rPr>
              <a:t> derivation and assumptions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Type of magnets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00192" y="888539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TBD 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77212" y="1241909"/>
            <a:ext cx="53928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Rigidity formula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Relativistic equations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C</a:t>
            </a:r>
            <a:r>
              <a:rPr lang="en-US" dirty="0" smtClean="0"/>
              <a:t>reate a storage ring with the Earth Magnetic field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94410" y="888539"/>
            <a:ext cx="910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TUTO 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21002" y="4142036"/>
            <a:ext cx="22926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Phase space ellipse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Emittance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Beam size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38200" y="3774806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TBD 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415220" y="4142036"/>
            <a:ext cx="3886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Beam size and aperture calculations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32418" y="3774806"/>
            <a:ext cx="910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TUTO 3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21002" y="5491885"/>
            <a:ext cx="21643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Effect </a:t>
            </a:r>
            <a:r>
              <a:rPr lang="en-US" dirty="0" smtClean="0"/>
              <a:t>field errors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Resonances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38200" y="5240767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TBD 4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532418" y="5240767"/>
            <a:ext cx="924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TUTO 4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2</a:t>
            </a:fld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379919" y="2334827"/>
            <a:ext cx="11470998" cy="1290692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838200" y="2271919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TBD 2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415220" y="2639149"/>
            <a:ext cx="34740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Application of transfer matrices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Thin lens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FoDo</a:t>
            </a:r>
            <a:r>
              <a:rPr lang="en-US" dirty="0" smtClean="0"/>
              <a:t> cell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532418" y="2271919"/>
            <a:ext cx="924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TUTO 2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721002" y="2718153"/>
            <a:ext cx="27751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Particle trajectory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Transfer Matrices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Thin lens approximation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769589" y="2718153"/>
            <a:ext cx="24288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Betatron</a:t>
            </a:r>
            <a:r>
              <a:rPr lang="en-US" dirty="0" smtClean="0"/>
              <a:t> oscillations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/>
              <a:t>B</a:t>
            </a:r>
            <a:r>
              <a:rPr lang="en-US" dirty="0" err="1" smtClean="0"/>
              <a:t>etatron</a:t>
            </a:r>
            <a:r>
              <a:rPr lang="en-US" dirty="0" smtClean="0"/>
              <a:t> tune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Dispersion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6415220" y="5534046"/>
            <a:ext cx="50642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How the tune changes from a quadrupole </a:t>
            </a:r>
            <a:r>
              <a:rPr lang="en-US" dirty="0" smtClean="0"/>
              <a:t>defect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Optimize beta </a:t>
            </a:r>
            <a:r>
              <a:rPr lang="en-US" dirty="0" smtClean="0"/>
              <a:t>beating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Orbit bumps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013617" y="4153193"/>
            <a:ext cx="27036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mtClean="0"/>
              <a:t>Aperture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Beta function evolution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Periodic lattices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685309" y="5470200"/>
            <a:ext cx="1715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Coupling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Chromaticity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02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5000" y="869453"/>
            <a:ext cx="1564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DIPOLES</a:t>
            </a:r>
            <a:endParaRPr lang="en-US" sz="2800"/>
          </a:p>
        </p:txBody>
      </p:sp>
      <p:sp>
        <p:nvSpPr>
          <p:cNvPr id="3" name="TextBox 2"/>
          <p:cNvSpPr txBox="1"/>
          <p:nvPr/>
        </p:nvSpPr>
        <p:spPr>
          <a:xfrm>
            <a:off x="635001" y="1455203"/>
            <a:ext cx="84963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Dipole magnets bend charged particles around a circular path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Have a constant field along a given axis: if along the x(y)-axis </a:t>
            </a:r>
            <a:r>
              <a:rPr lang="en-US" sz="2800" dirty="0" smtClean="0">
                <a:sym typeface="Wingdings"/>
              </a:rPr>
              <a:t> horizontal(vertical) bending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35000" y="166688"/>
            <a:ext cx="5423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Conventional </a:t>
            </a:r>
            <a:r>
              <a:rPr lang="en-US" sz="3600" dirty="0" err="1" smtClean="0"/>
              <a:t>ferromagnets</a:t>
            </a:r>
            <a:endParaRPr lang="en-US" sz="3600" dirty="0"/>
          </a:p>
        </p:txBody>
      </p:sp>
      <p:sp>
        <p:nvSpPr>
          <p:cNvPr id="9" name="Rectangle 8"/>
          <p:cNvSpPr/>
          <p:nvPr/>
        </p:nvSpPr>
        <p:spPr>
          <a:xfrm>
            <a:off x="4508500" y="4130206"/>
            <a:ext cx="1447800" cy="317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80000" y="4104806"/>
            <a:ext cx="50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780922" y="3361540"/>
            <a:ext cx="12700" cy="774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946022" y="3361540"/>
            <a:ext cx="12700" cy="774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111122" y="3361540"/>
            <a:ext cx="12700" cy="774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257800" y="3361540"/>
            <a:ext cx="12700" cy="774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5422900" y="3361540"/>
            <a:ext cx="12700" cy="774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588000" y="3361540"/>
            <a:ext cx="12700" cy="774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619122" y="3704440"/>
            <a:ext cx="557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By</a:t>
            </a:r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 flipH="1">
            <a:off x="6317510" y="3704440"/>
            <a:ext cx="393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h</a:t>
            </a:r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6337300" y="3693839"/>
            <a:ext cx="0" cy="44696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195496" y="3330306"/>
            <a:ext cx="1849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Parallel iron poles</a:t>
            </a:r>
            <a:endParaRPr lang="en-US"/>
          </a:p>
        </p:txBody>
      </p:sp>
      <p:cxnSp>
        <p:nvCxnSpPr>
          <p:cNvPr id="26" name="Straight Arrow Connector 25"/>
          <p:cNvCxnSpPr>
            <a:stCxn id="24" idx="1"/>
            <a:endCxn id="7" idx="3"/>
          </p:cNvCxnSpPr>
          <p:nvPr/>
        </p:nvCxnSpPr>
        <p:spPr>
          <a:xfrm flipH="1">
            <a:off x="5956300" y="3514972"/>
            <a:ext cx="239196" cy="53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4" idx="1"/>
            <a:endCxn id="9" idx="3"/>
          </p:cNvCxnSpPr>
          <p:nvPr/>
        </p:nvCxnSpPr>
        <p:spPr>
          <a:xfrm flipH="1">
            <a:off x="5956300" y="3514972"/>
            <a:ext cx="239196" cy="7739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721100" y="3674580"/>
            <a:ext cx="762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3746500" y="4130206"/>
            <a:ext cx="762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5969000" y="3674580"/>
            <a:ext cx="95465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956300" y="4130206"/>
            <a:ext cx="95465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970618" y="3594157"/>
            <a:ext cx="1453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Equipotential surfaces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4201251" y="4745328"/>
                <a:ext cx="1894749" cy="8989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𝑦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</a:rPr>
                            <m:t>𝑛𝐼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charset="0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1251" y="4745328"/>
                <a:ext cx="1894749" cy="89896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7311026" y="4551667"/>
                <a:ext cx="4526175" cy="9094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𝑘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800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mr-IN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𝜌</m:t>
                        </m:r>
                      </m:den>
                    </m:f>
                    <m:r>
                      <a:rPr lang="en-US" sz="2800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800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charset="0"/>
                          </a:rPr>
                          <m:t>𝐵</m:t>
                        </m:r>
                      </m:num>
                      <m:den>
                        <m:r>
                          <a:rPr lang="en-US" sz="2800" b="0" i="1" smtClean="0">
                            <a:latin typeface="Cambria Math" charset="0"/>
                          </a:rPr>
                          <m:t>𝐵</m:t>
                        </m:r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𝜌</m:t>
                        </m:r>
                      </m:den>
                    </m:f>
                    <m:d>
                      <m:dPr>
                        <m:ctrlPr>
                          <a:rPr lang="mr-IN" sz="2800" b="0" i="1" smtClean="0">
                            <a:latin typeface="Cambria Math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mr-IN" sz="2800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charset="0"/>
                              </a:rPr>
                              <m:t>𝑚</m:t>
                            </m:r>
                          </m:den>
                        </m:f>
                      </m:e>
                    </m:d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0.3</m:t>
                    </m:r>
                    <m:f>
                      <m:fPr>
                        <m:ctrlPr>
                          <a:rPr lang="mr-IN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𝐵</m:t>
                        </m:r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[</m:t>
                        </m:r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𝑇</m:t>
                        </m:r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]</m:t>
                        </m:r>
                      </m:num>
                      <m:den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[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𝐺𝑒𝑉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𝑐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]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  <a:endParaRPr lang="en-US" sz="2800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1026" y="4551667"/>
                <a:ext cx="4526175" cy="90941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867839" y="5053651"/>
            <a:ext cx="2916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Normalized bending strength</a:t>
            </a:r>
            <a:endParaRPr lang="en-US"/>
          </a:p>
        </p:txBody>
      </p:sp>
      <p:sp>
        <p:nvSpPr>
          <p:cNvPr id="48" name="Date Placeholder 4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49" name="Footer Placeholder 4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50" name="Slide Number Placeholder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20</a:t>
            </a:fld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5279" y="1063795"/>
            <a:ext cx="2416624" cy="21839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08500" y="3361540"/>
            <a:ext cx="1447800" cy="317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80000" y="3336140"/>
            <a:ext cx="50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N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06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5000" y="166688"/>
            <a:ext cx="5423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Conventional </a:t>
            </a:r>
            <a:r>
              <a:rPr lang="en-US" sz="3600" dirty="0" err="1" smtClean="0"/>
              <a:t>ferromagnets</a:t>
            </a:r>
            <a:endParaRPr lang="en-US" sz="3600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334" y="2035284"/>
            <a:ext cx="8060177" cy="30988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4" name="TextBox 43"/>
          <p:cNvSpPr txBox="1"/>
          <p:nvPr/>
        </p:nvSpPr>
        <p:spPr>
          <a:xfrm>
            <a:off x="5122712" y="5134084"/>
            <a:ext cx="154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Iron </a:t>
            </a:r>
            <a:r>
              <a:rPr lang="en-US" dirty="0" smtClean="0">
                <a:sym typeface="Wingdings"/>
              </a:rPr>
              <a:t> 𝜇</a:t>
            </a:r>
            <a:r>
              <a:rPr lang="en-US" baseline="-25000" dirty="0" smtClean="0">
                <a:sym typeface="Wingdings"/>
              </a:rPr>
              <a:t>r</a:t>
            </a:r>
            <a:r>
              <a:rPr lang="en-US" dirty="0" smtClean="0">
                <a:sym typeface="Wingdings"/>
              </a:rPr>
              <a:t> &gt;&gt; 1</a:t>
            </a:r>
          </a:p>
          <a:p>
            <a:r>
              <a:rPr lang="en-US" dirty="0" smtClean="0">
                <a:sym typeface="Wingdings"/>
              </a:rPr>
              <a:t>Air 𝜇</a:t>
            </a:r>
            <a:r>
              <a:rPr lang="en-US" baseline="-25000" dirty="0" smtClean="0">
                <a:sym typeface="Wingdings"/>
              </a:rPr>
              <a:t>r</a:t>
            </a:r>
            <a:r>
              <a:rPr lang="en-US" dirty="0" smtClean="0">
                <a:sym typeface="Wingdings"/>
              </a:rPr>
              <a:t> = 1</a:t>
            </a:r>
          </a:p>
        </p:txBody>
      </p:sp>
      <p:sp>
        <p:nvSpPr>
          <p:cNvPr id="48" name="Date Placeholder 4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49" name="Footer Placeholder 4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50" name="Slide Number Placeholder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21</a:t>
            </a:fld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1028700" y="-22574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81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50" y="393700"/>
            <a:ext cx="11341100" cy="60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8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6900" y="457200"/>
            <a:ext cx="26645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QUADRUPOLES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404717" y="4731072"/>
                <a:ext cx="7722755" cy="15284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𝑘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</a:rPr>
                            <m:t>𝑞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charset="0"/>
                            </a:rPr>
                            <m:t>𝑝</m:t>
                          </m:r>
                        </m:den>
                      </m:f>
                      <m:f>
                        <m:f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latin typeface="Cambria Math" charset="0"/>
                            </a:rPr>
                            <m:t>𝑑𝑥</m:t>
                          </m:r>
                        </m:den>
                      </m:f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charset="0"/>
                            </a:rPr>
                            <m:t>𝐵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𝜌</m:t>
                          </m:r>
                        </m:den>
                      </m:f>
                      <m:f>
                        <m:f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latin typeface="Cambria Math" charset="0"/>
                            </a:rPr>
                            <m:t>𝑑𝑥</m:t>
                          </m:r>
                        </m:den>
                      </m:f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charset="0"/>
                            </a:rPr>
                            <m:t>𝐵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𝜌</m:t>
                          </m:r>
                        </m:den>
                      </m:f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𝑔</m:t>
                      </m:r>
                      <m:d>
                        <m:d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mr-IN" sz="2800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mr-IN" sz="28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sz="28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≈</m:t>
                      </m:r>
                      <m:r>
                        <a:rPr lang="en-US" sz="2800" b="0" i="1" smtClean="0">
                          <a:latin typeface="Cambria Math" charset="0"/>
                        </a:rPr>
                        <m:t>0.3</m:t>
                      </m:r>
                      <m:f>
                        <m:f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</a:rPr>
                            <m:t>𝑔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[</m:t>
                          </m:r>
                          <m:f>
                            <m:fPr>
                              <m:ctrlPr>
                                <a:rPr lang="en-US" sz="2800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sz="2800" b="0" i="1" smtClean="0">
                              <a:latin typeface="Cambria Math" charset="0"/>
                            </a:rPr>
                            <m:t>]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charset="0"/>
                            </a:rPr>
                            <m:t>𝑝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[</m:t>
                          </m:r>
                          <m:f>
                            <m:fPr>
                              <m:ctrlPr>
                                <a:rPr lang="en-US" sz="2800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𝐺𝑒𝑉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𝑐</m:t>
                              </m:r>
                            </m:den>
                          </m:f>
                          <m:r>
                            <a:rPr lang="en-US" sz="2800" b="0" i="1" smtClean="0">
                              <a:latin typeface="Cambria Math" charset="0"/>
                            </a:rPr>
                            <m:t>]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4717" y="4731072"/>
                <a:ext cx="7722755" cy="152843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837464" y="4487704"/>
            <a:ext cx="4036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Normalized gradient strength: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887845" y="3122836"/>
            <a:ext cx="1385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Gradient: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902121" y="3503867"/>
                <a:ext cx="1699696" cy="8066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𝑔</m:t>
                      </m:r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charset="0"/>
                            </a:rPr>
                            <m:t>𝑛𝐼</m:t>
                          </m:r>
                        </m:num>
                        <m:den>
                          <m:sSup>
                            <m:sSupPr>
                              <m:ctrlPr>
                                <a:rPr lang="mr-IN" sz="28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2121" y="3503867"/>
                <a:ext cx="1699696" cy="80663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1320" y="140267"/>
            <a:ext cx="8478580" cy="3151602"/>
          </a:xfrm>
          <a:prstGeom prst="rect">
            <a:avLst/>
          </a:prstGeom>
        </p:spPr>
      </p:pic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5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6900" y="457200"/>
            <a:ext cx="26645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QUADRUPOLES</a:t>
            </a:r>
            <a:endParaRPr lang="en-US" sz="2800" dirty="0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9021564" y="2430841"/>
            <a:ext cx="1587" cy="15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4" name="Group 3"/>
          <p:cNvGrpSpPr/>
          <p:nvPr/>
        </p:nvGrpSpPr>
        <p:grpSpPr>
          <a:xfrm>
            <a:off x="1346200" y="2137784"/>
            <a:ext cx="4011810" cy="3949349"/>
            <a:chOff x="5131517" y="1964586"/>
            <a:chExt cx="2745128" cy="23442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7907" t="11032" r="9590" b="7135"/>
            <a:stretch/>
          </p:blipFill>
          <p:spPr>
            <a:xfrm>
              <a:off x="5131517" y="1964586"/>
              <a:ext cx="2734963" cy="2344254"/>
            </a:xfrm>
            <a:prstGeom prst="rect">
              <a:avLst/>
            </a:prstGeom>
          </p:spPr>
        </p:pic>
        <p:sp>
          <p:nvSpPr>
            <p:cNvPr id="6" name="AutoShape 7"/>
            <p:cNvSpPr>
              <a:spLocks/>
            </p:cNvSpPr>
            <p:nvPr/>
          </p:nvSpPr>
          <p:spPr bwMode="auto">
            <a:xfrm>
              <a:off x="5131517" y="1964586"/>
              <a:ext cx="1020762" cy="609600"/>
            </a:xfrm>
            <a:prstGeom prst="borderCallout2">
              <a:avLst>
                <a:gd name="adj1" fmla="val 49591"/>
                <a:gd name="adj2" fmla="val 99928"/>
                <a:gd name="adj3" fmla="val 94451"/>
                <a:gd name="adj4" fmla="val 136704"/>
                <a:gd name="adj5" fmla="val 157250"/>
                <a:gd name="adj6" fmla="val 152115"/>
              </a:avLst>
            </a:prstGeom>
            <a:noFill/>
            <a:ln w="12700">
              <a:solidFill>
                <a:schemeClr val="bg1"/>
              </a:solidFill>
              <a:miter lim="800000"/>
              <a:headEnd/>
              <a:tailEnd type="stealth" w="lg" len="lg"/>
            </a:ln>
          </p:spPr>
          <p:txBody>
            <a:bodyPr anchor="ctr"/>
            <a:lstStyle/>
            <a:p>
              <a:pPr algn="ctr" eaLnBrk="0" hangingPunct="0"/>
              <a:r>
                <a:rPr lang="en-US" sz="1400">
                  <a:solidFill>
                    <a:schemeClr val="bg1"/>
                  </a:solidFill>
                </a:rPr>
                <a:t>Magnetic field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586181" y="2999937"/>
              <a:ext cx="290464" cy="369332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x</a:t>
              </a:r>
              <a:endParaRPr lang="en-GB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05654" y="1990011"/>
              <a:ext cx="295274" cy="369332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y</a:t>
              </a:r>
              <a:endParaRPr lang="en-GB" dirty="0"/>
            </a:p>
          </p:txBody>
        </p:sp>
      </p:grpSp>
      <p:grpSp>
        <p:nvGrpSpPr>
          <p:cNvPr id="9" name="Group 8"/>
          <p:cNvGrpSpPr/>
          <p:nvPr/>
        </p:nvGrpSpPr>
        <p:grpSpPr>
          <a:xfrm rot="5400000">
            <a:off x="6259939" y="2123573"/>
            <a:ext cx="3965497" cy="3961624"/>
            <a:chOff x="5131517" y="1960116"/>
            <a:chExt cx="2734963" cy="23487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7907" t="11032" r="9590" b="7135"/>
            <a:stretch/>
          </p:blipFill>
          <p:spPr>
            <a:xfrm>
              <a:off x="5131517" y="1964586"/>
              <a:ext cx="2734963" cy="2344254"/>
            </a:xfrm>
            <a:prstGeom prst="rect">
              <a:avLst/>
            </a:prstGeom>
          </p:spPr>
        </p:pic>
        <p:sp>
          <p:nvSpPr>
            <p:cNvPr id="11" name="AutoShape 7"/>
            <p:cNvSpPr>
              <a:spLocks/>
            </p:cNvSpPr>
            <p:nvPr/>
          </p:nvSpPr>
          <p:spPr bwMode="auto">
            <a:xfrm>
              <a:off x="5131517" y="1964586"/>
              <a:ext cx="1020762" cy="609600"/>
            </a:xfrm>
            <a:prstGeom prst="borderCallout2">
              <a:avLst>
                <a:gd name="adj1" fmla="val 49591"/>
                <a:gd name="adj2" fmla="val 99928"/>
                <a:gd name="adj3" fmla="val 94451"/>
                <a:gd name="adj4" fmla="val 136704"/>
                <a:gd name="adj5" fmla="val 157250"/>
                <a:gd name="adj6" fmla="val 152115"/>
              </a:avLst>
            </a:prstGeom>
            <a:noFill/>
            <a:ln w="12700">
              <a:solidFill>
                <a:schemeClr val="bg1"/>
              </a:solidFill>
              <a:miter lim="800000"/>
              <a:headEnd/>
              <a:tailEnd type="stealth" w="lg" len="lg"/>
            </a:ln>
          </p:spPr>
          <p:txBody>
            <a:bodyPr anchor="ctr"/>
            <a:lstStyle/>
            <a:p>
              <a:pPr algn="ctr" eaLnBrk="0" hangingPunct="0"/>
              <a:r>
                <a:rPr lang="en-US" sz="1400">
                  <a:solidFill>
                    <a:schemeClr val="bg1"/>
                  </a:solidFill>
                </a:rPr>
                <a:t>Magnetic field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6670759" y="1920682"/>
              <a:ext cx="290464" cy="369332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x</a:t>
              </a:r>
              <a:endParaRPr lang="en-GB" dirty="0"/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5244824" y="2893255"/>
              <a:ext cx="295274" cy="369332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y</a:t>
              </a:r>
              <a:endParaRPr lang="en-GB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362888" y="1787247"/>
            <a:ext cx="3292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H</a:t>
            </a:r>
            <a:r>
              <a:rPr lang="en-GB" dirty="0" smtClean="0"/>
              <a:t>orizontal focusing quadrupole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5441533" y="1763100"/>
            <a:ext cx="4014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Vertical focusing quadrupole</a:t>
            </a:r>
            <a:endParaRPr lang="en-GB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6222266" y="2678337"/>
            <a:ext cx="12265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Hyperbolic pole surfaces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24</a:t>
            </a:fld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7111531" y="3601667"/>
            <a:ext cx="281961" cy="6945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233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6738" y="322382"/>
            <a:ext cx="6936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Useful field region due to edge field</a:t>
            </a:r>
            <a:endParaRPr lang="en-US" sz="3600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0" y="1854456"/>
            <a:ext cx="7975600" cy="1625600"/>
          </a:xfrm>
          <a:prstGeom prst="rect">
            <a:avLst/>
          </a:prstGeom>
        </p:spPr>
      </p:pic>
      <p:sp>
        <p:nvSpPr>
          <p:cNvPr id="39" name="Date Placeholder 3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40" name="Footer Placeholder 3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1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57429" b="14798"/>
          <a:stretch/>
        </p:blipFill>
        <p:spPr>
          <a:xfrm>
            <a:off x="363238" y="2447721"/>
            <a:ext cx="4761573" cy="349608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7875270" y="1950482"/>
            <a:ext cx="25400" cy="215796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7125970" y="2719070"/>
            <a:ext cx="4406900" cy="127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1356755" y="273177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418070" y="2043010"/>
                <a:ext cx="349263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mr-IN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∆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𝐵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8070" y="2043010"/>
                <a:ext cx="349263" cy="51860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reeform 10"/>
          <p:cNvSpPr/>
          <p:nvPr/>
        </p:nvSpPr>
        <p:spPr>
          <a:xfrm>
            <a:off x="7887970" y="2736945"/>
            <a:ext cx="2908300" cy="998125"/>
          </a:xfrm>
          <a:custGeom>
            <a:avLst/>
            <a:gdLst>
              <a:gd name="connsiteX0" fmla="*/ 0 w 2908300"/>
              <a:gd name="connsiteY0" fmla="*/ 7525 h 998125"/>
              <a:gd name="connsiteX1" fmla="*/ 774700 w 2908300"/>
              <a:gd name="connsiteY1" fmla="*/ 7525 h 998125"/>
              <a:gd name="connsiteX2" fmla="*/ 1257300 w 2908300"/>
              <a:gd name="connsiteY2" fmla="*/ 7525 h 998125"/>
              <a:gd name="connsiteX3" fmla="*/ 1778000 w 2908300"/>
              <a:gd name="connsiteY3" fmla="*/ 109125 h 998125"/>
              <a:gd name="connsiteX4" fmla="*/ 2590800 w 2908300"/>
              <a:gd name="connsiteY4" fmla="*/ 718725 h 998125"/>
              <a:gd name="connsiteX5" fmla="*/ 2908300 w 2908300"/>
              <a:gd name="connsiteY5" fmla="*/ 998125 h 99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08300" h="998125">
                <a:moveTo>
                  <a:pt x="0" y="7525"/>
                </a:moveTo>
                <a:lnTo>
                  <a:pt x="774700" y="7525"/>
                </a:lnTo>
                <a:cubicBezTo>
                  <a:pt x="984250" y="7525"/>
                  <a:pt x="1090083" y="-9408"/>
                  <a:pt x="1257300" y="7525"/>
                </a:cubicBezTo>
                <a:cubicBezTo>
                  <a:pt x="1424517" y="24458"/>
                  <a:pt x="1555750" y="-9408"/>
                  <a:pt x="1778000" y="109125"/>
                </a:cubicBezTo>
                <a:cubicBezTo>
                  <a:pt x="2000250" y="227658"/>
                  <a:pt x="2402417" y="570558"/>
                  <a:pt x="2590800" y="718725"/>
                </a:cubicBezTo>
                <a:cubicBezTo>
                  <a:pt x="2779183" y="866892"/>
                  <a:pt x="2908300" y="998125"/>
                  <a:pt x="2908300" y="99812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7767333" y="3236007"/>
            <a:ext cx="332103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8366240" y="2730182"/>
            <a:ext cx="6337" cy="5207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406196" y="2807747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2x10</a:t>
            </a:r>
            <a:r>
              <a:rPr lang="en-US" baseline="30000" smtClean="0"/>
              <a:t>-4</a:t>
            </a:r>
            <a:endParaRPr lang="en-US" baseline="30000" dirty="0"/>
          </a:p>
        </p:txBody>
      </p:sp>
      <p:sp>
        <p:nvSpPr>
          <p:cNvPr id="20" name="Rectangle 19"/>
          <p:cNvSpPr/>
          <p:nvPr/>
        </p:nvSpPr>
        <p:spPr>
          <a:xfrm>
            <a:off x="3473800" y="3856990"/>
            <a:ext cx="557872" cy="1016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465173" y="4516243"/>
            <a:ext cx="557872" cy="1016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890095" y="4168259"/>
            <a:ext cx="739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Shims</a:t>
            </a:r>
            <a:endParaRPr lang="en-US"/>
          </a:p>
        </p:txBody>
      </p:sp>
      <p:cxnSp>
        <p:nvCxnSpPr>
          <p:cNvPr id="24" name="Straight Arrow Connector 23"/>
          <p:cNvCxnSpPr>
            <a:endCxn id="20" idx="3"/>
          </p:cNvCxnSpPr>
          <p:nvPr/>
        </p:nvCxnSpPr>
        <p:spPr>
          <a:xfrm flipH="1" flipV="1">
            <a:off x="4031672" y="3907790"/>
            <a:ext cx="1867827" cy="4451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7883653" y="4377523"/>
            <a:ext cx="25400" cy="215796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134353" y="5386141"/>
            <a:ext cx="4406900" cy="127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1368747" y="5398841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7378700" y="4486962"/>
                <a:ext cx="349263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mr-IN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∆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𝐵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8700" y="4486962"/>
                <a:ext cx="349263" cy="51860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Freeform 28"/>
          <p:cNvSpPr/>
          <p:nvPr/>
        </p:nvSpPr>
        <p:spPr>
          <a:xfrm>
            <a:off x="7896353" y="5214397"/>
            <a:ext cx="2781300" cy="1530644"/>
          </a:xfrm>
          <a:custGeom>
            <a:avLst/>
            <a:gdLst>
              <a:gd name="connsiteX0" fmla="*/ 0 w 2908300"/>
              <a:gd name="connsiteY0" fmla="*/ 7525 h 998125"/>
              <a:gd name="connsiteX1" fmla="*/ 774700 w 2908300"/>
              <a:gd name="connsiteY1" fmla="*/ 7525 h 998125"/>
              <a:gd name="connsiteX2" fmla="*/ 1257300 w 2908300"/>
              <a:gd name="connsiteY2" fmla="*/ 7525 h 998125"/>
              <a:gd name="connsiteX3" fmla="*/ 1778000 w 2908300"/>
              <a:gd name="connsiteY3" fmla="*/ 109125 h 998125"/>
              <a:gd name="connsiteX4" fmla="*/ 2590800 w 2908300"/>
              <a:gd name="connsiteY4" fmla="*/ 718725 h 998125"/>
              <a:gd name="connsiteX5" fmla="*/ 2908300 w 2908300"/>
              <a:gd name="connsiteY5" fmla="*/ 998125 h 998125"/>
              <a:gd name="connsiteX0" fmla="*/ 0 w 2908300"/>
              <a:gd name="connsiteY0" fmla="*/ 103496 h 1094096"/>
              <a:gd name="connsiteX1" fmla="*/ 774700 w 2908300"/>
              <a:gd name="connsiteY1" fmla="*/ 103496 h 1094096"/>
              <a:gd name="connsiteX2" fmla="*/ 1320800 w 2908300"/>
              <a:gd name="connsiteY2" fmla="*/ 1896 h 1094096"/>
              <a:gd name="connsiteX3" fmla="*/ 1778000 w 2908300"/>
              <a:gd name="connsiteY3" fmla="*/ 205096 h 1094096"/>
              <a:gd name="connsiteX4" fmla="*/ 2590800 w 2908300"/>
              <a:gd name="connsiteY4" fmla="*/ 814696 h 1094096"/>
              <a:gd name="connsiteX5" fmla="*/ 2908300 w 2908300"/>
              <a:gd name="connsiteY5" fmla="*/ 1094096 h 1094096"/>
              <a:gd name="connsiteX0" fmla="*/ 0 w 2908300"/>
              <a:gd name="connsiteY0" fmla="*/ 165750 h 1156350"/>
              <a:gd name="connsiteX1" fmla="*/ 774700 w 2908300"/>
              <a:gd name="connsiteY1" fmla="*/ 165750 h 1156350"/>
              <a:gd name="connsiteX2" fmla="*/ 1320800 w 2908300"/>
              <a:gd name="connsiteY2" fmla="*/ 64150 h 1156350"/>
              <a:gd name="connsiteX3" fmla="*/ 1778000 w 2908300"/>
              <a:gd name="connsiteY3" fmla="*/ 64150 h 1156350"/>
              <a:gd name="connsiteX4" fmla="*/ 2590800 w 2908300"/>
              <a:gd name="connsiteY4" fmla="*/ 876950 h 1156350"/>
              <a:gd name="connsiteX5" fmla="*/ 2908300 w 2908300"/>
              <a:gd name="connsiteY5" fmla="*/ 1156350 h 1156350"/>
              <a:gd name="connsiteX0" fmla="*/ 0 w 2908300"/>
              <a:gd name="connsiteY0" fmla="*/ 185418 h 1176018"/>
              <a:gd name="connsiteX1" fmla="*/ 774700 w 2908300"/>
              <a:gd name="connsiteY1" fmla="*/ 185418 h 1176018"/>
              <a:gd name="connsiteX2" fmla="*/ 1320800 w 2908300"/>
              <a:gd name="connsiteY2" fmla="*/ 83818 h 1176018"/>
              <a:gd name="connsiteX3" fmla="*/ 1778000 w 2908300"/>
              <a:gd name="connsiteY3" fmla="*/ 58418 h 1176018"/>
              <a:gd name="connsiteX4" fmla="*/ 2590800 w 2908300"/>
              <a:gd name="connsiteY4" fmla="*/ 896618 h 1176018"/>
              <a:gd name="connsiteX5" fmla="*/ 2908300 w 2908300"/>
              <a:gd name="connsiteY5" fmla="*/ 1176018 h 1176018"/>
              <a:gd name="connsiteX0" fmla="*/ 0 w 2908300"/>
              <a:gd name="connsiteY0" fmla="*/ 138701 h 1129301"/>
              <a:gd name="connsiteX1" fmla="*/ 774700 w 2908300"/>
              <a:gd name="connsiteY1" fmla="*/ 138701 h 1129301"/>
              <a:gd name="connsiteX2" fmla="*/ 1320800 w 2908300"/>
              <a:gd name="connsiteY2" fmla="*/ 37101 h 1129301"/>
              <a:gd name="connsiteX3" fmla="*/ 2298700 w 2908300"/>
              <a:gd name="connsiteY3" fmla="*/ 75201 h 1129301"/>
              <a:gd name="connsiteX4" fmla="*/ 2590800 w 2908300"/>
              <a:gd name="connsiteY4" fmla="*/ 849901 h 1129301"/>
              <a:gd name="connsiteX5" fmla="*/ 2908300 w 2908300"/>
              <a:gd name="connsiteY5" fmla="*/ 1129301 h 1129301"/>
              <a:gd name="connsiteX0" fmla="*/ 0 w 2908300"/>
              <a:gd name="connsiteY0" fmla="*/ 123311 h 1113911"/>
              <a:gd name="connsiteX1" fmla="*/ 774700 w 2908300"/>
              <a:gd name="connsiteY1" fmla="*/ 123311 h 1113911"/>
              <a:gd name="connsiteX2" fmla="*/ 1435100 w 2908300"/>
              <a:gd name="connsiteY2" fmla="*/ 59811 h 1113911"/>
              <a:gd name="connsiteX3" fmla="*/ 2298700 w 2908300"/>
              <a:gd name="connsiteY3" fmla="*/ 59811 h 1113911"/>
              <a:gd name="connsiteX4" fmla="*/ 2590800 w 2908300"/>
              <a:gd name="connsiteY4" fmla="*/ 834511 h 1113911"/>
              <a:gd name="connsiteX5" fmla="*/ 2908300 w 2908300"/>
              <a:gd name="connsiteY5" fmla="*/ 1113911 h 1113911"/>
              <a:gd name="connsiteX0" fmla="*/ 0 w 2908300"/>
              <a:gd name="connsiteY0" fmla="*/ 141338 h 1131938"/>
              <a:gd name="connsiteX1" fmla="*/ 774700 w 2908300"/>
              <a:gd name="connsiteY1" fmla="*/ 141338 h 1131938"/>
              <a:gd name="connsiteX2" fmla="*/ 1435100 w 2908300"/>
              <a:gd name="connsiteY2" fmla="*/ 77838 h 1131938"/>
              <a:gd name="connsiteX3" fmla="*/ 2010917 w 2908300"/>
              <a:gd name="connsiteY3" fmla="*/ 26967 h 1131938"/>
              <a:gd name="connsiteX4" fmla="*/ 2298700 w 2908300"/>
              <a:gd name="connsiteY4" fmla="*/ 77838 h 1131938"/>
              <a:gd name="connsiteX5" fmla="*/ 2590800 w 2908300"/>
              <a:gd name="connsiteY5" fmla="*/ 852538 h 1131938"/>
              <a:gd name="connsiteX6" fmla="*/ 2908300 w 2908300"/>
              <a:gd name="connsiteY6" fmla="*/ 1131938 h 1131938"/>
              <a:gd name="connsiteX0" fmla="*/ 0 w 2908300"/>
              <a:gd name="connsiteY0" fmla="*/ 191865 h 1182465"/>
              <a:gd name="connsiteX1" fmla="*/ 774700 w 2908300"/>
              <a:gd name="connsiteY1" fmla="*/ 191865 h 1182465"/>
              <a:gd name="connsiteX2" fmla="*/ 1435100 w 2908300"/>
              <a:gd name="connsiteY2" fmla="*/ 128365 h 1182465"/>
              <a:gd name="connsiteX3" fmla="*/ 2010917 w 2908300"/>
              <a:gd name="connsiteY3" fmla="*/ 1294 h 1182465"/>
              <a:gd name="connsiteX4" fmla="*/ 2298700 w 2908300"/>
              <a:gd name="connsiteY4" fmla="*/ 128365 h 1182465"/>
              <a:gd name="connsiteX5" fmla="*/ 2590800 w 2908300"/>
              <a:gd name="connsiteY5" fmla="*/ 903065 h 1182465"/>
              <a:gd name="connsiteX6" fmla="*/ 2908300 w 2908300"/>
              <a:gd name="connsiteY6" fmla="*/ 1182465 h 1182465"/>
              <a:gd name="connsiteX0" fmla="*/ 0 w 2705100"/>
              <a:gd name="connsiteY0" fmla="*/ 191865 h 1372965"/>
              <a:gd name="connsiteX1" fmla="*/ 774700 w 2705100"/>
              <a:gd name="connsiteY1" fmla="*/ 191865 h 1372965"/>
              <a:gd name="connsiteX2" fmla="*/ 1435100 w 2705100"/>
              <a:gd name="connsiteY2" fmla="*/ 128365 h 1372965"/>
              <a:gd name="connsiteX3" fmla="*/ 2010917 w 2705100"/>
              <a:gd name="connsiteY3" fmla="*/ 1294 h 1372965"/>
              <a:gd name="connsiteX4" fmla="*/ 2298700 w 2705100"/>
              <a:gd name="connsiteY4" fmla="*/ 128365 h 1372965"/>
              <a:gd name="connsiteX5" fmla="*/ 2590800 w 2705100"/>
              <a:gd name="connsiteY5" fmla="*/ 903065 h 1372965"/>
              <a:gd name="connsiteX6" fmla="*/ 2705100 w 2705100"/>
              <a:gd name="connsiteY6" fmla="*/ 1372965 h 1372965"/>
              <a:gd name="connsiteX0" fmla="*/ 0 w 2705100"/>
              <a:gd name="connsiteY0" fmla="*/ 222820 h 1403920"/>
              <a:gd name="connsiteX1" fmla="*/ 774700 w 2705100"/>
              <a:gd name="connsiteY1" fmla="*/ 222820 h 1403920"/>
              <a:gd name="connsiteX2" fmla="*/ 1435100 w 2705100"/>
              <a:gd name="connsiteY2" fmla="*/ 159320 h 1403920"/>
              <a:gd name="connsiteX3" fmla="*/ 2010917 w 2705100"/>
              <a:gd name="connsiteY3" fmla="*/ 32249 h 1403920"/>
              <a:gd name="connsiteX4" fmla="*/ 2628900 w 2705100"/>
              <a:gd name="connsiteY4" fmla="*/ 83120 h 1403920"/>
              <a:gd name="connsiteX5" fmla="*/ 2590800 w 2705100"/>
              <a:gd name="connsiteY5" fmla="*/ 934020 h 1403920"/>
              <a:gd name="connsiteX6" fmla="*/ 2705100 w 2705100"/>
              <a:gd name="connsiteY6" fmla="*/ 1403920 h 1403920"/>
              <a:gd name="connsiteX0" fmla="*/ 0 w 2745238"/>
              <a:gd name="connsiteY0" fmla="*/ 223708 h 1404808"/>
              <a:gd name="connsiteX1" fmla="*/ 774700 w 2745238"/>
              <a:gd name="connsiteY1" fmla="*/ 223708 h 1404808"/>
              <a:gd name="connsiteX2" fmla="*/ 1435100 w 2745238"/>
              <a:gd name="connsiteY2" fmla="*/ 160208 h 1404808"/>
              <a:gd name="connsiteX3" fmla="*/ 2010917 w 2745238"/>
              <a:gd name="connsiteY3" fmla="*/ 33137 h 1404808"/>
              <a:gd name="connsiteX4" fmla="*/ 2628900 w 2745238"/>
              <a:gd name="connsiteY4" fmla="*/ 84008 h 1404808"/>
              <a:gd name="connsiteX5" fmla="*/ 2743200 w 2745238"/>
              <a:gd name="connsiteY5" fmla="*/ 947608 h 1404808"/>
              <a:gd name="connsiteX6" fmla="*/ 2705100 w 2745238"/>
              <a:gd name="connsiteY6" fmla="*/ 1404808 h 1404808"/>
              <a:gd name="connsiteX0" fmla="*/ 0 w 2781300"/>
              <a:gd name="connsiteY0" fmla="*/ 223708 h 1557208"/>
              <a:gd name="connsiteX1" fmla="*/ 774700 w 2781300"/>
              <a:gd name="connsiteY1" fmla="*/ 223708 h 1557208"/>
              <a:gd name="connsiteX2" fmla="*/ 1435100 w 2781300"/>
              <a:gd name="connsiteY2" fmla="*/ 160208 h 1557208"/>
              <a:gd name="connsiteX3" fmla="*/ 2010917 w 2781300"/>
              <a:gd name="connsiteY3" fmla="*/ 33137 h 1557208"/>
              <a:gd name="connsiteX4" fmla="*/ 2628900 w 2781300"/>
              <a:gd name="connsiteY4" fmla="*/ 84008 h 1557208"/>
              <a:gd name="connsiteX5" fmla="*/ 2743200 w 2781300"/>
              <a:gd name="connsiteY5" fmla="*/ 947608 h 1557208"/>
              <a:gd name="connsiteX6" fmla="*/ 2781300 w 2781300"/>
              <a:gd name="connsiteY6" fmla="*/ 1557208 h 1557208"/>
              <a:gd name="connsiteX0" fmla="*/ 0 w 2781300"/>
              <a:gd name="connsiteY0" fmla="*/ 210640 h 1544140"/>
              <a:gd name="connsiteX1" fmla="*/ 774700 w 2781300"/>
              <a:gd name="connsiteY1" fmla="*/ 210640 h 1544140"/>
              <a:gd name="connsiteX2" fmla="*/ 1435100 w 2781300"/>
              <a:gd name="connsiteY2" fmla="*/ 147140 h 1544140"/>
              <a:gd name="connsiteX3" fmla="*/ 2010917 w 2781300"/>
              <a:gd name="connsiteY3" fmla="*/ 51292 h 1544140"/>
              <a:gd name="connsiteX4" fmla="*/ 2628900 w 2781300"/>
              <a:gd name="connsiteY4" fmla="*/ 70940 h 1544140"/>
              <a:gd name="connsiteX5" fmla="*/ 2743200 w 2781300"/>
              <a:gd name="connsiteY5" fmla="*/ 934540 h 1544140"/>
              <a:gd name="connsiteX6" fmla="*/ 2781300 w 2781300"/>
              <a:gd name="connsiteY6" fmla="*/ 1544140 h 1544140"/>
              <a:gd name="connsiteX0" fmla="*/ 0 w 2781300"/>
              <a:gd name="connsiteY0" fmla="*/ 210931 h 1544431"/>
              <a:gd name="connsiteX1" fmla="*/ 774700 w 2781300"/>
              <a:gd name="connsiteY1" fmla="*/ 210931 h 1544431"/>
              <a:gd name="connsiteX2" fmla="*/ 1435100 w 2781300"/>
              <a:gd name="connsiteY2" fmla="*/ 147431 h 1544431"/>
              <a:gd name="connsiteX3" fmla="*/ 1804372 w 2781300"/>
              <a:gd name="connsiteY3" fmla="*/ 78100 h 1544431"/>
              <a:gd name="connsiteX4" fmla="*/ 2010917 w 2781300"/>
              <a:gd name="connsiteY4" fmla="*/ 51583 h 1544431"/>
              <a:gd name="connsiteX5" fmla="*/ 2628900 w 2781300"/>
              <a:gd name="connsiteY5" fmla="*/ 71231 h 1544431"/>
              <a:gd name="connsiteX6" fmla="*/ 2743200 w 2781300"/>
              <a:gd name="connsiteY6" fmla="*/ 934831 h 1544431"/>
              <a:gd name="connsiteX7" fmla="*/ 2781300 w 2781300"/>
              <a:gd name="connsiteY7" fmla="*/ 1544431 h 1544431"/>
              <a:gd name="connsiteX0" fmla="*/ 0 w 2781300"/>
              <a:gd name="connsiteY0" fmla="*/ 210931 h 1544431"/>
              <a:gd name="connsiteX1" fmla="*/ 774700 w 2781300"/>
              <a:gd name="connsiteY1" fmla="*/ 210931 h 1544431"/>
              <a:gd name="connsiteX2" fmla="*/ 1435100 w 2781300"/>
              <a:gd name="connsiteY2" fmla="*/ 147431 h 1544431"/>
              <a:gd name="connsiteX3" fmla="*/ 1804372 w 2781300"/>
              <a:gd name="connsiteY3" fmla="*/ 100402 h 1544431"/>
              <a:gd name="connsiteX4" fmla="*/ 2010917 w 2781300"/>
              <a:gd name="connsiteY4" fmla="*/ 51583 h 1544431"/>
              <a:gd name="connsiteX5" fmla="*/ 2628900 w 2781300"/>
              <a:gd name="connsiteY5" fmla="*/ 71231 h 1544431"/>
              <a:gd name="connsiteX6" fmla="*/ 2743200 w 2781300"/>
              <a:gd name="connsiteY6" fmla="*/ 934831 h 1544431"/>
              <a:gd name="connsiteX7" fmla="*/ 2781300 w 2781300"/>
              <a:gd name="connsiteY7" fmla="*/ 1544431 h 1544431"/>
              <a:gd name="connsiteX0" fmla="*/ 0 w 2781300"/>
              <a:gd name="connsiteY0" fmla="*/ 210364 h 1543864"/>
              <a:gd name="connsiteX1" fmla="*/ 774700 w 2781300"/>
              <a:gd name="connsiteY1" fmla="*/ 210364 h 1543864"/>
              <a:gd name="connsiteX2" fmla="*/ 1435100 w 2781300"/>
              <a:gd name="connsiteY2" fmla="*/ 146864 h 1543864"/>
              <a:gd name="connsiteX3" fmla="*/ 1804372 w 2781300"/>
              <a:gd name="connsiteY3" fmla="*/ 99835 h 1543864"/>
              <a:gd name="connsiteX4" fmla="*/ 1911423 w 2781300"/>
              <a:gd name="connsiteY4" fmla="*/ 64152 h 1543864"/>
              <a:gd name="connsiteX5" fmla="*/ 2010917 w 2781300"/>
              <a:gd name="connsiteY5" fmla="*/ 51016 h 1543864"/>
              <a:gd name="connsiteX6" fmla="*/ 2628900 w 2781300"/>
              <a:gd name="connsiteY6" fmla="*/ 70664 h 1543864"/>
              <a:gd name="connsiteX7" fmla="*/ 2743200 w 2781300"/>
              <a:gd name="connsiteY7" fmla="*/ 934264 h 1543864"/>
              <a:gd name="connsiteX8" fmla="*/ 2781300 w 2781300"/>
              <a:gd name="connsiteY8" fmla="*/ 1543864 h 1543864"/>
              <a:gd name="connsiteX0" fmla="*/ 0 w 2781300"/>
              <a:gd name="connsiteY0" fmla="*/ 210364 h 1543864"/>
              <a:gd name="connsiteX1" fmla="*/ 774700 w 2781300"/>
              <a:gd name="connsiteY1" fmla="*/ 210364 h 1543864"/>
              <a:gd name="connsiteX2" fmla="*/ 1435100 w 2781300"/>
              <a:gd name="connsiteY2" fmla="*/ 146864 h 1543864"/>
              <a:gd name="connsiteX3" fmla="*/ 1804372 w 2781300"/>
              <a:gd name="connsiteY3" fmla="*/ 99835 h 1543864"/>
              <a:gd name="connsiteX4" fmla="*/ 1929265 w 2781300"/>
              <a:gd name="connsiteY4" fmla="*/ 77533 h 1543864"/>
              <a:gd name="connsiteX5" fmla="*/ 2010917 w 2781300"/>
              <a:gd name="connsiteY5" fmla="*/ 51016 h 1543864"/>
              <a:gd name="connsiteX6" fmla="*/ 2628900 w 2781300"/>
              <a:gd name="connsiteY6" fmla="*/ 70664 h 1543864"/>
              <a:gd name="connsiteX7" fmla="*/ 2743200 w 2781300"/>
              <a:gd name="connsiteY7" fmla="*/ 934264 h 1543864"/>
              <a:gd name="connsiteX8" fmla="*/ 2781300 w 2781300"/>
              <a:gd name="connsiteY8" fmla="*/ 1543864 h 1543864"/>
              <a:gd name="connsiteX0" fmla="*/ 0 w 2781300"/>
              <a:gd name="connsiteY0" fmla="*/ 210364 h 1543864"/>
              <a:gd name="connsiteX1" fmla="*/ 774700 w 2781300"/>
              <a:gd name="connsiteY1" fmla="*/ 210364 h 1543864"/>
              <a:gd name="connsiteX2" fmla="*/ 1435100 w 2781300"/>
              <a:gd name="connsiteY2" fmla="*/ 146864 h 1543864"/>
              <a:gd name="connsiteX3" fmla="*/ 1804372 w 2781300"/>
              <a:gd name="connsiteY3" fmla="*/ 99835 h 1543864"/>
              <a:gd name="connsiteX4" fmla="*/ 1929265 w 2781300"/>
              <a:gd name="connsiteY4" fmla="*/ 77533 h 1543864"/>
              <a:gd name="connsiteX5" fmla="*/ 2086745 w 2781300"/>
              <a:gd name="connsiteY5" fmla="*/ 51016 h 1543864"/>
              <a:gd name="connsiteX6" fmla="*/ 2628900 w 2781300"/>
              <a:gd name="connsiteY6" fmla="*/ 70664 h 1543864"/>
              <a:gd name="connsiteX7" fmla="*/ 2743200 w 2781300"/>
              <a:gd name="connsiteY7" fmla="*/ 934264 h 1543864"/>
              <a:gd name="connsiteX8" fmla="*/ 2781300 w 2781300"/>
              <a:gd name="connsiteY8" fmla="*/ 1543864 h 1543864"/>
              <a:gd name="connsiteX0" fmla="*/ 0 w 2781300"/>
              <a:gd name="connsiteY0" fmla="*/ 202557 h 1536057"/>
              <a:gd name="connsiteX1" fmla="*/ 774700 w 2781300"/>
              <a:gd name="connsiteY1" fmla="*/ 202557 h 1536057"/>
              <a:gd name="connsiteX2" fmla="*/ 1435100 w 2781300"/>
              <a:gd name="connsiteY2" fmla="*/ 139057 h 1536057"/>
              <a:gd name="connsiteX3" fmla="*/ 1804372 w 2781300"/>
              <a:gd name="connsiteY3" fmla="*/ 92028 h 1536057"/>
              <a:gd name="connsiteX4" fmla="*/ 1929265 w 2781300"/>
              <a:gd name="connsiteY4" fmla="*/ 69726 h 1536057"/>
              <a:gd name="connsiteX5" fmla="*/ 2149192 w 2781300"/>
              <a:gd name="connsiteY5" fmla="*/ 65511 h 1536057"/>
              <a:gd name="connsiteX6" fmla="*/ 2628900 w 2781300"/>
              <a:gd name="connsiteY6" fmla="*/ 62857 h 1536057"/>
              <a:gd name="connsiteX7" fmla="*/ 2743200 w 2781300"/>
              <a:gd name="connsiteY7" fmla="*/ 926457 h 1536057"/>
              <a:gd name="connsiteX8" fmla="*/ 2781300 w 2781300"/>
              <a:gd name="connsiteY8" fmla="*/ 1536057 h 1536057"/>
              <a:gd name="connsiteX0" fmla="*/ 0 w 2781300"/>
              <a:gd name="connsiteY0" fmla="*/ 202557 h 1536057"/>
              <a:gd name="connsiteX1" fmla="*/ 774700 w 2781300"/>
              <a:gd name="connsiteY1" fmla="*/ 202557 h 1536057"/>
              <a:gd name="connsiteX2" fmla="*/ 1435100 w 2781300"/>
              <a:gd name="connsiteY2" fmla="*/ 139057 h 1536057"/>
              <a:gd name="connsiteX3" fmla="*/ 1804372 w 2781300"/>
              <a:gd name="connsiteY3" fmla="*/ 92028 h 1536057"/>
              <a:gd name="connsiteX4" fmla="*/ 1929265 w 2781300"/>
              <a:gd name="connsiteY4" fmla="*/ 92028 h 1536057"/>
              <a:gd name="connsiteX5" fmla="*/ 2149192 w 2781300"/>
              <a:gd name="connsiteY5" fmla="*/ 65511 h 1536057"/>
              <a:gd name="connsiteX6" fmla="*/ 2628900 w 2781300"/>
              <a:gd name="connsiteY6" fmla="*/ 62857 h 1536057"/>
              <a:gd name="connsiteX7" fmla="*/ 2743200 w 2781300"/>
              <a:gd name="connsiteY7" fmla="*/ 926457 h 1536057"/>
              <a:gd name="connsiteX8" fmla="*/ 2781300 w 2781300"/>
              <a:gd name="connsiteY8" fmla="*/ 1536057 h 1536057"/>
              <a:gd name="connsiteX0" fmla="*/ 0 w 2781300"/>
              <a:gd name="connsiteY0" fmla="*/ 202557 h 1536057"/>
              <a:gd name="connsiteX1" fmla="*/ 774700 w 2781300"/>
              <a:gd name="connsiteY1" fmla="*/ 202557 h 1536057"/>
              <a:gd name="connsiteX2" fmla="*/ 1435100 w 2781300"/>
              <a:gd name="connsiteY2" fmla="*/ 139057 h 1536057"/>
              <a:gd name="connsiteX3" fmla="*/ 1929265 w 2781300"/>
              <a:gd name="connsiteY3" fmla="*/ 92028 h 1536057"/>
              <a:gd name="connsiteX4" fmla="*/ 2149192 w 2781300"/>
              <a:gd name="connsiteY4" fmla="*/ 65511 h 1536057"/>
              <a:gd name="connsiteX5" fmla="*/ 2628900 w 2781300"/>
              <a:gd name="connsiteY5" fmla="*/ 62857 h 1536057"/>
              <a:gd name="connsiteX6" fmla="*/ 2743200 w 2781300"/>
              <a:gd name="connsiteY6" fmla="*/ 926457 h 1536057"/>
              <a:gd name="connsiteX7" fmla="*/ 2781300 w 2781300"/>
              <a:gd name="connsiteY7" fmla="*/ 1536057 h 1536057"/>
              <a:gd name="connsiteX0" fmla="*/ 0 w 2781300"/>
              <a:gd name="connsiteY0" fmla="*/ 197144 h 1530644"/>
              <a:gd name="connsiteX1" fmla="*/ 774700 w 2781300"/>
              <a:gd name="connsiteY1" fmla="*/ 197144 h 1530644"/>
              <a:gd name="connsiteX2" fmla="*/ 1435100 w 2781300"/>
              <a:gd name="connsiteY2" fmla="*/ 133644 h 1530644"/>
              <a:gd name="connsiteX3" fmla="*/ 1929265 w 2781300"/>
              <a:gd name="connsiteY3" fmla="*/ 86615 h 1530644"/>
              <a:gd name="connsiteX4" fmla="*/ 2628900 w 2781300"/>
              <a:gd name="connsiteY4" fmla="*/ 57444 h 1530644"/>
              <a:gd name="connsiteX5" fmla="*/ 2743200 w 2781300"/>
              <a:gd name="connsiteY5" fmla="*/ 921044 h 1530644"/>
              <a:gd name="connsiteX6" fmla="*/ 2781300 w 2781300"/>
              <a:gd name="connsiteY6" fmla="*/ 1530644 h 1530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81300" h="1530644">
                <a:moveTo>
                  <a:pt x="0" y="197144"/>
                </a:moveTo>
                <a:cubicBezTo>
                  <a:pt x="258233" y="197144"/>
                  <a:pt x="535517" y="207727"/>
                  <a:pt x="774700" y="197144"/>
                </a:cubicBezTo>
                <a:cubicBezTo>
                  <a:pt x="1013883" y="186561"/>
                  <a:pt x="1242673" y="152066"/>
                  <a:pt x="1435100" y="133644"/>
                </a:cubicBezTo>
                <a:lnTo>
                  <a:pt x="1929265" y="86615"/>
                </a:lnTo>
                <a:cubicBezTo>
                  <a:pt x="2128232" y="73915"/>
                  <a:pt x="2493244" y="-81628"/>
                  <a:pt x="2628900" y="57444"/>
                </a:cubicBezTo>
                <a:cubicBezTo>
                  <a:pt x="2727901" y="200935"/>
                  <a:pt x="2717800" y="675511"/>
                  <a:pt x="2743200" y="921044"/>
                </a:cubicBezTo>
                <a:cubicBezTo>
                  <a:pt x="2768600" y="1166577"/>
                  <a:pt x="2781300" y="1530644"/>
                  <a:pt x="2781300" y="1530644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7775716" y="5903078"/>
            <a:ext cx="332103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8466925" y="5396373"/>
            <a:ext cx="6337" cy="5207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8506881" y="5473938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2x10</a:t>
            </a:r>
            <a:r>
              <a:rPr lang="en-US" baseline="30000" smtClean="0"/>
              <a:t>-4</a:t>
            </a:r>
            <a:endParaRPr lang="en-US" baseline="30000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10173970" y="2096770"/>
            <a:ext cx="12700" cy="14351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0644370" y="4909891"/>
            <a:ext cx="12700" cy="14351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94030" y="533679"/>
            <a:ext cx="100342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However, we </a:t>
            </a:r>
            <a:r>
              <a:rPr lang="en-US" sz="2800" smtClean="0"/>
              <a:t>normally assume, </a:t>
            </a:r>
            <a:r>
              <a:rPr lang="en-US" sz="2800" dirty="0" smtClean="0"/>
              <a:t>for </a:t>
            </a:r>
            <a:r>
              <a:rPr lang="en-US" sz="2800" smtClean="0"/>
              <a:t>fast calculations, </a:t>
            </a:r>
            <a:r>
              <a:rPr lang="en-US" sz="2800" dirty="0" smtClean="0"/>
              <a:t>that the field inside </a:t>
            </a:r>
            <a:r>
              <a:rPr lang="en-US" sz="2800" smtClean="0"/>
              <a:t>the magnet </a:t>
            </a:r>
            <a:r>
              <a:rPr lang="en-US" sz="2800" dirty="0" smtClean="0"/>
              <a:t>is constant</a:t>
            </a:r>
            <a:endParaRPr lang="en-US" sz="2800" dirty="0"/>
          </a:p>
        </p:txBody>
      </p:sp>
      <p:sp>
        <p:nvSpPr>
          <p:cNvPr id="39" name="Date Placeholder 3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40" name="Footer Placeholder 3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1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666"/>
            <a:ext cx="12192000" cy="643466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6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118" t="37348" r="14861" b="6171"/>
          <a:stretch/>
        </p:blipFill>
        <p:spPr>
          <a:xfrm>
            <a:off x="6096000" y="965200"/>
            <a:ext cx="6024838" cy="32639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28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20700" y="67702"/>
            <a:ext cx="64524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Saturation of magnetic materials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317500" y="1060341"/>
            <a:ext cx="5613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In a non-saturated field, the relationship between field strength, B, and driving current, I, is linear.</a:t>
            </a:r>
          </a:p>
          <a:p>
            <a:endParaRPr lang="en-US" sz="2800" dirty="0" smtClean="0"/>
          </a:p>
          <a:p>
            <a:r>
              <a:rPr lang="en-US" sz="2800" dirty="0" smtClean="0"/>
              <a:t>Above saturation, an increase in current does not generate a corresponding increase in field</a:t>
            </a:r>
            <a:endParaRPr lang="en-US" sz="2800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7734300" y="1841500"/>
            <a:ext cx="3479800" cy="38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912100" y="1510268"/>
            <a:ext cx="69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2 T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2925" y="4495909"/>
            <a:ext cx="112661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Saturation is a problem </a:t>
            </a:r>
            <a:r>
              <a:rPr lang="en-US" sz="2800" dirty="0" smtClean="0">
                <a:sym typeface="Wingdings"/>
              </a:rPr>
              <a:t> our control system needs to know the beam transfer function curves for each magnet to calculate as precise as possible the current to be injected into the magnets as a function of the requested </a:t>
            </a:r>
            <a:r>
              <a:rPr lang="en-US" sz="2800" smtClean="0">
                <a:sym typeface="Wingdings"/>
              </a:rPr>
              <a:t>magnetic field.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74835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9900" y="260271"/>
            <a:ext cx="58138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SUPERCONDUCTING MAGNETS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54000" y="845046"/>
            <a:ext cx="114427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The maximum magnetic field attainable with conventional iron magnets is ~ 2 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Above this value the magnets enters in saturation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Another issue is that for higher magnetic fields, the current density transported by the filaments can be extremely high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For example, if we need a field of 5 T at a distance of 5 cm from a conductor, a current of I=1.25x10</a:t>
            </a:r>
            <a:r>
              <a:rPr lang="en-US" sz="2800" baseline="30000" dirty="0" smtClean="0"/>
              <a:t>6</a:t>
            </a:r>
            <a:r>
              <a:rPr lang="en-US" sz="2800" dirty="0" smtClean="0"/>
              <a:t> A is needed. If the conductor has a thickness of 3 cm this gives </a:t>
            </a:r>
            <a:r>
              <a:rPr lang="en-US" sz="2800" dirty="0" err="1" smtClean="0"/>
              <a:t>dI</a:t>
            </a:r>
            <a:r>
              <a:rPr lang="en-US" sz="2800" dirty="0" smtClean="0"/>
              <a:t>/da = 1700 A mm</a:t>
            </a:r>
            <a:r>
              <a:rPr lang="en-US" sz="2800" baseline="30000" dirty="0" smtClean="0"/>
              <a:t>-2</a:t>
            </a:r>
            <a:r>
              <a:rPr lang="en-US" sz="2800" dirty="0" smtClean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Even with very effective water cooling, the maximum tolerable current density in cooper is ~ 100 A mm</a:t>
            </a:r>
            <a:r>
              <a:rPr lang="en-US" sz="2800" baseline="30000" dirty="0" smtClean="0"/>
              <a:t>-2</a:t>
            </a:r>
            <a:r>
              <a:rPr lang="en-US" sz="2800" dirty="0" smtClean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S</a:t>
            </a:r>
            <a:r>
              <a:rPr lang="en-US" sz="2800" dirty="0" smtClean="0"/>
              <a:t>uch a requirement cannot be achieved by normal conductors, the </a:t>
            </a:r>
            <a:r>
              <a:rPr lang="en-US" sz="2800" dirty="0" err="1" smtClean="0"/>
              <a:t>ohmic</a:t>
            </a:r>
            <a:r>
              <a:rPr lang="en-US" sz="2800" dirty="0" smtClean="0"/>
              <a:t> resistance of the material will heat enormously the conductor and it will eventually melt.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10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470" y="103868"/>
            <a:ext cx="11107057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Charge particle motion in a magnetic field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13063" y="1400403"/>
            <a:ext cx="1096587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When we build an accelerator or storage ring, the NOMINAL TRAJECTORY of the particle BEAM is FIXED by design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The trajectory is a straight line if it is a linear accelerator, or very complicated shape if it is a circular accelerator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The BEAM follows the resulting CLOSED PATH over and over again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In LHC, 27 km circumference, the beams travel close to the speed of light for ~ 12 hours </a:t>
            </a:r>
            <a:r>
              <a:rPr lang="en-US" sz="2800" dirty="0" smtClean="0">
                <a:sym typeface="Wingdings"/>
              </a:rPr>
              <a:t> Do you have an idea of how many kilometers the beams travel?????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>
              <a:sym typeface="Wingding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69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9901" y="414158"/>
            <a:ext cx="114427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The solution to this problem was found in 1911 by Dutchman H. </a:t>
            </a:r>
            <a:r>
              <a:rPr lang="en-US" sz="2800" dirty="0" err="1" smtClean="0"/>
              <a:t>Kamerling</a:t>
            </a:r>
            <a:r>
              <a:rPr lang="en-US" sz="2800" dirty="0" smtClean="0"/>
              <a:t> </a:t>
            </a:r>
            <a:r>
              <a:rPr lang="en-US" sz="2800" dirty="0" err="1" smtClean="0"/>
              <a:t>Onnes</a:t>
            </a:r>
            <a:r>
              <a:rPr lang="en-US" sz="2800" dirty="0" smtClean="0"/>
              <a:t> </a:t>
            </a:r>
            <a:r>
              <a:rPr lang="en-US" sz="2800" dirty="0" smtClean="0">
                <a:sym typeface="Wingdings"/>
              </a:rPr>
              <a:t> SUPERCONDUCTORS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>
              <a:sym typeface="Wingdings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>
                <a:sym typeface="Wingdings"/>
              </a:rPr>
              <a:t>He observed that when mercury is cooled to very low temperatures its </a:t>
            </a:r>
            <a:r>
              <a:rPr lang="en-US" sz="2800" dirty="0" err="1" smtClean="0">
                <a:sym typeface="Wingdings"/>
              </a:rPr>
              <a:t>ohmic</a:t>
            </a:r>
            <a:r>
              <a:rPr lang="en-US" sz="2800" dirty="0" smtClean="0">
                <a:sym typeface="Wingdings"/>
              </a:rPr>
              <a:t> resistance suddenly disappears below a critical temperature T</a:t>
            </a:r>
            <a:r>
              <a:rPr lang="en-US" sz="2800" baseline="-25000" dirty="0" smtClean="0">
                <a:sym typeface="Wingdings"/>
              </a:rPr>
              <a:t>c</a:t>
            </a:r>
            <a:r>
              <a:rPr lang="en-US" sz="2800" dirty="0" smtClean="0">
                <a:sym typeface="Wingdings"/>
              </a:rPr>
              <a:t>=4.2 K  current flows without any losses.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>
              <a:sym typeface="Wingdings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>
                <a:sym typeface="Wingdings"/>
              </a:rPr>
              <a:t>Many other materials were discovered later to have the same property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>
                <a:sym typeface="Wingdings"/>
              </a:rPr>
              <a:t>Striking is, though, that the best normal conductors, cooper and silver, do not have this property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>
              <a:sym typeface="Wingdings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>
                <a:sym typeface="Wingdings"/>
              </a:rPr>
              <a:t>Today a widely used superconducting material is Niobium-Titanium  LHC</a:t>
            </a:r>
            <a:endParaRPr lang="en-US" sz="2800" dirty="0" smtClean="0"/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46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69" y="3025713"/>
            <a:ext cx="4064000" cy="2984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1828" y="2462795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1.7 mm</a:t>
            </a: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1055669" y="2728686"/>
            <a:ext cx="0" cy="2970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367724" y="2735946"/>
            <a:ext cx="0" cy="2970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0231" y="4212771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10 mm</a:t>
            </a:r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841828" y="3032973"/>
            <a:ext cx="0" cy="284531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65083" y="6117499"/>
            <a:ext cx="2732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</a:t>
            </a:r>
            <a:r>
              <a:rPr lang="en-US" dirty="0" err="1" smtClean="0"/>
              <a:t>apton</a:t>
            </a:r>
            <a:r>
              <a:rPr lang="en-US" dirty="0" smtClean="0"/>
              <a:t> and glass fiber tape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1290829" y="5957153"/>
            <a:ext cx="0" cy="1452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90378" y="272946"/>
            <a:ext cx="11455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Superconductivity is also influenced by external magnetic field, and there is a so called critical B field, above which superconductivity cannot be reached even at 0 K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When superconducting regime is reached, B is pushed out of the conductor, therefore, the current only flows near the conductor surface</a:t>
            </a:r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31</a:t>
            </a:fld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684960" y="2877199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This implies that large conductor areas are needed when building a cable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This is achieved by placing thousands of filaments within the cooper matrix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1030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199" y="564243"/>
            <a:ext cx="5472317" cy="52904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82179" y="3329997"/>
            <a:ext cx="152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Cooper matrix</a:t>
            </a:r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444343" y="3699329"/>
            <a:ext cx="10450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669" y="2022413"/>
            <a:ext cx="4064000" cy="29845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4746171" y="3100223"/>
            <a:ext cx="3164278" cy="40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41828" y="1319795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1.7 mm</a:t>
            </a: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1055669" y="1725386"/>
            <a:ext cx="0" cy="2970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367724" y="1732646"/>
            <a:ext cx="0" cy="2970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0231" y="3209471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10 mm</a:t>
            </a:r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841828" y="2029673"/>
            <a:ext cx="0" cy="284531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65083" y="5114199"/>
            <a:ext cx="2732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</a:t>
            </a:r>
            <a:r>
              <a:rPr lang="en-US" dirty="0" err="1" smtClean="0"/>
              <a:t>apton</a:t>
            </a:r>
            <a:r>
              <a:rPr lang="en-US" dirty="0" smtClean="0"/>
              <a:t> and glass fiber tape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1290829" y="4953853"/>
            <a:ext cx="0" cy="1452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Effects that perturb the field quality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31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 Hysteresis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34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33400" y="1588301"/>
            <a:ext cx="54171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Magnetic hysteresis occurs when an external magnetic field is applied to a </a:t>
            </a:r>
            <a:r>
              <a:rPr lang="en-US" dirty="0" smtClean="0"/>
              <a:t>magnet </a:t>
            </a:r>
            <a:r>
              <a:rPr lang="en-US" dirty="0"/>
              <a:t>such as iron and the atomic dipoles align themselves with </a:t>
            </a:r>
            <a:r>
              <a:rPr lang="en-US" dirty="0" smtClean="0"/>
              <a:t>it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Even </a:t>
            </a:r>
            <a:r>
              <a:rPr lang="en-US" dirty="0"/>
              <a:t>when the field is removed, part of the alignment will be retained: the material has become </a:t>
            </a:r>
            <a:r>
              <a:rPr lang="en-US" dirty="0" smtClean="0"/>
              <a:t>magnetized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Once </a:t>
            </a:r>
            <a:r>
              <a:rPr lang="en-US" dirty="0"/>
              <a:t>magnetized, the magnet will stay magnetized </a:t>
            </a:r>
            <a:r>
              <a:rPr lang="en-US" dirty="0" smtClean="0"/>
              <a:t>indefinitely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To </a:t>
            </a:r>
            <a:r>
              <a:rPr lang="en-US" dirty="0"/>
              <a:t>demagnetize it requires heat or a </a:t>
            </a:r>
            <a:r>
              <a:rPr lang="en-US" dirty="0" smtClean="0"/>
              <a:t>given magnetic field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150" y="4631998"/>
            <a:ext cx="6997700" cy="2044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866" y="484717"/>
            <a:ext cx="5101167" cy="40740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698852" y="1357992"/>
            <a:ext cx="1213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One quadrant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PC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09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Eddy currents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35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20435" y="1479053"/>
            <a:ext cx="1002673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Eddy currents (also called Foucault's currents) are loops of electrical current induced within conductors </a:t>
            </a:r>
            <a:r>
              <a:rPr lang="en-US" b="1" dirty="0"/>
              <a:t>by a changing magnetic field</a:t>
            </a:r>
            <a:r>
              <a:rPr lang="en-US" dirty="0"/>
              <a:t> in the conductor according to Faraday's law of </a:t>
            </a:r>
            <a:r>
              <a:rPr lang="en-US" dirty="0" smtClean="0"/>
              <a:t>induction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Eddy </a:t>
            </a:r>
            <a:r>
              <a:rPr lang="en-US" dirty="0"/>
              <a:t>currents flow in closed loops within conductors, in planes perpendicular to the magnetic </a:t>
            </a:r>
            <a:r>
              <a:rPr lang="en-US" dirty="0" smtClean="0"/>
              <a:t>field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An </a:t>
            </a:r>
            <a:r>
              <a:rPr lang="en-US" b="1" dirty="0"/>
              <a:t>eddy current </a:t>
            </a:r>
            <a:r>
              <a:rPr lang="en-US" dirty="0"/>
              <a:t>creates a magnetic field that </a:t>
            </a:r>
            <a:r>
              <a:rPr lang="en-US" b="1" dirty="0"/>
              <a:t>opposes the change </a:t>
            </a:r>
            <a:r>
              <a:rPr lang="en-US" dirty="0"/>
              <a:t>in the magnetic field that created it, and thus eddy currents react back on the source of the magnetic </a:t>
            </a:r>
            <a:r>
              <a:rPr lang="en-US" dirty="0" smtClean="0"/>
              <a:t>field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Eddy currents therefore also modify the magnetic field for a given requested current </a:t>
            </a:r>
            <a:r>
              <a:rPr lang="en-US" dirty="0" smtClean="0">
                <a:sym typeface="Wingdings"/>
              </a:rPr>
              <a:t> we get less field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ym typeface="Wingdings"/>
              </a:rPr>
              <a:t>To prevent this effect as much as possible, pulsing magnets are machined in “laminated” and not in solid cores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603" y="3982662"/>
            <a:ext cx="5167212" cy="237368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7089569" y="4488873"/>
            <a:ext cx="190005" cy="1867477"/>
          </a:xfrm>
          <a:prstGeom prst="ellipse">
            <a:avLst/>
          </a:pr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728364" y="5343896"/>
            <a:ext cx="1891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Cancel each other</a:t>
            </a:r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279574" y="5557652"/>
            <a:ext cx="1331026" cy="11875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16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Stray fields from other magnets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36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8201" y="1603169"/>
            <a:ext cx="70588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The magnetic field leaking out from other surrounding magnets, can reach our magnets providing an extra B field which effect superimposes to the one requested by the operational applied current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The transfer line of LEIR suffers from the PS stray fields in such a way that the particle trajectory is different from the ideal one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525" y="1438389"/>
            <a:ext cx="3560413" cy="222572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320961" y="3759756"/>
            <a:ext cx="5899562" cy="2012974"/>
            <a:chOff x="4562925" y="2928732"/>
            <a:chExt cx="5899562" cy="20129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2925" y="2928732"/>
              <a:ext cx="5899562" cy="201297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163792" y="3963841"/>
              <a:ext cx="20040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rgbClr val="0070C0"/>
                  </a:solidFill>
                </a:rPr>
                <a:t>Without PS pulsing</a:t>
              </a:r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67448" y="3141488"/>
              <a:ext cx="16802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chemeClr val="accent6"/>
                  </a:solidFill>
                </a:rPr>
                <a:t>With PS pulsing</a:t>
              </a:r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51850" y="4432515"/>
              <a:ext cx="29304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Transfer line </a:t>
              </a:r>
              <a:r>
                <a:rPr lang="en-US" smtClean="0">
                  <a:solidFill>
                    <a:schemeClr val="bg1"/>
                  </a:solidFill>
                </a:rPr>
                <a:t>beam trajectory</a:t>
              </a:r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0918" y="3664117"/>
            <a:ext cx="411853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5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Spare slides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7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89986"/>
            <a:ext cx="8871204" cy="632267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0426" y="-99904"/>
            <a:ext cx="7908925" cy="747712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We need dipole magnets</a:t>
            </a:r>
            <a:endParaRPr lang="en-US" dirty="0"/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581118" y="736333"/>
            <a:ext cx="8683234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2400" dirty="0"/>
              <a:t>A dipole with a uniform field deviates a particle by an angle </a:t>
            </a:r>
            <a:r>
              <a:rPr lang="el-GR" sz="2400" dirty="0">
                <a:sym typeface="Math1" charset="0"/>
              </a:rPr>
              <a:t>θ</a:t>
            </a:r>
            <a:endParaRPr lang="en-US" sz="2400" dirty="0">
              <a:sym typeface="Math1" charset="0"/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578227" y="1192308"/>
            <a:ext cx="80454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2400" dirty="0"/>
              <a:t>The bending angle </a:t>
            </a:r>
            <a:r>
              <a:rPr lang="el-GR" sz="2400" dirty="0">
                <a:sym typeface="Math1" charset="0"/>
              </a:rPr>
              <a:t>θ</a:t>
            </a:r>
            <a:r>
              <a:rPr lang="en-US" sz="2400" dirty="0"/>
              <a:t> depends on: 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2400" dirty="0"/>
              <a:t>the length L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2400" dirty="0"/>
              <a:t>the magnetic field B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2400" dirty="0"/>
              <a:t>the particle momentum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Introduction to accelerator physics, R. Alemany Fernandez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560599" y="2993021"/>
                <a:ext cx="28600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𝑎𝑟𝑐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𝑎𝑛𝑔𝑙𝑒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𝑟𝑎𝑑𝑖𝑢𝑠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9011" y="2993021"/>
                <a:ext cx="2860078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1279" r="-2345" b="-327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8773537" y="-1280611"/>
            <a:ext cx="4535314" cy="4347933"/>
            <a:chOff x="5158483" y="836712"/>
            <a:chExt cx="4535314" cy="4347933"/>
          </a:xfrm>
        </p:grpSpPr>
        <p:grpSp>
          <p:nvGrpSpPr>
            <p:cNvPr id="52" name="Group 51"/>
            <p:cNvGrpSpPr/>
            <p:nvPr/>
          </p:nvGrpSpPr>
          <p:grpSpPr>
            <a:xfrm>
              <a:off x="5301309" y="836712"/>
              <a:ext cx="4392488" cy="4108578"/>
              <a:chOff x="5301309" y="836712"/>
              <a:chExt cx="4392488" cy="4108578"/>
            </a:xfrm>
          </p:grpSpPr>
          <p:sp>
            <p:nvSpPr>
              <p:cNvPr id="53" name="Cube 52"/>
              <p:cNvSpPr/>
              <p:nvPr/>
            </p:nvSpPr>
            <p:spPr>
              <a:xfrm>
                <a:off x="5301309" y="2143900"/>
                <a:ext cx="4392488" cy="2801390"/>
              </a:xfrm>
              <a:prstGeom prst="cube">
                <a:avLst>
                  <a:gd name="adj" fmla="val 8623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S</a:t>
                </a:r>
              </a:p>
            </p:txBody>
          </p:sp>
          <p:sp>
            <p:nvSpPr>
              <p:cNvPr id="54" name="Cube 53"/>
              <p:cNvSpPr/>
              <p:nvPr/>
            </p:nvSpPr>
            <p:spPr>
              <a:xfrm>
                <a:off x="5301309" y="836712"/>
                <a:ext cx="4176464" cy="2596410"/>
              </a:xfrm>
              <a:prstGeom prst="cube">
                <a:avLst>
                  <a:gd name="adj" fmla="val 8378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N</a:t>
                </a: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5182723" y="3469126"/>
              <a:ext cx="1612585" cy="1715519"/>
              <a:chOff x="5182723" y="3469126"/>
              <a:chExt cx="1612585" cy="1715519"/>
            </a:xfrm>
          </p:grpSpPr>
          <p:cxnSp>
            <p:nvCxnSpPr>
              <p:cNvPr id="56" name="Straight Arrow Connector 55"/>
              <p:cNvCxnSpPr/>
              <p:nvPr/>
            </p:nvCxnSpPr>
            <p:spPr>
              <a:xfrm flipV="1">
                <a:off x="5463271" y="3469126"/>
                <a:ext cx="1332037" cy="1368152"/>
              </a:xfrm>
              <a:prstGeom prst="straightConnector1">
                <a:avLst/>
              </a:prstGeom>
              <a:ln w="57150">
                <a:solidFill>
                  <a:schemeClr val="bg2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7" name="Group 56"/>
              <p:cNvGrpSpPr/>
              <p:nvPr/>
            </p:nvGrpSpPr>
            <p:grpSpPr>
              <a:xfrm>
                <a:off x="5182723" y="4820874"/>
                <a:ext cx="406618" cy="363771"/>
                <a:chOff x="391438" y="721574"/>
                <a:chExt cx="648072" cy="576064"/>
              </a:xfrm>
            </p:grpSpPr>
            <p:sp>
              <p:nvSpPr>
                <p:cNvPr id="59" name="Oval 58"/>
                <p:cNvSpPr/>
                <p:nvPr/>
              </p:nvSpPr>
              <p:spPr>
                <a:xfrm>
                  <a:off x="391438" y="721574"/>
                  <a:ext cx="648072" cy="57606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  <a:softEdge rad="63500"/>
                </a:effectLst>
                <a:scene3d>
                  <a:camera prst="orthographicFront">
                    <a:rot lat="0" lon="0" rev="0"/>
                  </a:camera>
                  <a:lightRig rig="freezing" dir="t"/>
                </a:scene3d>
                <a:sp3d prstMaterial="metal">
                  <a:bevelT/>
                  <a:bevelB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60" name="Group 59"/>
                <p:cNvGrpSpPr/>
                <p:nvPr/>
              </p:nvGrpSpPr>
              <p:grpSpPr>
                <a:xfrm>
                  <a:off x="553930" y="868638"/>
                  <a:ext cx="156600" cy="288032"/>
                  <a:chOff x="2255160" y="5445224"/>
                  <a:chExt cx="156600" cy="288032"/>
                </a:xfrm>
              </p:grpSpPr>
              <p:sp>
                <p:nvSpPr>
                  <p:cNvPr id="64" name="Oval 63"/>
                  <p:cNvSpPr/>
                  <p:nvPr/>
                </p:nvSpPr>
                <p:spPr>
                  <a:xfrm>
                    <a:off x="2255160" y="5445224"/>
                    <a:ext cx="156600" cy="288032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5" name="Oval 64"/>
                  <p:cNvSpPr/>
                  <p:nvPr/>
                </p:nvSpPr>
                <p:spPr>
                  <a:xfrm>
                    <a:off x="2267172" y="5472656"/>
                    <a:ext cx="108012" cy="14401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61" name="Group 60"/>
                <p:cNvGrpSpPr/>
                <p:nvPr/>
              </p:nvGrpSpPr>
              <p:grpSpPr>
                <a:xfrm>
                  <a:off x="715474" y="865590"/>
                  <a:ext cx="156600" cy="288032"/>
                  <a:chOff x="2255160" y="5445224"/>
                  <a:chExt cx="156600" cy="288032"/>
                </a:xfrm>
              </p:grpSpPr>
              <p:sp>
                <p:nvSpPr>
                  <p:cNvPr id="62" name="Oval 61"/>
                  <p:cNvSpPr/>
                  <p:nvPr/>
                </p:nvSpPr>
                <p:spPr>
                  <a:xfrm>
                    <a:off x="2255160" y="5445224"/>
                    <a:ext cx="156600" cy="288032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3" name="Oval 62"/>
                  <p:cNvSpPr/>
                  <p:nvPr/>
                </p:nvSpPr>
                <p:spPr>
                  <a:xfrm>
                    <a:off x="2267172" y="5472656"/>
                    <a:ext cx="108012" cy="14401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sp>
            <p:nvSpPr>
              <p:cNvPr id="58" name="TextBox 57"/>
              <p:cNvSpPr txBox="1"/>
              <p:nvPr/>
            </p:nvSpPr>
            <p:spPr>
              <a:xfrm>
                <a:off x="6442252" y="3668388"/>
                <a:ext cx="2920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bg2">
                        <a:lumMod val="50000"/>
                        <a:lumOff val="50000"/>
                      </a:schemeClr>
                    </a:solidFill>
                  </a:rPr>
                  <a:t>v</a:t>
                </a: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5158483" y="3801287"/>
              <a:ext cx="1066159" cy="369332"/>
              <a:chOff x="5158483" y="3801287"/>
              <a:chExt cx="1066159" cy="369332"/>
            </a:xfrm>
          </p:grpSpPr>
          <p:cxnSp>
            <p:nvCxnSpPr>
              <p:cNvPr id="67" name="Straight Arrow Connector 66"/>
              <p:cNvCxnSpPr/>
              <p:nvPr/>
            </p:nvCxnSpPr>
            <p:spPr>
              <a:xfrm flipH="1">
                <a:off x="5512398" y="3985953"/>
                <a:ext cx="712244" cy="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TextBox 67"/>
              <p:cNvSpPr txBox="1"/>
              <p:nvPr/>
            </p:nvSpPr>
            <p:spPr>
              <a:xfrm>
                <a:off x="5158483" y="3801287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</a:rPr>
                  <a:t>F</a:t>
                </a:r>
              </a:p>
            </p:txBody>
          </p:sp>
        </p:grpSp>
        <p:sp>
          <p:nvSpPr>
            <p:cNvPr id="69" name="Freeform 68"/>
            <p:cNvSpPr/>
            <p:nvPr/>
          </p:nvSpPr>
          <p:spPr>
            <a:xfrm>
              <a:off x="6269440" y="3538526"/>
              <a:ext cx="103367" cy="452687"/>
            </a:xfrm>
            <a:custGeom>
              <a:avLst/>
              <a:gdLst>
                <a:gd name="connsiteX0" fmla="*/ 0 w 103367"/>
                <a:gd name="connsiteY0" fmla="*/ 477078 h 477078"/>
                <a:gd name="connsiteX1" fmla="*/ 71562 w 103367"/>
                <a:gd name="connsiteY1" fmla="*/ 270344 h 477078"/>
                <a:gd name="connsiteX2" fmla="*/ 103367 w 103367"/>
                <a:gd name="connsiteY2" fmla="*/ 0 h 477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367" h="477078">
                  <a:moveTo>
                    <a:pt x="0" y="477078"/>
                  </a:moveTo>
                  <a:cubicBezTo>
                    <a:pt x="27167" y="413467"/>
                    <a:pt x="54334" y="349857"/>
                    <a:pt x="71562" y="270344"/>
                  </a:cubicBezTo>
                  <a:cubicBezTo>
                    <a:pt x="88790" y="190831"/>
                    <a:pt x="96078" y="95415"/>
                    <a:pt x="103367" y="0"/>
                  </a:cubicBezTo>
                </a:path>
              </a:pathLst>
            </a:custGeom>
            <a:noFill/>
            <a:ln w="57150">
              <a:solidFill>
                <a:srgbClr val="FFFF0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577806" y="3577818"/>
              <a:ext cx="19062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FF00"/>
                  </a:solidFill>
                </a:rPr>
                <a:t>Curved trajectory!</a:t>
              </a:r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6224642" y="3433122"/>
              <a:ext cx="320922" cy="1126445"/>
              <a:chOff x="6224642" y="3433122"/>
              <a:chExt cx="320922" cy="1126445"/>
            </a:xfrm>
          </p:grpSpPr>
          <p:sp>
            <p:nvSpPr>
              <p:cNvPr id="72" name="TextBox 71"/>
              <p:cNvSpPr txBox="1"/>
              <p:nvPr/>
            </p:nvSpPr>
            <p:spPr>
              <a:xfrm>
                <a:off x="6224642" y="4156935"/>
                <a:ext cx="3209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accent6"/>
                    </a:solidFill>
                  </a:rPr>
                  <a:t>B</a:t>
                </a:r>
              </a:p>
            </p:txBody>
          </p:sp>
          <p:cxnSp>
            <p:nvCxnSpPr>
              <p:cNvPr id="73" name="Straight Arrow Connector 72"/>
              <p:cNvCxnSpPr>
                <a:stCxn id="54" idx="3"/>
                <a:endCxn id="53" idx="1"/>
              </p:cNvCxnSpPr>
              <p:nvPr/>
            </p:nvCxnSpPr>
            <p:spPr>
              <a:xfrm flipH="1">
                <a:off x="6289720" y="3433122"/>
                <a:ext cx="12107" cy="1126445"/>
              </a:xfrm>
              <a:prstGeom prst="straightConnector1">
                <a:avLst/>
              </a:prstGeom>
              <a:ln w="1905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/>
            <p:cNvGrpSpPr/>
            <p:nvPr/>
          </p:nvGrpSpPr>
          <p:grpSpPr>
            <a:xfrm>
              <a:off x="6298823" y="3876557"/>
              <a:ext cx="407875" cy="348358"/>
              <a:chOff x="6298823" y="3876557"/>
              <a:chExt cx="407875" cy="348358"/>
            </a:xfrm>
          </p:grpSpPr>
          <p:grpSp>
            <p:nvGrpSpPr>
              <p:cNvPr id="75" name="Group 74"/>
              <p:cNvGrpSpPr/>
              <p:nvPr/>
            </p:nvGrpSpPr>
            <p:grpSpPr>
              <a:xfrm>
                <a:off x="6298823" y="3876557"/>
                <a:ext cx="128352" cy="280977"/>
                <a:chOff x="6298823" y="3876557"/>
                <a:chExt cx="128352" cy="280977"/>
              </a:xfrm>
            </p:grpSpPr>
            <p:cxnSp>
              <p:nvCxnSpPr>
                <p:cNvPr id="77" name="Straight Connector 76"/>
                <p:cNvCxnSpPr/>
                <p:nvPr/>
              </p:nvCxnSpPr>
              <p:spPr>
                <a:xfrm flipV="1">
                  <a:off x="6298823" y="4013518"/>
                  <a:ext cx="124872" cy="144016"/>
                </a:xfrm>
                <a:prstGeom prst="line">
                  <a:avLst/>
                </a:prstGeom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 flipV="1">
                  <a:off x="6427175" y="3876557"/>
                  <a:ext cx="0" cy="141185"/>
                </a:xfrm>
                <a:prstGeom prst="line">
                  <a:avLst/>
                </a:prstGeom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6" name="TextBox 75"/>
              <p:cNvSpPr txBox="1"/>
              <p:nvPr/>
            </p:nvSpPr>
            <p:spPr>
              <a:xfrm>
                <a:off x="6310436" y="3947916"/>
                <a:ext cx="39626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/>
                  <a:t>90</a:t>
                </a:r>
                <a:r>
                  <a:rPr lang="en-GB" sz="1200" baseline="30000" dirty="0"/>
                  <a:t>0</a:t>
                </a:r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5766878" y="3987915"/>
              <a:ext cx="514275" cy="276999"/>
              <a:chOff x="5766878" y="3987915"/>
              <a:chExt cx="514275" cy="276999"/>
            </a:xfrm>
          </p:grpSpPr>
          <p:cxnSp>
            <p:nvCxnSpPr>
              <p:cNvPr id="80" name="Straight Connector 79"/>
              <p:cNvCxnSpPr/>
              <p:nvPr/>
            </p:nvCxnSpPr>
            <p:spPr>
              <a:xfrm flipH="1">
                <a:off x="6079416" y="4156935"/>
                <a:ext cx="201737" cy="5259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 flipV="1">
                <a:off x="6089139" y="4008213"/>
                <a:ext cx="316" cy="148722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TextBox 81"/>
              <p:cNvSpPr txBox="1"/>
              <p:nvPr/>
            </p:nvSpPr>
            <p:spPr>
              <a:xfrm>
                <a:off x="5766878" y="3987915"/>
                <a:ext cx="39626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/>
                  <a:t>90</a:t>
                </a:r>
                <a:r>
                  <a:rPr lang="en-GB" sz="1200" baseline="30000" dirty="0"/>
                  <a:t>0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/>
              <p:cNvSpPr txBox="1"/>
              <p:nvPr/>
            </p:nvSpPr>
            <p:spPr>
              <a:xfrm>
                <a:off x="733872" y="3572940"/>
                <a:ext cx="109908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𝑎𝑟𝑐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8" name="TextBox 10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283" y="3572940"/>
                <a:ext cx="1099083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3333" r="-6667" b="-6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/>
              <p:cNvSpPr txBox="1"/>
              <p:nvPr/>
            </p:nvSpPr>
            <p:spPr>
              <a:xfrm>
                <a:off x="2450637" y="3557529"/>
                <a:ext cx="143545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𝑎𝑛𝑔𝑙𝑒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9" name="TextBox 1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049" y="3557529"/>
                <a:ext cx="1435458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7660" r="-4255" b="-3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/>
              <p:cNvSpPr txBox="1"/>
              <p:nvPr/>
            </p:nvSpPr>
            <p:spPr>
              <a:xfrm>
                <a:off x="4201320" y="3553635"/>
                <a:ext cx="155638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𝑟𝑎𝑑𝑖𝑢𝑠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0" name="TextBox 10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9732" y="3553635"/>
                <a:ext cx="1556388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4706" r="-4314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/>
              <p:cNvSpPr txBox="1"/>
              <p:nvPr/>
            </p:nvSpPr>
            <p:spPr>
              <a:xfrm>
                <a:off x="2535488" y="4190380"/>
                <a:ext cx="105746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dirty="0"/>
                  <a:t>L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11" name="TextBox 1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899" y="4190380"/>
                <a:ext cx="1057469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17919" t="-24590" r="-9249" b="-491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/>
              <p:cNvSpPr txBox="1"/>
              <p:nvPr/>
            </p:nvSpPr>
            <p:spPr>
              <a:xfrm>
                <a:off x="1239272" y="4916679"/>
                <a:ext cx="820161" cy="7539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2" name="TextBox 1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683" y="4916678"/>
                <a:ext cx="820161" cy="753989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TextBox 112"/>
              <p:cNvSpPr txBox="1"/>
              <p:nvPr/>
            </p:nvSpPr>
            <p:spPr>
              <a:xfrm>
                <a:off x="2045719" y="4924843"/>
                <a:ext cx="426142" cy="6890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3" name="TextBox 1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4131" y="4924842"/>
                <a:ext cx="426142" cy="68903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Box 113"/>
              <p:cNvSpPr txBox="1"/>
              <p:nvPr/>
            </p:nvSpPr>
            <p:spPr>
              <a:xfrm>
                <a:off x="2988061" y="4879349"/>
                <a:ext cx="1796068" cy="9924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𝐿𝐵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𝐿𝐵</m:t>
                          </m:r>
                        </m:num>
                        <m:den>
                          <m:f>
                            <m:fPr>
                              <m:ctrlPr>
                                <a:rPr lang="en-US" sz="24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2400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4" name="TextBox 1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8061" y="4879349"/>
                <a:ext cx="1796068" cy="992451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6060499" y="3025637"/>
            <a:ext cx="5693604" cy="3552825"/>
            <a:chOff x="6058911" y="3025636"/>
            <a:chExt cx="5693604" cy="3552825"/>
          </a:xfrm>
        </p:grpSpPr>
        <p:sp>
          <p:nvSpPr>
            <p:cNvPr id="84" name="Rectangle 3"/>
            <p:cNvSpPr>
              <a:spLocks noChangeArrowheads="1"/>
            </p:cNvSpPr>
            <p:nvPr/>
          </p:nvSpPr>
          <p:spPr bwMode="auto">
            <a:xfrm>
              <a:off x="7474962" y="4902060"/>
              <a:ext cx="1587" cy="15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6" name="Rectangle 19"/>
            <p:cNvSpPr>
              <a:spLocks noChangeArrowheads="1"/>
            </p:cNvSpPr>
            <p:nvPr/>
          </p:nvSpPr>
          <p:spPr bwMode="auto">
            <a:xfrm>
              <a:off x="6600249" y="3971786"/>
              <a:ext cx="3363913" cy="1282700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7" name="Freeform 27"/>
            <p:cNvSpPr>
              <a:spLocks/>
            </p:cNvSpPr>
            <p:nvPr/>
          </p:nvSpPr>
          <p:spPr bwMode="auto">
            <a:xfrm>
              <a:off x="6606599" y="4147999"/>
              <a:ext cx="3362325" cy="701675"/>
            </a:xfrm>
            <a:custGeom>
              <a:avLst/>
              <a:gdLst>
                <a:gd name="T0" fmla="*/ 0 w 2118"/>
                <a:gd name="T1" fmla="*/ 442 h 442"/>
                <a:gd name="T2" fmla="*/ 42 w 2118"/>
                <a:gd name="T3" fmla="*/ 394 h 442"/>
                <a:gd name="T4" fmla="*/ 102 w 2118"/>
                <a:gd name="T5" fmla="*/ 340 h 442"/>
                <a:gd name="T6" fmla="*/ 174 w 2118"/>
                <a:gd name="T7" fmla="*/ 292 h 442"/>
                <a:gd name="T8" fmla="*/ 267 w 2118"/>
                <a:gd name="T9" fmla="*/ 223 h 442"/>
                <a:gd name="T10" fmla="*/ 378 w 2118"/>
                <a:gd name="T11" fmla="*/ 163 h 442"/>
                <a:gd name="T12" fmla="*/ 510 w 2118"/>
                <a:gd name="T13" fmla="*/ 106 h 442"/>
                <a:gd name="T14" fmla="*/ 705 w 2118"/>
                <a:gd name="T15" fmla="*/ 43 h 442"/>
                <a:gd name="T16" fmla="*/ 852 w 2118"/>
                <a:gd name="T17" fmla="*/ 16 h 442"/>
                <a:gd name="T18" fmla="*/ 966 w 2118"/>
                <a:gd name="T19" fmla="*/ 7 h 442"/>
                <a:gd name="T20" fmla="*/ 1086 w 2118"/>
                <a:gd name="T21" fmla="*/ 1 h 442"/>
                <a:gd name="T22" fmla="*/ 1257 w 2118"/>
                <a:gd name="T23" fmla="*/ 16 h 442"/>
                <a:gd name="T24" fmla="*/ 1407 w 2118"/>
                <a:gd name="T25" fmla="*/ 43 h 442"/>
                <a:gd name="T26" fmla="*/ 1578 w 2118"/>
                <a:gd name="T27" fmla="*/ 91 h 442"/>
                <a:gd name="T28" fmla="*/ 1722 w 2118"/>
                <a:gd name="T29" fmla="*/ 154 h 442"/>
                <a:gd name="T30" fmla="*/ 1806 w 2118"/>
                <a:gd name="T31" fmla="*/ 196 h 442"/>
                <a:gd name="T32" fmla="*/ 1860 w 2118"/>
                <a:gd name="T33" fmla="*/ 229 h 442"/>
                <a:gd name="T34" fmla="*/ 1926 w 2118"/>
                <a:gd name="T35" fmla="*/ 271 h 442"/>
                <a:gd name="T36" fmla="*/ 1977 w 2118"/>
                <a:gd name="T37" fmla="*/ 310 h 442"/>
                <a:gd name="T38" fmla="*/ 2019 w 2118"/>
                <a:gd name="T39" fmla="*/ 343 h 442"/>
                <a:gd name="T40" fmla="*/ 2055 w 2118"/>
                <a:gd name="T41" fmla="*/ 373 h 442"/>
                <a:gd name="T42" fmla="*/ 2079 w 2118"/>
                <a:gd name="T43" fmla="*/ 397 h 442"/>
                <a:gd name="T44" fmla="*/ 2103 w 2118"/>
                <a:gd name="T45" fmla="*/ 418 h 442"/>
                <a:gd name="T46" fmla="*/ 2118 w 2118"/>
                <a:gd name="T47" fmla="*/ 430 h 44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118"/>
                <a:gd name="T73" fmla="*/ 0 h 442"/>
                <a:gd name="T74" fmla="*/ 2118 w 2118"/>
                <a:gd name="T75" fmla="*/ 442 h 44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118" h="442">
                  <a:moveTo>
                    <a:pt x="0" y="442"/>
                  </a:moveTo>
                  <a:cubicBezTo>
                    <a:pt x="12" y="426"/>
                    <a:pt x="25" y="411"/>
                    <a:pt x="42" y="394"/>
                  </a:cubicBezTo>
                  <a:cubicBezTo>
                    <a:pt x="59" y="377"/>
                    <a:pt x="80" y="357"/>
                    <a:pt x="102" y="340"/>
                  </a:cubicBezTo>
                  <a:cubicBezTo>
                    <a:pt x="124" y="323"/>
                    <a:pt x="147" y="311"/>
                    <a:pt x="174" y="292"/>
                  </a:cubicBezTo>
                  <a:cubicBezTo>
                    <a:pt x="201" y="273"/>
                    <a:pt x="233" y="245"/>
                    <a:pt x="267" y="223"/>
                  </a:cubicBezTo>
                  <a:cubicBezTo>
                    <a:pt x="301" y="201"/>
                    <a:pt x="338" y="182"/>
                    <a:pt x="378" y="163"/>
                  </a:cubicBezTo>
                  <a:cubicBezTo>
                    <a:pt x="418" y="144"/>
                    <a:pt x="456" y="126"/>
                    <a:pt x="510" y="106"/>
                  </a:cubicBezTo>
                  <a:cubicBezTo>
                    <a:pt x="564" y="86"/>
                    <a:pt x="648" y="58"/>
                    <a:pt x="705" y="43"/>
                  </a:cubicBezTo>
                  <a:cubicBezTo>
                    <a:pt x="762" y="28"/>
                    <a:pt x="809" y="22"/>
                    <a:pt x="852" y="16"/>
                  </a:cubicBezTo>
                  <a:cubicBezTo>
                    <a:pt x="895" y="10"/>
                    <a:pt x="927" y="9"/>
                    <a:pt x="966" y="7"/>
                  </a:cubicBezTo>
                  <a:cubicBezTo>
                    <a:pt x="1005" y="5"/>
                    <a:pt x="1038" y="0"/>
                    <a:pt x="1086" y="1"/>
                  </a:cubicBezTo>
                  <a:cubicBezTo>
                    <a:pt x="1134" y="2"/>
                    <a:pt x="1204" y="9"/>
                    <a:pt x="1257" y="16"/>
                  </a:cubicBezTo>
                  <a:cubicBezTo>
                    <a:pt x="1310" y="23"/>
                    <a:pt x="1354" y="31"/>
                    <a:pt x="1407" y="43"/>
                  </a:cubicBezTo>
                  <a:cubicBezTo>
                    <a:pt x="1460" y="55"/>
                    <a:pt x="1526" y="73"/>
                    <a:pt x="1578" y="91"/>
                  </a:cubicBezTo>
                  <a:cubicBezTo>
                    <a:pt x="1630" y="109"/>
                    <a:pt x="1684" y="137"/>
                    <a:pt x="1722" y="154"/>
                  </a:cubicBezTo>
                  <a:cubicBezTo>
                    <a:pt x="1760" y="171"/>
                    <a:pt x="1783" y="183"/>
                    <a:pt x="1806" y="196"/>
                  </a:cubicBezTo>
                  <a:cubicBezTo>
                    <a:pt x="1829" y="209"/>
                    <a:pt x="1840" y="217"/>
                    <a:pt x="1860" y="229"/>
                  </a:cubicBezTo>
                  <a:cubicBezTo>
                    <a:pt x="1880" y="241"/>
                    <a:pt x="1907" y="257"/>
                    <a:pt x="1926" y="271"/>
                  </a:cubicBezTo>
                  <a:cubicBezTo>
                    <a:pt x="1945" y="285"/>
                    <a:pt x="1962" y="298"/>
                    <a:pt x="1977" y="310"/>
                  </a:cubicBezTo>
                  <a:cubicBezTo>
                    <a:pt x="1992" y="322"/>
                    <a:pt x="2006" y="333"/>
                    <a:pt x="2019" y="343"/>
                  </a:cubicBezTo>
                  <a:cubicBezTo>
                    <a:pt x="2032" y="353"/>
                    <a:pt x="2045" y="364"/>
                    <a:pt x="2055" y="373"/>
                  </a:cubicBezTo>
                  <a:cubicBezTo>
                    <a:pt x="2065" y="382"/>
                    <a:pt x="2071" y="390"/>
                    <a:pt x="2079" y="397"/>
                  </a:cubicBezTo>
                  <a:cubicBezTo>
                    <a:pt x="2087" y="404"/>
                    <a:pt x="2097" y="413"/>
                    <a:pt x="2103" y="418"/>
                  </a:cubicBezTo>
                  <a:cubicBezTo>
                    <a:pt x="2109" y="423"/>
                    <a:pt x="2113" y="426"/>
                    <a:pt x="2118" y="430"/>
                  </a:cubicBezTo>
                </a:path>
              </a:pathLst>
            </a:custGeom>
            <a:noFill/>
            <a:ln w="31750">
              <a:solidFill>
                <a:srgbClr val="FFFF0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Line 28"/>
            <p:cNvSpPr>
              <a:spLocks noChangeShapeType="1"/>
            </p:cNvSpPr>
            <p:nvPr/>
          </p:nvSpPr>
          <p:spPr bwMode="auto">
            <a:xfrm flipV="1">
              <a:off x="6606599" y="3025636"/>
              <a:ext cx="1947863" cy="18145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Line 29"/>
            <p:cNvSpPr>
              <a:spLocks noChangeShapeType="1"/>
            </p:cNvSpPr>
            <p:nvPr/>
          </p:nvSpPr>
          <p:spPr bwMode="auto">
            <a:xfrm flipH="1" flipV="1">
              <a:off x="8049636" y="3092311"/>
              <a:ext cx="1914525" cy="17430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Line 30"/>
            <p:cNvSpPr>
              <a:spLocks noChangeShapeType="1"/>
            </p:cNvSpPr>
            <p:nvPr/>
          </p:nvSpPr>
          <p:spPr bwMode="auto">
            <a:xfrm>
              <a:off x="6606599" y="4844911"/>
              <a:ext cx="3357563" cy="0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" name="Line 31"/>
            <p:cNvSpPr>
              <a:spLocks noChangeShapeType="1"/>
            </p:cNvSpPr>
            <p:nvPr/>
          </p:nvSpPr>
          <p:spPr bwMode="auto">
            <a:xfrm>
              <a:off x="8282999" y="4844911"/>
              <a:ext cx="0" cy="1633538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" name="Line 32"/>
            <p:cNvSpPr>
              <a:spLocks noChangeShapeType="1"/>
            </p:cNvSpPr>
            <p:nvPr/>
          </p:nvSpPr>
          <p:spPr bwMode="auto">
            <a:xfrm>
              <a:off x="6625649" y="4844911"/>
              <a:ext cx="1662113" cy="16478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" name="Line 33"/>
            <p:cNvSpPr>
              <a:spLocks noChangeShapeType="1"/>
            </p:cNvSpPr>
            <p:nvPr/>
          </p:nvSpPr>
          <p:spPr bwMode="auto">
            <a:xfrm flipH="1">
              <a:off x="8282999" y="4840149"/>
              <a:ext cx="1676400" cy="16573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" name="Line 34"/>
            <p:cNvSpPr>
              <a:spLocks noChangeShapeType="1"/>
            </p:cNvSpPr>
            <p:nvPr/>
          </p:nvSpPr>
          <p:spPr bwMode="auto">
            <a:xfrm flipH="1">
              <a:off x="8373486" y="4930636"/>
              <a:ext cx="1633538" cy="16478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" name="Line 35"/>
            <p:cNvSpPr>
              <a:spLocks noChangeShapeType="1"/>
            </p:cNvSpPr>
            <p:nvPr/>
          </p:nvSpPr>
          <p:spPr bwMode="auto">
            <a:xfrm flipV="1">
              <a:off x="6816149" y="4935399"/>
              <a:ext cx="132397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" name="Line 36"/>
            <p:cNvSpPr>
              <a:spLocks noChangeShapeType="1"/>
            </p:cNvSpPr>
            <p:nvPr/>
          </p:nvSpPr>
          <p:spPr bwMode="auto">
            <a:xfrm>
              <a:off x="8402061" y="4949686"/>
              <a:ext cx="131921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Line 37"/>
            <p:cNvSpPr>
              <a:spLocks noChangeShapeType="1"/>
            </p:cNvSpPr>
            <p:nvPr/>
          </p:nvSpPr>
          <p:spPr bwMode="auto">
            <a:xfrm flipV="1">
              <a:off x="6058911" y="4840149"/>
              <a:ext cx="547688" cy="561975"/>
            </a:xfrm>
            <a:prstGeom prst="line">
              <a:avLst/>
            </a:prstGeom>
            <a:noFill/>
            <a:ln w="31750">
              <a:solidFill>
                <a:schemeClr val="accent1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Freeform 38"/>
            <p:cNvSpPr>
              <a:spLocks/>
            </p:cNvSpPr>
            <p:nvPr/>
          </p:nvSpPr>
          <p:spPr bwMode="auto">
            <a:xfrm>
              <a:off x="8121074" y="6251436"/>
              <a:ext cx="309563" cy="74613"/>
            </a:xfrm>
            <a:custGeom>
              <a:avLst/>
              <a:gdLst>
                <a:gd name="T0" fmla="*/ 0 w 195"/>
                <a:gd name="T1" fmla="*/ 47 h 47"/>
                <a:gd name="T2" fmla="*/ 18 w 195"/>
                <a:gd name="T3" fmla="*/ 29 h 47"/>
                <a:gd name="T4" fmla="*/ 42 w 195"/>
                <a:gd name="T5" fmla="*/ 14 h 47"/>
                <a:gd name="T6" fmla="*/ 66 w 195"/>
                <a:gd name="T7" fmla="*/ 2 h 47"/>
                <a:gd name="T8" fmla="*/ 87 w 195"/>
                <a:gd name="T9" fmla="*/ 2 h 47"/>
                <a:gd name="T10" fmla="*/ 129 w 195"/>
                <a:gd name="T11" fmla="*/ 8 h 47"/>
                <a:gd name="T12" fmla="*/ 162 w 195"/>
                <a:gd name="T13" fmla="*/ 20 h 47"/>
                <a:gd name="T14" fmla="*/ 177 w 195"/>
                <a:gd name="T15" fmla="*/ 35 h 47"/>
                <a:gd name="T16" fmla="*/ 195 w 195"/>
                <a:gd name="T17" fmla="*/ 47 h 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5"/>
                <a:gd name="T28" fmla="*/ 0 h 47"/>
                <a:gd name="T29" fmla="*/ 195 w 195"/>
                <a:gd name="T30" fmla="*/ 47 h 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5" h="47">
                  <a:moveTo>
                    <a:pt x="0" y="47"/>
                  </a:moveTo>
                  <a:cubicBezTo>
                    <a:pt x="5" y="40"/>
                    <a:pt x="11" y="34"/>
                    <a:pt x="18" y="29"/>
                  </a:cubicBezTo>
                  <a:cubicBezTo>
                    <a:pt x="25" y="24"/>
                    <a:pt x="34" y="18"/>
                    <a:pt x="42" y="14"/>
                  </a:cubicBezTo>
                  <a:cubicBezTo>
                    <a:pt x="50" y="10"/>
                    <a:pt x="59" y="4"/>
                    <a:pt x="66" y="2"/>
                  </a:cubicBezTo>
                  <a:cubicBezTo>
                    <a:pt x="73" y="0"/>
                    <a:pt x="77" y="1"/>
                    <a:pt x="87" y="2"/>
                  </a:cubicBezTo>
                  <a:cubicBezTo>
                    <a:pt x="97" y="3"/>
                    <a:pt x="117" y="5"/>
                    <a:pt x="129" y="8"/>
                  </a:cubicBezTo>
                  <a:cubicBezTo>
                    <a:pt x="141" y="11"/>
                    <a:pt x="154" y="16"/>
                    <a:pt x="162" y="20"/>
                  </a:cubicBezTo>
                  <a:cubicBezTo>
                    <a:pt x="170" y="24"/>
                    <a:pt x="172" y="31"/>
                    <a:pt x="177" y="35"/>
                  </a:cubicBezTo>
                  <a:cubicBezTo>
                    <a:pt x="182" y="39"/>
                    <a:pt x="192" y="45"/>
                    <a:pt x="195" y="47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" name="Line 39"/>
            <p:cNvSpPr>
              <a:spLocks noChangeShapeType="1"/>
            </p:cNvSpPr>
            <p:nvPr/>
          </p:nvSpPr>
          <p:spPr bwMode="auto">
            <a:xfrm>
              <a:off x="9968924" y="4840149"/>
              <a:ext cx="414338" cy="395288"/>
            </a:xfrm>
            <a:prstGeom prst="line">
              <a:avLst/>
            </a:prstGeom>
            <a:noFill/>
            <a:ln w="31750">
              <a:solidFill>
                <a:schemeClr val="bg2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01" name="Object 43"/>
            <p:cNvGraphicFramePr>
              <a:graphicFrameLocks noChangeAspect="1"/>
            </p:cNvGraphicFramePr>
            <p:nvPr>
              <p:extLst/>
            </p:nvPr>
          </p:nvGraphicFramePr>
          <p:xfrm>
            <a:off x="8386824" y="5784557"/>
            <a:ext cx="152400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3" name="Equation" r:id="rId11" imgW="152334" imgH="393529" progId="Equation.3">
                    <p:embed/>
                  </p:oleObj>
                </mc:Choice>
                <mc:Fallback>
                  <p:oleObj name="Equation" r:id="rId11" imgW="152334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86824" y="5784557"/>
                          <a:ext cx="152400" cy="393700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" name="Object 44"/>
            <p:cNvGraphicFramePr>
              <a:graphicFrameLocks noChangeAspect="1"/>
            </p:cNvGraphicFramePr>
            <p:nvPr>
              <p:extLst/>
            </p:nvPr>
          </p:nvGraphicFramePr>
          <p:xfrm>
            <a:off x="8035158" y="5772209"/>
            <a:ext cx="152400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4" name="Equation" r:id="rId13" imgW="152334" imgH="393529" progId="Equation.3">
                    <p:embed/>
                  </p:oleObj>
                </mc:Choice>
                <mc:Fallback>
                  <p:oleObj name="Equation" r:id="rId13" imgW="152334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35158" y="5772209"/>
                          <a:ext cx="152400" cy="393700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" name="Object 45"/>
            <p:cNvGraphicFramePr>
              <a:graphicFrameLocks noChangeAspect="1"/>
            </p:cNvGraphicFramePr>
            <p:nvPr>
              <p:extLst/>
            </p:nvPr>
          </p:nvGraphicFramePr>
          <p:xfrm>
            <a:off x="7400349" y="4430574"/>
            <a:ext cx="165100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5" name="Equation" r:id="rId14" imgW="164957" imgH="393359" progId="Equation.3">
                    <p:embed/>
                  </p:oleObj>
                </mc:Choice>
                <mc:Fallback>
                  <p:oleObj name="Equation" r:id="rId14" imgW="164957" imgH="39335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00349" y="4430574"/>
                          <a:ext cx="165100" cy="3937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4" name="Object 46"/>
            <p:cNvGraphicFramePr>
              <a:graphicFrameLocks noChangeAspect="1"/>
            </p:cNvGraphicFramePr>
            <p:nvPr>
              <p:extLst/>
            </p:nvPr>
          </p:nvGraphicFramePr>
          <p:xfrm>
            <a:off x="8919586" y="4424224"/>
            <a:ext cx="165100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6" name="Equation" r:id="rId16" imgW="164957" imgH="393359" progId="Equation.3">
                    <p:embed/>
                  </p:oleObj>
                </mc:Choice>
                <mc:Fallback>
                  <p:oleObj name="Equation" r:id="rId16" imgW="164957" imgH="39335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19586" y="4424224"/>
                          <a:ext cx="165100" cy="3937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6" name="Object 49"/>
            <p:cNvGraphicFramePr>
              <a:graphicFrameLocks noChangeAspect="1"/>
            </p:cNvGraphicFramePr>
            <p:nvPr>
              <p:extLst/>
            </p:nvPr>
          </p:nvGraphicFramePr>
          <p:xfrm>
            <a:off x="9225974" y="5794236"/>
            <a:ext cx="152400" cy="165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7" name="Equation" r:id="rId17" imgW="152268" imgH="164957" progId="Equation.3">
                    <p:embed/>
                  </p:oleObj>
                </mc:Choice>
                <mc:Fallback>
                  <p:oleObj name="Equation" r:id="rId17" imgW="152268" imgH="164957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225974" y="5794236"/>
                          <a:ext cx="152400" cy="165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TextBox 2"/>
            <p:cNvSpPr txBox="1"/>
            <p:nvPr/>
          </p:nvSpPr>
          <p:spPr>
            <a:xfrm>
              <a:off x="10007024" y="4190380"/>
              <a:ext cx="17454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Dipole seen from the top</a:t>
              </a:r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650653" y="5820837"/>
                <a:ext cx="3376822" cy="5167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𝐿𝐵</m:t>
                      </m:r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latin typeface="Cambria Math" charset="0"/>
                        </a:rPr>
                        <m:t>𝑐𝑎𝑙𝑖𝑏𝑟𝑎𝑡𝑖𝑜𝑛</m:t>
                      </m:r>
                      <m:r>
                        <a:rPr lang="en-US" b="0" i="1" smtClean="0">
                          <a:latin typeface="Cambria Math" charset="0"/>
                        </a:rPr>
                        <m:t> </m:t>
                      </m:r>
                      <m:r>
                        <a:rPr lang="en-US" b="0" i="1" smtClean="0">
                          <a:latin typeface="Cambria Math" charset="0"/>
                        </a:rPr>
                        <m:t>𝑓𝑎𝑐𝑡𝑜𝑟</m:t>
                      </m:r>
                      <m:r>
                        <a:rPr lang="en-US" b="0" i="1" smtClean="0">
                          <a:latin typeface="Cambria Math" charset="0"/>
                        </a:rPr>
                        <m:t>(</m:t>
                      </m:r>
                      <m:f>
                        <m:f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𝑇𝑚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𝐴</m:t>
                          </m:r>
                        </m:den>
                      </m:f>
                      <m:r>
                        <a:rPr lang="en-US" b="0" i="1" smtClean="0">
                          <a:latin typeface="Cambria Math" charset="0"/>
                        </a:rPr>
                        <m:t>)∗</m:t>
                      </m:r>
                      <m:r>
                        <a:rPr lang="en-US" b="0" i="1" smtClean="0">
                          <a:latin typeface="Cambria Math" charset="0"/>
                        </a:rPr>
                        <m:t>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0653" y="5820837"/>
                <a:ext cx="3376822" cy="516745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3599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0"/>
      <p:bldP spid="14345" grpId="0"/>
      <p:bldP spid="6" grpId="0"/>
      <p:bldP spid="108" grpId="0"/>
      <p:bldP spid="109" grpId="0"/>
      <p:bldP spid="110" grpId="0"/>
      <p:bldP spid="111" grpId="0"/>
      <p:bldP spid="112" grpId="0"/>
      <p:bldP spid="113" grpId="0"/>
      <p:bldP spid="1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95250"/>
            <a:ext cx="10439400" cy="6667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29945" y="5056909"/>
            <a:ext cx="53712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Velocity of protons in LHC ≈ 300000 km/s</a:t>
            </a:r>
          </a:p>
          <a:p>
            <a:r>
              <a:rPr lang="en-US" sz="2400" dirty="0" smtClean="0"/>
              <a:t>12 hours circulating = 43200 s</a:t>
            </a:r>
          </a:p>
          <a:p>
            <a:r>
              <a:rPr lang="en-US" sz="2400" dirty="0" smtClean="0"/>
              <a:t>L= </a:t>
            </a:r>
            <a:r>
              <a:rPr lang="en-US" sz="2400" dirty="0" err="1" smtClean="0"/>
              <a:t>v∙t</a:t>
            </a:r>
            <a:r>
              <a:rPr lang="en-US" sz="2400" dirty="0" smtClean="0"/>
              <a:t> ≈ 1.2 10</a:t>
            </a:r>
            <a:r>
              <a:rPr lang="en-US" sz="2400" baseline="30000" dirty="0" smtClean="0"/>
              <a:t>10</a:t>
            </a:r>
            <a:r>
              <a:rPr lang="en-US" sz="2400" dirty="0" smtClean="0"/>
              <a:t> km ≈ 86 AE </a:t>
            </a:r>
            <a:endParaRPr lang="en-US" sz="2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21.03.2022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Introduction to accelerator physics, R. Alemany Fernandez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>
                <a:solidFill>
                  <a:schemeClr val="tx1"/>
                </a:solidFill>
              </a:rPr>
              <a:t>4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4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3063" y="631799"/>
            <a:ext cx="1096587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endParaRPr lang="en-US" sz="2800" dirty="0">
              <a:sym typeface="Wingdings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>
                <a:sym typeface="Wingdings"/>
              </a:rPr>
              <a:t>The TRAJECTORIES of INDIVIDUAL PARTICLES in the beam always have a certain angular divergence, and without further measures, they would finally hit the wall of the vacuum chamber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 smtClean="0">
              <a:sym typeface="Wingdings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>
                <a:sym typeface="Wingdings"/>
              </a:rPr>
              <a:t> Therefore, the steps to follow are: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800" dirty="0" smtClean="0">
                <a:sym typeface="Wingdings"/>
              </a:rPr>
              <a:t>Fix the NOMINAL trajectory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800" dirty="0" smtClean="0">
                <a:sym typeface="Wingdings"/>
              </a:rPr>
              <a:t>Steer the divergent particles back to the NOMINAL trajectory</a:t>
            </a:r>
          </a:p>
          <a:p>
            <a:pPr marL="800100" lvl="1" indent="-342900">
              <a:buFont typeface="+mj-lt"/>
              <a:buAutoNum type="arabicPeriod"/>
            </a:pPr>
            <a:endParaRPr lang="en-US" sz="2800" dirty="0">
              <a:sym typeface="Wingdings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800" dirty="0" smtClean="0">
                <a:sym typeface="Wingdings"/>
              </a:rPr>
              <a:t>To steer the particles we usually use MAGNETS  why?</a:t>
            </a:r>
            <a:endParaRPr lang="en-US" sz="2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3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3718379" y="517072"/>
            <a:ext cx="3187700" cy="76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1443" y="667239"/>
            <a:ext cx="1872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Lorentz Force</a:t>
            </a:r>
            <a:endParaRPr lang="en-US" sz="2400"/>
          </a:p>
        </p:txBody>
      </p:sp>
      <p:sp>
        <p:nvSpPr>
          <p:cNvPr id="8" name="TextBox 7"/>
          <p:cNvSpPr txBox="1"/>
          <p:nvPr/>
        </p:nvSpPr>
        <p:spPr>
          <a:xfrm>
            <a:off x="6317585" y="1464763"/>
            <a:ext cx="3931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Typical </a:t>
            </a:r>
            <a:r>
              <a:rPr lang="en-US" dirty="0" smtClean="0"/>
              <a:t>velocity in high energy machines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1444" y="2016991"/>
            <a:ext cx="108928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At relativistic energies, the electric field and the magnetic field have the same effect if: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1067059" y="3587674"/>
            <a:ext cx="10057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For B = 1 T = 1 Vs/m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 and c = 3x10</a:t>
            </a:r>
            <a:r>
              <a:rPr lang="en-US" sz="2800" baseline="30000" dirty="0" smtClean="0"/>
              <a:t>8</a:t>
            </a:r>
            <a:r>
              <a:rPr lang="en-US" sz="2800" dirty="0" smtClean="0"/>
              <a:t> m/s </a:t>
            </a:r>
            <a:r>
              <a:rPr lang="en-US" sz="2800" dirty="0" smtClean="0">
                <a:sym typeface="Wingdings"/>
              </a:rPr>
              <a:t> E </a:t>
            </a:r>
            <a:r>
              <a:rPr lang="en-US" sz="2800" dirty="0">
                <a:sym typeface="Wingdings"/>
              </a:rPr>
              <a:t>=</a:t>
            </a:r>
            <a:r>
              <a:rPr lang="en-US" sz="2800" dirty="0" smtClean="0">
                <a:sym typeface="Wingdings"/>
              </a:rPr>
              <a:t> 3x10</a:t>
            </a:r>
            <a:r>
              <a:rPr lang="en-US" sz="2800" baseline="30000" dirty="0" smtClean="0">
                <a:sym typeface="Wingdings"/>
              </a:rPr>
              <a:t>8</a:t>
            </a:r>
            <a:r>
              <a:rPr lang="en-US" sz="2800" dirty="0" smtClean="0">
                <a:sym typeface="Wingdings"/>
              </a:rPr>
              <a:t> V/m = 300 MV/m</a:t>
            </a:r>
            <a:endParaRPr lang="en-US" sz="2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4818126" y="2965450"/>
            <a:ext cx="1473200" cy="4699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19462" y="4284104"/>
            <a:ext cx="7298120" cy="95410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The maximum achievable electric gradients with RF cavities technologies are ~ </a:t>
            </a:r>
            <a:r>
              <a:rPr lang="en-US" sz="2800" smtClean="0"/>
              <a:t>100 MV/m 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2363116" y="5320227"/>
            <a:ext cx="6810811" cy="95410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Seminar: Plasma Wake Accelerators </a:t>
            </a:r>
            <a:r>
              <a:rPr lang="en-US" sz="2800" dirty="0" smtClean="0">
                <a:sym typeface="Wingdings"/>
              </a:rPr>
              <a:t> achievable </a:t>
            </a:r>
            <a:r>
              <a:rPr lang="en-US" sz="2800" smtClean="0">
                <a:sym typeface="Wingdings"/>
              </a:rPr>
              <a:t>electric gradients &gt; 100 000 MV/m</a:t>
            </a:r>
            <a:endParaRPr lang="en-US" sz="280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906079" y="1048638"/>
                <a:ext cx="275421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𝑣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≈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𝑐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≈3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𝑥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8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𝑚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/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6079" y="1048638"/>
                <a:ext cx="2754216" cy="461665"/>
              </a:xfrm>
              <a:prstGeom prst="rect">
                <a:avLst/>
              </a:prstGeom>
              <a:blipFill rotWithShape="0">
                <a:blip r:embed="rId4"/>
                <a:stretch>
                  <a:fillRect b="-14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/>
          <p:cNvCxnSpPr/>
          <p:nvPr/>
        </p:nvCxnSpPr>
        <p:spPr>
          <a:xfrm flipH="1" flipV="1">
            <a:off x="5907314" y="1045910"/>
            <a:ext cx="998765" cy="2473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371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1" y="756345"/>
            <a:ext cx="110363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To describe the motion of a particle in the vicinity of the NOMINAL trajectory we use a Cartesian coordinate system K = (</a:t>
            </a:r>
            <a:r>
              <a:rPr lang="en-US" sz="2800" dirty="0" err="1" smtClean="0"/>
              <a:t>x,y,s</a:t>
            </a:r>
            <a:r>
              <a:rPr lang="en-US" sz="2800" dirty="0" smtClean="0"/>
              <a:t>) whose origin moves along the trajectory of the beam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 smtClean="0"/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endParaRPr lang="en-US" sz="2800" dirty="0" smtClean="0"/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For simplicity we assume: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800" dirty="0" smtClean="0"/>
              <a:t>particles only move along the s direction: v = (0, 0, v</a:t>
            </a:r>
            <a:r>
              <a:rPr lang="en-US" sz="2800" baseline="-25000" dirty="0" smtClean="0"/>
              <a:t>s</a:t>
            </a:r>
            <a:r>
              <a:rPr lang="en-US" sz="2800" dirty="0" smtClean="0"/>
              <a:t>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800" dirty="0" smtClean="0"/>
              <a:t>The magnetic field only has transverse components: B = (</a:t>
            </a:r>
            <a:r>
              <a:rPr lang="en-US" sz="2800" dirty="0" err="1" smtClean="0"/>
              <a:t>B</a:t>
            </a:r>
            <a:r>
              <a:rPr lang="en-US" sz="2800" baseline="-25000" dirty="0" err="1" smtClean="0"/>
              <a:t>x</a:t>
            </a:r>
            <a:r>
              <a:rPr lang="en-US" sz="2800" dirty="0" smtClean="0"/>
              <a:t>, B</a:t>
            </a:r>
            <a:r>
              <a:rPr lang="en-US" sz="2800" baseline="-25000" dirty="0" smtClean="0"/>
              <a:t>y</a:t>
            </a:r>
            <a:r>
              <a:rPr lang="en-US" sz="2800" dirty="0" smtClean="0"/>
              <a:t>, 0)</a:t>
            </a:r>
          </a:p>
          <a:p>
            <a:pPr marL="800100" lvl="1" indent="-342900">
              <a:buFont typeface="+mj-lt"/>
              <a:buAutoNum type="arabicPeriod"/>
            </a:pPr>
            <a:endParaRPr lang="en-US" sz="2800" dirty="0"/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7</a:t>
            </a:fld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/>
          <a:srcRect l="46681" b="65255"/>
          <a:stretch/>
        </p:blipFill>
        <p:spPr>
          <a:xfrm>
            <a:off x="7152897" y="1852635"/>
            <a:ext cx="4867557" cy="219072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9187822" y="1852635"/>
            <a:ext cx="2165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NOMINAL trajectory</a:t>
            </a: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9872663" y="2228850"/>
            <a:ext cx="109537" cy="5143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315200" y="2221967"/>
            <a:ext cx="169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REAL trajectory</a:t>
            </a: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7872413" y="2586038"/>
            <a:ext cx="260349" cy="801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714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1" y="756345"/>
            <a:ext cx="11036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800" smtClean="0"/>
              <a:t>For </a:t>
            </a:r>
            <a:r>
              <a:rPr lang="en-US" sz="2800" dirty="0" smtClean="0"/>
              <a:t>a particle moving in the horizontal plane through the magnetic field there is a balance between the Lorentz force and the centrifugal force</a:t>
            </a:r>
            <a:endParaRPr lang="en-US" sz="28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7368541" y="2234479"/>
            <a:ext cx="3556227" cy="3036013"/>
            <a:chOff x="7368541" y="2234479"/>
            <a:chExt cx="3556227" cy="3036013"/>
          </a:xfrm>
        </p:grpSpPr>
        <p:grpSp>
          <p:nvGrpSpPr>
            <p:cNvPr id="2" name="Group 1"/>
            <p:cNvGrpSpPr/>
            <p:nvPr/>
          </p:nvGrpSpPr>
          <p:grpSpPr>
            <a:xfrm>
              <a:off x="7368541" y="2234479"/>
              <a:ext cx="3556227" cy="3036013"/>
              <a:chOff x="7368541" y="2234479"/>
              <a:chExt cx="3556227" cy="3036013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7368541" y="2234479"/>
                <a:ext cx="3262375" cy="3036013"/>
                <a:chOff x="7368541" y="3148887"/>
                <a:chExt cx="3694423" cy="3627112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390556" y="3148887"/>
                  <a:ext cx="3672408" cy="3614640"/>
                </a:xfrm>
                <a:prstGeom prst="rect">
                  <a:avLst/>
                </a:prstGeom>
              </p:spPr>
            </p:pic>
            <p:sp>
              <p:nvSpPr>
                <p:cNvPr id="6" name="TextBox 5"/>
                <p:cNvSpPr txBox="1"/>
                <p:nvPr/>
              </p:nvSpPr>
              <p:spPr>
                <a:xfrm>
                  <a:off x="7368541" y="6437445"/>
                  <a:ext cx="208262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600" dirty="0" smtClean="0">
                      <a:solidFill>
                        <a:schemeClr val="bg2"/>
                      </a:solidFill>
                    </a:rPr>
                    <a:t>Mechanical equivalent</a:t>
                  </a:r>
                  <a:endParaRPr lang="en-GB" sz="1600" dirty="0">
                    <a:solidFill>
                      <a:schemeClr val="bg2"/>
                    </a:solidFill>
                  </a:endParaRPr>
                </a:p>
              </p:txBody>
            </p:sp>
          </p:grpSp>
          <p:grpSp>
            <p:nvGrpSpPr>
              <p:cNvPr id="7" name="Group 6"/>
              <p:cNvGrpSpPr/>
              <p:nvPr/>
            </p:nvGrpSpPr>
            <p:grpSpPr>
              <a:xfrm>
                <a:off x="9040919" y="3094831"/>
                <a:ext cx="1883849" cy="601748"/>
                <a:chOff x="9138822" y="4191418"/>
                <a:chExt cx="1883849" cy="601748"/>
              </a:xfrm>
            </p:grpSpPr>
            <p:sp>
              <p:nvSpPr>
                <p:cNvPr id="8" name="TextBox 7"/>
                <p:cNvSpPr txBox="1"/>
                <p:nvPr/>
              </p:nvSpPr>
              <p:spPr>
                <a:xfrm>
                  <a:off x="9138822" y="4331501"/>
                  <a:ext cx="188384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2400" dirty="0" smtClean="0">
                      <a:solidFill>
                        <a:srgbClr val="FF0000"/>
                      </a:solidFill>
                    </a:rPr>
                    <a:t>Lorentz force</a:t>
                  </a:r>
                  <a:endParaRPr lang="en-GB" sz="2400" dirty="0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9" name="Straight Connector 8"/>
                <p:cNvCxnSpPr/>
                <p:nvPr/>
              </p:nvCxnSpPr>
              <p:spPr>
                <a:xfrm>
                  <a:off x="9580910" y="4191418"/>
                  <a:ext cx="437394" cy="263963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/>
          </p:nvGrpSpPr>
          <p:grpSpPr>
            <a:xfrm>
              <a:off x="8855430" y="3561641"/>
              <a:ext cx="1508786" cy="1341911"/>
              <a:chOff x="9122130" y="4933249"/>
              <a:chExt cx="1508786" cy="1341911"/>
            </a:xfrm>
          </p:grpSpPr>
          <p:cxnSp>
            <p:nvCxnSpPr>
              <p:cNvPr id="11" name="Straight Connector 10"/>
              <p:cNvCxnSpPr/>
              <p:nvPr/>
            </p:nvCxnSpPr>
            <p:spPr>
              <a:xfrm flipV="1">
                <a:off x="9370776" y="5309288"/>
                <a:ext cx="1260140" cy="46166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9766820" y="4933249"/>
                <a:ext cx="216024" cy="134191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9122130" y="5149802"/>
                <a:ext cx="43633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 smtClean="0">
                    <a:solidFill>
                      <a:srgbClr val="FF0000"/>
                    </a:solidFill>
                  </a:rPr>
                  <a:t>B</a:t>
                </a:r>
                <a:endParaRPr lang="en-GB" sz="3600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1247141" y="2184392"/>
            <a:ext cx="3235959" cy="3188040"/>
            <a:chOff x="7368541" y="3148887"/>
            <a:chExt cx="3694423" cy="362711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90556" y="3148887"/>
              <a:ext cx="3672408" cy="361464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368541" y="6437445"/>
              <a:ext cx="20826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chemeClr val="bg2"/>
                  </a:solidFill>
                </a:rPr>
                <a:t>Mechanical equivalent</a:t>
              </a:r>
              <a:endParaRPr lang="en-GB" sz="1600" dirty="0">
                <a:solidFill>
                  <a:schemeClr val="bg2"/>
                </a:solidFill>
              </a:endParaRPr>
            </a:p>
          </p:txBody>
        </p:sp>
      </p:grpSp>
      <p:sp>
        <p:nvSpPr>
          <p:cNvPr id="24" name="Right Arrow 23"/>
          <p:cNvSpPr/>
          <p:nvPr/>
        </p:nvSpPr>
        <p:spPr>
          <a:xfrm>
            <a:off x="5494801" y="315389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794330" y="2350215"/>
                <a:ext cx="2601033" cy="8036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40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40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330" y="2350215"/>
                <a:ext cx="2601033" cy="80368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5331819" y="3648352"/>
                <a:ext cx="129888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1819" y="3648352"/>
                <a:ext cx="1298882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5634" r="-2347" b="-19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5257812" y="4470327"/>
                <a:ext cx="1452385" cy="787075"/>
              </a:xfrm>
              <a:prstGeom prst="rect">
                <a:avLst/>
              </a:prstGeom>
              <a:noFill/>
              <a:ln>
                <a:solidFill>
                  <a:schemeClr val="accent3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GB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en-GB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12" y="4470327"/>
                <a:ext cx="1452385" cy="78707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4443914" y="5553247"/>
            <a:ext cx="2951449" cy="46166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bg2"/>
                </a:solidFill>
              </a:rPr>
              <a:t>Beam rigidity formula</a:t>
            </a:r>
            <a:endParaRPr lang="en-GB" sz="2400" dirty="0">
              <a:solidFill>
                <a:schemeClr val="bg2"/>
              </a:solidFill>
            </a:endParaRPr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79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6" grpId="0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9796" y="1028622"/>
            <a:ext cx="113924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Since the beam dimensions and beam displacement around the NOMINAL trajectory are usually much smaller than the curvature radius (e.g. LHC beam size ~ 1 mm to few 𝜇m, and the beam excursions around the NOMINAL orbit are of ~ 2 mm, while LHC curvature radius ~ 2.8 km) we can expand the magnetic field in the vicinity of the NOMINAL trajectory: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083361" y="3967944"/>
            <a:ext cx="9550400" cy="1003300"/>
          </a:xfrm>
          <a:prstGeom prst="rect">
            <a:avLst/>
          </a:prstGeom>
        </p:spPr>
      </p:pic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78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19431</TotalTime>
  <Words>2592</Words>
  <Application>Microsoft Macintosh PowerPoint</Application>
  <PresentationFormat>Widescreen</PresentationFormat>
  <Paragraphs>360</Paragraphs>
  <Slides>39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Calibri</vt:lpstr>
      <vt:lpstr>Cambria Math</vt:lpstr>
      <vt:lpstr>Corbel</vt:lpstr>
      <vt:lpstr>Mangal</vt:lpstr>
      <vt:lpstr>Math1</vt:lpstr>
      <vt:lpstr>Wingdings</vt:lpstr>
      <vt:lpstr>Arial</vt:lpstr>
      <vt:lpstr>Depth</vt:lpstr>
      <vt:lpstr>Equation</vt:lpstr>
      <vt:lpstr>Introduction to transverse beam dynamics I</vt:lpstr>
      <vt:lpstr>Content of the course</vt:lpstr>
      <vt:lpstr>Charge particle motion in a magnetic field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Equations of motion</vt:lpstr>
      <vt:lpstr>PowerPoint Presentation</vt:lpstr>
      <vt:lpstr>PowerPoint Presentation</vt:lpstr>
      <vt:lpstr>PowerPoint Presentation</vt:lpstr>
      <vt:lpstr>Equation of motion in the linear approximation</vt:lpstr>
      <vt:lpstr>PowerPoint Presentation</vt:lpstr>
      <vt:lpstr>Type of magnets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Effects that perturb the field quality</vt:lpstr>
      <vt:lpstr>Magnet Hysteresis</vt:lpstr>
      <vt:lpstr>Eddy currents</vt:lpstr>
      <vt:lpstr>Stray fields from other magnets</vt:lpstr>
      <vt:lpstr>Spare slides</vt:lpstr>
      <vt:lpstr>PowerPoint Presentation</vt:lpstr>
      <vt:lpstr>We need dipole magnets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transverse beam dynamics</dc:title>
  <dc:creator>Reyes Alemany Fernandez</dc:creator>
  <cp:lastModifiedBy>Reyes Alemany Fernandez</cp:lastModifiedBy>
  <cp:revision>70</cp:revision>
  <dcterms:created xsi:type="dcterms:W3CDTF">2021-10-26T08:29:32Z</dcterms:created>
  <dcterms:modified xsi:type="dcterms:W3CDTF">2022-03-03T13:31:11Z</dcterms:modified>
</cp:coreProperties>
</file>