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  <p:sldMasterId id="2147483692" r:id="rId3"/>
  </p:sldMasterIdLst>
  <p:notesMasterIdLst>
    <p:notesMasterId r:id="rId45"/>
  </p:notesMasterIdLst>
  <p:sldIdLst>
    <p:sldId id="257" r:id="rId4"/>
    <p:sldId id="30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5" r:id="rId20"/>
    <p:sldId id="274" r:id="rId21"/>
    <p:sldId id="276" r:id="rId22"/>
    <p:sldId id="280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79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291" r:id="rId39"/>
    <p:sldId id="302" r:id="rId40"/>
    <p:sldId id="303" r:id="rId41"/>
    <p:sldId id="289" r:id="rId42"/>
    <p:sldId id="294" r:id="rId43"/>
    <p:sldId id="30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185"/>
    <p:restoredTop sz="94675"/>
  </p:normalViewPr>
  <p:slideViewPr>
    <p:cSldViewPr snapToGrid="0" snapToObjects="1">
      <p:cViewPr varScale="1">
        <p:scale>
          <a:sx n="97" d="100"/>
          <a:sy n="97" d="100"/>
        </p:scale>
        <p:origin x="2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B9043-E58D-4D44-8B6E-7F3670F99432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00720-DC14-5740-B59D-7E7B74235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729634-84DC-FA42-8290-20A3767781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3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00720-DC14-5740-B59D-7E7B742350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0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9B3975-A707-439F-AB5C-DBC042F8AB12}" type="slidenum">
              <a:rPr lang="en-US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5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hispanic_hm_p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096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819400"/>
            <a:ext cx="10363200" cy="2057400"/>
          </a:xfrm>
          <a:prstGeom prst="rect">
            <a:avLst/>
          </a:prstGeom>
        </p:spPr>
        <p:txBody>
          <a:bodyPr/>
          <a:lstStyle>
            <a:lvl1pPr algn="ctr">
              <a:defRPr smtClean="0"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GB" dirty="0" smtClean="0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1000"/>
            <a:ext cx="8534400" cy="914400"/>
          </a:xfrm>
        </p:spPr>
        <p:txBody>
          <a:bodyPr/>
          <a:lstStyle>
            <a:lvl1pPr marL="0" indent="0" algn="ctr">
              <a:buFontTx/>
              <a:buNone/>
              <a:defRPr sz="2400" smtClean="0"/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pic>
        <p:nvPicPr>
          <p:cNvPr id="8" name="Picture 4" descr="HRBanner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29198"/>
            <a:ext cx="12192000" cy="192880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235201" y="5619903"/>
            <a:ext cx="234951" cy="1723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489200" y="5656188"/>
            <a:ext cx="704851" cy="14060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" name="Picture 21" descr="0504028_01-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1288" y="5500703"/>
            <a:ext cx="1670712" cy="629329"/>
          </a:xfrm>
          <a:prstGeom prst="rect">
            <a:avLst/>
          </a:prstGeom>
          <a:noFill/>
        </p:spPr>
      </p:pic>
      <p:pic>
        <p:nvPicPr>
          <p:cNvPr id="25" name="Picture 24" descr="icon-bul-pho-2007-0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3712" y="5487090"/>
            <a:ext cx="1246875" cy="642942"/>
          </a:xfrm>
          <a:prstGeom prst="rect">
            <a:avLst/>
          </a:prstGeom>
          <a:noFill/>
        </p:spPr>
      </p:pic>
      <p:pic>
        <p:nvPicPr>
          <p:cNvPr id="26" name="Picture 25" descr="icon-bul-pho-2007-0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5016" y="5500704"/>
            <a:ext cx="988499" cy="629329"/>
          </a:xfrm>
          <a:prstGeom prst="rect">
            <a:avLst/>
          </a:prstGeom>
          <a:noFill/>
        </p:spPr>
      </p:pic>
      <p:pic>
        <p:nvPicPr>
          <p:cNvPr id="27" name="Picture 26" descr="0711005_01-I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71667" y="5500702"/>
            <a:ext cx="1173523" cy="629330"/>
          </a:xfrm>
          <a:prstGeom prst="rect">
            <a:avLst/>
          </a:prstGeom>
          <a:noFill/>
        </p:spPr>
      </p:pic>
      <p:pic>
        <p:nvPicPr>
          <p:cNvPr id="28" name="Picture 27" descr="0706038_02-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24416" y="5487090"/>
            <a:ext cx="1353856" cy="642942"/>
          </a:xfrm>
          <a:prstGeom prst="rect">
            <a:avLst/>
          </a:prstGeom>
          <a:noFill/>
        </p:spPr>
      </p:pic>
      <p:pic>
        <p:nvPicPr>
          <p:cNvPr id="29" name="Picture 28" descr="0602001_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3824" y="5500703"/>
            <a:ext cx="1308785" cy="629329"/>
          </a:xfrm>
          <a:prstGeom prst="rect">
            <a:avLst/>
          </a:prstGeom>
          <a:noFill/>
        </p:spPr>
      </p:pic>
      <p:pic>
        <p:nvPicPr>
          <p:cNvPr id="31" name="Picture 32" descr="IMG_3385_sm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07237" y="5500703"/>
            <a:ext cx="1174737" cy="629329"/>
          </a:xfrm>
          <a:prstGeom prst="rect">
            <a:avLst/>
          </a:prstGeom>
          <a:noFill/>
        </p:spPr>
      </p:pic>
      <p:pic>
        <p:nvPicPr>
          <p:cNvPr id="32" name="Picture 30" descr="0702022_01-Ic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1921" y="5487090"/>
            <a:ext cx="1350167" cy="642942"/>
          </a:xfrm>
          <a:prstGeom prst="rect">
            <a:avLst/>
          </a:prstGeom>
          <a:noFill/>
        </p:spPr>
      </p:pic>
      <p:pic>
        <p:nvPicPr>
          <p:cNvPr id="24" name="Picture 23" descr="ImageLef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95336" y="5487090"/>
            <a:ext cx="1069112" cy="642942"/>
          </a:xfrm>
          <a:prstGeom prst="rect">
            <a:avLst/>
          </a:prstGeom>
          <a:noFill/>
        </p:spPr>
      </p:pic>
      <p:pic>
        <p:nvPicPr>
          <p:cNvPr id="30" name="Picture 31" descr="0610037_03-Ic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97539" y="5487090"/>
            <a:ext cx="1352003" cy="642942"/>
          </a:xfrm>
          <a:prstGeom prst="rect">
            <a:avLst/>
          </a:prstGeom>
          <a:noFill/>
        </p:spPr>
      </p:pic>
      <p:pic>
        <p:nvPicPr>
          <p:cNvPr id="36" name="Picture 35" descr="jpeg_getim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90459" y="4926117"/>
            <a:ext cx="762005" cy="559177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952464" y="4929199"/>
            <a:ext cx="203401" cy="533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9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09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03D68-8149-4F6E-9820-A9960F6D8E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96B65-B1A8-4CEE-B471-CA91E0C0B32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6911B-1BFE-4563-9250-ECC6E78E0D0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1C79F-51F9-46D3-945A-5ACE4177C37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B0F7B-61FD-43A8-A26E-5CD4B2E4411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532AD-4C8F-4B12-953D-2952C2B8D5C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18369-37FA-4DBB-A232-4801F8ECDCA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8DD8C-D862-476C-ADE1-4B06AA01BCA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29E00-17A3-45F8-B432-ADDAC38F8D4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"/>
            <a:ext cx="2743200" cy="5867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60F59-5055-492C-B542-AC9E5BD1A30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109728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657600"/>
            <a:ext cx="109728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63D4C-5DB3-4A57-A63B-52F9D4303AA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384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3848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A725C-FA2A-43F0-9D0D-7A2926B9326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7" descr="hispanic_hm_pg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096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819400"/>
            <a:ext cx="10363200" cy="2057400"/>
          </a:xfrm>
          <a:prstGeom prst="rect">
            <a:avLst/>
          </a:prstGeom>
        </p:spPr>
        <p:txBody>
          <a:bodyPr/>
          <a:lstStyle>
            <a:lvl1pPr algn="ctr">
              <a:defRPr smtClean="0"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GB" dirty="0" smtClean="0"/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1000"/>
            <a:ext cx="8534400" cy="914400"/>
          </a:xfrm>
        </p:spPr>
        <p:txBody>
          <a:bodyPr/>
          <a:lstStyle>
            <a:lvl1pPr marL="0" indent="0" algn="ctr">
              <a:buFontTx/>
              <a:buNone/>
              <a:defRPr sz="2400" smtClean="0"/>
            </a:lvl1pPr>
          </a:lstStyle>
          <a:p>
            <a:r>
              <a:rPr lang="en-US" dirty="0" smtClean="0"/>
              <a:t>Click to edit Master subtitle style</a:t>
            </a:r>
            <a:endParaRPr lang="en-GB" dirty="0" smtClean="0"/>
          </a:p>
        </p:txBody>
      </p:sp>
      <p:pic>
        <p:nvPicPr>
          <p:cNvPr id="8" name="Picture 4" descr="HRBanner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29198"/>
            <a:ext cx="12192000" cy="192880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235201" y="5619903"/>
            <a:ext cx="234951" cy="1723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489200" y="5656188"/>
            <a:ext cx="704851" cy="14060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" name="Picture 21" descr="0504028_01-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1288" y="5500703"/>
            <a:ext cx="1670712" cy="629329"/>
          </a:xfrm>
          <a:prstGeom prst="rect">
            <a:avLst/>
          </a:prstGeom>
          <a:noFill/>
        </p:spPr>
      </p:pic>
      <p:pic>
        <p:nvPicPr>
          <p:cNvPr id="25" name="Picture 24" descr="icon-bul-pho-2007-0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3712" y="5487090"/>
            <a:ext cx="1246875" cy="642942"/>
          </a:xfrm>
          <a:prstGeom prst="rect">
            <a:avLst/>
          </a:prstGeom>
          <a:noFill/>
        </p:spPr>
      </p:pic>
      <p:pic>
        <p:nvPicPr>
          <p:cNvPr id="26" name="Picture 25" descr="icon-bul-pho-2007-0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5016" y="5500704"/>
            <a:ext cx="988499" cy="629329"/>
          </a:xfrm>
          <a:prstGeom prst="rect">
            <a:avLst/>
          </a:prstGeom>
          <a:noFill/>
        </p:spPr>
      </p:pic>
      <p:pic>
        <p:nvPicPr>
          <p:cNvPr id="27" name="Picture 26" descr="0711005_01-I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71667" y="5500702"/>
            <a:ext cx="1173523" cy="629330"/>
          </a:xfrm>
          <a:prstGeom prst="rect">
            <a:avLst/>
          </a:prstGeom>
          <a:noFill/>
        </p:spPr>
      </p:pic>
      <p:pic>
        <p:nvPicPr>
          <p:cNvPr id="28" name="Picture 27" descr="0706038_02-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24416" y="5487090"/>
            <a:ext cx="1353856" cy="642942"/>
          </a:xfrm>
          <a:prstGeom prst="rect">
            <a:avLst/>
          </a:prstGeom>
          <a:noFill/>
        </p:spPr>
      </p:pic>
      <p:pic>
        <p:nvPicPr>
          <p:cNvPr id="29" name="Picture 28" descr="0602001_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3824" y="5500703"/>
            <a:ext cx="1308785" cy="629329"/>
          </a:xfrm>
          <a:prstGeom prst="rect">
            <a:avLst/>
          </a:prstGeom>
          <a:noFill/>
        </p:spPr>
      </p:pic>
      <p:pic>
        <p:nvPicPr>
          <p:cNvPr id="31" name="Picture 32" descr="IMG_3385_sm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07237" y="5500703"/>
            <a:ext cx="1174737" cy="629329"/>
          </a:xfrm>
          <a:prstGeom prst="rect">
            <a:avLst/>
          </a:prstGeom>
          <a:noFill/>
        </p:spPr>
      </p:pic>
      <p:pic>
        <p:nvPicPr>
          <p:cNvPr id="32" name="Picture 30" descr="0702022_01-Ic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1921" y="5487090"/>
            <a:ext cx="1350167" cy="642942"/>
          </a:xfrm>
          <a:prstGeom prst="rect">
            <a:avLst/>
          </a:prstGeom>
          <a:noFill/>
        </p:spPr>
      </p:pic>
      <p:pic>
        <p:nvPicPr>
          <p:cNvPr id="24" name="Picture 23" descr="ImageLef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95336" y="5487090"/>
            <a:ext cx="1069112" cy="642942"/>
          </a:xfrm>
          <a:prstGeom prst="rect">
            <a:avLst/>
          </a:prstGeom>
          <a:noFill/>
        </p:spPr>
      </p:pic>
      <p:pic>
        <p:nvPicPr>
          <p:cNvPr id="30" name="Picture 31" descr="0610037_03-Ic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97539" y="5487090"/>
            <a:ext cx="1352003" cy="642942"/>
          </a:xfrm>
          <a:prstGeom prst="rect">
            <a:avLst/>
          </a:prstGeom>
          <a:noFill/>
        </p:spPr>
      </p:pic>
      <p:pic>
        <p:nvPicPr>
          <p:cNvPr id="36" name="Picture 35" descr="jpeg_getim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90459" y="4926117"/>
            <a:ext cx="762005" cy="559177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952464" y="4929199"/>
            <a:ext cx="203401" cy="533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9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9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096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03D68-8149-4F6E-9820-A9960F6D8EB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96B65-B1A8-4CEE-B471-CA91E0C0B32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6911B-1BFE-4563-9250-ECC6E78E0D0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1C79F-51F9-46D3-945A-5ACE4177C37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B0F7B-61FD-43A8-A26E-5CD4B2E4411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532AD-4C8F-4B12-953D-2952C2B8D5C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18369-37FA-4DBB-A232-4801F8ECDCA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8DD8C-D862-476C-ADE1-4B06AA01BCA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A29E00-17A3-45F8-B432-ADDAC38F8D4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"/>
            <a:ext cx="2743200" cy="5867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60F59-5055-492C-B542-AC9E5BD1A30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109728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657600"/>
            <a:ext cx="109728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63D4C-5DB3-4A57-A63B-52F9D4303AA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0424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3848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3848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A725C-FA2A-43F0-9D0D-7A2926B9326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theme" Target="../theme/theme2.xml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3.xml"/><Relationship Id="rId14" Type="http://schemas.openxmlformats.org/officeDocument/2006/relationships/theme" Target="../theme/theme3.xml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D7AD134-799A-DB47-B24E-BC8EFBBCC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9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ispanic_hm_pg2_V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5B927A-D19F-4AF4-A392-C9DEF0110C00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"/>
            <a:ext cx="904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8" name="Rectangle 117"/>
          <p:cNvSpPr/>
          <p:nvPr userDrawn="1"/>
        </p:nvSpPr>
        <p:spPr>
          <a:xfrm>
            <a:off x="-1" y="0"/>
            <a:ext cx="12160332" cy="1128156"/>
          </a:xfrm>
          <a:prstGeom prst="rect">
            <a:avLst/>
          </a:prstGeom>
          <a:gradFill>
            <a:gsLst>
              <a:gs pos="0">
                <a:srgbClr val="CCCCFF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pic>
        <p:nvPicPr>
          <p:cNvPr id="119" name="Picture 6" descr="lhcpict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287029" y="2"/>
            <a:ext cx="1904971" cy="1102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3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ispanic_hm_pg2_V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Introduction to accelerator physics, R. Alemany Fernandez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5B927A-D19F-4AF4-A392-C9DEF0110C00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"/>
            <a:ext cx="904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8" name="Rectangle 117"/>
          <p:cNvSpPr/>
          <p:nvPr userDrawn="1"/>
        </p:nvSpPr>
        <p:spPr>
          <a:xfrm>
            <a:off x="-1" y="0"/>
            <a:ext cx="12160332" cy="1128156"/>
          </a:xfrm>
          <a:prstGeom prst="rect">
            <a:avLst/>
          </a:prstGeom>
          <a:gradFill>
            <a:gsLst>
              <a:gs pos="0">
                <a:srgbClr val="CCCCFF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FFFFFF"/>
              </a:solidFill>
            </a:endParaRPr>
          </a:p>
        </p:txBody>
      </p:sp>
      <p:pic>
        <p:nvPicPr>
          <p:cNvPr id="119" name="Picture 6" descr="lhcpict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287029" y="2"/>
            <a:ext cx="1904971" cy="1102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82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1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Relationship Id="rId3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20" Type="http://schemas.openxmlformats.org/officeDocument/2006/relationships/image" Target="../media/image60.png"/><Relationship Id="rId21" Type="http://schemas.openxmlformats.org/officeDocument/2006/relationships/image" Target="../media/image61.png"/><Relationship Id="rId22" Type="http://schemas.openxmlformats.org/officeDocument/2006/relationships/image" Target="../media/image42.png"/><Relationship Id="rId23" Type="http://schemas.microsoft.com/office/2007/relationships/hdphoto" Target="../media/hdphoto1.wdp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0.png"/><Relationship Id="rId3" Type="http://schemas.openxmlformats.org/officeDocument/2006/relationships/hyperlink" Target="https://en.wikipedia.org/wiki/Apsidal_precession" TargetMode="External"/><Relationship Id="rId4" Type="http://schemas.openxmlformats.org/officeDocument/2006/relationships/hyperlink" Target="https://en.wikipedia.org/wiki/Lunar_theory" TargetMode="External"/><Relationship Id="rId5" Type="http://schemas.openxmlformats.org/officeDocument/2006/relationships/hyperlink" Target="https://en.wikipedia.org/wiki/Isaac_Newton" TargetMode="External"/><Relationship Id="rId6" Type="http://schemas.openxmlformats.org/officeDocument/2006/relationships/hyperlink" Target="https://en.wikipedia.org/wiki/Philosophi%C3%A6_Naturalis_Principia_Mathematica" TargetMode="External"/><Relationship Id="rId7" Type="http://schemas.openxmlformats.org/officeDocument/2006/relationships/hyperlink" Target="https://en.wikipedia.org/wiki/George_William_Hill#cite_note-Gutzwiller-2" TargetMode="External"/><Relationship Id="rId8" Type="http://schemas.openxmlformats.org/officeDocument/2006/relationships/hyperlink" Target="https://en.wikipedia.org/wiki/Hill_differential_equation" TargetMode="External"/><Relationship Id="rId9" Type="http://schemas.openxmlformats.org/officeDocument/2006/relationships/hyperlink" Target="https://en.wikipedia.org/wiki/Parametric_oscillator" TargetMode="External"/><Relationship Id="rId10" Type="http://schemas.openxmlformats.org/officeDocument/2006/relationships/hyperlink" Target="https://en.wikipedia.org/wiki/Floquet_theory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2.wdp"/><Relationship Id="rId5" Type="http://schemas.openxmlformats.org/officeDocument/2006/relationships/image" Target="../media/image870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4" Type="http://schemas.openxmlformats.org/officeDocument/2006/relationships/image" Target="../media/image6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Relationship Id="rId3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0.png"/><Relationship Id="rId3" Type="http://schemas.openxmlformats.org/officeDocument/2006/relationships/image" Target="../media/image3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Relationship Id="rId3" Type="http://schemas.openxmlformats.org/officeDocument/2006/relationships/image" Target="../media/image10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4" Type="http://schemas.openxmlformats.org/officeDocument/2006/relationships/image" Target="../media/image86.png"/><Relationship Id="rId5" Type="http://schemas.openxmlformats.org/officeDocument/2006/relationships/image" Target="../media/image93.png"/><Relationship Id="rId6" Type="http://schemas.openxmlformats.org/officeDocument/2006/relationships/image" Target="../media/image100.png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500" dirty="0" smtClean="0"/>
              <a:t>Introduction to transverse beam dynamics II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116775"/>
            <a:ext cx="9144000" cy="754025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Restricted to the LINEAR BEAM OPTICS </a:t>
            </a:r>
            <a:r>
              <a:rPr lang="en-US" dirty="0" smtClean="0">
                <a:sym typeface="Wingdings"/>
              </a:rPr>
              <a:t> THE IDEAL WORLD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48" y="1593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within </a:t>
            </a:r>
            <a:r>
              <a:rPr lang="en-US" smtClean="0"/>
              <a:t>a defocusing </a:t>
            </a:r>
            <a:r>
              <a:rPr lang="en-US" dirty="0" smtClean="0"/>
              <a:t>quadrupole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01332" y="1484893"/>
                <a:ext cx="9557143" cy="1034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baseline="-25000" smtClean="0">
                          <a:latin typeface="Cambria Math" charset="0"/>
                        </a:rPr>
                        <m:t>0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𝑐𝑜𝑠h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rad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type m:val="skw"/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4000" b="0" i="1" baseline="-25000" smtClean="0">
                              <a:latin typeface="Cambria Math" charset="0"/>
                            </a:rPr>
                            <m:t>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000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𝑘</m:t>
                              </m:r>
                            </m:e>
                          </m:rad>
                        </m:den>
                      </m:f>
                      <m:r>
                        <a:rPr lang="en-US" sz="4000" b="0" i="1" smtClean="0">
                          <a:latin typeface="Cambria Math" charset="0"/>
                        </a:rPr>
                        <m:t>𝑠𝑖𝑛h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rad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32" y="1484893"/>
                <a:ext cx="9557143" cy="10345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101332" y="2519407"/>
                <a:ext cx="9519043" cy="7003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′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baseline="-25000" smtClean="0">
                          <a:latin typeface="Cambria Math" charset="0"/>
                        </a:rPr>
                        <m:t>0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rad>
                      <m:r>
                        <a:rPr lang="en-US" sz="4000" b="0" i="1" smtClean="0">
                          <a:latin typeface="Cambria Math" charset="0"/>
                        </a:rPr>
                        <m:t>𝑠𝑖𝑛h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rad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baseline="-25000" smtClean="0">
                          <a:latin typeface="Cambria Math" charset="0"/>
                        </a:rPr>
                        <m:t>0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𝑐𝑜𝑠h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rad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32" y="2519407"/>
                <a:ext cx="9519043" cy="7003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88954" y="3560718"/>
                <a:ext cx="7213706" cy="117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𝑜𝑠h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𝑘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954" y="3560718"/>
                <a:ext cx="7213706" cy="11717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439999" y="3933340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</a:t>
            </a:r>
            <a:r>
              <a:rPr lang="en-US" sz="3200" dirty="0" smtClean="0"/>
              <a:t>&gt;0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38748" y="4047644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DEFOCUSING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388" y="5073375"/>
            <a:ext cx="4000073" cy="14105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for a zero-field drift region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71142" y="4002157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k=0, sin𝛼≌𝛼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96124" y="2597518"/>
                <a:ext cx="8169544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𝑜𝑠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|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124" y="2597518"/>
                <a:ext cx="8169544" cy="13871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30370" y="4891523"/>
                <a:ext cx="4654031" cy="1097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36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6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6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36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6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36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6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370" y="4891523"/>
                <a:ext cx="4654031" cy="10978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/>
          <p:cNvSpPr/>
          <p:nvPr/>
        </p:nvSpPr>
        <p:spPr>
          <a:xfrm>
            <a:off x="6315070" y="4057647"/>
            <a:ext cx="484632" cy="592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7796"/>
            <a:ext cx="10515600" cy="1325563"/>
          </a:xfrm>
        </p:spPr>
        <p:txBody>
          <a:bodyPr/>
          <a:lstStyle/>
          <a:p>
            <a:r>
              <a:rPr lang="en-US" dirty="0" smtClean="0"/>
              <a:t>Solution for a dipole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057598"/>
            <a:ext cx="10097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Dipole with constant bending radius 1/𝜌=</a:t>
            </a:r>
            <a:r>
              <a:rPr lang="en-US" sz="2800" dirty="0" err="1" smtClean="0"/>
              <a:t>cte</a:t>
            </a:r>
            <a:r>
              <a:rPr lang="en-US" sz="2800" dirty="0" smtClean="0"/>
              <a:t> and no gradient, k=0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20615" y="1752828"/>
                <a:ext cx="5466159" cy="1260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4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4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15" y="1752828"/>
                <a:ext cx="5466159" cy="12606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20614" y="3055753"/>
                <a:ext cx="5466159" cy="1260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mr-IN" sz="4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14" y="3055753"/>
                <a:ext cx="5466159" cy="12606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38200" y="4329104"/>
            <a:ext cx="6533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solution is like </a:t>
            </a:r>
            <a:r>
              <a:rPr lang="en-US" sz="2800" smtClean="0"/>
              <a:t>a focusing quadrupole</a:t>
            </a:r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60391" y="5046163"/>
                <a:ext cx="6559744" cy="1052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𝑜𝑠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𝜌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391" y="5046163"/>
                <a:ext cx="6559744" cy="105278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10185" y="5418789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8720135" y="5303489"/>
            <a:ext cx="5810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01172" y="5361637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BEAM FOCUSING!!</a:t>
            </a:r>
            <a:endParaRPr lang="en-US" sz="240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12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950424" y="2115403"/>
            <a:ext cx="477672" cy="6141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43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50" y="514350"/>
            <a:ext cx="11093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How can a dipole with k=0 have a focusing effect?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Let’s consider again the trajectories of two particles within a 180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 dipole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28650" y="3209925"/>
            <a:ext cx="116251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this magnet all trajectories are semicircles with same radius 𝜌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If we consider as reference trajectory the one described by YELLOW particle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And analyze the trajectory of the second GREEN particle displaced by +x: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GREEN particle approaches the ideal trajectory and crosses it at point B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 smtClean="0"/>
              <a:t>Then runs inside the orbit and exits with a displacement of -x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85216" y="1898685"/>
            <a:ext cx="301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Weak focusing!! </a:t>
            </a:r>
            <a:endParaRPr lang="en-US" sz="2800"/>
          </a:p>
        </p:txBody>
      </p:sp>
      <p:grpSp>
        <p:nvGrpSpPr>
          <p:cNvPr id="13" name="Group 12"/>
          <p:cNvGrpSpPr/>
          <p:nvPr/>
        </p:nvGrpSpPr>
        <p:grpSpPr>
          <a:xfrm>
            <a:off x="4079475" y="1617269"/>
            <a:ext cx="2950942" cy="1717561"/>
            <a:chOff x="4079475" y="1617269"/>
            <a:chExt cx="2950942" cy="1717561"/>
          </a:xfrm>
        </p:grpSpPr>
        <p:sp>
          <p:nvSpPr>
            <p:cNvPr id="4" name="Rectangle 3"/>
            <p:cNvSpPr/>
            <p:nvPr/>
          </p:nvSpPr>
          <p:spPr>
            <a:xfrm>
              <a:off x="4172917" y="1647903"/>
              <a:ext cx="2857500" cy="1271588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34572" y="1617269"/>
              <a:ext cx="12410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180</a:t>
              </a:r>
              <a:r>
                <a:rPr lang="en-US" baseline="30000" smtClean="0">
                  <a:solidFill>
                    <a:schemeClr val="bg1"/>
                  </a:solidFill>
                </a:rPr>
                <a:t>0</a:t>
              </a:r>
              <a:r>
                <a:rPr lang="en-US" smtClean="0">
                  <a:solidFill>
                    <a:schemeClr val="bg1"/>
                  </a:solidFill>
                </a:rPr>
                <a:t> dipole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845050" y="1950574"/>
              <a:ext cx="1919287" cy="964076"/>
            </a:xfrm>
            <a:custGeom>
              <a:avLst/>
              <a:gdLst>
                <a:gd name="connsiteX0" fmla="*/ 0 w 1919287"/>
                <a:gd name="connsiteY0" fmla="*/ 945026 h 964076"/>
                <a:gd name="connsiteX1" fmla="*/ 12700 w 1919287"/>
                <a:gd name="connsiteY1" fmla="*/ 786276 h 964076"/>
                <a:gd name="connsiteX2" fmla="*/ 44450 w 1919287"/>
                <a:gd name="connsiteY2" fmla="*/ 659276 h 964076"/>
                <a:gd name="connsiteX3" fmla="*/ 101600 w 1919287"/>
                <a:gd name="connsiteY3" fmla="*/ 519576 h 964076"/>
                <a:gd name="connsiteX4" fmla="*/ 184150 w 1919287"/>
                <a:gd name="connsiteY4" fmla="*/ 386226 h 964076"/>
                <a:gd name="connsiteX5" fmla="*/ 279400 w 1919287"/>
                <a:gd name="connsiteY5" fmla="*/ 278276 h 964076"/>
                <a:gd name="connsiteX6" fmla="*/ 393700 w 1919287"/>
                <a:gd name="connsiteY6" fmla="*/ 183026 h 964076"/>
                <a:gd name="connsiteX7" fmla="*/ 514350 w 1919287"/>
                <a:gd name="connsiteY7" fmla="*/ 106826 h 964076"/>
                <a:gd name="connsiteX8" fmla="*/ 679450 w 1919287"/>
                <a:gd name="connsiteY8" fmla="*/ 36976 h 964076"/>
                <a:gd name="connsiteX9" fmla="*/ 857250 w 1919287"/>
                <a:gd name="connsiteY9" fmla="*/ 5226 h 964076"/>
                <a:gd name="connsiteX10" fmla="*/ 1085850 w 1919287"/>
                <a:gd name="connsiteY10" fmla="*/ 5226 h 964076"/>
                <a:gd name="connsiteX11" fmla="*/ 1301750 w 1919287"/>
                <a:gd name="connsiteY11" fmla="*/ 56026 h 964076"/>
                <a:gd name="connsiteX12" fmla="*/ 1530350 w 1919287"/>
                <a:gd name="connsiteY12" fmla="*/ 183026 h 964076"/>
                <a:gd name="connsiteX13" fmla="*/ 1739900 w 1919287"/>
                <a:gd name="connsiteY13" fmla="*/ 398926 h 964076"/>
                <a:gd name="connsiteX14" fmla="*/ 1841500 w 1919287"/>
                <a:gd name="connsiteY14" fmla="*/ 589426 h 964076"/>
                <a:gd name="connsiteX15" fmla="*/ 1911350 w 1919287"/>
                <a:gd name="connsiteY15" fmla="*/ 792626 h 964076"/>
                <a:gd name="connsiteX16" fmla="*/ 1917700 w 1919287"/>
                <a:gd name="connsiteY16" fmla="*/ 964076 h 96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9287" h="964076">
                  <a:moveTo>
                    <a:pt x="0" y="945026"/>
                  </a:moveTo>
                  <a:cubicBezTo>
                    <a:pt x="2646" y="889463"/>
                    <a:pt x="5292" y="833901"/>
                    <a:pt x="12700" y="786276"/>
                  </a:cubicBezTo>
                  <a:cubicBezTo>
                    <a:pt x="20108" y="738651"/>
                    <a:pt x="29633" y="703726"/>
                    <a:pt x="44450" y="659276"/>
                  </a:cubicBezTo>
                  <a:cubicBezTo>
                    <a:pt x="59267" y="614826"/>
                    <a:pt x="78317" y="565084"/>
                    <a:pt x="101600" y="519576"/>
                  </a:cubicBezTo>
                  <a:cubicBezTo>
                    <a:pt x="124883" y="474068"/>
                    <a:pt x="154517" y="426442"/>
                    <a:pt x="184150" y="386226"/>
                  </a:cubicBezTo>
                  <a:cubicBezTo>
                    <a:pt x="213783" y="346010"/>
                    <a:pt x="244475" y="312143"/>
                    <a:pt x="279400" y="278276"/>
                  </a:cubicBezTo>
                  <a:cubicBezTo>
                    <a:pt x="314325" y="244409"/>
                    <a:pt x="354542" y="211601"/>
                    <a:pt x="393700" y="183026"/>
                  </a:cubicBezTo>
                  <a:cubicBezTo>
                    <a:pt x="432858" y="154451"/>
                    <a:pt x="466725" y="131168"/>
                    <a:pt x="514350" y="106826"/>
                  </a:cubicBezTo>
                  <a:cubicBezTo>
                    <a:pt x="561975" y="82484"/>
                    <a:pt x="622300" y="53909"/>
                    <a:pt x="679450" y="36976"/>
                  </a:cubicBezTo>
                  <a:cubicBezTo>
                    <a:pt x="736600" y="20043"/>
                    <a:pt x="789517" y="10518"/>
                    <a:pt x="857250" y="5226"/>
                  </a:cubicBezTo>
                  <a:cubicBezTo>
                    <a:pt x="924983" y="-66"/>
                    <a:pt x="1011767" y="-3241"/>
                    <a:pt x="1085850" y="5226"/>
                  </a:cubicBezTo>
                  <a:cubicBezTo>
                    <a:pt x="1159933" y="13693"/>
                    <a:pt x="1227667" y="26393"/>
                    <a:pt x="1301750" y="56026"/>
                  </a:cubicBezTo>
                  <a:cubicBezTo>
                    <a:pt x="1375833" y="85659"/>
                    <a:pt x="1457325" y="125876"/>
                    <a:pt x="1530350" y="183026"/>
                  </a:cubicBezTo>
                  <a:cubicBezTo>
                    <a:pt x="1603375" y="240176"/>
                    <a:pt x="1688042" y="331193"/>
                    <a:pt x="1739900" y="398926"/>
                  </a:cubicBezTo>
                  <a:cubicBezTo>
                    <a:pt x="1791758" y="466659"/>
                    <a:pt x="1812925" y="523809"/>
                    <a:pt x="1841500" y="589426"/>
                  </a:cubicBezTo>
                  <a:cubicBezTo>
                    <a:pt x="1870075" y="655043"/>
                    <a:pt x="1898650" y="730184"/>
                    <a:pt x="1911350" y="792626"/>
                  </a:cubicBezTo>
                  <a:cubicBezTo>
                    <a:pt x="1924050" y="855068"/>
                    <a:pt x="1917700" y="964076"/>
                    <a:pt x="1917700" y="964076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71706" y="1950574"/>
              <a:ext cx="1919287" cy="964076"/>
            </a:xfrm>
            <a:custGeom>
              <a:avLst/>
              <a:gdLst>
                <a:gd name="connsiteX0" fmla="*/ 0 w 1919287"/>
                <a:gd name="connsiteY0" fmla="*/ 945026 h 964076"/>
                <a:gd name="connsiteX1" fmla="*/ 12700 w 1919287"/>
                <a:gd name="connsiteY1" fmla="*/ 786276 h 964076"/>
                <a:gd name="connsiteX2" fmla="*/ 44450 w 1919287"/>
                <a:gd name="connsiteY2" fmla="*/ 659276 h 964076"/>
                <a:gd name="connsiteX3" fmla="*/ 101600 w 1919287"/>
                <a:gd name="connsiteY3" fmla="*/ 519576 h 964076"/>
                <a:gd name="connsiteX4" fmla="*/ 184150 w 1919287"/>
                <a:gd name="connsiteY4" fmla="*/ 386226 h 964076"/>
                <a:gd name="connsiteX5" fmla="*/ 279400 w 1919287"/>
                <a:gd name="connsiteY5" fmla="*/ 278276 h 964076"/>
                <a:gd name="connsiteX6" fmla="*/ 393700 w 1919287"/>
                <a:gd name="connsiteY6" fmla="*/ 183026 h 964076"/>
                <a:gd name="connsiteX7" fmla="*/ 514350 w 1919287"/>
                <a:gd name="connsiteY7" fmla="*/ 106826 h 964076"/>
                <a:gd name="connsiteX8" fmla="*/ 679450 w 1919287"/>
                <a:gd name="connsiteY8" fmla="*/ 36976 h 964076"/>
                <a:gd name="connsiteX9" fmla="*/ 857250 w 1919287"/>
                <a:gd name="connsiteY9" fmla="*/ 5226 h 964076"/>
                <a:gd name="connsiteX10" fmla="*/ 1085850 w 1919287"/>
                <a:gd name="connsiteY10" fmla="*/ 5226 h 964076"/>
                <a:gd name="connsiteX11" fmla="*/ 1301750 w 1919287"/>
                <a:gd name="connsiteY11" fmla="*/ 56026 h 964076"/>
                <a:gd name="connsiteX12" fmla="*/ 1530350 w 1919287"/>
                <a:gd name="connsiteY12" fmla="*/ 183026 h 964076"/>
                <a:gd name="connsiteX13" fmla="*/ 1739900 w 1919287"/>
                <a:gd name="connsiteY13" fmla="*/ 398926 h 964076"/>
                <a:gd name="connsiteX14" fmla="*/ 1841500 w 1919287"/>
                <a:gd name="connsiteY14" fmla="*/ 589426 h 964076"/>
                <a:gd name="connsiteX15" fmla="*/ 1911350 w 1919287"/>
                <a:gd name="connsiteY15" fmla="*/ 792626 h 964076"/>
                <a:gd name="connsiteX16" fmla="*/ 1917700 w 1919287"/>
                <a:gd name="connsiteY16" fmla="*/ 964076 h 96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9287" h="964076">
                  <a:moveTo>
                    <a:pt x="0" y="945026"/>
                  </a:moveTo>
                  <a:cubicBezTo>
                    <a:pt x="2646" y="889463"/>
                    <a:pt x="5292" y="833901"/>
                    <a:pt x="12700" y="786276"/>
                  </a:cubicBezTo>
                  <a:cubicBezTo>
                    <a:pt x="20108" y="738651"/>
                    <a:pt x="29633" y="703726"/>
                    <a:pt x="44450" y="659276"/>
                  </a:cubicBezTo>
                  <a:cubicBezTo>
                    <a:pt x="59267" y="614826"/>
                    <a:pt x="78317" y="565084"/>
                    <a:pt x="101600" y="519576"/>
                  </a:cubicBezTo>
                  <a:cubicBezTo>
                    <a:pt x="124883" y="474068"/>
                    <a:pt x="154517" y="426442"/>
                    <a:pt x="184150" y="386226"/>
                  </a:cubicBezTo>
                  <a:cubicBezTo>
                    <a:pt x="213783" y="346010"/>
                    <a:pt x="244475" y="312143"/>
                    <a:pt x="279400" y="278276"/>
                  </a:cubicBezTo>
                  <a:cubicBezTo>
                    <a:pt x="314325" y="244409"/>
                    <a:pt x="354542" y="211601"/>
                    <a:pt x="393700" y="183026"/>
                  </a:cubicBezTo>
                  <a:cubicBezTo>
                    <a:pt x="432858" y="154451"/>
                    <a:pt x="466725" y="131168"/>
                    <a:pt x="514350" y="106826"/>
                  </a:cubicBezTo>
                  <a:cubicBezTo>
                    <a:pt x="561975" y="82484"/>
                    <a:pt x="622300" y="53909"/>
                    <a:pt x="679450" y="36976"/>
                  </a:cubicBezTo>
                  <a:cubicBezTo>
                    <a:pt x="736600" y="20043"/>
                    <a:pt x="789517" y="10518"/>
                    <a:pt x="857250" y="5226"/>
                  </a:cubicBezTo>
                  <a:cubicBezTo>
                    <a:pt x="924983" y="-66"/>
                    <a:pt x="1011767" y="-3241"/>
                    <a:pt x="1085850" y="5226"/>
                  </a:cubicBezTo>
                  <a:cubicBezTo>
                    <a:pt x="1159933" y="13693"/>
                    <a:pt x="1227667" y="26393"/>
                    <a:pt x="1301750" y="56026"/>
                  </a:cubicBezTo>
                  <a:cubicBezTo>
                    <a:pt x="1375833" y="85659"/>
                    <a:pt x="1457325" y="125876"/>
                    <a:pt x="1530350" y="183026"/>
                  </a:cubicBezTo>
                  <a:cubicBezTo>
                    <a:pt x="1603375" y="240176"/>
                    <a:pt x="1688042" y="331193"/>
                    <a:pt x="1739900" y="398926"/>
                  </a:cubicBezTo>
                  <a:cubicBezTo>
                    <a:pt x="1791758" y="466659"/>
                    <a:pt x="1812925" y="523809"/>
                    <a:pt x="1841500" y="589426"/>
                  </a:cubicBezTo>
                  <a:cubicBezTo>
                    <a:pt x="1870075" y="655043"/>
                    <a:pt x="1898650" y="730184"/>
                    <a:pt x="1911350" y="792626"/>
                  </a:cubicBezTo>
                  <a:cubicBezTo>
                    <a:pt x="1924050" y="855068"/>
                    <a:pt x="1917700" y="964076"/>
                    <a:pt x="1917700" y="964076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613783" y="2266477"/>
              <a:ext cx="570016" cy="644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56882" y="2464616"/>
              <a:ext cx="534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𝞺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4371706" y="3021525"/>
              <a:ext cx="228891" cy="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347812" y="2960124"/>
              <a:ext cx="522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254212" y="3021525"/>
              <a:ext cx="265672" cy="2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217473" y="2965498"/>
              <a:ext cx="522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-x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4079475" y="2654580"/>
              <a:ext cx="417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5995802" y="2658416"/>
              <a:ext cx="417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600597" y="1992288"/>
              <a:ext cx="1919287" cy="964076"/>
            </a:xfrm>
            <a:custGeom>
              <a:avLst/>
              <a:gdLst>
                <a:gd name="connsiteX0" fmla="*/ 0 w 1919287"/>
                <a:gd name="connsiteY0" fmla="*/ 945026 h 964076"/>
                <a:gd name="connsiteX1" fmla="*/ 12700 w 1919287"/>
                <a:gd name="connsiteY1" fmla="*/ 786276 h 964076"/>
                <a:gd name="connsiteX2" fmla="*/ 44450 w 1919287"/>
                <a:gd name="connsiteY2" fmla="*/ 659276 h 964076"/>
                <a:gd name="connsiteX3" fmla="*/ 101600 w 1919287"/>
                <a:gd name="connsiteY3" fmla="*/ 519576 h 964076"/>
                <a:gd name="connsiteX4" fmla="*/ 184150 w 1919287"/>
                <a:gd name="connsiteY4" fmla="*/ 386226 h 964076"/>
                <a:gd name="connsiteX5" fmla="*/ 279400 w 1919287"/>
                <a:gd name="connsiteY5" fmla="*/ 278276 h 964076"/>
                <a:gd name="connsiteX6" fmla="*/ 393700 w 1919287"/>
                <a:gd name="connsiteY6" fmla="*/ 183026 h 964076"/>
                <a:gd name="connsiteX7" fmla="*/ 514350 w 1919287"/>
                <a:gd name="connsiteY7" fmla="*/ 106826 h 964076"/>
                <a:gd name="connsiteX8" fmla="*/ 679450 w 1919287"/>
                <a:gd name="connsiteY8" fmla="*/ 36976 h 964076"/>
                <a:gd name="connsiteX9" fmla="*/ 857250 w 1919287"/>
                <a:gd name="connsiteY9" fmla="*/ 5226 h 964076"/>
                <a:gd name="connsiteX10" fmla="*/ 1085850 w 1919287"/>
                <a:gd name="connsiteY10" fmla="*/ 5226 h 964076"/>
                <a:gd name="connsiteX11" fmla="*/ 1301750 w 1919287"/>
                <a:gd name="connsiteY11" fmla="*/ 56026 h 964076"/>
                <a:gd name="connsiteX12" fmla="*/ 1530350 w 1919287"/>
                <a:gd name="connsiteY12" fmla="*/ 183026 h 964076"/>
                <a:gd name="connsiteX13" fmla="*/ 1739900 w 1919287"/>
                <a:gd name="connsiteY13" fmla="*/ 398926 h 964076"/>
                <a:gd name="connsiteX14" fmla="*/ 1841500 w 1919287"/>
                <a:gd name="connsiteY14" fmla="*/ 589426 h 964076"/>
                <a:gd name="connsiteX15" fmla="*/ 1911350 w 1919287"/>
                <a:gd name="connsiteY15" fmla="*/ 792626 h 964076"/>
                <a:gd name="connsiteX16" fmla="*/ 1917700 w 1919287"/>
                <a:gd name="connsiteY16" fmla="*/ 964076 h 96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9287" h="964076">
                  <a:moveTo>
                    <a:pt x="0" y="945026"/>
                  </a:moveTo>
                  <a:cubicBezTo>
                    <a:pt x="2646" y="889463"/>
                    <a:pt x="5292" y="833901"/>
                    <a:pt x="12700" y="786276"/>
                  </a:cubicBezTo>
                  <a:cubicBezTo>
                    <a:pt x="20108" y="738651"/>
                    <a:pt x="29633" y="703726"/>
                    <a:pt x="44450" y="659276"/>
                  </a:cubicBezTo>
                  <a:cubicBezTo>
                    <a:pt x="59267" y="614826"/>
                    <a:pt x="78317" y="565084"/>
                    <a:pt x="101600" y="519576"/>
                  </a:cubicBezTo>
                  <a:cubicBezTo>
                    <a:pt x="124883" y="474068"/>
                    <a:pt x="154517" y="426442"/>
                    <a:pt x="184150" y="386226"/>
                  </a:cubicBezTo>
                  <a:cubicBezTo>
                    <a:pt x="213783" y="346010"/>
                    <a:pt x="244475" y="312143"/>
                    <a:pt x="279400" y="278276"/>
                  </a:cubicBezTo>
                  <a:cubicBezTo>
                    <a:pt x="314325" y="244409"/>
                    <a:pt x="354542" y="211601"/>
                    <a:pt x="393700" y="183026"/>
                  </a:cubicBezTo>
                  <a:cubicBezTo>
                    <a:pt x="432858" y="154451"/>
                    <a:pt x="466725" y="131168"/>
                    <a:pt x="514350" y="106826"/>
                  </a:cubicBezTo>
                  <a:cubicBezTo>
                    <a:pt x="561975" y="82484"/>
                    <a:pt x="622300" y="53909"/>
                    <a:pt x="679450" y="36976"/>
                  </a:cubicBezTo>
                  <a:cubicBezTo>
                    <a:pt x="736600" y="20043"/>
                    <a:pt x="789517" y="10518"/>
                    <a:pt x="857250" y="5226"/>
                  </a:cubicBezTo>
                  <a:cubicBezTo>
                    <a:pt x="924983" y="-66"/>
                    <a:pt x="1011767" y="-3241"/>
                    <a:pt x="1085850" y="5226"/>
                  </a:cubicBezTo>
                  <a:cubicBezTo>
                    <a:pt x="1159933" y="13693"/>
                    <a:pt x="1227667" y="26393"/>
                    <a:pt x="1301750" y="56026"/>
                  </a:cubicBezTo>
                  <a:cubicBezTo>
                    <a:pt x="1375833" y="85659"/>
                    <a:pt x="1457325" y="125876"/>
                    <a:pt x="1530350" y="183026"/>
                  </a:cubicBezTo>
                  <a:cubicBezTo>
                    <a:pt x="1603375" y="240176"/>
                    <a:pt x="1688042" y="331193"/>
                    <a:pt x="1739900" y="398926"/>
                  </a:cubicBezTo>
                  <a:cubicBezTo>
                    <a:pt x="1791758" y="466659"/>
                    <a:pt x="1812925" y="523809"/>
                    <a:pt x="1841500" y="589426"/>
                  </a:cubicBezTo>
                  <a:cubicBezTo>
                    <a:pt x="1870075" y="655043"/>
                    <a:pt x="1898650" y="730184"/>
                    <a:pt x="1911350" y="792626"/>
                  </a:cubicBezTo>
                  <a:cubicBezTo>
                    <a:pt x="1924050" y="855068"/>
                    <a:pt x="1917700" y="964076"/>
                    <a:pt x="1917700" y="964076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549900" y="1950574"/>
              <a:ext cx="69850" cy="475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323338" y="2862995"/>
              <a:ext cx="69850" cy="475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50820" y="2874868"/>
              <a:ext cx="69850" cy="475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66950" y="5456694"/>
            <a:ext cx="9215252" cy="1384995"/>
            <a:chOff x="2766950" y="5456694"/>
            <a:chExt cx="9215252" cy="1384995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2766950" y="6070499"/>
              <a:ext cx="5961413" cy="966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2790700" y="5524244"/>
              <a:ext cx="5937663" cy="1092511"/>
            </a:xfrm>
            <a:custGeom>
              <a:avLst/>
              <a:gdLst>
                <a:gd name="connsiteX0" fmla="*/ 0 w 5937663"/>
                <a:gd name="connsiteY0" fmla="*/ 9657 h 1092511"/>
                <a:gd name="connsiteX1" fmla="*/ 1068779 w 5937663"/>
                <a:gd name="connsiteY1" fmla="*/ 21533 h 1092511"/>
                <a:gd name="connsiteX2" fmla="*/ 1923803 w 5937663"/>
                <a:gd name="connsiteY2" fmla="*/ 199662 h 1092511"/>
                <a:gd name="connsiteX3" fmla="*/ 2778826 w 5937663"/>
                <a:gd name="connsiteY3" fmla="*/ 567798 h 1092511"/>
                <a:gd name="connsiteX4" fmla="*/ 3562598 w 5937663"/>
                <a:gd name="connsiteY4" fmla="*/ 888431 h 1092511"/>
                <a:gd name="connsiteX5" fmla="*/ 4524499 w 5937663"/>
                <a:gd name="connsiteY5" fmla="*/ 1078437 h 1092511"/>
                <a:gd name="connsiteX6" fmla="*/ 5937663 w 5937663"/>
                <a:gd name="connsiteY6" fmla="*/ 1078437 h 1092511"/>
                <a:gd name="connsiteX7" fmla="*/ 5937663 w 5937663"/>
                <a:gd name="connsiteY7" fmla="*/ 1078437 h 109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7663" h="1092511">
                  <a:moveTo>
                    <a:pt x="0" y="9657"/>
                  </a:moveTo>
                  <a:cubicBezTo>
                    <a:pt x="374072" y="-239"/>
                    <a:pt x="748145" y="-10134"/>
                    <a:pt x="1068779" y="21533"/>
                  </a:cubicBezTo>
                  <a:cubicBezTo>
                    <a:pt x="1389413" y="53200"/>
                    <a:pt x="1638795" y="108618"/>
                    <a:pt x="1923803" y="199662"/>
                  </a:cubicBezTo>
                  <a:cubicBezTo>
                    <a:pt x="2208811" y="290706"/>
                    <a:pt x="2505694" y="453003"/>
                    <a:pt x="2778826" y="567798"/>
                  </a:cubicBezTo>
                  <a:cubicBezTo>
                    <a:pt x="3051958" y="682593"/>
                    <a:pt x="3271653" y="803325"/>
                    <a:pt x="3562598" y="888431"/>
                  </a:cubicBezTo>
                  <a:cubicBezTo>
                    <a:pt x="3853543" y="973537"/>
                    <a:pt x="4128655" y="1046769"/>
                    <a:pt x="4524499" y="1078437"/>
                  </a:cubicBezTo>
                  <a:cubicBezTo>
                    <a:pt x="4920343" y="1110105"/>
                    <a:pt x="5937663" y="1078437"/>
                    <a:pt x="5937663" y="1078437"/>
                  </a:cubicBezTo>
                  <a:lnTo>
                    <a:pt x="5937663" y="1078437"/>
                  </a:ln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028207" y="5524244"/>
              <a:ext cx="11875" cy="546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766950" y="5626088"/>
              <a:ext cx="516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8346409" y="6065347"/>
              <a:ext cx="11875" cy="54625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942648" y="6167191"/>
              <a:ext cx="516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-x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65870" y="5456694"/>
              <a:ext cx="30163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Weak focusing in x</a:t>
              </a:r>
            </a:p>
            <a:p>
              <a:r>
                <a:rPr lang="en-US" sz="2800" dirty="0" smtClean="0"/>
                <a:t>Drift in y (horizontal dipole) </a:t>
              </a:r>
              <a:endParaRPr lang="en-US" sz="2800" dirty="0"/>
            </a:p>
          </p:txBody>
        </p:sp>
        <p:sp>
          <p:nvSpPr>
            <p:cNvPr id="36" name="Freeform 35"/>
            <p:cNvSpPr/>
            <p:nvPr/>
          </p:nvSpPr>
          <p:spPr>
            <a:xfrm flipV="1">
              <a:off x="2787652" y="5539484"/>
              <a:ext cx="5937663" cy="1092511"/>
            </a:xfrm>
            <a:custGeom>
              <a:avLst/>
              <a:gdLst>
                <a:gd name="connsiteX0" fmla="*/ 0 w 5937663"/>
                <a:gd name="connsiteY0" fmla="*/ 9657 h 1092511"/>
                <a:gd name="connsiteX1" fmla="*/ 1068779 w 5937663"/>
                <a:gd name="connsiteY1" fmla="*/ 21533 h 1092511"/>
                <a:gd name="connsiteX2" fmla="*/ 1923803 w 5937663"/>
                <a:gd name="connsiteY2" fmla="*/ 199662 h 1092511"/>
                <a:gd name="connsiteX3" fmla="*/ 2778826 w 5937663"/>
                <a:gd name="connsiteY3" fmla="*/ 567798 h 1092511"/>
                <a:gd name="connsiteX4" fmla="*/ 3562598 w 5937663"/>
                <a:gd name="connsiteY4" fmla="*/ 888431 h 1092511"/>
                <a:gd name="connsiteX5" fmla="*/ 4524499 w 5937663"/>
                <a:gd name="connsiteY5" fmla="*/ 1078437 h 1092511"/>
                <a:gd name="connsiteX6" fmla="*/ 5937663 w 5937663"/>
                <a:gd name="connsiteY6" fmla="*/ 1078437 h 1092511"/>
                <a:gd name="connsiteX7" fmla="*/ 5937663 w 5937663"/>
                <a:gd name="connsiteY7" fmla="*/ 1078437 h 1092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7663" h="1092511">
                  <a:moveTo>
                    <a:pt x="0" y="9657"/>
                  </a:moveTo>
                  <a:cubicBezTo>
                    <a:pt x="374072" y="-239"/>
                    <a:pt x="748145" y="-10134"/>
                    <a:pt x="1068779" y="21533"/>
                  </a:cubicBezTo>
                  <a:cubicBezTo>
                    <a:pt x="1389413" y="53200"/>
                    <a:pt x="1638795" y="108618"/>
                    <a:pt x="1923803" y="199662"/>
                  </a:cubicBezTo>
                  <a:cubicBezTo>
                    <a:pt x="2208811" y="290706"/>
                    <a:pt x="2505694" y="453003"/>
                    <a:pt x="2778826" y="567798"/>
                  </a:cubicBezTo>
                  <a:cubicBezTo>
                    <a:pt x="3051958" y="682593"/>
                    <a:pt x="3271653" y="803325"/>
                    <a:pt x="3562598" y="888431"/>
                  </a:cubicBezTo>
                  <a:cubicBezTo>
                    <a:pt x="3853543" y="973537"/>
                    <a:pt x="4128655" y="1046769"/>
                    <a:pt x="4524499" y="1078437"/>
                  </a:cubicBezTo>
                  <a:cubicBezTo>
                    <a:pt x="4920343" y="1110105"/>
                    <a:pt x="5937663" y="1078437"/>
                    <a:pt x="5937663" y="1078437"/>
                  </a:cubicBezTo>
                  <a:lnTo>
                    <a:pt x="5937663" y="1078437"/>
                  </a:lnTo>
                </a:path>
              </a:pathLst>
            </a:custGeom>
            <a:noFill/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501132" y="6062326"/>
              <a:ext cx="69850" cy="475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02573" y="6118032"/>
              <a:ext cx="336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</a:t>
              </a:r>
              <a:endParaRPr lang="en-US"/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5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36597" y="3935927"/>
                <a:ext cx="4654031" cy="1097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36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6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6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36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6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36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36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97" y="3935927"/>
                <a:ext cx="4654031" cy="10978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8954" y="2347947"/>
                <a:ext cx="7213706" cy="117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𝑜𝑠h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𝑘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𝑐𝑜𝑠h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954" y="2347947"/>
                <a:ext cx="7213706" cy="11717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0439999" y="2720569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</a:t>
            </a:r>
            <a:r>
              <a:rPr lang="en-US" sz="3200" dirty="0" smtClean="0"/>
              <a:t>&gt;0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38748" y="2834873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DEFOCUSING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78841" y="373127"/>
                <a:ext cx="8169544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𝑜𝑠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mr-IN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2800" b="0" i="1" smtClean="0">
                                            <a:latin typeface="Cambria Math" charset="0"/>
                                          </a:rPr>
                                          <m:t>|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|</m:t>
                                    </m:r>
                                  </m:e>
                                </m:rad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41" y="373127"/>
                <a:ext cx="8169544" cy="13871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529886" y="745749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k&lt;0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528635" y="860053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FOCUSING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29885" y="4110614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k=0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9085" y="427520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DRIFT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19291" y="5283670"/>
                <a:ext cx="6559744" cy="1052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mr-IN" sz="28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′(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charset="0"/>
                                  </a:rPr>
                                  <m:t>𝑐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𝑜𝑠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𝜌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𝑠𝑖𝑛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𝑐𝑜𝑠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291" y="5283670"/>
                <a:ext cx="6559744" cy="10527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69085" y="5656296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01" y="0"/>
            <a:ext cx="10515600" cy="1325563"/>
          </a:xfrm>
        </p:spPr>
        <p:txBody>
          <a:bodyPr/>
          <a:lstStyle/>
          <a:p>
            <a:r>
              <a:rPr lang="en-US" smtClean="0"/>
              <a:t>Four-dimensional trajectories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6002" y="1068779"/>
            <a:ext cx="10925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general a particle travelling along the accelerator moves in x and y, therefore we need to deal with four-dimensional vectors and matrices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8964971" y="2022886"/>
            <a:ext cx="2624464" cy="1967223"/>
            <a:chOff x="5131517" y="1964586"/>
            <a:chExt cx="2745128" cy="23442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21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Magnetic field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86181" y="2999937"/>
              <a:ext cx="29046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05654" y="1990011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</a:t>
              </a:r>
              <a:endParaRPr lang="en-GB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24201" y="2779240"/>
            <a:ext cx="6554124" cy="1660576"/>
            <a:chOff x="5124201" y="2779240"/>
            <a:chExt cx="6554124" cy="1660576"/>
          </a:xfrm>
        </p:grpSpPr>
        <p:sp>
          <p:nvSpPr>
            <p:cNvPr id="25" name="TextBox 24"/>
            <p:cNvSpPr txBox="1"/>
            <p:nvPr/>
          </p:nvSpPr>
          <p:spPr>
            <a:xfrm>
              <a:off x="10565520" y="4070484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Focus in x</a:t>
              </a:r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10786532" y="3056239"/>
              <a:ext cx="525208" cy="1112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5124201" y="2779240"/>
              <a:ext cx="6187538" cy="1388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897093" y="2889790"/>
            <a:ext cx="2554049" cy="1550026"/>
            <a:chOff x="7897093" y="2889790"/>
            <a:chExt cx="2554049" cy="1550026"/>
          </a:xfrm>
        </p:grpSpPr>
        <p:sp>
          <p:nvSpPr>
            <p:cNvPr id="26" name="TextBox 25"/>
            <p:cNvSpPr txBox="1"/>
            <p:nvPr/>
          </p:nvSpPr>
          <p:spPr>
            <a:xfrm>
              <a:off x="8964971" y="4070484"/>
              <a:ext cx="1345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Defocus </a:t>
              </a:r>
              <a:r>
                <a:rPr lang="en-US" smtClean="0"/>
                <a:t>in y</a:t>
              </a:r>
              <a:endParaRPr lang="en-US" dirty="0"/>
            </a:p>
          </p:txBody>
        </p:sp>
        <p:cxnSp>
          <p:nvCxnSpPr>
            <p:cNvPr id="30" name="Straight Arrow Connector 29"/>
            <p:cNvCxnSpPr>
              <a:stCxn id="26" idx="0"/>
            </p:cNvCxnSpPr>
            <p:nvPr/>
          </p:nvCxnSpPr>
          <p:spPr>
            <a:xfrm flipV="1">
              <a:off x="9637591" y="2889790"/>
              <a:ext cx="813551" cy="1180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7897093" y="3884787"/>
              <a:ext cx="984753" cy="3703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86429" y="2025191"/>
            <a:ext cx="8173424" cy="1940935"/>
            <a:chOff x="386429" y="2025191"/>
            <a:chExt cx="8173424" cy="19409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86429" y="2917740"/>
                  <a:ext cx="6887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  <m:r>
                          <a:rPr lang="en-US" b="0" i="1" baseline="-25000" smtClean="0">
                            <a:latin typeface="Cambria Math" charset="0"/>
                          </a:rPr>
                          <m:t>𝑄𝐹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429" y="2917740"/>
                  <a:ext cx="688714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965" r="-3540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3339" r="14130"/>
            <a:stretch/>
          </p:blipFill>
          <p:spPr>
            <a:xfrm>
              <a:off x="1549728" y="2040852"/>
              <a:ext cx="3574473" cy="977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5622" r="15442"/>
            <a:stretch/>
          </p:blipFill>
          <p:spPr>
            <a:xfrm>
              <a:off x="5124201" y="2999082"/>
              <a:ext cx="3046022" cy="8371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486400" y="2133047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400" y="2133047"/>
                  <a:ext cx="59103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075714" y="2133046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5714" y="2133046"/>
                  <a:ext cx="591038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483056" y="2640742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3056" y="2640742"/>
                  <a:ext cx="591038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072370" y="2640741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2370" y="2640741"/>
                  <a:ext cx="591038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088078" y="3100094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8078" y="3100094"/>
                  <a:ext cx="591038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677392" y="3100093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7392" y="3100093"/>
                  <a:ext cx="59103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084734" y="3607789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734" y="3607789"/>
                  <a:ext cx="591038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674048" y="3607788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4048" y="3607788"/>
                  <a:ext cx="591038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Freeform 16"/>
            <p:cNvSpPr/>
            <p:nvPr/>
          </p:nvSpPr>
          <p:spPr>
            <a:xfrm>
              <a:off x="1294795" y="2078187"/>
              <a:ext cx="201496" cy="1686296"/>
            </a:xfrm>
            <a:custGeom>
              <a:avLst/>
              <a:gdLst>
                <a:gd name="connsiteX0" fmla="*/ 201496 w 201496"/>
                <a:gd name="connsiteY0" fmla="*/ 0 h 1686296"/>
                <a:gd name="connsiteX1" fmla="*/ 35241 w 201496"/>
                <a:gd name="connsiteY1" fmla="*/ 380011 h 1686296"/>
                <a:gd name="connsiteX2" fmla="*/ 11491 w 201496"/>
                <a:gd name="connsiteY2" fmla="*/ 783772 h 1686296"/>
                <a:gd name="connsiteX3" fmla="*/ 11491 w 201496"/>
                <a:gd name="connsiteY3" fmla="*/ 1294411 h 1686296"/>
                <a:gd name="connsiteX4" fmla="*/ 153995 w 201496"/>
                <a:gd name="connsiteY4" fmla="*/ 1686296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96" h="1686296">
                  <a:moveTo>
                    <a:pt x="201496" y="0"/>
                  </a:moveTo>
                  <a:cubicBezTo>
                    <a:pt x="134202" y="124691"/>
                    <a:pt x="66908" y="249382"/>
                    <a:pt x="35241" y="380011"/>
                  </a:cubicBezTo>
                  <a:cubicBezTo>
                    <a:pt x="3574" y="510640"/>
                    <a:pt x="15449" y="631372"/>
                    <a:pt x="11491" y="783772"/>
                  </a:cubicBezTo>
                  <a:cubicBezTo>
                    <a:pt x="7533" y="936172"/>
                    <a:pt x="-12260" y="1143990"/>
                    <a:pt x="11491" y="1294411"/>
                  </a:cubicBezTo>
                  <a:cubicBezTo>
                    <a:pt x="35242" y="1444832"/>
                    <a:pt x="153995" y="1686296"/>
                    <a:pt x="153995" y="168629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 flipH="1">
              <a:off x="8358357" y="2046642"/>
              <a:ext cx="201496" cy="1686296"/>
            </a:xfrm>
            <a:custGeom>
              <a:avLst/>
              <a:gdLst>
                <a:gd name="connsiteX0" fmla="*/ 201496 w 201496"/>
                <a:gd name="connsiteY0" fmla="*/ 0 h 1686296"/>
                <a:gd name="connsiteX1" fmla="*/ 35241 w 201496"/>
                <a:gd name="connsiteY1" fmla="*/ 380011 h 1686296"/>
                <a:gd name="connsiteX2" fmla="*/ 11491 w 201496"/>
                <a:gd name="connsiteY2" fmla="*/ 783772 h 1686296"/>
                <a:gd name="connsiteX3" fmla="*/ 11491 w 201496"/>
                <a:gd name="connsiteY3" fmla="*/ 1294411 h 1686296"/>
                <a:gd name="connsiteX4" fmla="*/ 153995 w 201496"/>
                <a:gd name="connsiteY4" fmla="*/ 1686296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96" h="1686296">
                  <a:moveTo>
                    <a:pt x="201496" y="0"/>
                  </a:moveTo>
                  <a:cubicBezTo>
                    <a:pt x="134202" y="124691"/>
                    <a:pt x="66908" y="249382"/>
                    <a:pt x="35241" y="380011"/>
                  </a:cubicBezTo>
                  <a:cubicBezTo>
                    <a:pt x="3574" y="510640"/>
                    <a:pt x="15449" y="631372"/>
                    <a:pt x="11491" y="783772"/>
                  </a:cubicBezTo>
                  <a:cubicBezTo>
                    <a:pt x="7533" y="936172"/>
                    <a:pt x="-12260" y="1143990"/>
                    <a:pt x="11491" y="1294411"/>
                  </a:cubicBezTo>
                  <a:cubicBezTo>
                    <a:pt x="35242" y="1444832"/>
                    <a:pt x="153995" y="1686296"/>
                    <a:pt x="153995" y="168629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517498" y="2025191"/>
              <a:ext cx="3697580" cy="10451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059834" y="2920985"/>
              <a:ext cx="3207646" cy="10451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5073" y="4730778"/>
            <a:ext cx="8280299" cy="1940935"/>
            <a:chOff x="325073" y="4730778"/>
            <a:chExt cx="8280299" cy="19409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25073" y="5623327"/>
                  <a:ext cx="6976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  <m:r>
                          <a:rPr lang="en-US" b="0" i="1" baseline="-25000" smtClean="0">
                            <a:latin typeface="Cambria Math" charset="0"/>
                          </a:rPr>
                          <m:t>𝑄𝐷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073" y="5623327"/>
                  <a:ext cx="697627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7826" r="-3478" b="-282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23339" r="14130"/>
            <a:stretch/>
          </p:blipFill>
          <p:spPr>
            <a:xfrm>
              <a:off x="4935722" y="5658332"/>
              <a:ext cx="3574473" cy="9779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l="25622" r="15442"/>
            <a:stretch/>
          </p:blipFill>
          <p:spPr>
            <a:xfrm>
              <a:off x="1590737" y="4781505"/>
              <a:ext cx="3046022" cy="8371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341919" y="4838634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1919" y="4838634"/>
                  <a:ext cx="59103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931233" y="4838633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1233" y="4838633"/>
                  <a:ext cx="59103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5338575" y="5346329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8575" y="5346329"/>
                  <a:ext cx="591038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6927889" y="5346328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889" y="5346328"/>
                  <a:ext cx="591038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943597" y="5805681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3597" y="5805681"/>
                  <a:ext cx="591038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532911" y="5805680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2911" y="5805680"/>
                  <a:ext cx="591038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940253" y="6313376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0253" y="6313376"/>
                  <a:ext cx="59103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529567" y="6313375"/>
                  <a:ext cx="59103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567" y="6313375"/>
                  <a:ext cx="591038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Freeform 49"/>
            <p:cNvSpPr/>
            <p:nvPr/>
          </p:nvSpPr>
          <p:spPr>
            <a:xfrm>
              <a:off x="1233439" y="4783774"/>
              <a:ext cx="201496" cy="1686296"/>
            </a:xfrm>
            <a:custGeom>
              <a:avLst/>
              <a:gdLst>
                <a:gd name="connsiteX0" fmla="*/ 201496 w 201496"/>
                <a:gd name="connsiteY0" fmla="*/ 0 h 1686296"/>
                <a:gd name="connsiteX1" fmla="*/ 35241 w 201496"/>
                <a:gd name="connsiteY1" fmla="*/ 380011 h 1686296"/>
                <a:gd name="connsiteX2" fmla="*/ 11491 w 201496"/>
                <a:gd name="connsiteY2" fmla="*/ 783772 h 1686296"/>
                <a:gd name="connsiteX3" fmla="*/ 11491 w 201496"/>
                <a:gd name="connsiteY3" fmla="*/ 1294411 h 1686296"/>
                <a:gd name="connsiteX4" fmla="*/ 153995 w 201496"/>
                <a:gd name="connsiteY4" fmla="*/ 1686296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96" h="1686296">
                  <a:moveTo>
                    <a:pt x="201496" y="0"/>
                  </a:moveTo>
                  <a:cubicBezTo>
                    <a:pt x="134202" y="124691"/>
                    <a:pt x="66908" y="249382"/>
                    <a:pt x="35241" y="380011"/>
                  </a:cubicBezTo>
                  <a:cubicBezTo>
                    <a:pt x="3574" y="510640"/>
                    <a:pt x="15449" y="631372"/>
                    <a:pt x="11491" y="783772"/>
                  </a:cubicBezTo>
                  <a:cubicBezTo>
                    <a:pt x="7533" y="936172"/>
                    <a:pt x="-12260" y="1143990"/>
                    <a:pt x="11491" y="1294411"/>
                  </a:cubicBezTo>
                  <a:cubicBezTo>
                    <a:pt x="35242" y="1444832"/>
                    <a:pt x="153995" y="1686296"/>
                    <a:pt x="153995" y="168629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8403876" y="4752229"/>
              <a:ext cx="201496" cy="1686296"/>
            </a:xfrm>
            <a:custGeom>
              <a:avLst/>
              <a:gdLst>
                <a:gd name="connsiteX0" fmla="*/ 201496 w 201496"/>
                <a:gd name="connsiteY0" fmla="*/ 0 h 1686296"/>
                <a:gd name="connsiteX1" fmla="*/ 35241 w 201496"/>
                <a:gd name="connsiteY1" fmla="*/ 380011 h 1686296"/>
                <a:gd name="connsiteX2" fmla="*/ 11491 w 201496"/>
                <a:gd name="connsiteY2" fmla="*/ 783772 h 1686296"/>
                <a:gd name="connsiteX3" fmla="*/ 11491 w 201496"/>
                <a:gd name="connsiteY3" fmla="*/ 1294411 h 1686296"/>
                <a:gd name="connsiteX4" fmla="*/ 153995 w 201496"/>
                <a:gd name="connsiteY4" fmla="*/ 1686296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96" h="1686296">
                  <a:moveTo>
                    <a:pt x="201496" y="0"/>
                  </a:moveTo>
                  <a:cubicBezTo>
                    <a:pt x="134202" y="124691"/>
                    <a:pt x="66908" y="249382"/>
                    <a:pt x="35241" y="380011"/>
                  </a:cubicBezTo>
                  <a:cubicBezTo>
                    <a:pt x="3574" y="510640"/>
                    <a:pt x="15449" y="631372"/>
                    <a:pt x="11491" y="783772"/>
                  </a:cubicBezTo>
                  <a:cubicBezTo>
                    <a:pt x="7533" y="936172"/>
                    <a:pt x="-12260" y="1143990"/>
                    <a:pt x="11491" y="1294411"/>
                  </a:cubicBezTo>
                  <a:cubicBezTo>
                    <a:pt x="35242" y="1444832"/>
                    <a:pt x="153995" y="1686296"/>
                    <a:pt x="153995" y="168629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373017" y="4730778"/>
              <a:ext cx="3697580" cy="10451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15353" y="5626572"/>
              <a:ext cx="3594842" cy="10451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5400000">
            <a:off x="9277020" y="4493150"/>
            <a:ext cx="2122242" cy="2176325"/>
            <a:chOff x="5131517" y="1960116"/>
            <a:chExt cx="2734963" cy="234872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"/>
            <a:srcRect l="7907" t="11032" r="9590" b="7135"/>
            <a:stretch/>
          </p:blipFill>
          <p:spPr>
            <a:xfrm>
              <a:off x="5131517" y="1964586"/>
              <a:ext cx="2734963" cy="2344254"/>
            </a:xfrm>
            <a:prstGeom prst="rect">
              <a:avLst/>
            </a:prstGeom>
          </p:spPr>
        </p:pic>
        <p:sp>
          <p:nvSpPr>
            <p:cNvPr id="56" name="AutoShape 7"/>
            <p:cNvSpPr>
              <a:spLocks/>
            </p:cNvSpPr>
            <p:nvPr/>
          </p:nvSpPr>
          <p:spPr bwMode="auto">
            <a:xfrm>
              <a:off x="5131517" y="1964586"/>
              <a:ext cx="1020762" cy="609600"/>
            </a:xfrm>
            <a:prstGeom prst="borderCallout2">
              <a:avLst>
                <a:gd name="adj1" fmla="val 49591"/>
                <a:gd name="adj2" fmla="val 99928"/>
                <a:gd name="adj3" fmla="val 94451"/>
                <a:gd name="adj4" fmla="val 136704"/>
                <a:gd name="adj5" fmla="val 157250"/>
                <a:gd name="adj6" fmla="val 152115"/>
              </a:avLst>
            </a:prstGeom>
            <a:noFill/>
            <a:ln w="12700">
              <a:solidFill>
                <a:schemeClr val="bg1"/>
              </a:solidFill>
              <a:miter lim="800000"/>
              <a:headEnd/>
              <a:tailEnd type="stealth" w="lg" len="lg"/>
            </a:ln>
          </p:spPr>
          <p:txBody>
            <a:bodyPr anchor="ctr"/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Magnetic field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6670759" y="1920682"/>
              <a:ext cx="29046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x</a:t>
              </a:r>
              <a:endParaRPr lang="en-GB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5244824" y="2893255"/>
              <a:ext cx="295274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y</a:t>
              </a:r>
              <a:endParaRPr lang="en-GB" dirty="0"/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6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86341" y="567211"/>
            <a:ext cx="4059626" cy="2152240"/>
            <a:chOff x="2065063" y="757216"/>
            <a:chExt cx="4059626" cy="2152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9404" r="29647"/>
            <a:stretch/>
          </p:blipFill>
          <p:spPr>
            <a:xfrm>
              <a:off x="3443844" y="757216"/>
              <a:ext cx="973777" cy="1092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9404" r="29647"/>
            <a:stretch/>
          </p:blipFill>
          <p:spPr>
            <a:xfrm>
              <a:off x="4831278" y="1764639"/>
              <a:ext cx="973777" cy="1092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655127" y="808579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127" y="808579"/>
                  <a:ext cx="591038" cy="5539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364303" y="808579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4303" y="808579"/>
                  <a:ext cx="591038" cy="5539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651783" y="1375648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1783" y="1375648"/>
                  <a:ext cx="591038" cy="55399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360959" y="1375648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959" y="1375648"/>
                  <a:ext cx="591038" cy="55399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269056" y="1788389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056" y="1788389"/>
                  <a:ext cx="591038" cy="5539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978232" y="1788389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8232" y="1788389"/>
                  <a:ext cx="591038" cy="55399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265712" y="2355458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5712" y="2355458"/>
                  <a:ext cx="591038" cy="55399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974888" y="2355458"/>
                  <a:ext cx="59103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charset="0"/>
                          </a:rPr>
                          <m:t>0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4888" y="2355458"/>
                  <a:ext cx="591038" cy="55399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Freeform 12"/>
            <p:cNvSpPr/>
            <p:nvPr/>
          </p:nvSpPr>
          <p:spPr>
            <a:xfrm>
              <a:off x="3034894" y="1006268"/>
              <a:ext cx="201496" cy="1686296"/>
            </a:xfrm>
            <a:custGeom>
              <a:avLst/>
              <a:gdLst>
                <a:gd name="connsiteX0" fmla="*/ 201496 w 201496"/>
                <a:gd name="connsiteY0" fmla="*/ 0 h 1686296"/>
                <a:gd name="connsiteX1" fmla="*/ 35241 w 201496"/>
                <a:gd name="connsiteY1" fmla="*/ 380011 h 1686296"/>
                <a:gd name="connsiteX2" fmla="*/ 11491 w 201496"/>
                <a:gd name="connsiteY2" fmla="*/ 783772 h 1686296"/>
                <a:gd name="connsiteX3" fmla="*/ 11491 w 201496"/>
                <a:gd name="connsiteY3" fmla="*/ 1294411 h 1686296"/>
                <a:gd name="connsiteX4" fmla="*/ 153995 w 201496"/>
                <a:gd name="connsiteY4" fmla="*/ 1686296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96" h="1686296">
                  <a:moveTo>
                    <a:pt x="201496" y="0"/>
                  </a:moveTo>
                  <a:cubicBezTo>
                    <a:pt x="134202" y="124691"/>
                    <a:pt x="66908" y="249382"/>
                    <a:pt x="35241" y="380011"/>
                  </a:cubicBezTo>
                  <a:cubicBezTo>
                    <a:pt x="3574" y="510640"/>
                    <a:pt x="15449" y="631372"/>
                    <a:pt x="11491" y="783772"/>
                  </a:cubicBezTo>
                  <a:cubicBezTo>
                    <a:pt x="7533" y="936172"/>
                    <a:pt x="-12260" y="1143990"/>
                    <a:pt x="11491" y="1294411"/>
                  </a:cubicBezTo>
                  <a:cubicBezTo>
                    <a:pt x="35242" y="1444832"/>
                    <a:pt x="153995" y="1686296"/>
                    <a:pt x="153995" y="168629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5923193" y="970643"/>
              <a:ext cx="201496" cy="1686296"/>
            </a:xfrm>
            <a:custGeom>
              <a:avLst/>
              <a:gdLst>
                <a:gd name="connsiteX0" fmla="*/ 201496 w 201496"/>
                <a:gd name="connsiteY0" fmla="*/ 0 h 1686296"/>
                <a:gd name="connsiteX1" fmla="*/ 35241 w 201496"/>
                <a:gd name="connsiteY1" fmla="*/ 380011 h 1686296"/>
                <a:gd name="connsiteX2" fmla="*/ 11491 w 201496"/>
                <a:gd name="connsiteY2" fmla="*/ 783772 h 1686296"/>
                <a:gd name="connsiteX3" fmla="*/ 11491 w 201496"/>
                <a:gd name="connsiteY3" fmla="*/ 1294411 h 1686296"/>
                <a:gd name="connsiteX4" fmla="*/ 153995 w 201496"/>
                <a:gd name="connsiteY4" fmla="*/ 1686296 h 168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96" h="1686296">
                  <a:moveTo>
                    <a:pt x="201496" y="0"/>
                  </a:moveTo>
                  <a:cubicBezTo>
                    <a:pt x="134202" y="124691"/>
                    <a:pt x="66908" y="249382"/>
                    <a:pt x="35241" y="380011"/>
                  </a:cubicBezTo>
                  <a:cubicBezTo>
                    <a:pt x="3574" y="510640"/>
                    <a:pt x="15449" y="631372"/>
                    <a:pt x="11491" y="783772"/>
                  </a:cubicBezTo>
                  <a:cubicBezTo>
                    <a:pt x="7533" y="936172"/>
                    <a:pt x="-12260" y="1143990"/>
                    <a:pt x="11491" y="1294411"/>
                  </a:cubicBezTo>
                  <a:cubicBezTo>
                    <a:pt x="35242" y="1444832"/>
                    <a:pt x="153995" y="1686296"/>
                    <a:pt x="153995" y="168629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065063" y="1710916"/>
                  <a:ext cx="9332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  <m:r>
                          <a:rPr lang="en-US" b="0" i="1" baseline="-25000" smtClean="0">
                            <a:latin typeface="Cambria Math" charset="0"/>
                          </a:rPr>
                          <m:t>𝐷𝑅𝐼𝐹𝑇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5063" y="1710916"/>
                  <a:ext cx="933204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5882" r="-261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9404" r="29647"/>
          <a:stretch/>
        </p:blipFill>
        <p:spPr>
          <a:xfrm>
            <a:off x="7371982" y="4279593"/>
            <a:ext cx="973777" cy="109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11437" y="3235625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437" y="3235625"/>
                <a:ext cx="591038" cy="55399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920613" y="3235625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613" y="3235625"/>
                <a:ext cx="591038" cy="55399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08093" y="3802694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093" y="3802694"/>
                <a:ext cx="591038" cy="55399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17269" y="3802694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269" y="3802694"/>
                <a:ext cx="591038" cy="553998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082652" y="4380922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652" y="4380922"/>
                <a:ext cx="591038" cy="553998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761271" y="4322174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271" y="4322174"/>
                <a:ext cx="591038" cy="553998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079308" y="4947991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308" y="4947991"/>
                <a:ext cx="591038" cy="553998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757927" y="4889243"/>
                <a:ext cx="5910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927" y="4889243"/>
                <a:ext cx="591038" cy="553998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 flipH="1">
            <a:off x="8448427" y="3332126"/>
            <a:ext cx="178017" cy="2039667"/>
          </a:xfrm>
          <a:custGeom>
            <a:avLst/>
            <a:gdLst>
              <a:gd name="connsiteX0" fmla="*/ 201496 w 201496"/>
              <a:gd name="connsiteY0" fmla="*/ 0 h 1686296"/>
              <a:gd name="connsiteX1" fmla="*/ 35241 w 201496"/>
              <a:gd name="connsiteY1" fmla="*/ 380011 h 1686296"/>
              <a:gd name="connsiteX2" fmla="*/ 11491 w 201496"/>
              <a:gd name="connsiteY2" fmla="*/ 783772 h 1686296"/>
              <a:gd name="connsiteX3" fmla="*/ 11491 w 201496"/>
              <a:gd name="connsiteY3" fmla="*/ 1294411 h 1686296"/>
              <a:gd name="connsiteX4" fmla="*/ 153995 w 201496"/>
              <a:gd name="connsiteY4" fmla="*/ 1686296 h 168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96" h="1686296">
                <a:moveTo>
                  <a:pt x="201496" y="0"/>
                </a:moveTo>
                <a:cubicBezTo>
                  <a:pt x="134202" y="124691"/>
                  <a:pt x="66908" y="249382"/>
                  <a:pt x="35241" y="380011"/>
                </a:cubicBezTo>
                <a:cubicBezTo>
                  <a:pt x="3574" y="510640"/>
                  <a:pt x="15449" y="631372"/>
                  <a:pt x="11491" y="783772"/>
                </a:cubicBezTo>
                <a:cubicBezTo>
                  <a:pt x="7533" y="936172"/>
                  <a:pt x="-12260" y="1143990"/>
                  <a:pt x="11491" y="1294411"/>
                </a:cubicBezTo>
                <a:cubicBezTo>
                  <a:pt x="35242" y="1444832"/>
                  <a:pt x="153995" y="1686296"/>
                  <a:pt x="153995" y="168629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170254" y="4162383"/>
                <a:ext cx="1031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baseline="-25000" smtClean="0">
                          <a:latin typeface="Cambria Math" charset="0"/>
                        </a:rPr>
                        <m:t>𝐷𝐼𝑃𝑂𝐿𝐸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254" y="4162383"/>
                <a:ext cx="1031757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5325" r="-23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867" y1="22222" x2="11867" y2="2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644" y="3172876"/>
            <a:ext cx="4013200" cy="125730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3184796" y="3281050"/>
            <a:ext cx="178017" cy="2039667"/>
          </a:xfrm>
          <a:custGeom>
            <a:avLst/>
            <a:gdLst>
              <a:gd name="connsiteX0" fmla="*/ 201496 w 201496"/>
              <a:gd name="connsiteY0" fmla="*/ 0 h 1686296"/>
              <a:gd name="connsiteX1" fmla="*/ 35241 w 201496"/>
              <a:gd name="connsiteY1" fmla="*/ 380011 h 1686296"/>
              <a:gd name="connsiteX2" fmla="*/ 11491 w 201496"/>
              <a:gd name="connsiteY2" fmla="*/ 783772 h 1686296"/>
              <a:gd name="connsiteX3" fmla="*/ 11491 w 201496"/>
              <a:gd name="connsiteY3" fmla="*/ 1294411 h 1686296"/>
              <a:gd name="connsiteX4" fmla="*/ 153995 w 201496"/>
              <a:gd name="connsiteY4" fmla="*/ 1686296 h 168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96" h="1686296">
                <a:moveTo>
                  <a:pt x="201496" y="0"/>
                </a:moveTo>
                <a:cubicBezTo>
                  <a:pt x="134202" y="124691"/>
                  <a:pt x="66908" y="249382"/>
                  <a:pt x="35241" y="380011"/>
                </a:cubicBezTo>
                <a:cubicBezTo>
                  <a:pt x="3574" y="510640"/>
                  <a:pt x="15449" y="631372"/>
                  <a:pt x="11491" y="783772"/>
                </a:cubicBezTo>
                <a:cubicBezTo>
                  <a:pt x="7533" y="936172"/>
                  <a:pt x="-12260" y="1143990"/>
                  <a:pt x="11491" y="1294411"/>
                </a:cubicBezTo>
                <a:cubicBezTo>
                  <a:pt x="35242" y="1444832"/>
                  <a:pt x="153995" y="1686296"/>
                  <a:pt x="153995" y="168629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95" y="0"/>
            <a:ext cx="10515600" cy="1325563"/>
          </a:xfrm>
        </p:spPr>
        <p:txBody>
          <a:bodyPr/>
          <a:lstStyle/>
          <a:p>
            <a:r>
              <a:rPr lang="en-US" dirty="0" smtClean="0"/>
              <a:t>Thin lens approximation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814" y="1011231"/>
            <a:ext cx="1134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 many practical situations we have that the focal length of the lens is much bigger than the length of </a:t>
            </a:r>
            <a:r>
              <a:rPr lang="en-US" sz="2400" smtClean="0"/>
              <a:t>the magnet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80577" y="1706076"/>
                <a:ext cx="2386361" cy="9295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𝑞</m:t>
                              </m:r>
                            </m:sub>
                          </m:sSub>
                        </m:den>
                      </m:f>
                      <m:r>
                        <a:rPr lang="mr-IN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577" y="1706076"/>
                <a:ext cx="2386361" cy="9295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62814" y="2621340"/>
            <a:ext cx="1134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In this case we can make the following approximation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01704" y="3219004"/>
                <a:ext cx="3761096" cy="4641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sub>
                      </m:sSub>
                      <m:r>
                        <a:rPr lang="is-I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𝑤h𝑖𝑙𝑒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𝑞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𝑐𝑡𝑒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704" y="3219004"/>
                <a:ext cx="3761096" cy="4641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2814" y="3692243"/>
            <a:ext cx="1134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 quadrupole matrix elements can then be reduced to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98786" y="4196761"/>
            <a:ext cx="8124474" cy="1244380"/>
            <a:chOff x="1598786" y="4196761"/>
            <a:chExt cx="8124474" cy="1244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180508" y="4368602"/>
                  <a:ext cx="4097980" cy="9908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𝑜𝑠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|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𝑠𝑖𝑛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𝑠𝑖𝑛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𝑐𝑜𝑠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0508" y="4368602"/>
                  <a:ext cx="4097980" cy="9908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2052314" y="4859920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/>
                <a:t>k&lt;0</a:t>
              </a:r>
              <a:endParaRPr lang="en-US" sz="20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98786" y="4626641"/>
              <a:ext cx="13773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/>
                <a:t>FOCUSING</a:t>
              </a:r>
              <a:endParaRPr lang="en-US" sz="200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409871" y="4606066"/>
              <a:ext cx="433976" cy="3538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120385" y="4196761"/>
                  <a:ext cx="1602875" cy="124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mr-IN" sz="28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𝑓</m:t>
                                      </m:r>
                                    </m:den>
                                  </m:f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0385" y="4196761"/>
                  <a:ext cx="1602875" cy="124438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/>
          <p:cNvGrpSpPr/>
          <p:nvPr/>
        </p:nvGrpSpPr>
        <p:grpSpPr>
          <a:xfrm>
            <a:off x="1535624" y="5440455"/>
            <a:ext cx="8060142" cy="1244380"/>
            <a:chOff x="1535624" y="5440455"/>
            <a:chExt cx="8060142" cy="1244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435219" y="5615525"/>
                  <a:ext cx="3411639" cy="8370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𝑜𝑠h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𝑠𝑖𝑛h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mr>
                              <m:m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𝑠𝑖𝑛h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𝑐𝑜𝑠h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219" y="5615525"/>
                  <a:ext cx="3411639" cy="83708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1990236" y="6116365"/>
              <a:ext cx="1056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k</a:t>
              </a:r>
              <a:r>
                <a:rPr lang="en-US" sz="2000" dirty="0" smtClean="0"/>
                <a:t>&gt;0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35624" y="5877340"/>
              <a:ext cx="16898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DEFOCUSING</a:t>
              </a:r>
              <a:endParaRPr lang="en-US" sz="2000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409871" y="5829042"/>
              <a:ext cx="433976" cy="3538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8320417" y="5440455"/>
                  <a:ext cx="1275349" cy="12443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mr-IN" sz="28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𝑓</m:t>
                                      </m:r>
                                    </m:den>
                                  </m:f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0417" y="5440455"/>
                  <a:ext cx="1275349" cy="124438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Particle trajectory calculation through a system of many beam steering magnets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1886" y="1898285"/>
            <a:ext cx="53438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So far we have only considered particle motion within one magnet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But a storage ring or transfer line is made of many magnets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first approach would be: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Take the first element, calculate the position and angle after the beam crosses the element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Take the resulting position and angle and use it as initial position and angle through the next magnet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And so on so forth </a:t>
            </a:r>
            <a:r>
              <a:rPr lang="mr-IN" sz="2000" dirty="0" smtClean="0"/>
              <a:t>…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94329"/>
            <a:ext cx="5898078" cy="3540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7071" y="518419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</a:t>
            </a:r>
            <a:r>
              <a:rPr lang="en-US" baseline="-25000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=drift sections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Q</a:t>
            </a:r>
            <a:r>
              <a:rPr lang="en-US" baseline="-25000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= quadrupoles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6023854"/>
            <a:ext cx="6934200" cy="571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63938" y="2600696"/>
            <a:ext cx="510639" cy="10569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37071" y="3669475"/>
            <a:ext cx="2101932" cy="2505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291453" y="2897579"/>
            <a:ext cx="510639" cy="771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92582" y="3265714"/>
            <a:ext cx="8361218" cy="2992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22.03.2022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444500"/>
            <a:ext cx="10198100" cy="596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5464" y="34290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96861" y="3429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72684" y="3429000"/>
            <a:ext cx="39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1059" y="3429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16882" y="34290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4691" y="34290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63720" y="34290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020308" y="3429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514725" y="3429000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27146" y="3429000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310566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987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099094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011515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856642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769063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723" y="476885"/>
            <a:ext cx="3852672" cy="26409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4840" y="156419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3119" y="208807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5433" y="227273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6748" y="208807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9261" y="156419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8055" y="111759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009" y="89006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987" y="110779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84691" y="2514600"/>
            <a:ext cx="1021055" cy="411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366760" y="886968"/>
            <a:ext cx="612648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437938" y="1466851"/>
            <a:ext cx="612648" cy="274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66760" y="2066270"/>
            <a:ext cx="612648" cy="371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211312" y="693422"/>
            <a:ext cx="839274" cy="361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101584" y="1389579"/>
            <a:ext cx="1062136" cy="351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1" idx="3"/>
          </p:cNvCxnSpPr>
          <p:nvPr/>
        </p:nvCxnSpPr>
        <p:spPr>
          <a:xfrm>
            <a:off x="8284691" y="1874520"/>
            <a:ext cx="694717" cy="377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79919" y="5229824"/>
            <a:ext cx="11470998" cy="11376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79919" y="3807510"/>
            <a:ext cx="11470998" cy="125662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05623" y="882179"/>
            <a:ext cx="11470998" cy="12629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0517"/>
            <a:ext cx="10515600" cy="1325563"/>
          </a:xfrm>
        </p:spPr>
        <p:txBody>
          <a:bodyPr/>
          <a:lstStyle/>
          <a:p>
            <a:r>
              <a:rPr lang="en-US" dirty="0" smtClean="0"/>
              <a:t>Content of the course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994" y="1241909"/>
            <a:ext cx="5374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Charge particle motion in a magnetic field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Equations of motion </a:t>
            </a:r>
            <a:r>
              <a:rPr lang="en-US" dirty="0" smtClean="0">
                <a:sym typeface="Wingdings"/>
              </a:rPr>
              <a:t> derivation and assumptions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Type of magnets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0192" y="888539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212" y="1241909"/>
            <a:ext cx="5392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Rigidity formula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Relativistic equations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reate a storage ring with the Earth Magnetic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4410" y="888539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002" y="4142036"/>
            <a:ext cx="2292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Phase space ellipse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Emittance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377480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15220" y="4142036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Beam size and aperture calculations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2418" y="3774806"/>
            <a:ext cx="9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1002" y="5491885"/>
            <a:ext cx="2164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Effect </a:t>
            </a:r>
            <a:r>
              <a:rPr lang="en-US" dirty="0" smtClean="0"/>
              <a:t>field errors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Resonances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524076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32418" y="5240767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4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21.03.2022</a:t>
            </a:r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2</a:t>
            </a:fld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79919" y="2334827"/>
            <a:ext cx="11470998" cy="12906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38200" y="227191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TBD 2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415220" y="2639149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Application of 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FoDo</a:t>
            </a:r>
            <a:r>
              <a:rPr lang="en-US" dirty="0" smtClean="0"/>
              <a:t> cell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32418" y="2271919"/>
            <a:ext cx="9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TUTO 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21002" y="2718153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Particle trajectory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Transfer Matrices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 lens approximation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69589" y="2718153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Betatron</a:t>
            </a:r>
            <a:r>
              <a:rPr lang="en-US" dirty="0" smtClean="0"/>
              <a:t> oscillations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B</a:t>
            </a:r>
            <a:r>
              <a:rPr lang="en-US" dirty="0" err="1" smtClean="0"/>
              <a:t>etatron</a:t>
            </a:r>
            <a:r>
              <a:rPr lang="en-US" dirty="0" smtClean="0"/>
              <a:t> tune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Dispersion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15220" y="5534046"/>
            <a:ext cx="5064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How the tune changes from a quadrupole </a:t>
            </a:r>
            <a:r>
              <a:rPr lang="en-US" dirty="0" smtClean="0"/>
              <a:t>defect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Optimize beta </a:t>
            </a:r>
            <a:r>
              <a:rPr lang="en-US" dirty="0" smtClean="0"/>
              <a:t>beating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Orbit bumps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13617" y="4153193"/>
            <a:ext cx="2703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mtClean="0"/>
              <a:t>Aperture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Beta function evolution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Periodic lattices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85309" y="5470200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Coupling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Chromaticity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24" y="1231900"/>
            <a:ext cx="9309100" cy="5626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048" y="130342"/>
            <a:ext cx="11168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will happen if the particle performs a second turn </a:t>
            </a:r>
            <a:r>
              <a:rPr lang="mr-IN" sz="2800" dirty="0" smtClean="0"/>
              <a:t>…</a:t>
            </a:r>
            <a:r>
              <a:rPr lang="en-US" sz="2800" dirty="0" smtClean="0"/>
              <a:t> and a third turn </a:t>
            </a:r>
            <a:r>
              <a:rPr lang="mr-IN" sz="2800" dirty="0" smtClean="0"/>
              <a:t>…</a:t>
            </a:r>
            <a:r>
              <a:rPr lang="en-US" sz="2800" dirty="0" smtClean="0"/>
              <a:t> and 10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 turns?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6" y="1033149"/>
            <a:ext cx="11376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Up to now we have simplified our calculations assuming that k = </a:t>
            </a:r>
            <a:r>
              <a:rPr lang="en-US" sz="2400" dirty="0" err="1" smtClean="0"/>
              <a:t>cte</a:t>
            </a:r>
            <a:r>
              <a:rPr lang="en-US" sz="2400" dirty="0" smtClean="0"/>
              <a:t> within the quadrupole magnet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But when we have to use a set of magnets in an storage ring, each quadrupole can have a different strength </a:t>
            </a:r>
            <a:r>
              <a:rPr lang="en-US" sz="2400" dirty="0" smtClean="0">
                <a:sym typeface="Wingdings"/>
              </a:rPr>
              <a:t> the </a:t>
            </a:r>
            <a:r>
              <a:rPr lang="en-US" sz="2400" dirty="0" smtClean="0">
                <a:solidFill>
                  <a:srgbClr val="FFC000"/>
                </a:solidFill>
                <a:sym typeface="Wingdings"/>
              </a:rPr>
              <a:t>restoring force is not constant </a:t>
            </a:r>
            <a:r>
              <a:rPr lang="en-US" sz="2400" dirty="0" smtClean="0">
                <a:solidFill>
                  <a:srgbClr val="FFC000"/>
                </a:solidFill>
              </a:rPr>
              <a:t>k=k(s)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More over, the particle crosses the magnets over and over again, therefore, k(s)=k(</a:t>
            </a:r>
            <a:r>
              <a:rPr lang="en-US" sz="2400" dirty="0" err="1" smtClean="0"/>
              <a:t>s+L</a:t>
            </a:r>
            <a:r>
              <a:rPr lang="en-US" sz="2400" dirty="0" smtClean="0"/>
              <a:t>), i.e. </a:t>
            </a:r>
            <a:r>
              <a:rPr lang="en-US" sz="2400" dirty="0">
                <a:solidFill>
                  <a:srgbClr val="FFC000"/>
                </a:solidFill>
              </a:rPr>
              <a:t>k</a:t>
            </a:r>
            <a:r>
              <a:rPr lang="en-US" sz="2400" dirty="0" smtClean="0">
                <a:solidFill>
                  <a:srgbClr val="FFC000"/>
                </a:solidFill>
              </a:rPr>
              <a:t>(s) is periodic</a:t>
            </a:r>
            <a:r>
              <a:rPr lang="en-US" sz="2400" dirty="0" smtClean="0"/>
              <a:t>    (L: accelerator circumference)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Therefore, the original equation of motion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74057" y="3936972"/>
            <a:ext cx="8822285" cy="615553"/>
            <a:chOff x="1574057" y="3936972"/>
            <a:chExt cx="8822285" cy="6155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1574057" y="3936972"/>
                  <a:ext cx="5466159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charset="0"/>
                          </a:rPr>
                          <m:t>𝑘𝑥</m:t>
                        </m:r>
                        <m:r>
                          <a:rPr lang="en-US" sz="4000" b="0" i="1" smtClean="0">
                            <a:latin typeface="Cambria Math" charset="0"/>
                          </a:rPr>
                          <m:t>=0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4057" y="3936972"/>
                  <a:ext cx="5466159" cy="61555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/>
            <p:cNvSpPr txBox="1"/>
            <p:nvPr/>
          </p:nvSpPr>
          <p:spPr>
            <a:xfrm>
              <a:off x="7040216" y="3962009"/>
              <a:ext cx="1211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(k=</a:t>
              </a:r>
              <a:r>
                <a:rPr lang="en-US" sz="2800" dirty="0" err="1" smtClean="0"/>
                <a:t>cte</a:t>
              </a:r>
              <a:r>
                <a:rPr lang="en-US" sz="2800" dirty="0" smtClean="0"/>
                <a:t>)</a:t>
              </a:r>
              <a:endParaRPr lang="en-US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82172" y="3988923"/>
              <a:ext cx="1414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/>
                <a:t>(slide 9) </a:t>
              </a:r>
              <a:endParaRPr lang="en-US" sz="28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9392" y="4723252"/>
            <a:ext cx="5022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Has to be generalized to k=k(s)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56039" y="5424735"/>
                <a:ext cx="5466159" cy="61555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𝑘</m:t>
                      </m:r>
                      <m:r>
                        <a:rPr lang="en-US" sz="4000" b="0" i="1" smtClean="0">
                          <a:latin typeface="Cambria Math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charset="0"/>
                        </a:rPr>
                        <m:t>)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charset="0"/>
                        </a:rPr>
                        <m:t>)=0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039" y="5424735"/>
                <a:ext cx="5466159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76303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Hill’s equation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10937" y="5470901"/>
            <a:ext cx="3987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Hill’s equation </a:t>
            </a:r>
            <a:r>
              <a:rPr lang="en-US" sz="2800" b="1" smtClean="0">
                <a:solidFill>
                  <a:srgbClr val="FFC000"/>
                </a:solidFill>
              </a:rPr>
              <a:t>of motion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04777" y="318173"/>
                <a:ext cx="5466159" cy="61555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𝑠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𝑘</m:t>
                      </m:r>
                      <m:r>
                        <a:rPr lang="en-US" sz="4000" b="0" i="1" smtClean="0">
                          <a:latin typeface="Cambria Math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charset="0"/>
                        </a:rPr>
                        <m:t>)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4000" b="0" i="1" smtClean="0">
                          <a:latin typeface="Cambria Math" charset="0"/>
                        </a:rPr>
                        <m:t>)=0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777" y="318173"/>
                <a:ext cx="5466159" cy="6155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959675" y="364339"/>
            <a:ext cx="3803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Hill’s equation </a:t>
            </a:r>
            <a:r>
              <a:rPr lang="en-US" sz="2800" smtClean="0"/>
              <a:t>of motion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7519" y="1324261"/>
            <a:ext cx="11503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The solution, x(s), describes a transverse oscillation about the ideal orbit known as </a:t>
            </a:r>
            <a:r>
              <a:rPr lang="en-US" sz="2800" b="1" dirty="0" err="1" smtClean="0">
                <a:solidFill>
                  <a:srgbClr val="FFC000"/>
                </a:solidFill>
              </a:rPr>
              <a:t>betatron</a:t>
            </a:r>
            <a:r>
              <a:rPr lang="en-US" sz="2800" b="1" dirty="0" smtClean="0">
                <a:solidFill>
                  <a:srgbClr val="FFC000"/>
                </a:solidFill>
              </a:rPr>
              <a:t> oscillation</a:t>
            </a:r>
            <a:r>
              <a:rPr lang="en-US" sz="2800" dirty="0" smtClean="0"/>
              <a:t>, whose amplitude and phase depend on the position s along the orbit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Hill’s equation owns his name from the Astronomer G. W. Hill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6866" y="3961565"/>
            <a:ext cx="6571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1878, Hill provided the first complete mathematical solution to the problem of the </a:t>
            </a:r>
            <a:r>
              <a:rPr lang="en-US" dirty="0" smtClean="0">
                <a:hlinkClick r:id="rId3" tooltip="Apsidal precession"/>
              </a:rPr>
              <a:t>apsidal precession</a:t>
            </a:r>
            <a:r>
              <a:rPr lang="en-US" dirty="0" smtClean="0"/>
              <a:t> of the Moon's orbit around the Earth, a difficult problem in </a:t>
            </a:r>
            <a:r>
              <a:rPr lang="en-US" dirty="0" smtClean="0">
                <a:hlinkClick r:id="rId4" tooltip="Lunar theory"/>
              </a:rPr>
              <a:t>lunar theory</a:t>
            </a:r>
            <a:r>
              <a:rPr lang="en-US" dirty="0" smtClean="0"/>
              <a:t> first raised in </a:t>
            </a:r>
            <a:r>
              <a:rPr lang="en-US" dirty="0" smtClean="0">
                <a:hlinkClick r:id="rId5" tooltip="Isaac Newton"/>
              </a:rPr>
              <a:t>Isaac Newton</a:t>
            </a:r>
            <a:r>
              <a:rPr lang="en-US" dirty="0" smtClean="0"/>
              <a:t>'s </a:t>
            </a:r>
            <a:r>
              <a:rPr lang="en-US" i="1" dirty="0" smtClean="0">
                <a:hlinkClick r:id="rId6" tooltip="Philosophiæ Naturalis Principia Mathematica"/>
              </a:rPr>
              <a:t>Principia Mathematica</a:t>
            </a:r>
            <a:r>
              <a:rPr lang="en-US" dirty="0" smtClean="0"/>
              <a:t> of 1687.</a:t>
            </a:r>
            <a:r>
              <a:rPr lang="en-US" baseline="30000" dirty="0" smtClean="0">
                <a:hlinkClick r:id="rId7"/>
              </a:rPr>
              <a:t>[2]</a:t>
            </a:r>
            <a:r>
              <a:rPr lang="en-US" dirty="0" smtClean="0"/>
              <a:t> This same work also introduced what is now known in physics and mathematics as the "</a:t>
            </a:r>
            <a:r>
              <a:rPr lang="en-US" dirty="0" smtClean="0">
                <a:hlinkClick r:id="rId8" tooltip="Hill differential equation"/>
              </a:rPr>
              <a:t>Hill differential equation</a:t>
            </a:r>
            <a:r>
              <a:rPr lang="en-US" dirty="0" smtClean="0"/>
              <a:t>", which describes the behavior of a </a:t>
            </a:r>
            <a:r>
              <a:rPr lang="en-US" dirty="0" smtClean="0">
                <a:hlinkClick r:id="rId9" tooltip="Parametric oscillator"/>
              </a:rPr>
              <a:t>parametric oscillator</a:t>
            </a:r>
            <a:r>
              <a:rPr lang="en-US" dirty="0" smtClean="0"/>
              <a:t> and which made an important contribution to the mathematical </a:t>
            </a:r>
            <a:r>
              <a:rPr lang="en-US" dirty="0" smtClean="0">
                <a:hlinkClick r:id="rId10" tooltip="Floquet theory"/>
              </a:rPr>
              <a:t>Floquet theory</a:t>
            </a:r>
            <a:r>
              <a:rPr lang="en-US" dirty="0" smtClean="0"/>
              <a:t>. (from Wikipedia)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11" y="3611470"/>
            <a:ext cx="2234934" cy="3143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069" y="3961565"/>
            <a:ext cx="3039932" cy="190984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768" y="673768"/>
            <a:ext cx="851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solution to this equation has the usual cosine form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98419" y="1169068"/>
                <a:ext cx="43363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𝐴𝑢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419" y="1169068"/>
                <a:ext cx="4336315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3769" y="1625566"/>
                <a:ext cx="1132773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The constant amplitude factor A and the phase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sz="2800" dirty="0" smtClean="0"/>
                  <a:t> are integration constants fixed by the initial conditions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Inserting the solution x(s) and its derivative x’(s) into the Hill’s equation we obtain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9" y="1625566"/>
                <a:ext cx="11327732" cy="1815882"/>
              </a:xfrm>
              <a:prstGeom prst="rect">
                <a:avLst/>
              </a:prstGeom>
              <a:blipFill rotWithShape="0">
                <a:blip r:embed="rId3"/>
                <a:stretch>
                  <a:fillRect l="-969" t="-3356" r="-1184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3768" y="3467059"/>
                <a:ext cx="1069273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charset="0"/>
                        </a:rPr>
                        <m:t>[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charset="0"/>
                        </a:rPr>
                        <m:t>]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𝑐𝑜𝑠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 −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[2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8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u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]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8" y="3467059"/>
                <a:ext cx="10692732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3767" y="4191668"/>
                <a:ext cx="113277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Since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s</m:t>
                        </m:r>
                      </m:e>
                    </m:d>
                  </m:oMath>
                </a14:m>
                <a:r>
                  <a:rPr lang="en-US" sz="2800" dirty="0" smtClean="0"/>
                  <a:t> has a different value at every point in the orbit, and A≠0, the equation above can only be satisfied if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7" y="4191668"/>
                <a:ext cx="11327734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969" t="-641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3767" y="5280231"/>
                <a:ext cx="38330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7" y="5280231"/>
                <a:ext cx="3833037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86549" y="5803451"/>
                <a:ext cx="29146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800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u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549" y="5803451"/>
                <a:ext cx="291464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5183518" y="5484071"/>
            <a:ext cx="6285874" cy="1055598"/>
            <a:chOff x="5183518" y="5484071"/>
            <a:chExt cx="6285874" cy="1055598"/>
          </a:xfrm>
        </p:grpSpPr>
        <p:sp>
          <p:nvSpPr>
            <p:cNvPr id="9" name="Right Arrow 8"/>
            <p:cNvSpPr/>
            <p:nvPr/>
          </p:nvSpPr>
          <p:spPr>
            <a:xfrm>
              <a:off x="5183518" y="5886546"/>
              <a:ext cx="246771" cy="3068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709580" y="5540293"/>
                  <a:ext cx="2400529" cy="9993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  <m:f>
                          <m:fPr>
                            <m:ctrlPr>
                              <a:rPr lang="mr-IN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mr-IN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′′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𝜓</m:t>
                                </m:r>
                              </m:e>
                              <m:sup>
                                <m:r>
                                  <a:rPr lang="en-US" sz="2800" b="0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den>
                        </m:f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9580" y="5540293"/>
                  <a:ext cx="2400529" cy="99937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ight Arrow 10"/>
            <p:cNvSpPr/>
            <p:nvPr/>
          </p:nvSpPr>
          <p:spPr>
            <a:xfrm>
              <a:off x="8264263" y="5911625"/>
              <a:ext cx="246771" cy="3068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8634834" y="5484071"/>
                  <a:ext cx="2834558" cy="10260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nary>
                          <m:naryPr>
                            <m:ctrlPr>
                              <a:rPr lang="is-I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𝑠</m:t>
                            </m:r>
                          </m:sup>
                          <m:e>
                            <m:f>
                              <m:fPr>
                                <m:ctrlPr>
                                  <a:rPr lang="mr-IN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mr-IN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  <m:r>
                                  <a:rPr lang="en-US" sz="2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4834" y="5484071"/>
                  <a:ext cx="2834558" cy="102605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23</a:t>
            </a:fld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449170" y="5158835"/>
            <a:ext cx="5295331" cy="491338"/>
          </a:xfrm>
          <a:custGeom>
            <a:avLst/>
            <a:gdLst>
              <a:gd name="connsiteX0" fmla="*/ 5295331 w 5295331"/>
              <a:gd name="connsiteY0" fmla="*/ 491338 h 491338"/>
              <a:gd name="connsiteX1" fmla="*/ 3002508 w 5295331"/>
              <a:gd name="connsiteY1" fmla="*/ 204735 h 491338"/>
              <a:gd name="connsiteX2" fmla="*/ 1228299 w 5295331"/>
              <a:gd name="connsiteY2" fmla="*/ 19 h 491338"/>
              <a:gd name="connsiteX3" fmla="*/ 0 w 5295331"/>
              <a:gd name="connsiteY3" fmla="*/ 191087 h 49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331" h="491338">
                <a:moveTo>
                  <a:pt x="5295331" y="491338"/>
                </a:moveTo>
                <a:lnTo>
                  <a:pt x="3002508" y="204735"/>
                </a:lnTo>
                <a:cubicBezTo>
                  <a:pt x="2324669" y="122849"/>
                  <a:pt x="1728717" y="2294"/>
                  <a:pt x="1228299" y="19"/>
                </a:cubicBezTo>
                <a:cubicBezTo>
                  <a:pt x="727881" y="-2256"/>
                  <a:pt x="0" y="191087"/>
                  <a:pt x="0" y="19108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270000" y="469900"/>
                <a:ext cx="3288080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mr-IN" sz="28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0" y="469900"/>
                <a:ext cx="3288080" cy="80938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" b="90000" l="10000" r="90426">
                        <a14:foregroundMark x1="57447" y1="19787" x2="57447" y2="19787"/>
                        <a14:foregroundMark x1="58936" y1="23404" x2="58936" y2="23404"/>
                        <a14:foregroundMark x1="55106" y1="32553" x2="55106" y2="32553"/>
                        <a14:foregroundMark x1="45319" y1="32979" x2="45319" y2="32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0300" y="279400"/>
            <a:ext cx="1435100" cy="143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00" y="279400"/>
            <a:ext cx="5257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Non-linear differential equation with no general analytic solution </a:t>
            </a:r>
            <a:r>
              <a:rPr lang="en-US" sz="2000" dirty="0" smtClean="0">
                <a:sym typeface="Wingdings"/>
              </a:rPr>
              <a:t> numerical methods</a:t>
            </a:r>
          </a:p>
          <a:p>
            <a:r>
              <a:rPr lang="en-US" sz="2000" dirty="0" smtClean="0">
                <a:sym typeface="Wingdings"/>
              </a:rPr>
              <a:t>How do we do with complicated magnet structures with many individual magnets?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41350" y="2095500"/>
            <a:ext cx="10153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Forget about this, we’ll use the same approach as for a single particle trajectory, i.e. we’ll develop a </a:t>
            </a:r>
            <a:r>
              <a:rPr lang="en-US" sz="2800" u="sng" dirty="0" smtClean="0"/>
              <a:t>matrix method </a:t>
            </a:r>
            <a:r>
              <a:rPr lang="en-US" sz="2800" dirty="0" smtClean="0"/>
              <a:t>to calculate the </a:t>
            </a:r>
            <a:r>
              <a:rPr lang="en-US" sz="2800" u="sng" dirty="0" smtClean="0"/>
              <a:t>FULL BEAM OPTICS </a:t>
            </a:r>
            <a:r>
              <a:rPr lang="en-US" sz="2800" dirty="0" smtClean="0"/>
              <a:t>in the same simple way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36034" y="3599885"/>
            <a:ext cx="11225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First we introduce the </a:t>
            </a:r>
            <a:r>
              <a:rPr lang="en-US" sz="2800" u="sng" dirty="0" smtClean="0"/>
              <a:t>beta function </a:t>
            </a:r>
            <a:r>
              <a:rPr lang="en-US" sz="2800" dirty="0" smtClean="0"/>
              <a:t>(also known as amplitude function)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0780" y="4296706"/>
                <a:ext cx="20924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780" y="4296706"/>
                <a:ext cx="2092496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6033" y="4731699"/>
                <a:ext cx="11365467" cy="958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Second we replace the amplitude factor A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</m:e>
                    </m:rad>
                  </m:oMath>
                </a14:m>
                <a:r>
                  <a:rPr lang="en-US" sz="2800" dirty="0" smtClean="0"/>
                  <a:t> a constant term called </a:t>
                </a:r>
                <a:r>
                  <a:rPr lang="en-US" sz="2800" u="sng" dirty="0" smtClean="0"/>
                  <a:t>emittance</a:t>
                </a:r>
                <a:endParaRPr lang="en-US" sz="2800" u="sng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33" y="4731699"/>
                <a:ext cx="11365467" cy="958917"/>
              </a:xfrm>
              <a:prstGeom prst="rect">
                <a:avLst/>
              </a:prstGeom>
              <a:blipFill rotWithShape="0">
                <a:blip r:embed="rId6"/>
                <a:stretch>
                  <a:fillRect l="-965" t="-5063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48870" y="5667855"/>
                <a:ext cx="4552015" cy="5218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870" y="5667855"/>
                <a:ext cx="4552015" cy="5218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/>
          <p:cNvSpPr/>
          <p:nvPr/>
        </p:nvSpPr>
        <p:spPr>
          <a:xfrm>
            <a:off x="8264263" y="5852663"/>
            <a:ext cx="246771" cy="3068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4834" y="5425109"/>
                <a:ext cx="2758960" cy="10260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p>
                        <m:e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834" y="5425109"/>
                <a:ext cx="2758960" cy="10260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421"/>
          <a:stretch/>
        </p:blipFill>
        <p:spPr>
          <a:xfrm>
            <a:off x="593224" y="1918898"/>
            <a:ext cx="8461876" cy="4939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047" y="130342"/>
            <a:ext cx="11354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saw before that turn after turn the particles perform </a:t>
            </a:r>
            <a:r>
              <a:rPr lang="en-US" sz="2800" dirty="0" err="1" smtClean="0"/>
              <a:t>betatron</a:t>
            </a:r>
            <a:r>
              <a:rPr lang="en-US" sz="2800" dirty="0" smtClean="0"/>
              <a:t> oscillations around the orbit amplitude-position-dependent under the action of the quadrupoles. We see that this action has a net FOCUSING effect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48154" y="2340455"/>
                <a:ext cx="4552015" cy="52181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𝜀𝛽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rad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</a:rPr>
                        <m:t>cos</m:t>
                      </m:r>
                      <m:r>
                        <a:rPr lang="en-US" sz="2800" b="0" i="1" smtClean="0">
                          <a:latin typeface="Cambria Math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𝜙</m:t>
                      </m:r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154" y="2340455"/>
                <a:ext cx="4552015" cy="5218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794000" y="5397500"/>
            <a:ext cx="3350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Oscillation amplitude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771900" y="2146300"/>
            <a:ext cx="1052261" cy="990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>
          <a:xfrm flipH="1">
            <a:off x="4267200" y="3136900"/>
            <a:ext cx="30831" cy="226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1587500" y="3505200"/>
            <a:ext cx="6629400" cy="381169"/>
          </a:xfrm>
          <a:custGeom>
            <a:avLst/>
            <a:gdLst>
              <a:gd name="connsiteX0" fmla="*/ 0 w 6629400"/>
              <a:gd name="connsiteY0" fmla="*/ 25400 h 381169"/>
              <a:gd name="connsiteX1" fmla="*/ 419100 w 6629400"/>
              <a:gd name="connsiteY1" fmla="*/ 381000 h 381169"/>
              <a:gd name="connsiteX2" fmla="*/ 838200 w 6629400"/>
              <a:gd name="connsiteY2" fmla="*/ 76200 h 381169"/>
              <a:gd name="connsiteX3" fmla="*/ 1257300 w 6629400"/>
              <a:gd name="connsiteY3" fmla="*/ 368300 h 381169"/>
              <a:gd name="connsiteX4" fmla="*/ 1651000 w 6629400"/>
              <a:gd name="connsiteY4" fmla="*/ 63500 h 381169"/>
              <a:gd name="connsiteX5" fmla="*/ 2095500 w 6629400"/>
              <a:gd name="connsiteY5" fmla="*/ 355600 h 381169"/>
              <a:gd name="connsiteX6" fmla="*/ 2501900 w 6629400"/>
              <a:gd name="connsiteY6" fmla="*/ 76200 h 381169"/>
              <a:gd name="connsiteX7" fmla="*/ 2908300 w 6629400"/>
              <a:gd name="connsiteY7" fmla="*/ 355600 h 381169"/>
              <a:gd name="connsiteX8" fmla="*/ 3327400 w 6629400"/>
              <a:gd name="connsiteY8" fmla="*/ 76200 h 381169"/>
              <a:gd name="connsiteX9" fmla="*/ 3746500 w 6629400"/>
              <a:gd name="connsiteY9" fmla="*/ 368300 h 381169"/>
              <a:gd name="connsiteX10" fmla="*/ 4127500 w 6629400"/>
              <a:gd name="connsiteY10" fmla="*/ 63500 h 381169"/>
              <a:gd name="connsiteX11" fmla="*/ 4584700 w 6629400"/>
              <a:gd name="connsiteY11" fmla="*/ 330200 h 381169"/>
              <a:gd name="connsiteX12" fmla="*/ 5003800 w 6629400"/>
              <a:gd name="connsiteY12" fmla="*/ 63500 h 381169"/>
              <a:gd name="connsiteX13" fmla="*/ 5410200 w 6629400"/>
              <a:gd name="connsiteY13" fmla="*/ 342900 h 381169"/>
              <a:gd name="connsiteX14" fmla="*/ 5816600 w 6629400"/>
              <a:gd name="connsiteY14" fmla="*/ 50800 h 381169"/>
              <a:gd name="connsiteX15" fmla="*/ 6248400 w 6629400"/>
              <a:gd name="connsiteY15" fmla="*/ 355600 h 381169"/>
              <a:gd name="connsiteX16" fmla="*/ 6629400 w 6629400"/>
              <a:gd name="connsiteY16" fmla="*/ 0 h 38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9400" h="381169">
                <a:moveTo>
                  <a:pt x="0" y="25400"/>
                </a:moveTo>
                <a:cubicBezTo>
                  <a:pt x="139700" y="198966"/>
                  <a:pt x="279400" y="372533"/>
                  <a:pt x="419100" y="381000"/>
                </a:cubicBezTo>
                <a:cubicBezTo>
                  <a:pt x="558800" y="389467"/>
                  <a:pt x="698500" y="78317"/>
                  <a:pt x="838200" y="76200"/>
                </a:cubicBezTo>
                <a:cubicBezTo>
                  <a:pt x="977900" y="74083"/>
                  <a:pt x="1121833" y="370417"/>
                  <a:pt x="1257300" y="368300"/>
                </a:cubicBezTo>
                <a:cubicBezTo>
                  <a:pt x="1392767" y="366183"/>
                  <a:pt x="1511300" y="65617"/>
                  <a:pt x="1651000" y="63500"/>
                </a:cubicBezTo>
                <a:cubicBezTo>
                  <a:pt x="1790700" y="61383"/>
                  <a:pt x="1953683" y="353483"/>
                  <a:pt x="2095500" y="355600"/>
                </a:cubicBezTo>
                <a:cubicBezTo>
                  <a:pt x="2237317" y="357717"/>
                  <a:pt x="2366433" y="76200"/>
                  <a:pt x="2501900" y="76200"/>
                </a:cubicBezTo>
                <a:cubicBezTo>
                  <a:pt x="2637367" y="76200"/>
                  <a:pt x="2770717" y="355600"/>
                  <a:pt x="2908300" y="355600"/>
                </a:cubicBezTo>
                <a:cubicBezTo>
                  <a:pt x="3045883" y="355600"/>
                  <a:pt x="3187700" y="74083"/>
                  <a:pt x="3327400" y="76200"/>
                </a:cubicBezTo>
                <a:cubicBezTo>
                  <a:pt x="3467100" y="78317"/>
                  <a:pt x="3613150" y="370417"/>
                  <a:pt x="3746500" y="368300"/>
                </a:cubicBezTo>
                <a:cubicBezTo>
                  <a:pt x="3879850" y="366183"/>
                  <a:pt x="3987800" y="69850"/>
                  <a:pt x="4127500" y="63500"/>
                </a:cubicBezTo>
                <a:cubicBezTo>
                  <a:pt x="4267200" y="57150"/>
                  <a:pt x="4438650" y="330200"/>
                  <a:pt x="4584700" y="330200"/>
                </a:cubicBezTo>
                <a:cubicBezTo>
                  <a:pt x="4730750" y="330200"/>
                  <a:pt x="4866217" y="61383"/>
                  <a:pt x="5003800" y="63500"/>
                </a:cubicBezTo>
                <a:cubicBezTo>
                  <a:pt x="5141383" y="65617"/>
                  <a:pt x="5274733" y="345017"/>
                  <a:pt x="5410200" y="342900"/>
                </a:cubicBezTo>
                <a:cubicBezTo>
                  <a:pt x="5545667" y="340783"/>
                  <a:pt x="5676900" y="48683"/>
                  <a:pt x="5816600" y="50800"/>
                </a:cubicBezTo>
                <a:cubicBezTo>
                  <a:pt x="5956300" y="52917"/>
                  <a:pt x="6112933" y="364067"/>
                  <a:pt x="6248400" y="355600"/>
                </a:cubicBezTo>
                <a:cubicBezTo>
                  <a:pt x="6383867" y="347133"/>
                  <a:pt x="6629400" y="0"/>
                  <a:pt x="6629400" y="0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1612900" y="4610100"/>
            <a:ext cx="6629400" cy="381169"/>
          </a:xfrm>
          <a:custGeom>
            <a:avLst/>
            <a:gdLst>
              <a:gd name="connsiteX0" fmla="*/ 0 w 6629400"/>
              <a:gd name="connsiteY0" fmla="*/ 25400 h 381169"/>
              <a:gd name="connsiteX1" fmla="*/ 419100 w 6629400"/>
              <a:gd name="connsiteY1" fmla="*/ 381000 h 381169"/>
              <a:gd name="connsiteX2" fmla="*/ 838200 w 6629400"/>
              <a:gd name="connsiteY2" fmla="*/ 76200 h 381169"/>
              <a:gd name="connsiteX3" fmla="*/ 1257300 w 6629400"/>
              <a:gd name="connsiteY3" fmla="*/ 368300 h 381169"/>
              <a:gd name="connsiteX4" fmla="*/ 1651000 w 6629400"/>
              <a:gd name="connsiteY4" fmla="*/ 63500 h 381169"/>
              <a:gd name="connsiteX5" fmla="*/ 2095500 w 6629400"/>
              <a:gd name="connsiteY5" fmla="*/ 355600 h 381169"/>
              <a:gd name="connsiteX6" fmla="*/ 2501900 w 6629400"/>
              <a:gd name="connsiteY6" fmla="*/ 76200 h 381169"/>
              <a:gd name="connsiteX7" fmla="*/ 2908300 w 6629400"/>
              <a:gd name="connsiteY7" fmla="*/ 355600 h 381169"/>
              <a:gd name="connsiteX8" fmla="*/ 3327400 w 6629400"/>
              <a:gd name="connsiteY8" fmla="*/ 76200 h 381169"/>
              <a:gd name="connsiteX9" fmla="*/ 3746500 w 6629400"/>
              <a:gd name="connsiteY9" fmla="*/ 368300 h 381169"/>
              <a:gd name="connsiteX10" fmla="*/ 4127500 w 6629400"/>
              <a:gd name="connsiteY10" fmla="*/ 63500 h 381169"/>
              <a:gd name="connsiteX11" fmla="*/ 4584700 w 6629400"/>
              <a:gd name="connsiteY11" fmla="*/ 330200 h 381169"/>
              <a:gd name="connsiteX12" fmla="*/ 5003800 w 6629400"/>
              <a:gd name="connsiteY12" fmla="*/ 63500 h 381169"/>
              <a:gd name="connsiteX13" fmla="*/ 5410200 w 6629400"/>
              <a:gd name="connsiteY13" fmla="*/ 342900 h 381169"/>
              <a:gd name="connsiteX14" fmla="*/ 5816600 w 6629400"/>
              <a:gd name="connsiteY14" fmla="*/ 50800 h 381169"/>
              <a:gd name="connsiteX15" fmla="*/ 6248400 w 6629400"/>
              <a:gd name="connsiteY15" fmla="*/ 355600 h 381169"/>
              <a:gd name="connsiteX16" fmla="*/ 6629400 w 6629400"/>
              <a:gd name="connsiteY16" fmla="*/ 0 h 38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9400" h="381169">
                <a:moveTo>
                  <a:pt x="0" y="25400"/>
                </a:moveTo>
                <a:cubicBezTo>
                  <a:pt x="139700" y="198966"/>
                  <a:pt x="279400" y="372533"/>
                  <a:pt x="419100" y="381000"/>
                </a:cubicBezTo>
                <a:cubicBezTo>
                  <a:pt x="558800" y="389467"/>
                  <a:pt x="698500" y="78317"/>
                  <a:pt x="838200" y="76200"/>
                </a:cubicBezTo>
                <a:cubicBezTo>
                  <a:pt x="977900" y="74083"/>
                  <a:pt x="1121833" y="370417"/>
                  <a:pt x="1257300" y="368300"/>
                </a:cubicBezTo>
                <a:cubicBezTo>
                  <a:pt x="1392767" y="366183"/>
                  <a:pt x="1511300" y="65617"/>
                  <a:pt x="1651000" y="63500"/>
                </a:cubicBezTo>
                <a:cubicBezTo>
                  <a:pt x="1790700" y="61383"/>
                  <a:pt x="1953683" y="353483"/>
                  <a:pt x="2095500" y="355600"/>
                </a:cubicBezTo>
                <a:cubicBezTo>
                  <a:pt x="2237317" y="357717"/>
                  <a:pt x="2366433" y="76200"/>
                  <a:pt x="2501900" y="76200"/>
                </a:cubicBezTo>
                <a:cubicBezTo>
                  <a:pt x="2637367" y="76200"/>
                  <a:pt x="2770717" y="355600"/>
                  <a:pt x="2908300" y="355600"/>
                </a:cubicBezTo>
                <a:cubicBezTo>
                  <a:pt x="3045883" y="355600"/>
                  <a:pt x="3187700" y="74083"/>
                  <a:pt x="3327400" y="76200"/>
                </a:cubicBezTo>
                <a:cubicBezTo>
                  <a:pt x="3467100" y="78317"/>
                  <a:pt x="3613150" y="370417"/>
                  <a:pt x="3746500" y="368300"/>
                </a:cubicBezTo>
                <a:cubicBezTo>
                  <a:pt x="3879850" y="366183"/>
                  <a:pt x="3987800" y="69850"/>
                  <a:pt x="4127500" y="63500"/>
                </a:cubicBezTo>
                <a:cubicBezTo>
                  <a:pt x="4267200" y="57150"/>
                  <a:pt x="4438650" y="330200"/>
                  <a:pt x="4584700" y="330200"/>
                </a:cubicBezTo>
                <a:cubicBezTo>
                  <a:pt x="4730750" y="330200"/>
                  <a:pt x="4866217" y="61383"/>
                  <a:pt x="5003800" y="63500"/>
                </a:cubicBezTo>
                <a:cubicBezTo>
                  <a:pt x="5141383" y="65617"/>
                  <a:pt x="5274733" y="345017"/>
                  <a:pt x="5410200" y="342900"/>
                </a:cubicBezTo>
                <a:cubicBezTo>
                  <a:pt x="5545667" y="340783"/>
                  <a:pt x="5676900" y="48683"/>
                  <a:pt x="5816600" y="50800"/>
                </a:cubicBezTo>
                <a:cubicBezTo>
                  <a:pt x="5956300" y="52917"/>
                  <a:pt x="6112933" y="364067"/>
                  <a:pt x="6248400" y="355600"/>
                </a:cubicBezTo>
                <a:cubicBezTo>
                  <a:pt x="6383867" y="347133"/>
                  <a:pt x="6629400" y="0"/>
                  <a:pt x="6629400" y="0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18599" y="2532642"/>
            <a:ext cx="1626940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Beam envelope</a:t>
            </a:r>
            <a:endParaRPr lang="en-US" sz="280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8326714" y="3009696"/>
            <a:ext cx="791885" cy="5844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326714" y="3009695"/>
            <a:ext cx="783292" cy="19815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6172200" y="3505200"/>
            <a:ext cx="3646373" cy="2270535"/>
          </a:xfrm>
          <a:custGeom>
            <a:avLst/>
            <a:gdLst>
              <a:gd name="connsiteX0" fmla="*/ 0 w 3721100"/>
              <a:gd name="connsiteY0" fmla="*/ 863600 h 937035"/>
              <a:gd name="connsiteX1" fmla="*/ 2374900 w 3721100"/>
              <a:gd name="connsiteY1" fmla="*/ 850900 h 937035"/>
              <a:gd name="connsiteX2" fmla="*/ 3721100 w 3721100"/>
              <a:gd name="connsiteY2" fmla="*/ 0 h 93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1100" h="937035">
                <a:moveTo>
                  <a:pt x="0" y="863600"/>
                </a:moveTo>
                <a:cubicBezTo>
                  <a:pt x="877358" y="929216"/>
                  <a:pt x="1754717" y="994833"/>
                  <a:pt x="2374900" y="850900"/>
                </a:cubicBezTo>
                <a:cubicBezTo>
                  <a:pt x="2995083" y="706967"/>
                  <a:pt x="3721100" y="0"/>
                  <a:pt x="3721100" y="0"/>
                </a:cubicBezTo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277889" y="4129684"/>
            <a:ext cx="2602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Since all particle trajectories lie inside this envelope, it defines the </a:t>
            </a:r>
            <a:r>
              <a:rPr lang="en-US" sz="2800" u="sng" dirty="0" smtClean="0"/>
              <a:t>BEAM SIZE</a:t>
            </a:r>
            <a:endParaRPr lang="en-US" sz="2800" u="sng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872" y="1405636"/>
            <a:ext cx="1140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If we know how 𝛽(s) evolves step by step through the magnet structure, in the same way as the particle trajectory and we </a:t>
            </a:r>
            <a:r>
              <a:rPr lang="en-US" sz="2800" smtClean="0"/>
              <a:t>know the value of the EMITTANCE </a:t>
            </a:r>
            <a:r>
              <a:rPr lang="en-US" sz="2800" smtClean="0">
                <a:sym typeface="Wingdings"/>
              </a:rPr>
              <a:t> </a:t>
            </a:r>
            <a:r>
              <a:rPr lang="en-US" sz="2800" dirty="0" smtClean="0">
                <a:sym typeface="Wingdings"/>
              </a:rPr>
              <a:t>we can know the transverse beam size at any point in the accelerator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55780" y="3435781"/>
            <a:ext cx="483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(We’ll come back </a:t>
            </a:r>
            <a:r>
              <a:rPr lang="en-US" sz="3600" smtClean="0"/>
              <a:t>to this)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5" y="3758947"/>
            <a:ext cx="5856644" cy="25655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584" y="1237985"/>
            <a:ext cx="5018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Let’s come back to the relation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12818" y="986570"/>
                <a:ext cx="2758960" cy="10260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trlPr>
                            <a:rPr lang="is-I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p>
                        <m:e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18" y="986570"/>
                <a:ext cx="2758960" cy="10260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1584" y="2374900"/>
                <a:ext cx="111196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In a circular accelerator the integral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“0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⟶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”</m:t>
                    </m:r>
                  </m:oMath>
                </a14:m>
                <a:r>
                  <a:rPr lang="en-US" sz="2800" dirty="0" smtClean="0"/>
                  <a:t> is equivalent to a complete revolution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84" y="2374900"/>
                <a:ext cx="11119612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987" t="-641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33338" y="3178262"/>
                <a:ext cx="3343736" cy="1222386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mr-IN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mr-IN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mr-IN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338" y="3178262"/>
                <a:ext cx="3343736" cy="12223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76303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Betatron</a:t>
            </a:r>
            <a:r>
              <a:rPr lang="en-US" dirty="0" smtClean="0"/>
              <a:t> tune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61120" y="1237985"/>
            <a:ext cx="286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PHASE ADVANCE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8092850" y="3695126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BETATRON TUNE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229960" y="4766767"/>
            <a:ext cx="428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of </a:t>
            </a:r>
            <a:r>
              <a:rPr lang="en-US" dirty="0" err="1" smtClean="0"/>
              <a:t>betatron</a:t>
            </a:r>
            <a:r>
              <a:rPr lang="en-US" dirty="0" smtClean="0"/>
              <a:t> oscillations the beam (each particle) performs after one turn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9154503" y="4164935"/>
            <a:ext cx="484632" cy="6552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444500"/>
            <a:ext cx="10198100" cy="596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4840" y="172878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3119" y="225266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5433" y="243732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6748" y="225266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9261" y="172878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48055" y="128218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009" y="105465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987" y="127238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5464" y="34290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96861" y="3429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72684" y="3429000"/>
            <a:ext cx="39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1059" y="3429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16882" y="34290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4691" y="34290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163720" y="34290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020308" y="3429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514725" y="3429000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27146" y="3429000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310566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22987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099094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011515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8856642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9769063" y="3455432"/>
            <a:ext cx="0" cy="68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514725" y="41148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997289" y="4141232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72148" y="523716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full </a:t>
            </a:r>
            <a:r>
              <a:rPr lang="en-US" dirty="0" err="1" smtClean="0"/>
              <a:t>betatron</a:t>
            </a:r>
            <a:r>
              <a:rPr lang="en-US" dirty="0" smtClean="0"/>
              <a:t> oscillation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195356" y="5245039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½ </a:t>
            </a:r>
            <a:r>
              <a:rPr lang="en-US" dirty="0" err="1" smtClean="0"/>
              <a:t>betatron</a:t>
            </a:r>
            <a:r>
              <a:rPr lang="en-US" dirty="0" smtClean="0"/>
              <a:t> oscillation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514725" y="5245039"/>
            <a:ext cx="44825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997289" y="5237162"/>
            <a:ext cx="2619251" cy="78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57367" y="5942291"/>
            <a:ext cx="454887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1.5 </a:t>
            </a:r>
            <a:r>
              <a:rPr lang="en-US" dirty="0" err="1" smtClean="0">
                <a:solidFill>
                  <a:schemeClr val="bg1"/>
                </a:solidFill>
              </a:rPr>
              <a:t>betatron</a:t>
            </a:r>
            <a:r>
              <a:rPr lang="en-US" dirty="0" smtClean="0">
                <a:solidFill>
                  <a:schemeClr val="bg1"/>
                </a:solidFill>
              </a:rPr>
              <a:t> oscillations in x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 Tune =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Q</a:t>
            </a:r>
            <a:r>
              <a:rPr lang="en-US" baseline="-25000" dirty="0" err="1" smtClean="0">
                <a:solidFill>
                  <a:schemeClr val="bg1"/>
                </a:solidFill>
                <a:sym typeface="Wingdings"/>
              </a:rPr>
              <a:t>x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= 1.5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Dispersion D(s)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" y="1083439"/>
                <a:ext cx="11093970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/>
                  <a:t>So far we have studied monochromatic beams of particles, but this is slightly unrealistic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/>
                  <a:t>We </a:t>
                </a:r>
                <a:r>
                  <a:rPr lang="en-US" sz="2800" dirty="0"/>
                  <a:t>always have some </a:t>
                </a:r>
                <a:r>
                  <a:rPr lang="en-US" sz="2800" dirty="0" smtClean="0"/>
                  <a:t>small momentum </a:t>
                </a:r>
                <a:r>
                  <a:rPr lang="en-US" sz="2800" dirty="0"/>
                  <a:t>spread among all particles</a:t>
                </a:r>
                <a:r>
                  <a:rPr lang="en-US" sz="2800" dirty="0" smtClean="0"/>
                  <a:t>: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≠0</m:t>
                    </m:r>
                  </m:oMath>
                </a14:m>
                <a:endParaRPr lang="en-US" sz="2800" dirty="0" smtClean="0"/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/>
                  <a:t>Consider </a:t>
                </a:r>
                <a:r>
                  <a:rPr lang="en-US" sz="2800" dirty="0"/>
                  <a:t>three particles with </a:t>
                </a:r>
                <a:r>
                  <a:rPr lang="en-US" sz="2800" i="1" dirty="0" smtClean="0"/>
                  <a:t>p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respectively: less than, greater than, and equal to </a:t>
                </a:r>
                <a:r>
                  <a:rPr lang="en-US" sz="2800" i="1" dirty="0" smtClean="0"/>
                  <a:t>p</a:t>
                </a:r>
                <a:r>
                  <a:rPr lang="en-US" sz="2800" i="1" baseline="-25000" dirty="0" smtClean="0"/>
                  <a:t>0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, traveling through a </a:t>
                </a:r>
                <a:r>
                  <a:rPr lang="en-US" sz="2800" dirty="0" smtClean="0"/>
                  <a:t>dipole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83439"/>
                <a:ext cx="11093970" cy="2677656"/>
              </a:xfrm>
              <a:prstGeom prst="rect">
                <a:avLst/>
              </a:prstGeom>
              <a:blipFill rotWithShape="0">
                <a:blip r:embed="rId2"/>
                <a:stretch>
                  <a:fillRect l="-990" t="-2506" r="-1649" b="-5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38200" y="3749457"/>
            <a:ext cx="731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Remember </a:t>
            </a:r>
            <a:r>
              <a:rPr lang="en-US" sz="2800" dirty="0" err="1"/>
              <a:t>Bρ</a:t>
            </a:r>
            <a:r>
              <a:rPr lang="en-US" sz="2800" dirty="0"/>
              <a:t> = </a:t>
            </a:r>
            <a:r>
              <a:rPr lang="en-US" sz="2800" dirty="0" smtClean="0"/>
              <a:t>p </a:t>
            </a:r>
            <a:r>
              <a:rPr lang="en-US" sz="2800" dirty="0"/>
              <a:t>/q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The system introduces a correlation of momentum with transverse position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This correlation is known as </a:t>
            </a:r>
            <a:r>
              <a:rPr lang="en-US" sz="2800" b="1" dirty="0"/>
              <a:t>dispersion</a:t>
            </a:r>
            <a:r>
              <a:rPr lang="en-US" sz="2800" dirty="0"/>
              <a:t> (an intrinsic property of the dipole magnets)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3454400"/>
            <a:ext cx="4394200" cy="34036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29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699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Equation of motion in the linear approximation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0615" y="2314574"/>
                <a:ext cx="5466159" cy="1260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4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4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15" y="2314574"/>
                <a:ext cx="5466159" cy="12606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20614" y="3622529"/>
                <a:ext cx="546615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𝑘𝑦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614" y="3622529"/>
                <a:ext cx="5466159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1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17" y="0"/>
            <a:ext cx="11451566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30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236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62" y="0"/>
            <a:ext cx="890907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918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654" y="0"/>
            <a:ext cx="8778692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32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99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46" y="0"/>
            <a:ext cx="976270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33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62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786" t="8329"/>
          <a:stretch/>
        </p:blipFill>
        <p:spPr>
          <a:xfrm>
            <a:off x="1693889" y="974360"/>
            <a:ext cx="8883546" cy="4773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4343400"/>
            <a:ext cx="4864100" cy="2514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34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709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Twiss and dispersion </a:t>
            </a:r>
            <a:r>
              <a:rPr lang="en-US" dirty="0"/>
              <a:t>functions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6951" y="2488367"/>
            <a:ext cx="13548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LEIR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SPS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LHC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35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502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7706" y="318980"/>
            <a:ext cx="9043115" cy="106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HERA beta function in the arcs</a:t>
            </a:r>
            <a:endParaRPr lang="en-GB" dirty="0"/>
          </a:p>
        </p:txBody>
      </p:sp>
      <p:pic>
        <p:nvPicPr>
          <p:cNvPr id="3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48" y="1313001"/>
            <a:ext cx="8251825" cy="445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flipH="1">
            <a:off x="5691774" y="4133533"/>
            <a:ext cx="190411" cy="20897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1667" y="3687257"/>
            <a:ext cx="59343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300" b="1" dirty="0">
                <a:solidFill>
                  <a:srgbClr val="000000"/>
                </a:solidFill>
                <a:latin typeface="Arial" charset="0"/>
              </a:rPr>
              <a:t>QF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825404" y="1638217"/>
            <a:ext cx="0" cy="20126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630200" y="1610005"/>
            <a:ext cx="4369" cy="200605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63039" y="2232456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>
                <a:latin typeface="Times New Roman"/>
                <a:cs typeface="Times New Roman"/>
              </a:rPr>
              <a:t>β</a:t>
            </a:r>
            <a:r>
              <a:rPr lang="en-GB" sz="2400" dirty="0">
                <a:latin typeface="Times New Roman"/>
                <a:cs typeface="Times New Roman"/>
              </a:rPr>
              <a:t> (m)</a:t>
            </a:r>
            <a:endParaRPr lang="en-GB" sz="2400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954" y="4586344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Times New Roman"/>
                <a:cs typeface="Times New Roman"/>
              </a:rPr>
              <a:t>D (m)</a:t>
            </a:r>
            <a:endParaRPr lang="en-GB" sz="2400" dirty="0">
              <a:latin typeface="Arial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36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6513591" y="4133533"/>
            <a:ext cx="190411" cy="2089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3484" y="3687257"/>
            <a:ext cx="6270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300" b="1" dirty="0" smtClean="0">
                <a:solidFill>
                  <a:srgbClr val="000000"/>
                </a:solidFill>
                <a:latin typeface="Arial" charset="0"/>
              </a:rPr>
              <a:t>QD</a:t>
            </a:r>
            <a:endParaRPr lang="en-GB" sz="23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53614" y="2845214"/>
            <a:ext cx="45397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00" dirty="0" smtClean="0">
                <a:solidFill>
                  <a:srgbClr val="FF0000"/>
                </a:solidFill>
              </a:rPr>
              <a:t>𝛃</a:t>
            </a:r>
            <a:r>
              <a:rPr lang="en-GB" sz="2300" baseline="-25000" dirty="0" smtClean="0">
                <a:solidFill>
                  <a:srgbClr val="FF0000"/>
                </a:solidFill>
              </a:rPr>
              <a:t>x</a:t>
            </a:r>
            <a:endParaRPr lang="en-GB" sz="2300" baseline="-25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8796" y="2845214"/>
            <a:ext cx="4587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00" dirty="0" smtClean="0">
                <a:solidFill>
                  <a:srgbClr val="00B050"/>
                </a:solidFill>
              </a:rPr>
              <a:t>𝛃</a:t>
            </a:r>
            <a:r>
              <a:rPr lang="en-GB" sz="2300" baseline="-25000" dirty="0" smtClean="0">
                <a:solidFill>
                  <a:srgbClr val="00B050"/>
                </a:solidFill>
              </a:rPr>
              <a:t>y</a:t>
            </a:r>
            <a:endParaRPr lang="en-GB" sz="2300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41" y="911047"/>
            <a:ext cx="7330189" cy="5787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26" y="0"/>
            <a:ext cx="4457304" cy="43021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5259" y="239843"/>
            <a:ext cx="95937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LEIR</a:t>
            </a:r>
            <a:endParaRPr lang="en-US" sz="32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37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396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77" y="0"/>
            <a:ext cx="97848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78362" y="149904"/>
            <a:ext cx="95937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smtClean="0"/>
              <a:t>SPS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5014" y="257625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Horizontal axis is give in units of </a:t>
            </a:r>
            <a:r>
              <a:rPr lang="en-US" smtClean="0">
                <a:solidFill>
                  <a:schemeClr val="bg1"/>
                </a:solidFill>
              </a:rPr>
              <a:t>phase advance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70161" y="3059668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26.62 x 2𝜋</a:t>
            </a:r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H="1" flipV="1">
            <a:off x="10882859" y="914400"/>
            <a:ext cx="675188" cy="214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38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528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6" y="76200"/>
            <a:ext cx="8741763" cy="1066800"/>
          </a:xfrm>
        </p:spPr>
        <p:txBody>
          <a:bodyPr/>
          <a:lstStyle/>
          <a:p>
            <a:r>
              <a:rPr lang="en-US" smtClean="0"/>
              <a:t>LHC </a:t>
            </a:r>
            <a:r>
              <a:rPr lang="en-US" dirty="0"/>
              <a:t>Operational cycle:</a:t>
            </a:r>
            <a:br>
              <a:rPr lang="en-US" dirty="0"/>
            </a:br>
            <a:r>
              <a:rPr lang="en-GB" dirty="0"/>
              <a:t>	Squeeze </a:t>
            </a:r>
            <a:r>
              <a:rPr lang="en-GB" dirty="0">
                <a:sym typeface="Wingdings"/>
              </a:rPr>
              <a:t> reduce β</a:t>
            </a:r>
            <a:r>
              <a:rPr lang="en-GB" dirty="0" smtClean="0">
                <a:sym typeface="Wingdings"/>
              </a:rPr>
              <a:t>* (</a:t>
            </a:r>
            <a:r>
              <a:rPr lang="el-GR" dirty="0" smtClean="0">
                <a:latin typeface="Times New Roman"/>
                <a:cs typeface="Times New Roman"/>
                <a:sym typeface="Wingdings"/>
              </a:rPr>
              <a:t>β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 @IP)</a:t>
            </a:r>
            <a:endParaRPr lang="en-GB" dirty="0"/>
          </a:p>
        </p:txBody>
      </p:sp>
      <p:pic>
        <p:nvPicPr>
          <p:cNvPr id="4" name="Content Placeholder 3" descr="beta-luminosity.jpe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6128" t="15044" r="8778" b="12382"/>
          <a:stretch/>
        </p:blipFill>
        <p:spPr>
          <a:xfrm rot="5400000">
            <a:off x="6669971" y="976988"/>
            <a:ext cx="3061606" cy="4187045"/>
          </a:xfrm>
        </p:spPr>
      </p:pic>
      <p:sp>
        <p:nvSpPr>
          <p:cNvPr id="7" name="TextBox 6"/>
          <p:cNvSpPr txBox="1"/>
          <p:nvPr/>
        </p:nvSpPr>
        <p:spPr>
          <a:xfrm>
            <a:off x="7107933" y="3698987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  <a:latin typeface="Arial" charset="0"/>
              </a:rPr>
              <a:t>IR2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6872496" y="1977857"/>
            <a:ext cx="3331980" cy="2028909"/>
            <a:chOff x="2599501" y="2571744"/>
            <a:chExt cx="4662128" cy="2863234"/>
          </a:xfrm>
        </p:grpSpPr>
        <p:sp>
          <p:nvSpPr>
            <p:cNvPr id="6" name="TextBox 5"/>
            <p:cNvSpPr txBox="1"/>
            <p:nvPr/>
          </p:nvSpPr>
          <p:spPr>
            <a:xfrm>
              <a:off x="2599501" y="2571744"/>
              <a:ext cx="760803" cy="521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IR1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41019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Arial" charset="0"/>
                </a:rPr>
                <a:t>IR3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28262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Arial" charset="0"/>
                </a:rPr>
                <a:t>IR4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98922" y="2600025"/>
              <a:ext cx="760803" cy="521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IR5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14941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Arial" charset="0"/>
                </a:rPr>
                <a:t>IR6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55598" y="5000636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Arial" charset="0"/>
                </a:rPr>
                <a:t>IR7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42839" y="5000637"/>
              <a:ext cx="648655" cy="434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>
                  <a:solidFill>
                    <a:srgbClr val="000000"/>
                  </a:solidFill>
                  <a:latin typeface="Arial" charset="0"/>
                </a:rPr>
                <a:t>IR8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0826" y="2571744"/>
              <a:ext cx="760803" cy="521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000000"/>
                  </a:solidFill>
                  <a:latin typeface="Arial" charset="0"/>
                </a:rPr>
                <a:t>IR1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23992" y="1196817"/>
            <a:ext cx="4303454" cy="338554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FFFF"/>
                </a:solidFill>
                <a:latin typeface="Arial" charset="0"/>
              </a:rPr>
              <a:t>Beta function at top energy and after squeeze</a:t>
            </a:r>
          </a:p>
        </p:txBody>
      </p:sp>
      <p:sp>
        <p:nvSpPr>
          <p:cNvPr id="29" name="Oval 28"/>
          <p:cNvSpPr/>
          <p:nvPr/>
        </p:nvSpPr>
        <p:spPr>
          <a:xfrm>
            <a:off x="8387802" y="1822806"/>
            <a:ext cx="241195" cy="33725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51489" y="153411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6699"/>
                </a:solidFill>
                <a:latin typeface="Arial" charset="0"/>
              </a:rPr>
              <a:t>4500 m</a:t>
            </a:r>
          </a:p>
        </p:txBody>
      </p:sp>
      <p:grpSp>
        <p:nvGrpSpPr>
          <p:cNvPr id="158741" name="Group 158740"/>
          <p:cNvGrpSpPr/>
          <p:nvPr/>
        </p:nvGrpSpPr>
        <p:grpSpPr>
          <a:xfrm>
            <a:off x="0" y="1195693"/>
            <a:ext cx="5582118" cy="4393547"/>
            <a:chOff x="1" y="3685674"/>
            <a:chExt cx="3884350" cy="3172326"/>
          </a:xfrm>
        </p:grpSpPr>
        <p:pic>
          <p:nvPicPr>
            <p:cNvPr id="1587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4071942"/>
              <a:ext cx="3684562" cy="2786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700339" y="3685674"/>
              <a:ext cx="2710999" cy="369332"/>
            </a:xfrm>
            <a:prstGeom prst="rect">
              <a:avLst/>
            </a:prstGeom>
            <a:solidFill>
              <a:srgbClr val="006699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FFFFFF"/>
                  </a:solidFill>
                  <a:latin typeface="Arial" charset="0"/>
                </a:rPr>
                <a:t>Beta function at Injection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6183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4298" y="523146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60837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23742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4273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05268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44214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IR7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44806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35867" y="6262891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dirty="0">
                  <a:solidFill>
                    <a:srgbClr val="000000"/>
                  </a:solidFill>
                  <a:latin typeface="Arial" charset="0"/>
                </a:rPr>
                <a:t>IR2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982314" y="5185302"/>
              <a:ext cx="337481" cy="47594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31847" y="4903460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006699"/>
                  </a:solidFill>
                  <a:latin typeface="Arial" charset="0"/>
                </a:rPr>
                <a:t>250 m</a:t>
              </a:r>
            </a:p>
          </p:txBody>
        </p:sp>
        <p:sp>
          <p:nvSpPr>
            <p:cNvPr id="158720" name="TextBox 158719"/>
            <p:cNvSpPr txBox="1"/>
            <p:nvPr/>
          </p:nvSpPr>
          <p:spPr>
            <a:xfrm>
              <a:off x="2705613" y="443711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00B050"/>
                  </a:solidFill>
                  <a:latin typeface="Arial" charset="0"/>
                </a:rPr>
                <a:t>180 m</a:t>
              </a:r>
            </a:p>
          </p:txBody>
        </p:sp>
        <p:cxnSp>
          <p:nvCxnSpPr>
            <p:cNvPr id="158723" name="Straight Arrow Connector 158722"/>
            <p:cNvCxnSpPr/>
            <p:nvPr/>
          </p:nvCxnSpPr>
          <p:spPr>
            <a:xfrm flipH="1">
              <a:off x="3105172" y="4806444"/>
              <a:ext cx="13374" cy="86638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9181237" y="31224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B050"/>
                </a:solidFill>
                <a:latin typeface="Arial" charset="0"/>
              </a:rPr>
              <a:t>180 m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9514079" y="3449293"/>
            <a:ext cx="5575" cy="60572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729" name="Straight Arrow Connector 158728"/>
          <p:cNvCxnSpPr/>
          <p:nvPr/>
        </p:nvCxnSpPr>
        <p:spPr>
          <a:xfrm flipV="1">
            <a:off x="8357207" y="4100604"/>
            <a:ext cx="151193" cy="267416"/>
          </a:xfrm>
          <a:prstGeom prst="straightConnector1">
            <a:avLst/>
          </a:prstGeom>
          <a:ln w="28575">
            <a:solidFill>
              <a:srgbClr val="00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31" name="Rectangle 158730"/>
          <p:cNvSpPr/>
          <p:nvPr/>
        </p:nvSpPr>
        <p:spPr>
          <a:xfrm>
            <a:off x="6904395" y="4349281"/>
            <a:ext cx="1582738" cy="13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58727" name="TextBox 158726"/>
          <p:cNvSpPr txBox="1"/>
          <p:nvPr/>
        </p:nvSpPr>
        <p:spPr>
          <a:xfrm>
            <a:off x="6684580" y="4299680"/>
            <a:ext cx="16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6699"/>
                </a:solidFill>
                <a:latin typeface="Arial" charset="0"/>
              </a:rPr>
              <a:t>@IP </a:t>
            </a:r>
            <a:r>
              <a:rPr lang="el-GR" b="1" dirty="0">
                <a:solidFill>
                  <a:srgbClr val="006699"/>
                </a:solidFill>
                <a:latin typeface="Times New Roman"/>
                <a:cs typeface="Times New Roman"/>
              </a:rPr>
              <a:t>β</a:t>
            </a:r>
            <a:r>
              <a:rPr lang="en-GB" b="1" dirty="0">
                <a:solidFill>
                  <a:srgbClr val="006699"/>
                </a:solidFill>
                <a:latin typeface="Times New Roman"/>
                <a:cs typeface="Times New Roman"/>
              </a:rPr>
              <a:t>*=</a:t>
            </a:r>
            <a:r>
              <a:rPr lang="en-GB" b="1" dirty="0">
                <a:solidFill>
                  <a:srgbClr val="006699"/>
                </a:solidFill>
                <a:latin typeface="Arial" charset="0"/>
              </a:rPr>
              <a:t>0.5 m</a:t>
            </a:r>
          </a:p>
        </p:txBody>
      </p:sp>
      <p:grpSp>
        <p:nvGrpSpPr>
          <p:cNvPr id="158745" name="Group 158744"/>
          <p:cNvGrpSpPr/>
          <p:nvPr/>
        </p:nvGrpSpPr>
        <p:grpSpPr>
          <a:xfrm>
            <a:off x="9573234" y="4444197"/>
            <a:ext cx="2618766" cy="2413809"/>
            <a:chOff x="3717681" y="4669011"/>
            <a:chExt cx="2618766" cy="2413809"/>
          </a:xfrm>
        </p:grpSpPr>
        <p:pic>
          <p:nvPicPr>
            <p:cNvPr id="59" name="Content Placeholder 3" descr="beta-luminosity-IR5.jpeg"/>
            <p:cNvPicPr>
              <a:picLocks noChangeAspect="1"/>
            </p:cNvPicPr>
            <p:nvPr/>
          </p:nvPicPr>
          <p:blipFill rotWithShape="1">
            <a:blip r:embed="rId5" cstate="print"/>
            <a:srcRect l="-57" t="18357" r="8952" b="11795"/>
            <a:stretch/>
          </p:blipFill>
          <p:spPr bwMode="auto">
            <a:xfrm rot="5400000">
              <a:off x="3820159" y="4566533"/>
              <a:ext cx="2413809" cy="2618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8743" name="Oval 158742"/>
            <p:cNvSpPr/>
            <p:nvPr/>
          </p:nvSpPr>
          <p:spPr>
            <a:xfrm>
              <a:off x="5076057" y="4669012"/>
              <a:ext cx="216024" cy="92022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8744" name="TextBox 158743"/>
            <p:cNvSpPr txBox="1"/>
            <p:nvPr/>
          </p:nvSpPr>
          <p:spPr>
            <a:xfrm rot="19611846">
              <a:off x="4291685" y="5351892"/>
              <a:ext cx="933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000000"/>
                  </a:solidFill>
                  <a:latin typeface="Arial" charset="0"/>
                </a:rPr>
                <a:t>Inner Triplets</a:t>
              </a:r>
            </a:p>
          </p:txBody>
        </p: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22.03.2022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2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14641" y="2900363"/>
            <a:ext cx="1587" cy="15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652149"/>
            <a:ext cx="5178412" cy="38838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70848" y="680548"/>
            <a:ext cx="2405740" cy="1161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95" y="3311823"/>
            <a:ext cx="4904111" cy="304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791" y="69566"/>
            <a:ext cx="389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Simple Harmonic Motion</a:t>
            </a:r>
            <a:endParaRPr lang="en-US" sz="2800"/>
          </a:p>
        </p:txBody>
      </p:sp>
      <p:sp>
        <p:nvSpPr>
          <p:cNvPr id="10" name="Rectangle 9"/>
          <p:cNvSpPr/>
          <p:nvPr/>
        </p:nvSpPr>
        <p:spPr>
          <a:xfrm>
            <a:off x="147790" y="827824"/>
            <a:ext cx="38908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simple harmonic oscillator is an oscillator that is neither driven </a:t>
            </a:r>
            <a:r>
              <a:rPr lang="en-US" dirty="0" smtClean="0"/>
              <a:t>nor damped. </a:t>
            </a:r>
            <a:r>
              <a:rPr lang="en-US" dirty="0"/>
              <a:t>It consists of a mass </a:t>
            </a:r>
            <a:r>
              <a:rPr lang="en-US" i="1" dirty="0"/>
              <a:t>m</a:t>
            </a:r>
            <a:r>
              <a:rPr lang="en-US" dirty="0"/>
              <a:t>, which experiences a single force </a:t>
            </a:r>
            <a:r>
              <a:rPr lang="en-US" i="1" dirty="0"/>
              <a:t>F</a:t>
            </a:r>
            <a:r>
              <a:rPr lang="en-US" dirty="0"/>
              <a:t>, which pulls the mass in the direction of the point </a:t>
            </a:r>
            <a:r>
              <a:rPr lang="en-US" i="1" dirty="0"/>
              <a:t>x</a:t>
            </a:r>
            <a:r>
              <a:rPr lang="en-US" dirty="0"/>
              <a:t> = 0 and </a:t>
            </a:r>
            <a:r>
              <a:rPr lang="en-US" dirty="0">
                <a:solidFill>
                  <a:srgbClr val="FFC000"/>
                </a:solidFill>
              </a:rPr>
              <a:t>depends only on the position </a:t>
            </a:r>
            <a:r>
              <a:rPr lang="en-US" i="1" dirty="0">
                <a:solidFill>
                  <a:srgbClr val="FFC000"/>
                </a:solidFill>
              </a:rPr>
              <a:t>x</a:t>
            </a:r>
            <a:r>
              <a:rPr lang="en-US" dirty="0">
                <a:solidFill>
                  <a:srgbClr val="FFC000"/>
                </a:solidFill>
              </a:rPr>
              <a:t> of the mass and </a:t>
            </a:r>
            <a:r>
              <a:rPr lang="en-US" i="1" dirty="0" smtClean="0">
                <a:solidFill>
                  <a:srgbClr val="FFC000"/>
                </a:solidFill>
              </a:rPr>
              <a:t>k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814641" y="4224759"/>
            <a:ext cx="6041246" cy="2088250"/>
            <a:chOff x="4814641" y="4224759"/>
            <a:chExt cx="6041246" cy="2088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319374" y="4716808"/>
                  <a:ext cx="30421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𝐴𝑐𝑜𝑠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𝜑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9374" y="4716808"/>
                  <a:ext cx="304211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20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024553" y="5221813"/>
                  <a:ext cx="1189300" cy="10911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mr-IN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53" y="5221813"/>
                  <a:ext cx="1189300" cy="109119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519070" y="5466757"/>
                  <a:ext cx="1009828" cy="6939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mr-I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9070" y="5466757"/>
                  <a:ext cx="1009828" cy="69390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856575" y="5524630"/>
                  <a:ext cx="999312" cy="632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𝑓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mr-IN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sz="2400" i="1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6575" y="5524630"/>
                  <a:ext cx="999312" cy="63248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8391646" y="4673468"/>
              <a:ext cx="218954" cy="5483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5984111" y="4224759"/>
              <a:ext cx="2338086" cy="57873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8503619" y="5530103"/>
              <a:ext cx="218954" cy="5483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4814641" y="4501800"/>
              <a:ext cx="3619529" cy="115833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57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19" y="0"/>
            <a:ext cx="109871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84845" y="554638"/>
            <a:ext cx="95937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30.03.2022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Introduction to accelerator physics, R. Alemany Fernandez</a:t>
            </a:r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41</a:t>
            </a:fld>
            <a:endParaRPr 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401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-92075"/>
            <a:ext cx="10515600" cy="1325563"/>
          </a:xfrm>
        </p:spPr>
        <p:txBody>
          <a:bodyPr/>
          <a:lstStyle/>
          <a:p>
            <a:r>
              <a:rPr lang="en-US" dirty="0" smtClean="0"/>
              <a:t>Type of magnets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258620"/>
            <a:ext cx="5830520" cy="2186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5739" y="1233488"/>
                <a:ext cx="11074122" cy="10845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mr-IN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2!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3!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sz="3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mr-IN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𝑑𝑥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+…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1233488"/>
                <a:ext cx="11074122" cy="10845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3415" y="3984957"/>
                <a:ext cx="1970091" cy="659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mr-I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15" y="3984957"/>
                <a:ext cx="1970091" cy="6596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5739" y="4679158"/>
                <a:ext cx="3691460" cy="6726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𝑔</m:t>
                      </m:r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4679158"/>
                <a:ext cx="3691460" cy="6726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5739" y="5407956"/>
                <a:ext cx="3199337" cy="702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39" y="5407956"/>
                <a:ext cx="3199337" cy="7025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F2E3-FD74-2E4C-B018-56760FBEC4CA}" type="slidenum">
              <a:rPr lang="en-US" smtClean="0"/>
              <a:t>5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0" y="2501900"/>
            <a:ext cx="7366000" cy="1854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63506" y="2501900"/>
            <a:ext cx="3316858" cy="17567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5000" y="2999357"/>
            <a:ext cx="1781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BEAM DYNAMICS!!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Particle trajectories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219201"/>
            <a:ext cx="1135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have seen in the previous course how to generate magnetic fields in the region of the beam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Let’s now find a solution for the equations of motion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 dipoles and quadrupole magnets there is no coupling (in first order) between the horizontal and vertical plane (we have two different equations for x and 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Then, let’s </a:t>
            </a:r>
            <a:r>
              <a:rPr lang="en-US" sz="2800" u="sng" dirty="0" smtClean="0"/>
              <a:t>solve just one plane</a:t>
            </a:r>
            <a:r>
              <a:rPr lang="en-US" sz="2800" dirty="0" smtClean="0"/>
              <a:t>, e.g. the x-s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To simplify even more, let’s assume the B field ends abruptly at the beginning and end of the magnets “hard-edge model” (</a:t>
            </a:r>
            <a:r>
              <a:rPr lang="en-US" sz="2800" u="sng" dirty="0" smtClean="0"/>
              <a:t>we ignore the edge field issue</a:t>
            </a:r>
            <a:r>
              <a:rPr lang="en-US" sz="28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Within the magnets we </a:t>
            </a:r>
            <a:r>
              <a:rPr lang="en-US" sz="2800" u="sng" dirty="0" smtClean="0"/>
              <a:t>assume constant B field</a:t>
            </a:r>
            <a:r>
              <a:rPr lang="en-US" sz="2800" dirty="0" smtClean="0"/>
              <a:t>, i.e. 1/𝜌= </a:t>
            </a:r>
            <a:r>
              <a:rPr lang="en-US" sz="2800" dirty="0" err="1" smtClean="0"/>
              <a:t>cte</a:t>
            </a:r>
            <a:r>
              <a:rPr lang="en-US" sz="2800" dirty="0" smtClean="0"/>
              <a:t> and k=</a:t>
            </a:r>
            <a:r>
              <a:rPr lang="en-US" sz="2800" dirty="0" err="1" smtClean="0"/>
              <a:t>cte</a:t>
            </a: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63458" y="2057402"/>
                <a:ext cx="5466159" cy="1260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40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4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4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4000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458" y="2057402"/>
                <a:ext cx="5466159" cy="12606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85813" y="471488"/>
            <a:ext cx="11258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can solve this equation, section  by section, either within a magnet or within  a field-free region = drift region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3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48" y="15933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within a focusing quadrupole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6750" y="1429078"/>
            <a:ext cx="9823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 quadrupole is characterized by its strength, k, and its length, 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There is no bending </a:t>
            </a:r>
            <a:r>
              <a:rPr lang="en-US" sz="2800" dirty="0" smtClean="0">
                <a:sym typeface="Wingdings"/>
              </a:rPr>
              <a:t> </a:t>
            </a:r>
            <a:r>
              <a:rPr lang="en-US" sz="2800" dirty="0" smtClean="0"/>
              <a:t>1/𝜌= 0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63470" y="2383185"/>
                <a:ext cx="5466159" cy="1008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32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mr-IN" sz="32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32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470" y="2383185"/>
                <a:ext cx="5466159" cy="100854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3470" y="3459185"/>
                <a:ext cx="546615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′′</m:t>
                          </m:r>
                        </m:sup>
                      </m:sSup>
                      <m:r>
                        <a:rPr lang="en-US" sz="40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4000" b="0" i="1" smtClean="0">
                          <a:latin typeface="Cambria Math" charset="0"/>
                        </a:rPr>
                        <m:t>𝑘𝑥</m:t>
                      </m:r>
                      <m:r>
                        <a:rPr lang="en-US" sz="40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470" y="3459185"/>
                <a:ext cx="5466159" cy="6155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429629" y="3484222"/>
            <a:ext cx="1211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(k=</a:t>
            </a:r>
            <a:r>
              <a:rPr lang="en-US" sz="2800" dirty="0" err="1" smtClean="0"/>
              <a:t>cte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70047" y="4032479"/>
            <a:ext cx="9137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Homogeneous and </a:t>
            </a:r>
            <a:r>
              <a:rPr lang="en-US" sz="2800" smtClean="0"/>
              <a:t>linear-second-order differential equation </a:t>
            </a:r>
            <a:endParaRPr lang="en-US" sz="2800"/>
          </a:p>
        </p:txBody>
      </p:sp>
      <p:sp>
        <p:nvSpPr>
          <p:cNvPr id="8" name="TextBox 7"/>
          <p:cNvSpPr txBox="1"/>
          <p:nvPr/>
        </p:nvSpPr>
        <p:spPr>
          <a:xfrm>
            <a:off x="666750" y="4580736"/>
            <a:ext cx="11133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Convention is that defocusing magnets k &gt; 0 and focusing magnets k&lt;0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For a focusing quadrupole the solution is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15695" y="5479028"/>
                <a:ext cx="8114105" cy="5963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𝐴𝑐𝑜𝑠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</m:e>
                      </m:rad>
                      <m:r>
                        <a:rPr lang="en-US" sz="32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𝐵𝑠𝑖𝑛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</m:e>
                      </m:rad>
                      <m:r>
                        <a:rPr lang="en-US" sz="3200" b="0" i="1" smtClean="0"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95" y="5479028"/>
                <a:ext cx="8114105" cy="5963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39495" y="6052865"/>
                <a:ext cx="9519043" cy="5963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3200" b="0" i="1" smtClean="0">
                          <a:latin typeface="Cambria Math" charset="0"/>
                        </a:rPr>
                        <m:t>)=−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</m:e>
                      </m:rad>
                      <m:r>
                        <a:rPr lang="en-US" sz="3200" b="0" i="1" smtClean="0">
                          <a:latin typeface="Cambria Math" charset="0"/>
                        </a:rPr>
                        <m:t>𝐴𝑠𝑖𝑛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</m:e>
                      </m:rad>
                      <m:r>
                        <a:rPr lang="en-US" sz="32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</m:e>
                      </m:rad>
                      <m:r>
                        <a:rPr lang="en-US" sz="3200" b="0" i="1" smtClean="0">
                          <a:latin typeface="Cambria Math" charset="0"/>
                        </a:rPr>
                        <m:t>𝐵𝑐𝑜𝑠</m:t>
                      </m:r>
                      <m:rad>
                        <m:radPr>
                          <m:degHide m:val="on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charset="0"/>
                            </a:rPr>
                            <m:t>|</m:t>
                          </m:r>
                        </m:e>
                      </m:rad>
                      <m:r>
                        <a:rPr lang="en-US" sz="3200" b="0" i="1" smtClean="0"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495" y="6052865"/>
                <a:ext cx="9519043" cy="5963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8</a:t>
            </a:fld>
            <a:endParaRPr lang="en-US"/>
          </a:p>
        </p:txBody>
      </p:sp>
      <p:cxnSp>
        <p:nvCxnSpPr>
          <p:cNvPr id="15" name="Straight Connector 14"/>
          <p:cNvCxnSpPr>
            <a:endCxn id="3" idx="2"/>
          </p:cNvCxnSpPr>
          <p:nvPr/>
        </p:nvCxnSpPr>
        <p:spPr>
          <a:xfrm flipV="1">
            <a:off x="4926842" y="2383185"/>
            <a:ext cx="651670" cy="10085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3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075" y="614363"/>
            <a:ext cx="11258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The integration constants A and B are determined by the initial conditions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</a:t>
            </a:r>
            <a:r>
              <a:rPr lang="en-US" sz="2800" dirty="0" smtClean="0"/>
              <a:t>nitial conditions </a:t>
            </a:r>
            <a:r>
              <a:rPr lang="en-US" sz="2800" dirty="0" smtClean="0">
                <a:sym typeface="Wingdings"/>
              </a:rPr>
              <a:t></a:t>
            </a:r>
            <a:r>
              <a:rPr lang="en-US" sz="2800" dirty="0" smtClean="0"/>
              <a:t>at the beginning of the magnet s=0, the particle trajectory has position 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and angle x’</a:t>
            </a:r>
            <a:r>
              <a:rPr lang="en-US" sz="2800" baseline="-25000" dirty="0" smtClean="0"/>
              <a:t>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Inserting these initial conditions in the solutions we get: A=x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, B=x’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/√k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We can also express the solution in a more elegant way using matrices: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00075" y="3357563"/>
            <a:ext cx="10807882" cy="1387175"/>
            <a:chOff x="600075" y="3357563"/>
            <a:chExt cx="10807882" cy="13871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2250281" y="3357563"/>
                  <a:ext cx="8169544" cy="13871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mr-IN" sz="28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′(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𝑜𝑠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mr-IN" sz="28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b="0" i="1" smtClean="0">
                                              <a:latin typeface="Cambria Math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b="0" i="1" smtClean="0">
                                              <a:latin typeface="Cambria Math" charset="0"/>
                                            </a:rPr>
                                            <m:t>|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800" b="0" i="1" smtClean="0">
                                              <a:latin typeface="Cambria Math" charset="0"/>
                                            </a:rPr>
                                            <m:t>|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𝑠𝑖𝑛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𝑠𝑖𝑛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𝑐𝑜𝑠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|</m:t>
                                      </m:r>
                                    </m:e>
                                  </m:rad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mr-IN" sz="28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mr-IN" sz="2800" b="0" i="1" smtClean="0">
                                    <a:latin typeface="Cambria Math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0281" y="3357563"/>
                  <a:ext cx="8169544" cy="138717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/>
            <p:cNvSpPr txBox="1"/>
            <p:nvPr/>
          </p:nvSpPr>
          <p:spPr>
            <a:xfrm>
              <a:off x="10601326" y="3730185"/>
              <a:ext cx="8066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k&lt;0</a:t>
              </a:r>
              <a:endParaRPr lang="en-US" sz="32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0075" y="3844489"/>
              <a:ext cx="1258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FOCUSING</a:t>
              </a:r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778" y="4942489"/>
            <a:ext cx="3582225" cy="143672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22.03.2022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accelerator physics, R. Alemany Fernandez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AD134-799A-DB47-B24E-BC8EFBBCC5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Hispanic Heritage Month presentation">
  <a:themeElements>
    <a:clrScheme name="AsianPacAmerHerMonth_TP10131490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AsianPacAmerHerMonth_TP1013149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ianPacAmerHerMonth_TP10131490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Hispanic Heritage Month presentation">
  <a:themeElements>
    <a:clrScheme name="AsianPacAmerHerMonth_TP10131490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AsianPacAmerHerMonth_TP10131490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ianPacAmerHerMonth_TP10131490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ianPacAmerHerMonth_TP10131490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ianPacAmerHerMonth_TP10131490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21070</TotalTime>
  <Words>3310</Words>
  <Application>Microsoft Macintosh PowerPoint</Application>
  <PresentationFormat>Widescreen</PresentationFormat>
  <Paragraphs>460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Cambria Math</vt:lpstr>
      <vt:lpstr>Corbel</vt:lpstr>
      <vt:lpstr>Gill Sans MT</vt:lpstr>
      <vt:lpstr>Mangal</vt:lpstr>
      <vt:lpstr>Times New Roman</vt:lpstr>
      <vt:lpstr>Wingdings</vt:lpstr>
      <vt:lpstr>Arial</vt:lpstr>
      <vt:lpstr>Depth</vt:lpstr>
      <vt:lpstr>Hispanic Heritage Month presentation</vt:lpstr>
      <vt:lpstr>1_Hispanic Heritage Month presentation</vt:lpstr>
      <vt:lpstr>Introduction to transverse beam dynamics II</vt:lpstr>
      <vt:lpstr>Content of the course</vt:lpstr>
      <vt:lpstr>Equation of motion in the linear approximation</vt:lpstr>
      <vt:lpstr>PowerPoint Presentation</vt:lpstr>
      <vt:lpstr>Type of magnets</vt:lpstr>
      <vt:lpstr>Particle trajectories</vt:lpstr>
      <vt:lpstr>PowerPoint Presentation</vt:lpstr>
      <vt:lpstr>Solution within a focusing quadrupole</vt:lpstr>
      <vt:lpstr>PowerPoint Presentation</vt:lpstr>
      <vt:lpstr>Solution within a defocusing quadrupole</vt:lpstr>
      <vt:lpstr>Solution for a zero-field drift region</vt:lpstr>
      <vt:lpstr>Solution for a dipole</vt:lpstr>
      <vt:lpstr>PowerPoint Presentation</vt:lpstr>
      <vt:lpstr>PowerPoint Presentation</vt:lpstr>
      <vt:lpstr>Four-dimensional trajectories</vt:lpstr>
      <vt:lpstr>PowerPoint Presentation</vt:lpstr>
      <vt:lpstr>Thin lens approximation</vt:lpstr>
      <vt:lpstr>Particle trajectory calculation through a system of many beam steering magnets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Dispersion D(s)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Twiss and dispersion functions </vt:lpstr>
      <vt:lpstr>PowerPoint Presentation</vt:lpstr>
      <vt:lpstr>PowerPoint Presentation</vt:lpstr>
      <vt:lpstr>PowerPoint Presentation</vt:lpstr>
      <vt:lpstr>LHC Operational cycle:  Squeeze  reduce β* (β @IP)</vt:lpstr>
      <vt:lpstr>Spares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transverse beam dynamics</dc:title>
  <dc:creator>Reyes Alemany Fernandez</dc:creator>
  <cp:lastModifiedBy>Reyes Alemany Fernandez</cp:lastModifiedBy>
  <cp:revision>64</cp:revision>
  <dcterms:created xsi:type="dcterms:W3CDTF">2021-10-28T10:18:51Z</dcterms:created>
  <dcterms:modified xsi:type="dcterms:W3CDTF">2022-03-03T13:46:32Z</dcterms:modified>
</cp:coreProperties>
</file>