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51"/>
  </p:notesMasterIdLst>
  <p:sldIdLst>
    <p:sldId id="257" r:id="rId2"/>
    <p:sldId id="286" r:id="rId3"/>
    <p:sldId id="280" r:id="rId4"/>
    <p:sldId id="285" r:id="rId5"/>
    <p:sldId id="258" r:id="rId6"/>
    <p:sldId id="259" r:id="rId7"/>
    <p:sldId id="288" r:id="rId8"/>
    <p:sldId id="289" r:id="rId9"/>
    <p:sldId id="260" r:id="rId10"/>
    <p:sldId id="290" r:id="rId11"/>
    <p:sldId id="287" r:id="rId12"/>
    <p:sldId id="291" r:id="rId13"/>
    <p:sldId id="292" r:id="rId14"/>
    <p:sldId id="261" r:id="rId15"/>
    <p:sldId id="262" r:id="rId16"/>
    <p:sldId id="293" r:id="rId17"/>
    <p:sldId id="263" r:id="rId18"/>
    <p:sldId id="294" r:id="rId19"/>
    <p:sldId id="295" r:id="rId20"/>
    <p:sldId id="264" r:id="rId21"/>
    <p:sldId id="265" r:id="rId22"/>
    <p:sldId id="266" r:id="rId23"/>
    <p:sldId id="296" r:id="rId24"/>
    <p:sldId id="267" r:id="rId25"/>
    <p:sldId id="268" r:id="rId26"/>
    <p:sldId id="314" r:id="rId27"/>
    <p:sldId id="300" r:id="rId28"/>
    <p:sldId id="269" r:id="rId29"/>
    <p:sldId id="315" r:id="rId30"/>
    <p:sldId id="270" r:id="rId31"/>
    <p:sldId id="308" r:id="rId32"/>
    <p:sldId id="310" r:id="rId33"/>
    <p:sldId id="309" r:id="rId34"/>
    <p:sldId id="281" r:id="rId35"/>
    <p:sldId id="271" r:id="rId36"/>
    <p:sldId id="316" r:id="rId37"/>
    <p:sldId id="272" r:id="rId38"/>
    <p:sldId id="317" r:id="rId39"/>
    <p:sldId id="301" r:id="rId40"/>
    <p:sldId id="273" r:id="rId41"/>
    <p:sldId id="302" r:id="rId42"/>
    <p:sldId id="274" r:id="rId43"/>
    <p:sldId id="275" r:id="rId44"/>
    <p:sldId id="276" r:id="rId45"/>
    <p:sldId id="318" r:id="rId46"/>
    <p:sldId id="303" r:id="rId47"/>
    <p:sldId id="277" r:id="rId48"/>
    <p:sldId id="278" r:id="rId49"/>
    <p:sldId id="279" r:id="rId5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5FF"/>
    <a:srgbClr val="FF8AD8"/>
    <a:srgbClr val="DEEB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08" autoAdjust="0"/>
    <p:restoredTop sz="86411"/>
  </p:normalViewPr>
  <p:slideViewPr>
    <p:cSldViewPr snapToGrid="0">
      <p:cViewPr varScale="1">
        <p:scale>
          <a:sx n="78" d="100"/>
          <a:sy n="78" d="100"/>
        </p:scale>
        <p:origin x="184" y="520"/>
      </p:cViewPr>
      <p:guideLst/>
    </p:cSldViewPr>
  </p:slideViewPr>
  <p:outlineViewPr>
    <p:cViewPr>
      <p:scale>
        <a:sx n="33" d="100"/>
        <a:sy n="33" d="100"/>
      </p:scale>
      <p:origin x="0" y="-1672"/>
    </p:cViewPr>
  </p:outlin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4646BB-A416-47BE-B8F8-204DD2350AE1}" type="datetimeFigureOut">
              <a:rPr lang="en-GB" smtClean="0"/>
              <a:t>03/03/2022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C12F02-FE0F-4346-9615-76E8BFEBF95D}" type="slidenum">
              <a:rPr lang="en-GB" smtClean="0"/>
              <a:t>‹#›</a:t>
            </a:fld>
            <a:endParaRPr lang="en-GB"/>
          </a:p>
        </p:txBody>
      </p:sp>
    </p:spTree>
    <p:extLst>
      <p:ext uri="{BB962C8B-B14F-4D97-AF65-F5344CB8AC3E}">
        <p14:creationId xmlns:p14="http://schemas.microsoft.com/office/powerpoint/2010/main" val="4031731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C12F02-FE0F-4346-9615-76E8BFEBF95D}" type="slidenum">
              <a:rPr lang="en-GB" smtClean="0"/>
              <a:t>1</a:t>
            </a:fld>
            <a:endParaRPr lang="en-GB"/>
          </a:p>
        </p:txBody>
      </p:sp>
    </p:spTree>
    <p:extLst>
      <p:ext uri="{BB962C8B-B14F-4D97-AF65-F5344CB8AC3E}">
        <p14:creationId xmlns:p14="http://schemas.microsoft.com/office/powerpoint/2010/main" val="652879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5C12F02-FE0F-4346-9615-76E8BFEBF95D}" type="slidenum">
              <a:rPr lang="en-GB" smtClean="0"/>
              <a:t>24</a:t>
            </a:fld>
            <a:endParaRPr lang="en-GB"/>
          </a:p>
        </p:txBody>
      </p:sp>
    </p:spTree>
    <p:extLst>
      <p:ext uri="{BB962C8B-B14F-4D97-AF65-F5344CB8AC3E}">
        <p14:creationId xmlns:p14="http://schemas.microsoft.com/office/powerpoint/2010/main" val="1185411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r>
              <a:rPr lang="en-US" smtClean="0"/>
              <a:t>22.03.2022</a:t>
            </a:r>
            <a:endParaRPr lang="en-GB"/>
          </a:p>
        </p:txBody>
      </p:sp>
      <p:sp>
        <p:nvSpPr>
          <p:cNvPr id="8" name="Footer Placeholder 7"/>
          <p:cNvSpPr>
            <a:spLocks noGrp="1"/>
          </p:cNvSpPr>
          <p:nvPr>
            <p:ph type="ftr" sz="quarter" idx="11"/>
          </p:nvPr>
        </p:nvSpPr>
        <p:spPr/>
        <p:txBody>
          <a:bodyPr/>
          <a:lstStyle/>
          <a:p>
            <a:r>
              <a:rPr lang="en-GB" smtClean="0"/>
              <a:t>Introduction to accelerator physics, R. Alemany Fernandez</a:t>
            </a:r>
            <a:endParaRPr lang="en-GB"/>
          </a:p>
        </p:txBody>
      </p:sp>
      <p:sp>
        <p:nvSpPr>
          <p:cNvPr id="9" name="Slide Number Placeholder 8"/>
          <p:cNvSpPr>
            <a:spLocks noGrp="1"/>
          </p:cNvSpPr>
          <p:nvPr>
            <p:ph type="sldNum" sz="quarter" idx="12"/>
          </p:nvPr>
        </p:nvSpPr>
        <p:spPr/>
        <p:txBody>
          <a:bodyPr/>
          <a:lstStyle/>
          <a:p>
            <a:fld id="{F45B2314-50F7-4F10-B8A8-A8DCE8E27403}"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22.03.2022</a:t>
            </a:r>
            <a:endParaRPr lang="en-GB"/>
          </a:p>
        </p:txBody>
      </p:sp>
      <p:sp>
        <p:nvSpPr>
          <p:cNvPr id="6" name="Footer Placeholder 5"/>
          <p:cNvSpPr>
            <a:spLocks noGrp="1"/>
          </p:cNvSpPr>
          <p:nvPr>
            <p:ph type="ftr" sz="quarter" idx="11"/>
          </p:nvPr>
        </p:nvSpPr>
        <p:spPr/>
        <p:txBody>
          <a:bodyPr/>
          <a:lstStyle/>
          <a:p>
            <a:r>
              <a:rPr lang="en-GB" smtClean="0"/>
              <a:t>Introduction to accelerator physics, R. Alemany Fernandez</a:t>
            </a:r>
            <a:endParaRPr lang="en-GB"/>
          </a:p>
        </p:txBody>
      </p:sp>
      <p:sp>
        <p:nvSpPr>
          <p:cNvPr id="7" name="Slide Number Placeholder 6"/>
          <p:cNvSpPr>
            <a:spLocks noGrp="1"/>
          </p:cNvSpPr>
          <p:nvPr>
            <p:ph type="sldNum" sz="quarter" idx="12"/>
          </p:nvPr>
        </p:nvSpPr>
        <p:spPr/>
        <p:txBody>
          <a:bodyPr/>
          <a:lstStyle/>
          <a:p>
            <a:fld id="{F45B2314-50F7-4F10-B8A8-A8DCE8E27403}"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22.03.2022</a:t>
            </a:r>
            <a:endParaRPr lang="en-GB"/>
          </a:p>
        </p:txBody>
      </p:sp>
      <p:sp>
        <p:nvSpPr>
          <p:cNvPr id="6" name="Footer Placeholder 5"/>
          <p:cNvSpPr>
            <a:spLocks noGrp="1"/>
          </p:cNvSpPr>
          <p:nvPr>
            <p:ph type="ftr" sz="quarter" idx="11"/>
          </p:nvPr>
        </p:nvSpPr>
        <p:spPr/>
        <p:txBody>
          <a:bodyPr/>
          <a:lstStyle/>
          <a:p>
            <a:r>
              <a:rPr lang="en-GB" smtClean="0"/>
              <a:t>Introduction to accelerator physics, R. Alemany Fernandez</a:t>
            </a:r>
            <a:endParaRPr lang="en-GB"/>
          </a:p>
        </p:txBody>
      </p:sp>
      <p:sp>
        <p:nvSpPr>
          <p:cNvPr id="7" name="Slide Number Placeholder 6"/>
          <p:cNvSpPr>
            <a:spLocks noGrp="1"/>
          </p:cNvSpPr>
          <p:nvPr>
            <p:ph type="sldNum" sz="quarter" idx="12"/>
          </p:nvPr>
        </p:nvSpPr>
        <p:spPr/>
        <p:txBody>
          <a:bodyPr/>
          <a:lstStyle/>
          <a:p>
            <a:fld id="{F45B2314-50F7-4F10-B8A8-A8DCE8E27403}"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22.03.2022</a:t>
            </a:r>
            <a:endParaRPr lang="en-GB"/>
          </a:p>
        </p:txBody>
      </p:sp>
      <p:sp>
        <p:nvSpPr>
          <p:cNvPr id="6" name="Footer Placeholder 5"/>
          <p:cNvSpPr>
            <a:spLocks noGrp="1"/>
          </p:cNvSpPr>
          <p:nvPr>
            <p:ph type="ftr" sz="quarter" idx="11"/>
          </p:nvPr>
        </p:nvSpPr>
        <p:spPr/>
        <p:txBody>
          <a:bodyPr/>
          <a:lstStyle/>
          <a:p>
            <a:r>
              <a:rPr lang="en-GB" smtClean="0"/>
              <a:t>Introduction to accelerator physics, R. Alemany Fernandez</a:t>
            </a:r>
            <a:endParaRPr lang="en-GB"/>
          </a:p>
        </p:txBody>
      </p:sp>
      <p:sp>
        <p:nvSpPr>
          <p:cNvPr id="7" name="Slide Number Placeholder 6"/>
          <p:cNvSpPr>
            <a:spLocks noGrp="1"/>
          </p:cNvSpPr>
          <p:nvPr>
            <p:ph type="sldNum" sz="quarter" idx="12"/>
          </p:nvPr>
        </p:nvSpPr>
        <p:spPr/>
        <p:txBody>
          <a:bodyPr/>
          <a:lstStyle/>
          <a:p>
            <a:fld id="{F45B2314-50F7-4F10-B8A8-A8DCE8E27403}" type="slidenum">
              <a:rPr lang="en-GB" smtClean="0"/>
              <a:t>‹#›</a:t>
            </a:fld>
            <a:endParaRPr lang="en-GB"/>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22.03.2022</a:t>
            </a:r>
            <a:endParaRPr lang="en-GB"/>
          </a:p>
        </p:txBody>
      </p:sp>
      <p:sp>
        <p:nvSpPr>
          <p:cNvPr id="6" name="Footer Placeholder 5"/>
          <p:cNvSpPr>
            <a:spLocks noGrp="1"/>
          </p:cNvSpPr>
          <p:nvPr>
            <p:ph type="ftr" sz="quarter" idx="11"/>
          </p:nvPr>
        </p:nvSpPr>
        <p:spPr/>
        <p:txBody>
          <a:bodyPr/>
          <a:lstStyle/>
          <a:p>
            <a:r>
              <a:rPr lang="en-GB" smtClean="0"/>
              <a:t>Introduction to accelerator physics, R. Alemany Fernandez</a:t>
            </a:r>
            <a:endParaRPr lang="en-GB"/>
          </a:p>
        </p:txBody>
      </p:sp>
      <p:sp>
        <p:nvSpPr>
          <p:cNvPr id="7" name="Slide Number Placeholder 6"/>
          <p:cNvSpPr>
            <a:spLocks noGrp="1"/>
          </p:cNvSpPr>
          <p:nvPr>
            <p:ph type="sldNum" sz="quarter" idx="12"/>
          </p:nvPr>
        </p:nvSpPr>
        <p:spPr/>
        <p:txBody>
          <a:bodyPr/>
          <a:lstStyle/>
          <a:p>
            <a:fld id="{F45B2314-50F7-4F10-B8A8-A8DCE8E27403}" type="slidenum">
              <a:rPr lang="en-GB" smtClean="0"/>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r>
              <a:rPr lang="en-US" smtClean="0"/>
              <a:t>22.03.2022</a:t>
            </a:r>
            <a:endParaRPr lang="en-GB"/>
          </a:p>
        </p:txBody>
      </p:sp>
      <p:sp>
        <p:nvSpPr>
          <p:cNvPr id="4" name="Footer Placeholder 3"/>
          <p:cNvSpPr>
            <a:spLocks noGrp="1"/>
          </p:cNvSpPr>
          <p:nvPr>
            <p:ph type="ftr" sz="quarter" idx="11"/>
          </p:nvPr>
        </p:nvSpPr>
        <p:spPr/>
        <p:txBody>
          <a:bodyPr/>
          <a:lstStyle/>
          <a:p>
            <a:r>
              <a:rPr lang="en-GB" smtClean="0"/>
              <a:t>Introduction to accelerator physics, R. Alemany Fernandez</a:t>
            </a:r>
            <a:endParaRPr lang="en-GB"/>
          </a:p>
        </p:txBody>
      </p:sp>
      <p:sp>
        <p:nvSpPr>
          <p:cNvPr id="5" name="Slide Number Placeholder 4"/>
          <p:cNvSpPr>
            <a:spLocks noGrp="1"/>
          </p:cNvSpPr>
          <p:nvPr>
            <p:ph type="sldNum" sz="quarter" idx="12"/>
          </p:nvPr>
        </p:nvSpPr>
        <p:spPr/>
        <p:txBody>
          <a:bodyPr/>
          <a:lstStyle/>
          <a:p>
            <a:fld id="{F45B2314-50F7-4F10-B8A8-A8DCE8E27403}" type="slidenum">
              <a:rPr lang="en-GB" smtClean="0"/>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r>
              <a:rPr lang="en-US" smtClean="0"/>
              <a:t>22.03.2022</a:t>
            </a:r>
            <a:endParaRPr lang="en-GB"/>
          </a:p>
        </p:txBody>
      </p:sp>
      <p:sp>
        <p:nvSpPr>
          <p:cNvPr id="4" name="Footer Placeholder 3"/>
          <p:cNvSpPr>
            <a:spLocks noGrp="1"/>
          </p:cNvSpPr>
          <p:nvPr>
            <p:ph type="ftr" sz="quarter" idx="11"/>
          </p:nvPr>
        </p:nvSpPr>
        <p:spPr/>
        <p:txBody>
          <a:bodyPr/>
          <a:lstStyle/>
          <a:p>
            <a:r>
              <a:rPr lang="en-GB" smtClean="0"/>
              <a:t>Introduction to accelerator physics, R. Alemany Fernandez</a:t>
            </a:r>
            <a:endParaRPr lang="en-GB"/>
          </a:p>
        </p:txBody>
      </p:sp>
      <p:sp>
        <p:nvSpPr>
          <p:cNvPr id="5" name="Slide Number Placeholder 4"/>
          <p:cNvSpPr>
            <a:spLocks noGrp="1"/>
          </p:cNvSpPr>
          <p:nvPr>
            <p:ph type="sldNum" sz="quarter" idx="12"/>
          </p:nvPr>
        </p:nvSpPr>
        <p:spPr/>
        <p:txBody>
          <a:bodyPr/>
          <a:lstStyle/>
          <a:p>
            <a:fld id="{F45B2314-50F7-4F10-B8A8-A8DCE8E27403}" type="slidenum">
              <a:rPr lang="en-GB" smtClean="0"/>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22.03.2022</a:t>
            </a:r>
            <a:endParaRPr lang="en-GB"/>
          </a:p>
        </p:txBody>
      </p:sp>
      <p:sp>
        <p:nvSpPr>
          <p:cNvPr id="5" name="Footer Placeholder 4"/>
          <p:cNvSpPr>
            <a:spLocks noGrp="1"/>
          </p:cNvSpPr>
          <p:nvPr>
            <p:ph type="ftr" sz="quarter" idx="11"/>
          </p:nvPr>
        </p:nvSpPr>
        <p:spPr/>
        <p:txBody>
          <a:bodyPr/>
          <a:lstStyle/>
          <a:p>
            <a:r>
              <a:rPr lang="en-GB" smtClean="0"/>
              <a:t>Introduction to accelerator physics, R. Alemany Fernandez</a:t>
            </a:r>
            <a:endParaRPr lang="en-GB"/>
          </a:p>
        </p:txBody>
      </p:sp>
      <p:sp>
        <p:nvSpPr>
          <p:cNvPr id="6" name="Slide Number Placeholder 5"/>
          <p:cNvSpPr>
            <a:spLocks noGrp="1"/>
          </p:cNvSpPr>
          <p:nvPr>
            <p:ph type="sldNum" sz="quarter" idx="12"/>
          </p:nvPr>
        </p:nvSpPr>
        <p:spPr/>
        <p:txBody>
          <a:bodyPr/>
          <a:lstStyle/>
          <a:p>
            <a:fld id="{F45B2314-50F7-4F10-B8A8-A8DCE8E27403}" type="slidenum">
              <a:rPr lang="en-GB" smtClean="0"/>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22.03.2022</a:t>
            </a:r>
            <a:endParaRPr lang="en-GB"/>
          </a:p>
        </p:txBody>
      </p:sp>
      <p:sp>
        <p:nvSpPr>
          <p:cNvPr id="5" name="Footer Placeholder 4"/>
          <p:cNvSpPr>
            <a:spLocks noGrp="1"/>
          </p:cNvSpPr>
          <p:nvPr>
            <p:ph type="ftr" sz="quarter" idx="11"/>
          </p:nvPr>
        </p:nvSpPr>
        <p:spPr/>
        <p:txBody>
          <a:bodyPr/>
          <a:lstStyle/>
          <a:p>
            <a:r>
              <a:rPr lang="en-GB" smtClean="0"/>
              <a:t>Introduction to accelerator physics, R. Alemany Fernandez</a:t>
            </a:r>
            <a:endParaRPr lang="en-GB"/>
          </a:p>
        </p:txBody>
      </p:sp>
      <p:sp>
        <p:nvSpPr>
          <p:cNvPr id="6" name="Slide Number Placeholder 5"/>
          <p:cNvSpPr>
            <a:spLocks noGrp="1"/>
          </p:cNvSpPr>
          <p:nvPr>
            <p:ph type="sldNum" sz="quarter" idx="12"/>
          </p:nvPr>
        </p:nvSpPr>
        <p:spPr/>
        <p:txBody>
          <a:bodyPr/>
          <a:lstStyle/>
          <a:p>
            <a:fld id="{F45B2314-50F7-4F10-B8A8-A8DCE8E27403}" type="slidenum">
              <a:rPr lang="en-GB" smtClean="0"/>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1254083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22.03.2022</a:t>
            </a:r>
            <a:endParaRPr lang="en-GB"/>
          </a:p>
        </p:txBody>
      </p:sp>
      <p:sp>
        <p:nvSpPr>
          <p:cNvPr id="5" name="Footer Placeholder 4"/>
          <p:cNvSpPr>
            <a:spLocks noGrp="1"/>
          </p:cNvSpPr>
          <p:nvPr>
            <p:ph type="ftr" sz="quarter" idx="11"/>
          </p:nvPr>
        </p:nvSpPr>
        <p:spPr/>
        <p:txBody>
          <a:bodyPr/>
          <a:lstStyle/>
          <a:p>
            <a:r>
              <a:rPr lang="en-GB" smtClean="0"/>
              <a:t>Introduction to accelerator physics, R. Alemany Fernandez</a:t>
            </a:r>
            <a:endParaRPr lang="en-GB"/>
          </a:p>
        </p:txBody>
      </p:sp>
      <p:sp>
        <p:nvSpPr>
          <p:cNvPr id="6" name="Slide Number Placeholder 5"/>
          <p:cNvSpPr>
            <a:spLocks noGrp="1"/>
          </p:cNvSpPr>
          <p:nvPr>
            <p:ph type="sldNum" sz="quarter" idx="12"/>
          </p:nvPr>
        </p:nvSpPr>
        <p:spPr/>
        <p:txBody>
          <a:bodyPr/>
          <a:lstStyle/>
          <a:p>
            <a:fld id="{F45B2314-50F7-4F10-B8A8-A8DCE8E27403}"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22.03.2022</a:t>
            </a:r>
            <a:endParaRPr lang="en-GB"/>
          </a:p>
        </p:txBody>
      </p:sp>
      <p:sp>
        <p:nvSpPr>
          <p:cNvPr id="5" name="Footer Placeholder 4"/>
          <p:cNvSpPr>
            <a:spLocks noGrp="1"/>
          </p:cNvSpPr>
          <p:nvPr>
            <p:ph type="ftr" sz="quarter" idx="11"/>
          </p:nvPr>
        </p:nvSpPr>
        <p:spPr/>
        <p:txBody>
          <a:bodyPr/>
          <a:lstStyle/>
          <a:p>
            <a:r>
              <a:rPr lang="en-GB" smtClean="0"/>
              <a:t>Introduction to accelerator physics, R. Alemany Fernandez</a:t>
            </a:r>
            <a:endParaRPr lang="en-GB"/>
          </a:p>
        </p:txBody>
      </p:sp>
      <p:sp>
        <p:nvSpPr>
          <p:cNvPr id="6" name="Slide Number Placeholder 5"/>
          <p:cNvSpPr>
            <a:spLocks noGrp="1"/>
          </p:cNvSpPr>
          <p:nvPr>
            <p:ph type="sldNum" sz="quarter" idx="12"/>
          </p:nvPr>
        </p:nvSpPr>
        <p:spPr/>
        <p:txBody>
          <a:bodyPr/>
          <a:lstStyle/>
          <a:p>
            <a:fld id="{F45B2314-50F7-4F10-B8A8-A8DCE8E27403}"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22.03.2022</a:t>
            </a:r>
            <a:endParaRPr lang="en-GB"/>
          </a:p>
        </p:txBody>
      </p:sp>
      <p:sp>
        <p:nvSpPr>
          <p:cNvPr id="6" name="Footer Placeholder 5"/>
          <p:cNvSpPr>
            <a:spLocks noGrp="1"/>
          </p:cNvSpPr>
          <p:nvPr>
            <p:ph type="ftr" sz="quarter" idx="11"/>
          </p:nvPr>
        </p:nvSpPr>
        <p:spPr/>
        <p:txBody>
          <a:bodyPr/>
          <a:lstStyle/>
          <a:p>
            <a:r>
              <a:rPr lang="en-GB" smtClean="0"/>
              <a:t>Introduction to accelerator physics, R. Alemany Fernandez</a:t>
            </a:r>
            <a:endParaRPr lang="en-GB"/>
          </a:p>
        </p:txBody>
      </p:sp>
      <p:sp>
        <p:nvSpPr>
          <p:cNvPr id="7" name="Slide Number Placeholder 6"/>
          <p:cNvSpPr>
            <a:spLocks noGrp="1"/>
          </p:cNvSpPr>
          <p:nvPr>
            <p:ph type="sldNum" sz="quarter" idx="12"/>
          </p:nvPr>
        </p:nvSpPr>
        <p:spPr/>
        <p:txBody>
          <a:bodyPr/>
          <a:lstStyle/>
          <a:p>
            <a:fld id="{F45B2314-50F7-4F10-B8A8-A8DCE8E27403}"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22.03.2022</a:t>
            </a:r>
            <a:endParaRPr lang="en-GB"/>
          </a:p>
        </p:txBody>
      </p:sp>
      <p:sp>
        <p:nvSpPr>
          <p:cNvPr id="8" name="Footer Placeholder 7"/>
          <p:cNvSpPr>
            <a:spLocks noGrp="1"/>
          </p:cNvSpPr>
          <p:nvPr>
            <p:ph type="ftr" sz="quarter" idx="11"/>
          </p:nvPr>
        </p:nvSpPr>
        <p:spPr/>
        <p:txBody>
          <a:bodyPr/>
          <a:lstStyle/>
          <a:p>
            <a:r>
              <a:rPr lang="en-GB" smtClean="0"/>
              <a:t>Introduction to accelerator physics, R. Alemany Fernandez</a:t>
            </a:r>
            <a:endParaRPr lang="en-GB"/>
          </a:p>
        </p:txBody>
      </p:sp>
      <p:sp>
        <p:nvSpPr>
          <p:cNvPr id="9" name="Slide Number Placeholder 8"/>
          <p:cNvSpPr>
            <a:spLocks noGrp="1"/>
          </p:cNvSpPr>
          <p:nvPr>
            <p:ph type="sldNum" sz="quarter" idx="12"/>
          </p:nvPr>
        </p:nvSpPr>
        <p:spPr/>
        <p:txBody>
          <a:bodyPr/>
          <a:lstStyle/>
          <a:p>
            <a:fld id="{F45B2314-50F7-4F10-B8A8-A8DCE8E27403}"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22.03.2022</a:t>
            </a:r>
            <a:endParaRPr lang="en-GB"/>
          </a:p>
        </p:txBody>
      </p:sp>
      <p:sp>
        <p:nvSpPr>
          <p:cNvPr id="4" name="Footer Placeholder 3"/>
          <p:cNvSpPr>
            <a:spLocks noGrp="1"/>
          </p:cNvSpPr>
          <p:nvPr>
            <p:ph type="ftr" sz="quarter" idx="11"/>
          </p:nvPr>
        </p:nvSpPr>
        <p:spPr/>
        <p:txBody>
          <a:bodyPr/>
          <a:lstStyle/>
          <a:p>
            <a:r>
              <a:rPr lang="en-GB" smtClean="0"/>
              <a:t>Introduction to accelerator physics, R. Alemany Fernandez</a:t>
            </a:r>
            <a:endParaRPr lang="en-GB"/>
          </a:p>
        </p:txBody>
      </p:sp>
      <p:sp>
        <p:nvSpPr>
          <p:cNvPr id="5" name="Slide Number Placeholder 4"/>
          <p:cNvSpPr>
            <a:spLocks noGrp="1"/>
          </p:cNvSpPr>
          <p:nvPr>
            <p:ph type="sldNum" sz="quarter" idx="12"/>
          </p:nvPr>
        </p:nvSpPr>
        <p:spPr/>
        <p:txBody>
          <a:bodyPr/>
          <a:lstStyle/>
          <a:p>
            <a:fld id="{F45B2314-50F7-4F10-B8A8-A8DCE8E27403}"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22.03.2022</a:t>
            </a:r>
            <a:endParaRPr lang="en-GB"/>
          </a:p>
        </p:txBody>
      </p:sp>
      <p:sp>
        <p:nvSpPr>
          <p:cNvPr id="3" name="Footer Placeholder 2"/>
          <p:cNvSpPr>
            <a:spLocks noGrp="1"/>
          </p:cNvSpPr>
          <p:nvPr>
            <p:ph type="ftr" sz="quarter" idx="11"/>
          </p:nvPr>
        </p:nvSpPr>
        <p:spPr/>
        <p:txBody>
          <a:bodyPr/>
          <a:lstStyle/>
          <a:p>
            <a:r>
              <a:rPr lang="en-GB" smtClean="0"/>
              <a:t>Introduction to accelerator physics, R. Alemany Fernandez</a:t>
            </a:r>
            <a:endParaRPr lang="en-GB"/>
          </a:p>
        </p:txBody>
      </p:sp>
      <p:sp>
        <p:nvSpPr>
          <p:cNvPr id="4" name="Slide Number Placeholder 3"/>
          <p:cNvSpPr>
            <a:spLocks noGrp="1"/>
          </p:cNvSpPr>
          <p:nvPr>
            <p:ph type="sldNum" sz="quarter" idx="12"/>
          </p:nvPr>
        </p:nvSpPr>
        <p:spPr/>
        <p:txBody>
          <a:bodyPr/>
          <a:lstStyle/>
          <a:p>
            <a:fld id="{F45B2314-50F7-4F10-B8A8-A8DCE8E27403}"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22.03.2022</a:t>
            </a:r>
            <a:endParaRPr lang="en-GB"/>
          </a:p>
        </p:txBody>
      </p:sp>
      <p:sp>
        <p:nvSpPr>
          <p:cNvPr id="6" name="Footer Placeholder 5"/>
          <p:cNvSpPr>
            <a:spLocks noGrp="1"/>
          </p:cNvSpPr>
          <p:nvPr>
            <p:ph type="ftr" sz="quarter" idx="11"/>
          </p:nvPr>
        </p:nvSpPr>
        <p:spPr/>
        <p:txBody>
          <a:bodyPr/>
          <a:lstStyle/>
          <a:p>
            <a:r>
              <a:rPr lang="en-GB" smtClean="0"/>
              <a:t>Introduction to accelerator physics, R. Alemany Fernandez</a:t>
            </a:r>
            <a:endParaRPr lang="en-GB"/>
          </a:p>
        </p:txBody>
      </p:sp>
      <p:sp>
        <p:nvSpPr>
          <p:cNvPr id="7" name="Slide Number Placeholder 6"/>
          <p:cNvSpPr>
            <a:spLocks noGrp="1"/>
          </p:cNvSpPr>
          <p:nvPr>
            <p:ph type="sldNum" sz="quarter" idx="12"/>
          </p:nvPr>
        </p:nvSpPr>
        <p:spPr/>
        <p:txBody>
          <a:bodyPr/>
          <a:lstStyle/>
          <a:p>
            <a:fld id="{F45B2314-50F7-4F10-B8A8-A8DCE8E27403}"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22.03.2022</a:t>
            </a:r>
            <a:endParaRPr lang="en-GB"/>
          </a:p>
        </p:txBody>
      </p:sp>
      <p:sp>
        <p:nvSpPr>
          <p:cNvPr id="6" name="Footer Placeholder 5"/>
          <p:cNvSpPr>
            <a:spLocks noGrp="1"/>
          </p:cNvSpPr>
          <p:nvPr>
            <p:ph type="ftr" sz="quarter" idx="11"/>
          </p:nvPr>
        </p:nvSpPr>
        <p:spPr/>
        <p:txBody>
          <a:bodyPr/>
          <a:lstStyle/>
          <a:p>
            <a:r>
              <a:rPr lang="en-GB" smtClean="0"/>
              <a:t>Introduction to accelerator physics, R. Alemany Fernandez</a:t>
            </a:r>
            <a:endParaRPr lang="en-GB"/>
          </a:p>
        </p:txBody>
      </p:sp>
      <p:sp>
        <p:nvSpPr>
          <p:cNvPr id="7" name="Slide Number Placeholder 6"/>
          <p:cNvSpPr>
            <a:spLocks noGrp="1"/>
          </p:cNvSpPr>
          <p:nvPr>
            <p:ph type="sldNum" sz="quarter" idx="12"/>
          </p:nvPr>
        </p:nvSpPr>
        <p:spPr/>
        <p:txBody>
          <a:bodyPr/>
          <a:lstStyle/>
          <a:p>
            <a:fld id="{F45B2314-50F7-4F10-B8A8-A8DCE8E27403}"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smtClean="0"/>
              <a:t>22.03.2022</a:t>
            </a:r>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GB" smtClean="0"/>
              <a:t>Introduction to accelerator physics, R. Alemany Fernandez</a:t>
            </a: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F45B2314-50F7-4F10-B8A8-A8DCE8E27403}" type="slidenum">
              <a:rPr lang="en-GB" smtClean="0"/>
              <a:t>‹#›</a:t>
            </a:fld>
            <a:endParaRPr lang="en-GB"/>
          </a:p>
        </p:txBody>
      </p:sp>
    </p:spTree>
    <p:extLst>
      <p:ext uri="{BB962C8B-B14F-4D97-AF65-F5344CB8AC3E}">
        <p14:creationId xmlns:p14="http://schemas.microsoft.com/office/powerpoint/2010/main" val="2019405483"/>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Lst>
  <p:hf hdr="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0.png"/><Relationship Id="rId6" Type="http://schemas.openxmlformats.org/officeDocument/2006/relationships/image" Target="../media/image16.png"/><Relationship Id="rId7"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50.png"/><Relationship Id="rId4" Type="http://schemas.openxmlformats.org/officeDocument/2006/relationships/image" Target="../media/image160.png"/><Relationship Id="rId5" Type="http://schemas.openxmlformats.org/officeDocument/2006/relationships/image" Target="../media/image19.png"/><Relationship Id="rId7" Type="http://schemas.openxmlformats.org/officeDocument/2006/relationships/image" Target="../media/image180.png"/><Relationship Id="rId8" Type="http://schemas.openxmlformats.org/officeDocument/2006/relationships/image" Target="../media/image20.png"/><Relationship Id="rId9" Type="http://schemas.openxmlformats.org/officeDocument/2006/relationships/image" Target="../media/image21.png"/><Relationship Id="rId10" Type="http://schemas.openxmlformats.org/officeDocument/2006/relationships/image" Target="../media/image22.png"/><Relationship Id="rId1" Type="http://schemas.openxmlformats.org/officeDocument/2006/relationships/slideLayout" Target="../slideLayouts/slideLayout7.xml"/><Relationship Id="rId2" Type="http://schemas.openxmlformats.org/officeDocument/2006/relationships/image" Target="../media/image18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90.png"/><Relationship Id="rId4" Type="http://schemas.openxmlformats.org/officeDocument/2006/relationships/image" Target="../media/image200.png"/><Relationship Id="rId5" Type="http://schemas.openxmlformats.org/officeDocument/2006/relationships/image" Target="../media/image210.png"/><Relationship Id="rId6" Type="http://schemas.openxmlformats.org/officeDocument/2006/relationships/image" Target="../media/image220.png"/><Relationship Id="rId7" Type="http://schemas.openxmlformats.org/officeDocument/2006/relationships/image" Target="../media/image230.png"/><Relationship Id="rId8" Type="http://schemas.openxmlformats.org/officeDocument/2006/relationships/image" Target="../media/image240.png"/><Relationship Id="rId1" Type="http://schemas.openxmlformats.org/officeDocument/2006/relationships/slideLayout" Target="../slideLayouts/slideLayout7.xml"/><Relationship Id="rId2" Type="http://schemas.openxmlformats.org/officeDocument/2006/relationships/image" Target="../media/image201.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00.png"/><Relationship Id="rId7" Type="http://schemas.openxmlformats.org/officeDocument/2006/relationships/image" Target="../media/image32.png"/><Relationship Id="rId8" Type="http://schemas.openxmlformats.org/officeDocument/2006/relationships/image" Target="../media/image33.png"/><Relationship Id="rId9" Type="http://schemas.openxmlformats.org/officeDocument/2006/relationships/image" Target="../media/image34.png"/><Relationship Id="rId1" Type="http://schemas.openxmlformats.org/officeDocument/2006/relationships/slideLayout" Target="../slideLayouts/slideLayout7.xml"/><Relationship Id="rId2" Type="http://schemas.openxmlformats.org/officeDocument/2006/relationships/image" Target="../media/image6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5.png"/><Relationship Id="rId7" Type="http://schemas.openxmlformats.org/officeDocument/2006/relationships/image" Target="../media/image38.png"/><Relationship Id="rId8" Type="http://schemas.openxmlformats.org/officeDocument/2006/relationships/image" Target="../media/image39.png"/><Relationship Id="rId9" Type="http://schemas.openxmlformats.org/officeDocument/2006/relationships/image" Target="../media/image40.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5.xml.rels><?xml version="1.0" encoding="UTF-8" standalone="yes"?>
<Relationships xmlns="http://schemas.openxmlformats.org/package/2006/relationships"><Relationship Id="rId3" Type="http://schemas.openxmlformats.org/officeDocument/2006/relationships/image" Target="../media/image401.png"/><Relationship Id="rId5" Type="http://schemas.openxmlformats.org/officeDocument/2006/relationships/image" Target="../media/image42.png"/><Relationship Id="rId6" Type="http://schemas.openxmlformats.org/officeDocument/2006/relationships/image" Target="../media/image35.png"/><Relationship Id="rId7" Type="http://schemas.openxmlformats.org/officeDocument/2006/relationships/image" Target="../media/image41.png"/><Relationship Id="rId8" Type="http://schemas.openxmlformats.org/officeDocument/2006/relationships/image" Target="../media/image43.png"/><Relationship Id="rId9" Type="http://schemas.openxmlformats.org/officeDocument/2006/relationships/image" Target="../media/image4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90.png"/><Relationship Id="rId4" Type="http://schemas.openxmlformats.org/officeDocument/2006/relationships/image" Target="../media/image400.png"/><Relationship Id="rId5" Type="http://schemas.openxmlformats.org/officeDocument/2006/relationships/image" Target="../media/image411.png"/><Relationship Id="rId6" Type="http://schemas.openxmlformats.org/officeDocument/2006/relationships/image" Target="../media/image420.png"/><Relationship Id="rId1" Type="http://schemas.openxmlformats.org/officeDocument/2006/relationships/slideLayout" Target="../slideLayouts/slideLayout7.xml"/><Relationship Id="rId2" Type="http://schemas.openxmlformats.org/officeDocument/2006/relationships/image" Target="../media/image380.pn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8.png"/><Relationship Id="rId1" Type="http://schemas.openxmlformats.org/officeDocument/2006/relationships/slideLayout" Target="../slideLayouts/slideLayout7.xml"/><Relationship Id="rId2" Type="http://schemas.openxmlformats.org/officeDocument/2006/relationships/image" Target="../media/image4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5" Type="http://schemas.openxmlformats.org/officeDocument/2006/relationships/image" Target="../media/image52.png"/><Relationship Id="rId1" Type="http://schemas.openxmlformats.org/officeDocument/2006/relationships/slideLayout" Target="../slideLayouts/slideLayout7.xml"/><Relationship Id="rId2"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30.png"/><Relationship Id="rId5" Type="http://schemas.openxmlformats.org/officeDocument/2006/relationships/image" Target="../media/image54.png"/><Relationship Id="rId6" Type="http://schemas.openxmlformats.org/officeDocument/2006/relationships/image" Target="../media/image55.png"/><Relationship Id="rId7" Type="http://schemas.openxmlformats.org/officeDocument/2006/relationships/image" Target="../media/image56.png"/><Relationship Id="rId1" Type="http://schemas.openxmlformats.org/officeDocument/2006/relationships/slideLayout" Target="../slideLayouts/slideLayout18.xml"/><Relationship Id="rId2" Type="http://schemas.openxmlformats.org/officeDocument/2006/relationships/image" Target="../media/image510.png"/></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53.png"/><Relationship Id="rId5" Type="http://schemas.openxmlformats.org/officeDocument/2006/relationships/image" Target="../media/image59.png"/><Relationship Id="rId6" Type="http://schemas.openxmlformats.org/officeDocument/2006/relationships/image" Target="../media/image60.png"/><Relationship Id="rId7" Type="http://schemas.openxmlformats.org/officeDocument/2006/relationships/image" Target="../media/image61.png"/><Relationship Id="rId8" Type="http://schemas.openxmlformats.org/officeDocument/2006/relationships/image" Target="../media/image62.png"/><Relationship Id="rId9" Type="http://schemas.openxmlformats.org/officeDocument/2006/relationships/image" Target="../media/image63.png"/><Relationship Id="rId10" Type="http://schemas.openxmlformats.org/officeDocument/2006/relationships/image" Target="../media/image64.png"/><Relationship Id="rId1" Type="http://schemas.openxmlformats.org/officeDocument/2006/relationships/slideLayout" Target="../slideLayouts/slideLayout18.xml"/><Relationship Id="rId2" Type="http://schemas.openxmlformats.org/officeDocument/2006/relationships/image" Target="../media/image57.pn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65.png"/><Relationship Id="rId5" Type="http://schemas.openxmlformats.org/officeDocument/2006/relationships/image" Target="../media/image66.png"/><Relationship Id="rId6" Type="http://schemas.openxmlformats.org/officeDocument/2006/relationships/image" Target="../media/image67.png"/><Relationship Id="rId7" Type="http://schemas.openxmlformats.org/officeDocument/2006/relationships/image" Target="../media/image17.png"/><Relationship Id="rId8" Type="http://schemas.openxmlformats.org/officeDocument/2006/relationships/image" Target="../media/image182.png"/><Relationship Id="rId1" Type="http://schemas.openxmlformats.org/officeDocument/2006/relationships/slideLayout" Target="../slideLayouts/slideLayout18.xml"/><Relationship Id="rId2"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69.png"/><Relationship Id="rId4" Type="http://schemas.openxmlformats.org/officeDocument/2006/relationships/image" Target="../media/image540.png"/><Relationship Id="rId1" Type="http://schemas.openxmlformats.org/officeDocument/2006/relationships/slideLayout" Target="../slideLayouts/slideLayout7.xml"/><Relationship Id="rId2" Type="http://schemas.openxmlformats.org/officeDocument/2006/relationships/image" Target="../media/image68.png"/></Relationships>
</file>

<file path=ppt/slides/_rels/slide35.xml.rels><?xml version="1.0" encoding="UTF-8" standalone="yes"?>
<Relationships xmlns="http://schemas.openxmlformats.org/package/2006/relationships"><Relationship Id="rId3" Type="http://schemas.openxmlformats.org/officeDocument/2006/relationships/image" Target="../media/image71.png"/><Relationship Id="rId4" Type="http://schemas.openxmlformats.org/officeDocument/2006/relationships/image" Target="../media/image72.png"/><Relationship Id="rId5" Type="http://schemas.openxmlformats.org/officeDocument/2006/relationships/image" Target="../media/image73.png"/><Relationship Id="rId6" Type="http://schemas.openxmlformats.org/officeDocument/2006/relationships/image" Target="../media/image74.png"/><Relationship Id="rId7" Type="http://schemas.openxmlformats.org/officeDocument/2006/relationships/image" Target="../media/image75.png"/><Relationship Id="rId8" Type="http://schemas.openxmlformats.org/officeDocument/2006/relationships/image" Target="../media/image76.png"/><Relationship Id="rId1" Type="http://schemas.openxmlformats.org/officeDocument/2006/relationships/slideLayout" Target="../slideLayouts/slideLayout7.xml"/><Relationship Id="rId2" Type="http://schemas.openxmlformats.org/officeDocument/2006/relationships/image" Target="../media/image70.png"/></Relationships>
</file>

<file path=ppt/slides/_rels/slide36.xml.rels><?xml version="1.0" encoding="UTF-8" standalone="yes"?>
<Relationships xmlns="http://schemas.openxmlformats.org/package/2006/relationships"><Relationship Id="rId3" Type="http://schemas.openxmlformats.org/officeDocument/2006/relationships/image" Target="../media/image78.png"/><Relationship Id="rId4" Type="http://schemas.openxmlformats.org/officeDocument/2006/relationships/image" Target="../media/image79.png"/><Relationship Id="rId5" Type="http://schemas.openxmlformats.org/officeDocument/2006/relationships/image" Target="../media/image80.png"/><Relationship Id="rId1" Type="http://schemas.openxmlformats.org/officeDocument/2006/relationships/slideLayout" Target="../slideLayouts/slideLayout7.xml"/><Relationship Id="rId2" Type="http://schemas.openxmlformats.org/officeDocument/2006/relationships/image" Target="../media/image77.png"/></Relationships>
</file>

<file path=ppt/slides/_rels/slide37.xml.rels><?xml version="1.0" encoding="UTF-8" standalone="yes"?>
<Relationships xmlns="http://schemas.openxmlformats.org/package/2006/relationships"><Relationship Id="rId3" Type="http://schemas.openxmlformats.org/officeDocument/2006/relationships/image" Target="../media/image82.png"/><Relationship Id="rId4" Type="http://schemas.openxmlformats.org/officeDocument/2006/relationships/image" Target="../media/image83.png"/><Relationship Id="rId5" Type="http://schemas.openxmlformats.org/officeDocument/2006/relationships/image" Target="../media/image84.png"/><Relationship Id="rId6" Type="http://schemas.openxmlformats.org/officeDocument/2006/relationships/image" Target="../media/image85.png"/><Relationship Id="rId7" Type="http://schemas.openxmlformats.org/officeDocument/2006/relationships/image" Target="../media/image86.png"/><Relationship Id="rId8" Type="http://schemas.openxmlformats.org/officeDocument/2006/relationships/image" Target="../media/image87.png"/><Relationship Id="rId9" Type="http://schemas.openxmlformats.org/officeDocument/2006/relationships/image" Target="../media/image88.png"/><Relationship Id="rId1" Type="http://schemas.openxmlformats.org/officeDocument/2006/relationships/slideLayout" Target="../slideLayouts/slideLayout7.xml"/><Relationship Id="rId2" Type="http://schemas.openxmlformats.org/officeDocument/2006/relationships/image" Target="../media/image81.png"/></Relationships>
</file>

<file path=ppt/slides/_rels/slide38.xml.rels><?xml version="1.0" encoding="UTF-8" standalone="yes"?>
<Relationships xmlns="http://schemas.openxmlformats.org/package/2006/relationships"><Relationship Id="rId3" Type="http://schemas.openxmlformats.org/officeDocument/2006/relationships/image" Target="../media/image90.png"/><Relationship Id="rId4" Type="http://schemas.openxmlformats.org/officeDocument/2006/relationships/image" Target="../media/image91.png"/><Relationship Id="rId1" Type="http://schemas.openxmlformats.org/officeDocument/2006/relationships/slideLayout" Target="../slideLayouts/slideLayout7.xml"/><Relationship Id="rId2" Type="http://schemas.openxmlformats.org/officeDocument/2006/relationships/image" Target="../media/image8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00.png"/><Relationship Id="rId3" Type="http://schemas.openxmlformats.org/officeDocument/2006/relationships/image" Target="../media/image7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730.png"/><Relationship Id="rId4" Type="http://schemas.openxmlformats.org/officeDocument/2006/relationships/image" Target="../media/image740.png"/><Relationship Id="rId1" Type="http://schemas.openxmlformats.org/officeDocument/2006/relationships/slideLayout" Target="../slideLayouts/slideLayout6.xml"/><Relationship Id="rId2" Type="http://schemas.openxmlformats.org/officeDocument/2006/relationships/image" Target="../media/image72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93.png"/><Relationship Id="rId4" Type="http://schemas.openxmlformats.org/officeDocument/2006/relationships/image" Target="../media/image750.png"/><Relationship Id="rId5" Type="http://schemas.openxmlformats.org/officeDocument/2006/relationships/image" Target="../media/image761.png"/><Relationship Id="rId6" Type="http://schemas.openxmlformats.org/officeDocument/2006/relationships/image" Target="../media/image94.png"/><Relationship Id="rId7" Type="http://schemas.openxmlformats.org/officeDocument/2006/relationships/image" Target="../media/image771.png"/><Relationship Id="rId8" Type="http://schemas.openxmlformats.org/officeDocument/2006/relationships/image" Target="../media/image95.png"/><Relationship Id="rId1" Type="http://schemas.openxmlformats.org/officeDocument/2006/relationships/slideLayout" Target="../slideLayouts/slideLayout7.xml"/><Relationship Id="rId2" Type="http://schemas.openxmlformats.org/officeDocument/2006/relationships/image" Target="../media/image92.png"/></Relationships>
</file>

<file path=ppt/slides/_rels/slide43.xml.rels><?xml version="1.0" encoding="UTF-8" standalone="yes"?>
<Relationships xmlns="http://schemas.openxmlformats.org/package/2006/relationships"><Relationship Id="rId3" Type="http://schemas.openxmlformats.org/officeDocument/2006/relationships/image" Target="../media/image770.png"/><Relationship Id="rId4" Type="http://schemas.openxmlformats.org/officeDocument/2006/relationships/image" Target="../media/image96.png"/><Relationship Id="rId5" Type="http://schemas.openxmlformats.org/officeDocument/2006/relationships/image" Target="../media/image97.png"/><Relationship Id="rId1" Type="http://schemas.openxmlformats.org/officeDocument/2006/relationships/slideLayout" Target="../slideLayouts/slideLayout7.xml"/><Relationship Id="rId2" Type="http://schemas.openxmlformats.org/officeDocument/2006/relationships/image" Target="../media/image790.png"/></Relationships>
</file>

<file path=ppt/slides/_rels/slide44.xml.rels><?xml version="1.0" encoding="UTF-8" standalone="yes"?>
<Relationships xmlns="http://schemas.openxmlformats.org/package/2006/relationships"><Relationship Id="rId3" Type="http://schemas.openxmlformats.org/officeDocument/2006/relationships/image" Target="../media/image791.png"/><Relationship Id="rId4" Type="http://schemas.openxmlformats.org/officeDocument/2006/relationships/image" Target="../media/image98.png"/><Relationship Id="rId5" Type="http://schemas.openxmlformats.org/officeDocument/2006/relationships/image" Target="../media/image99.png"/><Relationship Id="rId1" Type="http://schemas.openxmlformats.org/officeDocument/2006/relationships/slideLayout" Target="../slideLayouts/slideLayout7.xml"/><Relationship Id="rId2" Type="http://schemas.openxmlformats.org/officeDocument/2006/relationships/image" Target="../media/image760.png"/></Relationships>
</file>

<file path=ppt/slides/_rels/slide45.xml.rels><?xml version="1.0" encoding="UTF-8" standalone="yes"?>
<Relationships xmlns="http://schemas.openxmlformats.org/package/2006/relationships"><Relationship Id="rId3" Type="http://schemas.openxmlformats.org/officeDocument/2006/relationships/image" Target="../media/image101.png"/><Relationship Id="rId4" Type="http://schemas.openxmlformats.org/officeDocument/2006/relationships/image" Target="../media/image102.png"/><Relationship Id="rId1" Type="http://schemas.openxmlformats.org/officeDocument/2006/relationships/slideLayout" Target="../slideLayouts/slideLayout7.xml"/><Relationship Id="rId2" Type="http://schemas.openxmlformats.org/officeDocument/2006/relationships/image" Target="../media/image10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04.png"/><Relationship Id="rId4" Type="http://schemas.openxmlformats.org/officeDocument/2006/relationships/image" Target="../media/image105.png"/><Relationship Id="rId5" Type="http://schemas.openxmlformats.org/officeDocument/2006/relationships/image" Target="../media/image106.png"/><Relationship Id="rId6" Type="http://schemas.openxmlformats.org/officeDocument/2006/relationships/image" Target="../media/image107.png"/><Relationship Id="rId7" Type="http://schemas.openxmlformats.org/officeDocument/2006/relationships/image" Target="../media/image108.png"/><Relationship Id="rId8" Type="http://schemas.openxmlformats.org/officeDocument/2006/relationships/image" Target="../media/image109.png"/><Relationship Id="rId9" Type="http://schemas.openxmlformats.org/officeDocument/2006/relationships/image" Target="../media/image111.png"/><Relationship Id="rId10" Type="http://schemas.openxmlformats.org/officeDocument/2006/relationships/image" Target="../media/image112.png"/><Relationship Id="rId1" Type="http://schemas.openxmlformats.org/officeDocument/2006/relationships/slideLayout" Target="../slideLayouts/slideLayout7.xml"/><Relationship Id="rId2" Type="http://schemas.openxmlformats.org/officeDocument/2006/relationships/image" Target="../media/image103.png"/></Relationships>
</file>

<file path=ppt/slides/_rels/slide48.xml.rels><?xml version="1.0" encoding="UTF-8" standalone="yes"?>
<Relationships xmlns="http://schemas.openxmlformats.org/package/2006/relationships"><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image" Target="../media/image117.png"/><Relationship Id="rId10" Type="http://schemas.openxmlformats.org/officeDocument/2006/relationships/image" Target="../media/image990.png"/><Relationship Id="rId11" Type="http://schemas.openxmlformats.org/officeDocument/2006/relationships/image" Target="../media/image118.emf"/><Relationship Id="rId12" Type="http://schemas.openxmlformats.org/officeDocument/2006/relationships/image" Target="../media/image119.emf"/><Relationship Id="rId1" Type="http://schemas.openxmlformats.org/officeDocument/2006/relationships/slideLayout" Target="../slideLayouts/slideLayout7.xml"/><Relationship Id="rId2" Type="http://schemas.openxmlformats.org/officeDocument/2006/relationships/image" Target="../media/image900.png"/></Relationships>
</file>

<file path=ppt/slides/_rels/slide49.xml.rels><?xml version="1.0" encoding="UTF-8" standalone="yes"?>
<Relationships xmlns="http://schemas.openxmlformats.org/package/2006/relationships"><Relationship Id="rId3" Type="http://schemas.openxmlformats.org/officeDocument/2006/relationships/image" Target="../media/image121.png"/><Relationship Id="rId4" Type="http://schemas.openxmlformats.org/officeDocument/2006/relationships/image" Target="../media/image35.png"/><Relationship Id="rId1" Type="http://schemas.openxmlformats.org/officeDocument/2006/relationships/slideLayout" Target="../slideLayouts/slideLayout7.xml"/><Relationship Id="rId2" Type="http://schemas.openxmlformats.org/officeDocument/2006/relationships/image" Target="../media/image1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0.png"/><Relationship Id="rId3" Type="http://schemas.openxmlformats.org/officeDocument/2006/relationships/image" Target="../media/image2.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4800" dirty="0" smtClean="0"/>
              <a:t>Introduction to longitudinal beam </a:t>
            </a:r>
            <a:r>
              <a:rPr lang="en-GB" sz="4800" dirty="0" smtClean="0"/>
              <a:t>dynamics I</a:t>
            </a:r>
            <a:endParaRPr lang="en-GB" sz="4800" dirty="0"/>
          </a:p>
        </p:txBody>
      </p:sp>
      <p:sp>
        <p:nvSpPr>
          <p:cNvPr id="4" name="Date Placeholder 3"/>
          <p:cNvSpPr>
            <a:spLocks noGrp="1"/>
          </p:cNvSpPr>
          <p:nvPr>
            <p:ph type="dt" sz="half" idx="10"/>
          </p:nvPr>
        </p:nvSpPr>
        <p:spPr/>
        <p:txBody>
          <a:bodyPr/>
          <a:lstStyle/>
          <a:p>
            <a:r>
              <a:rPr lang="en-US" smtClean="0"/>
              <a:t>22.03.2022</a:t>
            </a:r>
            <a:endParaRPr lang="en-GB"/>
          </a:p>
        </p:txBody>
      </p:sp>
      <p:sp>
        <p:nvSpPr>
          <p:cNvPr id="5" name="Footer Placeholder 4"/>
          <p:cNvSpPr>
            <a:spLocks noGrp="1"/>
          </p:cNvSpPr>
          <p:nvPr>
            <p:ph type="ftr" sz="quarter" idx="11"/>
          </p:nvPr>
        </p:nvSpPr>
        <p:spPr/>
        <p:txBody>
          <a:bodyPr/>
          <a:lstStyle/>
          <a:p>
            <a:r>
              <a:rPr lang="en-GB" smtClean="0"/>
              <a:t>Introduction to accelerator physics, R. Alemany Fernandez</a:t>
            </a:r>
            <a:endParaRPr lang="en-GB" dirty="0"/>
          </a:p>
        </p:txBody>
      </p:sp>
      <p:sp>
        <p:nvSpPr>
          <p:cNvPr id="6" name="Slide Number Placeholder 5"/>
          <p:cNvSpPr>
            <a:spLocks noGrp="1"/>
          </p:cNvSpPr>
          <p:nvPr>
            <p:ph type="sldNum" sz="quarter" idx="12"/>
          </p:nvPr>
        </p:nvSpPr>
        <p:spPr/>
        <p:txBody>
          <a:bodyPr/>
          <a:lstStyle/>
          <a:p>
            <a:fld id="{F45B2314-50F7-4F10-B8A8-A8DCE8E27403}" type="slidenum">
              <a:rPr lang="en-GB" smtClean="0"/>
              <a:t>1</a:t>
            </a:fld>
            <a:endParaRPr lang="en-GB"/>
          </a:p>
        </p:txBody>
      </p:sp>
      <p:sp>
        <p:nvSpPr>
          <p:cNvPr id="8" name="Subtitle 7"/>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3662104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22.03.2022</a:t>
            </a:r>
            <a:endParaRPr lang="en-GB"/>
          </a:p>
        </p:txBody>
      </p:sp>
      <p:sp>
        <p:nvSpPr>
          <p:cNvPr id="3" name="Footer Placeholder 2"/>
          <p:cNvSpPr>
            <a:spLocks noGrp="1"/>
          </p:cNvSpPr>
          <p:nvPr>
            <p:ph type="ftr" sz="quarter" idx="11"/>
          </p:nvPr>
        </p:nvSpPr>
        <p:spPr/>
        <p:txBody>
          <a:bodyPr/>
          <a:lstStyle/>
          <a:p>
            <a:r>
              <a:rPr lang="en-GB" smtClean="0"/>
              <a:t>Introduction to accelerator physics, R. Alemany Fernandez</a:t>
            </a:r>
            <a:endParaRPr lang="en-GB"/>
          </a:p>
        </p:txBody>
      </p:sp>
      <p:sp>
        <p:nvSpPr>
          <p:cNvPr id="4" name="Slide Number Placeholder 3"/>
          <p:cNvSpPr>
            <a:spLocks noGrp="1"/>
          </p:cNvSpPr>
          <p:nvPr>
            <p:ph type="sldNum" sz="quarter" idx="12"/>
          </p:nvPr>
        </p:nvSpPr>
        <p:spPr/>
        <p:txBody>
          <a:bodyPr/>
          <a:lstStyle/>
          <a:p>
            <a:fld id="{F45B2314-50F7-4F10-B8A8-A8DCE8E27403}" type="slidenum">
              <a:rPr lang="en-GB" smtClean="0"/>
              <a:t>10</a:t>
            </a:fld>
            <a:endParaRPr lang="en-GB"/>
          </a:p>
        </p:txBody>
      </p:sp>
      <p:sp>
        <p:nvSpPr>
          <p:cNvPr id="5" name="TextBox 4"/>
          <p:cNvSpPr txBox="1"/>
          <p:nvPr/>
        </p:nvSpPr>
        <p:spPr>
          <a:xfrm>
            <a:off x="2274074" y="2393343"/>
            <a:ext cx="7466659" cy="707886"/>
          </a:xfrm>
          <a:prstGeom prst="rect">
            <a:avLst/>
          </a:prstGeom>
          <a:noFill/>
        </p:spPr>
        <p:txBody>
          <a:bodyPr wrap="none" rtlCol="0">
            <a:spAutoFit/>
          </a:bodyPr>
          <a:lstStyle/>
          <a:p>
            <a:r>
              <a:rPr lang="en-US" sz="4000" dirty="0" smtClean="0"/>
              <a:t>But life </a:t>
            </a:r>
            <a:r>
              <a:rPr lang="en-US" sz="4000" smtClean="0"/>
              <a:t>is everything except IDEAL</a:t>
            </a:r>
            <a:endParaRPr lang="en-US" sz="4000"/>
          </a:p>
        </p:txBody>
      </p:sp>
    </p:spTree>
    <p:extLst>
      <p:ext uri="{BB962C8B-B14F-4D97-AF65-F5344CB8AC3E}">
        <p14:creationId xmlns:p14="http://schemas.microsoft.com/office/powerpoint/2010/main" val="20239165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39491" y="236996"/>
            <a:ext cx="6558334" cy="461665"/>
          </a:xfrm>
          <a:prstGeom prst="rect">
            <a:avLst/>
          </a:prstGeom>
          <a:noFill/>
        </p:spPr>
        <p:txBody>
          <a:bodyPr wrap="none" rtlCol="0">
            <a:spAutoFit/>
          </a:bodyPr>
          <a:lstStyle/>
          <a:p>
            <a:r>
              <a:rPr lang="en-GB" sz="2400" b="1" dirty="0" smtClean="0"/>
              <a:t>OFF-MOMENTUM PARTICLE or REAL PARTICLE</a:t>
            </a:r>
            <a:endParaRPr lang="en-GB" sz="2400" b="1" dirty="0"/>
          </a:p>
        </p:txBody>
      </p:sp>
      <mc:AlternateContent xmlns:mc="http://schemas.openxmlformats.org/markup-compatibility/2006" xmlns:a14="http://schemas.microsoft.com/office/drawing/2010/main">
        <mc:Choice Requires="a14">
          <p:sp>
            <p:nvSpPr>
              <p:cNvPr id="23" name="TextBox 22"/>
              <p:cNvSpPr txBox="1"/>
              <p:nvPr/>
            </p:nvSpPr>
            <p:spPr>
              <a:xfrm>
                <a:off x="447663" y="751976"/>
                <a:ext cx="11103548" cy="2922660"/>
              </a:xfrm>
              <a:prstGeom prst="rect">
                <a:avLst/>
              </a:prstGeom>
              <a:noFill/>
            </p:spPr>
            <p:txBody>
              <a:bodyPr wrap="square" rtlCol="0">
                <a:spAutoFit/>
              </a:bodyPr>
              <a:lstStyle/>
              <a:p>
                <a:pPr marL="285750" indent="-285750">
                  <a:buFont typeface="Arial" panose="020B0604020202020204" pitchFamily="34" charset="0"/>
                  <a:buChar char="•"/>
                </a:pPr>
                <a:r>
                  <a:rPr lang="en-GB" sz="2800" dirty="0" smtClean="0"/>
                  <a:t>A beam is composed of many particles, each one with a slightly different momentum which is surely different from the ideal momentum.</a:t>
                </a:r>
              </a:p>
              <a:p>
                <a:pPr marL="285750" indent="-285750">
                  <a:buFont typeface="Arial" panose="020B0604020202020204" pitchFamily="34" charset="0"/>
                  <a:buChar char="•"/>
                </a:pPr>
                <a:r>
                  <a:rPr lang="en-GB" sz="2800" dirty="0" smtClean="0"/>
                  <a:t>Such a real particle with momentum </a:t>
                </a:r>
                <a:r>
                  <a:rPr lang="en-GB" sz="2800" dirty="0" smtClean="0">
                    <a:solidFill>
                      <a:srgbClr val="FFC000"/>
                    </a:solidFill>
                  </a:rPr>
                  <a:t>p</a:t>
                </a:r>
                <a:r>
                  <a:rPr lang="en-GB" sz="2800" dirty="0" smtClean="0"/>
                  <a:t> has its own off-momentum closed orbit given by </a:t>
                </a:r>
                <a14:m>
                  <m:oMath xmlns:m="http://schemas.openxmlformats.org/officeDocument/2006/math">
                    <m:sSub>
                      <m:sSubPr>
                        <m:ctrlPr>
                          <a:rPr lang="en-US" sz="2800" b="0" i="1" smtClean="0">
                            <a:solidFill>
                              <a:srgbClr val="FFC000"/>
                            </a:solidFill>
                            <a:latin typeface="Cambria Math" charset="0"/>
                          </a:rPr>
                        </m:ctrlPr>
                      </m:sSubPr>
                      <m:e>
                        <m:r>
                          <a:rPr lang="en-US" sz="2800" b="0" i="1" smtClean="0">
                            <a:solidFill>
                              <a:srgbClr val="FFC000"/>
                            </a:solidFill>
                            <a:latin typeface="Cambria Math" panose="02040503050406030204" pitchFamily="18" charset="0"/>
                          </a:rPr>
                          <m:t>𝑥</m:t>
                        </m:r>
                      </m:e>
                      <m:sub>
                        <m:r>
                          <a:rPr lang="en-US" sz="2800" b="0" i="1" smtClean="0">
                            <a:solidFill>
                              <a:srgbClr val="FFC000"/>
                            </a:solidFill>
                            <a:latin typeface="Cambria Math" panose="02040503050406030204" pitchFamily="18" charset="0"/>
                            <a:ea typeface="Cambria Math" panose="02040503050406030204" pitchFamily="18" charset="0"/>
                          </a:rPr>
                          <m:t>∆</m:t>
                        </m:r>
                        <m:r>
                          <a:rPr lang="en-US" sz="2800" b="0" i="1" smtClean="0">
                            <a:solidFill>
                              <a:srgbClr val="FFC000"/>
                            </a:solidFill>
                            <a:latin typeface="Cambria Math" panose="02040503050406030204" pitchFamily="18" charset="0"/>
                            <a:ea typeface="Cambria Math" panose="02040503050406030204" pitchFamily="18" charset="0"/>
                          </a:rPr>
                          <m:t>𝐸</m:t>
                        </m:r>
                      </m:sub>
                    </m:sSub>
                    <m:d>
                      <m:dPr>
                        <m:ctrlPr>
                          <a:rPr lang="en-US" sz="2800" b="0" i="1" smtClean="0">
                            <a:solidFill>
                              <a:srgbClr val="FFC000"/>
                            </a:solidFill>
                            <a:latin typeface="Cambria Math" charset="0"/>
                          </a:rPr>
                        </m:ctrlPr>
                      </m:dPr>
                      <m:e>
                        <m:r>
                          <a:rPr lang="en-US" sz="2800" b="0" i="1" smtClean="0">
                            <a:solidFill>
                              <a:srgbClr val="FFC000"/>
                            </a:solidFill>
                            <a:latin typeface="Cambria Math" panose="02040503050406030204" pitchFamily="18" charset="0"/>
                          </a:rPr>
                          <m:t>𝑠</m:t>
                        </m:r>
                      </m:e>
                    </m:d>
                    <m:r>
                      <a:rPr lang="en-US" sz="2800" b="0" i="1" smtClean="0">
                        <a:solidFill>
                          <a:srgbClr val="FFC000"/>
                        </a:solidFill>
                        <a:latin typeface="Cambria Math" panose="02040503050406030204" pitchFamily="18" charset="0"/>
                      </a:rPr>
                      <m:t>=</m:t>
                    </m:r>
                    <m:r>
                      <a:rPr lang="en-US" sz="2800" b="0" i="1" smtClean="0">
                        <a:solidFill>
                          <a:srgbClr val="FFC000"/>
                        </a:solidFill>
                        <a:latin typeface="Cambria Math" panose="02040503050406030204" pitchFamily="18" charset="0"/>
                      </a:rPr>
                      <m:t>𝐷</m:t>
                    </m:r>
                    <m:r>
                      <a:rPr lang="en-US" sz="2800" b="0" i="1" smtClean="0">
                        <a:solidFill>
                          <a:srgbClr val="FFC000"/>
                        </a:solidFill>
                        <a:latin typeface="Cambria Math" panose="02040503050406030204" pitchFamily="18" charset="0"/>
                      </a:rPr>
                      <m:t>(</m:t>
                    </m:r>
                    <m:r>
                      <a:rPr lang="en-US" sz="2800" b="0" i="1" smtClean="0">
                        <a:solidFill>
                          <a:srgbClr val="FFC000"/>
                        </a:solidFill>
                        <a:latin typeface="Cambria Math" panose="02040503050406030204" pitchFamily="18" charset="0"/>
                      </a:rPr>
                      <m:t>𝑠</m:t>
                    </m:r>
                    <m:r>
                      <a:rPr lang="en-US" sz="2800" b="0" i="1" smtClean="0">
                        <a:solidFill>
                          <a:srgbClr val="FFC000"/>
                        </a:solidFill>
                        <a:latin typeface="Cambria Math" panose="02040503050406030204" pitchFamily="18" charset="0"/>
                      </a:rPr>
                      <m:t>)</m:t>
                    </m:r>
                    <m:f>
                      <m:fPr>
                        <m:ctrlPr>
                          <a:rPr lang="en-US" sz="2800" b="0" i="1" smtClean="0">
                            <a:solidFill>
                              <a:srgbClr val="FFC000"/>
                            </a:solidFill>
                            <a:latin typeface="Cambria Math" charset="0"/>
                          </a:rPr>
                        </m:ctrlPr>
                      </m:fPr>
                      <m:num>
                        <m:r>
                          <a:rPr lang="en-US" sz="2800" b="0" i="1" smtClean="0">
                            <a:solidFill>
                              <a:srgbClr val="FFC000"/>
                            </a:solidFill>
                            <a:latin typeface="Cambria Math" panose="02040503050406030204" pitchFamily="18" charset="0"/>
                            <a:ea typeface="Cambria Math" panose="02040503050406030204" pitchFamily="18" charset="0"/>
                          </a:rPr>
                          <m:t>∆</m:t>
                        </m:r>
                        <m:r>
                          <a:rPr lang="en-US" sz="2800" b="0" i="1" smtClean="0">
                            <a:solidFill>
                              <a:srgbClr val="FFC000"/>
                            </a:solidFill>
                            <a:latin typeface="Cambria Math" panose="02040503050406030204" pitchFamily="18" charset="0"/>
                            <a:ea typeface="Cambria Math" panose="02040503050406030204" pitchFamily="18" charset="0"/>
                          </a:rPr>
                          <m:t>𝑝</m:t>
                        </m:r>
                      </m:num>
                      <m:den>
                        <m:sSub>
                          <m:sSubPr>
                            <m:ctrlPr>
                              <a:rPr lang="en-US" sz="2800" b="0" i="1" smtClean="0">
                                <a:solidFill>
                                  <a:srgbClr val="FFC000"/>
                                </a:solidFill>
                                <a:latin typeface="Cambria Math" charset="0"/>
                              </a:rPr>
                            </m:ctrlPr>
                          </m:sSubPr>
                          <m:e>
                            <m:r>
                              <a:rPr lang="en-US" sz="2800" b="0" i="1" smtClean="0">
                                <a:solidFill>
                                  <a:srgbClr val="FFC000"/>
                                </a:solidFill>
                                <a:latin typeface="Cambria Math" panose="02040503050406030204" pitchFamily="18" charset="0"/>
                              </a:rPr>
                              <m:t>𝑝</m:t>
                            </m:r>
                          </m:e>
                          <m:sub>
                            <m:r>
                              <a:rPr lang="en-US" sz="2800" b="0" i="1" smtClean="0">
                                <a:solidFill>
                                  <a:srgbClr val="FFC000"/>
                                </a:solidFill>
                                <a:latin typeface="Cambria Math" panose="02040503050406030204" pitchFamily="18" charset="0"/>
                              </a:rPr>
                              <m:t>𝑠</m:t>
                            </m:r>
                          </m:sub>
                        </m:sSub>
                      </m:den>
                    </m:f>
                  </m:oMath>
                </a14:m>
                <a:r>
                  <a:rPr lang="en-GB" sz="2800" dirty="0" smtClean="0"/>
                  <a:t>, where </a:t>
                </a:r>
                <a14:m>
                  <m:oMath xmlns:m="http://schemas.openxmlformats.org/officeDocument/2006/math">
                    <m:f>
                      <m:fPr>
                        <m:ctrlPr>
                          <a:rPr lang="en-US" sz="2800" b="0" i="1" smtClean="0">
                            <a:latin typeface="Cambria Math" charset="0"/>
                          </a:rPr>
                        </m:ctrlPr>
                      </m:fPr>
                      <m:num>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𝑝</m:t>
                        </m:r>
                      </m:num>
                      <m:den>
                        <m:sSub>
                          <m:sSubPr>
                            <m:ctrlPr>
                              <a:rPr lang="en-US" sz="2800" b="0" i="1" smtClean="0">
                                <a:latin typeface="Cambria Math" charset="0"/>
                              </a:rPr>
                            </m:ctrlPr>
                          </m:sSubPr>
                          <m:e>
                            <m:r>
                              <a:rPr lang="en-US" sz="2800" b="0" i="1" smtClean="0">
                                <a:latin typeface="Cambria Math" panose="02040503050406030204" pitchFamily="18" charset="0"/>
                              </a:rPr>
                              <m:t>𝑝</m:t>
                            </m:r>
                          </m:e>
                          <m:sub>
                            <m:r>
                              <a:rPr lang="en-US" sz="2800" b="0" i="1" smtClean="0">
                                <a:latin typeface="Cambria Math" panose="02040503050406030204" pitchFamily="18" charset="0"/>
                              </a:rPr>
                              <m:t>𝑠</m:t>
                            </m:r>
                          </m:sub>
                        </m:sSub>
                      </m:den>
                    </m:f>
                    <m:r>
                      <a:rPr lang="en-US" sz="2800" b="0" i="1" smtClean="0">
                        <a:latin typeface="Cambria Math" panose="02040503050406030204" pitchFamily="18" charset="0"/>
                      </a:rPr>
                      <m:t>=</m:t>
                    </m:r>
                    <m:f>
                      <m:fPr>
                        <m:ctrlPr>
                          <a:rPr lang="en-US" sz="2800" b="0" i="1" smtClean="0">
                            <a:latin typeface="Cambria Math" charset="0"/>
                          </a:rPr>
                        </m:ctrlPr>
                      </m:fPr>
                      <m:num>
                        <m:r>
                          <a:rPr lang="en-US" sz="2800" b="0" i="1" smtClean="0">
                            <a:latin typeface="Cambria Math" panose="02040503050406030204" pitchFamily="18" charset="0"/>
                          </a:rPr>
                          <m:t>𝑝</m:t>
                        </m:r>
                        <m:r>
                          <a:rPr lang="en-US" sz="2800" b="0" i="1" smtClean="0">
                            <a:latin typeface="Cambria Math" panose="02040503050406030204" pitchFamily="18" charset="0"/>
                          </a:rPr>
                          <m:t>−</m:t>
                        </m:r>
                        <m:sSub>
                          <m:sSubPr>
                            <m:ctrlPr>
                              <a:rPr lang="en-US" sz="2800" b="0" i="1" smtClean="0">
                                <a:latin typeface="Cambria Math" charset="0"/>
                              </a:rPr>
                            </m:ctrlPr>
                          </m:sSubPr>
                          <m:e>
                            <m:r>
                              <a:rPr lang="en-US" sz="2800" b="0" i="1" smtClean="0">
                                <a:latin typeface="Cambria Math" panose="02040503050406030204" pitchFamily="18" charset="0"/>
                              </a:rPr>
                              <m:t>𝑝</m:t>
                            </m:r>
                          </m:e>
                          <m:sub>
                            <m:r>
                              <a:rPr lang="en-US" sz="2800" b="0" i="1" smtClean="0">
                                <a:latin typeface="Cambria Math" panose="02040503050406030204" pitchFamily="18" charset="0"/>
                              </a:rPr>
                              <m:t>𝑠</m:t>
                            </m:r>
                          </m:sub>
                        </m:sSub>
                      </m:num>
                      <m:den>
                        <m:sSub>
                          <m:sSubPr>
                            <m:ctrlPr>
                              <a:rPr lang="en-US" sz="2800" b="0" i="1" smtClean="0">
                                <a:latin typeface="Cambria Math" charset="0"/>
                              </a:rPr>
                            </m:ctrlPr>
                          </m:sSubPr>
                          <m:e>
                            <m:r>
                              <a:rPr lang="en-US" sz="2800" b="0" i="1" smtClean="0">
                                <a:latin typeface="Cambria Math" panose="02040503050406030204" pitchFamily="18" charset="0"/>
                              </a:rPr>
                              <m:t>𝑝</m:t>
                            </m:r>
                          </m:e>
                          <m:sub>
                            <m:r>
                              <a:rPr lang="en-US" sz="2800" b="0" i="1" smtClean="0">
                                <a:latin typeface="Cambria Math" panose="02040503050406030204" pitchFamily="18" charset="0"/>
                              </a:rPr>
                              <m:t>𝑠</m:t>
                            </m:r>
                          </m:sub>
                        </m:sSub>
                      </m:den>
                    </m:f>
                  </m:oMath>
                </a14:m>
                <a:r>
                  <a:rPr lang="en-GB" sz="2800" dirty="0" smtClean="0"/>
                  <a:t> is the fractional momentum deviation </a:t>
                </a:r>
                <a:r>
                  <a:rPr lang="en-GB" sz="2800" dirty="0" err="1" smtClean="0"/>
                  <a:t>w.r.t</a:t>
                </a:r>
                <a:r>
                  <a:rPr lang="en-GB" sz="2800" dirty="0" smtClean="0"/>
                  <a:t>. synchronous particle and D(s) is the dispersion function.</a:t>
                </a:r>
              </a:p>
            </p:txBody>
          </p:sp>
        </mc:Choice>
        <mc:Fallback xmlns="">
          <p:sp>
            <p:nvSpPr>
              <p:cNvPr id="23" name="TextBox 22"/>
              <p:cNvSpPr txBox="1">
                <a:spLocks noRot="1" noChangeAspect="1" noMove="1" noResize="1" noEditPoints="1" noAdjustHandles="1" noChangeArrowheads="1" noChangeShapeType="1" noTextEdit="1"/>
              </p:cNvSpPr>
              <p:nvPr/>
            </p:nvSpPr>
            <p:spPr>
              <a:xfrm>
                <a:off x="447663" y="751976"/>
                <a:ext cx="11103548" cy="2922660"/>
              </a:xfrm>
              <a:prstGeom prst="rect">
                <a:avLst/>
              </a:prstGeom>
              <a:blipFill rotWithShape="0">
                <a:blip r:embed="rId2"/>
                <a:stretch>
                  <a:fillRect l="-988" t="-2083" r="-1647" b="-4792"/>
                </a:stretch>
              </a:blipFill>
            </p:spPr>
            <p:txBody>
              <a:bodyPr/>
              <a:lstStyle/>
              <a:p>
                <a:r>
                  <a:rPr lang="en-US">
                    <a:noFill/>
                  </a:rPr>
                  <a:t> </a:t>
                </a:r>
              </a:p>
            </p:txBody>
          </p:sp>
        </mc:Fallback>
      </mc:AlternateContent>
      <p:sp>
        <p:nvSpPr>
          <p:cNvPr id="2" name="Date Placeholder 1"/>
          <p:cNvSpPr>
            <a:spLocks noGrp="1"/>
          </p:cNvSpPr>
          <p:nvPr>
            <p:ph type="dt" sz="half" idx="10"/>
          </p:nvPr>
        </p:nvSpPr>
        <p:spPr/>
        <p:txBody>
          <a:bodyPr/>
          <a:lstStyle/>
          <a:p>
            <a:r>
              <a:rPr lang="en-US" smtClean="0"/>
              <a:t>22.03.2022</a:t>
            </a:r>
            <a:endParaRPr lang="en-GB"/>
          </a:p>
        </p:txBody>
      </p:sp>
      <p:sp>
        <p:nvSpPr>
          <p:cNvPr id="3" name="Footer Placeholder 2"/>
          <p:cNvSpPr>
            <a:spLocks noGrp="1"/>
          </p:cNvSpPr>
          <p:nvPr>
            <p:ph type="ftr" sz="quarter" idx="11"/>
          </p:nvPr>
        </p:nvSpPr>
        <p:spPr/>
        <p:txBody>
          <a:bodyPr/>
          <a:lstStyle/>
          <a:p>
            <a:r>
              <a:rPr lang="en-GB" smtClean="0"/>
              <a:t>Introduction to accelerator physics, R. Alemany Fernandez</a:t>
            </a:r>
            <a:endParaRPr lang="en-GB"/>
          </a:p>
        </p:txBody>
      </p:sp>
      <p:sp>
        <p:nvSpPr>
          <p:cNvPr id="4" name="Slide Number Placeholder 3"/>
          <p:cNvSpPr>
            <a:spLocks noGrp="1"/>
          </p:cNvSpPr>
          <p:nvPr>
            <p:ph type="sldNum" sz="quarter" idx="12"/>
          </p:nvPr>
        </p:nvSpPr>
        <p:spPr/>
        <p:txBody>
          <a:bodyPr/>
          <a:lstStyle/>
          <a:p>
            <a:fld id="{F45B2314-50F7-4F10-B8A8-A8DCE8E27403}" type="slidenum">
              <a:rPr lang="en-GB" smtClean="0"/>
              <a:t>11</a:t>
            </a:fld>
            <a:endParaRPr lang="en-GB"/>
          </a:p>
        </p:txBody>
      </p:sp>
      <p:grpSp>
        <p:nvGrpSpPr>
          <p:cNvPr id="19" name="Group 18"/>
          <p:cNvGrpSpPr/>
          <p:nvPr/>
        </p:nvGrpSpPr>
        <p:grpSpPr>
          <a:xfrm>
            <a:off x="3618658" y="2540524"/>
            <a:ext cx="8683775" cy="933267"/>
            <a:chOff x="3717131" y="4885888"/>
            <a:chExt cx="8683775" cy="933267"/>
          </a:xfrm>
        </p:grpSpPr>
        <p:cxnSp>
          <p:nvCxnSpPr>
            <p:cNvPr id="6" name="Straight Arrow Connector 5"/>
            <p:cNvCxnSpPr>
              <a:stCxn id="9" idx="1"/>
            </p:cNvCxnSpPr>
            <p:nvPr/>
          </p:nvCxnSpPr>
          <p:spPr>
            <a:xfrm flipH="1" flipV="1">
              <a:off x="3717131" y="4885888"/>
              <a:ext cx="5300259" cy="7486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017390" y="5449823"/>
              <a:ext cx="3273083" cy="369332"/>
            </a:xfrm>
            <a:prstGeom prst="rect">
              <a:avLst/>
            </a:prstGeom>
            <a:noFill/>
          </p:spPr>
          <p:txBody>
            <a:bodyPr wrap="square" rtlCol="0">
              <a:spAutoFit/>
            </a:bodyPr>
            <a:lstStyle/>
            <a:p>
              <a:r>
                <a:rPr lang="en-US" dirty="0" smtClean="0"/>
                <a:t>“s” position in </a:t>
              </a:r>
              <a:r>
                <a:rPr lang="en-US" smtClean="0"/>
                <a:t>the accelerator </a:t>
              </a:r>
              <a:endParaRPr lang="en-US"/>
            </a:p>
          </p:txBody>
        </p:sp>
        <p:cxnSp>
          <p:nvCxnSpPr>
            <p:cNvPr id="18" name="Straight Arrow Connector 17"/>
            <p:cNvCxnSpPr/>
            <p:nvPr/>
          </p:nvCxnSpPr>
          <p:spPr>
            <a:xfrm flipH="1">
              <a:off x="7976381" y="5101440"/>
              <a:ext cx="23884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0287293" y="4916774"/>
              <a:ext cx="2113613" cy="369332"/>
            </a:xfrm>
            <a:prstGeom prst="rect">
              <a:avLst/>
            </a:prstGeom>
            <a:noFill/>
          </p:spPr>
          <p:txBody>
            <a:bodyPr wrap="square" rtlCol="0">
              <a:spAutoFit/>
            </a:bodyPr>
            <a:lstStyle/>
            <a:p>
              <a:r>
                <a:rPr lang="en-US" dirty="0" smtClean="0"/>
                <a:t>“s” of synchronous</a:t>
              </a:r>
              <a:endParaRPr lang="en-US" dirty="0"/>
            </a:p>
          </p:txBody>
        </p:sp>
      </p:grpSp>
      <p:pic>
        <p:nvPicPr>
          <p:cNvPr id="39" name="Picture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0112" y="3627410"/>
            <a:ext cx="5190492" cy="2728940"/>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447662" y="3727951"/>
                <a:ext cx="6842449" cy="2308324"/>
              </a:xfrm>
              <a:prstGeom prst="rect">
                <a:avLst/>
              </a:prstGeom>
            </p:spPr>
            <p:txBody>
              <a:bodyPr wrap="square">
                <a:spAutoFit/>
              </a:bodyPr>
              <a:lstStyle/>
              <a:p>
                <a:pPr marL="285750" indent="-285750">
                  <a:buFont typeface="Arial" panose="020B0604020202020204" pitchFamily="34" charset="0"/>
                  <a:buChar char="•"/>
                </a:pPr>
                <a:r>
                  <a:rPr lang="en-GB" sz="2400" dirty="0"/>
                  <a:t>The real particle will enter the RF cavity with a phase, </a:t>
                </a:r>
                <a14:m>
                  <m:oMath xmlns:m="http://schemas.openxmlformats.org/officeDocument/2006/math">
                    <m:sSub>
                      <m:sSubPr>
                        <m:ctrlPr>
                          <a:rPr lang="en-GB" sz="2400" i="1">
                            <a:latin typeface="Cambria Math" charset="0"/>
                          </a:rPr>
                        </m:ctrlPr>
                      </m:sSubPr>
                      <m:e>
                        <m:r>
                          <a:rPr lang="en-GB" sz="2400" i="1" smtClean="0">
                            <a:solidFill>
                              <a:srgbClr val="FFC000"/>
                            </a:solidFill>
                            <a:latin typeface="Cambria Math" panose="02040503050406030204" pitchFamily="18" charset="0"/>
                            <a:ea typeface="Cambria Math" panose="02040503050406030204" pitchFamily="18" charset="0"/>
                          </a:rPr>
                          <m:t>𝜑</m:t>
                        </m:r>
                      </m:e>
                      <m:sub/>
                    </m:sSub>
                  </m:oMath>
                </a14:m>
                <a:r>
                  <a:rPr lang="en-GB" sz="2400" dirty="0"/>
                  <a:t>, at a revolution period </a:t>
                </a:r>
                <a14:m>
                  <m:oMath xmlns:m="http://schemas.openxmlformats.org/officeDocument/2006/math">
                    <m:sSub>
                      <m:sSubPr>
                        <m:ctrlPr>
                          <a:rPr lang="en-GB" sz="2400" i="1">
                            <a:latin typeface="Cambria Math" charset="0"/>
                          </a:rPr>
                        </m:ctrlPr>
                      </m:sSubPr>
                      <m:e>
                        <m:r>
                          <a:rPr lang="en-US" sz="2400" i="1" smtClean="0">
                            <a:solidFill>
                              <a:srgbClr val="FFC000"/>
                            </a:solidFill>
                            <a:latin typeface="Cambria Math" panose="02040503050406030204" pitchFamily="18" charset="0"/>
                          </a:rPr>
                          <m:t>𝑇</m:t>
                        </m:r>
                      </m:e>
                      <m:sub/>
                    </m:sSub>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𝛿</m:t>
                    </m:r>
                    <m:sSub>
                      <m:sSubPr>
                        <m:ctrlPr>
                          <a:rPr lang="en-US" sz="2400" i="1">
                            <a:latin typeface="Cambria Math"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𝑡</m:t>
                        </m:r>
                      </m:e>
                      <m:sub/>
                    </m:sSub>
                  </m:oMath>
                </a14:m>
                <a:endParaRPr lang="en-GB" sz="2400" dirty="0"/>
              </a:p>
              <a:p>
                <a:pPr marL="285750" indent="-285750">
                  <a:buFont typeface="Arial" panose="020B0604020202020204" pitchFamily="34" charset="0"/>
                  <a:buChar char="•"/>
                </a:pPr>
                <a:r>
                  <a:rPr lang="en-GB" sz="2400" dirty="0"/>
                  <a:t>The real particle will run on a displaced orbit (displaced to the outer side of the ring in the right figure) and travel a distance dl with bending radius </a:t>
                </a:r>
                <a14:m>
                  <m:oMath xmlns:m="http://schemas.openxmlformats.org/officeDocument/2006/math">
                    <m:r>
                      <a:rPr lang="en-GB" sz="2400" i="1">
                        <a:latin typeface="Cambria Math" panose="02040503050406030204" pitchFamily="18" charset="0"/>
                        <a:ea typeface="Cambria Math" panose="02040503050406030204" pitchFamily="18" charset="0"/>
                      </a:rPr>
                      <m:t>𝜌</m:t>
                    </m:r>
                    <m:r>
                      <a:rPr lang="en-US" sz="2400">
                        <a:latin typeface="Cambria Math" panose="02040503050406030204" pitchFamily="18" charset="0"/>
                        <a:ea typeface="Cambria Math" panose="02040503050406030204" pitchFamily="18" charset="0"/>
                      </a:rPr>
                      <m:t>+</m:t>
                    </m:r>
                    <m:r>
                      <m:rPr>
                        <m:sty m:val="p"/>
                      </m:rPr>
                      <a:rPr lang="en-US" sz="2400">
                        <a:latin typeface="Cambria Math" panose="02040503050406030204" pitchFamily="18" charset="0"/>
                        <a:ea typeface="Cambria Math" panose="02040503050406030204" pitchFamily="18" charset="0"/>
                      </a:rPr>
                      <m:t>x</m:t>
                    </m:r>
                  </m:oMath>
                </a14:m>
                <a:r>
                  <a:rPr lang="en-GB" sz="2400" dirty="0"/>
                  <a:t>.</a:t>
                </a:r>
              </a:p>
            </p:txBody>
          </p:sp>
        </mc:Choice>
        <mc:Fallback xmlns="">
          <p:sp>
            <p:nvSpPr>
              <p:cNvPr id="10" name="Rectangle 9"/>
              <p:cNvSpPr>
                <a:spLocks noRot="1" noChangeAspect="1" noMove="1" noResize="1" noEditPoints="1" noAdjustHandles="1" noChangeArrowheads="1" noChangeShapeType="1" noTextEdit="1"/>
              </p:cNvSpPr>
              <p:nvPr/>
            </p:nvSpPr>
            <p:spPr>
              <a:xfrm>
                <a:off x="447662" y="3727951"/>
                <a:ext cx="6842449" cy="2308324"/>
              </a:xfrm>
              <a:prstGeom prst="rect">
                <a:avLst/>
              </a:prstGeom>
              <a:blipFill rotWithShape="0">
                <a:blip r:embed="rId4"/>
                <a:stretch>
                  <a:fillRect l="-1158" t="-1852" r="-1336" b="-5556"/>
                </a:stretch>
              </a:blipFill>
            </p:spPr>
            <p:txBody>
              <a:bodyPr/>
              <a:lstStyle/>
              <a:p>
                <a:r>
                  <a:rPr lang="en-US">
                    <a:noFill/>
                  </a:rPr>
                  <a:t> </a:t>
                </a:r>
              </a:p>
            </p:txBody>
          </p:sp>
        </mc:Fallback>
      </mc:AlternateContent>
    </p:spTree>
    <p:extLst>
      <p:ext uri="{BB962C8B-B14F-4D97-AF65-F5344CB8AC3E}">
        <p14:creationId xmlns:p14="http://schemas.microsoft.com/office/powerpoint/2010/main" val="212172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22.03.2022</a:t>
            </a:r>
            <a:endParaRPr lang="en-GB"/>
          </a:p>
        </p:txBody>
      </p:sp>
      <p:sp>
        <p:nvSpPr>
          <p:cNvPr id="3" name="Footer Placeholder 2"/>
          <p:cNvSpPr>
            <a:spLocks noGrp="1"/>
          </p:cNvSpPr>
          <p:nvPr>
            <p:ph type="ftr" sz="quarter" idx="11"/>
          </p:nvPr>
        </p:nvSpPr>
        <p:spPr/>
        <p:txBody>
          <a:bodyPr/>
          <a:lstStyle/>
          <a:p>
            <a:r>
              <a:rPr lang="en-GB" smtClean="0"/>
              <a:t>Introduction to accelerator physics, R. Alemany Fernandez</a:t>
            </a:r>
            <a:endParaRPr lang="en-GB"/>
          </a:p>
        </p:txBody>
      </p:sp>
      <p:sp>
        <p:nvSpPr>
          <p:cNvPr id="4" name="Slide Number Placeholder 3"/>
          <p:cNvSpPr>
            <a:spLocks noGrp="1"/>
          </p:cNvSpPr>
          <p:nvPr>
            <p:ph type="sldNum" sz="quarter" idx="12"/>
          </p:nvPr>
        </p:nvSpPr>
        <p:spPr/>
        <p:txBody>
          <a:bodyPr/>
          <a:lstStyle/>
          <a:p>
            <a:fld id="{F45B2314-50F7-4F10-B8A8-A8DCE8E27403}" type="slidenum">
              <a:rPr lang="en-GB" smtClean="0"/>
              <a:t>12</a:t>
            </a:fld>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0108" y="1886075"/>
            <a:ext cx="5190492" cy="2728940"/>
          </a:xfrm>
          <a:prstGeom prst="rect">
            <a:avLst/>
          </a:prstGeom>
        </p:spPr>
      </p:pic>
      <p:sp>
        <p:nvSpPr>
          <p:cNvPr id="6" name="TextBox 5"/>
          <p:cNvSpPr txBox="1"/>
          <p:nvPr/>
        </p:nvSpPr>
        <p:spPr>
          <a:xfrm>
            <a:off x="551952" y="381663"/>
            <a:ext cx="11215977" cy="1815882"/>
          </a:xfrm>
          <a:prstGeom prst="rect">
            <a:avLst/>
          </a:prstGeom>
          <a:noFill/>
        </p:spPr>
        <p:txBody>
          <a:bodyPr wrap="square" rtlCol="0">
            <a:spAutoFit/>
          </a:bodyPr>
          <a:lstStyle/>
          <a:p>
            <a:r>
              <a:rPr lang="en-US" sz="2800" dirty="0" smtClean="0"/>
              <a:t>If the real particle trajectory is too wrong, it will take the particle longer (or shorter) time to get to the RF cavity, and therefore, it will see a different phase of the voltage and therefore a different voltage and will gain a </a:t>
            </a:r>
            <a:r>
              <a:rPr lang="mr-IN" sz="2800" dirty="0" smtClean="0"/>
              <a:t>…</a:t>
            </a:r>
            <a:r>
              <a:rPr lang="en-US" sz="2800" dirty="0" smtClean="0"/>
              <a:t> wrong energy</a:t>
            </a:r>
            <a:endParaRPr lang="en-US" sz="2800" dirty="0"/>
          </a:p>
        </p:txBody>
      </p:sp>
      <p:sp>
        <p:nvSpPr>
          <p:cNvPr id="7" name="Rectangle 6"/>
          <p:cNvSpPr/>
          <p:nvPr/>
        </p:nvSpPr>
        <p:spPr>
          <a:xfrm>
            <a:off x="2108613" y="4855122"/>
            <a:ext cx="7813482" cy="954107"/>
          </a:xfrm>
          <a:prstGeom prst="rect">
            <a:avLst/>
          </a:prstGeom>
          <a:solidFill>
            <a:schemeClr val="accent1">
              <a:lumMod val="75000"/>
            </a:schemeClr>
          </a:solidFill>
        </p:spPr>
        <p:txBody>
          <a:bodyPr wrap="square">
            <a:spAutoFit/>
          </a:bodyPr>
          <a:lstStyle/>
          <a:p>
            <a:pPr algn="ctr"/>
            <a:r>
              <a:rPr lang="en-GB" sz="2800"/>
              <a:t>The synchronization of the motion in a synchrotron depends critically on the total path length</a:t>
            </a:r>
            <a:endParaRPr lang="en-US" sz="2800" dirty="0"/>
          </a:p>
        </p:txBody>
      </p:sp>
    </p:spTree>
    <p:extLst>
      <p:ext uri="{BB962C8B-B14F-4D97-AF65-F5344CB8AC3E}">
        <p14:creationId xmlns:p14="http://schemas.microsoft.com/office/powerpoint/2010/main" val="17979068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22.03.2022</a:t>
            </a:r>
            <a:endParaRPr lang="en-GB"/>
          </a:p>
        </p:txBody>
      </p:sp>
      <p:sp>
        <p:nvSpPr>
          <p:cNvPr id="3" name="Footer Placeholder 2"/>
          <p:cNvSpPr>
            <a:spLocks noGrp="1"/>
          </p:cNvSpPr>
          <p:nvPr>
            <p:ph type="ftr" sz="quarter" idx="11"/>
          </p:nvPr>
        </p:nvSpPr>
        <p:spPr/>
        <p:txBody>
          <a:bodyPr/>
          <a:lstStyle/>
          <a:p>
            <a:r>
              <a:rPr lang="en-GB" smtClean="0"/>
              <a:t>Introduction to accelerator physics, R. Alemany Fernandez</a:t>
            </a:r>
            <a:endParaRPr lang="en-GB"/>
          </a:p>
        </p:txBody>
      </p:sp>
      <p:sp>
        <p:nvSpPr>
          <p:cNvPr id="4" name="Slide Number Placeholder 3"/>
          <p:cNvSpPr>
            <a:spLocks noGrp="1"/>
          </p:cNvSpPr>
          <p:nvPr>
            <p:ph type="sldNum" sz="quarter" idx="12"/>
          </p:nvPr>
        </p:nvSpPr>
        <p:spPr/>
        <p:txBody>
          <a:bodyPr/>
          <a:lstStyle/>
          <a:p>
            <a:fld id="{F45B2314-50F7-4F10-B8A8-A8DCE8E27403}" type="slidenum">
              <a:rPr lang="en-GB" smtClean="0"/>
              <a:t>13</a:t>
            </a:fld>
            <a:endParaRPr lang="en-GB"/>
          </a:p>
        </p:txBody>
      </p:sp>
      <p:sp>
        <p:nvSpPr>
          <p:cNvPr id="5" name="TextBox 4"/>
          <p:cNvSpPr txBox="1"/>
          <p:nvPr/>
        </p:nvSpPr>
        <p:spPr>
          <a:xfrm>
            <a:off x="2811422" y="2869597"/>
            <a:ext cx="5926109" cy="523220"/>
          </a:xfrm>
          <a:prstGeom prst="rect">
            <a:avLst/>
          </a:prstGeom>
          <a:noFill/>
        </p:spPr>
        <p:txBody>
          <a:bodyPr wrap="none" rtlCol="0">
            <a:spAutoFit/>
          </a:bodyPr>
          <a:lstStyle/>
          <a:p>
            <a:r>
              <a:rPr lang="en-GB" sz="2800" b="1" dirty="0" smtClean="0"/>
              <a:t>MOMENTUM COMPACTION FACTOR</a:t>
            </a:r>
            <a:endParaRPr lang="en-GB" sz="2800" b="1" dirty="0"/>
          </a:p>
        </p:txBody>
      </p:sp>
    </p:spTree>
    <p:extLst>
      <p:ext uri="{BB962C8B-B14F-4D97-AF65-F5344CB8AC3E}">
        <p14:creationId xmlns:p14="http://schemas.microsoft.com/office/powerpoint/2010/main" val="1013721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6275" y="213862"/>
            <a:ext cx="5926109" cy="523220"/>
          </a:xfrm>
          <a:prstGeom prst="rect">
            <a:avLst/>
          </a:prstGeom>
          <a:noFill/>
        </p:spPr>
        <p:txBody>
          <a:bodyPr wrap="none" rtlCol="0">
            <a:spAutoFit/>
          </a:bodyPr>
          <a:lstStyle/>
          <a:p>
            <a:r>
              <a:rPr lang="en-GB" sz="2800" b="1" dirty="0" smtClean="0"/>
              <a:t>MOMENTUM COMPACTION FACTOR</a:t>
            </a:r>
            <a:endParaRPr lang="en-GB" sz="2800" b="1" dirty="0"/>
          </a:p>
        </p:txBody>
      </p:sp>
      <mc:AlternateContent xmlns:mc="http://schemas.openxmlformats.org/markup-compatibility/2006" xmlns:a14="http://schemas.microsoft.com/office/drawing/2010/main">
        <mc:Choice Requires="a14">
          <p:sp>
            <p:nvSpPr>
              <p:cNvPr id="9" name="TextBox 8"/>
              <p:cNvSpPr txBox="1"/>
              <p:nvPr/>
            </p:nvSpPr>
            <p:spPr>
              <a:xfrm>
                <a:off x="286630" y="737082"/>
                <a:ext cx="11404599" cy="3872470"/>
              </a:xfrm>
              <a:prstGeom prst="rect">
                <a:avLst/>
              </a:prstGeom>
              <a:noFill/>
            </p:spPr>
            <p:txBody>
              <a:bodyPr wrap="square" rtlCol="0">
                <a:spAutoFit/>
              </a:bodyPr>
              <a:lstStyle/>
              <a:p>
                <a:pPr marL="285750" indent="-285750">
                  <a:buFont typeface="Arial" panose="020B0604020202020204" pitchFamily="34" charset="0"/>
                  <a:buChar char="•"/>
                </a:pPr>
                <a:r>
                  <a:rPr lang="en-GB" sz="2800" dirty="0" smtClean="0"/>
                  <a:t>The synchronization of the motion in a synchrotron depends critically on the total path length. </a:t>
                </a:r>
              </a:p>
              <a:p>
                <a:pPr marL="285750" indent="-285750">
                  <a:buFont typeface="Arial" panose="020B0604020202020204" pitchFamily="34" charset="0"/>
                  <a:buChar char="•"/>
                </a:pPr>
                <a:r>
                  <a:rPr lang="en-GB" sz="2800" dirty="0" smtClean="0"/>
                  <a:t>The path length can change because of the </a:t>
                </a:r>
                <a:r>
                  <a:rPr lang="en-GB" sz="2800" dirty="0" err="1" smtClean="0"/>
                  <a:t>betatron</a:t>
                </a:r>
                <a:r>
                  <a:rPr lang="en-GB" sz="2800" dirty="0" smtClean="0"/>
                  <a:t> motion and it is proportional to </a:t>
                </a:r>
                <a14:m>
                  <m:oMath xmlns:m="http://schemas.openxmlformats.org/officeDocument/2006/math">
                    <m:rad>
                      <m:radPr>
                        <m:degHide m:val="on"/>
                        <m:ctrlPr>
                          <a:rPr lang="en-GB" sz="2800" i="1" smtClean="0">
                            <a:latin typeface="Cambria Math" charset="0"/>
                          </a:rPr>
                        </m:ctrlPr>
                      </m:radPr>
                      <m:deg/>
                      <m:e>
                        <m:sSub>
                          <m:sSubPr>
                            <m:ctrlPr>
                              <a:rPr lang="en-GB" sz="2800" i="1" smtClean="0">
                                <a:latin typeface="Cambria Math" charset="0"/>
                              </a:rPr>
                            </m:ctrlPr>
                          </m:sSubPr>
                          <m:e>
                            <m:r>
                              <a:rPr lang="en-GB" sz="2800" i="1" smtClean="0">
                                <a:latin typeface="Cambria Math" panose="02040503050406030204" pitchFamily="18" charset="0"/>
                                <a:ea typeface="Cambria Math" panose="02040503050406030204" pitchFamily="18" charset="0"/>
                              </a:rPr>
                              <m:t>𝛽</m:t>
                            </m:r>
                          </m:e>
                          <m:sub/>
                        </m:sSub>
                      </m:e>
                    </m:rad>
                  </m:oMath>
                </a14:m>
                <a:r>
                  <a:rPr lang="en-GB" sz="2800" dirty="0" smtClean="0"/>
                  <a:t>, therefore is not a big change.</a:t>
                </a:r>
              </a:p>
              <a:p>
                <a:pPr marL="285750" indent="-285750">
                  <a:buFont typeface="Arial" panose="020B0604020202020204" pitchFamily="34" charset="0"/>
                  <a:buChar char="•"/>
                </a:pPr>
                <a:r>
                  <a:rPr lang="en-GB" sz="2800" dirty="0" smtClean="0"/>
                  <a:t>It is interesting to understand the deviation of the total path length for an off-momentum particle from that of the on-momentum closed orbit,   i.e. 			</a:t>
                </a:r>
                <a14:m>
                  <m:oMath xmlns:m="http://schemas.openxmlformats.org/officeDocument/2006/math">
                    <m:f>
                      <m:fPr>
                        <m:ctrlPr>
                          <a:rPr lang="en-GB" sz="2800" i="1" smtClean="0">
                            <a:solidFill>
                              <a:srgbClr val="FFC000"/>
                            </a:solidFill>
                            <a:latin typeface="Cambria Math" charset="0"/>
                          </a:rPr>
                        </m:ctrlPr>
                      </m:fPr>
                      <m:num>
                        <m:r>
                          <a:rPr lang="en-US" sz="2800" b="0" i="1" smtClean="0">
                            <a:solidFill>
                              <a:srgbClr val="FFC000"/>
                            </a:solidFill>
                            <a:latin typeface="Cambria Math" panose="02040503050406030204" pitchFamily="18" charset="0"/>
                          </a:rPr>
                          <m:t>𝑑𝑙</m:t>
                        </m:r>
                      </m:num>
                      <m:den>
                        <m:r>
                          <a:rPr lang="en-US" sz="2800" b="0" i="1" smtClean="0">
                            <a:solidFill>
                              <a:srgbClr val="FFC000"/>
                            </a:solidFill>
                            <a:latin typeface="Cambria Math" panose="02040503050406030204" pitchFamily="18" charset="0"/>
                          </a:rPr>
                          <m:t>𝑑𝑠</m:t>
                        </m:r>
                      </m:den>
                    </m:f>
                    <m:r>
                      <a:rPr lang="en-US" sz="2800" b="0" i="1" smtClean="0">
                        <a:solidFill>
                          <a:srgbClr val="FFC000"/>
                        </a:solidFill>
                        <a:latin typeface="Cambria Math" panose="02040503050406030204" pitchFamily="18" charset="0"/>
                      </a:rPr>
                      <m:t>=</m:t>
                    </m:r>
                    <m:f>
                      <m:fPr>
                        <m:ctrlPr>
                          <a:rPr lang="en-US" sz="2800" b="0" i="1" smtClean="0">
                            <a:solidFill>
                              <a:srgbClr val="FFC000"/>
                            </a:solidFill>
                            <a:latin typeface="Cambria Math" charset="0"/>
                          </a:rPr>
                        </m:ctrlPr>
                      </m:fPr>
                      <m:num>
                        <m:r>
                          <a:rPr lang="en-US" sz="2800" b="0" i="1" smtClean="0">
                            <a:solidFill>
                              <a:srgbClr val="FFC000"/>
                            </a:solidFill>
                            <a:latin typeface="Cambria Math" panose="02040503050406030204" pitchFamily="18" charset="0"/>
                            <a:ea typeface="Cambria Math" panose="02040503050406030204" pitchFamily="18" charset="0"/>
                          </a:rPr>
                          <m:t>𝜌</m:t>
                        </m:r>
                        <m:r>
                          <a:rPr lang="en-US" sz="2800" b="0" i="1" smtClean="0">
                            <a:solidFill>
                              <a:srgbClr val="FFC000"/>
                            </a:solidFill>
                            <a:latin typeface="Cambria Math" panose="02040503050406030204" pitchFamily="18" charset="0"/>
                            <a:ea typeface="Cambria Math" panose="02040503050406030204" pitchFamily="18" charset="0"/>
                          </a:rPr>
                          <m:t>+</m:t>
                        </m:r>
                        <m:r>
                          <a:rPr lang="en-US" sz="2800" b="0" i="1" smtClean="0">
                            <a:solidFill>
                              <a:srgbClr val="FFC000"/>
                            </a:solidFill>
                            <a:latin typeface="Cambria Math" panose="02040503050406030204" pitchFamily="18" charset="0"/>
                            <a:ea typeface="Cambria Math" panose="02040503050406030204" pitchFamily="18" charset="0"/>
                          </a:rPr>
                          <m:t>𝑥</m:t>
                        </m:r>
                      </m:num>
                      <m:den>
                        <m:r>
                          <a:rPr lang="en-US" sz="2800" b="0" i="1" smtClean="0">
                            <a:solidFill>
                              <a:srgbClr val="FFC000"/>
                            </a:solidFill>
                            <a:latin typeface="Cambria Math" panose="02040503050406030204" pitchFamily="18" charset="0"/>
                            <a:ea typeface="Cambria Math" panose="02040503050406030204" pitchFamily="18" charset="0"/>
                          </a:rPr>
                          <m:t>𝜌</m:t>
                        </m:r>
                      </m:den>
                    </m:f>
                  </m:oMath>
                </a14:m>
                <a:endParaRPr lang="en-GB" sz="2800" dirty="0" smtClean="0"/>
              </a:p>
              <a:p>
                <a:pPr marL="285750" indent="-285750">
                  <a:buFont typeface="Arial" panose="020B0604020202020204" pitchFamily="34" charset="0"/>
                  <a:buChar char="•"/>
                </a:pPr>
                <a:r>
                  <a:rPr lang="en-GB" sz="2800" dirty="0"/>
                  <a:t>S</a:t>
                </a:r>
                <a:r>
                  <a:rPr lang="en-GB" sz="2800" dirty="0" smtClean="0"/>
                  <a:t>olving for dl:</a:t>
                </a:r>
                <a:endParaRPr lang="en-GB" sz="2800" dirty="0"/>
              </a:p>
            </p:txBody>
          </p:sp>
        </mc:Choice>
        <mc:Fallback xmlns="">
          <p:sp>
            <p:nvSpPr>
              <p:cNvPr id="9" name="TextBox 8"/>
              <p:cNvSpPr txBox="1">
                <a:spLocks noRot="1" noChangeAspect="1" noMove="1" noResize="1" noEditPoints="1" noAdjustHandles="1" noChangeArrowheads="1" noChangeShapeType="1" noTextEdit="1"/>
              </p:cNvSpPr>
              <p:nvPr/>
            </p:nvSpPr>
            <p:spPr>
              <a:xfrm>
                <a:off x="286630" y="737082"/>
                <a:ext cx="11404599" cy="3872470"/>
              </a:xfrm>
              <a:prstGeom prst="rect">
                <a:avLst/>
              </a:prstGeom>
              <a:blipFill rotWithShape="0">
                <a:blip r:embed="rId2"/>
                <a:stretch>
                  <a:fillRect l="-962" t="-1732" b="-44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0" name="Table 9"/>
              <p:cNvGraphicFramePr>
                <a:graphicFrameLocks noGrp="1"/>
              </p:cNvGraphicFramePr>
              <p:nvPr>
                <p:extLst>
                  <p:ext uri="{D42A27DB-BD31-4B8C-83A1-F6EECF244321}">
                    <p14:modId xmlns:p14="http://schemas.microsoft.com/office/powerpoint/2010/main" val="1699350072"/>
                  </p:ext>
                </p:extLst>
              </p:nvPr>
            </p:nvGraphicFramePr>
            <p:xfrm>
              <a:off x="838200" y="5238872"/>
              <a:ext cx="9842500" cy="912686"/>
            </p:xfrm>
            <a:graphic>
              <a:graphicData uri="http://schemas.openxmlformats.org/drawingml/2006/table">
                <a:tbl>
                  <a:tblPr firstRow="1" bandRow="1">
                    <a:tableStyleId>{2D5ABB26-0587-4C30-8999-92F81FD0307C}</a:tableStyleId>
                  </a:tblPr>
                  <a:tblGrid>
                    <a:gridCol w="4921250">
                      <a:extLst>
                        <a:ext uri="{9D8B030D-6E8A-4147-A177-3AD203B41FA5}">
                          <a16:colId xmlns:a16="http://schemas.microsoft.com/office/drawing/2014/main" xmlns="" val="2500582223"/>
                        </a:ext>
                      </a:extLst>
                    </a:gridCol>
                    <a:gridCol w="4921250">
                      <a:extLst>
                        <a:ext uri="{9D8B030D-6E8A-4147-A177-3AD203B41FA5}">
                          <a16:colId xmlns:a16="http://schemas.microsoft.com/office/drawing/2014/main" xmlns="" val="1320000271"/>
                        </a:ext>
                      </a:extLst>
                    </a:gridCol>
                  </a:tblGrid>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r>
                                  <a:rPr lang="en-US" sz="2800" b="0" i="1" smtClean="0">
                                    <a:latin typeface="Cambria Math" panose="02040503050406030204" pitchFamily="18" charset="0"/>
                                  </a:rPr>
                                  <m:t>𝑑𝑙</m:t>
                                </m:r>
                                <m:r>
                                  <a:rPr lang="en-US" sz="2800" b="0" i="1" smtClean="0">
                                    <a:latin typeface="Cambria Math" panose="02040503050406030204" pitchFamily="18" charset="0"/>
                                  </a:rPr>
                                  <m:t>=</m:t>
                                </m:r>
                                <m:d>
                                  <m:dPr>
                                    <m:ctrlPr>
                                      <a:rPr lang="en-US" sz="2800" b="0" i="1" smtClean="0">
                                        <a:latin typeface="Cambria Math" charset="0"/>
                                      </a:rPr>
                                    </m:ctrlPr>
                                  </m:dPr>
                                  <m:e>
                                    <m:r>
                                      <a:rPr lang="en-US" sz="2800" b="0" i="1" smtClean="0">
                                        <a:latin typeface="Cambria Math" panose="02040503050406030204" pitchFamily="18" charset="0"/>
                                      </a:rPr>
                                      <m:t>1+</m:t>
                                    </m:r>
                                    <m:f>
                                      <m:fPr>
                                        <m:ctrlPr>
                                          <a:rPr lang="en-US" sz="2800" b="0" i="1" smtClean="0">
                                            <a:latin typeface="Cambria Math" charset="0"/>
                                          </a:rPr>
                                        </m:ctrlPr>
                                      </m:fPr>
                                      <m:num>
                                        <m:r>
                                          <a:rPr lang="en-US" sz="2800" b="0" i="1" smtClean="0">
                                            <a:latin typeface="Cambria Math" panose="02040503050406030204" pitchFamily="18" charset="0"/>
                                          </a:rPr>
                                          <m:t>𝑥</m:t>
                                        </m:r>
                                      </m:num>
                                      <m:den>
                                        <m:r>
                                          <a:rPr lang="en-US" sz="2800" b="0" i="1" smtClean="0">
                                            <a:latin typeface="Cambria Math" panose="02040503050406030204" pitchFamily="18" charset="0"/>
                                            <a:ea typeface="Cambria Math" panose="02040503050406030204" pitchFamily="18" charset="0"/>
                                          </a:rPr>
                                          <m:t>𝜌</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𝑠</m:t>
                                        </m:r>
                                        <m:r>
                                          <a:rPr lang="en-US" sz="2800" b="0" i="1" smtClean="0">
                                            <a:latin typeface="Cambria Math" panose="02040503050406030204" pitchFamily="18" charset="0"/>
                                            <a:ea typeface="Cambria Math" panose="02040503050406030204" pitchFamily="18" charset="0"/>
                                          </a:rPr>
                                          <m:t>)</m:t>
                                        </m:r>
                                      </m:den>
                                    </m:f>
                                  </m:e>
                                </m:d>
                                <m:r>
                                  <a:rPr lang="en-US" sz="2800" b="0" i="1" smtClean="0">
                                    <a:latin typeface="Cambria Math" panose="02040503050406030204" pitchFamily="18" charset="0"/>
                                  </a:rPr>
                                  <m:t>𝑑𝑠</m:t>
                                </m:r>
                              </m:oMath>
                            </m:oMathPara>
                          </a14:m>
                          <a:endParaRPr lang="en-GB" sz="2800" dirty="0"/>
                        </a:p>
                      </a:txBody>
                      <a:tcPr/>
                    </a:tc>
                    <a:tc>
                      <a:txBody>
                        <a:bodyPr/>
                        <a:lstStyle/>
                        <a:p>
                          <a:pPr algn="r"/>
                          <a:r>
                            <a:rPr lang="en-GB" dirty="0" smtClean="0"/>
                            <a:t>Eq. 2</a:t>
                          </a:r>
                          <a:endParaRPr lang="en-GB" dirty="0"/>
                        </a:p>
                      </a:txBody>
                      <a:tcPr anchor="ctr"/>
                    </a:tc>
                    <a:extLst>
                      <a:ext uri="{0D108BD9-81ED-4DB2-BD59-A6C34878D82A}">
                        <a16:rowId xmlns:a16="http://schemas.microsoft.com/office/drawing/2014/main" xmlns="" val="1258918592"/>
                      </a:ext>
                    </a:extLst>
                  </a:tr>
                </a:tbl>
              </a:graphicData>
            </a:graphic>
          </p:graphicFrame>
        </mc:Choice>
        <mc:Fallback xmlns="">
          <p:graphicFrame>
            <p:nvGraphicFramePr>
              <p:cNvPr id="10" name="Table 9"/>
              <p:cNvGraphicFramePr>
                <a:graphicFrameLocks noGrp="1"/>
              </p:cNvGraphicFramePr>
              <p:nvPr>
                <p:extLst>
                  <p:ext uri="{D42A27DB-BD31-4B8C-83A1-F6EECF244321}">
                    <p14:modId xmlns:p14="http://schemas.microsoft.com/office/powerpoint/2010/main" val="1699350072"/>
                  </p:ext>
                </p:extLst>
              </p:nvPr>
            </p:nvGraphicFramePr>
            <p:xfrm>
              <a:off x="838200" y="5238872"/>
              <a:ext cx="9842500" cy="912686"/>
            </p:xfrm>
            <a:graphic>
              <a:graphicData uri="http://schemas.openxmlformats.org/drawingml/2006/table">
                <a:tbl>
                  <a:tblPr firstRow="1" bandRow="1">
                    <a:tableStyleId>{2D5ABB26-0587-4C30-8999-92F81FD0307C}</a:tableStyleId>
                  </a:tblPr>
                  <a:tblGrid>
                    <a:gridCol w="4921250">
                      <a:extLst>
                        <a:ext uri="{9D8B030D-6E8A-4147-A177-3AD203B41FA5}">
                          <a16:colId xmlns:a16="http://schemas.microsoft.com/office/drawing/2014/main" xmlns="" xmlns:a14="http://schemas.microsoft.com/office/drawing/2010/main" val="2500582223"/>
                        </a:ext>
                      </a:extLst>
                    </a:gridCol>
                    <a:gridCol w="4921250">
                      <a:extLst>
                        <a:ext uri="{9D8B030D-6E8A-4147-A177-3AD203B41FA5}">
                          <a16:colId xmlns:a16="http://schemas.microsoft.com/office/drawing/2014/main" xmlns="" xmlns:a14="http://schemas.microsoft.com/office/drawing/2010/main" val="1320000271"/>
                        </a:ext>
                      </a:extLst>
                    </a:gridCol>
                  </a:tblGrid>
                  <a:tr h="912686">
                    <a:tc>
                      <a:txBody>
                        <a:bodyPr/>
                        <a:lstStyle/>
                        <a:p>
                          <a:endParaRPr lang="en-US"/>
                        </a:p>
                      </a:txBody>
                      <a:tcPr>
                        <a:blipFill rotWithShape="0">
                          <a:blip r:embed="rId3"/>
                          <a:stretch>
                            <a:fillRect r="-100000"/>
                          </a:stretch>
                        </a:blipFill>
                      </a:tcPr>
                    </a:tc>
                    <a:tc>
                      <a:txBody>
                        <a:bodyPr/>
                        <a:lstStyle/>
                        <a:p>
                          <a:pPr algn="r"/>
                          <a:r>
                            <a:rPr lang="en-GB" dirty="0" smtClean="0"/>
                            <a:t>Eq. 2</a:t>
                          </a:r>
                          <a:endParaRPr lang="en-GB" dirty="0"/>
                        </a:p>
                      </a:txBody>
                      <a:tcPr anchor="ctr"/>
                    </a:tc>
                    <a:extLst>
                      <a:ext uri="{0D108BD9-81ED-4DB2-BD59-A6C34878D82A}">
                        <a16:rowId xmlns:a16="http://schemas.microsoft.com/office/drawing/2014/main" xmlns="" xmlns:a14="http://schemas.microsoft.com/office/drawing/2010/main" val="1258918592"/>
                      </a:ext>
                    </a:extLst>
                  </a:tr>
                </a:tbl>
              </a:graphicData>
            </a:graphic>
          </p:graphicFrame>
        </mc:Fallback>
      </mc:AlternateContent>
      <p:sp>
        <p:nvSpPr>
          <p:cNvPr id="2" name="Date Placeholder 1"/>
          <p:cNvSpPr>
            <a:spLocks noGrp="1"/>
          </p:cNvSpPr>
          <p:nvPr>
            <p:ph type="dt" sz="half" idx="10"/>
          </p:nvPr>
        </p:nvSpPr>
        <p:spPr/>
        <p:txBody>
          <a:bodyPr/>
          <a:lstStyle/>
          <a:p>
            <a:r>
              <a:rPr lang="en-US" smtClean="0"/>
              <a:t>22.03.2022</a:t>
            </a:r>
            <a:endParaRPr lang="en-GB"/>
          </a:p>
        </p:txBody>
      </p:sp>
      <p:sp>
        <p:nvSpPr>
          <p:cNvPr id="3" name="Footer Placeholder 2"/>
          <p:cNvSpPr>
            <a:spLocks noGrp="1"/>
          </p:cNvSpPr>
          <p:nvPr>
            <p:ph type="ftr" sz="quarter" idx="11"/>
          </p:nvPr>
        </p:nvSpPr>
        <p:spPr/>
        <p:txBody>
          <a:bodyPr/>
          <a:lstStyle/>
          <a:p>
            <a:r>
              <a:rPr lang="en-GB" smtClean="0"/>
              <a:t>Introduction to accelerator physics, R. Alemany Fernandez</a:t>
            </a:r>
            <a:endParaRPr lang="en-GB"/>
          </a:p>
        </p:txBody>
      </p:sp>
      <p:sp>
        <p:nvSpPr>
          <p:cNvPr id="4" name="Slide Number Placeholder 3"/>
          <p:cNvSpPr>
            <a:spLocks noGrp="1"/>
          </p:cNvSpPr>
          <p:nvPr>
            <p:ph type="sldNum" sz="quarter" idx="12"/>
          </p:nvPr>
        </p:nvSpPr>
        <p:spPr/>
        <p:txBody>
          <a:bodyPr/>
          <a:lstStyle/>
          <a:p>
            <a:fld id="{F45B2314-50F7-4F10-B8A8-A8DCE8E27403}" type="slidenum">
              <a:rPr lang="en-GB" smtClean="0"/>
              <a:t>14</a:t>
            </a:fld>
            <a:endParaRPr lang="en-GB"/>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9997" y="3578905"/>
            <a:ext cx="3695700" cy="1943042"/>
          </a:xfrm>
          <a:prstGeom prst="rect">
            <a:avLst/>
          </a:prstGeom>
        </p:spPr>
      </p:pic>
    </p:spTree>
    <p:extLst>
      <p:ext uri="{BB962C8B-B14F-4D97-AF65-F5344CB8AC3E}">
        <p14:creationId xmlns:p14="http://schemas.microsoft.com/office/powerpoint/2010/main" val="239345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483912" y="4756355"/>
            <a:ext cx="1634067" cy="81704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300235497"/>
                  </p:ext>
                </p:extLst>
              </p:nvPr>
            </p:nvGraphicFramePr>
            <p:xfrm>
              <a:off x="609600" y="1226021"/>
              <a:ext cx="10744200" cy="890905"/>
            </p:xfrm>
            <a:graphic>
              <a:graphicData uri="http://schemas.openxmlformats.org/drawingml/2006/table">
                <a:tbl>
                  <a:tblPr firstRow="1" bandRow="1">
                    <a:tableStyleId>{2D5ABB26-0587-4C30-8999-92F81FD0307C}</a:tableStyleId>
                  </a:tblPr>
                  <a:tblGrid>
                    <a:gridCol w="6868552">
                      <a:extLst>
                        <a:ext uri="{9D8B030D-6E8A-4147-A177-3AD203B41FA5}">
                          <a16:colId xmlns:a16="http://schemas.microsoft.com/office/drawing/2014/main" xmlns="" val="2500582223"/>
                        </a:ext>
                      </a:extLst>
                    </a:gridCol>
                    <a:gridCol w="3875648">
                      <a:extLst>
                        <a:ext uri="{9D8B030D-6E8A-4147-A177-3AD203B41FA5}">
                          <a16:colId xmlns:a16="http://schemas.microsoft.com/office/drawing/2014/main" xmlns="" val="132000027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sSub>
                                  <m:sSubPr>
                                    <m:ctrlPr>
                                      <a:rPr lang="en-US" sz="2000" b="0" i="1" smtClean="0">
                                        <a:latin typeface="Cambria Math" charset="0"/>
                                      </a:rPr>
                                    </m:ctrlPr>
                                  </m:sSubPr>
                                  <m:e>
                                    <m:r>
                                      <a:rPr lang="en-US" sz="2000" b="0" i="1" smtClean="0">
                                        <a:latin typeface="Cambria Math" panose="02040503050406030204" pitchFamily="18" charset="0"/>
                                      </a:rPr>
                                      <m:t>𝑙</m:t>
                                    </m:r>
                                  </m:e>
                                  <m:sub>
                                    <m:r>
                                      <m:rPr>
                                        <m:sty m:val="p"/>
                                      </m:rPr>
                                      <a:rPr lang="el-GR" sz="2000" b="0" i="1" smtClean="0">
                                        <a:latin typeface="Cambria Math" panose="02040503050406030204" pitchFamily="18" charset="0"/>
                                        <a:ea typeface="Cambria Math" panose="02040503050406030204" pitchFamily="18" charset="0"/>
                                      </a:rPr>
                                      <m:t>Δ</m:t>
                                    </m:r>
                                    <m:r>
                                      <a:rPr lang="en-US" sz="2000" b="0" i="1" smtClean="0">
                                        <a:latin typeface="Cambria Math" panose="02040503050406030204" pitchFamily="18" charset="0"/>
                                        <a:ea typeface="Cambria Math" panose="02040503050406030204" pitchFamily="18" charset="0"/>
                                      </a:rPr>
                                      <m:t>𝐸</m:t>
                                    </m:r>
                                  </m:sub>
                                </m:sSub>
                                <m:r>
                                  <a:rPr lang="en-US" sz="2000" b="0" i="1" smtClean="0">
                                    <a:latin typeface="Cambria Math" panose="02040503050406030204" pitchFamily="18" charset="0"/>
                                  </a:rPr>
                                  <m:t>=</m:t>
                                </m:r>
                                <m:nary>
                                  <m:naryPr>
                                    <m:chr m:val="∮"/>
                                    <m:limLoc m:val="undOvr"/>
                                    <m:subHide m:val="on"/>
                                    <m:supHide m:val="on"/>
                                    <m:ctrlPr>
                                      <a:rPr lang="en-US" sz="2000" b="0" i="1" smtClean="0">
                                        <a:latin typeface="Cambria Math" charset="0"/>
                                      </a:rPr>
                                    </m:ctrlPr>
                                  </m:naryPr>
                                  <m:sub/>
                                  <m:sup/>
                                  <m:e>
                                    <m:r>
                                      <a:rPr lang="en-US" sz="2000" b="0" i="1" smtClean="0">
                                        <a:latin typeface="Cambria Math" panose="02040503050406030204" pitchFamily="18" charset="0"/>
                                      </a:rPr>
                                      <m:t>𝑑𝑙</m:t>
                                    </m:r>
                                  </m:e>
                                </m:nary>
                                <m:r>
                                  <a:rPr lang="en-US" sz="2000" b="0" i="1" smtClean="0">
                                    <a:latin typeface="Cambria Math" panose="02040503050406030204" pitchFamily="18" charset="0"/>
                                  </a:rPr>
                                  <m:t>=</m:t>
                                </m:r>
                                <m:nary>
                                  <m:naryPr>
                                    <m:chr m:val="∮"/>
                                    <m:limLoc m:val="undOvr"/>
                                    <m:subHide m:val="on"/>
                                    <m:supHide m:val="on"/>
                                    <m:ctrlPr>
                                      <a:rPr lang="en-US" sz="2000" b="0" i="1" smtClean="0">
                                        <a:latin typeface="Cambria Math" charset="0"/>
                                      </a:rPr>
                                    </m:ctrlPr>
                                  </m:naryPr>
                                  <m:sub/>
                                  <m:sup/>
                                  <m:e>
                                    <m:d>
                                      <m:dPr>
                                        <m:ctrlPr>
                                          <a:rPr lang="en-US" sz="2000" b="0" i="1" smtClean="0">
                                            <a:latin typeface="Cambria Math" charset="0"/>
                                          </a:rPr>
                                        </m:ctrlPr>
                                      </m:dPr>
                                      <m:e>
                                        <m:r>
                                          <a:rPr lang="en-US" sz="2000" b="0" i="1" smtClean="0">
                                            <a:latin typeface="Cambria Math" panose="02040503050406030204" pitchFamily="18" charset="0"/>
                                          </a:rPr>
                                          <m:t>1+</m:t>
                                        </m:r>
                                        <m:f>
                                          <m:fPr>
                                            <m:ctrlPr>
                                              <a:rPr lang="en-US" sz="2000" b="0" i="1" smtClean="0">
                                                <a:latin typeface="Cambria Math" charset="0"/>
                                              </a:rPr>
                                            </m:ctrlPr>
                                          </m:fPr>
                                          <m:num>
                                            <m:sSub>
                                              <m:sSubPr>
                                                <m:ctrlPr>
                                                  <a:rPr lang="en-US" sz="2000" b="0" i="1" smtClean="0">
                                                    <a:latin typeface="Cambria Math"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𝐸</m:t>
                                                </m:r>
                                              </m:sub>
                                            </m:sSub>
                                            <m:d>
                                              <m:dPr>
                                                <m:ctrlPr>
                                                  <a:rPr lang="en-US" sz="2000" b="0" i="1" smtClean="0">
                                                    <a:latin typeface="Cambria Math" charset="0"/>
                                                  </a:rPr>
                                                </m:ctrlPr>
                                              </m:dPr>
                                              <m:e>
                                                <m:r>
                                                  <a:rPr lang="en-US" sz="2000" b="0" i="1" smtClean="0">
                                                    <a:latin typeface="Cambria Math" panose="02040503050406030204" pitchFamily="18" charset="0"/>
                                                  </a:rPr>
                                                  <m:t>𝑠</m:t>
                                                </m:r>
                                              </m:e>
                                            </m:d>
                                          </m:num>
                                          <m:den>
                                            <m:r>
                                              <a:rPr lang="en-US" sz="2000" b="0" i="1" smtClean="0">
                                                <a:latin typeface="Cambria Math" panose="02040503050406030204" pitchFamily="18" charset="0"/>
                                                <a:ea typeface="Cambria Math" panose="02040503050406030204" pitchFamily="18" charset="0"/>
                                              </a:rPr>
                                              <m:t>𝜌</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𝑠</m:t>
                                            </m:r>
                                            <m:r>
                                              <a:rPr lang="en-US" sz="2000" b="0" i="1" smtClean="0">
                                                <a:latin typeface="Cambria Math" panose="02040503050406030204" pitchFamily="18" charset="0"/>
                                                <a:ea typeface="Cambria Math" panose="02040503050406030204" pitchFamily="18" charset="0"/>
                                              </a:rPr>
                                              <m:t>)</m:t>
                                            </m:r>
                                          </m:den>
                                        </m:f>
                                      </m:e>
                                    </m:d>
                                    <m:r>
                                      <a:rPr lang="en-US" sz="2000" b="0" i="1" smtClean="0">
                                        <a:latin typeface="Cambria Math" panose="02040503050406030204" pitchFamily="18" charset="0"/>
                                      </a:rPr>
                                      <m:t>𝑑𝑠</m:t>
                                    </m:r>
                                  </m:e>
                                </m:nary>
                                <m:r>
                                  <a:rPr lang="en-US" sz="2000" b="0" i="1" smtClean="0">
                                    <a:latin typeface="Cambria Math" panose="02040503050406030204" pitchFamily="18" charset="0"/>
                                  </a:rPr>
                                  <m:t>=</m:t>
                                </m:r>
                                <m:sSub>
                                  <m:sSubPr>
                                    <m:ctrlPr>
                                      <a:rPr lang="en-US" sz="2000" b="0" i="1" smtClean="0">
                                        <a:latin typeface="Cambria Math" charset="0"/>
                                      </a:rPr>
                                    </m:ctrlPr>
                                  </m:sSubPr>
                                  <m:e>
                                    <m:r>
                                      <a:rPr lang="en-US" sz="2000" b="0" i="1" smtClean="0">
                                        <a:latin typeface="Cambria Math" panose="02040503050406030204" pitchFamily="18" charset="0"/>
                                      </a:rPr>
                                      <m:t>𝑙</m:t>
                                    </m:r>
                                  </m:e>
                                  <m:sub>
                                    <m:r>
                                      <a:rPr lang="en-US" sz="2000" b="0" i="1" smtClean="0">
                                        <a:latin typeface="Cambria Math" panose="02040503050406030204" pitchFamily="18" charset="0"/>
                                      </a:rPr>
                                      <m:t>𝑠</m:t>
                                    </m:r>
                                  </m:sub>
                                </m:sSub>
                                <m:r>
                                  <a:rPr lang="en-US" sz="2000" b="0" i="1" smtClean="0">
                                    <a:latin typeface="Cambria Math" panose="02040503050406030204" pitchFamily="18" charset="0"/>
                                  </a:rPr>
                                  <m:t>+</m:t>
                                </m:r>
                                <m:f>
                                  <m:fPr>
                                    <m:ctrlPr>
                                      <a:rPr lang="en-US" sz="2000" b="0" i="1" smtClean="0">
                                        <a:latin typeface="Cambria Math" charset="0"/>
                                      </a:rPr>
                                    </m:ctrlPr>
                                  </m:fPr>
                                  <m:num>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𝑝</m:t>
                                    </m:r>
                                  </m:num>
                                  <m:den>
                                    <m:sSub>
                                      <m:sSubPr>
                                        <m:ctrlPr>
                                          <a:rPr lang="en-US" sz="2000" b="0" i="1" smtClean="0">
                                            <a:latin typeface="Cambria Math"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𝑠</m:t>
                                        </m:r>
                                      </m:sub>
                                    </m:sSub>
                                  </m:den>
                                </m:f>
                                <m:nary>
                                  <m:naryPr>
                                    <m:chr m:val="∮"/>
                                    <m:limLoc m:val="undOvr"/>
                                    <m:subHide m:val="on"/>
                                    <m:supHide m:val="on"/>
                                    <m:ctrlPr>
                                      <a:rPr lang="en-US" sz="2000" b="0" i="1" smtClean="0">
                                        <a:latin typeface="Cambria Math" charset="0"/>
                                      </a:rPr>
                                    </m:ctrlPr>
                                  </m:naryPr>
                                  <m:sub/>
                                  <m:sup/>
                                  <m:e>
                                    <m:f>
                                      <m:fPr>
                                        <m:ctrlPr>
                                          <a:rPr lang="en-US" sz="2000" b="0" i="1" smtClean="0">
                                            <a:latin typeface="Cambria Math" charset="0"/>
                                          </a:rPr>
                                        </m:ctrlPr>
                                      </m:fPr>
                                      <m:num>
                                        <m:r>
                                          <a:rPr lang="en-US" sz="2000" b="0" i="1" smtClean="0">
                                            <a:latin typeface="Cambria Math" panose="02040503050406030204" pitchFamily="18" charset="0"/>
                                          </a:rPr>
                                          <m:t>𝐷</m:t>
                                        </m:r>
                                        <m:r>
                                          <a:rPr lang="en-US" sz="2000" b="0" i="1" smtClean="0">
                                            <a:latin typeface="Cambria Math" panose="02040503050406030204" pitchFamily="18" charset="0"/>
                                          </a:rPr>
                                          <m:t>(</m:t>
                                        </m:r>
                                        <m:r>
                                          <a:rPr lang="en-US" sz="2000" b="0" i="1" smtClean="0">
                                            <a:latin typeface="Cambria Math" panose="02040503050406030204" pitchFamily="18" charset="0"/>
                                          </a:rPr>
                                          <m:t>𝑠</m:t>
                                        </m:r>
                                        <m:r>
                                          <a:rPr lang="en-US" sz="2000" b="0" i="1" smtClean="0">
                                            <a:latin typeface="Cambria Math" panose="02040503050406030204" pitchFamily="18" charset="0"/>
                                          </a:rPr>
                                          <m:t>)</m:t>
                                        </m:r>
                                      </m:num>
                                      <m:den>
                                        <m:r>
                                          <a:rPr lang="en-US" sz="2000" b="0" i="1" smtClean="0">
                                            <a:latin typeface="Cambria Math" panose="02040503050406030204" pitchFamily="18" charset="0"/>
                                            <a:ea typeface="Cambria Math" panose="02040503050406030204" pitchFamily="18" charset="0"/>
                                          </a:rPr>
                                          <m:t>𝜌</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𝑠</m:t>
                                        </m:r>
                                        <m:r>
                                          <a:rPr lang="en-US" sz="2000" b="0" i="1" smtClean="0">
                                            <a:latin typeface="Cambria Math" panose="02040503050406030204" pitchFamily="18" charset="0"/>
                                            <a:ea typeface="Cambria Math" panose="02040503050406030204" pitchFamily="18" charset="0"/>
                                          </a:rPr>
                                          <m:t>)</m:t>
                                        </m:r>
                                      </m:den>
                                    </m:f>
                                    <m:r>
                                      <a:rPr lang="en-US" sz="2000" b="0" i="1" smtClean="0">
                                        <a:latin typeface="Cambria Math" panose="02040503050406030204" pitchFamily="18" charset="0"/>
                                      </a:rPr>
                                      <m:t>𝑑𝑠</m:t>
                                    </m:r>
                                  </m:e>
                                </m:nary>
                              </m:oMath>
                            </m:oMathPara>
                          </a14:m>
                          <a:endParaRPr lang="en-GB" sz="2000" dirty="0"/>
                        </a:p>
                      </a:txBody>
                      <a:tcPr/>
                    </a:tc>
                    <a:tc>
                      <a:txBody>
                        <a:bodyPr/>
                        <a:lstStyle/>
                        <a:p>
                          <a:pPr algn="r"/>
                          <a:r>
                            <a:rPr lang="en-GB" dirty="0" smtClean="0"/>
                            <a:t>Eq. 3</a:t>
                          </a:r>
                          <a:endParaRPr lang="en-GB" dirty="0"/>
                        </a:p>
                      </a:txBody>
                      <a:tcPr anchor="ctr"/>
                    </a:tc>
                    <a:extLst>
                      <a:ext uri="{0D108BD9-81ED-4DB2-BD59-A6C34878D82A}">
                        <a16:rowId xmlns:a16="http://schemas.microsoft.com/office/drawing/2014/main" xmlns="" val="1258918592"/>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300235497"/>
                  </p:ext>
                </p:extLst>
              </p:nvPr>
            </p:nvGraphicFramePr>
            <p:xfrm>
              <a:off x="609600" y="1226021"/>
              <a:ext cx="10744200" cy="890905"/>
            </p:xfrm>
            <a:graphic>
              <a:graphicData uri="http://schemas.openxmlformats.org/drawingml/2006/table">
                <a:tbl>
                  <a:tblPr firstRow="1" bandRow="1">
                    <a:tableStyleId>{2D5ABB26-0587-4C30-8999-92F81FD0307C}</a:tableStyleId>
                  </a:tblPr>
                  <a:tblGrid>
                    <a:gridCol w="6868552">
                      <a:extLst>
                        <a:ext uri="{9D8B030D-6E8A-4147-A177-3AD203B41FA5}">
                          <a16:colId xmlns:a16="http://schemas.microsoft.com/office/drawing/2014/main" xmlns="" xmlns:a14="http://schemas.microsoft.com/office/drawing/2010/main" val="2500582223"/>
                        </a:ext>
                      </a:extLst>
                    </a:gridCol>
                    <a:gridCol w="3875648">
                      <a:extLst>
                        <a:ext uri="{9D8B030D-6E8A-4147-A177-3AD203B41FA5}">
                          <a16:colId xmlns:a16="http://schemas.microsoft.com/office/drawing/2014/main" xmlns="" xmlns:a14="http://schemas.microsoft.com/office/drawing/2010/main" val="1320000271"/>
                        </a:ext>
                      </a:extLst>
                    </a:gridCol>
                  </a:tblGrid>
                  <a:tr h="890905">
                    <a:tc>
                      <a:txBody>
                        <a:bodyPr/>
                        <a:lstStyle/>
                        <a:p>
                          <a:endParaRPr lang="en-US"/>
                        </a:p>
                      </a:txBody>
                      <a:tcPr>
                        <a:blipFill rotWithShape="0">
                          <a:blip r:embed="rId2"/>
                          <a:stretch>
                            <a:fillRect r="-56433"/>
                          </a:stretch>
                        </a:blipFill>
                      </a:tcPr>
                    </a:tc>
                    <a:tc>
                      <a:txBody>
                        <a:bodyPr/>
                        <a:lstStyle/>
                        <a:p>
                          <a:pPr algn="r"/>
                          <a:r>
                            <a:rPr lang="en-GB" dirty="0" smtClean="0"/>
                            <a:t>Eq. 3</a:t>
                          </a:r>
                          <a:endParaRPr lang="en-GB" dirty="0"/>
                        </a:p>
                      </a:txBody>
                      <a:tcPr anchor="ctr"/>
                    </a:tc>
                    <a:extLst>
                      <a:ext uri="{0D108BD9-81ED-4DB2-BD59-A6C34878D82A}">
                        <a16:rowId xmlns:a16="http://schemas.microsoft.com/office/drawing/2014/main" xmlns="" xmlns:a14="http://schemas.microsoft.com/office/drawing/2010/main" val="1258918592"/>
                      </a:ext>
                    </a:extLst>
                  </a:tr>
                </a:tbl>
              </a:graphicData>
            </a:graphic>
          </p:graphicFrame>
        </mc:Fallback>
      </mc:AlternateContent>
      <mc:AlternateContent xmlns:mc="http://schemas.openxmlformats.org/markup-compatibility/2006" xmlns:a14="http://schemas.microsoft.com/office/drawing/2010/main">
        <mc:Choice Requires="a14">
          <p:sp>
            <p:nvSpPr>
              <p:cNvPr id="5" name="TextBox 4"/>
              <p:cNvSpPr txBox="1"/>
              <p:nvPr/>
            </p:nvSpPr>
            <p:spPr>
              <a:xfrm>
                <a:off x="419098" y="300145"/>
                <a:ext cx="11397763" cy="882999"/>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t>Integrating around the machine we get the orbit length of the off-momentum particle, where x is the radial displacement caused by the momentum error and the dispersion function, i.e. </a:t>
                </a:r>
                <a14:m>
                  <m:oMath xmlns:m="http://schemas.openxmlformats.org/officeDocument/2006/math">
                    <m:sSub>
                      <m:sSubPr>
                        <m:ctrlPr>
                          <a:rPr lang="en-US" sz="2000" b="0" i="1" smtClean="0">
                            <a:latin typeface="Cambria Math"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𝐸</m:t>
                        </m:r>
                      </m:sub>
                    </m:sSub>
                    <m:d>
                      <m:dPr>
                        <m:ctrlPr>
                          <a:rPr lang="en-US" sz="2000" b="0" i="1" smtClean="0">
                            <a:latin typeface="Cambria Math" charset="0"/>
                          </a:rPr>
                        </m:ctrlPr>
                      </m:dPr>
                      <m:e>
                        <m:r>
                          <a:rPr lang="en-US" sz="2000" b="0" i="1" smtClean="0">
                            <a:latin typeface="Cambria Math" panose="02040503050406030204" pitchFamily="18" charset="0"/>
                          </a:rPr>
                          <m:t>𝑠</m:t>
                        </m:r>
                      </m:e>
                    </m:d>
                    <m:r>
                      <a:rPr lang="en-US" sz="2000" b="0" i="1" smtClean="0">
                        <a:latin typeface="Cambria Math" panose="02040503050406030204" pitchFamily="18" charset="0"/>
                      </a:rPr>
                      <m:t>=</m:t>
                    </m:r>
                    <m:r>
                      <a:rPr lang="en-US" sz="2000" b="0" i="1" smtClean="0">
                        <a:latin typeface="Cambria Math" panose="02040503050406030204" pitchFamily="18" charset="0"/>
                      </a:rPr>
                      <m:t>𝐷</m:t>
                    </m:r>
                    <m:d>
                      <m:dPr>
                        <m:ctrlPr>
                          <a:rPr lang="en-US" sz="2000" b="0" i="1" smtClean="0">
                            <a:latin typeface="Cambria Math" charset="0"/>
                          </a:rPr>
                        </m:ctrlPr>
                      </m:dPr>
                      <m:e>
                        <m:r>
                          <a:rPr lang="en-US" sz="2000" b="0" i="1" smtClean="0">
                            <a:latin typeface="Cambria Math" panose="02040503050406030204" pitchFamily="18" charset="0"/>
                          </a:rPr>
                          <m:t>𝑠</m:t>
                        </m:r>
                      </m:e>
                    </m:d>
                    <m:f>
                      <m:fPr>
                        <m:ctrlPr>
                          <a:rPr lang="en-US" sz="2000" b="0" i="1" smtClean="0">
                            <a:latin typeface="Cambria Math" charset="0"/>
                          </a:rPr>
                        </m:ctrlPr>
                      </m:fPr>
                      <m:num>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𝑝</m:t>
                        </m:r>
                      </m:num>
                      <m:den>
                        <m:sSub>
                          <m:sSubPr>
                            <m:ctrlPr>
                              <a:rPr lang="en-US" sz="2000" b="0" i="1" smtClean="0">
                                <a:latin typeface="Cambria Math"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𝑠</m:t>
                            </m:r>
                          </m:sub>
                        </m:sSub>
                      </m:den>
                    </m:f>
                  </m:oMath>
                </a14:m>
                <a:r>
                  <a:rPr lang="en-GB" sz="2000" dirty="0" smtClean="0"/>
                  <a:t>.</a:t>
                </a:r>
                <a:endParaRPr lang="en-GB"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419098" y="300145"/>
                <a:ext cx="11397763" cy="882999"/>
              </a:xfrm>
              <a:prstGeom prst="rect">
                <a:avLst/>
              </a:prstGeom>
              <a:blipFill rotWithShape="0">
                <a:blip r:embed="rId3"/>
                <a:stretch>
                  <a:fillRect l="-482" t="-4138" b="-13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424008242"/>
                  </p:ext>
                </p:extLst>
              </p:nvPr>
            </p:nvGraphicFramePr>
            <p:xfrm>
              <a:off x="609600" y="2822591"/>
              <a:ext cx="10744200" cy="890905"/>
            </p:xfrm>
            <a:graphic>
              <a:graphicData uri="http://schemas.openxmlformats.org/drawingml/2006/table">
                <a:tbl>
                  <a:tblPr firstRow="1" bandRow="1">
                    <a:tableStyleId>{2D5ABB26-0587-4C30-8999-92F81FD0307C}</a:tableStyleId>
                  </a:tblPr>
                  <a:tblGrid>
                    <a:gridCol w="5372100">
                      <a:extLst>
                        <a:ext uri="{9D8B030D-6E8A-4147-A177-3AD203B41FA5}">
                          <a16:colId xmlns:a16="http://schemas.microsoft.com/office/drawing/2014/main" xmlns="" val="2500582223"/>
                        </a:ext>
                      </a:extLst>
                    </a:gridCol>
                    <a:gridCol w="5372100">
                      <a:extLst>
                        <a:ext uri="{9D8B030D-6E8A-4147-A177-3AD203B41FA5}">
                          <a16:colId xmlns:a16="http://schemas.microsoft.com/office/drawing/2014/main" xmlns="" val="132000027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sSub>
                                  <m:sSubPr>
                                    <m:ctrlPr>
                                      <a:rPr lang="en-US" sz="2000" b="0" i="1" smtClean="0">
                                        <a:latin typeface="Cambria Math" charset="0"/>
                                      </a:rPr>
                                    </m:ctrlPr>
                                  </m:sSubPr>
                                  <m:e>
                                    <m:r>
                                      <m:rPr>
                                        <m:sty m:val="p"/>
                                      </m:rPr>
                                      <a:rPr lang="el-GR" sz="2000" b="0" i="1" smtClean="0">
                                        <a:latin typeface="Cambria Math" panose="02040503050406030204" pitchFamily="18" charset="0"/>
                                        <a:ea typeface="Cambria Math" panose="02040503050406030204" pitchFamily="18" charset="0"/>
                                      </a:rPr>
                                      <m:t>Δ</m:t>
                                    </m:r>
                                    <m:r>
                                      <a:rPr lang="en-US" sz="2000" b="0" i="1" smtClean="0">
                                        <a:latin typeface="Cambria Math" panose="02040503050406030204" pitchFamily="18" charset="0"/>
                                      </a:rPr>
                                      <m:t>𝑙</m:t>
                                    </m:r>
                                  </m:e>
                                  <m:sub>
                                    <m:r>
                                      <m:rPr>
                                        <m:sty m:val="p"/>
                                      </m:rPr>
                                      <a:rPr lang="el-GR" sz="2000" b="0" i="1" smtClean="0">
                                        <a:latin typeface="Cambria Math" panose="02040503050406030204" pitchFamily="18" charset="0"/>
                                        <a:ea typeface="Cambria Math" panose="02040503050406030204" pitchFamily="18" charset="0"/>
                                      </a:rPr>
                                      <m:t>Δ</m:t>
                                    </m:r>
                                    <m:r>
                                      <a:rPr lang="en-US" sz="2000" b="0" i="1" smtClean="0">
                                        <a:latin typeface="Cambria Math" panose="02040503050406030204" pitchFamily="18" charset="0"/>
                                        <a:ea typeface="Cambria Math" panose="02040503050406030204" pitchFamily="18" charset="0"/>
                                      </a:rPr>
                                      <m:t>𝐸</m:t>
                                    </m:r>
                                  </m:sub>
                                </m:sSub>
                                <m:r>
                                  <a:rPr lang="en-US" sz="2000" b="0" i="1" smtClean="0">
                                    <a:latin typeface="Cambria Math" panose="02040503050406030204" pitchFamily="18" charset="0"/>
                                  </a:rPr>
                                  <m:t>=</m:t>
                                </m:r>
                                <m:sSub>
                                  <m:sSubPr>
                                    <m:ctrlPr>
                                      <a:rPr lang="en-US" sz="2000" b="0" i="1" smtClean="0">
                                        <a:latin typeface="Cambria Math" charset="0"/>
                                      </a:rPr>
                                    </m:ctrlPr>
                                  </m:sSubPr>
                                  <m:e>
                                    <m:r>
                                      <a:rPr lang="en-US" sz="2000" b="0" i="1" smtClean="0">
                                        <a:latin typeface="Cambria Math" panose="02040503050406030204" pitchFamily="18" charset="0"/>
                                      </a:rPr>
                                      <m:t>𝑙</m:t>
                                    </m:r>
                                  </m:e>
                                  <m:sub>
                                    <m:r>
                                      <m:rPr>
                                        <m:sty m:val="p"/>
                                      </m:rPr>
                                      <a:rPr lang="el-GR" sz="2000" b="0" i="1" smtClean="0">
                                        <a:latin typeface="Cambria Math" panose="02040503050406030204" pitchFamily="18" charset="0"/>
                                        <a:ea typeface="Cambria Math" panose="02040503050406030204" pitchFamily="18" charset="0"/>
                                      </a:rPr>
                                      <m:t>Δ</m:t>
                                    </m:r>
                                    <m:r>
                                      <a:rPr lang="en-US" sz="2000" b="0" i="1" smtClean="0">
                                        <a:latin typeface="Cambria Math" panose="02040503050406030204" pitchFamily="18" charset="0"/>
                                        <a:ea typeface="Cambria Math" panose="02040503050406030204" pitchFamily="18" charset="0"/>
                                      </a:rPr>
                                      <m:t>𝐸</m:t>
                                    </m:r>
                                  </m:sub>
                                </m:sSub>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𝑙</m:t>
                                    </m:r>
                                  </m:e>
                                  <m:sub>
                                    <m:r>
                                      <a:rPr lang="en-US" sz="2000" b="0" i="1" smtClean="0">
                                        <a:latin typeface="Cambria Math" panose="02040503050406030204" pitchFamily="18" charset="0"/>
                                        <a:ea typeface="Cambria Math" panose="02040503050406030204" pitchFamily="18" charset="0"/>
                                      </a:rPr>
                                      <m:t>𝑠</m:t>
                                    </m:r>
                                  </m:sub>
                                </m:sSub>
                                <m:r>
                                  <a:rPr lang="en-US" sz="2000" b="0" i="1" smtClean="0">
                                    <a:latin typeface="Cambria Math" panose="02040503050406030204" pitchFamily="18" charset="0"/>
                                  </a:rPr>
                                  <m:t>=</m:t>
                                </m:r>
                                <m:f>
                                  <m:fPr>
                                    <m:ctrlPr>
                                      <a:rPr lang="en-US" sz="2000" b="0" i="1" smtClean="0">
                                        <a:latin typeface="Cambria Math" charset="0"/>
                                      </a:rPr>
                                    </m:ctrlPr>
                                  </m:fPr>
                                  <m:num>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𝑝</m:t>
                                    </m:r>
                                  </m:num>
                                  <m:den>
                                    <m:sSub>
                                      <m:sSubPr>
                                        <m:ctrlPr>
                                          <a:rPr lang="en-US" sz="2000" b="0" i="1" smtClean="0">
                                            <a:latin typeface="Cambria Math"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𝑠</m:t>
                                        </m:r>
                                      </m:sub>
                                    </m:sSub>
                                  </m:den>
                                </m:f>
                                <m:nary>
                                  <m:naryPr>
                                    <m:chr m:val="∮"/>
                                    <m:limLoc m:val="undOvr"/>
                                    <m:subHide m:val="on"/>
                                    <m:supHide m:val="on"/>
                                    <m:ctrlPr>
                                      <a:rPr lang="en-US" sz="2000" b="0" i="1" smtClean="0">
                                        <a:latin typeface="Cambria Math" charset="0"/>
                                      </a:rPr>
                                    </m:ctrlPr>
                                  </m:naryPr>
                                  <m:sub/>
                                  <m:sup/>
                                  <m:e>
                                    <m:f>
                                      <m:fPr>
                                        <m:ctrlPr>
                                          <a:rPr lang="en-US" sz="2000" b="0" i="1" smtClean="0">
                                            <a:latin typeface="Cambria Math" charset="0"/>
                                          </a:rPr>
                                        </m:ctrlPr>
                                      </m:fPr>
                                      <m:num>
                                        <m:r>
                                          <a:rPr lang="en-US" sz="2000" b="0" i="1" smtClean="0">
                                            <a:latin typeface="Cambria Math" panose="02040503050406030204" pitchFamily="18" charset="0"/>
                                          </a:rPr>
                                          <m:t>𝐷</m:t>
                                        </m:r>
                                        <m:r>
                                          <a:rPr lang="en-US" sz="2000" b="0" i="1" smtClean="0">
                                            <a:latin typeface="Cambria Math" panose="02040503050406030204" pitchFamily="18" charset="0"/>
                                          </a:rPr>
                                          <m:t>(</m:t>
                                        </m:r>
                                        <m:r>
                                          <a:rPr lang="en-US" sz="2000" b="0" i="1" smtClean="0">
                                            <a:latin typeface="Cambria Math" panose="02040503050406030204" pitchFamily="18" charset="0"/>
                                          </a:rPr>
                                          <m:t>𝑠</m:t>
                                        </m:r>
                                        <m:r>
                                          <a:rPr lang="en-US" sz="2000" b="0" i="1" smtClean="0">
                                            <a:latin typeface="Cambria Math" panose="02040503050406030204" pitchFamily="18" charset="0"/>
                                          </a:rPr>
                                          <m:t>)</m:t>
                                        </m:r>
                                      </m:num>
                                      <m:den>
                                        <m:r>
                                          <a:rPr lang="en-US" sz="2000" b="0" i="1" smtClean="0">
                                            <a:latin typeface="Cambria Math" panose="02040503050406030204" pitchFamily="18" charset="0"/>
                                            <a:ea typeface="Cambria Math" panose="02040503050406030204" pitchFamily="18" charset="0"/>
                                          </a:rPr>
                                          <m:t>𝜌</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𝑠</m:t>
                                        </m:r>
                                        <m:r>
                                          <a:rPr lang="en-US" sz="2000" b="0" i="1" smtClean="0">
                                            <a:latin typeface="Cambria Math" panose="02040503050406030204" pitchFamily="18" charset="0"/>
                                            <a:ea typeface="Cambria Math" panose="02040503050406030204" pitchFamily="18" charset="0"/>
                                          </a:rPr>
                                          <m:t>)</m:t>
                                        </m:r>
                                      </m:den>
                                    </m:f>
                                    <m:r>
                                      <a:rPr lang="en-US" sz="2000" b="0" i="1" smtClean="0">
                                        <a:latin typeface="Cambria Math" panose="02040503050406030204" pitchFamily="18" charset="0"/>
                                      </a:rPr>
                                      <m:t>𝑑𝑠</m:t>
                                    </m:r>
                                  </m:e>
                                </m:nary>
                              </m:oMath>
                            </m:oMathPara>
                          </a14:m>
                          <a:endParaRPr lang="en-GB" sz="2000" dirty="0"/>
                        </a:p>
                      </a:txBody>
                      <a:tcPr>
                        <a:noFill/>
                      </a:tcPr>
                    </a:tc>
                    <a:tc>
                      <a:txBody>
                        <a:bodyPr/>
                        <a:lstStyle/>
                        <a:p>
                          <a:pPr algn="r"/>
                          <a:r>
                            <a:rPr lang="en-GB" dirty="0" smtClean="0"/>
                            <a:t>Eq. 4</a:t>
                          </a:r>
                          <a:endParaRPr lang="en-GB" dirty="0"/>
                        </a:p>
                      </a:txBody>
                      <a:tcPr anchor="ctr"/>
                    </a:tc>
                    <a:extLst>
                      <a:ext uri="{0D108BD9-81ED-4DB2-BD59-A6C34878D82A}">
                        <a16:rowId xmlns:a16="http://schemas.microsoft.com/office/drawing/2014/main" xmlns="" val="1258918592"/>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424008242"/>
                  </p:ext>
                </p:extLst>
              </p:nvPr>
            </p:nvGraphicFramePr>
            <p:xfrm>
              <a:off x="609600" y="2822591"/>
              <a:ext cx="10744200" cy="890905"/>
            </p:xfrm>
            <a:graphic>
              <a:graphicData uri="http://schemas.openxmlformats.org/drawingml/2006/table">
                <a:tbl>
                  <a:tblPr firstRow="1" bandRow="1">
                    <a:tableStyleId>{2D5ABB26-0587-4C30-8999-92F81FD0307C}</a:tableStyleId>
                  </a:tblPr>
                  <a:tblGrid>
                    <a:gridCol w="5372100">
                      <a:extLst>
                        <a:ext uri="{9D8B030D-6E8A-4147-A177-3AD203B41FA5}">
                          <a16:colId xmlns:a16="http://schemas.microsoft.com/office/drawing/2014/main" xmlns="" xmlns:a14="http://schemas.microsoft.com/office/drawing/2010/main" val="2500582223"/>
                        </a:ext>
                      </a:extLst>
                    </a:gridCol>
                    <a:gridCol w="5372100">
                      <a:extLst>
                        <a:ext uri="{9D8B030D-6E8A-4147-A177-3AD203B41FA5}">
                          <a16:colId xmlns:a16="http://schemas.microsoft.com/office/drawing/2014/main" xmlns="" xmlns:a14="http://schemas.microsoft.com/office/drawing/2010/main" val="1320000271"/>
                        </a:ext>
                      </a:extLst>
                    </a:gridCol>
                  </a:tblGrid>
                  <a:tr h="890905">
                    <a:tc>
                      <a:txBody>
                        <a:bodyPr/>
                        <a:lstStyle/>
                        <a:p>
                          <a:endParaRPr lang="en-US"/>
                        </a:p>
                      </a:txBody>
                      <a:tcPr>
                        <a:blipFill rotWithShape="0">
                          <a:blip r:embed="rId4"/>
                          <a:stretch>
                            <a:fillRect r="-99887"/>
                          </a:stretch>
                        </a:blipFill>
                      </a:tcPr>
                    </a:tc>
                    <a:tc>
                      <a:txBody>
                        <a:bodyPr/>
                        <a:lstStyle/>
                        <a:p>
                          <a:pPr algn="r"/>
                          <a:r>
                            <a:rPr lang="en-GB" dirty="0" smtClean="0"/>
                            <a:t>Eq. 4</a:t>
                          </a:r>
                          <a:endParaRPr lang="en-GB" dirty="0"/>
                        </a:p>
                      </a:txBody>
                      <a:tcPr anchor="ctr"/>
                    </a:tc>
                    <a:extLst>
                      <a:ext uri="{0D108BD9-81ED-4DB2-BD59-A6C34878D82A}">
                        <a16:rowId xmlns:a16="http://schemas.microsoft.com/office/drawing/2014/main" xmlns="" xmlns:a14="http://schemas.microsoft.com/office/drawing/2010/main" val="1258918592"/>
                      </a:ext>
                    </a:extLst>
                  </a:tr>
                </a:tbl>
              </a:graphicData>
            </a:graphic>
          </p:graphicFrame>
        </mc:Fallback>
      </mc:AlternateContent>
      <p:sp>
        <p:nvSpPr>
          <p:cNvPr id="8" name="TextBox 7"/>
          <p:cNvSpPr txBox="1"/>
          <p:nvPr/>
        </p:nvSpPr>
        <p:spPr>
          <a:xfrm>
            <a:off x="432255" y="2116926"/>
            <a:ext cx="11384605" cy="707886"/>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t>Finally we obtain the expression for the </a:t>
            </a:r>
            <a:r>
              <a:rPr lang="en-GB" sz="2000" b="1" dirty="0" smtClean="0">
                <a:solidFill>
                  <a:srgbClr val="FFFF00"/>
                </a:solidFill>
              </a:rPr>
              <a:t>difference in orbit length </a:t>
            </a:r>
            <a:r>
              <a:rPr lang="en-GB" sz="2000" dirty="0" smtClean="0"/>
              <a:t>between the ideal particle and the real particle which is determined by the </a:t>
            </a:r>
            <a:r>
              <a:rPr lang="en-GB" sz="2000" b="1" dirty="0" smtClean="0">
                <a:solidFill>
                  <a:srgbClr val="FFFF00"/>
                </a:solidFill>
              </a:rPr>
              <a:t>amount of momentum error </a:t>
            </a:r>
            <a:r>
              <a:rPr lang="en-GB" sz="2000" dirty="0" smtClean="0"/>
              <a:t>and </a:t>
            </a:r>
            <a:r>
              <a:rPr lang="en-GB" sz="2000" b="1" dirty="0" smtClean="0">
                <a:solidFill>
                  <a:srgbClr val="FFFF00"/>
                </a:solidFill>
              </a:rPr>
              <a:t>dispersion</a:t>
            </a:r>
            <a:r>
              <a:rPr lang="en-GB" sz="2000" dirty="0" smtClean="0"/>
              <a:t> in the storage ring:</a:t>
            </a:r>
            <a:endParaRPr lang="en-GB" sz="2000" dirty="0"/>
          </a:p>
        </p:txBody>
      </p:sp>
      <mc:AlternateContent xmlns:mc="http://schemas.openxmlformats.org/markup-compatibility/2006" xmlns:a14="http://schemas.microsoft.com/office/drawing/2010/main">
        <mc:Choice Requires="a14">
          <p:sp>
            <p:nvSpPr>
              <p:cNvPr id="9" name="TextBox 8"/>
              <p:cNvSpPr txBox="1"/>
              <p:nvPr/>
            </p:nvSpPr>
            <p:spPr>
              <a:xfrm>
                <a:off x="444956" y="3511769"/>
                <a:ext cx="11206270" cy="1366913"/>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t>From Eq. 4 we get a very important relationship between the relative orbit difference </a:t>
                </a:r>
                <a14:m>
                  <m:oMath xmlns:m="http://schemas.openxmlformats.org/officeDocument/2006/math">
                    <m:f>
                      <m:fPr>
                        <m:ctrlPr>
                          <a:rPr lang="en-GB" sz="2000" i="1" smtClean="0">
                            <a:latin typeface="Cambria Math" charset="0"/>
                          </a:rPr>
                        </m:ctrlPr>
                      </m:fPr>
                      <m:num>
                        <m:sSub>
                          <m:sSubPr>
                            <m:ctrlPr>
                              <a:rPr lang="en-US" sz="2000" b="0" i="1" smtClean="0">
                                <a:latin typeface="Cambria Math" charset="0"/>
                              </a:rPr>
                            </m:ctrlPr>
                          </m:sSubPr>
                          <m:e>
                            <m:r>
                              <m:rPr>
                                <m:sty m:val="p"/>
                              </m:rPr>
                              <a:rPr lang="el-GR" sz="2000" b="0" i="1" smtClean="0">
                                <a:latin typeface="Cambria Math" panose="02040503050406030204" pitchFamily="18" charset="0"/>
                                <a:ea typeface="Cambria Math" panose="02040503050406030204" pitchFamily="18" charset="0"/>
                              </a:rPr>
                              <m:t>Δ</m:t>
                            </m:r>
                            <m:r>
                              <a:rPr lang="en-US" sz="2000" b="0" i="1" smtClean="0">
                                <a:latin typeface="Cambria Math" panose="02040503050406030204" pitchFamily="18" charset="0"/>
                              </a:rPr>
                              <m:t>𝑙</m:t>
                            </m:r>
                          </m:e>
                          <m:sub>
                            <m:r>
                              <m:rPr>
                                <m:sty m:val="p"/>
                              </m:rPr>
                              <a:rPr lang="el-GR" sz="2000" b="0" i="1" smtClean="0">
                                <a:latin typeface="Cambria Math" panose="02040503050406030204" pitchFamily="18" charset="0"/>
                                <a:ea typeface="Cambria Math" panose="02040503050406030204" pitchFamily="18" charset="0"/>
                              </a:rPr>
                              <m:t>Δ</m:t>
                            </m:r>
                            <m:r>
                              <a:rPr lang="en-US" sz="2000" b="0" i="1" smtClean="0">
                                <a:latin typeface="Cambria Math" panose="02040503050406030204" pitchFamily="18" charset="0"/>
                                <a:ea typeface="Cambria Math" panose="02040503050406030204" pitchFamily="18" charset="0"/>
                              </a:rPr>
                              <m:t>𝐸</m:t>
                            </m:r>
                          </m:sub>
                        </m:sSub>
                      </m:num>
                      <m:den>
                        <m:sSub>
                          <m:sSubPr>
                            <m:ctrlPr>
                              <a:rPr lang="en-US" sz="2000" b="0" i="1" smtClean="0">
                                <a:latin typeface="Cambria Math"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𝑙</m:t>
                            </m:r>
                          </m:e>
                          <m:sub>
                            <m:r>
                              <a:rPr lang="en-US" sz="2000" b="0" i="1" smtClean="0">
                                <a:latin typeface="Cambria Math" panose="02040503050406030204" pitchFamily="18" charset="0"/>
                                <a:ea typeface="Cambria Math" panose="02040503050406030204" pitchFamily="18" charset="0"/>
                              </a:rPr>
                              <m:t>𝑠</m:t>
                            </m:r>
                          </m:sub>
                        </m:sSub>
                      </m:den>
                    </m:f>
                  </m:oMath>
                </a14:m>
                <a:r>
                  <a:rPr lang="en-GB" sz="2000" dirty="0" smtClean="0"/>
                  <a:t> and the relative momentum error </a:t>
                </a:r>
                <a14:m>
                  <m:oMath xmlns:m="http://schemas.openxmlformats.org/officeDocument/2006/math">
                    <m:f>
                      <m:fPr>
                        <m:ctrlPr>
                          <a:rPr lang="en-US" sz="2000" b="0" i="1" smtClean="0">
                            <a:latin typeface="Cambria Math" charset="0"/>
                          </a:rPr>
                        </m:ctrlPr>
                      </m:fPr>
                      <m:num>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𝑝</m:t>
                        </m:r>
                      </m:num>
                      <m:den>
                        <m:sSub>
                          <m:sSubPr>
                            <m:ctrlPr>
                              <a:rPr lang="en-US" sz="2000" b="0" i="1" smtClean="0">
                                <a:latin typeface="Cambria Math"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𝑠</m:t>
                            </m:r>
                          </m:sub>
                        </m:sSub>
                      </m:den>
                    </m:f>
                  </m:oMath>
                </a14:m>
                <a:r>
                  <a:rPr lang="en-GB" sz="2000" dirty="0" smtClean="0"/>
                  <a:t> called </a:t>
                </a:r>
                <a:r>
                  <a:rPr lang="en-GB" sz="2000" b="1" dirty="0" smtClean="0">
                    <a:solidFill>
                      <a:schemeClr val="accent5"/>
                    </a:solidFill>
                  </a:rPr>
                  <a:t>MOMENTUM COMPACTION FACTOR (</a:t>
                </a:r>
                <a:r>
                  <a:rPr lang="el-GR" sz="2000" b="1" dirty="0" smtClean="0">
                    <a:solidFill>
                      <a:schemeClr val="accent5"/>
                    </a:solidFill>
                  </a:rPr>
                  <a:t>α</a:t>
                </a:r>
                <a:r>
                  <a:rPr lang="en-US" sz="2000" b="1" dirty="0" smtClean="0">
                    <a:solidFill>
                      <a:schemeClr val="accent5"/>
                    </a:solidFill>
                  </a:rPr>
                  <a:t> or </a:t>
                </a:r>
                <a:r>
                  <a:rPr lang="el-GR" sz="2000" b="1" dirty="0" smtClean="0">
                    <a:solidFill>
                      <a:schemeClr val="accent5"/>
                    </a:solidFill>
                  </a:rPr>
                  <a:t>α</a:t>
                </a:r>
                <a:r>
                  <a:rPr lang="en-US" sz="2000" b="1" baseline="-25000" dirty="0" smtClean="0">
                    <a:solidFill>
                      <a:schemeClr val="accent5"/>
                    </a:solidFill>
                  </a:rPr>
                  <a:t>c</a:t>
                </a:r>
                <a:r>
                  <a:rPr lang="en-US" sz="2000" b="1" dirty="0" smtClean="0">
                    <a:solidFill>
                      <a:schemeClr val="accent5"/>
                    </a:solidFill>
                  </a:rPr>
                  <a:t> or </a:t>
                </a:r>
                <a:r>
                  <a:rPr lang="el-GR" sz="2000" b="1" dirty="0" smtClean="0">
                    <a:solidFill>
                      <a:schemeClr val="accent5"/>
                    </a:solidFill>
                  </a:rPr>
                  <a:t>α</a:t>
                </a:r>
                <a:r>
                  <a:rPr lang="en-US" sz="2000" b="1" baseline="-25000" dirty="0" smtClean="0">
                    <a:solidFill>
                      <a:schemeClr val="accent5"/>
                    </a:solidFill>
                  </a:rPr>
                  <a:t>p </a:t>
                </a:r>
                <a:r>
                  <a:rPr lang="en-US" sz="2000" b="1" dirty="0" smtClean="0">
                    <a:solidFill>
                      <a:schemeClr val="accent5"/>
                    </a:solidFill>
                  </a:rPr>
                  <a:t>, depending on the author)</a:t>
                </a:r>
                <a:r>
                  <a:rPr lang="en-GB" sz="2000" dirty="0" smtClean="0"/>
                  <a:t>:</a:t>
                </a:r>
                <a:endParaRPr lang="en-GB" sz="2000" dirty="0"/>
              </a:p>
            </p:txBody>
          </p:sp>
        </mc:Choice>
        <mc:Fallback xmlns="">
          <p:sp>
            <p:nvSpPr>
              <p:cNvPr id="9" name="TextBox 8"/>
              <p:cNvSpPr txBox="1">
                <a:spLocks noRot="1" noChangeAspect="1" noMove="1" noResize="1" noEditPoints="1" noAdjustHandles="1" noChangeArrowheads="1" noChangeShapeType="1" noTextEdit="1"/>
              </p:cNvSpPr>
              <p:nvPr/>
            </p:nvSpPr>
            <p:spPr>
              <a:xfrm>
                <a:off x="444956" y="3511769"/>
                <a:ext cx="11206270" cy="1366913"/>
              </a:xfrm>
              <a:prstGeom prst="rect">
                <a:avLst/>
              </a:prstGeom>
              <a:blipFill rotWithShape="0">
                <a:blip r:embed="rId5"/>
                <a:stretch>
                  <a:fillRect l="-490" b="-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0" name="Table 9"/>
              <p:cNvGraphicFramePr>
                <a:graphicFrameLocks noGrp="1"/>
              </p:cNvGraphicFramePr>
              <p:nvPr>
                <p:extLst>
                  <p:ext uri="{D42A27DB-BD31-4B8C-83A1-F6EECF244321}">
                    <p14:modId xmlns:p14="http://schemas.microsoft.com/office/powerpoint/2010/main" val="1568372807"/>
                  </p:ext>
                </p:extLst>
              </p:nvPr>
            </p:nvGraphicFramePr>
            <p:xfrm>
              <a:off x="675991" y="4816907"/>
              <a:ext cx="10744200" cy="721551"/>
            </p:xfrm>
            <a:graphic>
              <a:graphicData uri="http://schemas.openxmlformats.org/drawingml/2006/table">
                <a:tbl>
                  <a:tblPr firstRow="1" bandRow="1">
                    <a:tableStyleId>{2D5ABB26-0587-4C30-8999-92F81FD0307C}</a:tableStyleId>
                  </a:tblPr>
                  <a:tblGrid>
                    <a:gridCol w="5372100">
                      <a:extLst>
                        <a:ext uri="{9D8B030D-6E8A-4147-A177-3AD203B41FA5}">
                          <a16:colId xmlns:a16="http://schemas.microsoft.com/office/drawing/2014/main" xmlns="" val="2500582223"/>
                        </a:ext>
                      </a:extLst>
                    </a:gridCol>
                    <a:gridCol w="5372100">
                      <a:extLst>
                        <a:ext uri="{9D8B030D-6E8A-4147-A177-3AD203B41FA5}">
                          <a16:colId xmlns:a16="http://schemas.microsoft.com/office/drawing/2014/main" xmlns="" val="132000027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f>
                                  <m:fPr>
                                    <m:ctrlPr>
                                      <a:rPr lang="en-US" sz="2000" b="0" i="1" smtClean="0">
                                        <a:latin typeface="Cambria Math" charset="0"/>
                                        <a:ea typeface="Cambria Math" panose="02040503050406030204" pitchFamily="18" charset="0"/>
                                      </a:rPr>
                                    </m:ctrlPr>
                                  </m:fPr>
                                  <m:num>
                                    <m:sSub>
                                      <m:sSubPr>
                                        <m:ctrlPr>
                                          <a:rPr lang="en-US" sz="2000" b="0" i="1" smtClean="0">
                                            <a:latin typeface="Cambria Math" charset="0"/>
                                          </a:rPr>
                                        </m:ctrlPr>
                                      </m:sSubPr>
                                      <m:e>
                                        <m:r>
                                          <m:rPr>
                                            <m:sty m:val="p"/>
                                          </m:rPr>
                                          <a:rPr lang="el-GR" sz="2000" b="0" i="1" smtClean="0">
                                            <a:latin typeface="Cambria Math" panose="02040503050406030204" pitchFamily="18" charset="0"/>
                                            <a:ea typeface="Cambria Math" panose="02040503050406030204" pitchFamily="18" charset="0"/>
                                          </a:rPr>
                                          <m:t>Δ</m:t>
                                        </m:r>
                                        <m:r>
                                          <a:rPr lang="en-US" sz="2000" b="0" i="1" smtClean="0">
                                            <a:latin typeface="Cambria Math" panose="02040503050406030204" pitchFamily="18" charset="0"/>
                                          </a:rPr>
                                          <m:t>𝑙</m:t>
                                        </m:r>
                                      </m:e>
                                      <m:sub>
                                        <m:r>
                                          <m:rPr>
                                            <m:sty m:val="p"/>
                                          </m:rPr>
                                          <a:rPr lang="el-GR" sz="2000" b="0" i="1" smtClean="0">
                                            <a:latin typeface="Cambria Math" panose="02040503050406030204" pitchFamily="18" charset="0"/>
                                            <a:ea typeface="Cambria Math" panose="02040503050406030204" pitchFamily="18" charset="0"/>
                                          </a:rPr>
                                          <m:t>Δ</m:t>
                                        </m:r>
                                        <m:r>
                                          <a:rPr lang="en-US" sz="2000" b="0" i="1" smtClean="0">
                                            <a:latin typeface="Cambria Math" panose="02040503050406030204" pitchFamily="18" charset="0"/>
                                            <a:ea typeface="Cambria Math" panose="02040503050406030204" pitchFamily="18" charset="0"/>
                                          </a:rPr>
                                          <m:t>𝐸</m:t>
                                        </m:r>
                                      </m:sub>
                                    </m:sSub>
                                  </m:num>
                                  <m:den>
                                    <m:sSub>
                                      <m:sSubPr>
                                        <m:ctrlPr>
                                          <a:rPr lang="en-US" sz="2000" b="0" i="1" smtClean="0">
                                            <a:latin typeface="Cambria Math"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𝑙</m:t>
                                        </m:r>
                                      </m:e>
                                      <m:sub>
                                        <m:r>
                                          <a:rPr lang="en-US" sz="2000" b="0" i="1" smtClean="0">
                                            <a:latin typeface="Cambria Math" panose="02040503050406030204" pitchFamily="18" charset="0"/>
                                            <a:ea typeface="Cambria Math" panose="02040503050406030204" pitchFamily="18" charset="0"/>
                                          </a:rPr>
                                          <m:t>𝑠</m:t>
                                        </m:r>
                                      </m:sub>
                                    </m:sSub>
                                  </m:den>
                                </m:f>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𝛼</m:t>
                                </m:r>
                                <m:f>
                                  <m:fPr>
                                    <m:ctrlPr>
                                      <a:rPr lang="en-US" sz="2000" b="0" i="1" smtClean="0">
                                        <a:latin typeface="Cambria Math" charset="0"/>
                                      </a:rPr>
                                    </m:ctrlPr>
                                  </m:fPr>
                                  <m:num>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𝑝</m:t>
                                    </m:r>
                                  </m:num>
                                  <m:den>
                                    <m:sSub>
                                      <m:sSubPr>
                                        <m:ctrlPr>
                                          <a:rPr lang="en-US" sz="2000" b="0" i="1" smtClean="0">
                                            <a:latin typeface="Cambria Math"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𝑠</m:t>
                                        </m:r>
                                      </m:sub>
                                    </m:sSub>
                                  </m:den>
                                </m:f>
                              </m:oMath>
                            </m:oMathPara>
                          </a14:m>
                          <a:endParaRPr lang="en-GB" sz="2000" dirty="0"/>
                        </a:p>
                      </a:txBody>
                      <a:tcPr>
                        <a:noFill/>
                      </a:tcPr>
                    </a:tc>
                    <a:tc>
                      <a:txBody>
                        <a:bodyPr/>
                        <a:lstStyle/>
                        <a:p>
                          <a:pPr algn="r"/>
                          <a:r>
                            <a:rPr lang="en-GB" dirty="0" smtClean="0"/>
                            <a:t>Eq. 5</a:t>
                          </a:r>
                          <a:endParaRPr lang="en-GB" dirty="0"/>
                        </a:p>
                      </a:txBody>
                      <a:tcPr anchor="ctr"/>
                    </a:tc>
                    <a:extLst>
                      <a:ext uri="{0D108BD9-81ED-4DB2-BD59-A6C34878D82A}">
                        <a16:rowId xmlns:a16="http://schemas.microsoft.com/office/drawing/2014/main" xmlns="" val="1258918592"/>
                      </a:ext>
                    </a:extLst>
                  </a:tr>
                </a:tbl>
              </a:graphicData>
            </a:graphic>
          </p:graphicFrame>
        </mc:Choice>
        <mc:Fallback xmlns="">
          <p:graphicFrame>
            <p:nvGraphicFramePr>
              <p:cNvPr id="10" name="Table 9"/>
              <p:cNvGraphicFramePr>
                <a:graphicFrameLocks noGrp="1"/>
              </p:cNvGraphicFramePr>
              <p:nvPr>
                <p:extLst>
                  <p:ext uri="{D42A27DB-BD31-4B8C-83A1-F6EECF244321}">
                    <p14:modId xmlns:p14="http://schemas.microsoft.com/office/powerpoint/2010/main" val="1568372807"/>
                  </p:ext>
                </p:extLst>
              </p:nvPr>
            </p:nvGraphicFramePr>
            <p:xfrm>
              <a:off x="675991" y="4816907"/>
              <a:ext cx="10744200" cy="721551"/>
            </p:xfrm>
            <a:graphic>
              <a:graphicData uri="http://schemas.openxmlformats.org/drawingml/2006/table">
                <a:tbl>
                  <a:tblPr firstRow="1" bandRow="1">
                    <a:tableStyleId>{2D5ABB26-0587-4C30-8999-92F81FD0307C}</a:tableStyleId>
                  </a:tblPr>
                  <a:tblGrid>
                    <a:gridCol w="5372100">
                      <a:extLst>
                        <a:ext uri="{9D8B030D-6E8A-4147-A177-3AD203B41FA5}">
                          <a16:colId xmlns:a16="http://schemas.microsoft.com/office/drawing/2014/main" xmlns="" xmlns:a14="http://schemas.microsoft.com/office/drawing/2010/main" val="2500582223"/>
                        </a:ext>
                      </a:extLst>
                    </a:gridCol>
                    <a:gridCol w="5372100">
                      <a:extLst>
                        <a:ext uri="{9D8B030D-6E8A-4147-A177-3AD203B41FA5}">
                          <a16:colId xmlns:a16="http://schemas.microsoft.com/office/drawing/2014/main" xmlns="" xmlns:a14="http://schemas.microsoft.com/office/drawing/2010/main" val="1320000271"/>
                        </a:ext>
                      </a:extLst>
                    </a:gridCol>
                  </a:tblGrid>
                  <a:tr h="721551">
                    <a:tc>
                      <a:txBody>
                        <a:bodyPr/>
                        <a:lstStyle/>
                        <a:p>
                          <a:endParaRPr lang="en-US"/>
                        </a:p>
                      </a:txBody>
                      <a:tcPr>
                        <a:blipFill rotWithShape="0">
                          <a:blip r:embed="rId6"/>
                          <a:stretch>
                            <a:fillRect r="-100000"/>
                          </a:stretch>
                        </a:blipFill>
                      </a:tcPr>
                    </a:tc>
                    <a:tc>
                      <a:txBody>
                        <a:bodyPr/>
                        <a:lstStyle/>
                        <a:p>
                          <a:pPr algn="r"/>
                          <a:r>
                            <a:rPr lang="en-GB" dirty="0" smtClean="0"/>
                            <a:t>Eq. 5</a:t>
                          </a:r>
                          <a:endParaRPr lang="en-GB" dirty="0"/>
                        </a:p>
                      </a:txBody>
                      <a:tcPr anchor="ctr"/>
                    </a:tc>
                    <a:extLst>
                      <a:ext uri="{0D108BD9-81ED-4DB2-BD59-A6C34878D82A}">
                        <a16:rowId xmlns:a16="http://schemas.microsoft.com/office/drawing/2014/main" xmlns="" xmlns:a14="http://schemas.microsoft.com/office/drawing/2010/main" val="1258918592"/>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1" name="Table 10"/>
              <p:cNvGraphicFramePr>
                <a:graphicFrameLocks noGrp="1"/>
              </p:cNvGraphicFramePr>
              <p:nvPr>
                <p:extLst>
                  <p:ext uri="{D42A27DB-BD31-4B8C-83A1-F6EECF244321}">
                    <p14:modId xmlns:p14="http://schemas.microsoft.com/office/powerpoint/2010/main" val="1427483971"/>
                  </p:ext>
                </p:extLst>
              </p:nvPr>
            </p:nvGraphicFramePr>
            <p:xfrm>
              <a:off x="675991" y="5573395"/>
              <a:ext cx="10744200" cy="890905"/>
            </p:xfrm>
            <a:graphic>
              <a:graphicData uri="http://schemas.openxmlformats.org/drawingml/2006/table">
                <a:tbl>
                  <a:tblPr firstRow="1" bandRow="1">
                    <a:tableStyleId>{2D5ABB26-0587-4C30-8999-92F81FD0307C}</a:tableStyleId>
                  </a:tblPr>
                  <a:tblGrid>
                    <a:gridCol w="5372100">
                      <a:extLst>
                        <a:ext uri="{9D8B030D-6E8A-4147-A177-3AD203B41FA5}">
                          <a16:colId xmlns:a16="http://schemas.microsoft.com/office/drawing/2014/main" xmlns="" val="2500582223"/>
                        </a:ext>
                      </a:extLst>
                    </a:gridCol>
                    <a:gridCol w="5372100">
                      <a:extLst>
                        <a:ext uri="{9D8B030D-6E8A-4147-A177-3AD203B41FA5}">
                          <a16:colId xmlns:a16="http://schemas.microsoft.com/office/drawing/2014/main" xmlns="" val="132000027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r>
                                  <a:rPr lang="en-US" sz="2000" b="0" i="1" smtClean="0">
                                    <a:latin typeface="Cambria Math" panose="02040503050406030204" pitchFamily="18" charset="0"/>
                                    <a:ea typeface="Cambria Math" panose="02040503050406030204" pitchFamily="18" charset="0"/>
                                  </a:rPr>
                                  <m:t>𝛼</m:t>
                                </m:r>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charset="0"/>
                                      </a:rPr>
                                    </m:ctrlPr>
                                  </m:fPr>
                                  <m:num>
                                    <m:r>
                                      <a:rPr lang="en-US" sz="2000" b="0" i="1" smtClean="0">
                                        <a:latin typeface="Cambria Math" panose="02040503050406030204" pitchFamily="18" charset="0"/>
                                      </a:rPr>
                                      <m:t>1</m:t>
                                    </m:r>
                                  </m:num>
                                  <m:den>
                                    <m:sSub>
                                      <m:sSubPr>
                                        <m:ctrlPr>
                                          <a:rPr lang="en-US" sz="2000" b="0" i="1" smtClean="0">
                                            <a:latin typeface="Cambria Math" charset="0"/>
                                          </a:rPr>
                                        </m:ctrlPr>
                                      </m:sSubPr>
                                      <m:e>
                                        <m:r>
                                          <a:rPr lang="en-US" sz="2000" b="0" i="1" smtClean="0">
                                            <a:latin typeface="Cambria Math" panose="02040503050406030204" pitchFamily="18" charset="0"/>
                                          </a:rPr>
                                          <m:t>𝑙</m:t>
                                        </m:r>
                                      </m:e>
                                      <m:sub>
                                        <m:r>
                                          <a:rPr lang="en-US" sz="2000" b="0" i="1" smtClean="0">
                                            <a:latin typeface="Cambria Math" panose="02040503050406030204" pitchFamily="18" charset="0"/>
                                          </a:rPr>
                                          <m:t>𝑠</m:t>
                                        </m:r>
                                      </m:sub>
                                    </m:sSub>
                                  </m:den>
                                </m:f>
                                <m:nary>
                                  <m:naryPr>
                                    <m:chr m:val="∮"/>
                                    <m:limLoc m:val="undOvr"/>
                                    <m:subHide m:val="on"/>
                                    <m:supHide m:val="on"/>
                                    <m:ctrlPr>
                                      <a:rPr lang="en-US" sz="2000" b="0" i="1" smtClean="0">
                                        <a:latin typeface="Cambria Math" charset="0"/>
                                      </a:rPr>
                                    </m:ctrlPr>
                                  </m:naryPr>
                                  <m:sub/>
                                  <m:sup/>
                                  <m:e>
                                    <m:f>
                                      <m:fPr>
                                        <m:ctrlPr>
                                          <a:rPr lang="en-US" sz="2000" b="0" i="1" smtClean="0">
                                            <a:latin typeface="Cambria Math" charset="0"/>
                                          </a:rPr>
                                        </m:ctrlPr>
                                      </m:fPr>
                                      <m:num>
                                        <m:r>
                                          <a:rPr lang="en-US" sz="2000" b="0" i="1" smtClean="0">
                                            <a:latin typeface="Cambria Math" panose="02040503050406030204" pitchFamily="18" charset="0"/>
                                          </a:rPr>
                                          <m:t>𝐷</m:t>
                                        </m:r>
                                        <m:r>
                                          <a:rPr lang="en-US" sz="2000" b="0" i="1" smtClean="0">
                                            <a:latin typeface="Cambria Math" panose="02040503050406030204" pitchFamily="18" charset="0"/>
                                          </a:rPr>
                                          <m:t>(</m:t>
                                        </m:r>
                                        <m:r>
                                          <a:rPr lang="en-US" sz="2000" b="0" i="1" smtClean="0">
                                            <a:latin typeface="Cambria Math" panose="02040503050406030204" pitchFamily="18" charset="0"/>
                                          </a:rPr>
                                          <m:t>𝑠</m:t>
                                        </m:r>
                                        <m:r>
                                          <a:rPr lang="en-US" sz="2000" b="0" i="1" smtClean="0">
                                            <a:latin typeface="Cambria Math" panose="02040503050406030204" pitchFamily="18" charset="0"/>
                                          </a:rPr>
                                          <m:t>)</m:t>
                                        </m:r>
                                      </m:num>
                                      <m:den>
                                        <m:r>
                                          <a:rPr lang="en-US" sz="2000" b="0" i="1" smtClean="0">
                                            <a:latin typeface="Cambria Math" panose="02040503050406030204" pitchFamily="18" charset="0"/>
                                            <a:ea typeface="Cambria Math" panose="02040503050406030204" pitchFamily="18" charset="0"/>
                                          </a:rPr>
                                          <m:t>𝜌</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𝑠</m:t>
                                        </m:r>
                                        <m:r>
                                          <a:rPr lang="en-US" sz="2000" b="0" i="1" smtClean="0">
                                            <a:latin typeface="Cambria Math" panose="02040503050406030204" pitchFamily="18" charset="0"/>
                                            <a:ea typeface="Cambria Math" panose="02040503050406030204" pitchFamily="18" charset="0"/>
                                          </a:rPr>
                                          <m:t>)</m:t>
                                        </m:r>
                                      </m:den>
                                    </m:f>
                                    <m:r>
                                      <a:rPr lang="en-US" sz="2000" b="0" i="1" smtClean="0">
                                        <a:latin typeface="Cambria Math" panose="02040503050406030204" pitchFamily="18" charset="0"/>
                                      </a:rPr>
                                      <m:t>𝑑𝑠</m:t>
                                    </m:r>
                                  </m:e>
                                </m:nary>
                              </m:oMath>
                            </m:oMathPara>
                          </a14:m>
                          <a:endParaRPr lang="en-GB" sz="2000" dirty="0"/>
                        </a:p>
                      </a:txBody>
                      <a:tcPr>
                        <a:noFill/>
                      </a:tcPr>
                    </a:tc>
                    <a:tc>
                      <a:txBody>
                        <a:bodyPr/>
                        <a:lstStyle/>
                        <a:p>
                          <a:pPr algn="r"/>
                          <a:r>
                            <a:rPr lang="en-GB" dirty="0" smtClean="0"/>
                            <a:t>Eq. 6</a:t>
                          </a:r>
                          <a:endParaRPr lang="en-GB" dirty="0"/>
                        </a:p>
                      </a:txBody>
                      <a:tcPr anchor="ctr"/>
                    </a:tc>
                    <a:extLst>
                      <a:ext uri="{0D108BD9-81ED-4DB2-BD59-A6C34878D82A}">
                        <a16:rowId xmlns:a16="http://schemas.microsoft.com/office/drawing/2014/main" xmlns="" val="1258918592"/>
                      </a:ext>
                    </a:extLst>
                  </a:tr>
                </a:tbl>
              </a:graphicData>
            </a:graphic>
          </p:graphicFrame>
        </mc:Choice>
        <mc:Fallback xmlns="">
          <p:graphicFrame>
            <p:nvGraphicFramePr>
              <p:cNvPr id="11" name="Table 10"/>
              <p:cNvGraphicFramePr>
                <a:graphicFrameLocks noGrp="1"/>
              </p:cNvGraphicFramePr>
              <p:nvPr>
                <p:extLst>
                  <p:ext uri="{D42A27DB-BD31-4B8C-83A1-F6EECF244321}">
                    <p14:modId xmlns:p14="http://schemas.microsoft.com/office/powerpoint/2010/main" val="1427483971"/>
                  </p:ext>
                </p:extLst>
              </p:nvPr>
            </p:nvGraphicFramePr>
            <p:xfrm>
              <a:off x="675991" y="5573395"/>
              <a:ext cx="10744200" cy="890905"/>
            </p:xfrm>
            <a:graphic>
              <a:graphicData uri="http://schemas.openxmlformats.org/drawingml/2006/table">
                <a:tbl>
                  <a:tblPr firstRow="1" bandRow="1">
                    <a:tableStyleId>{2D5ABB26-0587-4C30-8999-92F81FD0307C}</a:tableStyleId>
                  </a:tblPr>
                  <a:tblGrid>
                    <a:gridCol w="5372100">
                      <a:extLst>
                        <a:ext uri="{9D8B030D-6E8A-4147-A177-3AD203B41FA5}">
                          <a16:colId xmlns:a16="http://schemas.microsoft.com/office/drawing/2014/main" xmlns="" xmlns:a14="http://schemas.microsoft.com/office/drawing/2010/main" val="2500582223"/>
                        </a:ext>
                      </a:extLst>
                    </a:gridCol>
                    <a:gridCol w="5372100">
                      <a:extLst>
                        <a:ext uri="{9D8B030D-6E8A-4147-A177-3AD203B41FA5}">
                          <a16:colId xmlns:a16="http://schemas.microsoft.com/office/drawing/2014/main" xmlns="" xmlns:a14="http://schemas.microsoft.com/office/drawing/2010/main" val="1320000271"/>
                        </a:ext>
                      </a:extLst>
                    </a:gridCol>
                  </a:tblGrid>
                  <a:tr h="890905">
                    <a:tc>
                      <a:txBody>
                        <a:bodyPr/>
                        <a:lstStyle/>
                        <a:p>
                          <a:endParaRPr lang="en-US"/>
                        </a:p>
                      </a:txBody>
                      <a:tcPr>
                        <a:blipFill rotWithShape="0">
                          <a:blip r:embed="rId7"/>
                          <a:stretch>
                            <a:fillRect r="-100000"/>
                          </a:stretch>
                        </a:blipFill>
                      </a:tcPr>
                    </a:tc>
                    <a:tc>
                      <a:txBody>
                        <a:bodyPr/>
                        <a:lstStyle/>
                        <a:p>
                          <a:pPr algn="r"/>
                          <a:r>
                            <a:rPr lang="en-GB" dirty="0" smtClean="0"/>
                            <a:t>Eq. 6</a:t>
                          </a:r>
                          <a:endParaRPr lang="en-GB" dirty="0"/>
                        </a:p>
                      </a:txBody>
                      <a:tcPr anchor="ctr"/>
                    </a:tc>
                    <a:extLst>
                      <a:ext uri="{0D108BD9-81ED-4DB2-BD59-A6C34878D82A}">
                        <a16:rowId xmlns:a16="http://schemas.microsoft.com/office/drawing/2014/main" xmlns="" xmlns:a14="http://schemas.microsoft.com/office/drawing/2010/main" val="1258918592"/>
                      </a:ext>
                    </a:extLst>
                  </a:tr>
                </a:tbl>
              </a:graphicData>
            </a:graphic>
          </p:graphicFrame>
        </mc:Fallback>
      </mc:AlternateContent>
      <p:sp>
        <p:nvSpPr>
          <p:cNvPr id="2" name="Date Placeholder 1"/>
          <p:cNvSpPr>
            <a:spLocks noGrp="1"/>
          </p:cNvSpPr>
          <p:nvPr>
            <p:ph type="dt" sz="half" idx="10"/>
          </p:nvPr>
        </p:nvSpPr>
        <p:spPr/>
        <p:txBody>
          <a:bodyPr/>
          <a:lstStyle/>
          <a:p>
            <a:r>
              <a:rPr lang="en-US" smtClean="0"/>
              <a:t>22.03.2022</a:t>
            </a:r>
            <a:endParaRPr lang="en-GB"/>
          </a:p>
        </p:txBody>
      </p:sp>
      <p:sp>
        <p:nvSpPr>
          <p:cNvPr id="3" name="Footer Placeholder 2"/>
          <p:cNvSpPr>
            <a:spLocks noGrp="1"/>
          </p:cNvSpPr>
          <p:nvPr>
            <p:ph type="ftr" sz="quarter" idx="11"/>
          </p:nvPr>
        </p:nvSpPr>
        <p:spPr>
          <a:xfrm>
            <a:off x="2667410" y="6492875"/>
            <a:ext cx="7035800" cy="365125"/>
          </a:xfrm>
        </p:spPr>
        <p:txBody>
          <a:bodyPr/>
          <a:lstStyle/>
          <a:p>
            <a:r>
              <a:rPr lang="en-GB" smtClean="0"/>
              <a:t>Introduction to accelerator physics, R. Alemany Fernandez</a:t>
            </a:r>
            <a:endParaRPr lang="en-GB" dirty="0"/>
          </a:p>
        </p:txBody>
      </p:sp>
      <p:sp>
        <p:nvSpPr>
          <p:cNvPr id="4" name="Slide Number Placeholder 3"/>
          <p:cNvSpPr>
            <a:spLocks noGrp="1"/>
          </p:cNvSpPr>
          <p:nvPr>
            <p:ph type="sldNum" sz="quarter" idx="12"/>
          </p:nvPr>
        </p:nvSpPr>
        <p:spPr/>
        <p:txBody>
          <a:bodyPr/>
          <a:lstStyle/>
          <a:p>
            <a:fld id="{F45B2314-50F7-4F10-B8A8-A8DCE8E27403}" type="slidenum">
              <a:rPr lang="en-GB" smtClean="0"/>
              <a:t>15</a:t>
            </a:fld>
            <a:endParaRPr lang="en-GB"/>
          </a:p>
        </p:txBody>
      </p:sp>
      <p:grpSp>
        <p:nvGrpSpPr>
          <p:cNvPr id="18" name="Group 17"/>
          <p:cNvGrpSpPr/>
          <p:nvPr/>
        </p:nvGrpSpPr>
        <p:grpSpPr>
          <a:xfrm>
            <a:off x="3915673" y="1073684"/>
            <a:ext cx="3028169" cy="869569"/>
            <a:chOff x="2790258" y="1495395"/>
            <a:chExt cx="3028169" cy="869569"/>
          </a:xfrm>
        </p:grpSpPr>
        <p:sp>
          <p:nvSpPr>
            <p:cNvPr id="16" name="Freeform 15"/>
            <p:cNvSpPr/>
            <p:nvPr/>
          </p:nvSpPr>
          <p:spPr>
            <a:xfrm>
              <a:off x="2790258" y="1671474"/>
              <a:ext cx="832847" cy="379020"/>
            </a:xfrm>
            <a:custGeom>
              <a:avLst/>
              <a:gdLst>
                <a:gd name="connsiteX0" fmla="*/ 380232 w 832847"/>
                <a:gd name="connsiteY0" fmla="*/ 3502 h 379020"/>
                <a:gd name="connsiteX1" fmla="*/ 4217 w 832847"/>
                <a:gd name="connsiteY1" fmla="*/ 123143 h 379020"/>
                <a:gd name="connsiteX2" fmla="*/ 209316 w 832847"/>
                <a:gd name="connsiteY2" fmla="*/ 345333 h 379020"/>
                <a:gd name="connsiteX3" fmla="*/ 679335 w 832847"/>
                <a:gd name="connsiteY3" fmla="*/ 362425 h 379020"/>
                <a:gd name="connsiteX4" fmla="*/ 824613 w 832847"/>
                <a:gd name="connsiteY4" fmla="*/ 191509 h 379020"/>
                <a:gd name="connsiteX5" fmla="*/ 764792 w 832847"/>
                <a:gd name="connsiteY5" fmla="*/ 46231 h 379020"/>
                <a:gd name="connsiteX6" fmla="*/ 380232 w 832847"/>
                <a:gd name="connsiteY6" fmla="*/ 3502 h 37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2847" h="379020">
                  <a:moveTo>
                    <a:pt x="380232" y="3502"/>
                  </a:moveTo>
                  <a:cubicBezTo>
                    <a:pt x="253470" y="16321"/>
                    <a:pt x="32703" y="66171"/>
                    <a:pt x="4217" y="123143"/>
                  </a:cubicBezTo>
                  <a:cubicBezTo>
                    <a:pt x="-24269" y="180115"/>
                    <a:pt x="96796" y="305453"/>
                    <a:pt x="209316" y="345333"/>
                  </a:cubicBezTo>
                  <a:cubicBezTo>
                    <a:pt x="321836" y="385213"/>
                    <a:pt x="576786" y="388062"/>
                    <a:pt x="679335" y="362425"/>
                  </a:cubicBezTo>
                  <a:cubicBezTo>
                    <a:pt x="781885" y="336788"/>
                    <a:pt x="810370" y="244208"/>
                    <a:pt x="824613" y="191509"/>
                  </a:cubicBezTo>
                  <a:cubicBezTo>
                    <a:pt x="838856" y="138810"/>
                    <a:pt x="843128" y="77565"/>
                    <a:pt x="764792" y="46231"/>
                  </a:cubicBezTo>
                  <a:cubicBezTo>
                    <a:pt x="686456" y="14897"/>
                    <a:pt x="506994" y="-9317"/>
                    <a:pt x="380232" y="3502"/>
                  </a:cubicBezTo>
                  <a:close/>
                </a:path>
              </a:pathLst>
            </a:cu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4518863" y="1638865"/>
              <a:ext cx="1299564" cy="726099"/>
            </a:xfrm>
            <a:custGeom>
              <a:avLst/>
              <a:gdLst>
                <a:gd name="connsiteX0" fmla="*/ 95866 w 1299564"/>
                <a:gd name="connsiteY0" fmla="*/ 95931 h 726099"/>
                <a:gd name="connsiteX1" fmla="*/ 121503 w 1299564"/>
                <a:gd name="connsiteY1" fmla="*/ 677045 h 726099"/>
                <a:gd name="connsiteX2" fmla="*/ 651343 w 1299564"/>
                <a:gd name="connsiteY2" fmla="*/ 659954 h 726099"/>
                <a:gd name="connsiteX3" fmla="*/ 702617 w 1299564"/>
                <a:gd name="connsiteY3" fmla="*/ 377942 h 726099"/>
                <a:gd name="connsiteX4" fmla="*/ 1172636 w 1299564"/>
                <a:gd name="connsiteY4" fmla="*/ 360851 h 726099"/>
                <a:gd name="connsiteX5" fmla="*/ 1206819 w 1299564"/>
                <a:gd name="connsiteY5" fmla="*/ 27565 h 726099"/>
                <a:gd name="connsiteX6" fmla="*/ 95866 w 1299564"/>
                <a:gd name="connsiteY6" fmla="*/ 95931 h 72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9564" h="726099">
                  <a:moveTo>
                    <a:pt x="95866" y="95931"/>
                  </a:moveTo>
                  <a:cubicBezTo>
                    <a:pt x="-85020" y="204178"/>
                    <a:pt x="28923" y="583041"/>
                    <a:pt x="121503" y="677045"/>
                  </a:cubicBezTo>
                  <a:cubicBezTo>
                    <a:pt x="214083" y="771049"/>
                    <a:pt x="554491" y="709804"/>
                    <a:pt x="651343" y="659954"/>
                  </a:cubicBezTo>
                  <a:cubicBezTo>
                    <a:pt x="748195" y="610104"/>
                    <a:pt x="615735" y="427793"/>
                    <a:pt x="702617" y="377942"/>
                  </a:cubicBezTo>
                  <a:cubicBezTo>
                    <a:pt x="789499" y="328092"/>
                    <a:pt x="1088602" y="419247"/>
                    <a:pt x="1172636" y="360851"/>
                  </a:cubicBezTo>
                  <a:cubicBezTo>
                    <a:pt x="1256670" y="302455"/>
                    <a:pt x="1391978" y="74567"/>
                    <a:pt x="1206819" y="27565"/>
                  </a:cubicBezTo>
                  <a:cubicBezTo>
                    <a:pt x="1021660" y="-19437"/>
                    <a:pt x="276752" y="-12316"/>
                    <a:pt x="95866" y="95931"/>
                  </a:cubicBezTo>
                  <a:close/>
                </a:path>
              </a:pathLst>
            </a:cu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358497" y="1495395"/>
              <a:ext cx="1333144" cy="111214"/>
            </a:xfrm>
            <a:custGeom>
              <a:avLst/>
              <a:gdLst>
                <a:gd name="connsiteX0" fmla="*/ 0 w 1333144"/>
                <a:gd name="connsiteY0" fmla="*/ 94123 h 111214"/>
                <a:gd name="connsiteX1" fmla="*/ 709301 w 1333144"/>
                <a:gd name="connsiteY1" fmla="*/ 119 h 111214"/>
                <a:gd name="connsiteX2" fmla="*/ 1333144 w 1333144"/>
                <a:gd name="connsiteY2" fmla="*/ 111214 h 111214"/>
              </a:gdLst>
              <a:ahLst/>
              <a:cxnLst>
                <a:cxn ang="0">
                  <a:pos x="connsiteX0" y="connsiteY0"/>
                </a:cxn>
                <a:cxn ang="0">
                  <a:pos x="connsiteX1" y="connsiteY1"/>
                </a:cxn>
                <a:cxn ang="0">
                  <a:pos x="connsiteX2" y="connsiteY2"/>
                </a:cxn>
              </a:cxnLst>
              <a:rect l="l" t="t" r="r" b="b"/>
              <a:pathLst>
                <a:path w="1333144" h="111214">
                  <a:moveTo>
                    <a:pt x="0" y="94123"/>
                  </a:moveTo>
                  <a:cubicBezTo>
                    <a:pt x="243555" y="45697"/>
                    <a:pt x="487110" y="-2729"/>
                    <a:pt x="709301" y="119"/>
                  </a:cubicBezTo>
                  <a:cubicBezTo>
                    <a:pt x="931492" y="2967"/>
                    <a:pt x="1333144" y="111214"/>
                    <a:pt x="1333144" y="111214"/>
                  </a:cubicBezTo>
                </a:path>
              </a:pathLst>
            </a:custGeom>
            <a:noFill/>
            <a:ln w="57150">
              <a:solidFill>
                <a:schemeClr val="accent4"/>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5987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22.03.2022</a:t>
            </a:r>
            <a:endParaRPr lang="en-GB"/>
          </a:p>
        </p:txBody>
      </p:sp>
      <p:sp>
        <p:nvSpPr>
          <p:cNvPr id="3" name="Footer Placeholder 2"/>
          <p:cNvSpPr>
            <a:spLocks noGrp="1"/>
          </p:cNvSpPr>
          <p:nvPr>
            <p:ph type="ftr" sz="quarter" idx="11"/>
          </p:nvPr>
        </p:nvSpPr>
        <p:spPr/>
        <p:txBody>
          <a:bodyPr/>
          <a:lstStyle/>
          <a:p>
            <a:r>
              <a:rPr lang="en-GB" smtClean="0"/>
              <a:t>Introduction to accelerator physics, R. Alemany Fernandez</a:t>
            </a:r>
            <a:endParaRPr lang="en-GB"/>
          </a:p>
        </p:txBody>
      </p:sp>
      <p:sp>
        <p:nvSpPr>
          <p:cNvPr id="4" name="Slide Number Placeholder 3"/>
          <p:cNvSpPr>
            <a:spLocks noGrp="1"/>
          </p:cNvSpPr>
          <p:nvPr>
            <p:ph type="sldNum" sz="quarter" idx="12"/>
          </p:nvPr>
        </p:nvSpPr>
        <p:spPr/>
        <p:txBody>
          <a:bodyPr/>
          <a:lstStyle/>
          <a:p>
            <a:fld id="{F45B2314-50F7-4F10-B8A8-A8DCE8E27403}" type="slidenum">
              <a:rPr lang="en-GB" smtClean="0"/>
              <a:t>16</a:t>
            </a:fld>
            <a:endParaRPr lang="en-GB"/>
          </a:p>
        </p:txBody>
      </p:sp>
      <p:sp>
        <p:nvSpPr>
          <p:cNvPr id="5" name="Rectangle 4"/>
          <p:cNvSpPr/>
          <p:nvPr/>
        </p:nvSpPr>
        <p:spPr>
          <a:xfrm>
            <a:off x="1981392" y="450099"/>
            <a:ext cx="7813482" cy="954107"/>
          </a:xfrm>
          <a:prstGeom prst="rect">
            <a:avLst/>
          </a:prstGeom>
          <a:solidFill>
            <a:schemeClr val="accent1">
              <a:lumMod val="75000"/>
            </a:schemeClr>
          </a:solidFill>
        </p:spPr>
        <p:txBody>
          <a:bodyPr wrap="square">
            <a:spAutoFit/>
          </a:bodyPr>
          <a:lstStyle/>
          <a:p>
            <a:pPr algn="ctr"/>
            <a:r>
              <a:rPr lang="en-GB" sz="2800"/>
              <a:t>The synchronization of the motion in a synchrotron depends critically on the total path length</a:t>
            </a:r>
            <a:endParaRPr lang="en-US" sz="2800" dirty="0"/>
          </a:p>
        </p:txBody>
      </p:sp>
      <p:sp>
        <p:nvSpPr>
          <p:cNvPr id="6" name="Down Arrow 5"/>
          <p:cNvSpPr/>
          <p:nvPr/>
        </p:nvSpPr>
        <p:spPr>
          <a:xfrm>
            <a:off x="5526156" y="1630017"/>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805417" y="2608425"/>
            <a:ext cx="5926109" cy="523220"/>
          </a:xfrm>
          <a:prstGeom prst="rect">
            <a:avLst/>
          </a:prstGeom>
          <a:noFill/>
        </p:spPr>
        <p:txBody>
          <a:bodyPr wrap="none" rtlCol="0">
            <a:spAutoFit/>
          </a:bodyPr>
          <a:lstStyle/>
          <a:p>
            <a:r>
              <a:rPr lang="en-GB" sz="2800" b="1" dirty="0" smtClean="0"/>
              <a:t>MOMENTUM COMPACTION FACTOR</a:t>
            </a:r>
            <a:endParaRPr lang="en-GB" sz="2800" b="1" dirty="0"/>
          </a:p>
        </p:txBody>
      </p:sp>
      <p:sp>
        <p:nvSpPr>
          <p:cNvPr id="8" name="Down Arrow 7"/>
          <p:cNvSpPr/>
          <p:nvPr/>
        </p:nvSpPr>
        <p:spPr>
          <a:xfrm>
            <a:off x="5526156" y="3272608"/>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957602" y="4454876"/>
            <a:ext cx="1634067" cy="81704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graphicFrame>
            <p:nvGraphicFramePr>
              <p:cNvPr id="10" name="Table 9"/>
              <p:cNvGraphicFramePr>
                <a:graphicFrameLocks noGrp="1"/>
              </p:cNvGraphicFramePr>
              <p:nvPr>
                <p:extLst>
                  <p:ext uri="{D42A27DB-BD31-4B8C-83A1-F6EECF244321}">
                    <p14:modId xmlns:p14="http://schemas.microsoft.com/office/powerpoint/2010/main" val="106831427"/>
                  </p:ext>
                </p:extLst>
              </p:nvPr>
            </p:nvGraphicFramePr>
            <p:xfrm>
              <a:off x="638688" y="4515428"/>
              <a:ext cx="10744200" cy="721551"/>
            </p:xfrm>
            <a:graphic>
              <a:graphicData uri="http://schemas.openxmlformats.org/drawingml/2006/table">
                <a:tbl>
                  <a:tblPr firstRow="1" bandRow="1">
                    <a:tableStyleId>{2D5ABB26-0587-4C30-8999-92F81FD0307C}</a:tableStyleId>
                  </a:tblPr>
                  <a:tblGrid>
                    <a:gridCol w="5905547">
                      <a:extLst>
                        <a:ext uri="{9D8B030D-6E8A-4147-A177-3AD203B41FA5}">
                          <a16:colId xmlns:a16="http://schemas.microsoft.com/office/drawing/2014/main" xmlns="" val="2500582223"/>
                        </a:ext>
                      </a:extLst>
                    </a:gridCol>
                    <a:gridCol w="4838653">
                      <a:extLst>
                        <a:ext uri="{9D8B030D-6E8A-4147-A177-3AD203B41FA5}">
                          <a16:colId xmlns:a16="http://schemas.microsoft.com/office/drawing/2014/main" xmlns="" val="132000027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f>
                                  <m:fPr>
                                    <m:ctrlPr>
                                      <a:rPr lang="en-US" sz="2000" b="0" i="1" smtClean="0">
                                        <a:latin typeface="Cambria Math" charset="0"/>
                                        <a:ea typeface="Cambria Math" panose="02040503050406030204" pitchFamily="18" charset="0"/>
                                      </a:rPr>
                                    </m:ctrlPr>
                                  </m:fPr>
                                  <m:num>
                                    <m:sSub>
                                      <m:sSubPr>
                                        <m:ctrlPr>
                                          <a:rPr lang="en-US" sz="2000" b="0" i="1" smtClean="0">
                                            <a:latin typeface="Cambria Math" charset="0"/>
                                          </a:rPr>
                                        </m:ctrlPr>
                                      </m:sSubPr>
                                      <m:e>
                                        <m:r>
                                          <m:rPr>
                                            <m:sty m:val="p"/>
                                          </m:rPr>
                                          <a:rPr lang="el-GR" sz="2000" b="0" i="1" smtClean="0">
                                            <a:latin typeface="Cambria Math" panose="02040503050406030204" pitchFamily="18" charset="0"/>
                                            <a:ea typeface="Cambria Math" panose="02040503050406030204" pitchFamily="18" charset="0"/>
                                          </a:rPr>
                                          <m:t>Δ</m:t>
                                        </m:r>
                                        <m:r>
                                          <a:rPr lang="en-US" sz="2000" b="0" i="1" smtClean="0">
                                            <a:latin typeface="Cambria Math" panose="02040503050406030204" pitchFamily="18" charset="0"/>
                                          </a:rPr>
                                          <m:t>𝑙</m:t>
                                        </m:r>
                                      </m:e>
                                      <m:sub>
                                        <m:r>
                                          <m:rPr>
                                            <m:sty m:val="p"/>
                                          </m:rPr>
                                          <a:rPr lang="el-GR" sz="2000" b="0" i="1" smtClean="0">
                                            <a:latin typeface="Cambria Math" panose="02040503050406030204" pitchFamily="18" charset="0"/>
                                            <a:ea typeface="Cambria Math" panose="02040503050406030204" pitchFamily="18" charset="0"/>
                                          </a:rPr>
                                          <m:t>Δ</m:t>
                                        </m:r>
                                        <m:r>
                                          <a:rPr lang="en-US" sz="2000" b="0" i="1" smtClean="0">
                                            <a:latin typeface="Cambria Math" panose="02040503050406030204" pitchFamily="18" charset="0"/>
                                            <a:ea typeface="Cambria Math" panose="02040503050406030204" pitchFamily="18" charset="0"/>
                                          </a:rPr>
                                          <m:t>𝐸</m:t>
                                        </m:r>
                                      </m:sub>
                                    </m:sSub>
                                  </m:num>
                                  <m:den>
                                    <m:sSub>
                                      <m:sSubPr>
                                        <m:ctrlPr>
                                          <a:rPr lang="en-US" sz="2000" b="0" i="1" smtClean="0">
                                            <a:latin typeface="Cambria Math"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𝑙</m:t>
                                        </m:r>
                                      </m:e>
                                      <m:sub>
                                        <m:r>
                                          <a:rPr lang="en-US" sz="2000" b="0" i="1" smtClean="0">
                                            <a:latin typeface="Cambria Math" panose="02040503050406030204" pitchFamily="18" charset="0"/>
                                            <a:ea typeface="Cambria Math" panose="02040503050406030204" pitchFamily="18" charset="0"/>
                                          </a:rPr>
                                          <m:t>𝑠</m:t>
                                        </m:r>
                                      </m:sub>
                                    </m:sSub>
                                  </m:den>
                                </m:f>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𝛼</m:t>
                                </m:r>
                                <m:f>
                                  <m:fPr>
                                    <m:ctrlPr>
                                      <a:rPr lang="en-US" sz="2000" b="0" i="1" smtClean="0">
                                        <a:latin typeface="Cambria Math" charset="0"/>
                                      </a:rPr>
                                    </m:ctrlPr>
                                  </m:fPr>
                                  <m:num>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𝑝</m:t>
                                    </m:r>
                                  </m:num>
                                  <m:den>
                                    <m:sSub>
                                      <m:sSubPr>
                                        <m:ctrlPr>
                                          <a:rPr lang="en-US" sz="2000" b="0" i="1" smtClean="0">
                                            <a:latin typeface="Cambria Math"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𝑠</m:t>
                                        </m:r>
                                      </m:sub>
                                    </m:sSub>
                                  </m:den>
                                </m:f>
                              </m:oMath>
                            </m:oMathPara>
                          </a14:m>
                          <a:endParaRPr lang="en-GB" sz="2000" dirty="0"/>
                        </a:p>
                      </a:txBody>
                      <a:tcPr>
                        <a:noFill/>
                      </a:tcPr>
                    </a:tc>
                    <a:tc>
                      <a:txBody>
                        <a:bodyPr/>
                        <a:lstStyle/>
                        <a:p>
                          <a:pPr algn="r"/>
                          <a:r>
                            <a:rPr lang="en-GB" dirty="0" smtClean="0"/>
                            <a:t>Eq. 5</a:t>
                          </a:r>
                          <a:endParaRPr lang="en-GB" dirty="0"/>
                        </a:p>
                      </a:txBody>
                      <a:tcPr anchor="ctr"/>
                    </a:tc>
                    <a:extLst>
                      <a:ext uri="{0D108BD9-81ED-4DB2-BD59-A6C34878D82A}">
                        <a16:rowId xmlns:a16="http://schemas.microsoft.com/office/drawing/2014/main" xmlns="" val="1258918592"/>
                      </a:ext>
                    </a:extLst>
                  </a:tr>
                </a:tbl>
              </a:graphicData>
            </a:graphic>
          </p:graphicFrame>
        </mc:Choice>
        <mc:Fallback xmlns="">
          <p:graphicFrame>
            <p:nvGraphicFramePr>
              <p:cNvPr id="10" name="Table 9"/>
              <p:cNvGraphicFramePr>
                <a:graphicFrameLocks noGrp="1"/>
              </p:cNvGraphicFramePr>
              <p:nvPr>
                <p:extLst>
                  <p:ext uri="{D42A27DB-BD31-4B8C-83A1-F6EECF244321}">
                    <p14:modId xmlns:p14="http://schemas.microsoft.com/office/powerpoint/2010/main" val="106831427"/>
                  </p:ext>
                </p:extLst>
              </p:nvPr>
            </p:nvGraphicFramePr>
            <p:xfrm>
              <a:off x="638688" y="4515428"/>
              <a:ext cx="10744200" cy="721551"/>
            </p:xfrm>
            <a:graphic>
              <a:graphicData uri="http://schemas.openxmlformats.org/drawingml/2006/table">
                <a:tbl>
                  <a:tblPr firstRow="1" bandRow="1">
                    <a:tableStyleId>{2D5ABB26-0587-4C30-8999-92F81FD0307C}</a:tableStyleId>
                  </a:tblPr>
                  <a:tblGrid>
                    <a:gridCol w="5905547">
                      <a:extLst>
                        <a:ext uri="{9D8B030D-6E8A-4147-A177-3AD203B41FA5}">
                          <a16:colId xmlns="" xmlns:a16="http://schemas.microsoft.com/office/drawing/2014/main" xmlns:a14="http://schemas.microsoft.com/office/drawing/2010/main" val="2500582223"/>
                        </a:ext>
                      </a:extLst>
                    </a:gridCol>
                    <a:gridCol w="4838653">
                      <a:extLst>
                        <a:ext uri="{9D8B030D-6E8A-4147-A177-3AD203B41FA5}">
                          <a16:colId xmlns="" xmlns:a16="http://schemas.microsoft.com/office/drawing/2014/main" xmlns:a14="http://schemas.microsoft.com/office/drawing/2010/main" val="1320000271"/>
                        </a:ext>
                      </a:extLst>
                    </a:gridCol>
                  </a:tblGrid>
                  <a:tr h="721551">
                    <a:tc>
                      <a:txBody>
                        <a:bodyPr/>
                        <a:lstStyle/>
                        <a:p>
                          <a:endParaRPr lang="en-US"/>
                        </a:p>
                      </a:txBody>
                      <a:tcPr>
                        <a:blipFill rotWithShape="0">
                          <a:blip r:embed="rId2"/>
                          <a:stretch>
                            <a:fillRect r="-81856"/>
                          </a:stretch>
                        </a:blipFill>
                      </a:tcPr>
                    </a:tc>
                    <a:tc>
                      <a:txBody>
                        <a:bodyPr/>
                        <a:lstStyle/>
                        <a:p>
                          <a:pPr algn="r"/>
                          <a:r>
                            <a:rPr lang="en-GB" dirty="0" smtClean="0"/>
                            <a:t>Eq. 5</a:t>
                          </a:r>
                          <a:endParaRPr lang="en-GB" dirty="0"/>
                        </a:p>
                      </a:txBody>
                      <a:tcPr anchor="ctr"/>
                    </a:tc>
                    <a:extLst>
                      <a:ext uri="{0D108BD9-81ED-4DB2-BD59-A6C34878D82A}">
                        <a16:rowId xmlns="" xmlns:a16="http://schemas.microsoft.com/office/drawing/2014/main" xmlns:a14="http://schemas.microsoft.com/office/drawing/2010/main" val="1258918592"/>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1" name="Table 10"/>
              <p:cNvGraphicFramePr>
                <a:graphicFrameLocks noGrp="1"/>
              </p:cNvGraphicFramePr>
              <p:nvPr>
                <p:extLst>
                  <p:ext uri="{D42A27DB-BD31-4B8C-83A1-F6EECF244321}">
                    <p14:modId xmlns:p14="http://schemas.microsoft.com/office/powerpoint/2010/main" val="1313740580"/>
                  </p:ext>
                </p:extLst>
              </p:nvPr>
            </p:nvGraphicFramePr>
            <p:xfrm>
              <a:off x="638688" y="5271916"/>
              <a:ext cx="10744200" cy="890905"/>
            </p:xfrm>
            <a:graphic>
              <a:graphicData uri="http://schemas.openxmlformats.org/drawingml/2006/table">
                <a:tbl>
                  <a:tblPr firstRow="1" bandRow="1">
                    <a:tableStyleId>{2D5ABB26-0587-4C30-8999-92F81FD0307C}</a:tableStyleId>
                  </a:tblPr>
                  <a:tblGrid>
                    <a:gridCol w="6048983">
                      <a:extLst>
                        <a:ext uri="{9D8B030D-6E8A-4147-A177-3AD203B41FA5}">
                          <a16:colId xmlns:a16="http://schemas.microsoft.com/office/drawing/2014/main" xmlns="" val="2500582223"/>
                        </a:ext>
                      </a:extLst>
                    </a:gridCol>
                    <a:gridCol w="4695217">
                      <a:extLst>
                        <a:ext uri="{9D8B030D-6E8A-4147-A177-3AD203B41FA5}">
                          <a16:colId xmlns:a16="http://schemas.microsoft.com/office/drawing/2014/main" xmlns="" val="132000027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r>
                                  <a:rPr lang="en-US" sz="2000" b="0" i="1" smtClean="0">
                                    <a:latin typeface="Cambria Math" panose="02040503050406030204" pitchFamily="18" charset="0"/>
                                    <a:ea typeface="Cambria Math" panose="02040503050406030204" pitchFamily="18" charset="0"/>
                                  </a:rPr>
                                  <m:t>𝛼</m:t>
                                </m:r>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charset="0"/>
                                      </a:rPr>
                                    </m:ctrlPr>
                                  </m:fPr>
                                  <m:num>
                                    <m:r>
                                      <a:rPr lang="en-US" sz="2000" b="0" i="1" smtClean="0">
                                        <a:latin typeface="Cambria Math" panose="02040503050406030204" pitchFamily="18" charset="0"/>
                                      </a:rPr>
                                      <m:t>1</m:t>
                                    </m:r>
                                  </m:num>
                                  <m:den>
                                    <m:sSub>
                                      <m:sSubPr>
                                        <m:ctrlPr>
                                          <a:rPr lang="en-US" sz="2000" b="0" i="1" smtClean="0">
                                            <a:latin typeface="Cambria Math" charset="0"/>
                                          </a:rPr>
                                        </m:ctrlPr>
                                      </m:sSubPr>
                                      <m:e>
                                        <m:r>
                                          <a:rPr lang="en-US" sz="2000" b="0" i="1" smtClean="0">
                                            <a:latin typeface="Cambria Math" panose="02040503050406030204" pitchFamily="18" charset="0"/>
                                          </a:rPr>
                                          <m:t>𝑙</m:t>
                                        </m:r>
                                      </m:e>
                                      <m:sub>
                                        <m:r>
                                          <a:rPr lang="en-US" sz="2000" b="0" i="1" smtClean="0">
                                            <a:latin typeface="Cambria Math" panose="02040503050406030204" pitchFamily="18" charset="0"/>
                                          </a:rPr>
                                          <m:t>𝑠</m:t>
                                        </m:r>
                                      </m:sub>
                                    </m:sSub>
                                  </m:den>
                                </m:f>
                                <m:nary>
                                  <m:naryPr>
                                    <m:chr m:val="∮"/>
                                    <m:limLoc m:val="undOvr"/>
                                    <m:subHide m:val="on"/>
                                    <m:supHide m:val="on"/>
                                    <m:ctrlPr>
                                      <a:rPr lang="en-US" sz="2000" b="0" i="1" smtClean="0">
                                        <a:latin typeface="Cambria Math" charset="0"/>
                                      </a:rPr>
                                    </m:ctrlPr>
                                  </m:naryPr>
                                  <m:sub/>
                                  <m:sup/>
                                  <m:e>
                                    <m:f>
                                      <m:fPr>
                                        <m:ctrlPr>
                                          <a:rPr lang="en-US" sz="2000" b="0" i="1" smtClean="0">
                                            <a:latin typeface="Cambria Math" charset="0"/>
                                          </a:rPr>
                                        </m:ctrlPr>
                                      </m:fPr>
                                      <m:num>
                                        <m:r>
                                          <a:rPr lang="en-US" sz="2000" b="0" i="1" smtClean="0">
                                            <a:latin typeface="Cambria Math" panose="02040503050406030204" pitchFamily="18" charset="0"/>
                                          </a:rPr>
                                          <m:t>𝐷</m:t>
                                        </m:r>
                                        <m:r>
                                          <a:rPr lang="en-US" sz="2000" b="0" i="1" smtClean="0">
                                            <a:latin typeface="Cambria Math" panose="02040503050406030204" pitchFamily="18" charset="0"/>
                                          </a:rPr>
                                          <m:t>(</m:t>
                                        </m:r>
                                        <m:r>
                                          <a:rPr lang="en-US" sz="2000" b="0" i="1" smtClean="0">
                                            <a:latin typeface="Cambria Math" panose="02040503050406030204" pitchFamily="18" charset="0"/>
                                          </a:rPr>
                                          <m:t>𝑠</m:t>
                                        </m:r>
                                        <m:r>
                                          <a:rPr lang="en-US" sz="2000" b="0" i="1" smtClean="0">
                                            <a:latin typeface="Cambria Math" panose="02040503050406030204" pitchFamily="18" charset="0"/>
                                          </a:rPr>
                                          <m:t>)</m:t>
                                        </m:r>
                                      </m:num>
                                      <m:den>
                                        <m:r>
                                          <a:rPr lang="en-US" sz="2000" b="0" i="1" smtClean="0">
                                            <a:latin typeface="Cambria Math" panose="02040503050406030204" pitchFamily="18" charset="0"/>
                                            <a:ea typeface="Cambria Math" panose="02040503050406030204" pitchFamily="18" charset="0"/>
                                          </a:rPr>
                                          <m:t>𝜌</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𝑠</m:t>
                                        </m:r>
                                        <m:r>
                                          <a:rPr lang="en-US" sz="2000" b="0" i="1" smtClean="0">
                                            <a:latin typeface="Cambria Math" panose="02040503050406030204" pitchFamily="18" charset="0"/>
                                            <a:ea typeface="Cambria Math" panose="02040503050406030204" pitchFamily="18" charset="0"/>
                                          </a:rPr>
                                          <m:t>)</m:t>
                                        </m:r>
                                      </m:den>
                                    </m:f>
                                    <m:r>
                                      <a:rPr lang="en-US" sz="2000" b="0" i="1" smtClean="0">
                                        <a:latin typeface="Cambria Math" panose="02040503050406030204" pitchFamily="18" charset="0"/>
                                      </a:rPr>
                                      <m:t>𝑑𝑠</m:t>
                                    </m:r>
                                  </m:e>
                                </m:nary>
                              </m:oMath>
                            </m:oMathPara>
                          </a14:m>
                          <a:endParaRPr lang="en-GB" sz="2000" dirty="0"/>
                        </a:p>
                      </a:txBody>
                      <a:tcPr>
                        <a:noFill/>
                      </a:tcPr>
                    </a:tc>
                    <a:tc>
                      <a:txBody>
                        <a:bodyPr/>
                        <a:lstStyle/>
                        <a:p>
                          <a:pPr algn="r"/>
                          <a:r>
                            <a:rPr lang="en-GB" dirty="0" smtClean="0"/>
                            <a:t>Eq. 6</a:t>
                          </a:r>
                          <a:endParaRPr lang="en-GB" dirty="0"/>
                        </a:p>
                      </a:txBody>
                      <a:tcPr anchor="ctr"/>
                    </a:tc>
                    <a:extLst>
                      <a:ext uri="{0D108BD9-81ED-4DB2-BD59-A6C34878D82A}">
                        <a16:rowId xmlns:a16="http://schemas.microsoft.com/office/drawing/2014/main" xmlns="" val="1258918592"/>
                      </a:ext>
                    </a:extLst>
                  </a:tr>
                </a:tbl>
              </a:graphicData>
            </a:graphic>
          </p:graphicFrame>
        </mc:Choice>
        <mc:Fallback xmlns="">
          <p:graphicFrame>
            <p:nvGraphicFramePr>
              <p:cNvPr id="11" name="Table 10"/>
              <p:cNvGraphicFramePr>
                <a:graphicFrameLocks noGrp="1"/>
              </p:cNvGraphicFramePr>
              <p:nvPr>
                <p:extLst>
                  <p:ext uri="{D42A27DB-BD31-4B8C-83A1-F6EECF244321}">
                    <p14:modId xmlns:p14="http://schemas.microsoft.com/office/powerpoint/2010/main" val="1313740580"/>
                  </p:ext>
                </p:extLst>
              </p:nvPr>
            </p:nvGraphicFramePr>
            <p:xfrm>
              <a:off x="638688" y="5271916"/>
              <a:ext cx="10744200" cy="890905"/>
            </p:xfrm>
            <a:graphic>
              <a:graphicData uri="http://schemas.openxmlformats.org/drawingml/2006/table">
                <a:tbl>
                  <a:tblPr firstRow="1" bandRow="1">
                    <a:tableStyleId>{2D5ABB26-0587-4C30-8999-92F81FD0307C}</a:tableStyleId>
                  </a:tblPr>
                  <a:tblGrid>
                    <a:gridCol w="6048983">
                      <a:extLst>
                        <a:ext uri="{9D8B030D-6E8A-4147-A177-3AD203B41FA5}">
                          <a16:colId xmlns="" xmlns:a16="http://schemas.microsoft.com/office/drawing/2014/main" xmlns:a14="http://schemas.microsoft.com/office/drawing/2010/main" val="2500582223"/>
                        </a:ext>
                      </a:extLst>
                    </a:gridCol>
                    <a:gridCol w="4695217">
                      <a:extLst>
                        <a:ext uri="{9D8B030D-6E8A-4147-A177-3AD203B41FA5}">
                          <a16:colId xmlns="" xmlns:a16="http://schemas.microsoft.com/office/drawing/2014/main" xmlns:a14="http://schemas.microsoft.com/office/drawing/2010/main" val="1320000271"/>
                        </a:ext>
                      </a:extLst>
                    </a:gridCol>
                  </a:tblGrid>
                  <a:tr h="890905">
                    <a:tc>
                      <a:txBody>
                        <a:bodyPr/>
                        <a:lstStyle/>
                        <a:p>
                          <a:endParaRPr lang="en-US"/>
                        </a:p>
                      </a:txBody>
                      <a:tcPr>
                        <a:blipFill rotWithShape="0">
                          <a:blip r:embed="rId3"/>
                          <a:stretch>
                            <a:fillRect r="-77644"/>
                          </a:stretch>
                        </a:blipFill>
                      </a:tcPr>
                    </a:tc>
                    <a:tc>
                      <a:txBody>
                        <a:bodyPr/>
                        <a:lstStyle/>
                        <a:p>
                          <a:pPr algn="r"/>
                          <a:r>
                            <a:rPr lang="en-GB" dirty="0" smtClean="0"/>
                            <a:t>Eq. 6</a:t>
                          </a:r>
                          <a:endParaRPr lang="en-GB" dirty="0"/>
                        </a:p>
                      </a:txBody>
                      <a:tcPr anchor="ctr"/>
                    </a:tc>
                    <a:extLst>
                      <a:ext uri="{0D108BD9-81ED-4DB2-BD59-A6C34878D82A}">
                        <a16:rowId xmlns="" xmlns:a16="http://schemas.microsoft.com/office/drawing/2014/main" xmlns:a14="http://schemas.microsoft.com/office/drawing/2010/main" val="1258918592"/>
                      </a:ext>
                    </a:extLst>
                  </a:tr>
                </a:tbl>
              </a:graphicData>
            </a:graphic>
          </p:graphicFrame>
        </mc:Fallback>
      </mc:AlternateContent>
    </p:spTree>
    <p:extLst>
      <p:ext uri="{BB962C8B-B14F-4D97-AF65-F5344CB8AC3E}">
        <p14:creationId xmlns:p14="http://schemas.microsoft.com/office/powerpoint/2010/main" val="101741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680914" y="5306840"/>
            <a:ext cx="1543217" cy="71169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476584" y="3909836"/>
            <a:ext cx="1543217" cy="71169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extBox 1"/>
              <p:cNvSpPr txBox="1"/>
              <p:nvPr/>
            </p:nvSpPr>
            <p:spPr>
              <a:xfrm>
                <a:off x="566585" y="314741"/>
                <a:ext cx="11226800" cy="1655325"/>
              </a:xfrm>
              <a:prstGeom prst="rect">
                <a:avLst/>
              </a:prstGeom>
              <a:noFill/>
            </p:spPr>
            <p:txBody>
              <a:bodyPr wrap="square" rtlCol="0">
                <a:spAutoFit/>
              </a:bodyPr>
              <a:lstStyle/>
              <a:p>
                <a:pPr marL="285750" indent="-285750">
                  <a:buFont typeface="Arial" panose="020B0604020202020204" pitchFamily="34" charset="0"/>
                  <a:buChar char="•"/>
                </a:pPr>
                <a:r>
                  <a:rPr lang="en-GB" sz="2000" dirty="0"/>
                  <a:t>H</a:t>
                </a:r>
                <a:r>
                  <a:rPr lang="en-GB" sz="2000" dirty="0" smtClean="0"/>
                  <a:t>ow much the momentum compaction factor is?</a:t>
                </a:r>
              </a:p>
              <a:p>
                <a:pPr marL="285750" indent="-285750">
                  <a:buFont typeface="Arial" panose="020B0604020202020204" pitchFamily="34" charset="0"/>
                  <a:buChar char="•"/>
                </a:pPr>
                <a:r>
                  <a:rPr lang="en-GB" sz="2000" dirty="0" smtClean="0"/>
                  <a:t>For first estimates we assume equal bending radii in all dipoles such </a:t>
                </a:r>
                <a14:m>
                  <m:oMath xmlns:m="http://schemas.openxmlformats.org/officeDocument/2006/math">
                    <m:f>
                      <m:fPr>
                        <m:ctrlPr>
                          <a:rPr lang="en-GB" sz="2000" i="1" smtClean="0">
                            <a:latin typeface="Cambria Math" charset="0"/>
                          </a:rPr>
                        </m:ctrlPr>
                      </m:fPr>
                      <m:num>
                        <m:r>
                          <a:rPr lang="en-US" sz="2000" b="0" i="1" smtClean="0">
                            <a:latin typeface="Cambria Math" panose="02040503050406030204" pitchFamily="18" charset="0"/>
                          </a:rPr>
                          <m:t>1</m:t>
                        </m:r>
                      </m:num>
                      <m:den>
                        <m:r>
                          <a:rPr lang="en-GB" sz="2000" i="1" smtClean="0">
                            <a:latin typeface="Cambria Math" panose="02040503050406030204" pitchFamily="18" charset="0"/>
                            <a:ea typeface="Cambria Math" panose="02040503050406030204" pitchFamily="18" charset="0"/>
                          </a:rPr>
                          <m:t>𝜌</m:t>
                        </m:r>
                      </m:den>
                    </m:f>
                  </m:oMath>
                </a14:m>
                <a:r>
                  <a:rPr lang="en-GB" sz="2000" dirty="0" smtClean="0"/>
                  <a:t> is constant, and we replace the integral of the dispersion around the ring by a sum over the average dispersion in the dipole magnets (outside the dipoles </a:t>
                </a:r>
                <a14:m>
                  <m:oMath xmlns:m="http://schemas.openxmlformats.org/officeDocument/2006/math">
                    <m:f>
                      <m:fPr>
                        <m:ctrlPr>
                          <a:rPr lang="en-GB" sz="2000" i="1" smtClean="0">
                            <a:latin typeface="Cambria Math" charset="0"/>
                          </a:rPr>
                        </m:ctrlPr>
                      </m:fPr>
                      <m:num>
                        <m:r>
                          <a:rPr lang="en-US" sz="2000" b="0" i="1" smtClean="0">
                            <a:latin typeface="Cambria Math" panose="02040503050406030204" pitchFamily="18" charset="0"/>
                          </a:rPr>
                          <m:t>1</m:t>
                        </m:r>
                      </m:num>
                      <m:den>
                        <m:r>
                          <a:rPr lang="en-GB" sz="2000" i="1" smtClean="0">
                            <a:latin typeface="Cambria Math" panose="02040503050406030204" pitchFamily="18" charset="0"/>
                            <a:ea typeface="Cambria Math" panose="02040503050406030204" pitchFamily="18" charset="0"/>
                          </a:rPr>
                          <m:t>𝜌</m:t>
                        </m:r>
                      </m:den>
                    </m:f>
                    <m:r>
                      <a:rPr lang="en-US" sz="2000" b="0" i="0" smtClean="0">
                        <a:latin typeface="Cambria Math" panose="02040503050406030204" pitchFamily="18" charset="0"/>
                        <a:ea typeface="Cambria Math" panose="02040503050406030204" pitchFamily="18" charset="0"/>
                      </a:rPr>
                      <m:t>=0</m:t>
                    </m:r>
                  </m:oMath>
                </a14:m>
                <a:r>
                  <a:rPr lang="en-GB" sz="2000" dirty="0" smtClean="0"/>
                  <a:t>)</a:t>
                </a:r>
              </a:p>
            </p:txBody>
          </p:sp>
        </mc:Choice>
        <mc:Fallback xmlns="">
          <p:sp>
            <p:nvSpPr>
              <p:cNvPr id="2" name="TextBox 1"/>
              <p:cNvSpPr txBox="1">
                <a:spLocks noRot="1" noChangeAspect="1" noMove="1" noResize="1" noEditPoints="1" noAdjustHandles="1" noChangeArrowheads="1" noChangeShapeType="1" noTextEdit="1"/>
              </p:cNvSpPr>
              <p:nvPr/>
            </p:nvSpPr>
            <p:spPr>
              <a:xfrm>
                <a:off x="566585" y="314741"/>
                <a:ext cx="11226800" cy="1655325"/>
              </a:xfrm>
              <a:prstGeom prst="rect">
                <a:avLst/>
              </a:prstGeom>
              <a:blipFill rotWithShape="0">
                <a:blip r:embed="rId2"/>
                <a:stretch>
                  <a:fillRect l="-489" t="-2214" b="-11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nvPr>
            </p:nvGraphicFramePr>
            <p:xfrm>
              <a:off x="647701" y="1831601"/>
              <a:ext cx="10744200" cy="762381"/>
            </p:xfrm>
            <a:graphic>
              <a:graphicData uri="http://schemas.openxmlformats.org/drawingml/2006/table">
                <a:tbl>
                  <a:tblPr firstRow="1" bandRow="1">
                    <a:tableStyleId>{2D5ABB26-0587-4C30-8999-92F81FD0307C}</a:tableStyleId>
                  </a:tblPr>
                  <a:tblGrid>
                    <a:gridCol w="5372100">
                      <a:extLst>
                        <a:ext uri="{9D8B030D-6E8A-4147-A177-3AD203B41FA5}">
                          <a16:colId xmlns:a16="http://schemas.microsoft.com/office/drawing/2014/main" xmlns="" val="2500582223"/>
                        </a:ext>
                      </a:extLst>
                    </a:gridCol>
                    <a:gridCol w="5372100">
                      <a:extLst>
                        <a:ext uri="{9D8B030D-6E8A-4147-A177-3AD203B41FA5}">
                          <a16:colId xmlns:a16="http://schemas.microsoft.com/office/drawing/2014/main" xmlns="" val="132000027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nary>
                                  <m:naryPr>
                                    <m:chr m:val="∮"/>
                                    <m:ctrlPr>
                                      <a:rPr lang="en-US" b="0" i="1" smtClean="0">
                                        <a:latin typeface="Cambria Math" charset="0"/>
                                      </a:rPr>
                                    </m:ctrlPr>
                                  </m:naryPr>
                                  <m:sub>
                                    <m:r>
                                      <m:rPr>
                                        <m:brk m:alnAt="23"/>
                                      </m:rPr>
                                      <a:rPr lang="en-US" b="0" i="1" smtClean="0">
                                        <a:latin typeface="Cambria Math" panose="02040503050406030204" pitchFamily="18" charset="0"/>
                                      </a:rPr>
                                      <m:t>𝑑</m:t>
                                    </m:r>
                                    <m:r>
                                      <a:rPr lang="en-US" b="0" i="1" smtClean="0">
                                        <a:latin typeface="Cambria Math" panose="02040503050406030204" pitchFamily="18" charset="0"/>
                                      </a:rPr>
                                      <m:t>𝑖𝑝𝑜𝑙𝑒𝑠</m:t>
                                    </m:r>
                                  </m:sub>
                                  <m:sup/>
                                  <m:e>
                                    <m:r>
                                      <a:rPr lang="en-US" b="0" i="1" smtClean="0">
                                        <a:latin typeface="Cambria Math" panose="02040503050406030204" pitchFamily="18" charset="0"/>
                                      </a:rPr>
                                      <m:t>𝐷</m:t>
                                    </m:r>
                                    <m:d>
                                      <m:dPr>
                                        <m:ctrlPr>
                                          <a:rPr lang="en-US" b="0" i="1" smtClean="0">
                                            <a:latin typeface="Cambria Math"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𝑑𝑠</m:t>
                                    </m:r>
                                  </m:e>
                                </m:nary>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𝑙</m:t>
                                    </m:r>
                                  </m:e>
                                  <m:sub>
                                    <m:nary>
                                      <m:naryPr>
                                        <m:chr m:val="∑"/>
                                        <m:subHide m:val="on"/>
                                        <m:supHide m:val="on"/>
                                        <m:ctrlPr>
                                          <a:rPr lang="en-US" b="0" i="1" smtClean="0">
                                            <a:latin typeface="Cambria Math" charset="0"/>
                                            <a:ea typeface="Cambria Math" panose="02040503050406030204" pitchFamily="18" charset="0"/>
                                          </a:rPr>
                                        </m:ctrlPr>
                                      </m:naryPr>
                                      <m:sub/>
                                      <m:sup/>
                                      <m:e>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𝑑𝑖𝑝𝑜𝑙𝑒𝑠</m:t>
                                        </m:r>
                                        <m:r>
                                          <a:rPr lang="en-US" b="0" i="1" smtClean="0">
                                            <a:latin typeface="Cambria Math" panose="02040503050406030204" pitchFamily="18" charset="0"/>
                                            <a:ea typeface="Cambria Math" panose="02040503050406030204" pitchFamily="18" charset="0"/>
                                          </a:rPr>
                                          <m:t>)</m:t>
                                        </m:r>
                                      </m:e>
                                    </m:nary>
                                  </m:sub>
                                </m:sSub>
                                <m:sSub>
                                  <m:sSubPr>
                                    <m:ctrlPr>
                                      <a:rPr lang="en-US" b="0" i="1" smtClean="0">
                                        <a:latin typeface="Cambria Math" charset="0"/>
                                        <a:ea typeface="Cambria Math" panose="02040503050406030204" pitchFamily="18" charset="0"/>
                                      </a:rPr>
                                    </m:ctrlPr>
                                  </m:sSubPr>
                                  <m:e>
                                    <m:d>
                                      <m:dPr>
                                        <m:begChr m:val="⟨"/>
                                        <m:endChr m:val="⟩"/>
                                        <m:ctrlPr>
                                          <a:rPr lang="en-US" b="0" i="1" smtClean="0">
                                            <a:latin typeface="Cambria Math"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𝐷</m:t>
                                        </m:r>
                                      </m:e>
                                    </m:d>
                                  </m:e>
                                  <m:sub>
                                    <m:r>
                                      <a:rPr lang="en-US" b="0" i="1" smtClean="0">
                                        <a:latin typeface="Cambria Math" panose="02040503050406030204" pitchFamily="18" charset="0"/>
                                        <a:ea typeface="Cambria Math" panose="02040503050406030204" pitchFamily="18" charset="0"/>
                                      </a:rPr>
                                      <m:t>𝑑𝑖𝑝𝑜𝑙𝑒𝑠</m:t>
                                    </m:r>
                                  </m:sub>
                                </m:sSub>
                              </m:oMath>
                            </m:oMathPara>
                          </a14:m>
                          <a:endParaRPr lang="en-GB" dirty="0"/>
                        </a:p>
                      </a:txBody>
                      <a:tcPr>
                        <a:noFill/>
                      </a:tcPr>
                    </a:tc>
                    <a:tc>
                      <a:txBody>
                        <a:bodyPr/>
                        <a:lstStyle/>
                        <a:p>
                          <a:pPr algn="r"/>
                          <a:r>
                            <a:rPr lang="en-GB" dirty="0" smtClean="0"/>
                            <a:t>Eq. 7</a:t>
                          </a:r>
                          <a:endParaRPr lang="en-GB" dirty="0"/>
                        </a:p>
                      </a:txBody>
                      <a:tcPr anchor="ctr"/>
                    </a:tc>
                    <a:extLst>
                      <a:ext uri="{0D108BD9-81ED-4DB2-BD59-A6C34878D82A}">
                        <a16:rowId xmlns:a16="http://schemas.microsoft.com/office/drawing/2014/main" xmlns="" val="1258918592"/>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8533617"/>
                  </p:ext>
                </p:extLst>
              </p:nvPr>
            </p:nvGraphicFramePr>
            <p:xfrm>
              <a:off x="647701" y="1831601"/>
              <a:ext cx="10744200" cy="762381"/>
            </p:xfrm>
            <a:graphic>
              <a:graphicData uri="http://schemas.openxmlformats.org/drawingml/2006/table">
                <a:tbl>
                  <a:tblPr firstRow="1" bandRow="1">
                    <a:tableStyleId>{2D5ABB26-0587-4C30-8999-92F81FD0307C}</a:tableStyleId>
                  </a:tblPr>
                  <a:tblGrid>
                    <a:gridCol w="5372100">
                      <a:extLst>
                        <a:ext uri="{9D8B030D-6E8A-4147-A177-3AD203B41FA5}">
                          <a16:colId xmlns:a16="http://schemas.microsoft.com/office/drawing/2014/main" val="2500582223"/>
                        </a:ext>
                      </a:extLst>
                    </a:gridCol>
                    <a:gridCol w="5372100">
                      <a:extLst>
                        <a:ext uri="{9D8B030D-6E8A-4147-A177-3AD203B41FA5}">
                          <a16:colId xmlns:a16="http://schemas.microsoft.com/office/drawing/2014/main" val="1320000271"/>
                        </a:ext>
                      </a:extLst>
                    </a:gridCol>
                  </a:tblGrid>
                  <a:tr h="762381">
                    <a:tc>
                      <a:txBody>
                        <a:bodyPr/>
                        <a:lstStyle/>
                        <a:p>
                          <a:endParaRPr lang="es-ES"/>
                        </a:p>
                      </a:txBody>
                      <a:tcPr>
                        <a:blipFill>
                          <a:blip r:embed="rId3"/>
                          <a:stretch>
                            <a:fillRect r="-99887"/>
                          </a:stretch>
                        </a:blipFill>
                      </a:tcPr>
                    </a:tc>
                    <a:tc>
                      <a:txBody>
                        <a:bodyPr/>
                        <a:lstStyle/>
                        <a:p>
                          <a:pPr algn="r"/>
                          <a:r>
                            <a:rPr lang="en-GB" dirty="0" smtClean="0"/>
                            <a:t>Eq. 7</a:t>
                          </a:r>
                          <a:endParaRPr lang="en-GB" dirty="0"/>
                        </a:p>
                      </a:txBody>
                      <a:tcPr anchor="ctr"/>
                    </a:tc>
                    <a:extLst>
                      <a:ext uri="{0D108BD9-81ED-4DB2-BD59-A6C34878D82A}">
                        <a16:rowId xmlns:a16="http://schemas.microsoft.com/office/drawing/2014/main" val="1258918592"/>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nvPr>
            </p:nvGraphicFramePr>
            <p:xfrm>
              <a:off x="647701" y="2672411"/>
              <a:ext cx="10744200" cy="1237425"/>
            </p:xfrm>
            <a:graphic>
              <a:graphicData uri="http://schemas.openxmlformats.org/drawingml/2006/table">
                <a:tbl>
                  <a:tblPr firstRow="1" bandRow="1">
                    <a:tableStyleId>{2D5ABB26-0587-4C30-8999-92F81FD0307C}</a:tableStyleId>
                  </a:tblPr>
                  <a:tblGrid>
                    <a:gridCol w="5372100">
                      <a:extLst>
                        <a:ext uri="{9D8B030D-6E8A-4147-A177-3AD203B41FA5}">
                          <a16:colId xmlns:a16="http://schemas.microsoft.com/office/drawing/2014/main" xmlns="" val="2500582223"/>
                        </a:ext>
                      </a:extLst>
                    </a:gridCol>
                    <a:gridCol w="5372100">
                      <a:extLst>
                        <a:ext uri="{9D8B030D-6E8A-4147-A177-3AD203B41FA5}">
                          <a16:colId xmlns:a16="http://schemas.microsoft.com/office/drawing/2014/main" xmlns="" val="132000027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r>
                                  <a:rPr lang="en-US"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f>
                                  <m:fPr>
                                    <m:ctrlPr>
                                      <a:rPr lang="en-US" b="0" i="1" smtClean="0">
                                        <a:latin typeface="Cambria Math"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sSub>
                                      <m:sSubPr>
                                        <m:ctrlPr>
                                          <a:rPr lang="en-US" b="0" i="1" smtClean="0">
                                            <a:latin typeface="Cambria Math"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𝑙</m:t>
                                        </m:r>
                                      </m:e>
                                      <m:sub>
                                        <m:r>
                                          <a:rPr lang="en-US" b="0" i="1" smtClean="0">
                                            <a:latin typeface="Cambria Math" panose="02040503050406030204" pitchFamily="18" charset="0"/>
                                            <a:ea typeface="Cambria Math" panose="02040503050406030204" pitchFamily="18" charset="0"/>
                                          </a:rPr>
                                          <m:t>𝑠</m:t>
                                        </m:r>
                                      </m:sub>
                                    </m:sSub>
                                  </m:den>
                                </m:f>
                                <m:sSub>
                                  <m:sSubPr>
                                    <m:ctrlPr>
                                      <a:rPr lang="en-US" b="0" i="1" smtClean="0">
                                        <a:latin typeface="Cambria Math" charset="0"/>
                                        <a:ea typeface="Cambria Math" panose="02040503050406030204" pitchFamily="18" charset="0"/>
                                      </a:rPr>
                                    </m:ctrlPr>
                                  </m:sSubPr>
                                  <m:e>
                                    <m:f>
                                      <m:fPr>
                                        <m:ctrlPr>
                                          <a:rPr lang="en-US" b="0" i="1" smtClean="0">
                                            <a:latin typeface="Cambria Math"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𝜌</m:t>
                                        </m:r>
                                      </m:den>
                                    </m:f>
                                    <m:r>
                                      <a:rPr lang="en-US" b="0" i="1" smtClean="0">
                                        <a:latin typeface="Cambria Math" panose="02040503050406030204" pitchFamily="18" charset="0"/>
                                        <a:ea typeface="Cambria Math" panose="02040503050406030204" pitchFamily="18" charset="0"/>
                                      </a:rPr>
                                      <m:t>𝑙</m:t>
                                    </m:r>
                                  </m:e>
                                  <m:sub>
                                    <m:nary>
                                      <m:naryPr>
                                        <m:chr m:val="∑"/>
                                        <m:subHide m:val="on"/>
                                        <m:supHide m:val="on"/>
                                        <m:ctrlPr>
                                          <a:rPr lang="en-US" b="0" i="1" smtClean="0">
                                            <a:latin typeface="Cambria Math" charset="0"/>
                                            <a:ea typeface="Cambria Math" panose="02040503050406030204" pitchFamily="18" charset="0"/>
                                          </a:rPr>
                                        </m:ctrlPr>
                                      </m:naryPr>
                                      <m:sub/>
                                      <m:sup/>
                                      <m:e>
                                        <m:d>
                                          <m:dPr>
                                            <m:ctrlPr>
                                              <a:rPr lang="en-US" b="0" i="1" smtClean="0">
                                                <a:latin typeface="Cambria Math"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𝑑𝑖𝑝𝑜𝑙𝑒𝑠</m:t>
                                            </m:r>
                                          </m:e>
                                        </m:d>
                                      </m:e>
                                    </m:nary>
                                  </m:sub>
                                </m:sSub>
                                <m:sSub>
                                  <m:sSubPr>
                                    <m:ctrlPr>
                                      <a:rPr lang="en-US" b="0" i="1" smtClean="0">
                                        <a:latin typeface="Cambria Math" charset="0"/>
                                        <a:ea typeface="Cambria Math" panose="02040503050406030204" pitchFamily="18" charset="0"/>
                                      </a:rPr>
                                    </m:ctrlPr>
                                  </m:sSubPr>
                                  <m:e>
                                    <m:d>
                                      <m:dPr>
                                        <m:begChr m:val="⟨"/>
                                        <m:endChr m:val="⟩"/>
                                        <m:ctrlPr>
                                          <a:rPr lang="en-US" b="0" i="1" smtClean="0">
                                            <a:latin typeface="Cambria Math"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𝐷</m:t>
                                        </m:r>
                                      </m:e>
                                    </m:d>
                                  </m:e>
                                  <m:sub>
                                    <m:r>
                                      <a:rPr lang="en-US" b="0" i="1" smtClean="0">
                                        <a:latin typeface="Cambria Math" panose="02040503050406030204" pitchFamily="18" charset="0"/>
                                        <a:ea typeface="Cambria Math" panose="02040503050406030204" pitchFamily="18" charset="0"/>
                                      </a:rPr>
                                      <m:t>𝑑𝑖𝑝𝑜𝑙𝑒𝑠</m:t>
                                    </m:r>
                                  </m:sub>
                                </m:sSub>
                                <m:r>
                                  <a:rPr lang="en-US" b="0" i="1" smtClean="0">
                                    <a:latin typeface="Cambria Math" panose="02040503050406030204" pitchFamily="18" charset="0"/>
                                    <a:ea typeface="Cambria Math" panose="02040503050406030204" pitchFamily="18" charset="0"/>
                                  </a:rPr>
                                  <m:t>=</m:t>
                                </m:r>
                                <m:f>
                                  <m:fPr>
                                    <m:ctrlPr>
                                      <a:rPr lang="en-US" b="0" i="1" smtClean="0">
                                        <a:latin typeface="Cambria Math"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sSub>
                                      <m:sSubPr>
                                        <m:ctrlPr>
                                          <a:rPr lang="en-US" b="0" i="1" smtClean="0">
                                            <a:latin typeface="Cambria Math"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𝑙</m:t>
                                        </m:r>
                                      </m:e>
                                      <m:sub>
                                        <m:r>
                                          <a:rPr lang="en-US" b="0" i="1" smtClean="0">
                                            <a:latin typeface="Cambria Math" panose="02040503050406030204" pitchFamily="18" charset="0"/>
                                            <a:ea typeface="Cambria Math" panose="02040503050406030204" pitchFamily="18" charset="0"/>
                                          </a:rPr>
                                          <m:t>𝑠</m:t>
                                        </m:r>
                                      </m:sub>
                                    </m:sSub>
                                  </m:den>
                                </m:f>
                                <m:sSub>
                                  <m:sSubPr>
                                    <m:ctrlPr>
                                      <a:rPr lang="en-US" b="0" i="1" smtClean="0">
                                        <a:latin typeface="Cambria Math" charset="0"/>
                                        <a:ea typeface="Cambria Math" panose="02040503050406030204" pitchFamily="18" charset="0"/>
                                      </a:rPr>
                                    </m:ctrlPr>
                                  </m:sSubPr>
                                  <m:e>
                                    <m:f>
                                      <m:fPr>
                                        <m:ctrlPr>
                                          <a:rPr lang="en-US" b="0" i="1" smtClean="0">
                                            <a:latin typeface="Cambria Math"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𝜌</m:t>
                                        </m:r>
                                      </m:den>
                                    </m:f>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𝜋𝜌</m:t>
                                    </m:r>
                                  </m:e>
                                  <m:sub/>
                                </m:sSub>
                                <m:sSub>
                                  <m:sSubPr>
                                    <m:ctrlPr>
                                      <a:rPr lang="en-US" b="0" i="1" smtClean="0">
                                        <a:latin typeface="Cambria Math" charset="0"/>
                                        <a:ea typeface="Cambria Math" panose="02040503050406030204" pitchFamily="18" charset="0"/>
                                      </a:rPr>
                                    </m:ctrlPr>
                                  </m:sSubPr>
                                  <m:e>
                                    <m:d>
                                      <m:dPr>
                                        <m:begChr m:val="⟨"/>
                                        <m:endChr m:val="⟩"/>
                                        <m:ctrlPr>
                                          <a:rPr lang="en-US" b="0" i="1" smtClean="0">
                                            <a:latin typeface="Cambria Math"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𝐷</m:t>
                                        </m:r>
                                      </m:e>
                                    </m:d>
                                  </m:e>
                                  <m:sub>
                                    <m:r>
                                      <a:rPr lang="en-US" b="0" i="1" smtClean="0">
                                        <a:latin typeface="Cambria Math" panose="02040503050406030204" pitchFamily="18" charset="0"/>
                                        <a:ea typeface="Cambria Math" panose="02040503050406030204" pitchFamily="18" charset="0"/>
                                      </a:rPr>
                                      <m:t>𝑑𝑖𝑝𝑜𝑙𝑒𝑠</m:t>
                                    </m:r>
                                  </m:sub>
                                </m:sSub>
                                <m:r>
                                  <a:rPr lang="en-US" b="0" i="1" smtClean="0">
                                    <a:latin typeface="Cambria Math" panose="02040503050406030204" pitchFamily="18" charset="0"/>
                                    <a:ea typeface="Cambria Math" panose="02040503050406030204" pitchFamily="18" charset="0"/>
                                  </a:rPr>
                                  <m:t>=</m:t>
                                </m:r>
                                <m:f>
                                  <m:fPr>
                                    <m:ctrlPr>
                                      <a:rPr lang="en-US" b="0" i="1" smtClean="0">
                                        <a:latin typeface="Cambria Math"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num>
                                  <m:den>
                                    <m:sSub>
                                      <m:sSubPr>
                                        <m:ctrlPr>
                                          <a:rPr lang="en-US" b="0" i="1" smtClean="0">
                                            <a:latin typeface="Cambria Math"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𝑙</m:t>
                                        </m:r>
                                      </m:e>
                                      <m:sub>
                                        <m:r>
                                          <a:rPr lang="en-US" b="0" i="1" smtClean="0">
                                            <a:latin typeface="Cambria Math" panose="02040503050406030204" pitchFamily="18" charset="0"/>
                                            <a:ea typeface="Cambria Math" panose="02040503050406030204" pitchFamily="18" charset="0"/>
                                          </a:rPr>
                                          <m:t>𝑠</m:t>
                                        </m:r>
                                      </m:sub>
                                    </m:sSub>
                                  </m:den>
                                </m:f>
                                <m:sSub>
                                  <m:sSubPr>
                                    <m:ctrlPr>
                                      <a:rPr lang="en-US" b="0" i="1" smtClean="0">
                                        <a:latin typeface="Cambria Math" charset="0"/>
                                        <a:ea typeface="Cambria Math" panose="02040503050406030204" pitchFamily="18" charset="0"/>
                                      </a:rPr>
                                    </m:ctrlPr>
                                  </m:sSubPr>
                                  <m:e>
                                    <m:d>
                                      <m:dPr>
                                        <m:begChr m:val="⟨"/>
                                        <m:endChr m:val="⟩"/>
                                        <m:ctrlPr>
                                          <a:rPr lang="en-US" b="0" i="1" smtClean="0">
                                            <a:latin typeface="Cambria Math"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𝐷</m:t>
                                        </m:r>
                                      </m:e>
                                    </m:d>
                                  </m:e>
                                  <m:sub>
                                    <m:r>
                                      <a:rPr lang="en-US" b="0" i="1" smtClean="0">
                                        <a:latin typeface="Cambria Math" panose="02040503050406030204" pitchFamily="18" charset="0"/>
                                        <a:ea typeface="Cambria Math" panose="02040503050406030204" pitchFamily="18" charset="0"/>
                                      </a:rPr>
                                      <m:t>𝑑𝑖𝑝𝑜𝑙𝑒𝑠</m:t>
                                    </m:r>
                                  </m:sub>
                                </m:sSub>
                                <m:r>
                                  <a:rPr lang="en-US" b="0" i="1" smtClean="0">
                                    <a:latin typeface="Cambria Math" panose="02040503050406030204" pitchFamily="18" charset="0"/>
                                    <a:ea typeface="Cambria Math" panose="02040503050406030204" pitchFamily="18" charset="0"/>
                                  </a:rPr>
                                  <m:t>=</m:t>
                                </m:r>
                                <m:f>
                                  <m:fPr>
                                    <m:ctrlPr>
                                      <a:rPr lang="en-US" b="0" i="1" smtClean="0">
                                        <a:latin typeface="Cambria Math" charset="0"/>
                                        <a:ea typeface="Cambria Math" panose="02040503050406030204" pitchFamily="18" charset="0"/>
                                      </a:rPr>
                                    </m:ctrlPr>
                                  </m:fPr>
                                  <m:num>
                                    <m:sSub>
                                      <m:sSubPr>
                                        <m:ctrlPr>
                                          <a:rPr lang="en-US" b="0" i="1" smtClean="0">
                                            <a:latin typeface="Cambria Math" charset="0"/>
                                            <a:ea typeface="Cambria Math" panose="02040503050406030204" pitchFamily="18" charset="0"/>
                                          </a:rPr>
                                        </m:ctrlPr>
                                      </m:sSubPr>
                                      <m:e>
                                        <m:d>
                                          <m:dPr>
                                            <m:begChr m:val="⟨"/>
                                            <m:endChr m:val="⟩"/>
                                            <m:ctrlPr>
                                              <a:rPr lang="en-US" b="0" i="1" smtClean="0">
                                                <a:latin typeface="Cambria Math"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𝐷</m:t>
                                            </m:r>
                                          </m:e>
                                        </m:d>
                                      </m:e>
                                      <m:sub>
                                        <m:r>
                                          <a:rPr lang="en-US" b="0" i="1" smtClean="0">
                                            <a:latin typeface="Cambria Math" panose="02040503050406030204" pitchFamily="18" charset="0"/>
                                            <a:ea typeface="Cambria Math" panose="02040503050406030204" pitchFamily="18" charset="0"/>
                                          </a:rPr>
                                          <m:t>𝑑𝑖𝑝𝑜𝑙𝑒𝑠</m:t>
                                        </m:r>
                                      </m:sub>
                                    </m:sSub>
                                  </m:num>
                                  <m:den>
                                    <m:sSub>
                                      <m:sSubPr>
                                        <m:ctrlPr>
                                          <a:rPr lang="en-US" b="0" i="1" smtClean="0">
                                            <a:latin typeface="Cambria Math"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𝑟</m:t>
                                        </m:r>
                                      </m:e>
                                      <m:sub>
                                        <m:r>
                                          <a:rPr lang="en-US" b="0" i="1" smtClean="0">
                                            <a:latin typeface="Cambria Math" panose="02040503050406030204" pitchFamily="18" charset="0"/>
                                            <a:ea typeface="Cambria Math" panose="02040503050406030204" pitchFamily="18" charset="0"/>
                                          </a:rPr>
                                          <m:t>𝑠</m:t>
                                        </m:r>
                                      </m:sub>
                                    </m:sSub>
                                  </m:den>
                                </m:f>
                              </m:oMath>
                            </m:oMathPara>
                          </a14:m>
                          <a:endParaRPr lang="en-GB" dirty="0"/>
                        </a:p>
                      </a:txBody>
                      <a:tcPr>
                        <a:noFill/>
                      </a:tcPr>
                    </a:tc>
                    <a:tc>
                      <a:txBody>
                        <a:bodyPr/>
                        <a:lstStyle/>
                        <a:p>
                          <a:pPr algn="r"/>
                          <a:r>
                            <a:rPr lang="en-GB" dirty="0" smtClean="0"/>
                            <a:t>Eq. 8</a:t>
                          </a:r>
                          <a:endParaRPr lang="en-GB" dirty="0"/>
                        </a:p>
                      </a:txBody>
                      <a:tcPr anchor="ctr"/>
                    </a:tc>
                    <a:extLst>
                      <a:ext uri="{0D108BD9-81ED-4DB2-BD59-A6C34878D82A}">
                        <a16:rowId xmlns:a16="http://schemas.microsoft.com/office/drawing/2014/main" xmlns="" val="1258918592"/>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1527864255"/>
                  </p:ext>
                </p:extLst>
              </p:nvPr>
            </p:nvGraphicFramePr>
            <p:xfrm>
              <a:off x="647701" y="2672411"/>
              <a:ext cx="10744200" cy="1237425"/>
            </p:xfrm>
            <a:graphic>
              <a:graphicData uri="http://schemas.openxmlformats.org/drawingml/2006/table">
                <a:tbl>
                  <a:tblPr firstRow="1" bandRow="1">
                    <a:tableStyleId>{2D5ABB26-0587-4C30-8999-92F81FD0307C}</a:tableStyleId>
                  </a:tblPr>
                  <a:tblGrid>
                    <a:gridCol w="5372100">
                      <a:extLst>
                        <a:ext uri="{9D8B030D-6E8A-4147-A177-3AD203B41FA5}">
                          <a16:colId xmlns:a16="http://schemas.microsoft.com/office/drawing/2014/main" val="2500582223"/>
                        </a:ext>
                      </a:extLst>
                    </a:gridCol>
                    <a:gridCol w="5372100">
                      <a:extLst>
                        <a:ext uri="{9D8B030D-6E8A-4147-A177-3AD203B41FA5}">
                          <a16:colId xmlns:a16="http://schemas.microsoft.com/office/drawing/2014/main" val="1320000271"/>
                        </a:ext>
                      </a:extLst>
                    </a:gridCol>
                  </a:tblGrid>
                  <a:tr h="1237425">
                    <a:tc>
                      <a:txBody>
                        <a:bodyPr/>
                        <a:lstStyle/>
                        <a:p>
                          <a:endParaRPr lang="es-ES"/>
                        </a:p>
                      </a:txBody>
                      <a:tcPr>
                        <a:blipFill>
                          <a:blip r:embed="rId4"/>
                          <a:stretch>
                            <a:fillRect r="-99887"/>
                          </a:stretch>
                        </a:blipFill>
                      </a:tcPr>
                    </a:tc>
                    <a:tc>
                      <a:txBody>
                        <a:bodyPr/>
                        <a:lstStyle/>
                        <a:p>
                          <a:pPr algn="r"/>
                          <a:r>
                            <a:rPr lang="en-GB" dirty="0" smtClean="0"/>
                            <a:t>Eq. 8</a:t>
                          </a:r>
                          <a:endParaRPr lang="en-GB" dirty="0"/>
                        </a:p>
                      </a:txBody>
                      <a:tcPr anchor="ctr"/>
                    </a:tc>
                    <a:extLst>
                      <a:ext uri="{0D108BD9-81ED-4DB2-BD59-A6C34878D82A}">
                        <a16:rowId xmlns:a16="http://schemas.microsoft.com/office/drawing/2014/main" val="1258918592"/>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905262268"/>
                  </p:ext>
                </p:extLst>
              </p:nvPr>
            </p:nvGraphicFramePr>
            <p:xfrm>
              <a:off x="647701" y="3909836"/>
              <a:ext cx="10744200" cy="675640"/>
            </p:xfrm>
            <a:graphic>
              <a:graphicData uri="http://schemas.openxmlformats.org/drawingml/2006/table">
                <a:tbl>
                  <a:tblPr firstRow="1" bandRow="1">
                    <a:tableStyleId>{2D5ABB26-0587-4C30-8999-92F81FD0307C}</a:tableStyleId>
                  </a:tblPr>
                  <a:tblGrid>
                    <a:gridCol w="5372100">
                      <a:extLst>
                        <a:ext uri="{9D8B030D-6E8A-4147-A177-3AD203B41FA5}">
                          <a16:colId xmlns:a16="http://schemas.microsoft.com/office/drawing/2014/main" xmlns="" val="2500582223"/>
                        </a:ext>
                      </a:extLst>
                    </a:gridCol>
                    <a:gridCol w="5372100">
                      <a:extLst>
                        <a:ext uri="{9D8B030D-6E8A-4147-A177-3AD203B41FA5}">
                          <a16:colId xmlns:a16="http://schemas.microsoft.com/office/drawing/2014/main" xmlns="" val="132000027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r>
                                  <a:rPr lang="en-US"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f>
                                  <m:fPr>
                                    <m:ctrlPr>
                                      <a:rPr lang="en-US" b="0" i="1" smtClean="0">
                                        <a:latin typeface="Cambria Math" charset="0"/>
                                        <a:ea typeface="Cambria Math" panose="02040503050406030204" pitchFamily="18" charset="0"/>
                                      </a:rPr>
                                    </m:ctrlPr>
                                  </m:fPr>
                                  <m:num>
                                    <m:sSub>
                                      <m:sSubPr>
                                        <m:ctrlPr>
                                          <a:rPr lang="en-US" b="0" i="1" smtClean="0">
                                            <a:latin typeface="Cambria Math" charset="0"/>
                                            <a:ea typeface="Cambria Math" panose="02040503050406030204" pitchFamily="18" charset="0"/>
                                          </a:rPr>
                                        </m:ctrlPr>
                                      </m:sSubPr>
                                      <m:e>
                                        <m:d>
                                          <m:dPr>
                                            <m:begChr m:val="⟨"/>
                                            <m:endChr m:val="⟩"/>
                                            <m:ctrlPr>
                                              <a:rPr lang="en-US" b="0" i="1" smtClean="0">
                                                <a:latin typeface="Cambria Math"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𝐷</m:t>
                                            </m:r>
                                          </m:e>
                                        </m:d>
                                      </m:e>
                                      <m:sub>
                                        <m:r>
                                          <a:rPr lang="en-US" b="0" i="1" smtClean="0">
                                            <a:latin typeface="Cambria Math" panose="02040503050406030204" pitchFamily="18" charset="0"/>
                                            <a:ea typeface="Cambria Math" panose="02040503050406030204" pitchFamily="18" charset="0"/>
                                          </a:rPr>
                                          <m:t>𝑑𝑖𝑝𝑜𝑙𝑒𝑠</m:t>
                                        </m:r>
                                      </m:sub>
                                    </m:sSub>
                                  </m:num>
                                  <m:den>
                                    <m:sSub>
                                      <m:sSubPr>
                                        <m:ctrlPr>
                                          <a:rPr lang="en-US" b="0" i="1" smtClean="0">
                                            <a:latin typeface="Cambria Math"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𝑟</m:t>
                                        </m:r>
                                      </m:e>
                                      <m:sub>
                                        <m:r>
                                          <a:rPr lang="en-US" b="0" i="1" smtClean="0">
                                            <a:latin typeface="Cambria Math" panose="02040503050406030204" pitchFamily="18" charset="0"/>
                                            <a:ea typeface="Cambria Math" panose="02040503050406030204" pitchFamily="18" charset="0"/>
                                          </a:rPr>
                                          <m:t>𝑠</m:t>
                                        </m:r>
                                      </m:sub>
                                    </m:sSub>
                                  </m:den>
                                </m:f>
                              </m:oMath>
                            </m:oMathPara>
                          </a14:m>
                          <a:endParaRPr lang="en-GB" dirty="0"/>
                        </a:p>
                      </a:txBody>
                      <a:tcPr>
                        <a:noFill/>
                      </a:tcPr>
                    </a:tc>
                    <a:tc>
                      <a:txBody>
                        <a:bodyPr/>
                        <a:lstStyle/>
                        <a:p>
                          <a:pPr algn="r"/>
                          <a:r>
                            <a:rPr lang="en-GB" dirty="0" smtClean="0"/>
                            <a:t>Eq. 9</a:t>
                          </a:r>
                          <a:endParaRPr lang="en-GB" dirty="0"/>
                        </a:p>
                      </a:txBody>
                      <a:tcPr anchor="ctr"/>
                    </a:tc>
                    <a:extLst>
                      <a:ext uri="{0D108BD9-81ED-4DB2-BD59-A6C34878D82A}">
                        <a16:rowId xmlns:a16="http://schemas.microsoft.com/office/drawing/2014/main" xmlns="" val="1258918592"/>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905262268"/>
                  </p:ext>
                </p:extLst>
              </p:nvPr>
            </p:nvGraphicFramePr>
            <p:xfrm>
              <a:off x="647701" y="3909836"/>
              <a:ext cx="10744200" cy="675640"/>
            </p:xfrm>
            <a:graphic>
              <a:graphicData uri="http://schemas.openxmlformats.org/drawingml/2006/table">
                <a:tbl>
                  <a:tblPr firstRow="1" bandRow="1">
                    <a:tableStyleId>{2D5ABB26-0587-4C30-8999-92F81FD0307C}</a:tableStyleId>
                  </a:tblPr>
                  <a:tblGrid>
                    <a:gridCol w="5372100">
                      <a:extLst>
                        <a:ext uri="{9D8B030D-6E8A-4147-A177-3AD203B41FA5}">
                          <a16:colId xmlns:a16="http://schemas.microsoft.com/office/drawing/2014/main" xmlns="" xmlns:a14="http://schemas.microsoft.com/office/drawing/2010/main" val="2500582223"/>
                        </a:ext>
                      </a:extLst>
                    </a:gridCol>
                    <a:gridCol w="5372100">
                      <a:extLst>
                        <a:ext uri="{9D8B030D-6E8A-4147-A177-3AD203B41FA5}">
                          <a16:colId xmlns:a16="http://schemas.microsoft.com/office/drawing/2014/main" xmlns="" xmlns:a14="http://schemas.microsoft.com/office/drawing/2010/main" val="1320000271"/>
                        </a:ext>
                      </a:extLst>
                    </a:gridCol>
                  </a:tblGrid>
                  <a:tr h="675640">
                    <a:tc>
                      <a:txBody>
                        <a:bodyPr/>
                        <a:lstStyle/>
                        <a:p>
                          <a:endParaRPr lang="en-US"/>
                        </a:p>
                      </a:txBody>
                      <a:tcPr>
                        <a:blipFill rotWithShape="0">
                          <a:blip r:embed="rId5"/>
                          <a:stretch>
                            <a:fillRect r="-99887"/>
                          </a:stretch>
                        </a:blipFill>
                      </a:tcPr>
                    </a:tc>
                    <a:tc>
                      <a:txBody>
                        <a:bodyPr/>
                        <a:lstStyle/>
                        <a:p>
                          <a:pPr algn="r"/>
                          <a:r>
                            <a:rPr lang="en-GB" dirty="0" smtClean="0"/>
                            <a:t>Eq. 9</a:t>
                          </a:r>
                          <a:endParaRPr lang="en-GB" dirty="0"/>
                        </a:p>
                      </a:txBody>
                      <a:tcPr anchor="ctr"/>
                    </a:tc>
                    <a:extLst>
                      <a:ext uri="{0D108BD9-81ED-4DB2-BD59-A6C34878D82A}">
                        <a16:rowId xmlns:a16="http://schemas.microsoft.com/office/drawing/2014/main" xmlns="" xmlns:a14="http://schemas.microsoft.com/office/drawing/2010/main" val="1258918592"/>
                      </a:ext>
                    </a:extLst>
                  </a:tr>
                </a:tbl>
              </a:graphicData>
            </a:graphic>
          </p:graphicFrame>
        </mc:Fallback>
      </mc:AlternateContent>
      <p:sp>
        <p:nvSpPr>
          <p:cNvPr id="7" name="TextBox 6"/>
          <p:cNvSpPr txBox="1"/>
          <p:nvPr/>
        </p:nvSpPr>
        <p:spPr>
          <a:xfrm>
            <a:off x="647701" y="4748528"/>
            <a:ext cx="6197601" cy="369332"/>
          </a:xfrm>
          <a:prstGeom prst="rect">
            <a:avLst/>
          </a:prstGeom>
          <a:noFill/>
        </p:spPr>
        <p:txBody>
          <a:bodyPr wrap="square" rtlCol="0">
            <a:spAutoFit/>
          </a:bodyPr>
          <a:lstStyle/>
          <a:p>
            <a:pPr marL="285750" indent="-285750">
              <a:buFont typeface="Arial" charset="0"/>
              <a:buChar char="•"/>
            </a:pPr>
            <a:r>
              <a:rPr lang="en-GB" dirty="0" smtClean="0"/>
              <a:t>It can be demonstrated that for well behaving optics:</a:t>
            </a:r>
            <a:endParaRPr lang="en-GB" dirty="0"/>
          </a:p>
        </p:txBody>
      </p:sp>
      <p:sp>
        <p:nvSpPr>
          <p:cNvPr id="6" name="Date Placeholder 5"/>
          <p:cNvSpPr>
            <a:spLocks noGrp="1"/>
          </p:cNvSpPr>
          <p:nvPr>
            <p:ph type="dt" sz="half" idx="10"/>
          </p:nvPr>
        </p:nvSpPr>
        <p:spPr/>
        <p:txBody>
          <a:bodyPr/>
          <a:lstStyle/>
          <a:p>
            <a:r>
              <a:rPr lang="en-US" smtClean="0"/>
              <a:t>22.03.2022</a:t>
            </a:r>
            <a:endParaRPr lang="en-GB"/>
          </a:p>
        </p:txBody>
      </p:sp>
      <p:sp>
        <p:nvSpPr>
          <p:cNvPr id="8" name="Footer Placeholder 7"/>
          <p:cNvSpPr>
            <a:spLocks noGrp="1"/>
          </p:cNvSpPr>
          <p:nvPr>
            <p:ph type="ftr" sz="quarter" idx="11"/>
          </p:nvPr>
        </p:nvSpPr>
        <p:spPr>
          <a:xfrm>
            <a:off x="3868271" y="6392400"/>
            <a:ext cx="8153400" cy="365125"/>
          </a:xfrm>
        </p:spPr>
        <p:txBody>
          <a:bodyPr/>
          <a:lstStyle/>
          <a:p>
            <a:r>
              <a:rPr lang="en-GB" smtClean="0"/>
              <a:t>Introduction to accelerator physics, R. Alemany Fernandez</a:t>
            </a:r>
            <a:endParaRPr lang="en-GB" dirty="0"/>
          </a:p>
        </p:txBody>
      </p:sp>
      <p:sp>
        <p:nvSpPr>
          <p:cNvPr id="9" name="Slide Number Placeholder 8"/>
          <p:cNvSpPr>
            <a:spLocks noGrp="1"/>
          </p:cNvSpPr>
          <p:nvPr>
            <p:ph type="sldNum" sz="quarter" idx="12"/>
          </p:nvPr>
        </p:nvSpPr>
        <p:spPr/>
        <p:txBody>
          <a:bodyPr/>
          <a:lstStyle/>
          <a:p>
            <a:fld id="{F45B2314-50F7-4F10-B8A8-A8DCE8E27403}" type="slidenum">
              <a:rPr lang="en-GB" smtClean="0"/>
              <a:t>17</a:t>
            </a:fld>
            <a:endParaRPr lang="en-GB"/>
          </a:p>
        </p:txBody>
      </p:sp>
      <mc:AlternateContent xmlns:mc="http://schemas.openxmlformats.org/markup-compatibility/2006" xmlns:a14="http://schemas.microsoft.com/office/drawing/2010/main">
        <mc:Choice Requires="a14">
          <p:sp>
            <p:nvSpPr>
              <p:cNvPr id="15" name="Rectangle 14"/>
              <p:cNvSpPr/>
              <p:nvPr/>
            </p:nvSpPr>
            <p:spPr>
              <a:xfrm>
                <a:off x="6019801" y="4344527"/>
                <a:ext cx="1773691" cy="276999"/>
              </a:xfrm>
              <a:prstGeom prst="rect">
                <a:avLst/>
              </a:prstGeom>
            </p:spPr>
            <p:txBody>
              <a:bodyPr wrap="none">
                <a:spAutoFit/>
              </a:bodyPr>
              <a:lstStyle/>
              <a:p>
                <a:r>
                  <a:rPr lang="en-US" sz="1200" dirty="0" smtClean="0">
                    <a:ea typeface="Cambria Math" panose="02040503050406030204" pitchFamily="18" charset="0"/>
                  </a:rPr>
                  <a:t>( </a:t>
                </a:r>
                <a14:m>
                  <m:oMath xmlns:m="http://schemas.openxmlformats.org/officeDocument/2006/math">
                    <m:sSub>
                      <m:sSubPr>
                        <m:ctrlPr>
                          <a:rPr lang="en-US" sz="1200" i="1">
                            <a:latin typeface="Cambria Math" charset="0"/>
                            <a:ea typeface="Cambria Math" panose="02040503050406030204" pitchFamily="18" charset="0"/>
                          </a:rPr>
                        </m:ctrlPr>
                      </m:sSubPr>
                      <m:e>
                        <m:r>
                          <a:rPr lang="en-US" sz="1200" i="1">
                            <a:latin typeface="Cambria Math" panose="02040503050406030204" pitchFamily="18" charset="0"/>
                            <a:ea typeface="Cambria Math" panose="02040503050406030204" pitchFamily="18" charset="0"/>
                          </a:rPr>
                          <m:t>𝑟</m:t>
                        </m:r>
                      </m:e>
                      <m:sub>
                        <m:r>
                          <a:rPr lang="en-US" sz="1200" i="1">
                            <a:latin typeface="Cambria Math" panose="02040503050406030204" pitchFamily="18" charset="0"/>
                            <a:ea typeface="Cambria Math" panose="02040503050406030204" pitchFamily="18" charset="0"/>
                          </a:rPr>
                          <m:t>𝑠</m:t>
                        </m:r>
                      </m:sub>
                    </m:sSub>
                    <m:r>
                      <a:rPr lang="en-US" sz="1200" b="0" i="0" smtClean="0">
                        <a:latin typeface="Cambria Math" charset="0"/>
                        <a:ea typeface="Cambria Math" panose="02040503050406030204" pitchFamily="18" charset="0"/>
                      </a:rPr>
                      <m:t>= </m:t>
                    </m:r>
                  </m:oMath>
                </a14:m>
                <a:r>
                  <a:rPr lang="en-US" sz="1200" dirty="0" smtClean="0"/>
                  <a:t>geometrical radius)</a:t>
                </a:r>
                <a:endParaRPr lang="en-US" sz="1200" dirty="0"/>
              </a:p>
            </p:txBody>
          </p:sp>
        </mc:Choice>
        <mc:Fallback xmlns="">
          <p:sp>
            <p:nvSpPr>
              <p:cNvPr id="15" name="Rectangle 14"/>
              <p:cNvSpPr>
                <a:spLocks noRot="1" noChangeAspect="1" noMove="1" noResize="1" noEditPoints="1" noAdjustHandles="1" noChangeArrowheads="1" noChangeShapeType="1" noTextEdit="1"/>
              </p:cNvSpPr>
              <p:nvPr/>
            </p:nvSpPr>
            <p:spPr>
              <a:xfrm>
                <a:off x="6019801" y="4344527"/>
                <a:ext cx="1773691" cy="276999"/>
              </a:xfrm>
              <a:prstGeom prst="rect">
                <a:avLst/>
              </a:prstGeom>
              <a:blipFill rotWithShape="0">
                <a:blip r:embed="rId7"/>
                <a:stretch>
                  <a:fillRect l="-345" t="-82222" b="-10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7484070" y="5162654"/>
                <a:ext cx="2674963" cy="369332"/>
              </a:xfrm>
              <a:prstGeom prst="rect">
                <a:avLst/>
              </a:prstGeom>
              <a:noFill/>
            </p:spPr>
            <p:txBody>
              <a:bodyPr wrap="none" rtlCol="0">
                <a:spAutoFit/>
              </a:bodyPr>
              <a:lstStyle/>
              <a:p>
                <a:pPr algn="ctr"/>
                <a:r>
                  <a:rPr lang="en-US" dirty="0" smtClean="0"/>
                  <a:t>SPS </a:t>
                </a:r>
                <a:r>
                  <a:rPr lang="en-US" dirty="0" err="1" smtClean="0"/>
                  <a:t>Q</a:t>
                </a:r>
                <a:r>
                  <a:rPr lang="en-US" baseline="-25000" dirty="0" err="1" smtClean="0"/>
                  <a:t>x</a:t>
                </a:r>
                <a:r>
                  <a:rPr lang="en-US" dirty="0" smtClean="0"/>
                  <a:t> = 26 </a:t>
                </a:r>
                <a:r>
                  <a:rPr lang="en-US" dirty="0" smtClean="0">
                    <a:sym typeface="Wingdings"/>
                  </a:rPr>
                  <a:t> </a:t>
                </a:r>
                <a14:m>
                  <m:oMath xmlns:m="http://schemas.openxmlformats.org/officeDocument/2006/math">
                    <m:r>
                      <a:rPr lang="en-US" i="1">
                        <a:latin typeface="Cambria Math" panose="02040503050406030204" pitchFamily="18" charset="0"/>
                        <a:ea typeface="Cambria Math" panose="02040503050406030204" pitchFamily="18" charset="0"/>
                      </a:rPr>
                      <m:t>𝛼</m:t>
                    </m:r>
                  </m:oMath>
                </a14:m>
                <a:r>
                  <a:rPr lang="en-US" dirty="0" smtClean="0"/>
                  <a:t> ~ 2・10</a:t>
                </a:r>
                <a:r>
                  <a:rPr lang="en-US" baseline="30000" dirty="0" smtClean="0"/>
                  <a:t>-3</a:t>
                </a:r>
                <a:endParaRPr lang="en-US" baseline="30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7484070" y="5162654"/>
                <a:ext cx="2674963" cy="369332"/>
              </a:xfrm>
              <a:prstGeom prst="rect">
                <a:avLst/>
              </a:prstGeom>
              <a:blipFill rotWithShape="0">
                <a:blip r:embed="rId8"/>
                <a:stretch>
                  <a:fillRect l="-2050" t="-16667" b="-3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7484070" y="5626057"/>
                <a:ext cx="2827249" cy="369332"/>
              </a:xfrm>
              <a:prstGeom prst="rect">
                <a:avLst/>
              </a:prstGeom>
              <a:noFill/>
            </p:spPr>
            <p:txBody>
              <a:bodyPr wrap="none" rtlCol="0">
                <a:spAutoFit/>
              </a:bodyPr>
              <a:lstStyle/>
              <a:p>
                <a:pPr algn="ctr"/>
                <a:r>
                  <a:rPr lang="en-US" dirty="0" smtClean="0"/>
                  <a:t>PS </a:t>
                </a:r>
                <a:r>
                  <a:rPr lang="en-US" dirty="0" err="1" smtClean="0"/>
                  <a:t>Q</a:t>
                </a:r>
                <a:r>
                  <a:rPr lang="en-US" baseline="-25000" dirty="0" err="1" smtClean="0"/>
                  <a:t>x</a:t>
                </a:r>
                <a:r>
                  <a:rPr lang="en-US" dirty="0" smtClean="0"/>
                  <a:t> =6.2 </a:t>
                </a:r>
                <a:r>
                  <a:rPr lang="en-US" dirty="0" smtClean="0">
                    <a:sym typeface="Wingdings"/>
                  </a:rPr>
                  <a:t> </a:t>
                </a:r>
                <a14:m>
                  <m:oMath xmlns:m="http://schemas.openxmlformats.org/officeDocument/2006/math">
                    <m:r>
                      <a:rPr lang="en-US" i="1">
                        <a:latin typeface="Cambria Math" panose="02040503050406030204" pitchFamily="18" charset="0"/>
                        <a:ea typeface="Cambria Math" panose="02040503050406030204" pitchFamily="18" charset="0"/>
                      </a:rPr>
                      <m:t>𝛼</m:t>
                    </m:r>
                  </m:oMath>
                </a14:m>
                <a:r>
                  <a:rPr lang="en-US" dirty="0" smtClean="0"/>
                  <a:t> ~ 2.7・10</a:t>
                </a:r>
                <a:r>
                  <a:rPr lang="en-US" baseline="30000" dirty="0" smtClean="0"/>
                  <a:t>-2</a:t>
                </a:r>
                <a:endParaRPr lang="en-US" baseline="30000" dirty="0"/>
              </a:p>
            </p:txBody>
          </p:sp>
        </mc:Choice>
        <mc:Fallback xmlns="">
          <p:sp>
            <p:nvSpPr>
              <p:cNvPr id="16" name="TextBox 15"/>
              <p:cNvSpPr txBox="1">
                <a:spLocks noRot="1" noChangeAspect="1" noMove="1" noResize="1" noEditPoints="1" noAdjustHandles="1" noChangeArrowheads="1" noChangeShapeType="1" noTextEdit="1"/>
              </p:cNvSpPr>
              <p:nvPr/>
            </p:nvSpPr>
            <p:spPr>
              <a:xfrm>
                <a:off x="7484070" y="5626057"/>
                <a:ext cx="2827249" cy="369332"/>
              </a:xfrm>
              <a:prstGeom prst="rect">
                <a:avLst/>
              </a:prstGeom>
              <a:blipFill rotWithShape="0">
                <a:blip r:embed="rId9"/>
                <a:stretch>
                  <a:fillRect l="-216" t="-16667" b="-3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3" name="Table 12"/>
              <p:cNvGraphicFramePr>
                <a:graphicFrameLocks noGrp="1"/>
              </p:cNvGraphicFramePr>
              <p:nvPr>
                <p:extLst>
                  <p:ext uri="{D42A27DB-BD31-4B8C-83A1-F6EECF244321}">
                    <p14:modId xmlns:p14="http://schemas.microsoft.com/office/powerpoint/2010/main" val="586541333"/>
                  </p:ext>
                </p:extLst>
              </p:nvPr>
            </p:nvGraphicFramePr>
            <p:xfrm>
              <a:off x="647701" y="5297166"/>
              <a:ext cx="6071151" cy="663067"/>
            </p:xfrm>
            <a:graphic>
              <a:graphicData uri="http://schemas.openxmlformats.org/drawingml/2006/table">
                <a:tbl>
                  <a:tblPr firstRow="1" bandRow="1">
                    <a:tableStyleId>{2D5ABB26-0587-4C30-8999-92F81FD0307C}</a:tableStyleId>
                  </a:tblPr>
                  <a:tblGrid>
                    <a:gridCol w="3113266">
                      <a:extLst>
                        <a:ext uri="{9D8B030D-6E8A-4147-A177-3AD203B41FA5}">
                          <a16:colId xmlns:a16="http://schemas.microsoft.com/office/drawing/2014/main" xmlns="" val="2500582223"/>
                        </a:ext>
                      </a:extLst>
                    </a:gridCol>
                    <a:gridCol w="2957885">
                      <a:extLst>
                        <a:ext uri="{9D8B030D-6E8A-4147-A177-3AD203B41FA5}">
                          <a16:colId xmlns:a16="http://schemas.microsoft.com/office/drawing/2014/main" xmlns="" val="132000027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r>
                                  <a:rPr lang="en-US"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f>
                                  <m:fPr>
                                    <m:ctrlPr>
                                      <a:rPr lang="en-US" b="0" i="1" smtClean="0">
                                        <a:latin typeface="Cambria Math" charset="0"/>
                                        <a:ea typeface="Cambria Math" panose="02040503050406030204" pitchFamily="18" charset="0"/>
                                      </a:rPr>
                                    </m:ctrlPr>
                                  </m:fPr>
                                  <m:num>
                                    <m:r>
                                      <a:rPr lang="en-US" b="0" i="1" smtClean="0">
                                        <a:latin typeface="Cambria Math" charset="0"/>
                                        <a:ea typeface="Cambria Math" panose="02040503050406030204" pitchFamily="18" charset="0"/>
                                      </a:rPr>
                                      <m:t>1</m:t>
                                    </m:r>
                                  </m:num>
                                  <m:den>
                                    <m:sSubSup>
                                      <m:sSubSupPr>
                                        <m:ctrlPr>
                                          <a:rPr lang="en-US" b="0" i="1" smtClean="0">
                                            <a:latin typeface="Cambria Math" charset="0"/>
                                            <a:ea typeface="Cambria Math" panose="02040503050406030204" pitchFamily="18" charset="0"/>
                                          </a:rPr>
                                        </m:ctrlPr>
                                      </m:sSubSupPr>
                                      <m:e>
                                        <m:r>
                                          <a:rPr lang="en-US" b="0" i="1" smtClean="0">
                                            <a:latin typeface="Cambria Math" charset="0"/>
                                            <a:ea typeface="Cambria Math" panose="02040503050406030204" pitchFamily="18" charset="0"/>
                                          </a:rPr>
                                          <m:t>𝑄</m:t>
                                        </m:r>
                                      </m:e>
                                      <m:sub>
                                        <m:r>
                                          <a:rPr lang="en-US" b="0" i="1" smtClean="0">
                                            <a:latin typeface="Cambria Math" charset="0"/>
                                            <a:ea typeface="Cambria Math" panose="02040503050406030204" pitchFamily="18" charset="0"/>
                                          </a:rPr>
                                          <m:t>𝑥</m:t>
                                        </m:r>
                                      </m:sub>
                                      <m:sup>
                                        <m:r>
                                          <a:rPr lang="en-US" b="0" i="1" smtClean="0">
                                            <a:latin typeface="Cambria Math" charset="0"/>
                                            <a:ea typeface="Cambria Math" panose="02040503050406030204" pitchFamily="18" charset="0"/>
                                          </a:rPr>
                                          <m:t>2</m:t>
                                        </m:r>
                                      </m:sup>
                                    </m:sSubSup>
                                  </m:den>
                                </m:f>
                              </m:oMath>
                            </m:oMathPara>
                          </a14:m>
                          <a:endParaRPr lang="en-GB" dirty="0"/>
                        </a:p>
                      </a:txBody>
                      <a:tcPr>
                        <a:noFill/>
                      </a:tcPr>
                    </a:tc>
                    <a:tc>
                      <a:txBody>
                        <a:bodyPr/>
                        <a:lstStyle/>
                        <a:p>
                          <a:pPr algn="r"/>
                          <a:r>
                            <a:rPr lang="en-GB" dirty="0" smtClean="0"/>
                            <a:t>Eq. 9’</a:t>
                          </a:r>
                          <a:endParaRPr lang="en-GB" dirty="0"/>
                        </a:p>
                      </a:txBody>
                      <a:tcPr anchor="ctr"/>
                    </a:tc>
                    <a:extLst>
                      <a:ext uri="{0D108BD9-81ED-4DB2-BD59-A6C34878D82A}">
                        <a16:rowId xmlns:a16="http://schemas.microsoft.com/office/drawing/2014/main" xmlns="" val="1258918592"/>
                      </a:ext>
                    </a:extLst>
                  </a:tr>
                </a:tbl>
              </a:graphicData>
            </a:graphic>
          </p:graphicFrame>
        </mc:Choice>
        <mc:Fallback xmlns="">
          <p:graphicFrame>
            <p:nvGraphicFramePr>
              <p:cNvPr id="13" name="Table 12"/>
              <p:cNvGraphicFramePr>
                <a:graphicFrameLocks noGrp="1"/>
              </p:cNvGraphicFramePr>
              <p:nvPr>
                <p:extLst>
                  <p:ext uri="{D42A27DB-BD31-4B8C-83A1-F6EECF244321}">
                    <p14:modId xmlns:p14="http://schemas.microsoft.com/office/powerpoint/2010/main" val="586541333"/>
                  </p:ext>
                </p:extLst>
              </p:nvPr>
            </p:nvGraphicFramePr>
            <p:xfrm>
              <a:off x="647701" y="5297166"/>
              <a:ext cx="6071151" cy="663067"/>
            </p:xfrm>
            <a:graphic>
              <a:graphicData uri="http://schemas.openxmlformats.org/drawingml/2006/table">
                <a:tbl>
                  <a:tblPr firstRow="1" bandRow="1">
                    <a:tableStyleId>{2D5ABB26-0587-4C30-8999-92F81FD0307C}</a:tableStyleId>
                  </a:tblPr>
                  <a:tblGrid>
                    <a:gridCol w="3113266">
                      <a:extLst>
                        <a:ext uri="{9D8B030D-6E8A-4147-A177-3AD203B41FA5}">
                          <a16:colId xmlns="" xmlns:a16="http://schemas.microsoft.com/office/drawing/2014/main" xmlns:a14="http://schemas.microsoft.com/office/drawing/2010/main" val="2500582223"/>
                        </a:ext>
                      </a:extLst>
                    </a:gridCol>
                    <a:gridCol w="2957885">
                      <a:extLst>
                        <a:ext uri="{9D8B030D-6E8A-4147-A177-3AD203B41FA5}">
                          <a16:colId xmlns="" xmlns:a16="http://schemas.microsoft.com/office/drawing/2014/main" xmlns:a14="http://schemas.microsoft.com/office/drawing/2010/main" val="1320000271"/>
                        </a:ext>
                      </a:extLst>
                    </a:gridCol>
                  </a:tblGrid>
                  <a:tr h="663067">
                    <a:tc>
                      <a:txBody>
                        <a:bodyPr/>
                        <a:lstStyle/>
                        <a:p>
                          <a:endParaRPr lang="en-US"/>
                        </a:p>
                      </a:txBody>
                      <a:tcPr>
                        <a:blipFill rotWithShape="0">
                          <a:blip r:embed="rId10"/>
                          <a:stretch>
                            <a:fillRect r="-95108"/>
                          </a:stretch>
                        </a:blipFill>
                      </a:tcPr>
                    </a:tc>
                    <a:tc>
                      <a:txBody>
                        <a:bodyPr/>
                        <a:lstStyle/>
                        <a:p>
                          <a:pPr algn="r"/>
                          <a:r>
                            <a:rPr lang="en-GB" dirty="0" smtClean="0"/>
                            <a:t>Eq. </a:t>
                          </a:r>
                          <a:r>
                            <a:rPr lang="en-GB" dirty="0" smtClean="0"/>
                            <a:t>9’</a:t>
                          </a:r>
                          <a:endParaRPr lang="en-GB" dirty="0"/>
                        </a:p>
                      </a:txBody>
                      <a:tcPr anchor="ctr"/>
                    </a:tc>
                    <a:extLst>
                      <a:ext uri="{0D108BD9-81ED-4DB2-BD59-A6C34878D82A}">
                        <a16:rowId xmlns="" xmlns:a16="http://schemas.microsoft.com/office/drawing/2014/main" xmlns:a14="http://schemas.microsoft.com/office/drawing/2010/main" val="1258918592"/>
                      </a:ext>
                    </a:extLst>
                  </a:tr>
                </a:tbl>
              </a:graphicData>
            </a:graphic>
          </p:graphicFrame>
        </mc:Fallback>
      </mc:AlternateContent>
    </p:spTree>
    <p:extLst>
      <p:ext uri="{BB962C8B-B14F-4D97-AF65-F5344CB8AC3E}">
        <p14:creationId xmlns:p14="http://schemas.microsoft.com/office/powerpoint/2010/main" val="343060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0" grpId="0" animBg="1"/>
      <p:bldP spid="7" grpId="0"/>
      <p:bldP spid="15" grpId="0"/>
      <p:bldP spid="14"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22.03.2022</a:t>
            </a:r>
            <a:endParaRPr lang="en-GB"/>
          </a:p>
        </p:txBody>
      </p:sp>
      <p:sp>
        <p:nvSpPr>
          <p:cNvPr id="3" name="Footer Placeholder 2"/>
          <p:cNvSpPr>
            <a:spLocks noGrp="1"/>
          </p:cNvSpPr>
          <p:nvPr>
            <p:ph type="ftr" sz="quarter" idx="11"/>
          </p:nvPr>
        </p:nvSpPr>
        <p:spPr/>
        <p:txBody>
          <a:bodyPr/>
          <a:lstStyle/>
          <a:p>
            <a:r>
              <a:rPr lang="en-GB" smtClean="0"/>
              <a:t>Introduction to accelerator physics, R. Alemany Fernandez</a:t>
            </a:r>
            <a:endParaRPr lang="en-GB"/>
          </a:p>
        </p:txBody>
      </p:sp>
      <p:sp>
        <p:nvSpPr>
          <p:cNvPr id="4" name="Slide Number Placeholder 3"/>
          <p:cNvSpPr>
            <a:spLocks noGrp="1"/>
          </p:cNvSpPr>
          <p:nvPr>
            <p:ph type="sldNum" sz="quarter" idx="12"/>
          </p:nvPr>
        </p:nvSpPr>
        <p:spPr/>
        <p:txBody>
          <a:bodyPr/>
          <a:lstStyle/>
          <a:p>
            <a:fld id="{F45B2314-50F7-4F10-B8A8-A8DCE8E27403}" type="slidenum">
              <a:rPr lang="en-GB" smtClean="0"/>
              <a:t>18</a:t>
            </a:fld>
            <a:endParaRPr lang="en-GB"/>
          </a:p>
        </p:txBody>
      </p:sp>
      <p:sp>
        <p:nvSpPr>
          <p:cNvPr id="5" name="Rectangle 4"/>
          <p:cNvSpPr/>
          <p:nvPr/>
        </p:nvSpPr>
        <p:spPr>
          <a:xfrm>
            <a:off x="2209800" y="2799061"/>
            <a:ext cx="7697300" cy="523220"/>
          </a:xfrm>
          <a:prstGeom prst="rect">
            <a:avLst/>
          </a:prstGeom>
        </p:spPr>
        <p:txBody>
          <a:bodyPr wrap="none">
            <a:spAutoFit/>
          </a:bodyPr>
          <a:lstStyle/>
          <a:p>
            <a:r>
              <a:rPr lang="en-GB" sz="2800" b="1"/>
              <a:t>RELATIVISTIC AND NON-RELATIVISTIC REGIME</a:t>
            </a:r>
            <a:endParaRPr lang="en-GB" sz="2800" b="1" dirty="0"/>
          </a:p>
        </p:txBody>
      </p:sp>
    </p:spTree>
    <p:extLst>
      <p:ext uri="{BB962C8B-B14F-4D97-AF65-F5344CB8AC3E}">
        <p14:creationId xmlns:p14="http://schemas.microsoft.com/office/powerpoint/2010/main" val="19160036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22.03.2022</a:t>
            </a:r>
            <a:endParaRPr lang="en-GB"/>
          </a:p>
        </p:txBody>
      </p:sp>
      <p:sp>
        <p:nvSpPr>
          <p:cNvPr id="3" name="Footer Placeholder 2"/>
          <p:cNvSpPr>
            <a:spLocks noGrp="1"/>
          </p:cNvSpPr>
          <p:nvPr>
            <p:ph type="ftr" sz="quarter" idx="11"/>
          </p:nvPr>
        </p:nvSpPr>
        <p:spPr/>
        <p:txBody>
          <a:bodyPr/>
          <a:lstStyle/>
          <a:p>
            <a:r>
              <a:rPr lang="en-GB" smtClean="0"/>
              <a:t>Introduction to accelerator physics, R. Alemany Fernandez</a:t>
            </a:r>
            <a:endParaRPr lang="en-GB"/>
          </a:p>
        </p:txBody>
      </p:sp>
      <p:sp>
        <p:nvSpPr>
          <p:cNvPr id="4" name="Slide Number Placeholder 3"/>
          <p:cNvSpPr>
            <a:spLocks noGrp="1"/>
          </p:cNvSpPr>
          <p:nvPr>
            <p:ph type="sldNum" sz="quarter" idx="12"/>
          </p:nvPr>
        </p:nvSpPr>
        <p:spPr/>
        <p:txBody>
          <a:bodyPr/>
          <a:lstStyle/>
          <a:p>
            <a:fld id="{F45B2314-50F7-4F10-B8A8-A8DCE8E27403}" type="slidenum">
              <a:rPr lang="en-GB" smtClean="0"/>
              <a:t>19</a:t>
            </a:fld>
            <a:endParaRPr lang="en-GB"/>
          </a:p>
        </p:txBody>
      </p:sp>
      <p:cxnSp>
        <p:nvCxnSpPr>
          <p:cNvPr id="6" name="Straight Arrow Connector 5"/>
          <p:cNvCxnSpPr/>
          <p:nvPr/>
        </p:nvCxnSpPr>
        <p:spPr>
          <a:xfrm flipV="1">
            <a:off x="2242268" y="715617"/>
            <a:ext cx="0" cy="36735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876508" y="4365266"/>
            <a:ext cx="748217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364772" y="4389120"/>
            <a:ext cx="857927" cy="369332"/>
          </a:xfrm>
          <a:prstGeom prst="rect">
            <a:avLst/>
          </a:prstGeom>
          <a:noFill/>
        </p:spPr>
        <p:txBody>
          <a:bodyPr wrap="none" rtlCol="0">
            <a:spAutoFit/>
          </a:bodyPr>
          <a:lstStyle/>
          <a:p>
            <a:r>
              <a:rPr lang="en-US" smtClean="0"/>
              <a:t>Energy</a:t>
            </a:r>
            <a:endParaRPr lang="en-US"/>
          </a:p>
        </p:txBody>
      </p:sp>
      <p:sp>
        <p:nvSpPr>
          <p:cNvPr id="10" name="TextBox 9"/>
          <p:cNvSpPr txBox="1"/>
          <p:nvPr/>
        </p:nvSpPr>
        <p:spPr>
          <a:xfrm>
            <a:off x="1201461" y="931628"/>
            <a:ext cx="951543" cy="369332"/>
          </a:xfrm>
          <a:prstGeom prst="rect">
            <a:avLst/>
          </a:prstGeom>
          <a:noFill/>
        </p:spPr>
        <p:txBody>
          <a:bodyPr wrap="none" rtlCol="0">
            <a:spAutoFit/>
          </a:bodyPr>
          <a:lstStyle/>
          <a:p>
            <a:r>
              <a:rPr lang="en-US" dirty="0" smtClean="0"/>
              <a:t>Velocity</a:t>
            </a:r>
            <a:endParaRPr lang="en-US" dirty="0"/>
          </a:p>
        </p:txBody>
      </p:sp>
      <p:sp>
        <p:nvSpPr>
          <p:cNvPr id="11" name="TextBox 10"/>
          <p:cNvSpPr txBox="1"/>
          <p:nvPr/>
        </p:nvSpPr>
        <p:spPr>
          <a:xfrm>
            <a:off x="1630904" y="1742503"/>
            <a:ext cx="285656" cy="369332"/>
          </a:xfrm>
          <a:prstGeom prst="rect">
            <a:avLst/>
          </a:prstGeom>
          <a:noFill/>
        </p:spPr>
        <p:txBody>
          <a:bodyPr wrap="none" rtlCol="0">
            <a:spAutoFit/>
          </a:bodyPr>
          <a:lstStyle/>
          <a:p>
            <a:r>
              <a:rPr lang="en-US" smtClean="0"/>
              <a:t>c</a:t>
            </a:r>
            <a:endParaRPr lang="en-US"/>
          </a:p>
        </p:txBody>
      </p:sp>
      <p:cxnSp>
        <p:nvCxnSpPr>
          <p:cNvPr id="13" name="Straight Connector 12"/>
          <p:cNvCxnSpPr/>
          <p:nvPr/>
        </p:nvCxnSpPr>
        <p:spPr>
          <a:xfrm>
            <a:off x="2054808" y="1940118"/>
            <a:ext cx="5586395" cy="0"/>
          </a:xfrm>
          <a:prstGeom prst="line">
            <a:avLst/>
          </a:prstGeom>
          <a:ln>
            <a:solidFill>
              <a:srgbClr val="FFFF00"/>
            </a:solidFill>
            <a:prstDash val="dash"/>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2242268" y="1976342"/>
            <a:ext cx="6090699" cy="2380973"/>
          </a:xfrm>
          <a:custGeom>
            <a:avLst/>
            <a:gdLst>
              <a:gd name="connsiteX0" fmla="*/ 0 w 6090699"/>
              <a:gd name="connsiteY0" fmla="*/ 2380973 h 2380973"/>
              <a:gd name="connsiteX1" fmla="*/ 143123 w 6090699"/>
              <a:gd name="connsiteY1" fmla="*/ 2015213 h 2380973"/>
              <a:gd name="connsiteX2" fmla="*/ 278295 w 6090699"/>
              <a:gd name="connsiteY2" fmla="*/ 1673307 h 2380973"/>
              <a:gd name="connsiteX3" fmla="*/ 500932 w 6090699"/>
              <a:gd name="connsiteY3" fmla="*/ 1156472 h 2380973"/>
              <a:gd name="connsiteX4" fmla="*/ 620202 w 6090699"/>
              <a:gd name="connsiteY4" fmla="*/ 973592 h 2380973"/>
              <a:gd name="connsiteX5" fmla="*/ 842838 w 6090699"/>
              <a:gd name="connsiteY5" fmla="*/ 774809 h 2380973"/>
              <a:gd name="connsiteX6" fmla="*/ 1383527 w 6090699"/>
              <a:gd name="connsiteY6" fmla="*/ 520368 h 2380973"/>
              <a:gd name="connsiteX7" fmla="*/ 2115047 w 6090699"/>
              <a:gd name="connsiteY7" fmla="*/ 313634 h 2380973"/>
              <a:gd name="connsiteX8" fmla="*/ 3204375 w 6090699"/>
              <a:gd name="connsiteY8" fmla="*/ 138705 h 2380973"/>
              <a:gd name="connsiteX9" fmla="*/ 4309607 w 6090699"/>
              <a:gd name="connsiteY9" fmla="*/ 51241 h 2380973"/>
              <a:gd name="connsiteX10" fmla="*/ 5390984 w 6090699"/>
              <a:gd name="connsiteY10" fmla="*/ 3533 h 2380973"/>
              <a:gd name="connsiteX11" fmla="*/ 6090699 w 6090699"/>
              <a:gd name="connsiteY11" fmla="*/ 3533 h 2380973"/>
              <a:gd name="connsiteX12" fmla="*/ 6090699 w 6090699"/>
              <a:gd name="connsiteY12" fmla="*/ 3533 h 238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0699" h="2380973">
                <a:moveTo>
                  <a:pt x="0" y="2380973"/>
                </a:moveTo>
                <a:lnTo>
                  <a:pt x="143123" y="2015213"/>
                </a:lnTo>
                <a:cubicBezTo>
                  <a:pt x="189505" y="1897269"/>
                  <a:pt x="218660" y="1816430"/>
                  <a:pt x="278295" y="1673307"/>
                </a:cubicBezTo>
                <a:cubicBezTo>
                  <a:pt x="337930" y="1530184"/>
                  <a:pt x="443948" y="1273091"/>
                  <a:pt x="500932" y="1156472"/>
                </a:cubicBezTo>
                <a:cubicBezTo>
                  <a:pt x="557916" y="1039853"/>
                  <a:pt x="563218" y="1037202"/>
                  <a:pt x="620202" y="973592"/>
                </a:cubicBezTo>
                <a:cubicBezTo>
                  <a:pt x="677186" y="909982"/>
                  <a:pt x="715617" y="850346"/>
                  <a:pt x="842838" y="774809"/>
                </a:cubicBezTo>
                <a:cubicBezTo>
                  <a:pt x="970059" y="699272"/>
                  <a:pt x="1171492" y="597230"/>
                  <a:pt x="1383527" y="520368"/>
                </a:cubicBezTo>
                <a:cubicBezTo>
                  <a:pt x="1595562" y="443506"/>
                  <a:pt x="1811572" y="377244"/>
                  <a:pt x="2115047" y="313634"/>
                </a:cubicBezTo>
                <a:cubicBezTo>
                  <a:pt x="2418522" y="250023"/>
                  <a:pt x="2838615" y="182437"/>
                  <a:pt x="3204375" y="138705"/>
                </a:cubicBezTo>
                <a:cubicBezTo>
                  <a:pt x="3570135" y="94973"/>
                  <a:pt x="3945172" y="73770"/>
                  <a:pt x="4309607" y="51241"/>
                </a:cubicBezTo>
                <a:cubicBezTo>
                  <a:pt x="4674042" y="28712"/>
                  <a:pt x="5094136" y="11484"/>
                  <a:pt x="5390984" y="3533"/>
                </a:cubicBezTo>
                <a:cubicBezTo>
                  <a:pt x="5687832" y="-4418"/>
                  <a:pt x="6090699" y="3533"/>
                  <a:pt x="6090699" y="3533"/>
                </a:cubicBezTo>
                <a:lnTo>
                  <a:pt x="6090699" y="3533"/>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815881" y="3164620"/>
            <a:ext cx="1304924" cy="646331"/>
          </a:xfrm>
          <a:prstGeom prst="rect">
            <a:avLst/>
          </a:prstGeom>
          <a:noFill/>
        </p:spPr>
        <p:txBody>
          <a:bodyPr wrap="square" rtlCol="0">
            <a:spAutoFit/>
          </a:bodyPr>
          <a:lstStyle/>
          <a:p>
            <a:pPr algn="ctr"/>
            <a:r>
              <a:rPr lang="en-US" smtClean="0"/>
              <a:t>NEWTON REGIME</a:t>
            </a:r>
            <a:endParaRPr lang="en-US"/>
          </a:p>
        </p:txBody>
      </p:sp>
      <p:sp>
        <p:nvSpPr>
          <p:cNvPr id="16" name="TextBox 15"/>
          <p:cNvSpPr txBox="1"/>
          <p:nvPr/>
        </p:nvSpPr>
        <p:spPr>
          <a:xfrm>
            <a:off x="5490522" y="2343843"/>
            <a:ext cx="1960793" cy="369332"/>
          </a:xfrm>
          <a:prstGeom prst="rect">
            <a:avLst/>
          </a:prstGeom>
          <a:noFill/>
        </p:spPr>
        <p:txBody>
          <a:bodyPr wrap="none" rtlCol="0">
            <a:spAutoFit/>
          </a:bodyPr>
          <a:lstStyle/>
          <a:p>
            <a:r>
              <a:rPr lang="en-US" dirty="0" smtClean="0"/>
              <a:t>EINSTEIN REGIME</a:t>
            </a:r>
            <a:endParaRPr lang="en-US" dirty="0"/>
          </a:p>
        </p:txBody>
      </p:sp>
      <p:sp>
        <p:nvSpPr>
          <p:cNvPr id="17" name="Freeform 16"/>
          <p:cNvSpPr/>
          <p:nvPr/>
        </p:nvSpPr>
        <p:spPr>
          <a:xfrm>
            <a:off x="3878382" y="1399430"/>
            <a:ext cx="484846" cy="2965836"/>
          </a:xfrm>
          <a:custGeom>
            <a:avLst/>
            <a:gdLst>
              <a:gd name="connsiteX0" fmla="*/ 311955 w 484846"/>
              <a:gd name="connsiteY0" fmla="*/ 0 h 2965836"/>
              <a:gd name="connsiteX1" fmla="*/ 129075 w 484846"/>
              <a:gd name="connsiteY1" fmla="*/ 318052 h 2965836"/>
              <a:gd name="connsiteX2" fmla="*/ 319907 w 484846"/>
              <a:gd name="connsiteY2" fmla="*/ 667909 h 2965836"/>
              <a:gd name="connsiteX3" fmla="*/ 208588 w 484846"/>
              <a:gd name="connsiteY3" fmla="*/ 842838 h 2965836"/>
              <a:gd name="connsiteX4" fmla="*/ 105221 w 484846"/>
              <a:gd name="connsiteY4" fmla="*/ 1025718 h 2965836"/>
              <a:gd name="connsiteX5" fmla="*/ 343761 w 484846"/>
              <a:gd name="connsiteY5" fmla="*/ 1200647 h 2965836"/>
              <a:gd name="connsiteX6" fmla="*/ 375566 w 484846"/>
              <a:gd name="connsiteY6" fmla="*/ 1343770 h 2965836"/>
              <a:gd name="connsiteX7" fmla="*/ 33660 w 484846"/>
              <a:gd name="connsiteY7" fmla="*/ 1463040 h 2965836"/>
              <a:gd name="connsiteX8" fmla="*/ 49562 w 484846"/>
              <a:gd name="connsiteY8" fmla="*/ 1677725 h 2965836"/>
              <a:gd name="connsiteX9" fmla="*/ 359663 w 484846"/>
              <a:gd name="connsiteY9" fmla="*/ 1812897 h 2965836"/>
              <a:gd name="connsiteX10" fmla="*/ 478933 w 484846"/>
              <a:gd name="connsiteY10" fmla="*/ 1987826 h 2965836"/>
              <a:gd name="connsiteX11" fmla="*/ 192686 w 484846"/>
              <a:gd name="connsiteY11" fmla="*/ 2289975 h 2965836"/>
              <a:gd name="connsiteX12" fmla="*/ 33660 w 484846"/>
              <a:gd name="connsiteY12" fmla="*/ 2449001 h 2965836"/>
              <a:gd name="connsiteX13" fmla="*/ 248345 w 484846"/>
              <a:gd name="connsiteY13" fmla="*/ 2711394 h 2965836"/>
              <a:gd name="connsiteX14" fmla="*/ 415322 w 484846"/>
              <a:gd name="connsiteY14" fmla="*/ 2862469 h 2965836"/>
              <a:gd name="connsiteX15" fmla="*/ 351712 w 484846"/>
              <a:gd name="connsiteY15" fmla="*/ 2965836 h 2965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4846" h="2965836">
                <a:moveTo>
                  <a:pt x="311955" y="0"/>
                </a:moveTo>
                <a:cubicBezTo>
                  <a:pt x="219852" y="103367"/>
                  <a:pt x="127750" y="206734"/>
                  <a:pt x="129075" y="318052"/>
                </a:cubicBezTo>
                <a:cubicBezTo>
                  <a:pt x="130400" y="429370"/>
                  <a:pt x="306655" y="580445"/>
                  <a:pt x="319907" y="667909"/>
                </a:cubicBezTo>
                <a:cubicBezTo>
                  <a:pt x="333159" y="755373"/>
                  <a:pt x="244369" y="783203"/>
                  <a:pt x="208588" y="842838"/>
                </a:cubicBezTo>
                <a:cubicBezTo>
                  <a:pt x="172807" y="902473"/>
                  <a:pt x="82692" y="966083"/>
                  <a:pt x="105221" y="1025718"/>
                </a:cubicBezTo>
                <a:cubicBezTo>
                  <a:pt x="127750" y="1085353"/>
                  <a:pt x="298704" y="1147638"/>
                  <a:pt x="343761" y="1200647"/>
                </a:cubicBezTo>
                <a:cubicBezTo>
                  <a:pt x="388818" y="1253656"/>
                  <a:pt x="427250" y="1300038"/>
                  <a:pt x="375566" y="1343770"/>
                </a:cubicBezTo>
                <a:cubicBezTo>
                  <a:pt x="323882" y="1387502"/>
                  <a:pt x="87994" y="1407381"/>
                  <a:pt x="33660" y="1463040"/>
                </a:cubicBezTo>
                <a:cubicBezTo>
                  <a:pt x="-20674" y="1518699"/>
                  <a:pt x="-4772" y="1619416"/>
                  <a:pt x="49562" y="1677725"/>
                </a:cubicBezTo>
                <a:cubicBezTo>
                  <a:pt x="103896" y="1736034"/>
                  <a:pt x="288101" y="1761214"/>
                  <a:pt x="359663" y="1812897"/>
                </a:cubicBezTo>
                <a:cubicBezTo>
                  <a:pt x="431225" y="1864580"/>
                  <a:pt x="506762" y="1908313"/>
                  <a:pt x="478933" y="1987826"/>
                </a:cubicBezTo>
                <a:cubicBezTo>
                  <a:pt x="451104" y="2067339"/>
                  <a:pt x="266898" y="2213113"/>
                  <a:pt x="192686" y="2289975"/>
                </a:cubicBezTo>
                <a:cubicBezTo>
                  <a:pt x="118474" y="2366837"/>
                  <a:pt x="24383" y="2378765"/>
                  <a:pt x="33660" y="2449001"/>
                </a:cubicBezTo>
                <a:cubicBezTo>
                  <a:pt x="42936" y="2519238"/>
                  <a:pt x="184735" y="2642483"/>
                  <a:pt x="248345" y="2711394"/>
                </a:cubicBezTo>
                <a:cubicBezTo>
                  <a:pt x="311955" y="2780305"/>
                  <a:pt x="398094" y="2820062"/>
                  <a:pt x="415322" y="2862469"/>
                </a:cubicBezTo>
                <a:cubicBezTo>
                  <a:pt x="432550" y="2904876"/>
                  <a:pt x="351712" y="2965836"/>
                  <a:pt x="351712" y="2965836"/>
                </a:cubicBezTo>
              </a:path>
            </a:pathLst>
          </a:custGeom>
          <a:noFill/>
          <a:ln>
            <a:solidFill>
              <a:schemeClr val="accent5"/>
            </a:solidFill>
            <a:prstDash val="dash"/>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057523" y="4496865"/>
            <a:ext cx="4049507" cy="369332"/>
          </a:xfrm>
          <a:prstGeom prst="rect">
            <a:avLst/>
          </a:prstGeom>
          <a:noFill/>
        </p:spPr>
        <p:txBody>
          <a:bodyPr wrap="none" rtlCol="0">
            <a:spAutoFit/>
          </a:bodyPr>
          <a:lstStyle/>
          <a:p>
            <a:r>
              <a:rPr lang="en-US" dirty="0" smtClean="0"/>
              <a:t>Increase in energy </a:t>
            </a:r>
            <a:r>
              <a:rPr lang="en-US" dirty="0" smtClean="0">
                <a:sym typeface="Wingdings"/>
              </a:rPr>
              <a:t> increase in velocity</a:t>
            </a:r>
            <a:endParaRPr lang="en-US" dirty="0"/>
          </a:p>
        </p:txBody>
      </p:sp>
      <p:sp>
        <p:nvSpPr>
          <p:cNvPr id="19" name="TextBox 18"/>
          <p:cNvSpPr txBox="1"/>
          <p:nvPr/>
        </p:nvSpPr>
        <p:spPr>
          <a:xfrm>
            <a:off x="5261573" y="2851098"/>
            <a:ext cx="4653838" cy="369332"/>
          </a:xfrm>
          <a:prstGeom prst="rect">
            <a:avLst/>
          </a:prstGeom>
          <a:noFill/>
        </p:spPr>
        <p:txBody>
          <a:bodyPr wrap="none" rtlCol="0">
            <a:spAutoFit/>
          </a:bodyPr>
          <a:lstStyle/>
          <a:p>
            <a:r>
              <a:rPr lang="en-US" dirty="0" smtClean="0"/>
              <a:t>Increase in energy </a:t>
            </a:r>
            <a:r>
              <a:rPr lang="en-US" dirty="0" smtClean="0">
                <a:sym typeface="Wingdings"/>
              </a:rPr>
              <a:t> increase relativistic mass</a:t>
            </a:r>
            <a:endParaRPr lang="en-US" dirty="0"/>
          </a:p>
        </p:txBody>
      </p:sp>
      <p:sp>
        <p:nvSpPr>
          <p:cNvPr id="20" name="TextBox 19"/>
          <p:cNvSpPr txBox="1"/>
          <p:nvPr/>
        </p:nvSpPr>
        <p:spPr>
          <a:xfrm>
            <a:off x="1359969" y="4929494"/>
            <a:ext cx="5651612" cy="646331"/>
          </a:xfrm>
          <a:prstGeom prst="rect">
            <a:avLst/>
          </a:prstGeom>
          <a:noFill/>
        </p:spPr>
        <p:txBody>
          <a:bodyPr wrap="none" rtlCol="0">
            <a:spAutoFit/>
          </a:bodyPr>
          <a:lstStyle/>
          <a:p>
            <a:r>
              <a:rPr lang="en-US" dirty="0" smtClean="0"/>
              <a:t>In a circular accelerator:</a:t>
            </a:r>
          </a:p>
          <a:p>
            <a:pPr marL="285750" indent="-285750">
              <a:buFont typeface="Arial" charset="0"/>
              <a:buChar char="•"/>
            </a:pPr>
            <a:r>
              <a:rPr lang="en-US" dirty="0" smtClean="0"/>
              <a:t>Increase in velocity </a:t>
            </a:r>
            <a:r>
              <a:rPr lang="en-US" dirty="0" smtClean="0">
                <a:sym typeface="Wingdings"/>
              </a:rPr>
              <a:t> </a:t>
            </a:r>
            <a:r>
              <a:rPr lang="en-US" dirty="0" smtClean="0">
                <a:solidFill>
                  <a:srgbClr val="FFC000"/>
                </a:solidFill>
                <a:sym typeface="Wingdings"/>
              </a:rPr>
              <a:t>increase in revolution frequency</a:t>
            </a:r>
            <a:endParaRPr lang="en-US" dirty="0">
              <a:solidFill>
                <a:srgbClr val="FFC000"/>
              </a:solidFill>
            </a:endParaRPr>
          </a:p>
        </p:txBody>
      </p:sp>
      <p:sp>
        <p:nvSpPr>
          <p:cNvPr id="22" name="TextBox 21"/>
          <p:cNvSpPr txBox="1"/>
          <p:nvPr/>
        </p:nvSpPr>
        <p:spPr>
          <a:xfrm>
            <a:off x="5261196" y="3246475"/>
            <a:ext cx="6395405" cy="646331"/>
          </a:xfrm>
          <a:prstGeom prst="rect">
            <a:avLst/>
          </a:prstGeom>
          <a:noFill/>
        </p:spPr>
        <p:txBody>
          <a:bodyPr wrap="none" rtlCol="0">
            <a:spAutoFit/>
          </a:bodyPr>
          <a:lstStyle/>
          <a:p>
            <a:r>
              <a:rPr lang="en-US" dirty="0" smtClean="0"/>
              <a:t>In a circular accelerator:</a:t>
            </a:r>
          </a:p>
          <a:p>
            <a:pPr marL="285750" indent="-285750">
              <a:buFont typeface="Arial" charset="0"/>
              <a:buChar char="•"/>
            </a:pPr>
            <a:r>
              <a:rPr lang="en-US" dirty="0" smtClean="0"/>
              <a:t>Increase in relativistic mass</a:t>
            </a:r>
            <a:r>
              <a:rPr lang="en-US" dirty="0" smtClean="0">
                <a:sym typeface="Wingdings"/>
              </a:rPr>
              <a:t> </a:t>
            </a:r>
            <a:r>
              <a:rPr lang="en-US" dirty="0" smtClean="0">
                <a:solidFill>
                  <a:srgbClr val="FFC000"/>
                </a:solidFill>
                <a:sym typeface="Wingdings"/>
              </a:rPr>
              <a:t>decrease in revolution frequency</a:t>
            </a:r>
            <a:endParaRPr lang="en-US" dirty="0">
              <a:solidFill>
                <a:srgbClr val="FFC000"/>
              </a:solidFill>
            </a:endParaRPr>
          </a:p>
        </p:txBody>
      </p:sp>
      <mc:AlternateContent xmlns:mc="http://schemas.openxmlformats.org/markup-compatibility/2006" xmlns:a14="http://schemas.microsoft.com/office/drawing/2010/main">
        <mc:Choice Requires="a14">
          <p:sp>
            <p:nvSpPr>
              <p:cNvPr id="23" name="TextBox 22"/>
              <p:cNvSpPr txBox="1"/>
              <p:nvPr/>
            </p:nvSpPr>
            <p:spPr>
              <a:xfrm>
                <a:off x="3218690" y="521730"/>
                <a:ext cx="1888340" cy="369332"/>
              </a:xfrm>
              <a:prstGeom prst="rect">
                <a:avLst/>
              </a:prstGeom>
              <a:solidFill>
                <a:schemeClr val="accent1">
                  <a:lumMod val="75000"/>
                </a:schemeClr>
              </a:solidFill>
            </p:spPr>
            <p:txBody>
              <a:bodyPr wrap="square" rtlCol="0">
                <a:spAutoFit/>
              </a:bodyPr>
              <a:lstStyle/>
              <a:p>
                <a14:m>
                  <m:oMath xmlns:m="http://schemas.openxmlformats.org/officeDocument/2006/math">
                    <m:r>
                      <a:rPr lang="en-US" i="1">
                        <a:latin typeface="Cambria Math" panose="02040503050406030204" pitchFamily="18" charset="0"/>
                        <a:ea typeface="Cambria Math" panose="02040503050406030204" pitchFamily="18" charset="0"/>
                      </a:rPr>
                      <m:t>𝜂</m:t>
                    </m:r>
                  </m:oMath>
                </a14:m>
                <a:r>
                  <a:rPr lang="en-GB" dirty="0" smtClean="0"/>
                  <a:t> = SLIP FACTOR</a:t>
                </a:r>
                <a:endParaRPr lang="en-GB" dirty="0"/>
              </a:p>
            </p:txBody>
          </p:sp>
        </mc:Choice>
        <mc:Fallback xmlns="">
          <p:sp>
            <p:nvSpPr>
              <p:cNvPr id="23" name="TextBox 22"/>
              <p:cNvSpPr txBox="1">
                <a:spLocks noRot="1" noChangeAspect="1" noMove="1" noResize="1" noEditPoints="1" noAdjustHandles="1" noChangeArrowheads="1" noChangeShapeType="1" noTextEdit="1"/>
              </p:cNvSpPr>
              <p:nvPr/>
            </p:nvSpPr>
            <p:spPr>
              <a:xfrm>
                <a:off x="3218690" y="521730"/>
                <a:ext cx="1888340" cy="369332"/>
              </a:xfrm>
              <a:prstGeom prst="rect">
                <a:avLst/>
              </a:prstGeom>
              <a:blipFill rotWithShape="0">
                <a:blip r:embed="rId2"/>
                <a:stretch>
                  <a:fillRect t="-8333" b="-28333"/>
                </a:stretch>
              </a:blipFill>
            </p:spPr>
            <p:txBody>
              <a:bodyPr/>
              <a:lstStyle/>
              <a:p>
                <a:r>
                  <a:rPr lang="en-US">
                    <a:noFill/>
                  </a:rPr>
                  <a:t> </a:t>
                </a:r>
              </a:p>
            </p:txBody>
          </p:sp>
        </mc:Fallback>
      </mc:AlternateContent>
      <p:sp>
        <p:nvSpPr>
          <p:cNvPr id="24" name="Oval 23"/>
          <p:cNvSpPr/>
          <p:nvPr/>
        </p:nvSpPr>
        <p:spPr>
          <a:xfrm rot="1568957">
            <a:off x="2322113" y="2477076"/>
            <a:ext cx="779228" cy="2021418"/>
          </a:xfrm>
          <a:prstGeom prst="ellipse">
            <a:avLst/>
          </a:prstGeom>
          <a:noFill/>
          <a:ln>
            <a:solidFill>
              <a:srgbClr val="FF8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359969" y="3364023"/>
            <a:ext cx="933269" cy="369332"/>
          </a:xfrm>
          <a:prstGeom prst="rect">
            <a:avLst/>
          </a:prstGeom>
          <a:noFill/>
        </p:spPr>
        <p:txBody>
          <a:bodyPr wrap="none" rtlCol="0">
            <a:spAutoFit/>
          </a:bodyPr>
          <a:lstStyle/>
          <a:p>
            <a:r>
              <a:rPr lang="en-US" dirty="0" smtClean="0">
                <a:solidFill>
                  <a:srgbClr val="FF85FF"/>
                </a:solidFill>
              </a:rPr>
              <a:t>Booster</a:t>
            </a:r>
            <a:endParaRPr lang="en-US" dirty="0">
              <a:solidFill>
                <a:srgbClr val="FF85FF"/>
              </a:solidFill>
            </a:endParaRPr>
          </a:p>
        </p:txBody>
      </p:sp>
      <p:sp>
        <p:nvSpPr>
          <p:cNvPr id="26" name="Oval 25"/>
          <p:cNvSpPr/>
          <p:nvPr/>
        </p:nvSpPr>
        <p:spPr>
          <a:xfrm rot="4296183">
            <a:off x="3854486" y="1184996"/>
            <a:ext cx="779228" cy="2404326"/>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3061266" y="2048791"/>
            <a:ext cx="442750" cy="369332"/>
          </a:xfrm>
          <a:prstGeom prst="rect">
            <a:avLst/>
          </a:prstGeom>
          <a:noFill/>
        </p:spPr>
        <p:txBody>
          <a:bodyPr wrap="none" rtlCol="0">
            <a:spAutoFit/>
          </a:bodyPr>
          <a:lstStyle/>
          <a:p>
            <a:r>
              <a:rPr lang="en-US" dirty="0" smtClean="0">
                <a:solidFill>
                  <a:srgbClr val="FFC000"/>
                </a:solidFill>
              </a:rPr>
              <a:t>PS</a:t>
            </a:r>
            <a:endParaRPr lang="en-US" dirty="0">
              <a:solidFill>
                <a:srgbClr val="FFC000"/>
              </a:solidFill>
            </a:endParaRPr>
          </a:p>
        </p:txBody>
      </p:sp>
      <p:sp>
        <p:nvSpPr>
          <p:cNvPr id="28" name="Oval 27"/>
          <p:cNvSpPr/>
          <p:nvPr/>
        </p:nvSpPr>
        <p:spPr>
          <a:xfrm rot="5158437">
            <a:off x="6452694" y="436769"/>
            <a:ext cx="779228" cy="3089871"/>
          </a:xfrm>
          <a:prstGeom prst="ellipse">
            <a:avLst/>
          </a:pr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6428964" y="1225527"/>
            <a:ext cx="1043876" cy="369332"/>
          </a:xfrm>
          <a:prstGeom prst="rect">
            <a:avLst/>
          </a:prstGeom>
          <a:noFill/>
        </p:spPr>
        <p:txBody>
          <a:bodyPr wrap="none" rtlCol="0">
            <a:spAutoFit/>
          </a:bodyPr>
          <a:lstStyle/>
          <a:p>
            <a:r>
              <a:rPr lang="en-US" smtClean="0">
                <a:solidFill>
                  <a:schemeClr val="tx2">
                    <a:lumMod val="40000"/>
                    <a:lumOff val="60000"/>
                  </a:schemeClr>
                </a:solidFill>
              </a:rPr>
              <a:t>SPS/LHC</a:t>
            </a:r>
            <a:endParaRPr lang="en-US">
              <a:solidFill>
                <a:schemeClr val="tx2">
                  <a:lumMod val="40000"/>
                  <a:lumOff val="60000"/>
                </a:schemeClr>
              </a:solidFill>
            </a:endParaRPr>
          </a:p>
        </p:txBody>
      </p:sp>
      <mc:AlternateContent xmlns:mc="http://schemas.openxmlformats.org/markup-compatibility/2006" xmlns:a14="http://schemas.microsoft.com/office/drawing/2010/main">
        <mc:Choice Requires="a14">
          <p:sp>
            <p:nvSpPr>
              <p:cNvPr id="30" name="TextBox 29"/>
              <p:cNvSpPr txBox="1"/>
              <p:nvPr/>
            </p:nvSpPr>
            <p:spPr>
              <a:xfrm>
                <a:off x="2948447" y="937340"/>
                <a:ext cx="2658869" cy="369332"/>
              </a:xfrm>
              <a:prstGeom prst="rect">
                <a:avLst/>
              </a:prstGeom>
              <a:solidFill>
                <a:schemeClr val="accent4"/>
              </a:solidFill>
            </p:spPr>
            <p:txBody>
              <a:bodyPr wrap="none" rtlCol="0">
                <a:spAutoFit/>
              </a:bodyPr>
              <a:lstStyle/>
              <a:p>
                <a14:m>
                  <m:oMath xmlns:m="http://schemas.openxmlformats.org/officeDocument/2006/math">
                    <m:sSub>
                      <m:sSubPr>
                        <m:ctrlPr>
                          <a:rPr lang="en-US" i="1">
                            <a:latin typeface="Cambria Math" charset="0"/>
                            <a:sym typeface="Wingdings" panose="05000000000000000000" pitchFamily="2" charset="2"/>
                          </a:rPr>
                        </m:ctrlPr>
                      </m:sSubPr>
                      <m:e>
                        <m:r>
                          <a:rPr lang="en-US" i="1">
                            <a:latin typeface="Cambria Math" panose="02040503050406030204" pitchFamily="18" charset="0"/>
                            <a:ea typeface="Cambria Math" panose="02040503050406030204" pitchFamily="18" charset="0"/>
                            <a:sym typeface="Wingdings" panose="05000000000000000000" pitchFamily="2" charset="2"/>
                          </a:rPr>
                          <m:t>𝛾</m:t>
                        </m:r>
                      </m:e>
                      <m:sub>
                        <m:r>
                          <a:rPr lang="en-US" i="1">
                            <a:latin typeface="Cambria Math" panose="02040503050406030204" pitchFamily="18" charset="0"/>
                            <a:sym typeface="Wingdings" panose="05000000000000000000" pitchFamily="2" charset="2"/>
                          </a:rPr>
                          <m:t>𝑡𝑟</m:t>
                        </m:r>
                      </m:sub>
                    </m:sSub>
                  </m:oMath>
                </a14:m>
                <a:r>
                  <a:rPr lang="en-GB" dirty="0" smtClean="0"/>
                  <a:t>= GAMMA TRANSITION</a:t>
                </a:r>
                <a:endParaRPr lang="en-GB" dirty="0"/>
              </a:p>
            </p:txBody>
          </p:sp>
        </mc:Choice>
        <mc:Fallback xmlns="">
          <p:sp>
            <p:nvSpPr>
              <p:cNvPr id="30" name="TextBox 29"/>
              <p:cNvSpPr txBox="1">
                <a:spLocks noRot="1" noChangeAspect="1" noMove="1" noResize="1" noEditPoints="1" noAdjustHandles="1" noChangeArrowheads="1" noChangeShapeType="1" noTextEdit="1"/>
              </p:cNvSpPr>
              <p:nvPr/>
            </p:nvSpPr>
            <p:spPr>
              <a:xfrm>
                <a:off x="2948447" y="937340"/>
                <a:ext cx="2658869" cy="369332"/>
              </a:xfrm>
              <a:prstGeom prst="rect">
                <a:avLst/>
              </a:prstGeom>
              <a:blipFill rotWithShape="0">
                <a:blip r:embed="rId3"/>
                <a:stretch>
                  <a:fillRect t="-8333" r="-4817" b="-28333"/>
                </a:stretch>
              </a:blipFill>
            </p:spPr>
            <p:txBody>
              <a:bodyPr/>
              <a:lstStyle/>
              <a:p>
                <a:r>
                  <a:rPr lang="en-US">
                    <a:noFill/>
                  </a:rPr>
                  <a:t> </a:t>
                </a:r>
              </a:p>
            </p:txBody>
          </p:sp>
        </mc:Fallback>
      </mc:AlternateContent>
    </p:spTree>
    <p:extLst>
      <p:ext uri="{BB962C8B-B14F-4D97-AF65-F5344CB8AC3E}">
        <p14:creationId xmlns:p14="http://schemas.microsoft.com/office/powerpoint/2010/main" val="15873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29"/>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2" grpId="0"/>
      <p:bldP spid="23" grpId="1" animBg="1"/>
      <p:bldP spid="24" grpId="0" animBg="1"/>
      <p:bldP spid="25" grpId="0"/>
      <p:bldP spid="26" grpId="0" animBg="1"/>
      <p:bldP spid="27" grpId="0"/>
      <p:bldP spid="28" grpId="0" animBg="1"/>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 objectives</a:t>
            </a:r>
            <a:endParaRPr lang="en-US" dirty="0"/>
          </a:p>
        </p:txBody>
      </p:sp>
      <p:sp>
        <p:nvSpPr>
          <p:cNvPr id="3" name="Date Placeholder 2"/>
          <p:cNvSpPr>
            <a:spLocks noGrp="1"/>
          </p:cNvSpPr>
          <p:nvPr>
            <p:ph type="dt" sz="half" idx="10"/>
          </p:nvPr>
        </p:nvSpPr>
        <p:spPr/>
        <p:txBody>
          <a:bodyPr/>
          <a:lstStyle/>
          <a:p>
            <a:r>
              <a:rPr lang="en-US" smtClean="0"/>
              <a:t>22.03.2022</a:t>
            </a:r>
            <a:endParaRPr lang="en-GB"/>
          </a:p>
        </p:txBody>
      </p:sp>
      <p:sp>
        <p:nvSpPr>
          <p:cNvPr id="4" name="Footer Placeholder 3"/>
          <p:cNvSpPr>
            <a:spLocks noGrp="1"/>
          </p:cNvSpPr>
          <p:nvPr>
            <p:ph type="ftr" sz="quarter" idx="11"/>
          </p:nvPr>
        </p:nvSpPr>
        <p:spPr/>
        <p:txBody>
          <a:bodyPr/>
          <a:lstStyle/>
          <a:p>
            <a:r>
              <a:rPr lang="en-GB" smtClean="0"/>
              <a:t>Introduction to accelerator physics, R. Alemany Fernandez</a:t>
            </a:r>
            <a:endParaRPr lang="en-GB"/>
          </a:p>
        </p:txBody>
      </p:sp>
      <p:sp>
        <p:nvSpPr>
          <p:cNvPr id="5" name="Slide Number Placeholder 4"/>
          <p:cNvSpPr>
            <a:spLocks noGrp="1"/>
          </p:cNvSpPr>
          <p:nvPr>
            <p:ph type="sldNum" sz="quarter" idx="12"/>
          </p:nvPr>
        </p:nvSpPr>
        <p:spPr/>
        <p:txBody>
          <a:bodyPr/>
          <a:lstStyle/>
          <a:p>
            <a:fld id="{F45B2314-50F7-4F10-B8A8-A8DCE8E27403}" type="slidenum">
              <a:rPr lang="en-GB" smtClean="0"/>
              <a:t>2</a:t>
            </a:fld>
            <a:endParaRPr lang="en-GB"/>
          </a:p>
        </p:txBody>
      </p:sp>
      <p:sp>
        <p:nvSpPr>
          <p:cNvPr id="6" name="Subtitle 2"/>
          <p:cNvSpPr txBox="1">
            <a:spLocks/>
          </p:cNvSpPr>
          <p:nvPr/>
        </p:nvSpPr>
        <p:spPr>
          <a:xfrm>
            <a:off x="1028112" y="1690688"/>
            <a:ext cx="9144000" cy="75402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smtClean="0"/>
              <a:t>Course objectives:</a:t>
            </a:r>
          </a:p>
          <a:p>
            <a:pPr marL="342900" indent="-342900"/>
            <a:r>
              <a:rPr lang="en-GB" dirty="0" smtClean="0"/>
              <a:t>Give an overview of the longitudinal beam dynamics in accelerators</a:t>
            </a:r>
          </a:p>
          <a:p>
            <a:pPr marL="342900" indent="-342900"/>
            <a:r>
              <a:rPr lang="en-GB" dirty="0" smtClean="0"/>
              <a:t>Understand the issue of synchronization between the particles and the accelerating cavity</a:t>
            </a:r>
          </a:p>
          <a:p>
            <a:pPr marL="342900" indent="-342900"/>
            <a:r>
              <a:rPr lang="en-GB" dirty="0" smtClean="0"/>
              <a:t>The course will focused on synchrotrons and the synchrotron motion</a:t>
            </a:r>
          </a:p>
          <a:p>
            <a:pPr marL="342900" indent="-342900"/>
            <a:r>
              <a:rPr lang="en-GB" dirty="0" smtClean="0"/>
              <a:t>We will discuss radio-frequency resonators and the transit time factor (?)</a:t>
            </a:r>
            <a:endParaRPr lang="en-GB" dirty="0"/>
          </a:p>
        </p:txBody>
      </p:sp>
    </p:spTree>
    <p:extLst>
      <p:ext uri="{BB962C8B-B14F-4D97-AF65-F5344CB8AC3E}">
        <p14:creationId xmlns:p14="http://schemas.microsoft.com/office/powerpoint/2010/main" val="11352625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579374" y="5023259"/>
            <a:ext cx="1305232" cy="8023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 name="TextBox 1"/>
              <p:cNvSpPr txBox="1"/>
              <p:nvPr/>
            </p:nvSpPr>
            <p:spPr>
              <a:xfrm>
                <a:off x="444501" y="255834"/>
                <a:ext cx="8835239" cy="1039580"/>
              </a:xfrm>
              <a:prstGeom prst="rect">
                <a:avLst/>
              </a:prstGeom>
              <a:noFill/>
            </p:spPr>
            <p:txBody>
              <a:bodyPr wrap="none" rtlCol="0">
                <a:spAutoFit/>
              </a:bodyPr>
              <a:lstStyle/>
              <a:p>
                <a:r>
                  <a:rPr lang="en-GB" b="1" dirty="0" smtClean="0">
                    <a:solidFill>
                      <a:schemeClr val="tx1"/>
                    </a:solidFill>
                  </a:rPr>
                  <a:t>RELATIVISTIC AND NON-RELATIVISTIC REGIME</a:t>
                </a:r>
              </a:p>
              <a:p>
                <a:pPr marL="285750" indent="-285750">
                  <a:buFont typeface="Arial" panose="020B0604020202020204" pitchFamily="34" charset="0"/>
                  <a:buChar char="•"/>
                </a:pPr>
                <a:r>
                  <a:rPr lang="en-GB" dirty="0" smtClean="0">
                    <a:solidFill>
                      <a:schemeClr val="tx1"/>
                    </a:solidFill>
                  </a:rPr>
                  <a:t>The revolution period of a particle is </a:t>
                </a:r>
                <a14:m>
                  <m:oMath xmlns:m="http://schemas.openxmlformats.org/officeDocument/2006/math">
                    <m:r>
                      <a:rPr lang="en-US" b="0" i="1" smtClean="0">
                        <a:solidFill>
                          <a:schemeClr val="tx1"/>
                        </a:solidFill>
                        <a:latin typeface="Cambria Math" panose="02040503050406030204" pitchFamily="18" charset="0"/>
                      </a:rPr>
                      <m:t>𝑇</m:t>
                    </m:r>
                    <m:r>
                      <a:rPr lang="en-US" b="0" i="1" smtClean="0">
                        <a:solidFill>
                          <a:schemeClr val="tx1"/>
                        </a:solidFill>
                        <a:latin typeface="Cambria Math" panose="02040503050406030204" pitchFamily="18" charset="0"/>
                      </a:rPr>
                      <m:t>=</m:t>
                    </m:r>
                    <m:f>
                      <m:fPr>
                        <m:ctrlPr>
                          <a:rPr lang="en-US" b="0" i="1" smtClean="0">
                            <a:solidFill>
                              <a:schemeClr val="tx1"/>
                            </a:solidFill>
                            <a:latin typeface="Cambria Math" charset="0"/>
                          </a:rPr>
                        </m:ctrlPr>
                      </m:fPr>
                      <m:num>
                        <m:r>
                          <a:rPr lang="en-US" b="0" i="1" smtClean="0">
                            <a:solidFill>
                              <a:schemeClr val="tx1"/>
                            </a:solidFill>
                            <a:latin typeface="Cambria Math" panose="02040503050406030204" pitchFamily="18" charset="0"/>
                          </a:rPr>
                          <m:t>𝐿</m:t>
                        </m:r>
                      </m:num>
                      <m:den>
                        <m:r>
                          <a:rPr lang="en-US" b="0" i="1" smtClean="0">
                            <a:solidFill>
                              <a:schemeClr val="tx1"/>
                            </a:solidFill>
                            <a:latin typeface="Cambria Math" panose="02040503050406030204" pitchFamily="18" charset="0"/>
                          </a:rPr>
                          <m:t>𝑣</m:t>
                        </m:r>
                      </m:den>
                    </m:f>
                  </m:oMath>
                </a14:m>
                <a:r>
                  <a:rPr lang="en-GB" dirty="0" smtClean="0">
                    <a:solidFill>
                      <a:schemeClr val="tx1"/>
                    </a:solidFill>
                  </a:rPr>
                  <a:t>.</a:t>
                </a:r>
              </a:p>
              <a:p>
                <a:pPr marL="285750" indent="-285750">
                  <a:buFont typeface="Arial" panose="020B0604020202020204" pitchFamily="34" charset="0"/>
                  <a:buChar char="•"/>
                </a:pPr>
                <a:r>
                  <a:rPr lang="en-GB" dirty="0" smtClean="0">
                    <a:solidFill>
                      <a:schemeClr val="tx1"/>
                    </a:solidFill>
                  </a:rPr>
                  <a:t>The relative difference between the revolution period of the real and the ideal particle is:</a:t>
                </a:r>
                <a:endParaRPr lang="en-GB" dirty="0">
                  <a:solidFill>
                    <a:schemeClr val="tx1"/>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444501" y="255834"/>
                <a:ext cx="8835239" cy="1039580"/>
              </a:xfrm>
              <a:prstGeom prst="rect">
                <a:avLst/>
              </a:prstGeom>
              <a:blipFill rotWithShape="0">
                <a:blip r:embed="rId2"/>
                <a:stretch>
                  <a:fillRect l="-621" t="-3509" b="-81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nvPr>
            </p:nvGraphicFramePr>
            <p:xfrm>
              <a:off x="444501" y="1293636"/>
              <a:ext cx="10744200" cy="658622"/>
            </p:xfrm>
            <a:graphic>
              <a:graphicData uri="http://schemas.openxmlformats.org/drawingml/2006/table">
                <a:tbl>
                  <a:tblPr firstRow="1" bandRow="1">
                    <a:tableStyleId>{2D5ABB26-0587-4C30-8999-92F81FD0307C}</a:tableStyleId>
                  </a:tblPr>
                  <a:tblGrid>
                    <a:gridCol w="5372100">
                      <a:extLst>
                        <a:ext uri="{9D8B030D-6E8A-4147-A177-3AD203B41FA5}">
                          <a16:colId xmlns:a16="http://schemas.microsoft.com/office/drawing/2014/main" xmlns="" val="2500582223"/>
                        </a:ext>
                      </a:extLst>
                    </a:gridCol>
                    <a:gridCol w="5372100">
                      <a:extLst>
                        <a:ext uri="{9D8B030D-6E8A-4147-A177-3AD203B41FA5}">
                          <a16:colId xmlns:a16="http://schemas.microsoft.com/office/drawing/2014/main" xmlns="" val="132000027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f>
                                  <m:fPr>
                                    <m:ctrlPr>
                                      <a:rPr lang="en-US" b="0" i="1" smtClean="0">
                                        <a:latin typeface="Cambria Math"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m:t>
                                    </m:r>
                                  </m:num>
                                  <m:den>
                                    <m:sSub>
                                      <m:sSubPr>
                                        <m:ctrlPr>
                                          <a:rPr lang="en-US" b="0" i="1" smtClean="0">
                                            <a:latin typeface="Cambria Math"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𝑇</m:t>
                                        </m:r>
                                      </m:e>
                                      <m:sub>
                                        <m:r>
                                          <a:rPr lang="en-US" b="0" i="1" smtClean="0">
                                            <a:latin typeface="Cambria Math" panose="02040503050406030204" pitchFamily="18" charset="0"/>
                                            <a:ea typeface="Cambria Math" panose="02040503050406030204" pitchFamily="18" charset="0"/>
                                          </a:rPr>
                                          <m:t>𝑠</m:t>
                                        </m:r>
                                      </m:sub>
                                    </m:sSub>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charset="0"/>
                                        <a:ea typeface="Cambria Math" panose="02040503050406030204" pitchFamily="18" charset="0"/>
                                      </a:rPr>
                                    </m:ctrlPr>
                                  </m:fPr>
                                  <m:num>
                                    <m:sSub>
                                      <m:sSubPr>
                                        <m:ctrlPr>
                                          <a:rPr lang="en-US" b="0" i="1" smtClean="0">
                                            <a:latin typeface="Cambria Math" charset="0"/>
                                          </a:rPr>
                                        </m:ctrlPr>
                                      </m:sSubPr>
                                      <m:e>
                                        <m:r>
                                          <m:rPr>
                                            <m:sty m:val="p"/>
                                          </m:rPr>
                                          <a:rPr lang="el-GR" b="0" i="1" smtClean="0">
                                            <a:latin typeface="Cambria Math" panose="02040503050406030204" pitchFamily="18" charset="0"/>
                                            <a:ea typeface="Cambria Math" panose="02040503050406030204" pitchFamily="18" charset="0"/>
                                          </a:rPr>
                                          <m:t>Δ</m:t>
                                        </m:r>
                                        <m:r>
                                          <a:rPr lang="en-US" b="0" i="1" smtClean="0">
                                            <a:latin typeface="Cambria Math" panose="02040503050406030204" pitchFamily="18" charset="0"/>
                                          </a:rPr>
                                          <m:t>𝑙</m:t>
                                        </m:r>
                                      </m:e>
                                      <m:sub>
                                        <m:r>
                                          <m:rPr>
                                            <m:sty m:val="p"/>
                                          </m:rPr>
                                          <a:rPr lang="el-GR" b="0" i="1" smtClean="0">
                                            <a:latin typeface="Cambria Math" panose="02040503050406030204" pitchFamily="18" charset="0"/>
                                            <a:ea typeface="Cambria Math" panose="02040503050406030204" pitchFamily="18" charset="0"/>
                                          </a:rPr>
                                          <m:t>Δ</m:t>
                                        </m:r>
                                        <m:r>
                                          <a:rPr lang="en-US" b="0" i="1" smtClean="0">
                                            <a:latin typeface="Cambria Math" panose="02040503050406030204" pitchFamily="18" charset="0"/>
                                            <a:ea typeface="Cambria Math" panose="02040503050406030204" pitchFamily="18" charset="0"/>
                                          </a:rPr>
                                          <m:t>𝐸</m:t>
                                        </m:r>
                                      </m:sub>
                                    </m:sSub>
                                  </m:num>
                                  <m:den>
                                    <m:sSub>
                                      <m:sSubPr>
                                        <m:ctrlPr>
                                          <a:rPr lang="en-US" b="0" i="1" smtClean="0">
                                            <a:latin typeface="Cambria Math"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𝑙</m:t>
                                        </m:r>
                                      </m:e>
                                      <m:sub>
                                        <m:r>
                                          <a:rPr lang="en-US" b="0" i="1" smtClean="0">
                                            <a:latin typeface="Cambria Math" panose="02040503050406030204" pitchFamily="18" charset="0"/>
                                            <a:ea typeface="Cambria Math" panose="02040503050406030204" pitchFamily="18" charset="0"/>
                                          </a:rPr>
                                          <m:t>𝑠</m:t>
                                        </m:r>
                                      </m:sub>
                                    </m:sSub>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𝑣</m:t>
                                    </m:r>
                                  </m:num>
                                  <m:den>
                                    <m:sSub>
                                      <m:sSubPr>
                                        <m:ctrlPr>
                                          <a:rPr lang="en-US" b="0" i="1" smtClean="0">
                                            <a:latin typeface="Cambria Math"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𝑣</m:t>
                                        </m:r>
                                      </m:e>
                                      <m:sub>
                                        <m:r>
                                          <a:rPr lang="en-US" b="0" i="1" smtClean="0">
                                            <a:latin typeface="Cambria Math" panose="02040503050406030204" pitchFamily="18" charset="0"/>
                                            <a:ea typeface="Cambria Math" panose="02040503050406030204" pitchFamily="18" charset="0"/>
                                          </a:rPr>
                                          <m:t>𝑠</m:t>
                                        </m:r>
                                      </m:sub>
                                    </m:sSub>
                                  </m:den>
                                </m:f>
                              </m:oMath>
                            </m:oMathPara>
                          </a14:m>
                          <a:endParaRPr lang="en-GB" dirty="0"/>
                        </a:p>
                      </a:txBody>
                      <a:tcPr>
                        <a:noFill/>
                      </a:tcPr>
                    </a:tc>
                    <a:tc>
                      <a:txBody>
                        <a:bodyPr/>
                        <a:lstStyle/>
                        <a:p>
                          <a:pPr algn="r"/>
                          <a:r>
                            <a:rPr lang="en-GB" dirty="0" smtClean="0"/>
                            <a:t>Eq. 10</a:t>
                          </a:r>
                          <a:endParaRPr lang="en-GB" dirty="0"/>
                        </a:p>
                      </a:txBody>
                      <a:tcPr anchor="ctr"/>
                    </a:tc>
                    <a:extLst>
                      <a:ext uri="{0D108BD9-81ED-4DB2-BD59-A6C34878D82A}">
                        <a16:rowId xmlns:a16="http://schemas.microsoft.com/office/drawing/2014/main" xmlns="" val="1258918592"/>
                      </a:ext>
                    </a:extLst>
                  </a:tr>
                </a:tbl>
              </a:graphicData>
            </a:graphic>
          </p:graphicFrame>
        </mc:Choice>
        <mc:Fallback xmlns="">
          <p:graphicFrame>
            <p:nvGraphicFramePr>
              <p:cNvPr id="3" name="Table 2"/>
              <p:cNvGraphicFramePr>
                <a:graphicFrameLocks noGrp="1"/>
              </p:cNvGraphicFramePr>
              <p:nvPr>
                <p:extLst/>
              </p:nvPr>
            </p:nvGraphicFramePr>
            <p:xfrm>
              <a:off x="444501" y="1293636"/>
              <a:ext cx="10744200" cy="658622"/>
            </p:xfrm>
            <a:graphic>
              <a:graphicData uri="http://schemas.openxmlformats.org/drawingml/2006/table">
                <a:tbl>
                  <a:tblPr firstRow="1" bandRow="1">
                    <a:tableStyleId>{2D5ABB26-0587-4C30-8999-92F81FD0307C}</a:tableStyleId>
                  </a:tblPr>
                  <a:tblGrid>
                    <a:gridCol w="5372100">
                      <a:extLst>
                        <a:ext uri="{9D8B030D-6E8A-4147-A177-3AD203B41FA5}">
                          <a16:colId xmlns:a16="http://schemas.microsoft.com/office/drawing/2014/main" val="2500582223"/>
                        </a:ext>
                      </a:extLst>
                    </a:gridCol>
                    <a:gridCol w="5372100">
                      <a:extLst>
                        <a:ext uri="{9D8B030D-6E8A-4147-A177-3AD203B41FA5}">
                          <a16:colId xmlns:a16="http://schemas.microsoft.com/office/drawing/2014/main" val="1320000271"/>
                        </a:ext>
                      </a:extLst>
                    </a:gridCol>
                  </a:tblGrid>
                  <a:tr h="658622">
                    <a:tc>
                      <a:txBody>
                        <a:bodyPr/>
                        <a:lstStyle/>
                        <a:p>
                          <a:endParaRPr lang="es-ES"/>
                        </a:p>
                      </a:txBody>
                      <a:tcPr>
                        <a:blipFill>
                          <a:blip r:embed="rId3"/>
                          <a:stretch>
                            <a:fillRect r="-100000"/>
                          </a:stretch>
                        </a:blipFill>
                      </a:tcPr>
                    </a:tc>
                    <a:tc>
                      <a:txBody>
                        <a:bodyPr/>
                        <a:lstStyle/>
                        <a:p>
                          <a:pPr algn="r"/>
                          <a:r>
                            <a:rPr lang="en-GB" dirty="0" smtClean="0"/>
                            <a:t>Eq. 10</a:t>
                          </a:r>
                          <a:endParaRPr lang="en-GB" dirty="0"/>
                        </a:p>
                      </a:txBody>
                      <a:tcPr anchor="ctr"/>
                    </a:tc>
                    <a:extLst>
                      <a:ext uri="{0D108BD9-81ED-4DB2-BD59-A6C34878D82A}">
                        <a16:rowId xmlns:a16="http://schemas.microsoft.com/office/drawing/2014/main" val="1258918592"/>
                      </a:ext>
                    </a:extLst>
                  </a:tr>
                </a:tbl>
              </a:graphicData>
            </a:graphic>
          </p:graphicFrame>
        </mc:Fallback>
      </mc:AlternateContent>
      <mc:AlternateContent xmlns:mc="http://schemas.openxmlformats.org/markup-compatibility/2006" xmlns:a14="http://schemas.microsoft.com/office/drawing/2010/main">
        <mc:Choice Requires="a14">
          <p:sp>
            <p:nvSpPr>
              <p:cNvPr id="4" name="TextBox 3"/>
              <p:cNvSpPr txBox="1"/>
              <p:nvPr/>
            </p:nvSpPr>
            <p:spPr>
              <a:xfrm>
                <a:off x="444501" y="1968500"/>
                <a:ext cx="10642600" cy="646331"/>
              </a:xfrm>
              <a:prstGeom prst="rect">
                <a:avLst/>
              </a:prstGeom>
              <a:noFill/>
            </p:spPr>
            <p:txBody>
              <a:bodyPr wrap="square" rtlCol="0">
                <a:spAutoFit/>
              </a:bodyPr>
              <a:lstStyle/>
              <a:p>
                <a:pPr marL="285750" indent="-285750">
                  <a:buFont typeface="Arial" panose="020B0604020202020204" pitchFamily="34" charset="0"/>
                  <a:buChar char="•"/>
                </a:pPr>
                <a:r>
                  <a:rPr lang="en-GB" u="sng" dirty="0" smtClean="0"/>
                  <a:t>For relativistic particles </a:t>
                </a:r>
                <a:r>
                  <a:rPr lang="en-GB" dirty="0" smtClean="0"/>
                  <a:t>where </a:t>
                </a:r>
                <a14:m>
                  <m:oMath xmlns:m="http://schemas.openxmlformats.org/officeDocument/2006/math">
                    <m:r>
                      <a:rPr lang="en-US" b="0" i="1" smtClean="0">
                        <a:latin typeface="Cambria Math" panose="02040503050406030204" pitchFamily="18" charset="0"/>
                      </a:rPr>
                      <m:t>𝑣</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m:t>
                    </m:r>
                  </m:oMath>
                </a14:m>
                <a:r>
                  <a:rPr lang="en-GB" dirty="0" smtClean="0"/>
                  <a:t>, the ideal and real particle have the same velocity and therefore Eq. 10 simplifies to:</a:t>
                </a:r>
                <a:endParaRPr lang="en-GB" dirty="0"/>
              </a:p>
            </p:txBody>
          </p:sp>
        </mc:Choice>
        <mc:Fallback xmlns="">
          <p:sp>
            <p:nvSpPr>
              <p:cNvPr id="4" name="TextBox 3"/>
              <p:cNvSpPr txBox="1">
                <a:spLocks noRot="1" noChangeAspect="1" noMove="1" noResize="1" noEditPoints="1" noAdjustHandles="1" noChangeArrowheads="1" noChangeShapeType="1" noTextEdit="1"/>
              </p:cNvSpPr>
              <p:nvPr/>
            </p:nvSpPr>
            <p:spPr>
              <a:xfrm>
                <a:off x="444501" y="1968500"/>
                <a:ext cx="10642600" cy="646331"/>
              </a:xfrm>
              <a:prstGeom prst="rect">
                <a:avLst/>
              </a:prstGeom>
              <a:blipFill rotWithShape="0">
                <a:blip r:embed="rId4"/>
                <a:stretch>
                  <a:fillRect l="-401" t="-5660"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nvPr>
            </p:nvGraphicFramePr>
            <p:xfrm>
              <a:off x="444501" y="2538631"/>
              <a:ext cx="10744200" cy="658622"/>
            </p:xfrm>
            <a:graphic>
              <a:graphicData uri="http://schemas.openxmlformats.org/drawingml/2006/table">
                <a:tbl>
                  <a:tblPr firstRow="1" bandRow="1">
                    <a:tableStyleId>{2D5ABB26-0587-4C30-8999-92F81FD0307C}</a:tableStyleId>
                  </a:tblPr>
                  <a:tblGrid>
                    <a:gridCol w="5372100">
                      <a:extLst>
                        <a:ext uri="{9D8B030D-6E8A-4147-A177-3AD203B41FA5}">
                          <a16:colId xmlns:a16="http://schemas.microsoft.com/office/drawing/2014/main" xmlns="" val="2500582223"/>
                        </a:ext>
                      </a:extLst>
                    </a:gridCol>
                    <a:gridCol w="5372100">
                      <a:extLst>
                        <a:ext uri="{9D8B030D-6E8A-4147-A177-3AD203B41FA5}">
                          <a16:colId xmlns:a16="http://schemas.microsoft.com/office/drawing/2014/main" xmlns="" val="132000027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f>
                                  <m:fPr>
                                    <m:ctrlPr>
                                      <a:rPr lang="en-US" b="0" i="1" smtClean="0">
                                        <a:latin typeface="Cambria Math"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m:t>
                                    </m:r>
                                  </m:num>
                                  <m:den>
                                    <m:sSub>
                                      <m:sSubPr>
                                        <m:ctrlPr>
                                          <a:rPr lang="en-US" b="0" i="1" smtClean="0">
                                            <a:latin typeface="Cambria Math"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𝑇</m:t>
                                        </m:r>
                                      </m:e>
                                      <m:sub>
                                        <m:r>
                                          <a:rPr lang="en-US" b="0" i="1" smtClean="0">
                                            <a:latin typeface="Cambria Math" panose="02040503050406030204" pitchFamily="18" charset="0"/>
                                            <a:ea typeface="Cambria Math" panose="02040503050406030204" pitchFamily="18" charset="0"/>
                                          </a:rPr>
                                          <m:t>𝑠</m:t>
                                        </m:r>
                                      </m:sub>
                                    </m:sSub>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charset="0"/>
                                        <a:ea typeface="Cambria Math" panose="02040503050406030204" pitchFamily="18" charset="0"/>
                                      </a:rPr>
                                    </m:ctrlPr>
                                  </m:fPr>
                                  <m:num>
                                    <m:sSub>
                                      <m:sSubPr>
                                        <m:ctrlPr>
                                          <a:rPr lang="en-US" b="0" i="1" smtClean="0">
                                            <a:latin typeface="Cambria Math" charset="0"/>
                                          </a:rPr>
                                        </m:ctrlPr>
                                      </m:sSubPr>
                                      <m:e>
                                        <m:r>
                                          <m:rPr>
                                            <m:sty m:val="p"/>
                                          </m:rPr>
                                          <a:rPr lang="el-GR" b="0" i="1" smtClean="0">
                                            <a:latin typeface="Cambria Math" panose="02040503050406030204" pitchFamily="18" charset="0"/>
                                            <a:ea typeface="Cambria Math" panose="02040503050406030204" pitchFamily="18" charset="0"/>
                                          </a:rPr>
                                          <m:t>Δ</m:t>
                                        </m:r>
                                        <m:r>
                                          <a:rPr lang="en-US" b="0" i="1" smtClean="0">
                                            <a:latin typeface="Cambria Math" panose="02040503050406030204" pitchFamily="18" charset="0"/>
                                          </a:rPr>
                                          <m:t>𝑙</m:t>
                                        </m:r>
                                      </m:e>
                                      <m:sub>
                                        <m:r>
                                          <m:rPr>
                                            <m:sty m:val="p"/>
                                          </m:rPr>
                                          <a:rPr lang="el-GR" b="0" i="1" smtClean="0">
                                            <a:latin typeface="Cambria Math" panose="02040503050406030204" pitchFamily="18" charset="0"/>
                                            <a:ea typeface="Cambria Math" panose="02040503050406030204" pitchFamily="18" charset="0"/>
                                          </a:rPr>
                                          <m:t>Δ</m:t>
                                        </m:r>
                                        <m:r>
                                          <a:rPr lang="en-US" b="0" i="1" smtClean="0">
                                            <a:latin typeface="Cambria Math" panose="02040503050406030204" pitchFamily="18" charset="0"/>
                                            <a:ea typeface="Cambria Math" panose="02040503050406030204" pitchFamily="18" charset="0"/>
                                          </a:rPr>
                                          <m:t>𝐸</m:t>
                                        </m:r>
                                      </m:sub>
                                    </m:sSub>
                                  </m:num>
                                  <m:den>
                                    <m:sSub>
                                      <m:sSubPr>
                                        <m:ctrlPr>
                                          <a:rPr lang="en-US" b="0" i="1" smtClean="0">
                                            <a:latin typeface="Cambria Math"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𝑙</m:t>
                                        </m:r>
                                      </m:e>
                                      <m:sub>
                                        <m:r>
                                          <a:rPr lang="en-US" b="0" i="1" smtClean="0">
                                            <a:latin typeface="Cambria Math" panose="02040503050406030204" pitchFamily="18" charset="0"/>
                                            <a:ea typeface="Cambria Math" panose="02040503050406030204" pitchFamily="18" charset="0"/>
                                          </a:rPr>
                                          <m:t>𝑠</m:t>
                                        </m:r>
                                      </m:sub>
                                    </m:sSub>
                                  </m:den>
                                </m:f>
                              </m:oMath>
                            </m:oMathPara>
                          </a14:m>
                          <a:endParaRPr lang="en-GB" dirty="0"/>
                        </a:p>
                      </a:txBody>
                      <a:tcPr>
                        <a:noFill/>
                      </a:tcPr>
                    </a:tc>
                    <a:tc>
                      <a:txBody>
                        <a:bodyPr/>
                        <a:lstStyle/>
                        <a:p>
                          <a:pPr algn="r"/>
                          <a:r>
                            <a:rPr lang="en-GB" dirty="0" smtClean="0"/>
                            <a:t>Eq. 11</a:t>
                          </a:r>
                          <a:endParaRPr lang="en-GB" dirty="0"/>
                        </a:p>
                      </a:txBody>
                      <a:tcPr anchor="ctr"/>
                    </a:tc>
                    <a:extLst>
                      <a:ext uri="{0D108BD9-81ED-4DB2-BD59-A6C34878D82A}">
                        <a16:rowId xmlns:a16="http://schemas.microsoft.com/office/drawing/2014/main" xmlns="" val="1258918592"/>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3135309177"/>
                  </p:ext>
                </p:extLst>
              </p:nvPr>
            </p:nvGraphicFramePr>
            <p:xfrm>
              <a:off x="444501" y="2538631"/>
              <a:ext cx="10744200" cy="658622"/>
            </p:xfrm>
            <a:graphic>
              <a:graphicData uri="http://schemas.openxmlformats.org/drawingml/2006/table">
                <a:tbl>
                  <a:tblPr firstRow="1" bandRow="1">
                    <a:tableStyleId>{2D5ABB26-0587-4C30-8999-92F81FD0307C}</a:tableStyleId>
                  </a:tblPr>
                  <a:tblGrid>
                    <a:gridCol w="5372100">
                      <a:extLst>
                        <a:ext uri="{9D8B030D-6E8A-4147-A177-3AD203B41FA5}">
                          <a16:colId xmlns:a16="http://schemas.microsoft.com/office/drawing/2014/main" val="2500582223"/>
                        </a:ext>
                      </a:extLst>
                    </a:gridCol>
                    <a:gridCol w="5372100">
                      <a:extLst>
                        <a:ext uri="{9D8B030D-6E8A-4147-A177-3AD203B41FA5}">
                          <a16:colId xmlns:a16="http://schemas.microsoft.com/office/drawing/2014/main" val="1320000271"/>
                        </a:ext>
                      </a:extLst>
                    </a:gridCol>
                  </a:tblGrid>
                  <a:tr h="658622">
                    <a:tc>
                      <a:txBody>
                        <a:bodyPr/>
                        <a:lstStyle/>
                        <a:p>
                          <a:endParaRPr lang="es-ES"/>
                        </a:p>
                      </a:txBody>
                      <a:tcPr>
                        <a:blipFill>
                          <a:blip r:embed="rId5"/>
                          <a:stretch>
                            <a:fillRect r="-100000"/>
                          </a:stretch>
                        </a:blipFill>
                      </a:tcPr>
                    </a:tc>
                    <a:tc>
                      <a:txBody>
                        <a:bodyPr/>
                        <a:lstStyle/>
                        <a:p>
                          <a:pPr algn="r"/>
                          <a:r>
                            <a:rPr lang="en-GB" dirty="0" smtClean="0"/>
                            <a:t>Eq. 11</a:t>
                          </a:r>
                          <a:endParaRPr lang="en-GB" dirty="0"/>
                        </a:p>
                      </a:txBody>
                      <a:tcPr anchor="ctr"/>
                    </a:tc>
                    <a:extLst>
                      <a:ext uri="{0D108BD9-81ED-4DB2-BD59-A6C34878D82A}">
                        <a16:rowId xmlns:a16="http://schemas.microsoft.com/office/drawing/2014/main" val="1258918592"/>
                      </a:ext>
                    </a:extLst>
                  </a:tr>
                </a:tbl>
              </a:graphicData>
            </a:graphic>
          </p:graphicFrame>
        </mc:Fallback>
      </mc:AlternateContent>
      <p:sp>
        <p:nvSpPr>
          <p:cNvPr id="6" name="TextBox 5"/>
          <p:cNvSpPr txBox="1"/>
          <p:nvPr/>
        </p:nvSpPr>
        <p:spPr>
          <a:xfrm>
            <a:off x="444501" y="3136900"/>
            <a:ext cx="1869679" cy="369332"/>
          </a:xfrm>
          <a:prstGeom prst="rect">
            <a:avLst/>
          </a:prstGeom>
          <a:noFill/>
        </p:spPr>
        <p:txBody>
          <a:bodyPr wrap="none" rtlCol="0">
            <a:spAutoFit/>
          </a:bodyPr>
          <a:lstStyle/>
          <a:p>
            <a:pPr marL="285750" indent="-285750">
              <a:buFont typeface="Arial" panose="020B0604020202020204" pitchFamily="34" charset="0"/>
              <a:buChar char="•"/>
            </a:pPr>
            <a:r>
              <a:rPr lang="en-GB" dirty="0" smtClean="0"/>
              <a:t>Recalling Eq. 5 </a:t>
            </a:r>
            <a:endParaRPr lang="en-GB" dirty="0"/>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nvPr>
            </p:nvGraphicFramePr>
            <p:xfrm>
              <a:off x="444501" y="3446768"/>
              <a:ext cx="10744200" cy="653161"/>
            </p:xfrm>
            <a:graphic>
              <a:graphicData uri="http://schemas.openxmlformats.org/drawingml/2006/table">
                <a:tbl>
                  <a:tblPr firstRow="1" bandRow="1">
                    <a:tableStyleId>{2D5ABB26-0587-4C30-8999-92F81FD0307C}</a:tableStyleId>
                  </a:tblPr>
                  <a:tblGrid>
                    <a:gridCol w="5372100">
                      <a:extLst>
                        <a:ext uri="{9D8B030D-6E8A-4147-A177-3AD203B41FA5}">
                          <a16:colId xmlns:a16="http://schemas.microsoft.com/office/drawing/2014/main" xmlns="" val="2500582223"/>
                        </a:ext>
                      </a:extLst>
                    </a:gridCol>
                    <a:gridCol w="5372100">
                      <a:extLst>
                        <a:ext uri="{9D8B030D-6E8A-4147-A177-3AD203B41FA5}">
                          <a16:colId xmlns:a16="http://schemas.microsoft.com/office/drawing/2014/main" xmlns="" val="132000027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f>
                                  <m:fPr>
                                    <m:ctrlPr>
                                      <a:rPr lang="en-US" b="0" i="1" smtClean="0">
                                        <a:latin typeface="Cambria Math"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m:t>
                                    </m:r>
                                  </m:num>
                                  <m:den>
                                    <m:sSub>
                                      <m:sSubPr>
                                        <m:ctrlPr>
                                          <a:rPr lang="en-US" b="0" i="1" smtClean="0">
                                            <a:latin typeface="Cambria Math"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𝑇</m:t>
                                        </m:r>
                                      </m:e>
                                      <m:sub>
                                        <m:r>
                                          <a:rPr lang="en-US" b="0" i="1" smtClean="0">
                                            <a:latin typeface="Cambria Math" panose="02040503050406030204" pitchFamily="18" charset="0"/>
                                            <a:ea typeface="Cambria Math" panose="02040503050406030204" pitchFamily="18" charset="0"/>
                                          </a:rPr>
                                          <m:t>𝑠</m:t>
                                        </m:r>
                                      </m:sub>
                                    </m:sSub>
                                  </m:den>
                                </m:f>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𝛼</m:t>
                                </m:r>
                                <m:f>
                                  <m:fPr>
                                    <m:ctrlPr>
                                      <a:rPr lang="en-US" b="0" i="1" smtClean="0">
                                        <a:latin typeface="Cambria Math" charset="0"/>
                                      </a:rPr>
                                    </m:ctrlPr>
                                  </m:fPr>
                                  <m:num>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𝑝</m:t>
                                    </m:r>
                                  </m:num>
                                  <m:den>
                                    <m:sSub>
                                      <m:sSubPr>
                                        <m:ctrlPr>
                                          <a:rPr lang="en-US" b="0" i="1" smtClean="0">
                                            <a:latin typeface="Cambria Math"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𝑠</m:t>
                                        </m:r>
                                      </m:sub>
                                    </m:sSub>
                                  </m:den>
                                </m:f>
                              </m:oMath>
                            </m:oMathPara>
                          </a14:m>
                          <a:endParaRPr lang="en-GB" dirty="0"/>
                        </a:p>
                      </a:txBody>
                      <a:tcPr>
                        <a:noFill/>
                      </a:tcPr>
                    </a:tc>
                    <a:tc>
                      <a:txBody>
                        <a:bodyPr/>
                        <a:lstStyle/>
                        <a:p>
                          <a:pPr algn="r"/>
                          <a:r>
                            <a:rPr lang="en-GB" dirty="0" smtClean="0"/>
                            <a:t>Eq. 12</a:t>
                          </a:r>
                          <a:endParaRPr lang="en-GB" dirty="0"/>
                        </a:p>
                      </a:txBody>
                      <a:tcPr anchor="ctr"/>
                    </a:tc>
                    <a:extLst>
                      <a:ext uri="{0D108BD9-81ED-4DB2-BD59-A6C34878D82A}">
                        <a16:rowId xmlns:a16="http://schemas.microsoft.com/office/drawing/2014/main" xmlns="" val="1258918592"/>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2112879403"/>
                  </p:ext>
                </p:extLst>
              </p:nvPr>
            </p:nvGraphicFramePr>
            <p:xfrm>
              <a:off x="444501" y="3446768"/>
              <a:ext cx="10744200" cy="653161"/>
            </p:xfrm>
            <a:graphic>
              <a:graphicData uri="http://schemas.openxmlformats.org/drawingml/2006/table">
                <a:tbl>
                  <a:tblPr firstRow="1" bandRow="1">
                    <a:tableStyleId>{2D5ABB26-0587-4C30-8999-92F81FD0307C}</a:tableStyleId>
                  </a:tblPr>
                  <a:tblGrid>
                    <a:gridCol w="5372100">
                      <a:extLst>
                        <a:ext uri="{9D8B030D-6E8A-4147-A177-3AD203B41FA5}">
                          <a16:colId xmlns:a16="http://schemas.microsoft.com/office/drawing/2014/main" val="2500582223"/>
                        </a:ext>
                      </a:extLst>
                    </a:gridCol>
                    <a:gridCol w="5372100">
                      <a:extLst>
                        <a:ext uri="{9D8B030D-6E8A-4147-A177-3AD203B41FA5}">
                          <a16:colId xmlns:a16="http://schemas.microsoft.com/office/drawing/2014/main" val="1320000271"/>
                        </a:ext>
                      </a:extLst>
                    </a:gridCol>
                  </a:tblGrid>
                  <a:tr h="653161">
                    <a:tc>
                      <a:txBody>
                        <a:bodyPr/>
                        <a:lstStyle/>
                        <a:p>
                          <a:endParaRPr lang="es-ES"/>
                        </a:p>
                      </a:txBody>
                      <a:tcPr>
                        <a:blipFill>
                          <a:blip r:embed="rId6"/>
                          <a:stretch>
                            <a:fillRect r="-100000"/>
                          </a:stretch>
                        </a:blipFill>
                      </a:tcPr>
                    </a:tc>
                    <a:tc>
                      <a:txBody>
                        <a:bodyPr/>
                        <a:lstStyle/>
                        <a:p>
                          <a:pPr algn="r"/>
                          <a:r>
                            <a:rPr lang="en-GB" dirty="0" smtClean="0"/>
                            <a:t>Eq. 12</a:t>
                          </a:r>
                          <a:endParaRPr lang="en-GB" dirty="0"/>
                        </a:p>
                      </a:txBody>
                      <a:tcPr anchor="ctr"/>
                    </a:tc>
                    <a:extLst>
                      <a:ext uri="{0D108BD9-81ED-4DB2-BD59-A6C34878D82A}">
                        <a16:rowId xmlns:a16="http://schemas.microsoft.com/office/drawing/2014/main" val="1258918592"/>
                      </a:ext>
                    </a:extLst>
                  </a:tr>
                </a:tbl>
              </a:graphicData>
            </a:graphic>
          </p:graphicFrame>
        </mc:Fallback>
      </mc:AlternateContent>
      <p:sp>
        <p:nvSpPr>
          <p:cNvPr id="8" name="TextBox 7"/>
          <p:cNvSpPr txBox="1"/>
          <p:nvPr/>
        </p:nvSpPr>
        <p:spPr>
          <a:xfrm>
            <a:off x="444501" y="4099929"/>
            <a:ext cx="11252199" cy="923330"/>
          </a:xfrm>
          <a:prstGeom prst="rect">
            <a:avLst/>
          </a:prstGeom>
          <a:noFill/>
        </p:spPr>
        <p:txBody>
          <a:bodyPr wrap="square" rtlCol="0">
            <a:spAutoFit/>
          </a:bodyPr>
          <a:lstStyle/>
          <a:p>
            <a:pPr marL="285750" indent="-285750">
              <a:buFont typeface="Arial" panose="020B0604020202020204" pitchFamily="34" charset="0"/>
              <a:buChar char="•"/>
            </a:pPr>
            <a:r>
              <a:rPr lang="en-GB" dirty="0" smtClean="0"/>
              <a:t>Therefore the problem of synchronization can be solved by dealing with the relative momentum error.</a:t>
            </a:r>
          </a:p>
          <a:p>
            <a:pPr marL="285750" indent="-285750">
              <a:buFont typeface="Arial" panose="020B0604020202020204" pitchFamily="34" charset="0"/>
              <a:buChar char="•"/>
            </a:pPr>
            <a:r>
              <a:rPr lang="en-GB" u="sng" dirty="0" smtClean="0"/>
              <a:t>For non-relativistic beams</a:t>
            </a:r>
            <a:r>
              <a:rPr lang="en-GB" dirty="0" smtClean="0"/>
              <a:t>, the problem of synchronization requires a more detailed treatment. The parameter of interest is the ratio between the relative momentum error and the relative frequency deviation of the particle:</a:t>
            </a:r>
            <a:endParaRPr lang="en-GB" dirty="0"/>
          </a:p>
        </p:txBody>
      </p:sp>
      <mc:AlternateContent xmlns:mc="http://schemas.openxmlformats.org/markup-compatibility/2006" xmlns:a14="http://schemas.microsoft.com/office/drawing/2010/main">
        <mc:Choice Requires="a14">
          <p:graphicFrame>
            <p:nvGraphicFramePr>
              <p:cNvPr id="9" name="Table 8"/>
              <p:cNvGraphicFramePr>
                <a:graphicFrameLocks noGrp="1"/>
              </p:cNvGraphicFramePr>
              <p:nvPr>
                <p:extLst>
                  <p:ext uri="{D42A27DB-BD31-4B8C-83A1-F6EECF244321}">
                    <p14:modId xmlns:p14="http://schemas.microsoft.com/office/powerpoint/2010/main" val="1968782928"/>
                  </p:ext>
                </p:extLst>
              </p:nvPr>
            </p:nvGraphicFramePr>
            <p:xfrm>
              <a:off x="444501" y="5023259"/>
              <a:ext cx="10744200" cy="661035"/>
            </p:xfrm>
            <a:graphic>
              <a:graphicData uri="http://schemas.openxmlformats.org/drawingml/2006/table">
                <a:tbl>
                  <a:tblPr firstRow="1" bandRow="1">
                    <a:tableStyleId>{2D5ABB26-0587-4C30-8999-92F81FD0307C}</a:tableStyleId>
                  </a:tblPr>
                  <a:tblGrid>
                    <a:gridCol w="5372100">
                      <a:extLst>
                        <a:ext uri="{9D8B030D-6E8A-4147-A177-3AD203B41FA5}">
                          <a16:colId xmlns:a16="http://schemas.microsoft.com/office/drawing/2014/main" xmlns="" val="2500582223"/>
                        </a:ext>
                      </a:extLst>
                    </a:gridCol>
                    <a:gridCol w="5372100">
                      <a:extLst>
                        <a:ext uri="{9D8B030D-6E8A-4147-A177-3AD203B41FA5}">
                          <a16:colId xmlns:a16="http://schemas.microsoft.com/office/drawing/2014/main" xmlns="" val="132000027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f>
                                  <m:fPr>
                                    <m:ctrlPr>
                                      <a:rPr lang="en-US" b="0" i="1" smtClean="0">
                                        <a:latin typeface="Cambria Math"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m:t>
                                    </m:r>
                                  </m:num>
                                  <m:den>
                                    <m:sSub>
                                      <m:sSubPr>
                                        <m:ctrlPr>
                                          <a:rPr lang="en-US" b="0" i="1" smtClean="0">
                                            <a:latin typeface="Cambria Math"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𝑓</m:t>
                                        </m:r>
                                      </m:e>
                                      <m:sub/>
                                    </m:sSub>
                                  </m:den>
                                </m:f>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𝜂</m:t>
                                </m:r>
                                <m:f>
                                  <m:fPr>
                                    <m:ctrlPr>
                                      <a:rPr lang="en-US" b="0" i="1" smtClean="0">
                                        <a:latin typeface="Cambria Math" charset="0"/>
                                      </a:rPr>
                                    </m:ctrlPr>
                                  </m:fPr>
                                  <m:num>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𝑝</m:t>
                                    </m:r>
                                  </m:num>
                                  <m:den>
                                    <m:sSub>
                                      <m:sSubPr>
                                        <m:ctrlPr>
                                          <a:rPr lang="en-US" b="0" i="1" smtClean="0">
                                            <a:latin typeface="Cambria Math"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𝑠</m:t>
                                        </m:r>
                                      </m:sub>
                                    </m:sSub>
                                  </m:den>
                                </m:f>
                              </m:oMath>
                            </m:oMathPara>
                          </a14:m>
                          <a:endParaRPr lang="en-GB" dirty="0"/>
                        </a:p>
                      </a:txBody>
                      <a:tcPr>
                        <a:noFill/>
                      </a:tcPr>
                    </a:tc>
                    <a:tc>
                      <a:txBody>
                        <a:bodyPr/>
                        <a:lstStyle/>
                        <a:p>
                          <a:pPr algn="r"/>
                          <a:r>
                            <a:rPr lang="en-GB" dirty="0" smtClean="0"/>
                            <a:t>Eq. 13</a:t>
                          </a:r>
                          <a:endParaRPr lang="en-GB" dirty="0"/>
                        </a:p>
                      </a:txBody>
                      <a:tcPr anchor="ctr"/>
                    </a:tc>
                    <a:extLst>
                      <a:ext uri="{0D108BD9-81ED-4DB2-BD59-A6C34878D82A}">
                        <a16:rowId xmlns:a16="http://schemas.microsoft.com/office/drawing/2014/main" xmlns="" val="1258918592"/>
                      </a:ext>
                    </a:extLst>
                  </a:tr>
                </a:tbl>
              </a:graphicData>
            </a:graphic>
          </p:graphicFrame>
        </mc:Choice>
        <mc:Fallback xmlns="">
          <p:graphicFrame>
            <p:nvGraphicFramePr>
              <p:cNvPr id="9" name="Table 8"/>
              <p:cNvGraphicFramePr>
                <a:graphicFrameLocks noGrp="1"/>
              </p:cNvGraphicFramePr>
              <p:nvPr>
                <p:extLst>
                  <p:ext uri="{D42A27DB-BD31-4B8C-83A1-F6EECF244321}">
                    <p14:modId xmlns:p14="http://schemas.microsoft.com/office/powerpoint/2010/main" val="1968782928"/>
                  </p:ext>
                </p:extLst>
              </p:nvPr>
            </p:nvGraphicFramePr>
            <p:xfrm>
              <a:off x="444501" y="5023259"/>
              <a:ext cx="10744200" cy="661035"/>
            </p:xfrm>
            <a:graphic>
              <a:graphicData uri="http://schemas.openxmlformats.org/drawingml/2006/table">
                <a:tbl>
                  <a:tblPr firstRow="1" bandRow="1">
                    <a:tableStyleId>{2D5ABB26-0587-4C30-8999-92F81FD0307C}</a:tableStyleId>
                  </a:tblPr>
                  <a:tblGrid>
                    <a:gridCol w="5372100">
                      <a:extLst>
                        <a:ext uri="{9D8B030D-6E8A-4147-A177-3AD203B41FA5}">
                          <a16:colId xmlns:a16="http://schemas.microsoft.com/office/drawing/2014/main" xmlns="" xmlns:a14="http://schemas.microsoft.com/office/drawing/2010/main" val="2500582223"/>
                        </a:ext>
                      </a:extLst>
                    </a:gridCol>
                    <a:gridCol w="5372100">
                      <a:extLst>
                        <a:ext uri="{9D8B030D-6E8A-4147-A177-3AD203B41FA5}">
                          <a16:colId xmlns:a16="http://schemas.microsoft.com/office/drawing/2014/main" xmlns="" xmlns:a14="http://schemas.microsoft.com/office/drawing/2010/main" val="1320000271"/>
                        </a:ext>
                      </a:extLst>
                    </a:gridCol>
                  </a:tblGrid>
                  <a:tr h="661035">
                    <a:tc>
                      <a:txBody>
                        <a:bodyPr/>
                        <a:lstStyle/>
                        <a:p>
                          <a:endParaRPr lang="en-US"/>
                        </a:p>
                      </a:txBody>
                      <a:tcPr>
                        <a:blipFill rotWithShape="0">
                          <a:blip r:embed="rId7"/>
                          <a:stretch>
                            <a:fillRect r="-100000"/>
                          </a:stretch>
                        </a:blipFill>
                      </a:tcPr>
                    </a:tc>
                    <a:tc>
                      <a:txBody>
                        <a:bodyPr/>
                        <a:lstStyle/>
                        <a:p>
                          <a:pPr algn="r"/>
                          <a:r>
                            <a:rPr lang="en-GB" dirty="0" smtClean="0"/>
                            <a:t>Eq. 13</a:t>
                          </a:r>
                          <a:endParaRPr lang="en-GB" dirty="0"/>
                        </a:p>
                      </a:txBody>
                      <a:tcPr anchor="ctr"/>
                    </a:tc>
                    <a:extLst>
                      <a:ext uri="{0D108BD9-81ED-4DB2-BD59-A6C34878D82A}">
                        <a16:rowId xmlns:a16="http://schemas.microsoft.com/office/drawing/2014/main" xmlns="" xmlns:a14="http://schemas.microsoft.com/office/drawing/2010/main" val="1258918592"/>
                      </a:ext>
                    </a:extLst>
                  </a:tr>
                </a:tbl>
              </a:graphicData>
            </a:graphic>
          </p:graphicFrame>
        </mc:Fallback>
      </mc:AlternateContent>
      <p:sp>
        <p:nvSpPr>
          <p:cNvPr id="10" name="TextBox 9"/>
          <p:cNvSpPr txBox="1"/>
          <p:nvPr/>
        </p:nvSpPr>
        <p:spPr>
          <a:xfrm>
            <a:off x="444501" y="5761923"/>
            <a:ext cx="3626827" cy="369332"/>
          </a:xfrm>
          <a:prstGeom prst="rect">
            <a:avLst/>
          </a:prstGeom>
          <a:noFill/>
        </p:spPr>
        <p:txBody>
          <a:bodyPr wrap="none" rtlCol="0">
            <a:spAutoFit/>
          </a:bodyPr>
          <a:lstStyle/>
          <a:p>
            <a:pPr marL="285750" indent="-285750">
              <a:buFont typeface="Arial" panose="020B0604020202020204" pitchFamily="34" charset="0"/>
              <a:buChar char="•"/>
            </a:pPr>
            <a:r>
              <a:rPr lang="en-GB" dirty="0" smtClean="0"/>
              <a:t>The ratio is called the </a:t>
            </a:r>
            <a:r>
              <a:rPr lang="en-GB" b="1" dirty="0" smtClean="0">
                <a:solidFill>
                  <a:schemeClr val="accent5"/>
                </a:solidFill>
              </a:rPr>
              <a:t>slip factor </a:t>
            </a:r>
            <a:r>
              <a:rPr lang="el-GR" b="1" dirty="0" smtClean="0">
                <a:solidFill>
                  <a:schemeClr val="accent5"/>
                </a:solidFill>
              </a:rPr>
              <a:t>η</a:t>
            </a:r>
            <a:endParaRPr lang="en-GB" b="1" dirty="0">
              <a:solidFill>
                <a:schemeClr val="accent5"/>
              </a:solidFill>
            </a:endParaRPr>
          </a:p>
        </p:txBody>
      </p:sp>
      <mc:AlternateContent xmlns:mc="http://schemas.openxmlformats.org/markup-compatibility/2006" xmlns:a14="http://schemas.microsoft.com/office/drawing/2010/main">
        <mc:Choice Requires="a14">
          <p:sp>
            <p:nvSpPr>
              <p:cNvPr id="12" name="TextBox 11"/>
              <p:cNvSpPr txBox="1"/>
              <p:nvPr/>
            </p:nvSpPr>
            <p:spPr>
              <a:xfrm>
                <a:off x="7391400" y="5864997"/>
                <a:ext cx="1888340" cy="369332"/>
              </a:xfrm>
              <a:prstGeom prst="rect">
                <a:avLst/>
              </a:prstGeom>
              <a:solidFill>
                <a:schemeClr val="accent1">
                  <a:lumMod val="75000"/>
                </a:schemeClr>
              </a:solidFill>
            </p:spPr>
            <p:txBody>
              <a:bodyPr wrap="square" rtlCol="0">
                <a:spAutoFit/>
              </a:bodyPr>
              <a:lstStyle/>
              <a:p>
                <a14:m>
                  <m:oMath xmlns:m="http://schemas.openxmlformats.org/officeDocument/2006/math">
                    <m:r>
                      <a:rPr lang="en-US" i="1">
                        <a:latin typeface="Cambria Math" panose="02040503050406030204" pitchFamily="18" charset="0"/>
                        <a:ea typeface="Cambria Math" panose="02040503050406030204" pitchFamily="18" charset="0"/>
                      </a:rPr>
                      <m:t>𝜂</m:t>
                    </m:r>
                  </m:oMath>
                </a14:m>
                <a:r>
                  <a:rPr lang="en-GB" dirty="0" smtClean="0"/>
                  <a:t> = SLIP FACTOR</a:t>
                </a:r>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7391400" y="5864997"/>
                <a:ext cx="1888340" cy="369332"/>
              </a:xfrm>
              <a:prstGeom prst="rect">
                <a:avLst/>
              </a:prstGeom>
              <a:blipFill rotWithShape="0">
                <a:blip r:embed="rId8"/>
                <a:stretch>
                  <a:fillRect t="-6557" b="-26230"/>
                </a:stretch>
              </a:blipFill>
            </p:spPr>
            <p:txBody>
              <a:bodyPr/>
              <a:lstStyle/>
              <a:p>
                <a:r>
                  <a:rPr lang="en-US">
                    <a:noFill/>
                  </a:rPr>
                  <a:t> </a:t>
                </a:r>
              </a:p>
            </p:txBody>
          </p:sp>
        </mc:Fallback>
      </mc:AlternateContent>
      <p:sp>
        <p:nvSpPr>
          <p:cNvPr id="11" name="Date Placeholder 10"/>
          <p:cNvSpPr>
            <a:spLocks noGrp="1"/>
          </p:cNvSpPr>
          <p:nvPr>
            <p:ph type="dt" sz="half" idx="10"/>
          </p:nvPr>
        </p:nvSpPr>
        <p:spPr/>
        <p:txBody>
          <a:bodyPr/>
          <a:lstStyle/>
          <a:p>
            <a:r>
              <a:rPr lang="en-US" smtClean="0"/>
              <a:t>22.03.2022</a:t>
            </a:r>
            <a:endParaRPr lang="en-GB"/>
          </a:p>
        </p:txBody>
      </p:sp>
      <p:sp>
        <p:nvSpPr>
          <p:cNvPr id="13" name="Footer Placeholder 12"/>
          <p:cNvSpPr>
            <a:spLocks noGrp="1"/>
          </p:cNvSpPr>
          <p:nvPr>
            <p:ph type="ftr" sz="quarter" idx="11"/>
          </p:nvPr>
        </p:nvSpPr>
        <p:spPr/>
        <p:txBody>
          <a:bodyPr/>
          <a:lstStyle/>
          <a:p>
            <a:r>
              <a:rPr lang="en-GB" smtClean="0"/>
              <a:t>Introduction to accelerator physics, R. Alemany Fernandez</a:t>
            </a:r>
            <a:endParaRPr lang="en-GB"/>
          </a:p>
        </p:txBody>
      </p:sp>
      <p:sp>
        <p:nvSpPr>
          <p:cNvPr id="14" name="Slide Number Placeholder 13"/>
          <p:cNvSpPr>
            <a:spLocks noGrp="1"/>
          </p:cNvSpPr>
          <p:nvPr>
            <p:ph type="sldNum" sz="quarter" idx="12"/>
          </p:nvPr>
        </p:nvSpPr>
        <p:spPr/>
        <p:txBody>
          <a:bodyPr/>
          <a:lstStyle/>
          <a:p>
            <a:fld id="{F45B2314-50F7-4F10-B8A8-A8DCE8E27403}" type="slidenum">
              <a:rPr lang="en-GB" smtClean="0"/>
              <a:t>20</a:t>
            </a:fld>
            <a:endParaRPr lang="en-GB"/>
          </a:p>
        </p:txBody>
      </p:sp>
    </p:spTree>
    <p:extLst>
      <p:ext uri="{BB962C8B-B14F-4D97-AF65-F5344CB8AC3E}">
        <p14:creationId xmlns:p14="http://schemas.microsoft.com/office/powerpoint/2010/main" val="148824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p:bldP spid="6" grpId="0"/>
      <p:bldP spid="10" grpId="0"/>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3701" y="556754"/>
            <a:ext cx="9339801" cy="369332"/>
          </a:xfrm>
          <a:prstGeom prst="rect">
            <a:avLst/>
          </a:prstGeom>
          <a:noFill/>
        </p:spPr>
        <p:txBody>
          <a:bodyPr wrap="none" rtlCol="0">
            <a:spAutoFit/>
          </a:bodyPr>
          <a:lstStyle/>
          <a:p>
            <a:pPr marL="285750" indent="-285750">
              <a:buFont typeface="Arial" panose="020B0604020202020204" pitchFamily="34" charset="0"/>
              <a:buChar char="•"/>
            </a:pPr>
            <a:r>
              <a:rPr lang="en-GB" dirty="0" smtClean="0"/>
              <a:t>Let’s express the revolution frequency as a function of the machine radius and particle velocity:</a:t>
            </a:r>
            <a:endParaRPr lang="en-GB" dirty="0"/>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215019084"/>
                  </p:ext>
                </p:extLst>
              </p:nvPr>
            </p:nvGraphicFramePr>
            <p:xfrm>
              <a:off x="393701" y="926086"/>
              <a:ext cx="10744200" cy="494475"/>
            </p:xfrm>
            <a:graphic>
              <a:graphicData uri="http://schemas.openxmlformats.org/drawingml/2006/table">
                <a:tbl>
                  <a:tblPr firstRow="1" bandRow="1">
                    <a:tableStyleId>{2D5ABB26-0587-4C30-8999-92F81FD0307C}</a:tableStyleId>
                  </a:tblPr>
                  <a:tblGrid>
                    <a:gridCol w="5372100">
                      <a:extLst>
                        <a:ext uri="{9D8B030D-6E8A-4147-A177-3AD203B41FA5}">
                          <a16:colId xmlns:a16="http://schemas.microsoft.com/office/drawing/2014/main" xmlns="" val="2500582223"/>
                        </a:ext>
                      </a:extLst>
                    </a:gridCol>
                    <a:gridCol w="5372100">
                      <a:extLst>
                        <a:ext uri="{9D8B030D-6E8A-4147-A177-3AD203B41FA5}">
                          <a16:colId xmlns:a16="http://schemas.microsoft.com/office/drawing/2014/main" xmlns="" val="1320000271"/>
                        </a:ext>
                      </a:extLst>
                    </a:gridCol>
                  </a:tblGrid>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m:rPr>
                                  <m:sty m:val="p"/>
                                </m:rPr>
                                <a:rPr lang="el-GR" sz="1800" i="1" smtClean="0">
                                  <a:latin typeface="Cambria Math" panose="02040503050406030204" pitchFamily="18" charset="0"/>
                                  <a:ea typeface="Cambria Math" panose="02040503050406030204" pitchFamily="18" charset="0"/>
                                </a:rPr>
                                <m:t>Ω</m:t>
                              </m:r>
                              <m:r>
                                <a:rPr lang="en-US" sz="1800" b="0" i="1" smtClean="0">
                                  <a:latin typeface="Cambria Math" panose="02040503050406030204" pitchFamily="18" charset="0"/>
                                  <a:ea typeface="Cambria Math" panose="02040503050406030204" pitchFamily="18" charset="0"/>
                                </a:rPr>
                                <m:t>=2</m:t>
                              </m:r>
                              <m:r>
                                <a:rPr lang="en-US" sz="1800" b="0" i="1" smtClean="0">
                                  <a:latin typeface="Cambria Math" panose="02040503050406030204" pitchFamily="18" charset="0"/>
                                  <a:ea typeface="Cambria Math" panose="02040503050406030204" pitchFamily="18" charset="0"/>
                                </a:rPr>
                                <m:t>𝜋</m:t>
                              </m:r>
                              <m:r>
                                <a:rPr lang="en-US" sz="1800" b="0" i="1" smtClean="0">
                                  <a:latin typeface="Cambria Math" panose="02040503050406030204" pitchFamily="18" charset="0"/>
                                  <a:ea typeface="Cambria Math" panose="02040503050406030204" pitchFamily="18" charset="0"/>
                                </a:rPr>
                                <m:t>𝑓</m:t>
                              </m:r>
                              <m:r>
                                <a:rPr lang="en-US" sz="1800" b="0" i="1" smtClean="0">
                                  <a:latin typeface="Cambria Math" panose="02040503050406030204" pitchFamily="18" charset="0"/>
                                  <a:ea typeface="Cambria Math" panose="02040503050406030204" pitchFamily="18" charset="0"/>
                                </a:rPr>
                                <m:t> &amp; </m:t>
                              </m:r>
                              <m:r>
                                <m:rPr>
                                  <m:sty m:val="p"/>
                                </m:rPr>
                                <a:rPr lang="el-GR" sz="1800" b="0" i="1" smtClean="0">
                                  <a:latin typeface="Cambria Math" panose="02040503050406030204" pitchFamily="18" charset="0"/>
                                  <a:ea typeface="Cambria Math" panose="02040503050406030204" pitchFamily="18" charset="0"/>
                                </a:rPr>
                                <m:t>Ω</m:t>
                              </m:r>
                              <m:r>
                                <a:rPr lang="en-US" sz="1800" b="0" i="1" smtClean="0">
                                  <a:latin typeface="Cambria Math" panose="02040503050406030204" pitchFamily="18" charset="0"/>
                                  <a:ea typeface="Cambria Math" panose="02040503050406030204" pitchFamily="18" charset="0"/>
                                </a:rPr>
                                <m:t>=</m:t>
                              </m:r>
                              <m:f>
                                <m:fPr>
                                  <m:ctrlPr>
                                    <a:rPr lang="en-US" sz="1800" b="0" i="1" smtClean="0">
                                      <a:latin typeface="Cambria Math" charset="0"/>
                                      <a:ea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𝑣</m:t>
                                  </m:r>
                                </m:num>
                                <m:den>
                                  <m:r>
                                    <a:rPr lang="en-US" sz="1800" b="0" i="1" smtClean="0">
                                      <a:latin typeface="Cambria Math" panose="02040503050406030204" pitchFamily="18" charset="0"/>
                                      <a:ea typeface="Cambria Math" panose="02040503050406030204" pitchFamily="18" charset="0"/>
                                    </a:rPr>
                                    <m:t>𝑟</m:t>
                                  </m:r>
                                </m:den>
                              </m:f>
                              <m:r>
                                <a:rPr lang="en-US" sz="1800" b="0" i="1" smtClean="0">
                                  <a:latin typeface="Cambria Math" panose="02040503050406030204" pitchFamily="18" charset="0"/>
                                  <a:ea typeface="Cambria Math" panose="02040503050406030204" pitchFamily="18" charset="0"/>
                                </a:rPr>
                                <m:t>=</m:t>
                              </m:r>
                              <m:f>
                                <m:fPr>
                                  <m:ctrlPr>
                                    <a:rPr lang="en-US" sz="1800" b="0" i="1" smtClean="0">
                                      <a:latin typeface="Cambria Math" charset="0"/>
                                      <a:ea typeface="Cambria Math" panose="02040503050406030204" pitchFamily="18" charset="0"/>
                                    </a:rPr>
                                  </m:ctrlPr>
                                </m:fPr>
                                <m:num>
                                  <m:r>
                                    <a:rPr lang="en-US" sz="1800" b="0" i="1" smtClean="0">
                                      <a:latin typeface="Cambria Math" panose="02040503050406030204" pitchFamily="18" charset="0"/>
                                      <a:ea typeface="Cambria Math" panose="02040503050406030204" pitchFamily="18" charset="0"/>
                                    </a:rPr>
                                    <m:t>𝛽</m:t>
                                  </m:r>
                                  <m:r>
                                    <a:rPr lang="en-US" sz="1800" b="0" i="1" smtClean="0">
                                      <a:latin typeface="Cambria Math" panose="02040503050406030204" pitchFamily="18" charset="0"/>
                                      <a:ea typeface="Cambria Math" panose="02040503050406030204" pitchFamily="18" charset="0"/>
                                    </a:rPr>
                                    <m:t>𝑐</m:t>
                                  </m:r>
                                </m:num>
                                <m:den>
                                  <m:r>
                                    <a:rPr lang="en-US" sz="1800" b="0" i="1" smtClean="0">
                                      <a:latin typeface="Cambria Math" panose="02040503050406030204" pitchFamily="18" charset="0"/>
                                      <a:ea typeface="Cambria Math" panose="02040503050406030204" pitchFamily="18" charset="0"/>
                                    </a:rPr>
                                    <m:t>𝑟</m:t>
                                  </m:r>
                                </m:den>
                              </m:f>
                            </m:oMath>
                          </a14:m>
                          <a:r>
                            <a:rPr lang="en-GB" sz="2400" dirty="0" smtClean="0">
                              <a:sym typeface="Wingdings" panose="05000000000000000000" pitchFamily="2" charset="2"/>
                            </a:rPr>
                            <a:t> </a:t>
                          </a:r>
                          <a:r>
                            <a:rPr lang="en-GB" sz="1800" dirty="0" smtClean="0">
                              <a:sym typeface="Wingdings" panose="05000000000000000000" pitchFamily="2" charset="2"/>
                            </a:rPr>
                            <a:t> </a:t>
                          </a:r>
                          <a14:m>
                            <m:oMath xmlns:m="http://schemas.openxmlformats.org/officeDocument/2006/math">
                              <m:r>
                                <a:rPr lang="en-US" sz="1800" b="0" i="1" smtClean="0">
                                  <a:latin typeface="Cambria Math" panose="02040503050406030204" pitchFamily="18" charset="0"/>
                                  <a:sym typeface="Wingdings" panose="05000000000000000000" pitchFamily="2" charset="2"/>
                                </a:rPr>
                                <m:t>𝑓</m:t>
                              </m:r>
                              <m:r>
                                <a:rPr lang="en-US" sz="1800" b="0" i="1" smtClean="0">
                                  <a:latin typeface="Cambria Math" panose="02040503050406030204" pitchFamily="18" charset="0"/>
                                  <a:sym typeface="Wingdings" panose="05000000000000000000" pitchFamily="2" charset="2"/>
                                </a:rPr>
                                <m:t>=</m:t>
                              </m:r>
                              <m:f>
                                <m:fPr>
                                  <m:ctrlPr>
                                    <a:rPr lang="en-US" sz="1800" b="0" i="1" smtClean="0">
                                      <a:latin typeface="Cambria Math" charset="0"/>
                                      <a:sym typeface="Wingdings" panose="05000000000000000000" pitchFamily="2" charset="2"/>
                                    </a:rPr>
                                  </m:ctrlPr>
                                </m:fPr>
                                <m:num>
                                  <m:r>
                                    <a:rPr lang="en-US" sz="1800" b="0" i="1" smtClean="0">
                                      <a:latin typeface="Cambria Math" panose="02040503050406030204" pitchFamily="18" charset="0"/>
                                      <a:ea typeface="Cambria Math" panose="02040503050406030204" pitchFamily="18" charset="0"/>
                                      <a:sym typeface="Wingdings" panose="05000000000000000000" pitchFamily="2" charset="2"/>
                                    </a:rPr>
                                    <m:t>𝛽</m:t>
                                  </m:r>
                                  <m:r>
                                    <a:rPr lang="en-US" sz="1800" b="0" i="1" smtClean="0">
                                      <a:latin typeface="Cambria Math" panose="02040503050406030204" pitchFamily="18" charset="0"/>
                                      <a:ea typeface="Cambria Math" panose="02040503050406030204" pitchFamily="18" charset="0"/>
                                      <a:sym typeface="Wingdings" panose="05000000000000000000" pitchFamily="2" charset="2"/>
                                    </a:rPr>
                                    <m:t>𝑐</m:t>
                                  </m:r>
                                </m:num>
                                <m:den>
                                  <m:r>
                                    <a:rPr lang="en-US" sz="1800" b="0" i="1" smtClean="0">
                                      <a:latin typeface="Cambria Math" panose="02040503050406030204" pitchFamily="18" charset="0"/>
                                      <a:sym typeface="Wingdings" panose="05000000000000000000" pitchFamily="2" charset="2"/>
                                    </a:rPr>
                                    <m:t>2</m:t>
                                  </m:r>
                                  <m:r>
                                    <a:rPr lang="en-US" sz="1800" b="0" i="1" smtClean="0">
                                      <a:latin typeface="Cambria Math" panose="02040503050406030204" pitchFamily="18" charset="0"/>
                                      <a:ea typeface="Cambria Math" panose="02040503050406030204" pitchFamily="18" charset="0"/>
                                      <a:sym typeface="Wingdings" panose="05000000000000000000" pitchFamily="2" charset="2"/>
                                    </a:rPr>
                                    <m:t>𝜋</m:t>
                                  </m:r>
                                  <m:r>
                                    <a:rPr lang="en-US" sz="1800" b="0" i="1" smtClean="0">
                                      <a:latin typeface="Cambria Math" panose="02040503050406030204" pitchFamily="18" charset="0"/>
                                      <a:ea typeface="Cambria Math" panose="02040503050406030204" pitchFamily="18" charset="0"/>
                                      <a:sym typeface="Wingdings" panose="05000000000000000000" pitchFamily="2" charset="2"/>
                                    </a:rPr>
                                    <m:t>𝑟</m:t>
                                  </m:r>
                                </m:den>
                              </m:f>
                            </m:oMath>
                          </a14:m>
                          <a:endParaRPr lang="en-GB" sz="1800" dirty="0"/>
                        </a:p>
                      </a:txBody>
                      <a:tcPr>
                        <a:noFill/>
                      </a:tcPr>
                    </a:tc>
                    <a:tc>
                      <a:txBody>
                        <a:bodyPr/>
                        <a:lstStyle/>
                        <a:p>
                          <a:pPr algn="r"/>
                          <a:r>
                            <a:rPr lang="en-GB" sz="1800" dirty="0" smtClean="0"/>
                            <a:t>Eq. 14</a:t>
                          </a:r>
                          <a:endParaRPr lang="en-GB" sz="1800" dirty="0"/>
                        </a:p>
                      </a:txBody>
                      <a:tcPr anchor="ctr"/>
                    </a:tc>
                    <a:extLst>
                      <a:ext uri="{0D108BD9-81ED-4DB2-BD59-A6C34878D82A}">
                        <a16:rowId xmlns:a16="http://schemas.microsoft.com/office/drawing/2014/main" xmlns="" val="1258918592"/>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215019084"/>
                  </p:ext>
                </p:extLst>
              </p:nvPr>
            </p:nvGraphicFramePr>
            <p:xfrm>
              <a:off x="393701" y="926086"/>
              <a:ext cx="10744200" cy="494475"/>
            </p:xfrm>
            <a:graphic>
              <a:graphicData uri="http://schemas.openxmlformats.org/drawingml/2006/table">
                <a:tbl>
                  <a:tblPr firstRow="1" bandRow="1">
                    <a:tableStyleId>{2D5ABB26-0587-4C30-8999-92F81FD0307C}</a:tableStyleId>
                  </a:tblPr>
                  <a:tblGrid>
                    <a:gridCol w="5372100">
                      <a:extLst>
                        <a:ext uri="{9D8B030D-6E8A-4147-A177-3AD203B41FA5}">
                          <a16:colId xmlns:a16="http://schemas.microsoft.com/office/drawing/2014/main" xmlns="" xmlns:a14="http://schemas.microsoft.com/office/drawing/2010/main" val="2500582223"/>
                        </a:ext>
                      </a:extLst>
                    </a:gridCol>
                    <a:gridCol w="5372100">
                      <a:extLst>
                        <a:ext uri="{9D8B030D-6E8A-4147-A177-3AD203B41FA5}">
                          <a16:colId xmlns:a16="http://schemas.microsoft.com/office/drawing/2014/main" xmlns="" xmlns:a14="http://schemas.microsoft.com/office/drawing/2010/main" val="1320000271"/>
                        </a:ext>
                      </a:extLst>
                    </a:gridCol>
                  </a:tblGrid>
                  <a:tr h="494475">
                    <a:tc>
                      <a:txBody>
                        <a:bodyPr/>
                        <a:lstStyle/>
                        <a:p>
                          <a:endParaRPr lang="en-US"/>
                        </a:p>
                      </a:txBody>
                      <a:tcPr>
                        <a:blipFill rotWithShape="0">
                          <a:blip r:embed="rId2"/>
                          <a:stretch>
                            <a:fillRect t="-55422" r="-100000" b="-77108"/>
                          </a:stretch>
                        </a:blipFill>
                      </a:tcPr>
                    </a:tc>
                    <a:tc>
                      <a:txBody>
                        <a:bodyPr/>
                        <a:lstStyle/>
                        <a:p>
                          <a:pPr algn="r"/>
                          <a:r>
                            <a:rPr lang="en-GB" sz="1800" dirty="0" smtClean="0"/>
                            <a:t>Eq. 14</a:t>
                          </a:r>
                          <a:endParaRPr lang="en-GB" sz="1800" dirty="0"/>
                        </a:p>
                      </a:txBody>
                      <a:tcPr anchor="ctr"/>
                    </a:tc>
                    <a:extLst>
                      <a:ext uri="{0D108BD9-81ED-4DB2-BD59-A6C34878D82A}">
                        <a16:rowId xmlns:a16="http://schemas.microsoft.com/office/drawing/2014/main" xmlns="" xmlns:a14="http://schemas.microsoft.com/office/drawing/2010/main" val="1258918592"/>
                      </a:ext>
                    </a:extLst>
                  </a:tr>
                </a:tbl>
              </a:graphicData>
            </a:graphic>
          </p:graphicFrame>
        </mc:Fallback>
      </mc:AlternateContent>
      <p:sp>
        <p:nvSpPr>
          <p:cNvPr id="4" name="TextBox 3"/>
          <p:cNvSpPr txBox="1"/>
          <p:nvPr/>
        </p:nvSpPr>
        <p:spPr>
          <a:xfrm>
            <a:off x="647700" y="246102"/>
            <a:ext cx="1374094" cy="369332"/>
          </a:xfrm>
          <a:prstGeom prst="rect">
            <a:avLst/>
          </a:prstGeom>
          <a:noFill/>
        </p:spPr>
        <p:txBody>
          <a:bodyPr wrap="none" rtlCol="0">
            <a:spAutoFit/>
          </a:bodyPr>
          <a:lstStyle/>
          <a:p>
            <a:r>
              <a:rPr lang="en-GB" b="1" dirty="0" smtClean="0">
                <a:solidFill>
                  <a:schemeClr val="accent5"/>
                </a:solidFill>
              </a:rPr>
              <a:t>SLIP FACTOR</a:t>
            </a:r>
            <a:endParaRPr lang="en-GB" b="1" dirty="0">
              <a:solidFill>
                <a:schemeClr val="accent5"/>
              </a:solidFill>
            </a:endParaRPr>
          </a:p>
        </p:txBody>
      </p:sp>
      <p:sp>
        <p:nvSpPr>
          <p:cNvPr id="5" name="TextBox 4"/>
          <p:cNvSpPr txBox="1"/>
          <p:nvPr/>
        </p:nvSpPr>
        <p:spPr>
          <a:xfrm>
            <a:off x="393701" y="1690018"/>
            <a:ext cx="3196581" cy="369332"/>
          </a:xfrm>
          <a:prstGeom prst="rect">
            <a:avLst/>
          </a:prstGeom>
          <a:noFill/>
        </p:spPr>
        <p:txBody>
          <a:bodyPr wrap="none" rtlCol="0">
            <a:spAutoFit/>
          </a:bodyPr>
          <a:lstStyle/>
          <a:p>
            <a:pPr marL="285750" indent="-285750">
              <a:buFont typeface="Arial" panose="020B0604020202020204" pitchFamily="34" charset="0"/>
              <a:buChar char="•"/>
            </a:pPr>
            <a:r>
              <a:rPr lang="en-GB" dirty="0" smtClean="0"/>
              <a:t>Let’s calculate the derivative:</a:t>
            </a:r>
            <a:endParaRPr lang="en-GB" dirty="0"/>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1758250534"/>
                  </p:ext>
                </p:extLst>
              </p:nvPr>
            </p:nvGraphicFramePr>
            <p:xfrm>
              <a:off x="393701" y="2192970"/>
              <a:ext cx="10744200" cy="618173"/>
            </p:xfrm>
            <a:graphic>
              <a:graphicData uri="http://schemas.openxmlformats.org/drawingml/2006/table">
                <a:tbl>
                  <a:tblPr firstRow="1" bandRow="1">
                    <a:tableStyleId>{2D5ABB26-0587-4C30-8999-92F81FD0307C}</a:tableStyleId>
                  </a:tblPr>
                  <a:tblGrid>
                    <a:gridCol w="5372100">
                      <a:extLst>
                        <a:ext uri="{9D8B030D-6E8A-4147-A177-3AD203B41FA5}">
                          <a16:colId xmlns:a16="http://schemas.microsoft.com/office/drawing/2014/main" xmlns="" val="2500582223"/>
                        </a:ext>
                      </a:extLst>
                    </a:gridCol>
                    <a:gridCol w="5372100">
                      <a:extLst>
                        <a:ext uri="{9D8B030D-6E8A-4147-A177-3AD203B41FA5}">
                          <a16:colId xmlns:a16="http://schemas.microsoft.com/office/drawing/2014/main" xmlns="" val="132000027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r>
                                  <m:rPr>
                                    <m:sty m:val="p"/>
                                  </m:rPr>
                                  <a:rPr lang="en-US" sz="1800" b="0" i="0" smtClean="0">
                                    <a:latin typeface="Cambria Math" panose="02040503050406030204" pitchFamily="18" charset="0"/>
                                    <a:sym typeface="Wingdings" panose="05000000000000000000" pitchFamily="2" charset="2"/>
                                  </a:rPr>
                                  <m:t>d</m:t>
                                </m:r>
                                <m:r>
                                  <a:rPr lang="en-US" sz="1800" b="0" i="1" smtClean="0">
                                    <a:latin typeface="Cambria Math" panose="02040503050406030204" pitchFamily="18" charset="0"/>
                                    <a:sym typeface="Wingdings" panose="05000000000000000000" pitchFamily="2" charset="2"/>
                                  </a:rPr>
                                  <m:t>𝑓</m:t>
                                </m:r>
                                <m:r>
                                  <a:rPr lang="en-US" sz="1800" b="0" i="1" smtClean="0">
                                    <a:latin typeface="Cambria Math" panose="02040503050406030204" pitchFamily="18" charset="0"/>
                                    <a:sym typeface="Wingdings" panose="05000000000000000000" pitchFamily="2" charset="2"/>
                                  </a:rPr>
                                  <m:t>=</m:t>
                                </m:r>
                                <m:f>
                                  <m:fPr>
                                    <m:ctrlPr>
                                      <a:rPr lang="en-US" sz="1800" b="0" i="1" smtClean="0">
                                        <a:latin typeface="Cambria Math" charset="0"/>
                                        <a:sym typeface="Wingdings" panose="05000000000000000000" pitchFamily="2" charset="2"/>
                                      </a:rPr>
                                    </m:ctrlPr>
                                  </m:fPr>
                                  <m:num>
                                    <m:r>
                                      <a:rPr lang="en-US" sz="1800" b="0" i="1" smtClean="0">
                                        <a:latin typeface="Cambria Math" panose="02040503050406030204" pitchFamily="18" charset="0"/>
                                        <a:sym typeface="Wingdings" panose="05000000000000000000" pitchFamily="2" charset="2"/>
                                      </a:rPr>
                                      <m:t>𝑐</m:t>
                                    </m:r>
                                  </m:num>
                                  <m:den>
                                    <m:r>
                                      <a:rPr lang="en-US" sz="1800" b="0" i="1" smtClean="0">
                                        <a:latin typeface="Cambria Math" panose="02040503050406030204" pitchFamily="18" charset="0"/>
                                        <a:sym typeface="Wingdings" panose="05000000000000000000" pitchFamily="2" charset="2"/>
                                      </a:rPr>
                                      <m:t>2</m:t>
                                    </m:r>
                                    <m:r>
                                      <a:rPr lang="en-US" sz="1800" b="0" i="1" smtClean="0">
                                        <a:latin typeface="Cambria Math" panose="02040503050406030204" pitchFamily="18" charset="0"/>
                                        <a:ea typeface="Cambria Math" panose="02040503050406030204" pitchFamily="18" charset="0"/>
                                        <a:sym typeface="Wingdings" panose="05000000000000000000" pitchFamily="2" charset="2"/>
                                      </a:rPr>
                                      <m:t>𝜋</m:t>
                                    </m:r>
                                  </m:den>
                                </m:f>
                                <m:r>
                                  <a:rPr lang="en-US" sz="1800" b="0" i="1" smtClean="0">
                                    <a:latin typeface="Cambria Math" panose="02040503050406030204" pitchFamily="18" charset="0"/>
                                    <a:sym typeface="Wingdings" panose="05000000000000000000" pitchFamily="2" charset="2"/>
                                  </a:rPr>
                                  <m:t>𝑑</m:t>
                                </m:r>
                                <m:d>
                                  <m:dPr>
                                    <m:ctrlPr>
                                      <a:rPr lang="en-US" sz="1800" b="0" i="1" smtClean="0">
                                        <a:latin typeface="Cambria Math" charset="0"/>
                                        <a:sym typeface="Wingdings" panose="05000000000000000000" pitchFamily="2" charset="2"/>
                                      </a:rPr>
                                    </m:ctrlPr>
                                  </m:dPr>
                                  <m:e>
                                    <m:f>
                                      <m:fPr>
                                        <m:ctrlPr>
                                          <a:rPr lang="en-US" sz="1800" b="0" i="1" smtClean="0">
                                            <a:latin typeface="Cambria Math" charset="0"/>
                                            <a:sym typeface="Wingdings" panose="05000000000000000000" pitchFamily="2" charset="2"/>
                                          </a:rPr>
                                        </m:ctrlPr>
                                      </m:fPr>
                                      <m:num>
                                        <m:r>
                                          <a:rPr lang="en-US" sz="1800" b="0" i="1" smtClean="0">
                                            <a:latin typeface="Cambria Math" panose="02040503050406030204" pitchFamily="18" charset="0"/>
                                            <a:ea typeface="Cambria Math" panose="02040503050406030204" pitchFamily="18" charset="0"/>
                                            <a:sym typeface="Wingdings" panose="05000000000000000000" pitchFamily="2" charset="2"/>
                                          </a:rPr>
                                          <m:t>𝛽</m:t>
                                        </m:r>
                                      </m:num>
                                      <m:den>
                                        <m:r>
                                          <a:rPr lang="en-US" sz="1800" b="0" i="1" smtClean="0">
                                            <a:latin typeface="Cambria Math" panose="02040503050406030204" pitchFamily="18" charset="0"/>
                                            <a:ea typeface="Cambria Math" panose="02040503050406030204" pitchFamily="18" charset="0"/>
                                            <a:sym typeface="Wingdings" panose="05000000000000000000" pitchFamily="2" charset="2"/>
                                          </a:rPr>
                                          <m:t>𝑟</m:t>
                                        </m:r>
                                      </m:den>
                                    </m:f>
                                  </m:e>
                                </m:d>
                                <m:r>
                                  <a:rPr lang="en-US" sz="1800" b="0" i="1" smtClean="0">
                                    <a:latin typeface="Cambria Math" panose="02040503050406030204" pitchFamily="18" charset="0"/>
                                    <a:sym typeface="Wingdings" panose="05000000000000000000" pitchFamily="2" charset="2"/>
                                  </a:rPr>
                                  <m:t>=</m:t>
                                </m:r>
                                <m:f>
                                  <m:fPr>
                                    <m:ctrlPr>
                                      <a:rPr lang="en-US" sz="1800" b="0" i="1" smtClean="0">
                                        <a:latin typeface="Cambria Math" charset="0"/>
                                        <a:sym typeface="Wingdings" panose="05000000000000000000" pitchFamily="2" charset="2"/>
                                      </a:rPr>
                                    </m:ctrlPr>
                                  </m:fPr>
                                  <m:num>
                                    <m:r>
                                      <a:rPr lang="en-US" sz="1800" b="0" i="1" smtClean="0">
                                        <a:latin typeface="Cambria Math" panose="02040503050406030204" pitchFamily="18" charset="0"/>
                                        <a:sym typeface="Wingdings" panose="05000000000000000000" pitchFamily="2" charset="2"/>
                                      </a:rPr>
                                      <m:t>𝑐</m:t>
                                    </m:r>
                                  </m:num>
                                  <m:den>
                                    <m:r>
                                      <a:rPr lang="en-US" sz="1800" b="0" i="1" smtClean="0">
                                        <a:latin typeface="Cambria Math" panose="02040503050406030204" pitchFamily="18" charset="0"/>
                                        <a:sym typeface="Wingdings" panose="05000000000000000000" pitchFamily="2" charset="2"/>
                                      </a:rPr>
                                      <m:t>2</m:t>
                                    </m:r>
                                    <m:r>
                                      <a:rPr lang="en-US" sz="1800" b="0" i="1" smtClean="0">
                                        <a:latin typeface="Cambria Math" panose="02040503050406030204" pitchFamily="18" charset="0"/>
                                        <a:ea typeface="Cambria Math" panose="02040503050406030204" pitchFamily="18" charset="0"/>
                                        <a:sym typeface="Wingdings" panose="05000000000000000000" pitchFamily="2" charset="2"/>
                                      </a:rPr>
                                      <m:t>𝜋</m:t>
                                    </m:r>
                                  </m:den>
                                </m:f>
                                <m:f>
                                  <m:fPr>
                                    <m:ctrlPr>
                                      <a:rPr lang="en-US" sz="1800" b="0" i="1" smtClean="0">
                                        <a:latin typeface="Cambria Math" charset="0"/>
                                        <a:ea typeface="Cambria Math" panose="02040503050406030204" pitchFamily="18" charset="0"/>
                                        <a:sym typeface="Wingdings" panose="05000000000000000000" pitchFamily="2" charset="2"/>
                                      </a:rPr>
                                    </m:ctrlPr>
                                  </m:fPr>
                                  <m:num>
                                    <m:r>
                                      <a:rPr lang="en-US" sz="1800" b="0" i="1" smtClean="0">
                                        <a:latin typeface="Cambria Math" panose="02040503050406030204" pitchFamily="18" charset="0"/>
                                        <a:ea typeface="Cambria Math" panose="02040503050406030204" pitchFamily="18" charset="0"/>
                                        <a:sym typeface="Wingdings" panose="05000000000000000000" pitchFamily="2" charset="2"/>
                                      </a:rPr>
                                      <m:t>𝑟𝑑</m:t>
                                    </m:r>
                                    <m:r>
                                      <a:rPr lang="en-US" sz="1800" b="0" i="1" smtClean="0">
                                        <a:latin typeface="Cambria Math" panose="02040503050406030204" pitchFamily="18" charset="0"/>
                                        <a:ea typeface="Cambria Math" panose="02040503050406030204" pitchFamily="18" charset="0"/>
                                        <a:sym typeface="Wingdings" panose="05000000000000000000" pitchFamily="2" charset="2"/>
                                      </a:rPr>
                                      <m:t>𝛽</m:t>
                                    </m:r>
                                    <m:r>
                                      <a:rPr lang="en-US" sz="1800" b="0" i="1" smtClean="0">
                                        <a:latin typeface="Cambria Math" panose="02040503050406030204" pitchFamily="18" charset="0"/>
                                        <a:ea typeface="Cambria Math" panose="02040503050406030204" pitchFamily="18" charset="0"/>
                                        <a:sym typeface="Wingdings" panose="05000000000000000000" pitchFamily="2" charset="2"/>
                                      </a:rPr>
                                      <m:t>−</m:t>
                                    </m:r>
                                    <m:r>
                                      <a:rPr lang="en-US" sz="1800" b="0" i="1" smtClean="0">
                                        <a:latin typeface="Cambria Math" panose="02040503050406030204" pitchFamily="18" charset="0"/>
                                        <a:ea typeface="Cambria Math" panose="02040503050406030204" pitchFamily="18" charset="0"/>
                                        <a:sym typeface="Wingdings" panose="05000000000000000000" pitchFamily="2" charset="2"/>
                                      </a:rPr>
                                      <m:t>𝛽</m:t>
                                    </m:r>
                                    <m:r>
                                      <a:rPr lang="en-US" sz="1800" b="0" i="1" smtClean="0">
                                        <a:latin typeface="Cambria Math" panose="02040503050406030204" pitchFamily="18" charset="0"/>
                                        <a:ea typeface="Cambria Math" panose="02040503050406030204" pitchFamily="18" charset="0"/>
                                        <a:sym typeface="Wingdings" panose="05000000000000000000" pitchFamily="2" charset="2"/>
                                      </a:rPr>
                                      <m:t>𝑑𝑟</m:t>
                                    </m:r>
                                  </m:num>
                                  <m:den>
                                    <m:sSup>
                                      <m:sSupPr>
                                        <m:ctrlPr>
                                          <a:rPr lang="en-US" sz="1800" b="0" i="1" smtClean="0">
                                            <a:latin typeface="Cambria Math" charset="0"/>
                                            <a:ea typeface="Cambria Math" panose="02040503050406030204" pitchFamily="18" charset="0"/>
                                            <a:sym typeface="Wingdings" panose="05000000000000000000" pitchFamily="2" charset="2"/>
                                          </a:rPr>
                                        </m:ctrlPr>
                                      </m:sSupPr>
                                      <m:e>
                                        <m:r>
                                          <a:rPr lang="en-US" sz="1800" b="0" i="1" smtClean="0">
                                            <a:latin typeface="Cambria Math" panose="02040503050406030204" pitchFamily="18" charset="0"/>
                                            <a:ea typeface="Cambria Math" panose="02040503050406030204" pitchFamily="18" charset="0"/>
                                            <a:sym typeface="Wingdings" panose="05000000000000000000" pitchFamily="2" charset="2"/>
                                          </a:rPr>
                                          <m:t>𝑟</m:t>
                                        </m:r>
                                      </m:e>
                                      <m:sup>
                                        <m:r>
                                          <a:rPr lang="en-US" sz="1800" b="0" i="1" smtClean="0">
                                            <a:latin typeface="Cambria Math" panose="02040503050406030204" pitchFamily="18" charset="0"/>
                                            <a:ea typeface="Cambria Math" panose="02040503050406030204" pitchFamily="18" charset="0"/>
                                            <a:sym typeface="Wingdings" panose="05000000000000000000" pitchFamily="2" charset="2"/>
                                          </a:rPr>
                                          <m:t>2</m:t>
                                        </m:r>
                                      </m:sup>
                                    </m:sSup>
                                  </m:den>
                                </m:f>
                              </m:oMath>
                            </m:oMathPara>
                          </a14:m>
                          <a:endParaRPr lang="en-GB" sz="1800" dirty="0"/>
                        </a:p>
                      </a:txBody>
                      <a:tcPr>
                        <a:noFill/>
                      </a:tcPr>
                    </a:tc>
                    <a:tc>
                      <a:txBody>
                        <a:bodyPr/>
                        <a:lstStyle/>
                        <a:p>
                          <a:pPr algn="r"/>
                          <a:r>
                            <a:rPr lang="en-GB" sz="1800" dirty="0" smtClean="0"/>
                            <a:t>Eq. 15</a:t>
                          </a:r>
                          <a:endParaRPr lang="en-GB" sz="1800" dirty="0"/>
                        </a:p>
                      </a:txBody>
                      <a:tcPr anchor="ctr"/>
                    </a:tc>
                    <a:extLst>
                      <a:ext uri="{0D108BD9-81ED-4DB2-BD59-A6C34878D82A}">
                        <a16:rowId xmlns:a16="http://schemas.microsoft.com/office/drawing/2014/main" xmlns="" val="1258918592"/>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1758250534"/>
                  </p:ext>
                </p:extLst>
              </p:nvPr>
            </p:nvGraphicFramePr>
            <p:xfrm>
              <a:off x="393701" y="2192970"/>
              <a:ext cx="10744200" cy="618173"/>
            </p:xfrm>
            <a:graphic>
              <a:graphicData uri="http://schemas.openxmlformats.org/drawingml/2006/table">
                <a:tbl>
                  <a:tblPr firstRow="1" bandRow="1">
                    <a:tableStyleId>{2D5ABB26-0587-4C30-8999-92F81FD0307C}</a:tableStyleId>
                  </a:tblPr>
                  <a:tblGrid>
                    <a:gridCol w="5372100">
                      <a:extLst>
                        <a:ext uri="{9D8B030D-6E8A-4147-A177-3AD203B41FA5}">
                          <a16:colId xmlns:a16="http://schemas.microsoft.com/office/drawing/2014/main" xmlns="" xmlns:a14="http://schemas.microsoft.com/office/drawing/2010/main" val="2500582223"/>
                        </a:ext>
                      </a:extLst>
                    </a:gridCol>
                    <a:gridCol w="5372100">
                      <a:extLst>
                        <a:ext uri="{9D8B030D-6E8A-4147-A177-3AD203B41FA5}">
                          <a16:colId xmlns:a16="http://schemas.microsoft.com/office/drawing/2014/main" xmlns="" xmlns:a14="http://schemas.microsoft.com/office/drawing/2010/main" val="1320000271"/>
                        </a:ext>
                      </a:extLst>
                    </a:gridCol>
                  </a:tblGrid>
                  <a:tr h="618173">
                    <a:tc>
                      <a:txBody>
                        <a:bodyPr/>
                        <a:lstStyle/>
                        <a:p>
                          <a:endParaRPr lang="en-US"/>
                        </a:p>
                      </a:txBody>
                      <a:tcPr>
                        <a:blipFill rotWithShape="0">
                          <a:blip r:embed="rId3"/>
                          <a:stretch>
                            <a:fillRect r="-100000"/>
                          </a:stretch>
                        </a:blipFill>
                      </a:tcPr>
                    </a:tc>
                    <a:tc>
                      <a:txBody>
                        <a:bodyPr/>
                        <a:lstStyle/>
                        <a:p>
                          <a:pPr algn="r"/>
                          <a:r>
                            <a:rPr lang="en-GB" sz="1800" dirty="0" smtClean="0"/>
                            <a:t>Eq. 15</a:t>
                          </a:r>
                          <a:endParaRPr lang="en-GB" sz="1800" dirty="0"/>
                        </a:p>
                      </a:txBody>
                      <a:tcPr anchor="ctr"/>
                    </a:tc>
                    <a:extLst>
                      <a:ext uri="{0D108BD9-81ED-4DB2-BD59-A6C34878D82A}">
                        <a16:rowId xmlns:a16="http://schemas.microsoft.com/office/drawing/2014/main" xmlns="" xmlns:a14="http://schemas.microsoft.com/office/drawing/2010/main" val="1258918592"/>
                      </a:ext>
                    </a:extLst>
                  </a:tr>
                </a:tbl>
              </a:graphicData>
            </a:graphic>
          </p:graphicFrame>
        </mc:Fallback>
      </mc:AlternateContent>
      <p:sp>
        <p:nvSpPr>
          <p:cNvPr id="7" name="TextBox 6"/>
          <p:cNvSpPr txBox="1"/>
          <p:nvPr/>
        </p:nvSpPr>
        <p:spPr>
          <a:xfrm>
            <a:off x="393701" y="2942100"/>
            <a:ext cx="4496039" cy="369332"/>
          </a:xfrm>
          <a:prstGeom prst="rect">
            <a:avLst/>
          </a:prstGeom>
          <a:noFill/>
        </p:spPr>
        <p:txBody>
          <a:bodyPr wrap="none" rtlCol="0">
            <a:spAutoFit/>
          </a:bodyPr>
          <a:lstStyle/>
          <a:p>
            <a:pPr marL="285750" indent="-285750">
              <a:buFont typeface="Arial" panose="020B0604020202020204" pitchFamily="34" charset="0"/>
              <a:buChar char="•"/>
            </a:pPr>
            <a:r>
              <a:rPr lang="en-GB" dirty="0" smtClean="0"/>
              <a:t>Let’s calculate the relative frequency error:</a:t>
            </a:r>
            <a:endParaRPr lang="en-GB" dirty="0"/>
          </a:p>
        </p:txBody>
      </p:sp>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1541742218"/>
                  </p:ext>
                </p:extLst>
              </p:nvPr>
            </p:nvGraphicFramePr>
            <p:xfrm>
              <a:off x="393701" y="3445052"/>
              <a:ext cx="10744200" cy="661035"/>
            </p:xfrm>
            <a:graphic>
              <a:graphicData uri="http://schemas.openxmlformats.org/drawingml/2006/table">
                <a:tbl>
                  <a:tblPr firstRow="1" bandRow="1">
                    <a:tableStyleId>{2D5ABB26-0587-4C30-8999-92F81FD0307C}</a:tableStyleId>
                  </a:tblPr>
                  <a:tblGrid>
                    <a:gridCol w="5372100">
                      <a:extLst>
                        <a:ext uri="{9D8B030D-6E8A-4147-A177-3AD203B41FA5}">
                          <a16:colId xmlns:a16="http://schemas.microsoft.com/office/drawing/2014/main" xmlns="" val="2500582223"/>
                        </a:ext>
                      </a:extLst>
                    </a:gridCol>
                    <a:gridCol w="5372100">
                      <a:extLst>
                        <a:ext uri="{9D8B030D-6E8A-4147-A177-3AD203B41FA5}">
                          <a16:colId xmlns:a16="http://schemas.microsoft.com/office/drawing/2014/main" xmlns="" val="132000027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f>
                                  <m:fPr>
                                    <m:ctrlPr>
                                      <a:rPr lang="en-US" sz="1800" b="0" i="1" smtClean="0">
                                        <a:latin typeface="Cambria Math" charset="0"/>
                                        <a:sym typeface="Wingdings" panose="05000000000000000000" pitchFamily="2" charset="2"/>
                                      </a:rPr>
                                    </m:ctrlPr>
                                  </m:fPr>
                                  <m:num>
                                    <m:r>
                                      <m:rPr>
                                        <m:sty m:val="p"/>
                                      </m:rPr>
                                      <a:rPr lang="en-US" sz="1800" b="0" i="0" smtClean="0">
                                        <a:latin typeface="Cambria Math" panose="02040503050406030204" pitchFamily="18" charset="0"/>
                                        <a:sym typeface="Wingdings" panose="05000000000000000000" pitchFamily="2" charset="2"/>
                                      </a:rPr>
                                      <m:t>d</m:t>
                                    </m:r>
                                    <m:r>
                                      <a:rPr lang="en-US" sz="1800" b="0" i="1" smtClean="0">
                                        <a:latin typeface="Cambria Math" panose="02040503050406030204" pitchFamily="18" charset="0"/>
                                        <a:sym typeface="Wingdings" panose="05000000000000000000" pitchFamily="2" charset="2"/>
                                      </a:rPr>
                                      <m:t>𝑓</m:t>
                                    </m:r>
                                  </m:num>
                                  <m:den>
                                    <m:r>
                                      <a:rPr lang="en-US" sz="1800" b="0" i="1" smtClean="0">
                                        <a:latin typeface="Cambria Math" panose="02040503050406030204" pitchFamily="18" charset="0"/>
                                        <a:sym typeface="Wingdings" panose="05000000000000000000" pitchFamily="2" charset="2"/>
                                      </a:rPr>
                                      <m:t>𝑓</m:t>
                                    </m:r>
                                  </m:den>
                                </m:f>
                                <m:r>
                                  <a:rPr lang="en-US" sz="1800" b="0" i="1" smtClean="0">
                                    <a:latin typeface="Cambria Math" panose="02040503050406030204" pitchFamily="18" charset="0"/>
                                    <a:sym typeface="Wingdings" panose="05000000000000000000" pitchFamily="2" charset="2"/>
                                  </a:rPr>
                                  <m:t>=</m:t>
                                </m:r>
                                <m:f>
                                  <m:fPr>
                                    <m:ctrlPr>
                                      <a:rPr lang="en-US" sz="1800" b="0" i="1" smtClean="0">
                                        <a:latin typeface="Cambria Math" charset="0"/>
                                        <a:sym typeface="Wingdings" panose="05000000000000000000" pitchFamily="2" charset="2"/>
                                      </a:rPr>
                                    </m:ctrlPr>
                                  </m:fPr>
                                  <m:num>
                                    <m:r>
                                      <a:rPr lang="en-US" sz="1800" b="0" i="1" smtClean="0">
                                        <a:latin typeface="Cambria Math" panose="02040503050406030204" pitchFamily="18" charset="0"/>
                                        <a:sym typeface="Wingdings" panose="05000000000000000000" pitchFamily="2" charset="2"/>
                                      </a:rPr>
                                      <m:t>𝑑</m:t>
                                    </m:r>
                                    <m:r>
                                      <a:rPr lang="en-US" sz="1800" b="0" i="1" smtClean="0">
                                        <a:latin typeface="Cambria Math" panose="02040503050406030204" pitchFamily="18" charset="0"/>
                                        <a:ea typeface="Cambria Math" panose="02040503050406030204" pitchFamily="18" charset="0"/>
                                        <a:sym typeface="Wingdings" panose="05000000000000000000" pitchFamily="2" charset="2"/>
                                      </a:rPr>
                                      <m:t>𝛽</m:t>
                                    </m:r>
                                  </m:num>
                                  <m:den>
                                    <m:r>
                                      <a:rPr lang="en-US" sz="1800" b="0" i="1" smtClean="0">
                                        <a:latin typeface="Cambria Math" panose="02040503050406030204" pitchFamily="18" charset="0"/>
                                        <a:ea typeface="Cambria Math" panose="02040503050406030204" pitchFamily="18" charset="0"/>
                                        <a:sym typeface="Wingdings" panose="05000000000000000000" pitchFamily="2" charset="2"/>
                                      </a:rPr>
                                      <m:t>𝛽</m:t>
                                    </m:r>
                                  </m:den>
                                </m:f>
                                <m:r>
                                  <a:rPr lang="en-US" sz="1800" b="0" i="1" smtClean="0">
                                    <a:latin typeface="Cambria Math" panose="02040503050406030204" pitchFamily="18" charset="0"/>
                                    <a:ea typeface="Cambria Math" panose="02040503050406030204" pitchFamily="18" charset="0"/>
                                    <a:sym typeface="Wingdings" panose="05000000000000000000" pitchFamily="2" charset="2"/>
                                  </a:rPr>
                                  <m:t>−</m:t>
                                </m:r>
                                <m:f>
                                  <m:fPr>
                                    <m:ctrlPr>
                                      <a:rPr lang="en-US" sz="1800" b="0" i="1" smtClean="0">
                                        <a:latin typeface="Cambria Math" charset="0"/>
                                        <a:ea typeface="Cambria Math" panose="02040503050406030204" pitchFamily="18" charset="0"/>
                                        <a:sym typeface="Wingdings" panose="05000000000000000000" pitchFamily="2" charset="2"/>
                                      </a:rPr>
                                    </m:ctrlPr>
                                  </m:fPr>
                                  <m:num>
                                    <m:r>
                                      <a:rPr lang="en-US" sz="1800" b="0" i="1" smtClean="0">
                                        <a:latin typeface="Cambria Math" panose="02040503050406030204" pitchFamily="18" charset="0"/>
                                        <a:ea typeface="Cambria Math" panose="02040503050406030204" pitchFamily="18" charset="0"/>
                                        <a:sym typeface="Wingdings" panose="05000000000000000000" pitchFamily="2" charset="2"/>
                                      </a:rPr>
                                      <m:t>𝑑𝑟</m:t>
                                    </m:r>
                                  </m:num>
                                  <m:den>
                                    <m:r>
                                      <a:rPr lang="en-US" sz="1800" b="0" i="1" smtClean="0">
                                        <a:latin typeface="Cambria Math" panose="02040503050406030204" pitchFamily="18" charset="0"/>
                                        <a:ea typeface="Cambria Math" panose="02040503050406030204" pitchFamily="18" charset="0"/>
                                        <a:sym typeface="Wingdings" panose="05000000000000000000" pitchFamily="2" charset="2"/>
                                      </a:rPr>
                                      <m:t>𝑟</m:t>
                                    </m:r>
                                  </m:den>
                                </m:f>
                              </m:oMath>
                            </m:oMathPara>
                          </a14:m>
                          <a:endParaRPr lang="en-GB" sz="1800" dirty="0"/>
                        </a:p>
                      </a:txBody>
                      <a:tcPr>
                        <a:noFill/>
                      </a:tcPr>
                    </a:tc>
                    <a:tc>
                      <a:txBody>
                        <a:bodyPr/>
                        <a:lstStyle/>
                        <a:p>
                          <a:pPr algn="r"/>
                          <a:r>
                            <a:rPr lang="en-GB" sz="1800" dirty="0" smtClean="0"/>
                            <a:t>Eq. 16</a:t>
                          </a:r>
                          <a:endParaRPr lang="en-GB" sz="1800" dirty="0"/>
                        </a:p>
                      </a:txBody>
                      <a:tcPr anchor="ctr"/>
                    </a:tc>
                    <a:extLst>
                      <a:ext uri="{0D108BD9-81ED-4DB2-BD59-A6C34878D82A}">
                        <a16:rowId xmlns:a16="http://schemas.microsoft.com/office/drawing/2014/main" xmlns="" val="1258918592"/>
                      </a:ext>
                    </a:extLst>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1541742218"/>
                  </p:ext>
                </p:extLst>
              </p:nvPr>
            </p:nvGraphicFramePr>
            <p:xfrm>
              <a:off x="393701" y="3445052"/>
              <a:ext cx="10744200" cy="661035"/>
            </p:xfrm>
            <a:graphic>
              <a:graphicData uri="http://schemas.openxmlformats.org/drawingml/2006/table">
                <a:tbl>
                  <a:tblPr firstRow="1" bandRow="1">
                    <a:tableStyleId>{2D5ABB26-0587-4C30-8999-92F81FD0307C}</a:tableStyleId>
                  </a:tblPr>
                  <a:tblGrid>
                    <a:gridCol w="5372100">
                      <a:extLst>
                        <a:ext uri="{9D8B030D-6E8A-4147-A177-3AD203B41FA5}">
                          <a16:colId xmlns:a16="http://schemas.microsoft.com/office/drawing/2014/main" xmlns="" xmlns:a14="http://schemas.microsoft.com/office/drawing/2010/main" val="2500582223"/>
                        </a:ext>
                      </a:extLst>
                    </a:gridCol>
                    <a:gridCol w="5372100">
                      <a:extLst>
                        <a:ext uri="{9D8B030D-6E8A-4147-A177-3AD203B41FA5}">
                          <a16:colId xmlns:a16="http://schemas.microsoft.com/office/drawing/2014/main" xmlns="" xmlns:a14="http://schemas.microsoft.com/office/drawing/2010/main" val="1320000271"/>
                        </a:ext>
                      </a:extLst>
                    </a:gridCol>
                  </a:tblGrid>
                  <a:tr h="661035">
                    <a:tc>
                      <a:txBody>
                        <a:bodyPr/>
                        <a:lstStyle/>
                        <a:p>
                          <a:endParaRPr lang="en-US"/>
                        </a:p>
                      </a:txBody>
                      <a:tcPr>
                        <a:blipFill rotWithShape="0">
                          <a:blip r:embed="rId4"/>
                          <a:stretch>
                            <a:fillRect r="-100000"/>
                          </a:stretch>
                        </a:blipFill>
                      </a:tcPr>
                    </a:tc>
                    <a:tc>
                      <a:txBody>
                        <a:bodyPr/>
                        <a:lstStyle/>
                        <a:p>
                          <a:pPr algn="r"/>
                          <a:r>
                            <a:rPr lang="en-GB" sz="1800" dirty="0" smtClean="0"/>
                            <a:t>Eq. 16</a:t>
                          </a:r>
                          <a:endParaRPr lang="en-GB" sz="1800" dirty="0"/>
                        </a:p>
                      </a:txBody>
                      <a:tcPr anchor="ctr"/>
                    </a:tc>
                    <a:extLst>
                      <a:ext uri="{0D108BD9-81ED-4DB2-BD59-A6C34878D82A}">
                        <a16:rowId xmlns:a16="http://schemas.microsoft.com/office/drawing/2014/main" xmlns="" xmlns:a14="http://schemas.microsoft.com/office/drawing/2010/main" val="1258918592"/>
                      </a:ext>
                    </a:extLst>
                  </a:tr>
                </a:tbl>
              </a:graphicData>
            </a:graphic>
          </p:graphicFrame>
        </mc:Fallback>
      </mc:AlternateContent>
      <mc:AlternateContent xmlns:mc="http://schemas.openxmlformats.org/markup-compatibility/2006" xmlns:a14="http://schemas.microsoft.com/office/drawing/2010/main">
        <mc:Choice Requires="a14">
          <p:sp>
            <p:nvSpPr>
              <p:cNvPr id="9" name="TextBox 8"/>
              <p:cNvSpPr txBox="1"/>
              <p:nvPr/>
            </p:nvSpPr>
            <p:spPr>
              <a:xfrm>
                <a:off x="393701" y="4150737"/>
                <a:ext cx="11108559" cy="800027"/>
              </a:xfrm>
              <a:prstGeom prst="rect">
                <a:avLst/>
              </a:prstGeom>
              <a:noFill/>
            </p:spPr>
            <p:txBody>
              <a:bodyPr wrap="square" rtlCol="0">
                <a:spAutoFit/>
              </a:bodyPr>
              <a:lstStyle/>
              <a:p>
                <a:pPr marL="285750" indent="-285750">
                  <a:buFont typeface="Arial" panose="020B0604020202020204" pitchFamily="34" charset="0"/>
                  <a:buChar char="•"/>
                </a:pPr>
                <a:r>
                  <a:rPr lang="en-GB" dirty="0" smtClean="0"/>
                  <a:t>Remember Eq. 5, the equation of the momentum compaction factor that relates a change in radius or path length with the relative momentum error via the compaction factor, therefore, </a:t>
                </a:r>
                <a14:m>
                  <m:oMath xmlns:m="http://schemas.openxmlformats.org/officeDocument/2006/math">
                    <m:f>
                      <m:fPr>
                        <m:ctrlPr>
                          <a:rPr lang="en-GB" b="1" i="1" smtClean="0">
                            <a:latin typeface="Cambria Math" charset="0"/>
                          </a:rPr>
                        </m:ctrlPr>
                      </m:fPr>
                      <m:num>
                        <m:r>
                          <a:rPr lang="en-US" b="1" i="1" smtClean="0">
                            <a:latin typeface="Cambria Math" panose="02040503050406030204" pitchFamily="18" charset="0"/>
                          </a:rPr>
                          <m:t>𝒅𝒓</m:t>
                        </m:r>
                      </m:num>
                      <m:den>
                        <m:r>
                          <a:rPr lang="en-US" b="1" i="1" smtClean="0">
                            <a:latin typeface="Cambria Math" panose="02040503050406030204" pitchFamily="18" charset="0"/>
                          </a:rPr>
                          <m:t>𝒓</m:t>
                        </m:r>
                      </m:den>
                    </m:f>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𝛼</m:t>
                    </m:r>
                    <m:f>
                      <m:fPr>
                        <m:ctrlPr>
                          <a:rPr lang="en-US" b="0" i="1" smtClean="0">
                            <a:latin typeface="Cambria Math" charset="0"/>
                            <a:ea typeface="Cambria Math" panose="02040503050406030204" pitchFamily="18" charset="0"/>
                          </a:rPr>
                        </m:ctrlPr>
                      </m:fPr>
                      <m:num>
                        <m:r>
                          <m:rPr>
                            <m:sty m:val="p"/>
                          </m:rPr>
                          <a:rPr lang="el-GR" b="0" i="1" smtClean="0">
                            <a:latin typeface="Cambria Math" panose="02040503050406030204" pitchFamily="18" charset="0"/>
                            <a:ea typeface="Cambria Math" panose="02040503050406030204" pitchFamily="18" charset="0"/>
                          </a:rPr>
                          <m:t>Δ</m:t>
                        </m:r>
                        <m:r>
                          <a:rPr lang="en-US" b="0" i="1" smtClean="0">
                            <a:latin typeface="Cambria Math" panose="02040503050406030204" pitchFamily="18" charset="0"/>
                            <a:ea typeface="Cambria Math" panose="02040503050406030204" pitchFamily="18" charset="0"/>
                          </a:rPr>
                          <m:t>𝑝</m:t>
                        </m:r>
                      </m:num>
                      <m:den>
                        <m:r>
                          <a:rPr lang="en-US" b="0" i="1" smtClean="0">
                            <a:latin typeface="Cambria Math" panose="02040503050406030204" pitchFamily="18" charset="0"/>
                            <a:ea typeface="Cambria Math" panose="02040503050406030204" pitchFamily="18" charset="0"/>
                          </a:rPr>
                          <m:t>𝑝</m:t>
                        </m:r>
                      </m:den>
                    </m:f>
                  </m:oMath>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393701" y="4150737"/>
                <a:ext cx="11108559" cy="800027"/>
              </a:xfrm>
              <a:prstGeom prst="rect">
                <a:avLst/>
              </a:prstGeom>
              <a:blipFill rotWithShape="0">
                <a:blip r:embed="rId5"/>
                <a:stretch>
                  <a:fillRect l="-384" t="-4580" b="-3053"/>
                </a:stretch>
              </a:blipFill>
            </p:spPr>
            <p:txBody>
              <a:bodyPr/>
              <a:lstStyle/>
              <a:p>
                <a:r>
                  <a:rPr lang="en-US">
                    <a:noFill/>
                  </a:rPr>
                  <a:t> </a:t>
                </a:r>
              </a:p>
            </p:txBody>
          </p:sp>
        </mc:Fallback>
      </mc:AlternateContent>
      <p:sp>
        <p:nvSpPr>
          <p:cNvPr id="10" name="TextBox 9"/>
          <p:cNvSpPr txBox="1"/>
          <p:nvPr/>
        </p:nvSpPr>
        <p:spPr>
          <a:xfrm>
            <a:off x="393701" y="5001804"/>
            <a:ext cx="6917535" cy="369332"/>
          </a:xfrm>
          <a:prstGeom prst="rect">
            <a:avLst/>
          </a:prstGeom>
          <a:noFill/>
        </p:spPr>
        <p:txBody>
          <a:bodyPr wrap="none" rtlCol="0">
            <a:spAutoFit/>
          </a:bodyPr>
          <a:lstStyle/>
          <a:p>
            <a:pPr marL="285750" indent="-285750">
              <a:buFont typeface="Arial" panose="020B0604020202020204" pitchFamily="34" charset="0"/>
              <a:buChar char="•"/>
            </a:pPr>
            <a:r>
              <a:rPr lang="en-GB" dirty="0" smtClean="0"/>
              <a:t>The particle momentum is related to the particle energy and velocity:</a:t>
            </a:r>
            <a:endParaRPr lang="en-GB" dirty="0"/>
          </a:p>
        </p:txBody>
      </p:sp>
      <mc:AlternateContent xmlns:mc="http://schemas.openxmlformats.org/markup-compatibility/2006" xmlns:a14="http://schemas.microsoft.com/office/drawing/2010/main">
        <mc:Choice Requires="a14">
          <p:graphicFrame>
            <p:nvGraphicFramePr>
              <p:cNvPr id="11" name="Table 10"/>
              <p:cNvGraphicFramePr>
                <a:graphicFrameLocks noGrp="1"/>
              </p:cNvGraphicFramePr>
              <p:nvPr>
                <p:extLst>
                  <p:ext uri="{D42A27DB-BD31-4B8C-83A1-F6EECF244321}">
                    <p14:modId xmlns:p14="http://schemas.microsoft.com/office/powerpoint/2010/main" val="523773224"/>
                  </p:ext>
                </p:extLst>
              </p:nvPr>
            </p:nvGraphicFramePr>
            <p:xfrm>
              <a:off x="393701" y="5445681"/>
              <a:ext cx="10744200" cy="942721"/>
            </p:xfrm>
            <a:graphic>
              <a:graphicData uri="http://schemas.openxmlformats.org/drawingml/2006/table">
                <a:tbl>
                  <a:tblPr firstRow="1" bandRow="1">
                    <a:tableStyleId>{2D5ABB26-0587-4C30-8999-92F81FD0307C}</a:tableStyleId>
                  </a:tblPr>
                  <a:tblGrid>
                    <a:gridCol w="7348027">
                      <a:extLst>
                        <a:ext uri="{9D8B030D-6E8A-4147-A177-3AD203B41FA5}">
                          <a16:colId xmlns:a16="http://schemas.microsoft.com/office/drawing/2014/main" xmlns="" val="2500582223"/>
                        </a:ext>
                      </a:extLst>
                    </a:gridCol>
                    <a:gridCol w="3396173">
                      <a:extLst>
                        <a:ext uri="{9D8B030D-6E8A-4147-A177-3AD203B41FA5}">
                          <a16:colId xmlns:a16="http://schemas.microsoft.com/office/drawing/2014/main" xmlns="" val="132000027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r>
                                  <a:rPr lang="en-US" sz="1800" b="0" i="1" smtClean="0">
                                    <a:latin typeface="Cambria Math" panose="02040503050406030204" pitchFamily="18" charset="0"/>
                                    <a:sym typeface="Wingdings" panose="05000000000000000000" pitchFamily="2" charset="2"/>
                                  </a:rPr>
                                  <m:t>𝑝</m:t>
                                </m:r>
                                <m:r>
                                  <a:rPr lang="en-US" sz="1800" b="0" i="1" smtClean="0">
                                    <a:latin typeface="Cambria Math" panose="02040503050406030204" pitchFamily="18" charset="0"/>
                                    <a:sym typeface="Wingdings" panose="05000000000000000000" pitchFamily="2" charset="2"/>
                                  </a:rPr>
                                  <m:t>=</m:t>
                                </m:r>
                                <m:r>
                                  <a:rPr lang="en-US" sz="1800" b="0" i="1" smtClean="0">
                                    <a:latin typeface="Cambria Math" panose="02040503050406030204" pitchFamily="18" charset="0"/>
                                    <a:sym typeface="Wingdings" panose="05000000000000000000" pitchFamily="2" charset="2"/>
                                  </a:rPr>
                                  <m:t>𝑚𝑣</m:t>
                                </m:r>
                                <m:r>
                                  <a:rPr lang="en-US" sz="1800" b="0" i="1" smtClean="0">
                                    <a:latin typeface="Cambria Math" panose="02040503050406030204" pitchFamily="18" charset="0"/>
                                    <a:sym typeface="Wingdings" panose="05000000000000000000" pitchFamily="2" charset="2"/>
                                  </a:rPr>
                                  <m:t>=</m:t>
                                </m:r>
                                <m:r>
                                  <a:rPr lang="en-US" sz="1800" b="0" i="1" smtClean="0">
                                    <a:latin typeface="Cambria Math" panose="02040503050406030204" pitchFamily="18" charset="0"/>
                                    <a:ea typeface="Cambria Math" panose="02040503050406030204" pitchFamily="18" charset="0"/>
                                    <a:sym typeface="Wingdings" panose="05000000000000000000" pitchFamily="2" charset="2"/>
                                  </a:rPr>
                                  <m:t>𝛽𝛾</m:t>
                                </m:r>
                                <m:f>
                                  <m:fPr>
                                    <m:ctrlPr>
                                      <a:rPr lang="en-US" sz="1800" b="0" i="1" smtClean="0">
                                        <a:latin typeface="Cambria Math" charset="0"/>
                                        <a:ea typeface="Cambria Math" panose="02040503050406030204" pitchFamily="18" charset="0"/>
                                        <a:sym typeface="Wingdings" panose="05000000000000000000" pitchFamily="2" charset="2"/>
                                      </a:rPr>
                                    </m:ctrlPr>
                                  </m:fPr>
                                  <m:num>
                                    <m:sSub>
                                      <m:sSubPr>
                                        <m:ctrlPr>
                                          <a:rPr lang="en-US" sz="1800" b="0" i="1" smtClean="0">
                                            <a:latin typeface="Cambria Math" charset="0"/>
                                            <a:ea typeface="Cambria Math" panose="02040503050406030204" pitchFamily="18" charset="0"/>
                                            <a:sym typeface="Wingdings" panose="05000000000000000000" pitchFamily="2" charset="2"/>
                                          </a:rPr>
                                        </m:ctrlPr>
                                      </m:sSubPr>
                                      <m:e>
                                        <m:r>
                                          <a:rPr lang="en-US" sz="1800" b="0" i="1" smtClean="0">
                                            <a:latin typeface="Cambria Math" panose="02040503050406030204" pitchFamily="18" charset="0"/>
                                            <a:ea typeface="Cambria Math" panose="02040503050406030204" pitchFamily="18" charset="0"/>
                                            <a:sym typeface="Wingdings" panose="05000000000000000000" pitchFamily="2" charset="2"/>
                                          </a:rPr>
                                          <m:t>𝐸</m:t>
                                        </m:r>
                                      </m:e>
                                      <m:sub>
                                        <m:r>
                                          <a:rPr lang="en-US" sz="1800" b="0" i="1" smtClean="0">
                                            <a:latin typeface="Cambria Math" panose="02040503050406030204" pitchFamily="18" charset="0"/>
                                            <a:ea typeface="Cambria Math" panose="02040503050406030204" pitchFamily="18" charset="0"/>
                                            <a:sym typeface="Wingdings" panose="05000000000000000000" pitchFamily="2" charset="2"/>
                                          </a:rPr>
                                          <m:t>0</m:t>
                                        </m:r>
                                      </m:sub>
                                    </m:sSub>
                                  </m:num>
                                  <m:den>
                                    <m:r>
                                      <a:rPr lang="en-US" sz="1800" b="0" i="1" smtClean="0">
                                        <a:latin typeface="Cambria Math" panose="02040503050406030204" pitchFamily="18" charset="0"/>
                                        <a:ea typeface="Cambria Math" panose="02040503050406030204" pitchFamily="18" charset="0"/>
                                        <a:sym typeface="Wingdings" panose="05000000000000000000" pitchFamily="2" charset="2"/>
                                      </a:rPr>
                                      <m:t>𝑐</m:t>
                                    </m:r>
                                  </m:den>
                                </m:f>
                                <m:r>
                                  <a:rPr lang="en-US" sz="1800" b="0" i="1" smtClean="0">
                                    <a:latin typeface="Cambria Math" panose="02040503050406030204" pitchFamily="18" charset="0"/>
                                    <a:ea typeface="Cambria Math" panose="02040503050406030204" pitchFamily="18" charset="0"/>
                                    <a:sym typeface="Wingdings" panose="05000000000000000000" pitchFamily="2" charset="2"/>
                                  </a:rPr>
                                  <m:t>⟹</m:t>
                                </m:r>
                                <m:f>
                                  <m:fPr>
                                    <m:ctrlPr>
                                      <a:rPr lang="en-US" sz="1800" b="1" i="1" smtClean="0">
                                        <a:latin typeface="Cambria Math" charset="0"/>
                                        <a:sym typeface="Wingdings" panose="05000000000000000000" pitchFamily="2" charset="2"/>
                                      </a:rPr>
                                    </m:ctrlPr>
                                  </m:fPr>
                                  <m:num>
                                    <m:r>
                                      <a:rPr lang="en-US" sz="1800" b="1" i="1" smtClean="0">
                                        <a:latin typeface="Cambria Math" panose="02040503050406030204" pitchFamily="18" charset="0"/>
                                        <a:sym typeface="Wingdings" panose="05000000000000000000" pitchFamily="2" charset="2"/>
                                      </a:rPr>
                                      <m:t>𝒅𝒑</m:t>
                                    </m:r>
                                  </m:num>
                                  <m:den>
                                    <m:r>
                                      <a:rPr lang="en-US" sz="1800" b="1" i="1" smtClean="0">
                                        <a:latin typeface="Cambria Math" panose="02040503050406030204" pitchFamily="18" charset="0"/>
                                        <a:sym typeface="Wingdings" panose="05000000000000000000" pitchFamily="2" charset="2"/>
                                      </a:rPr>
                                      <m:t>𝒑</m:t>
                                    </m:r>
                                  </m:den>
                                </m:f>
                                <m:r>
                                  <a:rPr lang="en-US" sz="1800" b="0" i="1" smtClean="0">
                                    <a:latin typeface="Cambria Math" panose="02040503050406030204" pitchFamily="18" charset="0"/>
                                    <a:ea typeface="Cambria Math" panose="02040503050406030204" pitchFamily="18" charset="0"/>
                                    <a:sym typeface="Wingdings" panose="05000000000000000000" pitchFamily="2" charset="2"/>
                                  </a:rPr>
                                  <m:t>=</m:t>
                                </m:r>
                                <m:f>
                                  <m:fPr>
                                    <m:ctrlPr>
                                      <a:rPr lang="en-US" sz="1800" b="0" i="1" smtClean="0">
                                        <a:latin typeface="Cambria Math" charset="0"/>
                                        <a:ea typeface="Cambria Math" panose="02040503050406030204" pitchFamily="18" charset="0"/>
                                        <a:sym typeface="Wingdings" panose="05000000000000000000" pitchFamily="2" charset="2"/>
                                      </a:rPr>
                                    </m:ctrlPr>
                                  </m:fPr>
                                  <m:num>
                                    <m:r>
                                      <a:rPr lang="en-US" sz="1800" b="0" i="1" smtClean="0">
                                        <a:latin typeface="Cambria Math" panose="02040503050406030204" pitchFamily="18" charset="0"/>
                                        <a:ea typeface="Cambria Math" panose="02040503050406030204" pitchFamily="18" charset="0"/>
                                        <a:sym typeface="Wingdings" panose="05000000000000000000" pitchFamily="2" charset="2"/>
                                      </a:rPr>
                                      <m:t>𝑑</m:t>
                                    </m:r>
                                    <m:r>
                                      <a:rPr lang="en-US" sz="1800" b="0" i="1" smtClean="0">
                                        <a:latin typeface="Cambria Math" panose="02040503050406030204" pitchFamily="18" charset="0"/>
                                        <a:ea typeface="Cambria Math" panose="02040503050406030204" pitchFamily="18" charset="0"/>
                                        <a:sym typeface="Wingdings" panose="05000000000000000000" pitchFamily="2" charset="2"/>
                                      </a:rPr>
                                      <m:t>𝛽</m:t>
                                    </m:r>
                                  </m:num>
                                  <m:den>
                                    <m:r>
                                      <a:rPr lang="en-US" sz="1800" b="0" i="1" smtClean="0">
                                        <a:latin typeface="Cambria Math" panose="02040503050406030204" pitchFamily="18" charset="0"/>
                                        <a:ea typeface="Cambria Math" panose="02040503050406030204" pitchFamily="18" charset="0"/>
                                        <a:sym typeface="Wingdings" panose="05000000000000000000" pitchFamily="2" charset="2"/>
                                      </a:rPr>
                                      <m:t>𝛽</m:t>
                                    </m:r>
                                  </m:den>
                                </m:f>
                                <m:r>
                                  <a:rPr lang="en-US" sz="1800" b="0" i="1" smtClean="0">
                                    <a:latin typeface="Cambria Math" panose="02040503050406030204" pitchFamily="18" charset="0"/>
                                    <a:ea typeface="Cambria Math" panose="02040503050406030204" pitchFamily="18" charset="0"/>
                                    <a:sym typeface="Wingdings" panose="05000000000000000000" pitchFamily="2" charset="2"/>
                                  </a:rPr>
                                  <m:t>+</m:t>
                                </m:r>
                                <m:f>
                                  <m:fPr>
                                    <m:ctrlPr>
                                      <a:rPr lang="en-US" sz="1800" b="0" i="1" smtClean="0">
                                        <a:latin typeface="Cambria Math" charset="0"/>
                                        <a:ea typeface="Cambria Math" panose="02040503050406030204" pitchFamily="18" charset="0"/>
                                        <a:sym typeface="Wingdings" panose="05000000000000000000" pitchFamily="2" charset="2"/>
                                      </a:rPr>
                                    </m:ctrlPr>
                                  </m:fPr>
                                  <m:num>
                                    <m:sSup>
                                      <m:sSupPr>
                                        <m:ctrlPr>
                                          <a:rPr lang="en-US" sz="1800" b="0" i="1" smtClean="0">
                                            <a:latin typeface="Cambria Math" charset="0"/>
                                            <a:ea typeface="Cambria Math" panose="02040503050406030204" pitchFamily="18" charset="0"/>
                                            <a:sym typeface="Wingdings" panose="05000000000000000000" pitchFamily="2" charset="2"/>
                                          </a:rPr>
                                        </m:ctrlPr>
                                      </m:sSupPr>
                                      <m:e>
                                        <m:r>
                                          <a:rPr lang="en-US" sz="1800" b="0" i="1" smtClean="0">
                                            <a:latin typeface="Cambria Math" panose="02040503050406030204" pitchFamily="18" charset="0"/>
                                            <a:ea typeface="Cambria Math" panose="02040503050406030204" pitchFamily="18" charset="0"/>
                                            <a:sym typeface="Wingdings" panose="05000000000000000000" pitchFamily="2" charset="2"/>
                                          </a:rPr>
                                          <m:t>𝑑</m:t>
                                        </m:r>
                                        <m:d>
                                          <m:dPr>
                                            <m:ctrlPr>
                                              <a:rPr lang="en-US" sz="1800" b="0" i="1" smtClean="0">
                                                <a:latin typeface="Cambria Math" charset="0"/>
                                                <a:ea typeface="Cambria Math" panose="02040503050406030204" pitchFamily="18" charset="0"/>
                                                <a:sym typeface="Wingdings" panose="05000000000000000000" pitchFamily="2" charset="2"/>
                                              </a:rPr>
                                            </m:ctrlPr>
                                          </m:dPr>
                                          <m:e>
                                            <m:r>
                                              <a:rPr lang="en-US" sz="1800" b="0" i="1" smtClean="0">
                                                <a:latin typeface="Cambria Math" panose="02040503050406030204" pitchFamily="18" charset="0"/>
                                                <a:ea typeface="Cambria Math" panose="02040503050406030204" pitchFamily="18" charset="0"/>
                                                <a:sym typeface="Wingdings" panose="05000000000000000000" pitchFamily="2" charset="2"/>
                                              </a:rPr>
                                              <m:t>1−</m:t>
                                            </m:r>
                                            <m:sSup>
                                              <m:sSupPr>
                                                <m:ctrlPr>
                                                  <a:rPr lang="en-US" sz="1800" b="0" i="1" smtClean="0">
                                                    <a:latin typeface="Cambria Math" charset="0"/>
                                                    <a:ea typeface="Cambria Math" panose="02040503050406030204" pitchFamily="18" charset="0"/>
                                                    <a:sym typeface="Wingdings" panose="05000000000000000000" pitchFamily="2" charset="2"/>
                                                  </a:rPr>
                                                </m:ctrlPr>
                                              </m:sSupPr>
                                              <m:e>
                                                <m:r>
                                                  <a:rPr lang="en-US" sz="1800" b="0" i="1" smtClean="0">
                                                    <a:latin typeface="Cambria Math" panose="02040503050406030204" pitchFamily="18" charset="0"/>
                                                    <a:ea typeface="Cambria Math" panose="02040503050406030204" pitchFamily="18" charset="0"/>
                                                    <a:sym typeface="Wingdings" panose="05000000000000000000" pitchFamily="2" charset="2"/>
                                                  </a:rPr>
                                                  <m:t>𝛽</m:t>
                                                </m:r>
                                              </m:e>
                                              <m:sup>
                                                <m:r>
                                                  <a:rPr lang="en-US" sz="1800" b="0" i="1" smtClean="0">
                                                    <a:latin typeface="Cambria Math" panose="02040503050406030204" pitchFamily="18" charset="0"/>
                                                    <a:ea typeface="Cambria Math" panose="02040503050406030204" pitchFamily="18" charset="0"/>
                                                    <a:sym typeface="Wingdings" panose="05000000000000000000" pitchFamily="2" charset="2"/>
                                                  </a:rPr>
                                                  <m:t>2</m:t>
                                                </m:r>
                                              </m:sup>
                                            </m:sSup>
                                          </m:e>
                                        </m:d>
                                      </m:e>
                                      <m:sup>
                                        <m:r>
                                          <a:rPr lang="en-US" sz="1800" b="0" i="1" smtClean="0">
                                            <a:latin typeface="Cambria Math" panose="02040503050406030204" pitchFamily="18" charset="0"/>
                                            <a:ea typeface="Cambria Math" panose="02040503050406030204" pitchFamily="18" charset="0"/>
                                            <a:sym typeface="Wingdings" panose="05000000000000000000" pitchFamily="2" charset="2"/>
                                          </a:rPr>
                                          <m:t>−</m:t>
                                        </m:r>
                                        <m:f>
                                          <m:fPr>
                                            <m:ctrlPr>
                                              <a:rPr lang="en-US" sz="1800" b="0" i="1" smtClean="0">
                                                <a:latin typeface="Cambria Math" charset="0"/>
                                                <a:ea typeface="Cambria Math" panose="02040503050406030204" pitchFamily="18" charset="0"/>
                                                <a:sym typeface="Wingdings" panose="05000000000000000000" pitchFamily="2" charset="2"/>
                                              </a:rPr>
                                            </m:ctrlPr>
                                          </m:fPr>
                                          <m:num>
                                            <m:r>
                                              <a:rPr lang="en-US" sz="1800" b="0" i="1" smtClean="0">
                                                <a:latin typeface="Cambria Math" panose="02040503050406030204" pitchFamily="18" charset="0"/>
                                                <a:ea typeface="Cambria Math" panose="02040503050406030204" pitchFamily="18" charset="0"/>
                                                <a:sym typeface="Wingdings" panose="05000000000000000000" pitchFamily="2" charset="2"/>
                                              </a:rPr>
                                              <m:t>1</m:t>
                                            </m:r>
                                          </m:num>
                                          <m:den>
                                            <m:r>
                                              <a:rPr lang="en-US" sz="1800" b="0" i="1" smtClean="0">
                                                <a:latin typeface="Cambria Math" panose="02040503050406030204" pitchFamily="18" charset="0"/>
                                                <a:ea typeface="Cambria Math" panose="02040503050406030204" pitchFamily="18" charset="0"/>
                                                <a:sym typeface="Wingdings" panose="05000000000000000000" pitchFamily="2" charset="2"/>
                                              </a:rPr>
                                              <m:t>2</m:t>
                                            </m:r>
                                          </m:den>
                                        </m:f>
                                      </m:sup>
                                    </m:sSup>
                                  </m:num>
                                  <m:den>
                                    <m:sSup>
                                      <m:sSupPr>
                                        <m:ctrlPr>
                                          <a:rPr lang="en-US" sz="1800" b="0" i="1" smtClean="0">
                                            <a:latin typeface="Cambria Math" charset="0"/>
                                            <a:ea typeface="Cambria Math" panose="02040503050406030204" pitchFamily="18" charset="0"/>
                                            <a:sym typeface="Wingdings" panose="05000000000000000000" pitchFamily="2" charset="2"/>
                                          </a:rPr>
                                        </m:ctrlPr>
                                      </m:sSupPr>
                                      <m:e>
                                        <m:d>
                                          <m:dPr>
                                            <m:ctrlPr>
                                              <a:rPr lang="en-US" sz="1800" b="0" i="1" smtClean="0">
                                                <a:latin typeface="Cambria Math" charset="0"/>
                                                <a:ea typeface="Cambria Math" panose="02040503050406030204" pitchFamily="18" charset="0"/>
                                                <a:sym typeface="Wingdings" panose="05000000000000000000" pitchFamily="2" charset="2"/>
                                              </a:rPr>
                                            </m:ctrlPr>
                                          </m:dPr>
                                          <m:e>
                                            <m:r>
                                              <a:rPr lang="en-US" sz="1800" b="0" i="1" smtClean="0">
                                                <a:latin typeface="Cambria Math" panose="02040503050406030204" pitchFamily="18" charset="0"/>
                                                <a:ea typeface="Cambria Math" panose="02040503050406030204" pitchFamily="18" charset="0"/>
                                                <a:sym typeface="Wingdings" panose="05000000000000000000" pitchFamily="2" charset="2"/>
                                              </a:rPr>
                                              <m:t>1−</m:t>
                                            </m:r>
                                            <m:sSup>
                                              <m:sSupPr>
                                                <m:ctrlPr>
                                                  <a:rPr lang="en-US" sz="1800" b="0" i="1" smtClean="0">
                                                    <a:latin typeface="Cambria Math" charset="0"/>
                                                    <a:ea typeface="Cambria Math" panose="02040503050406030204" pitchFamily="18" charset="0"/>
                                                    <a:sym typeface="Wingdings" panose="05000000000000000000" pitchFamily="2" charset="2"/>
                                                  </a:rPr>
                                                </m:ctrlPr>
                                              </m:sSupPr>
                                              <m:e>
                                                <m:r>
                                                  <a:rPr lang="en-US" sz="1800" b="0" i="1" smtClean="0">
                                                    <a:latin typeface="Cambria Math" panose="02040503050406030204" pitchFamily="18" charset="0"/>
                                                    <a:ea typeface="Cambria Math" panose="02040503050406030204" pitchFamily="18" charset="0"/>
                                                    <a:sym typeface="Wingdings" panose="05000000000000000000" pitchFamily="2" charset="2"/>
                                                  </a:rPr>
                                                  <m:t>𝛽</m:t>
                                                </m:r>
                                              </m:e>
                                              <m:sup>
                                                <m:r>
                                                  <a:rPr lang="en-US" sz="1800" b="0" i="1" smtClean="0">
                                                    <a:latin typeface="Cambria Math" panose="02040503050406030204" pitchFamily="18" charset="0"/>
                                                    <a:ea typeface="Cambria Math" panose="02040503050406030204" pitchFamily="18" charset="0"/>
                                                    <a:sym typeface="Wingdings" panose="05000000000000000000" pitchFamily="2" charset="2"/>
                                                  </a:rPr>
                                                  <m:t>2</m:t>
                                                </m:r>
                                              </m:sup>
                                            </m:sSup>
                                          </m:e>
                                        </m:d>
                                      </m:e>
                                      <m:sup>
                                        <m:r>
                                          <a:rPr lang="en-US" sz="1800" b="0" i="1" smtClean="0">
                                            <a:latin typeface="Cambria Math" panose="02040503050406030204" pitchFamily="18" charset="0"/>
                                            <a:ea typeface="Cambria Math" panose="02040503050406030204" pitchFamily="18" charset="0"/>
                                            <a:sym typeface="Wingdings" panose="05000000000000000000" pitchFamily="2" charset="2"/>
                                          </a:rPr>
                                          <m:t>−</m:t>
                                        </m:r>
                                        <m:f>
                                          <m:fPr>
                                            <m:ctrlPr>
                                              <a:rPr lang="en-US" sz="1800" b="0" i="1" smtClean="0">
                                                <a:latin typeface="Cambria Math" charset="0"/>
                                                <a:ea typeface="Cambria Math" panose="02040503050406030204" pitchFamily="18" charset="0"/>
                                                <a:sym typeface="Wingdings" panose="05000000000000000000" pitchFamily="2" charset="2"/>
                                              </a:rPr>
                                            </m:ctrlPr>
                                          </m:fPr>
                                          <m:num>
                                            <m:r>
                                              <a:rPr lang="en-US" sz="1800" b="0" i="1" smtClean="0">
                                                <a:latin typeface="Cambria Math" panose="02040503050406030204" pitchFamily="18" charset="0"/>
                                                <a:ea typeface="Cambria Math" panose="02040503050406030204" pitchFamily="18" charset="0"/>
                                                <a:sym typeface="Wingdings" panose="05000000000000000000" pitchFamily="2" charset="2"/>
                                              </a:rPr>
                                              <m:t>1</m:t>
                                            </m:r>
                                          </m:num>
                                          <m:den>
                                            <m:r>
                                              <a:rPr lang="en-US" sz="1800" b="0" i="1" smtClean="0">
                                                <a:latin typeface="Cambria Math" panose="02040503050406030204" pitchFamily="18" charset="0"/>
                                                <a:ea typeface="Cambria Math" panose="02040503050406030204" pitchFamily="18" charset="0"/>
                                                <a:sym typeface="Wingdings" panose="05000000000000000000" pitchFamily="2" charset="2"/>
                                              </a:rPr>
                                              <m:t>2</m:t>
                                            </m:r>
                                          </m:den>
                                        </m:f>
                                      </m:sup>
                                    </m:sSup>
                                  </m:den>
                                </m:f>
                                <m:r>
                                  <a:rPr lang="en-US" sz="1800" b="0" i="1" smtClean="0">
                                    <a:latin typeface="Cambria Math" panose="02040503050406030204" pitchFamily="18" charset="0"/>
                                    <a:ea typeface="Cambria Math" panose="02040503050406030204" pitchFamily="18" charset="0"/>
                                    <a:sym typeface="Wingdings" panose="05000000000000000000" pitchFamily="2" charset="2"/>
                                  </a:rPr>
                                  <m:t>=</m:t>
                                </m:r>
                                <m:sSup>
                                  <m:sSupPr>
                                    <m:ctrlPr>
                                      <a:rPr lang="en-US" sz="1800" b="0" i="1" smtClean="0">
                                        <a:latin typeface="Cambria Math" charset="0"/>
                                        <a:ea typeface="Cambria Math" panose="02040503050406030204" pitchFamily="18" charset="0"/>
                                        <a:sym typeface="Wingdings" panose="05000000000000000000" pitchFamily="2" charset="2"/>
                                      </a:rPr>
                                    </m:ctrlPr>
                                  </m:sSupPr>
                                  <m:e>
                                    <m:r>
                                      <a:rPr lang="en-US" sz="1800" b="0" i="1" smtClean="0">
                                        <a:latin typeface="Cambria Math" panose="02040503050406030204" pitchFamily="18" charset="0"/>
                                        <a:ea typeface="Cambria Math" panose="02040503050406030204" pitchFamily="18" charset="0"/>
                                        <a:sym typeface="Wingdings" panose="05000000000000000000" pitchFamily="2" charset="2"/>
                                      </a:rPr>
                                      <m:t>(1−</m:t>
                                    </m:r>
                                    <m:sSup>
                                      <m:sSupPr>
                                        <m:ctrlPr>
                                          <a:rPr lang="en-US" sz="1800" b="0" i="1" smtClean="0">
                                            <a:latin typeface="Cambria Math" charset="0"/>
                                            <a:ea typeface="Cambria Math" panose="02040503050406030204" pitchFamily="18" charset="0"/>
                                            <a:sym typeface="Wingdings" panose="05000000000000000000" pitchFamily="2" charset="2"/>
                                          </a:rPr>
                                        </m:ctrlPr>
                                      </m:sSupPr>
                                      <m:e>
                                        <m:r>
                                          <a:rPr lang="en-US" sz="1800" b="0" i="1" smtClean="0">
                                            <a:latin typeface="Cambria Math" panose="02040503050406030204" pitchFamily="18" charset="0"/>
                                            <a:ea typeface="Cambria Math" panose="02040503050406030204" pitchFamily="18" charset="0"/>
                                            <a:sym typeface="Wingdings" panose="05000000000000000000" pitchFamily="2" charset="2"/>
                                          </a:rPr>
                                          <m:t>𝛽</m:t>
                                        </m:r>
                                      </m:e>
                                      <m:sup>
                                        <m:r>
                                          <a:rPr lang="en-US" sz="1800" b="0" i="1" smtClean="0">
                                            <a:latin typeface="Cambria Math" panose="02040503050406030204" pitchFamily="18" charset="0"/>
                                            <a:ea typeface="Cambria Math" panose="02040503050406030204" pitchFamily="18" charset="0"/>
                                            <a:sym typeface="Wingdings" panose="05000000000000000000" pitchFamily="2" charset="2"/>
                                          </a:rPr>
                                          <m:t>2</m:t>
                                        </m:r>
                                      </m:sup>
                                    </m:sSup>
                                    <m:r>
                                      <a:rPr lang="en-US" sz="1800" b="0" i="1" smtClean="0">
                                        <a:latin typeface="Cambria Math" panose="02040503050406030204" pitchFamily="18" charset="0"/>
                                        <a:ea typeface="Cambria Math" panose="02040503050406030204" pitchFamily="18" charset="0"/>
                                        <a:sym typeface="Wingdings" panose="05000000000000000000" pitchFamily="2" charset="2"/>
                                      </a:rPr>
                                      <m:t>)</m:t>
                                    </m:r>
                                  </m:e>
                                  <m:sup>
                                    <m:r>
                                      <a:rPr lang="en-US" sz="1800" b="0" i="1" smtClean="0">
                                        <a:latin typeface="Cambria Math" panose="02040503050406030204" pitchFamily="18" charset="0"/>
                                        <a:ea typeface="Cambria Math" panose="02040503050406030204" pitchFamily="18" charset="0"/>
                                        <a:sym typeface="Wingdings" panose="05000000000000000000" pitchFamily="2" charset="2"/>
                                      </a:rPr>
                                      <m:t>−1</m:t>
                                    </m:r>
                                  </m:sup>
                                </m:sSup>
                                <m:f>
                                  <m:fPr>
                                    <m:ctrlPr>
                                      <a:rPr lang="en-US" sz="1800" b="0" i="1" smtClean="0">
                                        <a:latin typeface="Cambria Math" charset="0"/>
                                        <a:ea typeface="Cambria Math" panose="02040503050406030204" pitchFamily="18" charset="0"/>
                                        <a:sym typeface="Wingdings" panose="05000000000000000000" pitchFamily="2" charset="2"/>
                                      </a:rPr>
                                    </m:ctrlPr>
                                  </m:fPr>
                                  <m:num>
                                    <m:r>
                                      <a:rPr lang="en-US" sz="1800" b="0" i="1" smtClean="0">
                                        <a:latin typeface="Cambria Math" panose="02040503050406030204" pitchFamily="18" charset="0"/>
                                        <a:ea typeface="Cambria Math" panose="02040503050406030204" pitchFamily="18" charset="0"/>
                                        <a:sym typeface="Wingdings" panose="05000000000000000000" pitchFamily="2" charset="2"/>
                                      </a:rPr>
                                      <m:t>𝑑</m:t>
                                    </m:r>
                                    <m:r>
                                      <a:rPr lang="en-US" sz="1800" b="0" i="1" smtClean="0">
                                        <a:latin typeface="Cambria Math" panose="02040503050406030204" pitchFamily="18" charset="0"/>
                                        <a:ea typeface="Cambria Math" panose="02040503050406030204" pitchFamily="18" charset="0"/>
                                        <a:sym typeface="Wingdings" panose="05000000000000000000" pitchFamily="2" charset="2"/>
                                      </a:rPr>
                                      <m:t>𝛽</m:t>
                                    </m:r>
                                  </m:num>
                                  <m:den>
                                    <m:r>
                                      <a:rPr lang="en-US" sz="1800" b="0" i="1" smtClean="0">
                                        <a:latin typeface="Cambria Math" panose="02040503050406030204" pitchFamily="18" charset="0"/>
                                        <a:ea typeface="Cambria Math" panose="02040503050406030204" pitchFamily="18" charset="0"/>
                                        <a:sym typeface="Wingdings" panose="05000000000000000000" pitchFamily="2" charset="2"/>
                                      </a:rPr>
                                      <m:t>𝛽</m:t>
                                    </m:r>
                                  </m:den>
                                </m:f>
                              </m:oMath>
                            </m:oMathPara>
                          </a14:m>
                          <a:endParaRPr lang="en-GB" sz="1800" dirty="0"/>
                        </a:p>
                      </a:txBody>
                      <a:tcPr>
                        <a:noFill/>
                      </a:tcPr>
                    </a:tc>
                    <a:tc>
                      <a:txBody>
                        <a:bodyPr/>
                        <a:lstStyle/>
                        <a:p>
                          <a:pPr algn="r"/>
                          <a:r>
                            <a:rPr lang="en-GB" sz="1800" dirty="0" smtClean="0"/>
                            <a:t>Eq. 17</a:t>
                          </a:r>
                          <a:endParaRPr lang="en-GB" sz="1800" dirty="0"/>
                        </a:p>
                      </a:txBody>
                      <a:tcPr anchor="ctr"/>
                    </a:tc>
                    <a:extLst>
                      <a:ext uri="{0D108BD9-81ED-4DB2-BD59-A6C34878D82A}">
                        <a16:rowId xmlns:a16="http://schemas.microsoft.com/office/drawing/2014/main" xmlns="" val="1258918592"/>
                      </a:ext>
                    </a:extLst>
                  </a:tr>
                </a:tbl>
              </a:graphicData>
            </a:graphic>
          </p:graphicFrame>
        </mc:Choice>
        <mc:Fallback xmlns="">
          <p:graphicFrame>
            <p:nvGraphicFramePr>
              <p:cNvPr id="11" name="Table 10"/>
              <p:cNvGraphicFramePr>
                <a:graphicFrameLocks noGrp="1"/>
              </p:cNvGraphicFramePr>
              <p:nvPr>
                <p:extLst>
                  <p:ext uri="{D42A27DB-BD31-4B8C-83A1-F6EECF244321}">
                    <p14:modId xmlns:p14="http://schemas.microsoft.com/office/powerpoint/2010/main" val="523773224"/>
                  </p:ext>
                </p:extLst>
              </p:nvPr>
            </p:nvGraphicFramePr>
            <p:xfrm>
              <a:off x="393701" y="5445681"/>
              <a:ext cx="10744200" cy="942721"/>
            </p:xfrm>
            <a:graphic>
              <a:graphicData uri="http://schemas.openxmlformats.org/drawingml/2006/table">
                <a:tbl>
                  <a:tblPr firstRow="1" bandRow="1">
                    <a:tableStyleId>{2D5ABB26-0587-4C30-8999-92F81FD0307C}</a:tableStyleId>
                  </a:tblPr>
                  <a:tblGrid>
                    <a:gridCol w="7348027">
                      <a:extLst>
                        <a:ext uri="{9D8B030D-6E8A-4147-A177-3AD203B41FA5}">
                          <a16:colId xmlns:a16="http://schemas.microsoft.com/office/drawing/2014/main" xmlns="" xmlns:a14="http://schemas.microsoft.com/office/drawing/2010/main" val="2500582223"/>
                        </a:ext>
                      </a:extLst>
                    </a:gridCol>
                    <a:gridCol w="3396173">
                      <a:extLst>
                        <a:ext uri="{9D8B030D-6E8A-4147-A177-3AD203B41FA5}">
                          <a16:colId xmlns:a16="http://schemas.microsoft.com/office/drawing/2014/main" xmlns="" xmlns:a14="http://schemas.microsoft.com/office/drawing/2010/main" val="1320000271"/>
                        </a:ext>
                      </a:extLst>
                    </a:gridCol>
                  </a:tblGrid>
                  <a:tr h="942721">
                    <a:tc>
                      <a:txBody>
                        <a:bodyPr/>
                        <a:lstStyle/>
                        <a:p>
                          <a:endParaRPr lang="en-US"/>
                        </a:p>
                      </a:txBody>
                      <a:tcPr>
                        <a:blipFill rotWithShape="0">
                          <a:blip r:embed="rId6"/>
                          <a:stretch>
                            <a:fillRect r="-46269"/>
                          </a:stretch>
                        </a:blipFill>
                      </a:tcPr>
                    </a:tc>
                    <a:tc>
                      <a:txBody>
                        <a:bodyPr/>
                        <a:lstStyle/>
                        <a:p>
                          <a:pPr algn="r"/>
                          <a:r>
                            <a:rPr lang="en-GB" sz="1800" dirty="0" smtClean="0"/>
                            <a:t>Eq. 17</a:t>
                          </a:r>
                          <a:endParaRPr lang="en-GB" sz="1800" dirty="0"/>
                        </a:p>
                      </a:txBody>
                      <a:tcPr anchor="ctr"/>
                    </a:tc>
                    <a:extLst>
                      <a:ext uri="{0D108BD9-81ED-4DB2-BD59-A6C34878D82A}">
                        <a16:rowId xmlns:a16="http://schemas.microsoft.com/office/drawing/2014/main" xmlns="" xmlns:a14="http://schemas.microsoft.com/office/drawing/2010/main" val="1258918592"/>
                      </a:ext>
                    </a:extLst>
                  </a:tr>
                </a:tbl>
              </a:graphicData>
            </a:graphic>
          </p:graphicFrame>
        </mc:Fallback>
      </mc:AlternateContent>
      <p:sp>
        <p:nvSpPr>
          <p:cNvPr id="12" name="Date Placeholder 11"/>
          <p:cNvSpPr>
            <a:spLocks noGrp="1"/>
          </p:cNvSpPr>
          <p:nvPr>
            <p:ph type="dt" sz="half" idx="10"/>
          </p:nvPr>
        </p:nvSpPr>
        <p:spPr/>
        <p:txBody>
          <a:bodyPr/>
          <a:lstStyle/>
          <a:p>
            <a:r>
              <a:rPr lang="en-US" smtClean="0"/>
              <a:t>22.03.2022</a:t>
            </a:r>
            <a:endParaRPr lang="en-GB"/>
          </a:p>
        </p:txBody>
      </p:sp>
      <p:sp>
        <p:nvSpPr>
          <p:cNvPr id="14" name="Slide Number Placeholder 13"/>
          <p:cNvSpPr>
            <a:spLocks noGrp="1"/>
          </p:cNvSpPr>
          <p:nvPr>
            <p:ph type="sldNum" sz="quarter" idx="12"/>
          </p:nvPr>
        </p:nvSpPr>
        <p:spPr/>
        <p:txBody>
          <a:bodyPr/>
          <a:lstStyle/>
          <a:p>
            <a:fld id="{F45B2314-50F7-4F10-B8A8-A8DCE8E27403}" type="slidenum">
              <a:rPr lang="en-GB" smtClean="0"/>
              <a:t>21</a:t>
            </a:fld>
            <a:endParaRPr lang="en-GB"/>
          </a:p>
        </p:txBody>
      </p:sp>
      <p:sp>
        <p:nvSpPr>
          <p:cNvPr id="13" name="Footer Placeholder 12"/>
          <p:cNvSpPr>
            <a:spLocks noGrp="1"/>
          </p:cNvSpPr>
          <p:nvPr>
            <p:ph type="ftr" sz="quarter" idx="11"/>
          </p:nvPr>
        </p:nvSpPr>
        <p:spPr/>
        <p:txBody>
          <a:bodyPr/>
          <a:lstStyle/>
          <a:p>
            <a:r>
              <a:rPr lang="en-GB" smtClean="0"/>
              <a:t>Introduction to accelerator physics, R. Alemany Fernandez</a:t>
            </a:r>
            <a:endParaRPr lang="en-GB"/>
          </a:p>
        </p:txBody>
      </p:sp>
    </p:spTree>
    <p:extLst>
      <p:ext uri="{BB962C8B-B14F-4D97-AF65-F5344CB8AC3E}">
        <p14:creationId xmlns:p14="http://schemas.microsoft.com/office/powerpoint/2010/main" val="101974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5039139" y="4403034"/>
            <a:ext cx="1143000" cy="57822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62152" y="100391"/>
            <a:ext cx="4936095" cy="369332"/>
          </a:xfrm>
          <a:prstGeom prst="rect">
            <a:avLst/>
          </a:prstGeom>
          <a:noFill/>
        </p:spPr>
        <p:txBody>
          <a:bodyPr wrap="none" rtlCol="0">
            <a:spAutoFit/>
          </a:bodyPr>
          <a:lstStyle/>
          <a:p>
            <a:pPr marL="285750" indent="-285750">
              <a:buFont typeface="Arial" panose="020B0604020202020204" pitchFamily="34" charset="0"/>
              <a:buChar char="•"/>
            </a:pPr>
            <a:r>
              <a:rPr lang="en-GB" dirty="0" smtClean="0"/>
              <a:t>Introducing the last equations in Eq. 16 we get: </a:t>
            </a:r>
            <a:endParaRPr lang="en-GB" dirty="0"/>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2025780626"/>
                  </p:ext>
                </p:extLst>
              </p:nvPr>
            </p:nvGraphicFramePr>
            <p:xfrm>
              <a:off x="1019503" y="562113"/>
              <a:ext cx="10118398" cy="577215"/>
            </p:xfrm>
            <a:graphic>
              <a:graphicData uri="http://schemas.openxmlformats.org/drawingml/2006/table">
                <a:tbl>
                  <a:tblPr firstRow="1" bandRow="1">
                    <a:tableStyleId>{2D5ABB26-0587-4C30-8999-92F81FD0307C}</a:tableStyleId>
                  </a:tblPr>
                  <a:tblGrid>
                    <a:gridCol w="9006240">
                      <a:extLst>
                        <a:ext uri="{9D8B030D-6E8A-4147-A177-3AD203B41FA5}">
                          <a16:colId xmlns:a16="http://schemas.microsoft.com/office/drawing/2014/main" xmlns="" val="2500582223"/>
                        </a:ext>
                      </a:extLst>
                    </a:gridCol>
                    <a:gridCol w="1112158">
                      <a:extLst>
                        <a:ext uri="{9D8B030D-6E8A-4147-A177-3AD203B41FA5}">
                          <a16:colId xmlns:a16="http://schemas.microsoft.com/office/drawing/2014/main" xmlns="" val="132000027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lang="en-US" sz="2000" b="0" i="1" smtClean="0">
                                      <a:latin typeface="Cambria Math" charset="0"/>
                                      <a:sym typeface="Wingdings" panose="05000000000000000000" pitchFamily="2" charset="2"/>
                                    </a:rPr>
                                  </m:ctrlPr>
                                </m:fPr>
                                <m:num>
                                  <m:r>
                                    <m:rPr>
                                      <m:sty m:val="p"/>
                                    </m:rPr>
                                    <a:rPr lang="en-US" sz="2000" b="0" i="0" smtClean="0">
                                      <a:latin typeface="Cambria Math" panose="02040503050406030204" pitchFamily="18" charset="0"/>
                                      <a:sym typeface="Wingdings" panose="05000000000000000000" pitchFamily="2" charset="2"/>
                                    </a:rPr>
                                    <m:t>d</m:t>
                                  </m:r>
                                  <m:r>
                                    <a:rPr lang="en-US" sz="2000" b="0" i="1" smtClean="0">
                                      <a:latin typeface="Cambria Math" panose="02040503050406030204" pitchFamily="18" charset="0"/>
                                      <a:sym typeface="Wingdings" panose="05000000000000000000" pitchFamily="2" charset="2"/>
                                    </a:rPr>
                                    <m:t>𝑓</m:t>
                                  </m:r>
                                </m:num>
                                <m:den>
                                  <m:r>
                                    <a:rPr lang="en-US" sz="2000" b="0" i="1" smtClean="0">
                                      <a:latin typeface="Cambria Math" panose="02040503050406030204" pitchFamily="18" charset="0"/>
                                      <a:sym typeface="Wingdings" panose="05000000000000000000" pitchFamily="2" charset="2"/>
                                    </a:rPr>
                                    <m:t>𝑓</m:t>
                                  </m:r>
                                </m:den>
                              </m:f>
                              <m:r>
                                <a:rPr lang="en-US" sz="2000" b="0" i="1" smtClean="0">
                                  <a:latin typeface="Cambria Math" panose="02040503050406030204" pitchFamily="18" charset="0"/>
                                  <a:sym typeface="Wingdings" panose="05000000000000000000" pitchFamily="2" charset="2"/>
                                </a:rPr>
                                <m:t>=</m:t>
                              </m:r>
                              <m:f>
                                <m:fPr>
                                  <m:ctrlPr>
                                    <a:rPr lang="en-US" sz="2000" b="0" i="1" smtClean="0">
                                      <a:latin typeface="Cambria Math" charset="0"/>
                                      <a:sym typeface="Wingdings" panose="05000000000000000000" pitchFamily="2" charset="2"/>
                                    </a:rPr>
                                  </m:ctrlPr>
                                </m:fPr>
                                <m:num>
                                  <m:r>
                                    <a:rPr lang="en-US" sz="2000" b="0" i="1" smtClean="0">
                                      <a:latin typeface="Cambria Math" panose="02040503050406030204" pitchFamily="18" charset="0"/>
                                      <a:sym typeface="Wingdings" panose="05000000000000000000" pitchFamily="2" charset="2"/>
                                    </a:rPr>
                                    <m:t>𝑑</m:t>
                                  </m:r>
                                  <m:r>
                                    <a:rPr lang="en-US" sz="2000" b="0" i="1" smtClean="0">
                                      <a:latin typeface="Cambria Math" panose="02040503050406030204" pitchFamily="18" charset="0"/>
                                      <a:ea typeface="Cambria Math" panose="02040503050406030204" pitchFamily="18" charset="0"/>
                                      <a:sym typeface="Wingdings" panose="05000000000000000000" pitchFamily="2" charset="2"/>
                                    </a:rPr>
                                    <m:t>𝛽</m:t>
                                  </m:r>
                                </m:num>
                                <m:den>
                                  <m:r>
                                    <a:rPr lang="en-US" sz="2000" b="0" i="1" smtClean="0">
                                      <a:latin typeface="Cambria Math" panose="02040503050406030204" pitchFamily="18" charset="0"/>
                                      <a:ea typeface="Cambria Math" panose="02040503050406030204" pitchFamily="18" charset="0"/>
                                      <a:sym typeface="Wingdings" panose="05000000000000000000" pitchFamily="2" charset="2"/>
                                    </a:rPr>
                                    <m:t>𝛽</m:t>
                                  </m:r>
                                </m:den>
                              </m:f>
                              <m:r>
                                <a:rPr lang="en-US" sz="2000" b="0" i="1" smtClean="0">
                                  <a:latin typeface="Cambria Math" panose="02040503050406030204" pitchFamily="18" charset="0"/>
                                  <a:ea typeface="Cambria Math" panose="02040503050406030204" pitchFamily="18" charset="0"/>
                                  <a:sym typeface="Wingdings" panose="05000000000000000000" pitchFamily="2" charset="2"/>
                                </a:rPr>
                                <m:t>−</m:t>
                              </m:r>
                              <m:f>
                                <m:fPr>
                                  <m:ctrlPr>
                                    <a:rPr lang="en-US" sz="2000" b="0" i="1" smtClean="0">
                                      <a:latin typeface="Cambria Math" charset="0"/>
                                      <a:ea typeface="Cambria Math" panose="02040503050406030204" pitchFamily="18" charset="0"/>
                                      <a:sym typeface="Wingdings" panose="05000000000000000000" pitchFamily="2" charset="2"/>
                                    </a:rPr>
                                  </m:ctrlPr>
                                </m:fPr>
                                <m:num>
                                  <m:r>
                                    <a:rPr lang="en-US" sz="2000" b="0" i="1" smtClean="0">
                                      <a:latin typeface="Cambria Math" panose="02040503050406030204" pitchFamily="18" charset="0"/>
                                      <a:ea typeface="Cambria Math" panose="02040503050406030204" pitchFamily="18" charset="0"/>
                                      <a:sym typeface="Wingdings" panose="05000000000000000000" pitchFamily="2" charset="2"/>
                                    </a:rPr>
                                    <m:t>𝑑𝑟</m:t>
                                  </m:r>
                                </m:num>
                                <m:den>
                                  <m:r>
                                    <a:rPr lang="en-US" sz="2000" b="0" i="1" smtClean="0">
                                      <a:latin typeface="Cambria Math" panose="02040503050406030204" pitchFamily="18" charset="0"/>
                                      <a:ea typeface="Cambria Math" panose="02040503050406030204" pitchFamily="18" charset="0"/>
                                      <a:sym typeface="Wingdings" panose="05000000000000000000" pitchFamily="2" charset="2"/>
                                    </a:rPr>
                                    <m:t>𝑟</m:t>
                                  </m:r>
                                </m:den>
                              </m:f>
                              <m:r>
                                <a:rPr lang="en-US" sz="2000" b="0" i="1" smtClean="0">
                                  <a:latin typeface="Cambria Math" panose="02040503050406030204" pitchFamily="18" charset="0"/>
                                  <a:ea typeface="Cambria Math" panose="02040503050406030204" pitchFamily="18" charset="0"/>
                                  <a:sym typeface="Wingdings" panose="05000000000000000000" pitchFamily="2" charset="2"/>
                                </a:rPr>
                                <m:t>=</m:t>
                              </m:r>
                              <m:d>
                                <m:dPr>
                                  <m:ctrlPr>
                                    <a:rPr lang="en-US" sz="2000" b="1" i="1" smtClean="0">
                                      <a:latin typeface="Cambria Math" charset="0"/>
                                      <a:ea typeface="Cambria Math" panose="02040503050406030204" pitchFamily="18" charset="0"/>
                                      <a:sym typeface="Wingdings" panose="05000000000000000000" pitchFamily="2" charset="2"/>
                                    </a:rPr>
                                  </m:ctrlPr>
                                </m:dPr>
                                <m:e>
                                  <m:f>
                                    <m:fPr>
                                      <m:ctrlPr>
                                        <a:rPr lang="en-US" sz="2000" b="1" i="1" smtClean="0">
                                          <a:latin typeface="Cambria Math" charset="0"/>
                                          <a:ea typeface="Cambria Math" panose="02040503050406030204" pitchFamily="18" charset="0"/>
                                          <a:sym typeface="Wingdings" panose="05000000000000000000" pitchFamily="2" charset="2"/>
                                        </a:rPr>
                                      </m:ctrlPr>
                                    </m:fPr>
                                    <m:num>
                                      <m:r>
                                        <a:rPr lang="en-US" sz="2000" b="1" i="1" smtClean="0">
                                          <a:latin typeface="Cambria Math" panose="02040503050406030204" pitchFamily="18" charset="0"/>
                                          <a:ea typeface="Cambria Math" panose="02040503050406030204" pitchFamily="18" charset="0"/>
                                          <a:sym typeface="Wingdings" panose="05000000000000000000" pitchFamily="2" charset="2"/>
                                        </a:rPr>
                                        <m:t>𝟏</m:t>
                                      </m:r>
                                    </m:num>
                                    <m:den>
                                      <m:sSup>
                                        <m:sSupPr>
                                          <m:ctrlPr>
                                            <a:rPr lang="en-US" sz="2000" b="1" i="1" smtClean="0">
                                              <a:latin typeface="Cambria Math" charset="0"/>
                                              <a:ea typeface="Cambria Math" panose="02040503050406030204" pitchFamily="18" charset="0"/>
                                              <a:sym typeface="Wingdings" panose="05000000000000000000" pitchFamily="2" charset="2"/>
                                            </a:rPr>
                                          </m:ctrlPr>
                                        </m:sSupPr>
                                        <m:e>
                                          <m:r>
                                            <a:rPr lang="en-US" sz="2000" b="1" i="1" smtClean="0">
                                              <a:latin typeface="Cambria Math" panose="02040503050406030204" pitchFamily="18" charset="0"/>
                                              <a:ea typeface="Cambria Math" panose="02040503050406030204" pitchFamily="18" charset="0"/>
                                              <a:sym typeface="Wingdings" panose="05000000000000000000" pitchFamily="2" charset="2"/>
                                            </a:rPr>
                                            <m:t>𝜸</m:t>
                                          </m:r>
                                        </m:e>
                                        <m:sup>
                                          <m:r>
                                            <a:rPr lang="en-US" sz="2000" b="1" i="1" smtClean="0">
                                              <a:latin typeface="Cambria Math" panose="02040503050406030204" pitchFamily="18" charset="0"/>
                                              <a:ea typeface="Cambria Math" panose="02040503050406030204" pitchFamily="18" charset="0"/>
                                              <a:sym typeface="Wingdings" panose="05000000000000000000" pitchFamily="2" charset="2"/>
                                            </a:rPr>
                                            <m:t>𝟐</m:t>
                                          </m:r>
                                        </m:sup>
                                      </m:sSup>
                                    </m:den>
                                  </m:f>
                                  <m:r>
                                    <a:rPr lang="en-US" sz="2000" b="1" i="1" smtClean="0">
                                      <a:latin typeface="Cambria Math" panose="02040503050406030204" pitchFamily="18" charset="0"/>
                                      <a:ea typeface="Cambria Math" panose="02040503050406030204" pitchFamily="18" charset="0"/>
                                      <a:sym typeface="Wingdings" panose="05000000000000000000" pitchFamily="2" charset="2"/>
                                    </a:rPr>
                                    <m:t>−</m:t>
                                  </m:r>
                                  <m:r>
                                    <a:rPr lang="en-US" sz="2000" b="1" i="1" smtClean="0">
                                      <a:latin typeface="Cambria Math" panose="02040503050406030204" pitchFamily="18" charset="0"/>
                                      <a:ea typeface="Cambria Math" panose="02040503050406030204" pitchFamily="18" charset="0"/>
                                      <a:sym typeface="Wingdings" panose="05000000000000000000" pitchFamily="2" charset="2"/>
                                    </a:rPr>
                                    <m:t>𝜶</m:t>
                                  </m:r>
                                </m:e>
                              </m:d>
                              <m:f>
                                <m:fPr>
                                  <m:ctrlPr>
                                    <a:rPr lang="en-US" sz="2000" b="0" i="1" smtClean="0">
                                      <a:latin typeface="Cambria Math" charset="0"/>
                                      <a:ea typeface="Cambria Math" panose="02040503050406030204" pitchFamily="18" charset="0"/>
                                      <a:sym typeface="Wingdings" panose="05000000000000000000" pitchFamily="2" charset="2"/>
                                    </a:rPr>
                                  </m:ctrlPr>
                                </m:fPr>
                                <m:num>
                                  <m:r>
                                    <a:rPr lang="en-US" sz="2000" b="0" i="1" smtClean="0">
                                      <a:latin typeface="Cambria Math" panose="02040503050406030204" pitchFamily="18" charset="0"/>
                                      <a:ea typeface="Cambria Math" panose="02040503050406030204" pitchFamily="18" charset="0"/>
                                      <a:sym typeface="Wingdings" panose="05000000000000000000" pitchFamily="2" charset="2"/>
                                    </a:rPr>
                                    <m:t>𝑑𝑝</m:t>
                                  </m:r>
                                </m:num>
                                <m:den>
                                  <m:r>
                                    <a:rPr lang="en-US" sz="2000" b="0" i="1" smtClean="0">
                                      <a:latin typeface="Cambria Math" panose="02040503050406030204" pitchFamily="18" charset="0"/>
                                      <a:ea typeface="Cambria Math" panose="02040503050406030204" pitchFamily="18" charset="0"/>
                                      <a:sym typeface="Wingdings" panose="05000000000000000000" pitchFamily="2" charset="2"/>
                                    </a:rPr>
                                    <m:t>𝑝</m:t>
                                  </m:r>
                                </m:den>
                              </m:f>
                              <m:r>
                                <a:rPr lang="en-US" sz="2000" b="0" i="1" smtClean="0">
                                  <a:latin typeface="Cambria Math" panose="02040503050406030204" pitchFamily="18" charset="0"/>
                                  <a:ea typeface="Cambria Math" panose="02040503050406030204" pitchFamily="18" charset="0"/>
                                  <a:sym typeface="Wingdings" panose="05000000000000000000" pitchFamily="2" charset="2"/>
                                </a:rPr>
                                <m:t>=−</m:t>
                              </m:r>
                              <m:d>
                                <m:dPr>
                                  <m:ctrlPr>
                                    <a:rPr lang="en-US" sz="2000" b="0" i="1" smtClean="0">
                                      <a:latin typeface="Cambria Math" charset="0"/>
                                      <a:ea typeface="Cambria Math" panose="02040503050406030204" pitchFamily="18" charset="0"/>
                                      <a:sym typeface="Wingdings" panose="05000000000000000000" pitchFamily="2" charset="2"/>
                                    </a:rPr>
                                  </m:ctrlPr>
                                </m:dPr>
                                <m:e>
                                  <m:r>
                                    <a:rPr lang="en-US" sz="2000" b="1" i="1" smtClean="0">
                                      <a:latin typeface="Cambria Math" panose="02040503050406030204" pitchFamily="18" charset="0"/>
                                      <a:ea typeface="Cambria Math" panose="02040503050406030204" pitchFamily="18" charset="0"/>
                                      <a:sym typeface="Wingdings" panose="05000000000000000000" pitchFamily="2" charset="2"/>
                                    </a:rPr>
                                    <m:t>𝜶</m:t>
                                  </m:r>
                                  <m:r>
                                    <a:rPr lang="en-US" sz="2000" b="0" i="1" smtClean="0">
                                      <a:latin typeface="Cambria Math" panose="02040503050406030204" pitchFamily="18" charset="0"/>
                                      <a:ea typeface="Cambria Math" panose="02040503050406030204" pitchFamily="18" charset="0"/>
                                      <a:sym typeface="Wingdings" panose="05000000000000000000" pitchFamily="2" charset="2"/>
                                    </a:rPr>
                                    <m:t>−</m:t>
                                  </m:r>
                                  <m:f>
                                    <m:fPr>
                                      <m:ctrlPr>
                                        <a:rPr lang="en-US" sz="2000" b="1" i="1" smtClean="0">
                                          <a:latin typeface="Cambria Math" charset="0"/>
                                          <a:ea typeface="Cambria Math" panose="02040503050406030204" pitchFamily="18" charset="0"/>
                                          <a:sym typeface="Wingdings" panose="05000000000000000000" pitchFamily="2" charset="2"/>
                                        </a:rPr>
                                      </m:ctrlPr>
                                    </m:fPr>
                                    <m:num>
                                      <m:r>
                                        <a:rPr lang="en-US" sz="2000" b="1" i="1" smtClean="0">
                                          <a:latin typeface="Cambria Math" panose="02040503050406030204" pitchFamily="18" charset="0"/>
                                          <a:ea typeface="Cambria Math" panose="02040503050406030204" pitchFamily="18" charset="0"/>
                                          <a:sym typeface="Wingdings" panose="05000000000000000000" pitchFamily="2" charset="2"/>
                                        </a:rPr>
                                        <m:t>𝟏</m:t>
                                      </m:r>
                                    </m:num>
                                    <m:den>
                                      <m:sSup>
                                        <m:sSupPr>
                                          <m:ctrlPr>
                                            <a:rPr lang="en-US" sz="2000" b="1" i="1" smtClean="0">
                                              <a:latin typeface="Cambria Math" charset="0"/>
                                              <a:ea typeface="Cambria Math" panose="02040503050406030204" pitchFamily="18" charset="0"/>
                                              <a:sym typeface="Wingdings" panose="05000000000000000000" pitchFamily="2" charset="2"/>
                                            </a:rPr>
                                          </m:ctrlPr>
                                        </m:sSupPr>
                                        <m:e>
                                          <m:r>
                                            <a:rPr lang="en-US" sz="2000" b="1" i="1" smtClean="0">
                                              <a:latin typeface="Cambria Math" panose="02040503050406030204" pitchFamily="18" charset="0"/>
                                              <a:ea typeface="Cambria Math" panose="02040503050406030204" pitchFamily="18" charset="0"/>
                                              <a:sym typeface="Wingdings" panose="05000000000000000000" pitchFamily="2" charset="2"/>
                                            </a:rPr>
                                            <m:t>𝜸</m:t>
                                          </m:r>
                                        </m:e>
                                        <m:sup>
                                          <m:r>
                                            <a:rPr lang="en-US" sz="2000" b="1" i="1" smtClean="0">
                                              <a:latin typeface="Cambria Math" panose="02040503050406030204" pitchFamily="18" charset="0"/>
                                              <a:ea typeface="Cambria Math" panose="02040503050406030204" pitchFamily="18" charset="0"/>
                                              <a:sym typeface="Wingdings" panose="05000000000000000000" pitchFamily="2" charset="2"/>
                                            </a:rPr>
                                            <m:t>𝟐</m:t>
                                          </m:r>
                                        </m:sup>
                                      </m:sSup>
                                    </m:den>
                                  </m:f>
                                </m:e>
                              </m:d>
                              <m:f>
                                <m:fPr>
                                  <m:ctrlPr>
                                    <a:rPr lang="en-US" sz="2000" b="0" i="1" smtClean="0">
                                      <a:latin typeface="Cambria Math" charset="0"/>
                                      <a:ea typeface="Cambria Math" panose="02040503050406030204" pitchFamily="18" charset="0"/>
                                      <a:sym typeface="Wingdings" panose="05000000000000000000" pitchFamily="2" charset="2"/>
                                    </a:rPr>
                                  </m:ctrlPr>
                                </m:fPr>
                                <m:num>
                                  <m:r>
                                    <a:rPr lang="en-US" sz="2000" b="0" i="1" smtClean="0">
                                      <a:latin typeface="Cambria Math" panose="02040503050406030204" pitchFamily="18" charset="0"/>
                                      <a:ea typeface="Cambria Math" panose="02040503050406030204" pitchFamily="18" charset="0"/>
                                      <a:sym typeface="Wingdings" panose="05000000000000000000" pitchFamily="2" charset="2"/>
                                    </a:rPr>
                                    <m:t>𝑑𝑝</m:t>
                                  </m:r>
                                </m:num>
                                <m:den>
                                  <m:r>
                                    <a:rPr lang="en-US" sz="2000" b="0" i="1" smtClean="0">
                                      <a:latin typeface="Cambria Math" panose="02040503050406030204" pitchFamily="18" charset="0"/>
                                      <a:ea typeface="Cambria Math" panose="02040503050406030204" pitchFamily="18" charset="0"/>
                                      <a:sym typeface="Wingdings" panose="05000000000000000000" pitchFamily="2" charset="2"/>
                                    </a:rPr>
                                    <m:t>𝑝</m:t>
                                  </m:r>
                                </m:den>
                              </m:f>
                            </m:oMath>
                          </a14:m>
                          <a:r>
                            <a:rPr lang="en-GB" sz="2000" dirty="0" smtClean="0"/>
                            <a:t>       </a:t>
                          </a:r>
                          <a:r>
                            <a:rPr lang="en-GB" sz="2000" dirty="0" smtClean="0">
                              <a:sym typeface="Wingdings" panose="05000000000000000000" pitchFamily="2" charset="2"/>
                            </a:rPr>
                            <a:t>     </a:t>
                          </a:r>
                          <a14:m>
                            <m:oMath xmlns:m="http://schemas.openxmlformats.org/officeDocument/2006/math">
                              <m:r>
                                <a:rPr lang="en-GB" sz="2000" i="1" dirty="0" smtClean="0">
                                  <a:latin typeface="Cambria Math" panose="02040503050406030204" pitchFamily="18" charset="0"/>
                                  <a:ea typeface="Cambria Math" panose="02040503050406030204" pitchFamily="18" charset="0"/>
                                  <a:sym typeface="Wingdings" panose="05000000000000000000" pitchFamily="2" charset="2"/>
                                </a:rPr>
                                <m:t>𝜂</m:t>
                              </m:r>
                              <m:r>
                                <a:rPr lang="en-US" sz="2000" b="0" i="1" dirty="0" smtClean="0">
                                  <a:latin typeface="Cambria Math" panose="02040503050406030204" pitchFamily="18" charset="0"/>
                                  <a:ea typeface="Cambria Math" panose="02040503050406030204" pitchFamily="18" charset="0"/>
                                  <a:sym typeface="Wingdings" panose="05000000000000000000" pitchFamily="2" charset="2"/>
                                </a:rPr>
                                <m:t>=</m:t>
                              </m:r>
                              <m:r>
                                <a:rPr lang="en-US" sz="2000" b="1" i="1" smtClean="0">
                                  <a:latin typeface="Cambria Math" panose="02040503050406030204" pitchFamily="18" charset="0"/>
                                  <a:ea typeface="Cambria Math" panose="02040503050406030204" pitchFamily="18" charset="0"/>
                                  <a:sym typeface="Wingdings" panose="05000000000000000000" pitchFamily="2" charset="2"/>
                                </a:rPr>
                                <m:t>𝜶</m:t>
                              </m:r>
                              <m:r>
                                <a:rPr lang="en-US" sz="2000" b="0" i="1" smtClean="0">
                                  <a:latin typeface="Cambria Math" panose="02040503050406030204" pitchFamily="18" charset="0"/>
                                  <a:ea typeface="Cambria Math" panose="02040503050406030204" pitchFamily="18" charset="0"/>
                                  <a:sym typeface="Wingdings" panose="05000000000000000000" pitchFamily="2" charset="2"/>
                                </a:rPr>
                                <m:t>−</m:t>
                              </m:r>
                              <m:f>
                                <m:fPr>
                                  <m:ctrlPr>
                                    <a:rPr lang="en-US" sz="2000" b="1" i="1" smtClean="0">
                                      <a:latin typeface="Cambria Math" charset="0"/>
                                      <a:ea typeface="Cambria Math" panose="02040503050406030204" pitchFamily="18" charset="0"/>
                                      <a:sym typeface="Wingdings" panose="05000000000000000000" pitchFamily="2" charset="2"/>
                                    </a:rPr>
                                  </m:ctrlPr>
                                </m:fPr>
                                <m:num>
                                  <m:r>
                                    <a:rPr lang="en-US" sz="2000" b="1" i="1" smtClean="0">
                                      <a:latin typeface="Cambria Math" panose="02040503050406030204" pitchFamily="18" charset="0"/>
                                      <a:ea typeface="Cambria Math" panose="02040503050406030204" pitchFamily="18" charset="0"/>
                                      <a:sym typeface="Wingdings" panose="05000000000000000000" pitchFamily="2" charset="2"/>
                                    </a:rPr>
                                    <m:t>𝟏</m:t>
                                  </m:r>
                                </m:num>
                                <m:den>
                                  <m:sSup>
                                    <m:sSupPr>
                                      <m:ctrlPr>
                                        <a:rPr lang="en-US" sz="2000" b="1" i="1" smtClean="0">
                                          <a:latin typeface="Cambria Math" charset="0"/>
                                          <a:ea typeface="Cambria Math" panose="02040503050406030204" pitchFamily="18" charset="0"/>
                                          <a:sym typeface="Wingdings" panose="05000000000000000000" pitchFamily="2" charset="2"/>
                                        </a:rPr>
                                      </m:ctrlPr>
                                    </m:sSupPr>
                                    <m:e>
                                      <m:r>
                                        <a:rPr lang="en-US" sz="2000" b="1" i="1" smtClean="0">
                                          <a:latin typeface="Cambria Math" panose="02040503050406030204" pitchFamily="18" charset="0"/>
                                          <a:ea typeface="Cambria Math" panose="02040503050406030204" pitchFamily="18" charset="0"/>
                                          <a:sym typeface="Wingdings" panose="05000000000000000000" pitchFamily="2" charset="2"/>
                                        </a:rPr>
                                        <m:t>𝜸</m:t>
                                      </m:r>
                                    </m:e>
                                    <m:sup>
                                      <m:r>
                                        <a:rPr lang="en-US" sz="2000" b="1" i="1" smtClean="0">
                                          <a:latin typeface="Cambria Math" panose="02040503050406030204" pitchFamily="18" charset="0"/>
                                          <a:ea typeface="Cambria Math" panose="02040503050406030204" pitchFamily="18" charset="0"/>
                                          <a:sym typeface="Wingdings" panose="05000000000000000000" pitchFamily="2" charset="2"/>
                                        </a:rPr>
                                        <m:t>𝟐</m:t>
                                      </m:r>
                                    </m:sup>
                                  </m:sSup>
                                </m:den>
                              </m:f>
                            </m:oMath>
                          </a14:m>
                          <a:endParaRPr lang="en-GB" sz="2000" dirty="0"/>
                        </a:p>
                      </a:txBody>
                      <a:tcPr>
                        <a:noFill/>
                      </a:tcPr>
                    </a:tc>
                    <a:tc>
                      <a:txBody>
                        <a:bodyPr/>
                        <a:lstStyle/>
                        <a:p>
                          <a:pPr algn="r"/>
                          <a:r>
                            <a:rPr lang="en-GB" sz="2000" dirty="0" smtClean="0"/>
                            <a:t>Eq. 18</a:t>
                          </a:r>
                          <a:endParaRPr lang="en-GB" sz="2000" dirty="0"/>
                        </a:p>
                      </a:txBody>
                      <a:tcPr anchor="ctr"/>
                    </a:tc>
                    <a:extLst>
                      <a:ext uri="{0D108BD9-81ED-4DB2-BD59-A6C34878D82A}">
                        <a16:rowId xmlns:a16="http://schemas.microsoft.com/office/drawing/2014/main" xmlns="" val="1258918592"/>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2025780626"/>
                  </p:ext>
                </p:extLst>
              </p:nvPr>
            </p:nvGraphicFramePr>
            <p:xfrm>
              <a:off x="1019503" y="562113"/>
              <a:ext cx="10118398" cy="577215"/>
            </p:xfrm>
            <a:graphic>
              <a:graphicData uri="http://schemas.openxmlformats.org/drawingml/2006/table">
                <a:tbl>
                  <a:tblPr firstRow="1" bandRow="1">
                    <a:tableStyleId>{2D5ABB26-0587-4C30-8999-92F81FD0307C}</a:tableStyleId>
                  </a:tblPr>
                  <a:tblGrid>
                    <a:gridCol w="9006240">
                      <a:extLst>
                        <a:ext uri="{9D8B030D-6E8A-4147-A177-3AD203B41FA5}">
                          <a16:colId xmlns:a16="http://schemas.microsoft.com/office/drawing/2014/main" xmlns="" xmlns:a14="http://schemas.microsoft.com/office/drawing/2010/main" val="2500582223"/>
                        </a:ext>
                      </a:extLst>
                    </a:gridCol>
                    <a:gridCol w="1112158">
                      <a:extLst>
                        <a:ext uri="{9D8B030D-6E8A-4147-A177-3AD203B41FA5}">
                          <a16:colId xmlns:a16="http://schemas.microsoft.com/office/drawing/2014/main" xmlns="" xmlns:a14="http://schemas.microsoft.com/office/drawing/2010/main" val="1320000271"/>
                        </a:ext>
                      </a:extLst>
                    </a:gridCol>
                  </a:tblGrid>
                  <a:tr h="577215">
                    <a:tc>
                      <a:txBody>
                        <a:bodyPr/>
                        <a:lstStyle/>
                        <a:p>
                          <a:endParaRPr lang="en-US"/>
                        </a:p>
                      </a:txBody>
                      <a:tcPr>
                        <a:blipFill rotWithShape="0">
                          <a:blip r:embed="rId2"/>
                          <a:stretch>
                            <a:fillRect r="-12382" b="-3158"/>
                          </a:stretch>
                        </a:blipFill>
                      </a:tcPr>
                    </a:tc>
                    <a:tc>
                      <a:txBody>
                        <a:bodyPr/>
                        <a:lstStyle/>
                        <a:p>
                          <a:pPr algn="r"/>
                          <a:r>
                            <a:rPr lang="en-GB" sz="2000" dirty="0" smtClean="0"/>
                            <a:t>Eq. 18</a:t>
                          </a:r>
                          <a:endParaRPr lang="en-GB" sz="2000" dirty="0"/>
                        </a:p>
                      </a:txBody>
                      <a:tcPr anchor="ctr"/>
                    </a:tc>
                    <a:extLst>
                      <a:ext uri="{0D108BD9-81ED-4DB2-BD59-A6C34878D82A}">
                        <a16:rowId xmlns:a16="http://schemas.microsoft.com/office/drawing/2014/main" xmlns="" xmlns:a14="http://schemas.microsoft.com/office/drawing/2010/main" val="1258918592"/>
                      </a:ext>
                    </a:extLst>
                  </a:tr>
                </a:tbl>
              </a:graphicData>
            </a:graphic>
          </p:graphicFrame>
        </mc:Fallback>
      </mc:AlternateContent>
      <mc:AlternateContent xmlns:mc="http://schemas.openxmlformats.org/markup-compatibility/2006" xmlns:a14="http://schemas.microsoft.com/office/drawing/2010/main">
        <mc:Choice Requires="a14">
          <p:sp>
            <p:nvSpPr>
              <p:cNvPr id="4" name="TextBox 3"/>
              <p:cNvSpPr txBox="1"/>
              <p:nvPr/>
            </p:nvSpPr>
            <p:spPr>
              <a:xfrm>
                <a:off x="662152" y="1362274"/>
                <a:ext cx="11214538" cy="3145541"/>
              </a:xfrm>
              <a:prstGeom prst="rect">
                <a:avLst/>
              </a:prstGeom>
              <a:noFill/>
            </p:spPr>
            <p:txBody>
              <a:bodyPr wrap="square" rtlCol="0">
                <a:spAutoFit/>
              </a:bodyPr>
              <a:lstStyle/>
              <a:p>
                <a:pPr marL="285750" indent="-285750">
                  <a:buFont typeface="Arial" panose="020B0604020202020204" pitchFamily="34" charset="0"/>
                  <a:buChar char="•"/>
                </a:pPr>
                <a:r>
                  <a:rPr lang="en-GB" dirty="0" smtClean="0"/>
                  <a:t>Which for relativistic particles, reduces to Eq. 12 (</a:t>
                </a:r>
                <a14:m>
                  <m:oMath xmlns:m="http://schemas.openxmlformats.org/officeDocument/2006/math">
                    <m:sSup>
                      <m:sSupPr>
                        <m:ctrlPr>
                          <a:rPr lang="en-US" b="1" i="1">
                            <a:latin typeface="Cambria Math" charset="0"/>
                            <a:ea typeface="Cambria Math" panose="02040503050406030204" pitchFamily="18" charset="0"/>
                            <a:sym typeface="Wingdings" panose="05000000000000000000" pitchFamily="2" charset="2"/>
                          </a:rPr>
                        </m:ctrlPr>
                      </m:sSupPr>
                      <m:e>
                        <m:r>
                          <a:rPr lang="en-US" b="1" i="1">
                            <a:latin typeface="Cambria Math" panose="02040503050406030204" pitchFamily="18" charset="0"/>
                            <a:ea typeface="Cambria Math" panose="02040503050406030204" pitchFamily="18" charset="0"/>
                            <a:sym typeface="Wingdings" panose="05000000000000000000" pitchFamily="2" charset="2"/>
                          </a:rPr>
                          <m:t>𝜸</m:t>
                        </m:r>
                      </m:e>
                      <m:sup>
                        <m:r>
                          <a:rPr lang="en-US" b="1" i="1">
                            <a:latin typeface="Cambria Math" panose="02040503050406030204" pitchFamily="18" charset="0"/>
                            <a:ea typeface="Cambria Math" panose="02040503050406030204" pitchFamily="18" charset="0"/>
                            <a:sym typeface="Wingdings" panose="05000000000000000000" pitchFamily="2" charset="2"/>
                          </a:rPr>
                          <m:t>𝟐</m:t>
                        </m:r>
                      </m:sup>
                    </m:sSup>
                  </m:oMath>
                </a14:m>
                <a:r>
                  <a:rPr lang="en-GB" dirty="0" smtClean="0"/>
                  <a:t> &gt;&gt;&gt;&gt;&gt;&gt;) </a:t>
                </a:r>
                <a:r>
                  <a:rPr lang="en-GB" dirty="0" smtClean="0">
                    <a:sym typeface="Wingdings"/>
                  </a:rPr>
                  <a:t></a:t>
                </a:r>
                <a:endParaRPr lang="en-GB" dirty="0" smtClean="0"/>
              </a:p>
              <a:p>
                <a:pPr marL="285750" indent="-285750">
                  <a:buFont typeface="Arial" panose="020B0604020202020204" pitchFamily="34" charset="0"/>
                  <a:buChar char="•"/>
                </a:pPr>
                <a:r>
                  <a:rPr lang="en-GB" dirty="0" smtClean="0"/>
                  <a:t>IMPORTANT REMARKS about Eq. 18:</a:t>
                </a:r>
              </a:p>
              <a:p>
                <a:pPr marL="800100" lvl="1" indent="-342900">
                  <a:buFont typeface="+mj-lt"/>
                  <a:buAutoNum type="arabicPeriod"/>
                </a:pPr>
                <a:r>
                  <a:rPr lang="en-GB" dirty="0" smtClean="0"/>
                  <a:t>The change of revolution frequency depends on the particle energy, </a:t>
                </a:r>
                <a14:m>
                  <m:oMath xmlns:m="http://schemas.openxmlformats.org/officeDocument/2006/math">
                    <m:r>
                      <a:rPr lang="en-GB" i="1" smtClean="0">
                        <a:latin typeface="Cambria Math" panose="02040503050406030204" pitchFamily="18" charset="0"/>
                        <a:ea typeface="Cambria Math" panose="02040503050406030204" pitchFamily="18" charset="0"/>
                      </a:rPr>
                      <m:t>𝛾</m:t>
                    </m:r>
                  </m:oMath>
                </a14:m>
                <a:r>
                  <a:rPr lang="en-GB" dirty="0" smtClean="0"/>
                  <a:t>.</a:t>
                </a:r>
              </a:p>
              <a:p>
                <a:pPr marL="800100" lvl="1" indent="-342900">
                  <a:buFont typeface="+mj-lt"/>
                  <a:buAutoNum type="arabicPeriod"/>
                </a:pPr>
                <a:r>
                  <a:rPr lang="en-GB" dirty="0" smtClean="0"/>
                  <a:t>It can change sign during acceleration.</a:t>
                </a:r>
              </a:p>
              <a:p>
                <a:pPr marL="800100" lvl="1" indent="-342900">
                  <a:buFont typeface="+mj-lt"/>
                  <a:buAutoNum type="arabicPeriod"/>
                </a:pPr>
                <a:r>
                  <a:rPr lang="en-GB" b="1" dirty="0" smtClean="0">
                    <a:solidFill>
                      <a:schemeClr val="accent5"/>
                    </a:solidFill>
                  </a:rPr>
                  <a:t>Non-relativistic particles </a:t>
                </a:r>
                <a:r>
                  <a:rPr lang="en-GB" dirty="0" smtClean="0"/>
                  <a:t>will get faster at the beginning and will </a:t>
                </a:r>
                <a:r>
                  <a:rPr lang="en-GB" b="1" dirty="0" smtClean="0">
                    <a:solidFill>
                      <a:srgbClr val="FF0000"/>
                    </a:solidFill>
                  </a:rPr>
                  <a:t>arrive earlier </a:t>
                </a:r>
                <a:r>
                  <a:rPr lang="en-GB" dirty="0" smtClean="0"/>
                  <a:t>at the accelerating cavity.</a:t>
                </a:r>
              </a:p>
              <a:p>
                <a:pPr marL="800100" lvl="1" indent="-342900">
                  <a:buFont typeface="+mj-lt"/>
                  <a:buAutoNum type="arabicPeriod"/>
                </a:pPr>
                <a:r>
                  <a:rPr lang="en-GB" b="1" dirty="0" smtClean="0">
                    <a:solidFill>
                      <a:schemeClr val="accent5"/>
                    </a:solidFill>
                  </a:rPr>
                  <a:t>Relativistic particles</a:t>
                </a:r>
                <a:r>
                  <a:rPr lang="en-GB" dirty="0" smtClean="0"/>
                  <a:t>, </a:t>
                </a:r>
                <a14:m>
                  <m:oMath xmlns:m="http://schemas.openxmlformats.org/officeDocument/2006/math">
                    <m:r>
                      <a:rPr lang="en-US" b="0" i="1" smtClean="0">
                        <a:latin typeface="Cambria Math" panose="02040503050406030204" pitchFamily="18" charset="0"/>
                      </a:rPr>
                      <m:t>𝑣</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m:t>
                    </m:r>
                  </m:oMath>
                </a14:m>
                <a:r>
                  <a:rPr lang="en-GB" dirty="0" smtClean="0"/>
                  <a:t>, will not get faster anymore but rather get more massive and they will be pushed to  dispersive orbits. Therefore the path length will be bigger and bigger and they will </a:t>
                </a:r>
                <a:r>
                  <a:rPr lang="en-GB" b="1" dirty="0" smtClean="0">
                    <a:solidFill>
                      <a:srgbClr val="FF0000"/>
                    </a:solidFill>
                  </a:rPr>
                  <a:t>arrive later </a:t>
                </a:r>
                <a:r>
                  <a:rPr lang="en-GB" dirty="0" smtClean="0"/>
                  <a:t>to the cavity.</a:t>
                </a:r>
              </a:p>
              <a:p>
                <a:pPr marL="800100" lvl="1" indent="-342900">
                  <a:buFont typeface="+mj-lt"/>
                  <a:buAutoNum type="arabicPeriod"/>
                </a:pPr>
                <a:r>
                  <a:rPr lang="en-GB" dirty="0" smtClean="0"/>
                  <a:t>The boundary between the two regimes is defined for the case where there is no frequency dependence on the relative momentum error, i.e. </a:t>
                </a:r>
                <a14:m>
                  <m:oMath xmlns:m="http://schemas.openxmlformats.org/officeDocument/2006/math">
                    <m:r>
                      <a:rPr lang="en-GB" i="1" smtClean="0">
                        <a:latin typeface="Cambria Math" panose="02040503050406030204" pitchFamily="18" charset="0"/>
                        <a:ea typeface="Cambria Math" panose="02040503050406030204" pitchFamily="18" charset="0"/>
                      </a:rPr>
                      <m:t>𝜂</m:t>
                    </m:r>
                    <m:r>
                      <a:rPr lang="en-US" b="0" i="1" smtClean="0">
                        <a:latin typeface="Cambria Math" panose="02040503050406030204" pitchFamily="18" charset="0"/>
                        <a:ea typeface="Cambria Math" panose="02040503050406030204" pitchFamily="18" charset="0"/>
                      </a:rPr>
                      <m:t>=0</m:t>
                    </m:r>
                  </m:oMath>
                </a14:m>
                <a:r>
                  <a:rPr lang="en-GB" dirty="0" smtClean="0"/>
                  <a:t>. In this case the velocity variation is exactly compensated by the trajectory variation and the corresponding energy is called </a:t>
                </a:r>
                <a:r>
                  <a:rPr lang="en-GB" b="1" dirty="0" smtClean="0">
                    <a:solidFill>
                      <a:schemeClr val="accent5"/>
                    </a:solidFill>
                  </a:rPr>
                  <a:t>gamma transition, </a:t>
                </a:r>
                <a14:m>
                  <m:oMath xmlns:m="http://schemas.openxmlformats.org/officeDocument/2006/math">
                    <m:sSub>
                      <m:sSubPr>
                        <m:ctrlPr>
                          <a:rPr lang="en-GB" b="1" i="1" smtClean="0">
                            <a:solidFill>
                              <a:schemeClr val="accent5"/>
                            </a:solidFill>
                            <a:latin typeface="Cambria Math" charset="0"/>
                          </a:rPr>
                        </m:ctrlPr>
                      </m:sSubPr>
                      <m:e>
                        <m:r>
                          <a:rPr lang="en-GB" b="1" i="1" smtClean="0">
                            <a:solidFill>
                              <a:schemeClr val="accent5"/>
                            </a:solidFill>
                            <a:latin typeface="Cambria Math" panose="02040503050406030204" pitchFamily="18" charset="0"/>
                            <a:ea typeface="Cambria Math" panose="02040503050406030204" pitchFamily="18" charset="0"/>
                          </a:rPr>
                          <m:t>𝜸</m:t>
                        </m:r>
                      </m:e>
                      <m:sub>
                        <m:r>
                          <a:rPr lang="en-US" b="1" i="1" smtClean="0">
                            <a:solidFill>
                              <a:schemeClr val="accent5"/>
                            </a:solidFill>
                            <a:latin typeface="Cambria Math" panose="02040503050406030204" pitchFamily="18" charset="0"/>
                          </a:rPr>
                          <m:t>𝒕𝒓</m:t>
                        </m:r>
                      </m:sub>
                    </m:sSub>
                  </m:oMath>
                </a14:m>
                <a:endParaRPr lang="en-GB" b="1" dirty="0"/>
              </a:p>
            </p:txBody>
          </p:sp>
        </mc:Choice>
        <mc:Fallback xmlns="">
          <p:sp>
            <p:nvSpPr>
              <p:cNvPr id="4" name="TextBox 3"/>
              <p:cNvSpPr txBox="1">
                <a:spLocks noRot="1" noChangeAspect="1" noMove="1" noResize="1" noEditPoints="1" noAdjustHandles="1" noChangeArrowheads="1" noChangeShapeType="1" noTextEdit="1"/>
              </p:cNvSpPr>
              <p:nvPr/>
            </p:nvSpPr>
            <p:spPr>
              <a:xfrm>
                <a:off x="662152" y="1362274"/>
                <a:ext cx="11214538" cy="3145541"/>
              </a:xfrm>
              <a:prstGeom prst="rect">
                <a:avLst/>
              </a:prstGeom>
              <a:blipFill rotWithShape="0">
                <a:blip r:embed="rId3"/>
                <a:stretch>
                  <a:fillRect l="-381" t="-1163" r="-761" b="-23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1810620382"/>
                  </p:ext>
                </p:extLst>
              </p:nvPr>
            </p:nvGraphicFramePr>
            <p:xfrm>
              <a:off x="1019503" y="4323082"/>
              <a:ext cx="10118398" cy="658178"/>
            </p:xfrm>
            <a:graphic>
              <a:graphicData uri="http://schemas.openxmlformats.org/drawingml/2006/table">
                <a:tbl>
                  <a:tblPr firstRow="1" bandRow="1">
                    <a:tableStyleId>{2D5ABB26-0587-4C30-8999-92F81FD0307C}</a:tableStyleId>
                  </a:tblPr>
                  <a:tblGrid>
                    <a:gridCol w="5059199">
                      <a:extLst>
                        <a:ext uri="{9D8B030D-6E8A-4147-A177-3AD203B41FA5}">
                          <a16:colId xmlns:a16="http://schemas.microsoft.com/office/drawing/2014/main" xmlns="" val="2500582223"/>
                        </a:ext>
                      </a:extLst>
                    </a:gridCol>
                    <a:gridCol w="5059199">
                      <a:extLst>
                        <a:ext uri="{9D8B030D-6E8A-4147-A177-3AD203B41FA5}">
                          <a16:colId xmlns:a16="http://schemas.microsoft.com/office/drawing/2014/main" xmlns="" val="132000027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sSub>
                                  <m:sSubPr>
                                    <m:ctrlPr>
                                      <a:rPr lang="en-US" sz="1800" b="0" i="1" smtClean="0">
                                        <a:latin typeface="Cambria Math" charset="0"/>
                                        <a:sym typeface="Wingdings" panose="05000000000000000000" pitchFamily="2" charset="2"/>
                                      </a:rPr>
                                    </m:ctrlPr>
                                  </m:sSubPr>
                                  <m:e>
                                    <m:r>
                                      <a:rPr lang="en-US" sz="1800" b="0" i="1" smtClean="0">
                                        <a:latin typeface="Cambria Math" panose="02040503050406030204" pitchFamily="18" charset="0"/>
                                        <a:ea typeface="Cambria Math" panose="02040503050406030204" pitchFamily="18" charset="0"/>
                                        <a:sym typeface="Wingdings" panose="05000000000000000000" pitchFamily="2" charset="2"/>
                                      </a:rPr>
                                      <m:t>𝛾</m:t>
                                    </m:r>
                                  </m:e>
                                  <m:sub>
                                    <m:r>
                                      <a:rPr lang="en-US" sz="1800" b="0" i="1" smtClean="0">
                                        <a:latin typeface="Cambria Math" panose="02040503050406030204" pitchFamily="18" charset="0"/>
                                        <a:sym typeface="Wingdings" panose="05000000000000000000" pitchFamily="2" charset="2"/>
                                      </a:rPr>
                                      <m:t>𝑡𝑟</m:t>
                                    </m:r>
                                  </m:sub>
                                </m:sSub>
                                <m:r>
                                  <a:rPr lang="en-US" sz="1800" b="0" i="1" smtClean="0">
                                    <a:latin typeface="Cambria Math" panose="02040503050406030204" pitchFamily="18" charset="0"/>
                                    <a:sym typeface="Wingdings" panose="05000000000000000000" pitchFamily="2" charset="2"/>
                                  </a:rPr>
                                  <m:t>=</m:t>
                                </m:r>
                                <m:f>
                                  <m:fPr>
                                    <m:ctrlPr>
                                      <a:rPr lang="en-US" sz="1800" b="0" i="1" smtClean="0">
                                        <a:latin typeface="Cambria Math" charset="0"/>
                                        <a:sym typeface="Wingdings" panose="05000000000000000000" pitchFamily="2" charset="2"/>
                                      </a:rPr>
                                    </m:ctrlPr>
                                  </m:fPr>
                                  <m:num>
                                    <m:r>
                                      <a:rPr lang="en-US" sz="1800" b="0" i="0" smtClean="0">
                                        <a:latin typeface="Cambria Math" panose="02040503050406030204" pitchFamily="18" charset="0"/>
                                        <a:sym typeface="Wingdings" panose="05000000000000000000" pitchFamily="2" charset="2"/>
                                      </a:rPr>
                                      <m:t>1</m:t>
                                    </m:r>
                                  </m:num>
                                  <m:den>
                                    <m:rad>
                                      <m:radPr>
                                        <m:degHide m:val="on"/>
                                        <m:ctrlPr>
                                          <a:rPr lang="en-US" sz="1800" b="0" i="1" smtClean="0">
                                            <a:latin typeface="Cambria Math" charset="0"/>
                                            <a:sym typeface="Wingdings" panose="05000000000000000000" pitchFamily="2" charset="2"/>
                                          </a:rPr>
                                        </m:ctrlPr>
                                      </m:radPr>
                                      <m:deg/>
                                      <m:e>
                                        <m:r>
                                          <a:rPr lang="en-US" sz="1800" b="0" i="1" smtClean="0">
                                            <a:latin typeface="Cambria Math" panose="02040503050406030204" pitchFamily="18" charset="0"/>
                                            <a:ea typeface="Cambria Math" panose="02040503050406030204" pitchFamily="18" charset="0"/>
                                            <a:sym typeface="Wingdings" panose="05000000000000000000" pitchFamily="2" charset="2"/>
                                          </a:rPr>
                                          <m:t>𝛼</m:t>
                                        </m:r>
                                      </m:e>
                                    </m:rad>
                                  </m:den>
                                </m:f>
                              </m:oMath>
                            </m:oMathPara>
                          </a14:m>
                          <a:endParaRPr lang="en-GB" sz="1800" dirty="0"/>
                        </a:p>
                      </a:txBody>
                      <a:tcPr>
                        <a:noFill/>
                      </a:tcPr>
                    </a:tc>
                    <a:tc>
                      <a:txBody>
                        <a:bodyPr/>
                        <a:lstStyle/>
                        <a:p>
                          <a:pPr algn="r"/>
                          <a:r>
                            <a:rPr lang="en-GB" sz="1800" dirty="0" smtClean="0"/>
                            <a:t>Eq. 19</a:t>
                          </a:r>
                          <a:endParaRPr lang="en-GB" sz="1800" dirty="0"/>
                        </a:p>
                      </a:txBody>
                      <a:tcPr anchor="ctr"/>
                    </a:tc>
                    <a:extLst>
                      <a:ext uri="{0D108BD9-81ED-4DB2-BD59-A6C34878D82A}">
                        <a16:rowId xmlns:a16="http://schemas.microsoft.com/office/drawing/2014/main" xmlns="" val="1258918592"/>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810620382"/>
                  </p:ext>
                </p:extLst>
              </p:nvPr>
            </p:nvGraphicFramePr>
            <p:xfrm>
              <a:off x="1019503" y="4323082"/>
              <a:ext cx="10118398" cy="658178"/>
            </p:xfrm>
            <a:graphic>
              <a:graphicData uri="http://schemas.openxmlformats.org/drawingml/2006/table">
                <a:tbl>
                  <a:tblPr firstRow="1" bandRow="1">
                    <a:tableStyleId>{2D5ABB26-0587-4C30-8999-92F81FD0307C}</a:tableStyleId>
                  </a:tblPr>
                  <a:tblGrid>
                    <a:gridCol w="5059199">
                      <a:extLst>
                        <a:ext uri="{9D8B030D-6E8A-4147-A177-3AD203B41FA5}">
                          <a16:colId xmlns="" xmlns:a16="http://schemas.microsoft.com/office/drawing/2014/main" xmlns:a14="http://schemas.microsoft.com/office/drawing/2010/main" val="2500582223"/>
                        </a:ext>
                      </a:extLst>
                    </a:gridCol>
                    <a:gridCol w="5059199">
                      <a:extLst>
                        <a:ext uri="{9D8B030D-6E8A-4147-A177-3AD203B41FA5}">
                          <a16:colId xmlns="" xmlns:a16="http://schemas.microsoft.com/office/drawing/2014/main" xmlns:a14="http://schemas.microsoft.com/office/drawing/2010/main" val="1320000271"/>
                        </a:ext>
                      </a:extLst>
                    </a:gridCol>
                  </a:tblGrid>
                  <a:tr h="658178">
                    <a:tc>
                      <a:txBody>
                        <a:bodyPr/>
                        <a:lstStyle/>
                        <a:p>
                          <a:endParaRPr lang="en-US"/>
                        </a:p>
                      </a:txBody>
                      <a:tcPr>
                        <a:blipFill rotWithShape="0">
                          <a:blip r:embed="rId4"/>
                          <a:stretch>
                            <a:fillRect r="-99880"/>
                          </a:stretch>
                        </a:blipFill>
                      </a:tcPr>
                    </a:tc>
                    <a:tc>
                      <a:txBody>
                        <a:bodyPr/>
                        <a:lstStyle/>
                        <a:p>
                          <a:pPr algn="r"/>
                          <a:r>
                            <a:rPr lang="en-GB" sz="1800" dirty="0" smtClean="0"/>
                            <a:t>Eq. 19</a:t>
                          </a:r>
                          <a:endParaRPr lang="en-GB" sz="1800" dirty="0"/>
                        </a:p>
                      </a:txBody>
                      <a:tcPr anchor="ctr"/>
                    </a:tc>
                    <a:extLst>
                      <a:ext uri="{0D108BD9-81ED-4DB2-BD59-A6C34878D82A}">
                        <a16:rowId xmlns="" xmlns:a16="http://schemas.microsoft.com/office/drawing/2014/main" xmlns:a14="http://schemas.microsoft.com/office/drawing/2010/main" val="1258918592"/>
                      </a:ext>
                    </a:extLst>
                  </a:tr>
                </a:tbl>
              </a:graphicData>
            </a:graphic>
          </p:graphicFrame>
        </mc:Fallback>
      </mc:AlternateContent>
      <p:sp>
        <p:nvSpPr>
          <p:cNvPr id="6" name="TextBox 5"/>
          <p:cNvSpPr txBox="1"/>
          <p:nvPr/>
        </p:nvSpPr>
        <p:spPr>
          <a:xfrm>
            <a:off x="1114097" y="4840148"/>
            <a:ext cx="10657490" cy="646331"/>
          </a:xfrm>
          <a:prstGeom prst="rect">
            <a:avLst/>
          </a:prstGeom>
          <a:noFill/>
        </p:spPr>
        <p:txBody>
          <a:bodyPr wrap="square" rtlCol="0">
            <a:spAutoFit/>
          </a:bodyPr>
          <a:lstStyle/>
          <a:p>
            <a:pPr marL="342900" indent="-342900">
              <a:buFont typeface="+mj-lt"/>
              <a:buAutoNum type="arabicPeriod" startAt="6"/>
            </a:pPr>
            <a:r>
              <a:rPr lang="en-GB" dirty="0" smtClean="0"/>
              <a:t>In general accelerators are designed to avoid crossing transition as it involves RF phase changes, otherwise particles lose their longitudinal focusing and the bunch profile will dilute and get lost.</a:t>
            </a:r>
            <a:endParaRPr lang="en-GB" dirty="0"/>
          </a:p>
        </p:txBody>
      </p:sp>
      <mc:AlternateContent xmlns:mc="http://schemas.openxmlformats.org/markup-compatibility/2006" xmlns:a14="http://schemas.microsoft.com/office/drawing/2010/main">
        <mc:Choice Requires="a14">
          <p:sp>
            <p:nvSpPr>
              <p:cNvPr id="7" name="TextBox 6"/>
              <p:cNvSpPr txBox="1"/>
              <p:nvPr/>
            </p:nvSpPr>
            <p:spPr>
              <a:xfrm>
                <a:off x="8273143" y="687532"/>
                <a:ext cx="1699055" cy="369332"/>
              </a:xfrm>
              <a:prstGeom prst="rect">
                <a:avLst/>
              </a:prstGeom>
              <a:solidFill>
                <a:schemeClr val="accent4"/>
              </a:solidFill>
            </p:spPr>
            <p:txBody>
              <a:bodyPr wrap="none" rtlCol="0">
                <a:spAutoFit/>
              </a:bodyPr>
              <a:lstStyle/>
              <a:p>
                <a14:m>
                  <m:oMath xmlns:m="http://schemas.openxmlformats.org/officeDocument/2006/math">
                    <m:r>
                      <a:rPr lang="en-US" i="1">
                        <a:latin typeface="Cambria Math" panose="02040503050406030204" pitchFamily="18" charset="0"/>
                        <a:ea typeface="Cambria Math" panose="02040503050406030204" pitchFamily="18" charset="0"/>
                      </a:rPr>
                      <m:t>𝜂</m:t>
                    </m:r>
                  </m:oMath>
                </a14:m>
                <a:r>
                  <a:rPr lang="en-GB" dirty="0" smtClean="0"/>
                  <a:t> = SLIP FACTOR</a:t>
                </a:r>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8273143" y="687532"/>
                <a:ext cx="1699055" cy="369332"/>
              </a:xfrm>
              <a:prstGeom prst="rect">
                <a:avLst/>
              </a:prstGeom>
              <a:blipFill rotWithShape="0">
                <a:blip r:embed="rId5"/>
                <a:stretch>
                  <a:fillRect t="-10000" r="-2867" b="-26667"/>
                </a:stretch>
              </a:blipFill>
            </p:spPr>
            <p:txBody>
              <a:bodyPr/>
              <a:lstStyle/>
              <a:p>
                <a:r>
                  <a:rPr lang="en-US">
                    <a:noFill/>
                  </a:rPr>
                  <a:t> </a:t>
                </a:r>
              </a:p>
            </p:txBody>
          </p:sp>
        </mc:Fallback>
      </mc:AlternateContent>
      <p:sp>
        <p:nvSpPr>
          <p:cNvPr id="9" name="Date Placeholder 8"/>
          <p:cNvSpPr>
            <a:spLocks noGrp="1"/>
          </p:cNvSpPr>
          <p:nvPr>
            <p:ph type="dt" sz="half" idx="10"/>
          </p:nvPr>
        </p:nvSpPr>
        <p:spPr/>
        <p:txBody>
          <a:bodyPr/>
          <a:lstStyle/>
          <a:p>
            <a:r>
              <a:rPr lang="en-US" smtClean="0"/>
              <a:t>22.03.2022</a:t>
            </a:r>
            <a:endParaRPr lang="en-GB"/>
          </a:p>
        </p:txBody>
      </p:sp>
      <p:sp>
        <p:nvSpPr>
          <p:cNvPr id="10" name="Footer Placeholder 9"/>
          <p:cNvSpPr>
            <a:spLocks noGrp="1"/>
          </p:cNvSpPr>
          <p:nvPr>
            <p:ph type="ftr" sz="quarter" idx="11"/>
          </p:nvPr>
        </p:nvSpPr>
        <p:spPr/>
        <p:txBody>
          <a:bodyPr/>
          <a:lstStyle/>
          <a:p>
            <a:r>
              <a:rPr lang="en-GB" smtClean="0"/>
              <a:t>Introduction to accelerator physics, R. Alemany Fernandez</a:t>
            </a:r>
            <a:endParaRPr lang="en-GB"/>
          </a:p>
        </p:txBody>
      </p:sp>
      <p:sp>
        <p:nvSpPr>
          <p:cNvPr id="11" name="Slide Number Placeholder 10"/>
          <p:cNvSpPr>
            <a:spLocks noGrp="1"/>
          </p:cNvSpPr>
          <p:nvPr>
            <p:ph type="sldNum" sz="quarter" idx="12"/>
          </p:nvPr>
        </p:nvSpPr>
        <p:spPr/>
        <p:txBody>
          <a:bodyPr/>
          <a:lstStyle/>
          <a:p>
            <a:fld id="{F45B2314-50F7-4F10-B8A8-A8DCE8E27403}" type="slidenum">
              <a:rPr lang="en-GB" smtClean="0"/>
              <a:t>22</a:t>
            </a:fld>
            <a:endParaRPr lang="en-GB"/>
          </a:p>
        </p:txBody>
      </p:sp>
      <p:sp>
        <p:nvSpPr>
          <p:cNvPr id="12" name="TextBox 11"/>
          <p:cNvSpPr txBox="1"/>
          <p:nvPr/>
        </p:nvSpPr>
        <p:spPr>
          <a:xfrm>
            <a:off x="1486968" y="1118372"/>
            <a:ext cx="632609" cy="307777"/>
          </a:xfrm>
          <a:prstGeom prst="rect">
            <a:avLst/>
          </a:prstGeom>
          <a:noFill/>
        </p:spPr>
        <p:txBody>
          <a:bodyPr wrap="none" rtlCol="0">
            <a:spAutoFit/>
          </a:bodyPr>
          <a:lstStyle/>
          <a:p>
            <a:r>
              <a:rPr lang="en-US" sz="1400" dirty="0" smtClean="0"/>
              <a:t>Eq. 16</a:t>
            </a:r>
            <a:endParaRPr lang="en-US" sz="1400" dirty="0"/>
          </a:p>
        </p:txBody>
      </p:sp>
      <p:sp>
        <p:nvSpPr>
          <p:cNvPr id="13" name="Right Brace 12"/>
          <p:cNvSpPr/>
          <p:nvPr/>
        </p:nvSpPr>
        <p:spPr>
          <a:xfrm rot="5400000">
            <a:off x="1713610" y="475939"/>
            <a:ext cx="182247" cy="138127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graphicFrame>
            <p:nvGraphicFramePr>
              <p:cNvPr id="14" name="Table 13"/>
              <p:cNvGraphicFramePr>
                <a:graphicFrameLocks noGrp="1"/>
              </p:cNvGraphicFramePr>
              <p:nvPr>
                <p:extLst>
                  <p:ext uri="{D42A27DB-BD31-4B8C-83A1-F6EECF244321}">
                    <p14:modId xmlns:p14="http://schemas.microsoft.com/office/powerpoint/2010/main" val="1733703680"/>
                  </p:ext>
                </p:extLst>
              </p:nvPr>
            </p:nvGraphicFramePr>
            <p:xfrm>
              <a:off x="6916279" y="1242654"/>
              <a:ext cx="2719820" cy="653161"/>
            </p:xfrm>
            <a:graphic>
              <a:graphicData uri="http://schemas.openxmlformats.org/drawingml/2006/table">
                <a:tbl>
                  <a:tblPr firstRow="1" bandRow="1">
                    <a:tableStyleId>{2D5ABB26-0587-4C30-8999-92F81FD0307C}</a:tableStyleId>
                  </a:tblPr>
                  <a:tblGrid>
                    <a:gridCol w="1359910">
                      <a:extLst>
                        <a:ext uri="{9D8B030D-6E8A-4147-A177-3AD203B41FA5}">
                          <a16:colId xmlns:a16="http://schemas.microsoft.com/office/drawing/2014/main" xmlns="" val="2500582223"/>
                        </a:ext>
                      </a:extLst>
                    </a:gridCol>
                    <a:gridCol w="1359910">
                      <a:extLst>
                        <a:ext uri="{9D8B030D-6E8A-4147-A177-3AD203B41FA5}">
                          <a16:colId xmlns:a16="http://schemas.microsoft.com/office/drawing/2014/main" xmlns="" val="132000027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f>
                                  <m:fPr>
                                    <m:ctrlPr>
                                      <a:rPr lang="en-US" b="0" i="1" smtClean="0">
                                        <a:latin typeface="Cambria Math"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𝑇</m:t>
                                    </m:r>
                                  </m:num>
                                  <m:den>
                                    <m:sSub>
                                      <m:sSubPr>
                                        <m:ctrlPr>
                                          <a:rPr lang="en-US" b="0" i="1" smtClean="0">
                                            <a:latin typeface="Cambria Math"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𝑇</m:t>
                                        </m:r>
                                      </m:e>
                                      <m:sub>
                                        <m:r>
                                          <a:rPr lang="en-US" b="0" i="1" smtClean="0">
                                            <a:latin typeface="Cambria Math" panose="02040503050406030204" pitchFamily="18" charset="0"/>
                                            <a:ea typeface="Cambria Math" panose="02040503050406030204" pitchFamily="18" charset="0"/>
                                          </a:rPr>
                                          <m:t>𝑠</m:t>
                                        </m:r>
                                      </m:sub>
                                    </m:sSub>
                                  </m:den>
                                </m:f>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𝛼</m:t>
                                </m:r>
                                <m:f>
                                  <m:fPr>
                                    <m:ctrlPr>
                                      <a:rPr lang="en-US" b="0" i="1" smtClean="0">
                                        <a:latin typeface="Cambria Math" charset="0"/>
                                      </a:rPr>
                                    </m:ctrlPr>
                                  </m:fPr>
                                  <m:num>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𝑝</m:t>
                                    </m:r>
                                  </m:num>
                                  <m:den>
                                    <m:sSub>
                                      <m:sSubPr>
                                        <m:ctrlPr>
                                          <a:rPr lang="en-US" b="0" i="1" smtClean="0">
                                            <a:latin typeface="Cambria Math"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𝑠</m:t>
                                        </m:r>
                                      </m:sub>
                                    </m:sSub>
                                  </m:den>
                                </m:f>
                              </m:oMath>
                            </m:oMathPara>
                          </a14:m>
                          <a:endParaRPr lang="en-GB" dirty="0"/>
                        </a:p>
                      </a:txBody>
                      <a:tcPr>
                        <a:noFill/>
                      </a:tcPr>
                    </a:tc>
                    <a:tc>
                      <a:txBody>
                        <a:bodyPr/>
                        <a:lstStyle/>
                        <a:p>
                          <a:pPr algn="r"/>
                          <a:r>
                            <a:rPr lang="en-GB" dirty="0" smtClean="0"/>
                            <a:t>Eq. 12</a:t>
                          </a:r>
                          <a:endParaRPr lang="en-GB" dirty="0"/>
                        </a:p>
                      </a:txBody>
                      <a:tcPr anchor="ctr"/>
                    </a:tc>
                    <a:extLst>
                      <a:ext uri="{0D108BD9-81ED-4DB2-BD59-A6C34878D82A}">
                        <a16:rowId xmlns:a16="http://schemas.microsoft.com/office/drawing/2014/main" xmlns="" val="1258918592"/>
                      </a:ext>
                    </a:extLst>
                  </a:tr>
                </a:tbl>
              </a:graphicData>
            </a:graphic>
          </p:graphicFrame>
        </mc:Choice>
        <mc:Fallback xmlns="">
          <p:graphicFrame>
            <p:nvGraphicFramePr>
              <p:cNvPr id="14" name="Table 13"/>
              <p:cNvGraphicFramePr>
                <a:graphicFrameLocks noGrp="1"/>
              </p:cNvGraphicFramePr>
              <p:nvPr>
                <p:extLst>
                  <p:ext uri="{D42A27DB-BD31-4B8C-83A1-F6EECF244321}">
                    <p14:modId xmlns:p14="http://schemas.microsoft.com/office/powerpoint/2010/main" val="1733703680"/>
                  </p:ext>
                </p:extLst>
              </p:nvPr>
            </p:nvGraphicFramePr>
            <p:xfrm>
              <a:off x="6916279" y="1242654"/>
              <a:ext cx="2719820" cy="653161"/>
            </p:xfrm>
            <a:graphic>
              <a:graphicData uri="http://schemas.openxmlformats.org/drawingml/2006/table">
                <a:tbl>
                  <a:tblPr firstRow="1" bandRow="1">
                    <a:tableStyleId>{2D5ABB26-0587-4C30-8999-92F81FD0307C}</a:tableStyleId>
                  </a:tblPr>
                  <a:tblGrid>
                    <a:gridCol w="1359910">
                      <a:extLst>
                        <a:ext uri="{9D8B030D-6E8A-4147-A177-3AD203B41FA5}">
                          <a16:colId xmlns:a16="http://schemas.microsoft.com/office/drawing/2014/main" xmlns="" xmlns:a14="http://schemas.microsoft.com/office/drawing/2010/main" val="2500582223"/>
                        </a:ext>
                      </a:extLst>
                    </a:gridCol>
                    <a:gridCol w="1359910">
                      <a:extLst>
                        <a:ext uri="{9D8B030D-6E8A-4147-A177-3AD203B41FA5}">
                          <a16:colId xmlns:a16="http://schemas.microsoft.com/office/drawing/2014/main" xmlns="" xmlns:a14="http://schemas.microsoft.com/office/drawing/2010/main" val="1320000271"/>
                        </a:ext>
                      </a:extLst>
                    </a:gridCol>
                  </a:tblGrid>
                  <a:tr h="653161">
                    <a:tc>
                      <a:txBody>
                        <a:bodyPr/>
                        <a:lstStyle/>
                        <a:p>
                          <a:endParaRPr lang="en-US"/>
                        </a:p>
                      </a:txBody>
                      <a:tcPr>
                        <a:blipFill rotWithShape="0">
                          <a:blip r:embed="rId7"/>
                          <a:stretch>
                            <a:fillRect r="-99554"/>
                          </a:stretch>
                        </a:blipFill>
                      </a:tcPr>
                    </a:tc>
                    <a:tc>
                      <a:txBody>
                        <a:bodyPr/>
                        <a:lstStyle/>
                        <a:p>
                          <a:pPr algn="r"/>
                          <a:r>
                            <a:rPr lang="en-GB" dirty="0" smtClean="0"/>
                            <a:t>Eq. 12</a:t>
                          </a:r>
                          <a:endParaRPr lang="en-GB" dirty="0"/>
                        </a:p>
                      </a:txBody>
                      <a:tcPr anchor="ctr"/>
                    </a:tc>
                    <a:extLst>
                      <a:ext uri="{0D108BD9-81ED-4DB2-BD59-A6C34878D82A}">
                        <a16:rowId xmlns:a16="http://schemas.microsoft.com/office/drawing/2014/main" xmlns="" xmlns:a14="http://schemas.microsoft.com/office/drawing/2010/main" val="1258918592"/>
                      </a:ext>
                    </a:extLst>
                  </a:tr>
                </a:tbl>
              </a:graphicData>
            </a:graphic>
          </p:graphicFrame>
        </mc:Fallback>
      </mc:AlternateContent>
      <mc:AlternateContent xmlns:mc="http://schemas.openxmlformats.org/markup-compatibility/2006" xmlns:a14="http://schemas.microsoft.com/office/drawing/2010/main">
        <mc:Choice Requires="a14">
          <p:sp>
            <p:nvSpPr>
              <p:cNvPr id="15" name="TextBox 14"/>
              <p:cNvSpPr txBox="1"/>
              <p:nvPr/>
            </p:nvSpPr>
            <p:spPr>
              <a:xfrm>
                <a:off x="740229" y="5416195"/>
                <a:ext cx="7056099" cy="369332"/>
              </a:xfrm>
              <a:prstGeom prst="rect">
                <a:avLst/>
              </a:prstGeom>
              <a:noFill/>
            </p:spPr>
            <p:txBody>
              <a:bodyPr wrap="none" rtlCol="0">
                <a:spAutoFit/>
              </a:bodyPr>
              <a:lstStyle/>
              <a:p>
                <a:r>
                  <a:rPr lang="en-US" dirty="0" smtClean="0"/>
                  <a:t>SPS </a:t>
                </a:r>
                <a:r>
                  <a:rPr lang="en-US" dirty="0" err="1" smtClean="0"/>
                  <a:t>Q</a:t>
                </a:r>
                <a:r>
                  <a:rPr lang="en-US" baseline="-25000" dirty="0" err="1" smtClean="0"/>
                  <a:t>x</a:t>
                </a:r>
                <a:r>
                  <a:rPr lang="en-US" dirty="0" smtClean="0"/>
                  <a:t> = 26 </a:t>
                </a:r>
                <a:r>
                  <a:rPr lang="en-US" dirty="0" smtClean="0">
                    <a:sym typeface="Wingdings"/>
                  </a:rPr>
                  <a:t> </a:t>
                </a:r>
                <a14:m>
                  <m:oMath xmlns:m="http://schemas.openxmlformats.org/officeDocument/2006/math">
                    <m:r>
                      <a:rPr lang="en-US" i="1">
                        <a:latin typeface="Cambria Math" panose="02040503050406030204" pitchFamily="18" charset="0"/>
                        <a:ea typeface="Cambria Math" panose="02040503050406030204" pitchFamily="18" charset="0"/>
                      </a:rPr>
                      <m:t>𝛼</m:t>
                    </m:r>
                  </m:oMath>
                </a14:m>
                <a:r>
                  <a:rPr lang="en-US" dirty="0" smtClean="0"/>
                  <a:t> ~ 2・10</a:t>
                </a:r>
                <a:r>
                  <a:rPr lang="en-US" baseline="30000" dirty="0" smtClean="0"/>
                  <a:t>-3 </a:t>
                </a:r>
                <a:r>
                  <a:rPr lang="en-US" i="1" dirty="0" smtClean="0"/>
                  <a:t> </a:t>
                </a:r>
                <a:r>
                  <a:rPr lang="en-US" i="1" dirty="0" smtClean="0">
                    <a:sym typeface="Wingdings"/>
                  </a:rPr>
                  <a:t> </a:t>
                </a:r>
                <a14:m>
                  <m:oMath xmlns:m="http://schemas.openxmlformats.org/officeDocument/2006/math">
                    <m:sSub>
                      <m:sSubPr>
                        <m:ctrlPr>
                          <a:rPr lang="en-US" i="1">
                            <a:latin typeface="Cambria Math" charset="0"/>
                            <a:sym typeface="Wingdings" panose="05000000000000000000" pitchFamily="2" charset="2"/>
                          </a:rPr>
                        </m:ctrlPr>
                      </m:sSubPr>
                      <m:e>
                        <m:r>
                          <a:rPr lang="en-US" i="1">
                            <a:latin typeface="Cambria Math" panose="02040503050406030204" pitchFamily="18" charset="0"/>
                            <a:ea typeface="Cambria Math" panose="02040503050406030204" pitchFamily="18" charset="0"/>
                            <a:sym typeface="Wingdings" panose="05000000000000000000" pitchFamily="2" charset="2"/>
                          </a:rPr>
                          <m:t>𝛾</m:t>
                        </m:r>
                      </m:e>
                      <m:sub>
                        <m:r>
                          <a:rPr lang="en-US" i="1">
                            <a:latin typeface="Cambria Math" panose="02040503050406030204" pitchFamily="18" charset="0"/>
                            <a:sym typeface="Wingdings" panose="05000000000000000000" pitchFamily="2" charset="2"/>
                          </a:rPr>
                          <m:t>𝑡𝑟</m:t>
                        </m:r>
                      </m:sub>
                    </m:sSub>
                  </m:oMath>
                </a14:m>
                <a:r>
                  <a:rPr lang="en-US" i="1" dirty="0" smtClean="0">
                    <a:sym typeface="Wingdings"/>
                  </a:rPr>
                  <a:t> = 22.36  </a:t>
                </a:r>
                <a:r>
                  <a:rPr lang="en-US" i="1" dirty="0" err="1" smtClean="0">
                    <a:sym typeface="Wingdings"/>
                  </a:rPr>
                  <a:t>E</a:t>
                </a:r>
                <a:r>
                  <a:rPr lang="en-US" i="1" baseline="-25000" dirty="0" err="1" smtClean="0">
                    <a:sym typeface="Wingdings"/>
                  </a:rPr>
                  <a:t>tr</a:t>
                </a:r>
                <a:r>
                  <a:rPr lang="en-US" i="1" dirty="0" smtClean="0">
                    <a:sym typeface="Wingdings"/>
                  </a:rPr>
                  <a:t>(p+) = </a:t>
                </a:r>
                <a14:m>
                  <m:oMath xmlns:m="http://schemas.openxmlformats.org/officeDocument/2006/math">
                    <m:sSub>
                      <m:sSubPr>
                        <m:ctrlPr>
                          <a:rPr lang="en-US" i="1">
                            <a:latin typeface="Cambria Math" charset="0"/>
                            <a:sym typeface="Wingdings" panose="05000000000000000000" pitchFamily="2" charset="2"/>
                          </a:rPr>
                        </m:ctrlPr>
                      </m:sSubPr>
                      <m:e>
                        <m:r>
                          <a:rPr lang="en-US" i="1">
                            <a:latin typeface="Cambria Math" panose="02040503050406030204" pitchFamily="18" charset="0"/>
                            <a:ea typeface="Cambria Math" panose="02040503050406030204" pitchFamily="18" charset="0"/>
                            <a:sym typeface="Wingdings" panose="05000000000000000000" pitchFamily="2" charset="2"/>
                          </a:rPr>
                          <m:t>𝛾</m:t>
                        </m:r>
                      </m:e>
                      <m:sub>
                        <m:r>
                          <a:rPr lang="en-US" i="1">
                            <a:latin typeface="Cambria Math" panose="02040503050406030204" pitchFamily="18" charset="0"/>
                            <a:sym typeface="Wingdings" panose="05000000000000000000" pitchFamily="2" charset="2"/>
                          </a:rPr>
                          <m:t>𝑡𝑟</m:t>
                        </m:r>
                      </m:sub>
                    </m:sSub>
                  </m:oMath>
                </a14:m>
                <a:r>
                  <a:rPr lang="en-US" i="1" dirty="0" smtClean="0">
                    <a:sym typeface="Wingdings"/>
                  </a:rPr>
                  <a:t>*E</a:t>
                </a:r>
                <a:r>
                  <a:rPr lang="en-US" i="1" baseline="-25000" dirty="0" smtClean="0">
                    <a:sym typeface="Wingdings"/>
                  </a:rPr>
                  <a:t>0</a:t>
                </a:r>
                <a:r>
                  <a:rPr lang="en-US" i="1" dirty="0" smtClean="0">
                    <a:sym typeface="Wingdings"/>
                  </a:rPr>
                  <a:t>/q ~ 21 GeV </a:t>
                </a:r>
                <a:endParaRPr lang="en-US" baseline="30000" dirty="0"/>
              </a:p>
            </p:txBody>
          </p:sp>
        </mc:Choice>
        <mc:Fallback xmlns="">
          <p:sp>
            <p:nvSpPr>
              <p:cNvPr id="15" name="TextBox 14"/>
              <p:cNvSpPr txBox="1">
                <a:spLocks noRot="1" noChangeAspect="1" noMove="1" noResize="1" noEditPoints="1" noAdjustHandles="1" noChangeArrowheads="1" noChangeShapeType="1" noTextEdit="1"/>
              </p:cNvSpPr>
              <p:nvPr/>
            </p:nvSpPr>
            <p:spPr>
              <a:xfrm>
                <a:off x="740229" y="5416195"/>
                <a:ext cx="7056099" cy="369332"/>
              </a:xfrm>
              <a:prstGeom prst="rect">
                <a:avLst/>
              </a:prstGeom>
              <a:blipFill rotWithShape="0">
                <a:blip r:embed="rId8"/>
                <a:stretch>
                  <a:fillRect l="-691" t="-14754" b="-278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838200" y="5879598"/>
                <a:ext cx="6825266" cy="369332"/>
              </a:xfrm>
              <a:prstGeom prst="rect">
                <a:avLst/>
              </a:prstGeom>
              <a:noFill/>
            </p:spPr>
            <p:txBody>
              <a:bodyPr wrap="none" rtlCol="0">
                <a:spAutoFit/>
              </a:bodyPr>
              <a:lstStyle/>
              <a:p>
                <a:r>
                  <a:rPr lang="en-US" dirty="0" smtClean="0"/>
                  <a:t>PS </a:t>
                </a:r>
                <a:r>
                  <a:rPr lang="en-US" dirty="0" err="1" smtClean="0"/>
                  <a:t>Q</a:t>
                </a:r>
                <a:r>
                  <a:rPr lang="en-US" baseline="-25000" dirty="0" err="1" smtClean="0"/>
                  <a:t>x</a:t>
                </a:r>
                <a:r>
                  <a:rPr lang="en-US" dirty="0" smtClean="0"/>
                  <a:t> =6.2 </a:t>
                </a:r>
                <a:r>
                  <a:rPr lang="en-US" dirty="0" smtClean="0">
                    <a:sym typeface="Wingdings"/>
                  </a:rPr>
                  <a:t> </a:t>
                </a:r>
                <a14:m>
                  <m:oMath xmlns:m="http://schemas.openxmlformats.org/officeDocument/2006/math">
                    <m:r>
                      <a:rPr lang="en-US" i="1">
                        <a:latin typeface="Cambria Math" panose="02040503050406030204" pitchFamily="18" charset="0"/>
                        <a:ea typeface="Cambria Math" panose="02040503050406030204" pitchFamily="18" charset="0"/>
                      </a:rPr>
                      <m:t>𝛼</m:t>
                    </m:r>
                  </m:oMath>
                </a14:m>
                <a:r>
                  <a:rPr lang="en-US" dirty="0" smtClean="0"/>
                  <a:t> ~ 2.7・10</a:t>
                </a:r>
                <a:r>
                  <a:rPr lang="en-US" baseline="30000" dirty="0" smtClean="0"/>
                  <a:t>-2  </a:t>
                </a:r>
                <a:r>
                  <a:rPr lang="en-US" dirty="0" smtClean="0">
                    <a:sym typeface="Wingdings"/>
                  </a:rPr>
                  <a:t></a:t>
                </a:r>
                <a14:m>
                  <m:oMath xmlns:m="http://schemas.openxmlformats.org/officeDocument/2006/math">
                    <m:sSub>
                      <m:sSubPr>
                        <m:ctrlPr>
                          <a:rPr lang="en-US" i="1">
                            <a:latin typeface="Cambria Math" charset="0"/>
                            <a:sym typeface="Wingdings" panose="05000000000000000000" pitchFamily="2" charset="2"/>
                          </a:rPr>
                        </m:ctrlPr>
                      </m:sSubPr>
                      <m:e>
                        <m:r>
                          <a:rPr lang="en-US" i="1">
                            <a:latin typeface="Cambria Math" panose="02040503050406030204" pitchFamily="18" charset="0"/>
                            <a:ea typeface="Cambria Math" panose="02040503050406030204" pitchFamily="18" charset="0"/>
                            <a:sym typeface="Wingdings" panose="05000000000000000000" pitchFamily="2" charset="2"/>
                          </a:rPr>
                          <m:t>𝛾</m:t>
                        </m:r>
                      </m:e>
                      <m:sub>
                        <m:r>
                          <a:rPr lang="en-US" i="1">
                            <a:latin typeface="Cambria Math" panose="02040503050406030204" pitchFamily="18" charset="0"/>
                            <a:sym typeface="Wingdings" panose="05000000000000000000" pitchFamily="2" charset="2"/>
                          </a:rPr>
                          <m:t>𝑡𝑟</m:t>
                        </m:r>
                      </m:sub>
                    </m:sSub>
                  </m:oMath>
                </a14:m>
                <a:r>
                  <a:rPr lang="en-US" i="1" dirty="0">
                    <a:sym typeface="Wingdings"/>
                  </a:rPr>
                  <a:t> = </a:t>
                </a:r>
                <a:r>
                  <a:rPr lang="en-US" dirty="0" smtClean="0">
                    <a:sym typeface="Wingdings"/>
                  </a:rPr>
                  <a:t>6.1</a:t>
                </a:r>
                <a:r>
                  <a:rPr lang="en-US" i="1" dirty="0">
                    <a:sym typeface="Wingdings"/>
                  </a:rPr>
                  <a:t>  </a:t>
                </a:r>
                <a:r>
                  <a:rPr lang="en-US" i="1" dirty="0" err="1">
                    <a:sym typeface="Wingdings"/>
                  </a:rPr>
                  <a:t>E</a:t>
                </a:r>
                <a:r>
                  <a:rPr lang="en-US" i="1" baseline="-25000" dirty="0" err="1">
                    <a:sym typeface="Wingdings"/>
                  </a:rPr>
                  <a:t>tr</a:t>
                </a:r>
                <a:r>
                  <a:rPr lang="en-US" i="1" dirty="0">
                    <a:sym typeface="Wingdings"/>
                  </a:rPr>
                  <a:t>(p+) = </a:t>
                </a:r>
                <a14:m>
                  <m:oMath xmlns:m="http://schemas.openxmlformats.org/officeDocument/2006/math">
                    <m:sSub>
                      <m:sSubPr>
                        <m:ctrlPr>
                          <a:rPr lang="en-US" i="1">
                            <a:latin typeface="Cambria Math" charset="0"/>
                            <a:sym typeface="Wingdings" panose="05000000000000000000" pitchFamily="2" charset="2"/>
                          </a:rPr>
                        </m:ctrlPr>
                      </m:sSubPr>
                      <m:e>
                        <m:r>
                          <a:rPr lang="en-US" i="1">
                            <a:latin typeface="Cambria Math" panose="02040503050406030204" pitchFamily="18" charset="0"/>
                            <a:ea typeface="Cambria Math" panose="02040503050406030204" pitchFamily="18" charset="0"/>
                            <a:sym typeface="Wingdings" panose="05000000000000000000" pitchFamily="2" charset="2"/>
                          </a:rPr>
                          <m:t>𝛾</m:t>
                        </m:r>
                      </m:e>
                      <m:sub>
                        <m:r>
                          <a:rPr lang="en-US" i="1">
                            <a:latin typeface="Cambria Math" panose="02040503050406030204" pitchFamily="18" charset="0"/>
                            <a:sym typeface="Wingdings" panose="05000000000000000000" pitchFamily="2" charset="2"/>
                          </a:rPr>
                          <m:t>𝑡𝑟</m:t>
                        </m:r>
                      </m:sub>
                    </m:sSub>
                  </m:oMath>
                </a14:m>
                <a:r>
                  <a:rPr lang="en-US" i="1" dirty="0">
                    <a:sym typeface="Wingdings"/>
                  </a:rPr>
                  <a:t>*</a:t>
                </a:r>
                <a:r>
                  <a:rPr lang="en-US" i="1" dirty="0" smtClean="0">
                    <a:sym typeface="Wingdings"/>
                  </a:rPr>
                  <a:t>E</a:t>
                </a:r>
                <a:r>
                  <a:rPr lang="en-US" i="1" baseline="-25000" dirty="0" smtClean="0">
                    <a:sym typeface="Wingdings"/>
                  </a:rPr>
                  <a:t>0</a:t>
                </a:r>
                <a:r>
                  <a:rPr lang="en-US" i="1" dirty="0" smtClean="0">
                    <a:sym typeface="Wingdings"/>
                  </a:rPr>
                  <a:t>/q </a:t>
                </a:r>
                <a:r>
                  <a:rPr lang="en-US" i="1" dirty="0">
                    <a:sym typeface="Wingdings"/>
                  </a:rPr>
                  <a:t>~ </a:t>
                </a:r>
                <a:r>
                  <a:rPr lang="en-US" i="1" dirty="0" smtClean="0">
                    <a:sym typeface="Wingdings"/>
                  </a:rPr>
                  <a:t>5.8 </a:t>
                </a:r>
                <a:r>
                  <a:rPr lang="en-US" i="1" dirty="0">
                    <a:sym typeface="Wingdings"/>
                  </a:rPr>
                  <a:t>GeV </a:t>
                </a:r>
                <a:endParaRPr lang="en-US" baseline="30000" dirty="0"/>
              </a:p>
            </p:txBody>
          </p:sp>
        </mc:Choice>
        <mc:Fallback xmlns="">
          <p:sp>
            <p:nvSpPr>
              <p:cNvPr id="16" name="TextBox 15"/>
              <p:cNvSpPr txBox="1">
                <a:spLocks noRot="1" noChangeAspect="1" noMove="1" noResize="1" noEditPoints="1" noAdjustHandles="1" noChangeArrowheads="1" noChangeShapeType="1" noTextEdit="1"/>
              </p:cNvSpPr>
              <p:nvPr/>
            </p:nvSpPr>
            <p:spPr>
              <a:xfrm>
                <a:off x="838200" y="5879598"/>
                <a:ext cx="6825266" cy="369332"/>
              </a:xfrm>
              <a:prstGeom prst="rect">
                <a:avLst/>
              </a:prstGeom>
              <a:blipFill rotWithShape="0">
                <a:blip r:embed="rId9"/>
                <a:stretch>
                  <a:fillRect l="-804" t="-16667" b="-30000"/>
                </a:stretch>
              </a:blipFill>
            </p:spPr>
            <p:txBody>
              <a:bodyPr/>
              <a:lstStyle/>
              <a:p>
                <a:r>
                  <a:rPr lang="en-US">
                    <a:noFill/>
                  </a:rPr>
                  <a:t> </a:t>
                </a:r>
              </a:p>
            </p:txBody>
          </p:sp>
        </mc:Fallback>
      </mc:AlternateContent>
      <p:sp>
        <p:nvSpPr>
          <p:cNvPr id="17" name="Right Brace 16"/>
          <p:cNvSpPr/>
          <p:nvPr/>
        </p:nvSpPr>
        <p:spPr>
          <a:xfrm>
            <a:off x="7900598" y="5457746"/>
            <a:ext cx="120649" cy="768879"/>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8115841" y="5483893"/>
            <a:ext cx="3523014" cy="646331"/>
          </a:xfrm>
          <a:prstGeom prst="rect">
            <a:avLst/>
          </a:prstGeom>
          <a:noFill/>
        </p:spPr>
        <p:txBody>
          <a:bodyPr wrap="square" rtlCol="0">
            <a:spAutoFit/>
          </a:bodyPr>
          <a:lstStyle/>
          <a:p>
            <a:r>
              <a:rPr lang="en-US" dirty="0" smtClean="0"/>
              <a:t>The transition energy is determined by the choice of </a:t>
            </a:r>
            <a:r>
              <a:rPr lang="en-US" smtClean="0"/>
              <a:t>the lattice</a:t>
            </a:r>
            <a:endParaRPr lang="en-US"/>
          </a:p>
        </p:txBody>
      </p:sp>
    </p:spTree>
    <p:extLst>
      <p:ext uri="{BB962C8B-B14F-4D97-AF65-F5344CB8AC3E}">
        <p14:creationId xmlns:p14="http://schemas.microsoft.com/office/powerpoint/2010/main" val="2842870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5" grpId="0"/>
      <p:bldP spid="16" grpId="0"/>
      <p:bldP spid="17" grpId="0" animBg="1"/>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22.03.2022</a:t>
            </a:r>
            <a:endParaRPr lang="en-GB"/>
          </a:p>
        </p:txBody>
      </p:sp>
      <p:sp>
        <p:nvSpPr>
          <p:cNvPr id="3" name="Footer Placeholder 2"/>
          <p:cNvSpPr>
            <a:spLocks noGrp="1"/>
          </p:cNvSpPr>
          <p:nvPr>
            <p:ph type="ftr" sz="quarter" idx="11"/>
          </p:nvPr>
        </p:nvSpPr>
        <p:spPr/>
        <p:txBody>
          <a:bodyPr/>
          <a:lstStyle/>
          <a:p>
            <a:r>
              <a:rPr lang="en-GB" smtClean="0"/>
              <a:t>Introduction to accelerator physics, R. Alemany Fernandez</a:t>
            </a:r>
            <a:endParaRPr lang="en-GB"/>
          </a:p>
        </p:txBody>
      </p:sp>
      <p:sp>
        <p:nvSpPr>
          <p:cNvPr id="4" name="Slide Number Placeholder 3"/>
          <p:cNvSpPr>
            <a:spLocks noGrp="1"/>
          </p:cNvSpPr>
          <p:nvPr>
            <p:ph type="sldNum" sz="quarter" idx="12"/>
          </p:nvPr>
        </p:nvSpPr>
        <p:spPr/>
        <p:txBody>
          <a:bodyPr/>
          <a:lstStyle/>
          <a:p>
            <a:fld id="{F45B2314-50F7-4F10-B8A8-A8DCE8E27403}" type="slidenum">
              <a:rPr lang="en-GB" smtClean="0"/>
              <a:t>23</a:t>
            </a:fld>
            <a:endParaRPr lang="en-GB"/>
          </a:p>
        </p:txBody>
      </p:sp>
      <p:sp>
        <p:nvSpPr>
          <p:cNvPr id="5" name="TextBox 4"/>
          <p:cNvSpPr txBox="1"/>
          <p:nvPr/>
        </p:nvSpPr>
        <p:spPr>
          <a:xfrm>
            <a:off x="2706756" y="1929089"/>
            <a:ext cx="6019800" cy="1815882"/>
          </a:xfrm>
          <a:prstGeom prst="rect">
            <a:avLst/>
          </a:prstGeom>
          <a:noFill/>
        </p:spPr>
        <p:txBody>
          <a:bodyPr wrap="square" rtlCol="0">
            <a:spAutoFit/>
          </a:bodyPr>
          <a:lstStyle/>
          <a:p>
            <a:r>
              <a:rPr lang="en-GB" sz="2800" b="1" dirty="0" smtClean="0"/>
              <a:t>PHASE FOCUSING: </a:t>
            </a:r>
          </a:p>
          <a:p>
            <a:endParaRPr lang="en-GB" sz="2800" b="1" dirty="0"/>
          </a:p>
          <a:p>
            <a:pPr marL="457200" indent="-457200">
              <a:buFont typeface="Arial" charset="0"/>
              <a:buChar char="•"/>
            </a:pPr>
            <a:r>
              <a:rPr lang="en-GB" sz="2800" b="1" dirty="0" smtClean="0"/>
              <a:t>NON-RELATIVISTIC REGIME</a:t>
            </a:r>
          </a:p>
          <a:p>
            <a:pPr marL="457200" indent="-457200">
              <a:buFont typeface="Arial" charset="0"/>
              <a:buChar char="•"/>
            </a:pPr>
            <a:r>
              <a:rPr lang="en-GB" sz="2800" b="1" dirty="0"/>
              <a:t>RELATIVISTIC REGIME</a:t>
            </a:r>
          </a:p>
        </p:txBody>
      </p:sp>
    </p:spTree>
    <p:extLst>
      <p:ext uri="{BB962C8B-B14F-4D97-AF65-F5344CB8AC3E}">
        <p14:creationId xmlns:p14="http://schemas.microsoft.com/office/powerpoint/2010/main" val="17060896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729837" y="3383765"/>
                <a:ext cx="10741078" cy="2862322"/>
              </a:xfrm>
              <a:prstGeom prst="rect">
                <a:avLst/>
              </a:prstGeom>
              <a:noFill/>
            </p:spPr>
            <p:txBody>
              <a:bodyPr wrap="square" rtlCol="0">
                <a:spAutoFit/>
              </a:bodyPr>
              <a:lstStyle/>
              <a:p>
                <a:pPr marL="285750" indent="-285750">
                  <a:buFont typeface="Arial" panose="020B0604020202020204" pitchFamily="34" charset="0"/>
                  <a:buChar char="•"/>
                </a:pPr>
                <a:r>
                  <a:rPr lang="en-GB" dirty="0" smtClean="0"/>
                  <a:t>The synchronous particles (P1) always arrives at the right phase to the cavity and therefore always sees the same voltage, </a:t>
                </a:r>
                <a14:m>
                  <m:oMath xmlns:m="http://schemas.openxmlformats.org/officeDocument/2006/math">
                    <m:r>
                      <a:rPr lang="en-US" b="0" i="0" smtClean="0">
                        <a:latin typeface="Cambria Math" panose="02040503050406030204" pitchFamily="18" charset="0"/>
                      </a:rPr>
                      <m:t> </m:t>
                    </m:r>
                    <m:sSub>
                      <m:sSubPr>
                        <m:ctrlPr>
                          <a:rPr lang="en-US" b="0" i="1" smtClean="0">
                            <a:latin typeface="Cambria Math"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𝑠</m:t>
                        </m:r>
                      </m:sub>
                    </m:sSub>
                    <m:r>
                      <a:rPr lang="en-US" b="0" i="1" smtClean="0">
                        <a:latin typeface="Cambria Math" panose="02040503050406030204" pitchFamily="18" charset="0"/>
                      </a:rPr>
                      <m:t>=</m:t>
                    </m:r>
                    <m:sSub>
                      <m:sSubPr>
                        <m:ctrlPr>
                          <a:rPr lang="en-US" b="0" i="1" smtClean="0">
                            <a:latin typeface="Cambria Math"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𝑚𝑎𝑥</m:t>
                        </m:r>
                      </m:sub>
                    </m:sSub>
                    <m:r>
                      <a:rPr lang="en-US" b="0" i="1" smtClean="0">
                        <a:latin typeface="Cambria Math" panose="02040503050406030204" pitchFamily="18" charset="0"/>
                      </a:rPr>
                      <m:t>𝑠𝑖𝑛</m:t>
                    </m:r>
                    <m:sSub>
                      <m:sSubPr>
                        <m:ctrlPr>
                          <a:rPr lang="en-US" b="0" i="1" smtClean="0">
                            <a:latin typeface="Cambria Math" charset="0"/>
                          </a:rPr>
                        </m:ctrlPr>
                      </m:sSubPr>
                      <m:e>
                        <m:r>
                          <a:rPr lang="en-US" b="0" i="1" smtClean="0">
                            <a:latin typeface="Cambria Math" panose="02040503050406030204" pitchFamily="18" charset="0"/>
                            <a:ea typeface="Cambria Math" panose="02040503050406030204" pitchFamily="18" charset="0"/>
                          </a:rPr>
                          <m:t>𝜑</m:t>
                        </m:r>
                      </m:e>
                      <m:sub>
                        <m:r>
                          <a:rPr lang="en-US" b="0" i="1" smtClean="0">
                            <a:latin typeface="Cambria Math" panose="02040503050406030204" pitchFamily="18" charset="0"/>
                          </a:rPr>
                          <m:t>𝑠</m:t>
                        </m:r>
                      </m:sub>
                    </m:sSub>
                  </m:oMath>
                </a14:m>
                <a:endParaRPr lang="en-US" b="0" dirty="0" smtClean="0"/>
              </a:p>
              <a:p>
                <a:pPr marL="285750" indent="-285750">
                  <a:buFont typeface="Arial" panose="020B0604020202020204" pitchFamily="34" charset="0"/>
                  <a:buChar char="•"/>
                </a:pPr>
                <a:r>
                  <a:rPr lang="en-GB" dirty="0" smtClean="0">
                    <a:solidFill>
                      <a:srgbClr val="FFC000"/>
                    </a:solidFill>
                  </a:rPr>
                  <a:t>A particle that has smaller energy than the ideal particle will travel at a lower speed and will arrive later to the cavity and will see a higher voltage (M1). </a:t>
                </a:r>
                <a:r>
                  <a:rPr lang="en-GB" dirty="0" smtClean="0"/>
                  <a:t>It will gain energy little by little until it reaches the ideal particle. But as it gains energy, it arrives earlier and earlier, and therefore at some point starts to see a lower voltage than the ideal particle (N1). Therefore will be slowly decelerated with respect to the ideal particle, arriving later and later. But this is compensated by an increasing voltage, therefore, the particle gains energy again.</a:t>
                </a:r>
              </a:p>
              <a:p>
                <a:pPr marL="285750" indent="-285750">
                  <a:buFont typeface="Arial" panose="020B0604020202020204" pitchFamily="34" charset="0"/>
                  <a:buChar char="•"/>
                </a:pPr>
                <a:r>
                  <a:rPr lang="en-GB" dirty="0" smtClean="0"/>
                  <a:t>The real particle energy and phase will oscillate continuously around the ideal particle energy and phase </a:t>
                </a:r>
              </a:p>
              <a:p>
                <a:pPr lvl="6"/>
                <a:r>
                  <a:rPr lang="en-GB" dirty="0" smtClean="0">
                    <a:sym typeface="Wingdings" panose="05000000000000000000" pitchFamily="2" charset="2"/>
                  </a:rPr>
                  <a:t></a:t>
                </a:r>
                <a:r>
                  <a:rPr lang="en-GB" b="1" dirty="0" smtClean="0">
                    <a:solidFill>
                      <a:schemeClr val="accent5"/>
                    </a:solidFill>
                    <a:sym typeface="Wingdings" panose="05000000000000000000" pitchFamily="2" charset="2"/>
                  </a:rPr>
                  <a:t>SYNCHROTRON OSCILLATIONS</a:t>
                </a:r>
                <a:endParaRPr lang="en-GB" dirty="0" smtClean="0"/>
              </a:p>
              <a:p>
                <a:pPr marL="285750" indent="-285750">
                  <a:buFont typeface="Arial" panose="020B0604020202020204" pitchFamily="34" charset="0"/>
                  <a:buChar char="•"/>
                </a:pPr>
                <a:r>
                  <a:rPr lang="en-GB" dirty="0" smtClean="0"/>
                  <a:t>The net effect is a </a:t>
                </a:r>
                <a:r>
                  <a:rPr lang="en-GB" dirty="0" smtClean="0">
                    <a:solidFill>
                      <a:srgbClr val="FFC000"/>
                    </a:solidFill>
                  </a:rPr>
                  <a:t>focusing effect</a:t>
                </a:r>
                <a:endParaRPr lang="en-GB" dirty="0" smtClean="0"/>
              </a:p>
            </p:txBody>
          </p:sp>
        </mc:Choice>
        <mc:Fallback xmlns="">
          <p:sp>
            <p:nvSpPr>
              <p:cNvPr id="3" name="TextBox 2"/>
              <p:cNvSpPr txBox="1">
                <a:spLocks noRot="1" noChangeAspect="1" noMove="1" noResize="1" noEditPoints="1" noAdjustHandles="1" noChangeArrowheads="1" noChangeShapeType="1" noTextEdit="1"/>
              </p:cNvSpPr>
              <p:nvPr/>
            </p:nvSpPr>
            <p:spPr>
              <a:xfrm>
                <a:off x="729837" y="3383765"/>
                <a:ext cx="10741078" cy="2862322"/>
              </a:xfrm>
              <a:prstGeom prst="rect">
                <a:avLst/>
              </a:prstGeom>
              <a:blipFill rotWithShape="0">
                <a:blip r:embed="rId3"/>
                <a:stretch>
                  <a:fillRect l="-397" t="-3191" r="-454" b="-2340"/>
                </a:stretch>
              </a:blipFill>
            </p:spPr>
            <p:txBody>
              <a:bodyPr/>
              <a:lstStyle/>
              <a:p>
                <a:r>
                  <a:rPr lang="en-US">
                    <a:noFill/>
                  </a:rPr>
                  <a:t> </a:t>
                </a:r>
              </a:p>
            </p:txBody>
          </p:sp>
        </mc:Fallback>
      </mc:AlternateContent>
      <p:sp>
        <p:nvSpPr>
          <p:cNvPr id="4" name="TextBox 3"/>
          <p:cNvSpPr txBox="1"/>
          <p:nvPr/>
        </p:nvSpPr>
        <p:spPr>
          <a:xfrm>
            <a:off x="223870" y="398462"/>
            <a:ext cx="2984243" cy="1815882"/>
          </a:xfrm>
          <a:prstGeom prst="rect">
            <a:avLst/>
          </a:prstGeom>
          <a:noFill/>
        </p:spPr>
        <p:txBody>
          <a:bodyPr wrap="square" rtlCol="0">
            <a:spAutoFit/>
          </a:bodyPr>
          <a:lstStyle/>
          <a:p>
            <a:r>
              <a:rPr lang="en-GB" sz="2800" b="1" dirty="0" smtClean="0"/>
              <a:t>PHASE FOCUSING: NON-RELATIVISTIC REGIME</a:t>
            </a:r>
            <a:endParaRPr lang="en-GB" sz="2800" b="1" dirty="0"/>
          </a:p>
        </p:txBody>
      </p:sp>
      <p:sp>
        <p:nvSpPr>
          <p:cNvPr id="2" name="Date Placeholder 1"/>
          <p:cNvSpPr>
            <a:spLocks noGrp="1"/>
          </p:cNvSpPr>
          <p:nvPr>
            <p:ph type="dt" sz="half" idx="10"/>
          </p:nvPr>
        </p:nvSpPr>
        <p:spPr/>
        <p:txBody>
          <a:bodyPr/>
          <a:lstStyle/>
          <a:p>
            <a:r>
              <a:rPr lang="en-US" smtClean="0"/>
              <a:t>22.03.2022</a:t>
            </a:r>
            <a:endParaRPr lang="en-GB"/>
          </a:p>
        </p:txBody>
      </p:sp>
      <p:sp>
        <p:nvSpPr>
          <p:cNvPr id="8" name="Footer Placeholder 7"/>
          <p:cNvSpPr>
            <a:spLocks noGrp="1"/>
          </p:cNvSpPr>
          <p:nvPr>
            <p:ph type="ftr" sz="quarter" idx="11"/>
          </p:nvPr>
        </p:nvSpPr>
        <p:spPr/>
        <p:txBody>
          <a:bodyPr/>
          <a:lstStyle/>
          <a:p>
            <a:r>
              <a:rPr lang="en-GB" smtClean="0"/>
              <a:t>Introduction to accelerator physics, R. Alemany Fernandez</a:t>
            </a:r>
            <a:endParaRPr lang="en-GB"/>
          </a:p>
        </p:txBody>
      </p:sp>
      <p:sp>
        <p:nvSpPr>
          <p:cNvPr id="9" name="Slide Number Placeholder 8"/>
          <p:cNvSpPr>
            <a:spLocks noGrp="1"/>
          </p:cNvSpPr>
          <p:nvPr>
            <p:ph type="sldNum" sz="quarter" idx="12"/>
          </p:nvPr>
        </p:nvSpPr>
        <p:spPr/>
        <p:txBody>
          <a:bodyPr/>
          <a:lstStyle/>
          <a:p>
            <a:fld id="{F45B2314-50F7-4F10-B8A8-A8DCE8E27403}" type="slidenum">
              <a:rPr lang="en-GB" smtClean="0"/>
              <a:t>24</a:t>
            </a:fld>
            <a:endParaRPr lang="en-GB"/>
          </a:p>
        </p:txBody>
      </p:sp>
      <mc:AlternateContent xmlns:mc="http://schemas.openxmlformats.org/markup-compatibility/2006" xmlns:a14="http://schemas.microsoft.com/office/drawing/2010/main">
        <mc:Choice Requires="a14">
          <p:sp>
            <p:nvSpPr>
              <p:cNvPr id="10" name="Rectangle 9"/>
              <p:cNvSpPr/>
              <p:nvPr/>
            </p:nvSpPr>
            <p:spPr>
              <a:xfrm>
                <a:off x="7869461" y="1232234"/>
                <a:ext cx="1348703" cy="656142"/>
              </a:xfrm>
              <a:prstGeom prst="rect">
                <a:avLst/>
              </a:prstGeom>
            </p:spPr>
            <p:txBody>
              <a:bodyPr wrap="none">
                <a:spAutoFit/>
              </a:bodyPr>
              <a:lstStyle/>
              <a:p>
                <a:pPr lvl="0">
                  <a:defRPr/>
                </a:pPr>
                <a14:m>
                  <m:oMathPara xmlns:m="http://schemas.openxmlformats.org/officeDocument/2006/math">
                    <m:oMathParaPr>
                      <m:jc m:val="centerGroup"/>
                    </m:oMathParaPr>
                    <m:oMath xmlns:m="http://schemas.openxmlformats.org/officeDocument/2006/math">
                      <m:r>
                        <a:rPr lang="en-GB" i="1" dirty="0">
                          <a:latin typeface="Cambria Math" panose="02040503050406030204" pitchFamily="18" charset="0"/>
                          <a:ea typeface="Cambria Math" panose="02040503050406030204" pitchFamily="18" charset="0"/>
                          <a:sym typeface="Wingdings" panose="05000000000000000000" pitchFamily="2" charset="2"/>
                        </a:rPr>
                        <m:t>𝜂</m:t>
                      </m:r>
                      <m:r>
                        <a:rPr lang="en-US" i="1" dirty="0">
                          <a:latin typeface="Cambria Math" panose="02040503050406030204" pitchFamily="18" charset="0"/>
                          <a:ea typeface="Cambria Math" panose="02040503050406030204" pitchFamily="18" charset="0"/>
                          <a:sym typeface="Wingdings" panose="05000000000000000000" pitchFamily="2" charset="2"/>
                        </a:rPr>
                        <m:t>=</m:t>
                      </m:r>
                      <m:r>
                        <a:rPr lang="en-US" b="1" i="1">
                          <a:latin typeface="Cambria Math" panose="02040503050406030204" pitchFamily="18" charset="0"/>
                          <a:ea typeface="Cambria Math" panose="02040503050406030204" pitchFamily="18" charset="0"/>
                          <a:sym typeface="Wingdings" panose="05000000000000000000" pitchFamily="2" charset="2"/>
                        </a:rPr>
                        <m:t>𝜶</m:t>
                      </m:r>
                      <m:r>
                        <a:rPr lang="en-US" i="1">
                          <a:latin typeface="Cambria Math" panose="02040503050406030204" pitchFamily="18" charset="0"/>
                          <a:ea typeface="Cambria Math" panose="02040503050406030204" pitchFamily="18" charset="0"/>
                          <a:sym typeface="Wingdings" panose="05000000000000000000" pitchFamily="2" charset="2"/>
                        </a:rPr>
                        <m:t>−</m:t>
                      </m:r>
                      <m:f>
                        <m:fPr>
                          <m:ctrlPr>
                            <a:rPr lang="en-US" b="1" i="1">
                              <a:latin typeface="Cambria Math" charset="0"/>
                              <a:ea typeface="Cambria Math" panose="02040503050406030204" pitchFamily="18" charset="0"/>
                              <a:sym typeface="Wingdings" panose="05000000000000000000" pitchFamily="2" charset="2"/>
                            </a:rPr>
                          </m:ctrlPr>
                        </m:fPr>
                        <m:num>
                          <m:r>
                            <a:rPr lang="en-US" b="1" i="1">
                              <a:latin typeface="Cambria Math" panose="02040503050406030204" pitchFamily="18" charset="0"/>
                              <a:ea typeface="Cambria Math" panose="02040503050406030204" pitchFamily="18" charset="0"/>
                              <a:sym typeface="Wingdings" panose="05000000000000000000" pitchFamily="2" charset="2"/>
                            </a:rPr>
                            <m:t>𝟏</m:t>
                          </m:r>
                        </m:num>
                        <m:den>
                          <m:sSup>
                            <m:sSupPr>
                              <m:ctrlPr>
                                <a:rPr lang="en-US" b="1" i="1">
                                  <a:latin typeface="Cambria Math" charset="0"/>
                                  <a:ea typeface="Cambria Math" panose="02040503050406030204" pitchFamily="18" charset="0"/>
                                  <a:sym typeface="Wingdings" panose="05000000000000000000" pitchFamily="2" charset="2"/>
                                </a:rPr>
                              </m:ctrlPr>
                            </m:sSupPr>
                            <m:e>
                              <m:r>
                                <a:rPr lang="en-US" b="1" i="1">
                                  <a:latin typeface="Cambria Math" panose="02040503050406030204" pitchFamily="18" charset="0"/>
                                  <a:ea typeface="Cambria Math" panose="02040503050406030204" pitchFamily="18" charset="0"/>
                                  <a:sym typeface="Wingdings" panose="05000000000000000000" pitchFamily="2" charset="2"/>
                                </a:rPr>
                                <m:t>𝜸</m:t>
                              </m:r>
                            </m:e>
                            <m:sup>
                              <m:r>
                                <a:rPr lang="en-US" b="1" i="1">
                                  <a:latin typeface="Cambria Math" panose="02040503050406030204" pitchFamily="18" charset="0"/>
                                  <a:ea typeface="Cambria Math" panose="02040503050406030204" pitchFamily="18" charset="0"/>
                                  <a:sym typeface="Wingdings" panose="05000000000000000000" pitchFamily="2" charset="2"/>
                                </a:rPr>
                                <m:t>𝟐</m:t>
                              </m:r>
                            </m:sup>
                          </m:sSup>
                        </m:den>
                      </m:f>
                    </m:oMath>
                  </m:oMathPara>
                </a14:m>
                <a:endParaRPr lang="en-GB" dirty="0"/>
              </a:p>
            </p:txBody>
          </p:sp>
        </mc:Choice>
        <mc:Fallback xmlns="">
          <p:sp>
            <p:nvSpPr>
              <p:cNvPr id="10" name="Rectangle 9"/>
              <p:cNvSpPr>
                <a:spLocks noRot="1" noChangeAspect="1" noMove="1" noResize="1" noEditPoints="1" noAdjustHandles="1" noChangeArrowheads="1" noChangeShapeType="1" noTextEdit="1"/>
              </p:cNvSpPr>
              <p:nvPr/>
            </p:nvSpPr>
            <p:spPr>
              <a:xfrm>
                <a:off x="7869461" y="1232234"/>
                <a:ext cx="1348703" cy="656142"/>
              </a:xfrm>
              <a:prstGeom prst="rect">
                <a:avLst/>
              </a:prstGeom>
              <a:blipFill rotWithShape="0">
                <a:blip r:embed="rId5"/>
                <a:stretch>
                  <a:fillRect/>
                </a:stretch>
              </a:blipFill>
            </p:spPr>
            <p:txBody>
              <a:bodyPr/>
              <a:lstStyle/>
              <a:p>
                <a:r>
                  <a:rPr lang="en-US">
                    <a:noFill/>
                  </a:rPr>
                  <a:t> </a:t>
                </a:r>
              </a:p>
            </p:txBody>
          </p:sp>
        </mc:Fallback>
      </mc:AlternateContent>
      <p:grpSp>
        <p:nvGrpSpPr>
          <p:cNvPr id="16" name="Group 15"/>
          <p:cNvGrpSpPr/>
          <p:nvPr/>
        </p:nvGrpSpPr>
        <p:grpSpPr>
          <a:xfrm>
            <a:off x="3306799" y="392987"/>
            <a:ext cx="4369901" cy="3043107"/>
            <a:chOff x="3306799" y="392987"/>
            <a:chExt cx="4369901" cy="3043107"/>
          </a:xfrm>
        </p:grpSpPr>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06799" y="392987"/>
              <a:ext cx="4369901" cy="3043107"/>
            </a:xfrm>
            <a:prstGeom prst="rect">
              <a:avLst/>
            </a:prstGeom>
            <a:noFill/>
          </p:spPr>
        </p:pic>
        <p:sp>
          <p:nvSpPr>
            <p:cNvPr id="5" name="Rectangle 4"/>
            <p:cNvSpPr/>
            <p:nvPr/>
          </p:nvSpPr>
          <p:spPr>
            <a:xfrm>
              <a:off x="3657600" y="775423"/>
              <a:ext cx="936171" cy="1061961"/>
            </a:xfrm>
            <a:prstGeom prst="rect">
              <a:avLst/>
            </a:prstGeom>
            <a:solidFill>
              <a:srgbClr val="5B9BD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6" name="TextBox 5"/>
                <p:cNvSpPr txBox="1"/>
                <p:nvPr/>
              </p:nvSpPr>
              <p:spPr>
                <a:xfrm>
                  <a:off x="3748754" y="1992187"/>
                  <a:ext cx="753861" cy="5629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m:t>
                        </m:r>
                        <m:f>
                          <m:fPr>
                            <m:ctrlPr>
                              <a:rPr lang="en-US" b="0" i="1" smtClean="0">
                                <a:latin typeface="Cambria Math" charset="0"/>
                              </a:rPr>
                            </m:ctrlPr>
                          </m:fPr>
                          <m:num>
                            <m:r>
                              <a:rPr lang="en-US" b="0"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rPr>
                              <m:t>2</m:t>
                            </m:r>
                          </m:den>
                        </m:f>
                        <m:r>
                          <a:rPr lang="en-US" b="0" i="1" smtClean="0">
                            <a:latin typeface="Cambria Math" panose="02040503050406030204" pitchFamily="18" charset="0"/>
                          </a:rPr>
                          <m:t>]</m:t>
                        </m:r>
                      </m:oMath>
                    </m:oMathPara>
                  </a14:m>
                  <a:endParaRPr lang="en-GB" dirty="0"/>
                </a:p>
              </p:txBody>
            </p:sp>
          </mc:Choice>
          <mc:Fallback>
            <p:sp>
              <p:nvSpPr>
                <p:cNvPr id="6" name="TextBox 5"/>
                <p:cNvSpPr txBox="1">
                  <a:spLocks noRot="1" noChangeAspect="1" noMove="1" noResize="1" noEditPoints="1" noAdjustHandles="1" noChangeArrowheads="1" noChangeShapeType="1" noTextEdit="1"/>
                </p:cNvSpPr>
                <p:nvPr/>
              </p:nvSpPr>
              <p:spPr>
                <a:xfrm>
                  <a:off x="3748754" y="1992187"/>
                  <a:ext cx="753861" cy="562975"/>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Rectangle 11"/>
                <p:cNvSpPr/>
                <p:nvPr/>
              </p:nvSpPr>
              <p:spPr>
                <a:xfrm>
                  <a:off x="3728199" y="2709965"/>
                  <a:ext cx="795731" cy="369332"/>
                </a:xfrm>
                <a:prstGeom prst="rect">
                  <a:avLst/>
                </a:prstGeom>
                <a:solidFill>
                  <a:schemeClr val="accent2"/>
                </a:solidFill>
              </p:spPr>
              <p:txBody>
                <a:bodyPr wrap="none">
                  <a:spAutoFit/>
                </a:bodyPr>
                <a:lstStyle/>
                <a:p>
                  <a:pPr lvl="0">
                    <a:defRPr/>
                  </a:pPr>
                  <a14:m>
                    <m:oMathPara xmlns:m="http://schemas.openxmlformats.org/officeDocument/2006/math">
                      <m:oMathParaPr>
                        <m:jc m:val="centerGroup"/>
                      </m:oMathParaPr>
                      <m:oMath xmlns:m="http://schemas.openxmlformats.org/officeDocument/2006/math">
                        <m:r>
                          <a:rPr lang="en-GB" i="1" dirty="0" smtClean="0">
                            <a:solidFill>
                              <a:schemeClr val="bg1"/>
                            </a:solidFill>
                            <a:latin typeface="Cambria Math" panose="02040503050406030204" pitchFamily="18" charset="0"/>
                            <a:ea typeface="Cambria Math" panose="02040503050406030204" pitchFamily="18" charset="0"/>
                            <a:sym typeface="Wingdings" panose="05000000000000000000" pitchFamily="2" charset="2"/>
                          </a:rPr>
                          <m:t>𝜂</m:t>
                        </m:r>
                        <m:r>
                          <a:rPr lang="en-US" i="1" dirty="0" smtClean="0">
                            <a:solidFill>
                              <a:schemeClr val="bg1"/>
                            </a:solidFill>
                            <a:latin typeface="Cambria Math" charset="0"/>
                            <a:ea typeface="Cambria Math" panose="02040503050406030204" pitchFamily="18" charset="0"/>
                            <a:sym typeface="Wingdings" panose="05000000000000000000" pitchFamily="2" charset="2"/>
                          </a:rPr>
                          <m:t>&lt;</m:t>
                        </m:r>
                        <m:r>
                          <a:rPr lang="en-US" b="0" i="1" dirty="0" smtClean="0">
                            <a:solidFill>
                              <a:schemeClr val="bg1"/>
                            </a:solidFill>
                            <a:latin typeface="Cambria Math" charset="0"/>
                            <a:ea typeface="Cambria Math" panose="02040503050406030204" pitchFamily="18" charset="0"/>
                            <a:sym typeface="Wingdings" panose="05000000000000000000" pitchFamily="2" charset="2"/>
                          </a:rPr>
                          <m:t>0</m:t>
                        </m:r>
                      </m:oMath>
                    </m:oMathPara>
                  </a14:m>
                  <a:endParaRPr lang="en-GB" dirty="0">
                    <a:solidFill>
                      <a:schemeClr val="bg1"/>
                    </a:solidFill>
                  </a:endParaRPr>
                </a:p>
              </p:txBody>
            </p:sp>
          </mc:Choice>
          <mc:Fallback>
            <p:sp>
              <p:nvSpPr>
                <p:cNvPr id="12" name="Rectangle 11"/>
                <p:cNvSpPr>
                  <a:spLocks noRot="1" noChangeAspect="1" noMove="1" noResize="1" noEditPoints="1" noAdjustHandles="1" noChangeArrowheads="1" noChangeShapeType="1" noTextEdit="1"/>
                </p:cNvSpPr>
                <p:nvPr/>
              </p:nvSpPr>
              <p:spPr>
                <a:xfrm>
                  <a:off x="3728199" y="2709965"/>
                  <a:ext cx="795731" cy="369332"/>
                </a:xfrm>
                <a:prstGeom prst="rect">
                  <a:avLst/>
                </a:prstGeom>
                <a:blipFill rotWithShape="0">
                  <a:blip r:embed="rId8"/>
                  <a:stretch>
                    <a:fillRect b="-5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Rectangle 12"/>
                <p:cNvSpPr/>
                <p:nvPr/>
              </p:nvSpPr>
              <p:spPr>
                <a:xfrm>
                  <a:off x="4708883" y="2711213"/>
                  <a:ext cx="795731" cy="369332"/>
                </a:xfrm>
                <a:prstGeom prst="rect">
                  <a:avLst/>
                </a:prstGeom>
              </p:spPr>
              <p:txBody>
                <a:bodyPr wrap="none">
                  <a:spAutoFit/>
                </a:bodyPr>
                <a:lstStyle/>
                <a:p>
                  <a:pPr lvl="0">
                    <a:defRPr/>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ea typeface="Cambria Math" panose="02040503050406030204" pitchFamily="18" charset="0"/>
                            <a:sym typeface="Wingdings" panose="05000000000000000000" pitchFamily="2" charset="2"/>
                          </a:rPr>
                          <m:t>𝜂</m:t>
                        </m:r>
                        <m:r>
                          <a:rPr lang="en-US" b="0" i="1" dirty="0" smtClean="0">
                            <a:latin typeface="Cambria Math" charset="0"/>
                            <a:ea typeface="Cambria Math" panose="02040503050406030204" pitchFamily="18" charset="0"/>
                            <a:sym typeface="Wingdings" panose="05000000000000000000" pitchFamily="2" charset="2"/>
                          </a:rPr>
                          <m:t>&gt;0</m:t>
                        </m:r>
                      </m:oMath>
                    </m:oMathPara>
                  </a14:m>
                  <a:endParaRPr lang="en-GB" dirty="0"/>
                </a:p>
              </p:txBody>
            </p:sp>
          </mc:Choice>
          <mc:Fallback>
            <p:sp>
              <p:nvSpPr>
                <p:cNvPr id="13" name="Rectangle 12"/>
                <p:cNvSpPr>
                  <a:spLocks noRot="1" noChangeAspect="1" noMove="1" noResize="1" noEditPoints="1" noAdjustHandles="1" noChangeArrowheads="1" noChangeShapeType="1" noTextEdit="1"/>
                </p:cNvSpPr>
                <p:nvPr/>
              </p:nvSpPr>
              <p:spPr>
                <a:xfrm>
                  <a:off x="4708883" y="2711213"/>
                  <a:ext cx="795731" cy="369332"/>
                </a:xfrm>
                <a:prstGeom prst="rect">
                  <a:avLst/>
                </a:prstGeom>
                <a:blipFill rotWithShape="0">
                  <a:blip r:embed="rId9"/>
                  <a:stretch>
                    <a:fillRect b="-5000"/>
                  </a:stretch>
                </a:blipFill>
              </p:spPr>
              <p:txBody>
                <a:bodyPr/>
                <a:lstStyle/>
                <a:p>
                  <a:r>
                    <a:rPr lang="en-US">
                      <a:noFill/>
                    </a:rPr>
                    <a:t> </a:t>
                  </a:r>
                </a:p>
              </p:txBody>
            </p:sp>
          </mc:Fallback>
        </mc:AlternateContent>
        <p:sp>
          <p:nvSpPr>
            <p:cNvPr id="11" name="Rectangle 10"/>
            <p:cNvSpPr/>
            <p:nvPr/>
          </p:nvSpPr>
          <p:spPr>
            <a:xfrm>
              <a:off x="5218044" y="775423"/>
              <a:ext cx="815008" cy="3079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377571" y="1030354"/>
              <a:ext cx="655481" cy="3044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577357" y="1255894"/>
              <a:ext cx="455696" cy="30441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H="1">
              <a:off x="4224130" y="815009"/>
              <a:ext cx="1769166" cy="2153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4" idx="3"/>
            </p:cNvCxnSpPr>
            <p:nvPr/>
          </p:nvCxnSpPr>
          <p:spPr>
            <a:xfrm flipH="1">
              <a:off x="4038600" y="1182560"/>
              <a:ext cx="1994452" cy="1522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5" idx="3"/>
            </p:cNvCxnSpPr>
            <p:nvPr/>
          </p:nvCxnSpPr>
          <p:spPr>
            <a:xfrm flipH="1">
              <a:off x="3933710" y="1408100"/>
              <a:ext cx="2099343" cy="1522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3787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5258" y="600801"/>
            <a:ext cx="3214749" cy="1384995"/>
          </a:xfrm>
          <a:prstGeom prst="rect">
            <a:avLst/>
          </a:prstGeom>
          <a:noFill/>
        </p:spPr>
        <p:txBody>
          <a:bodyPr wrap="square" rtlCol="0">
            <a:spAutoFit/>
          </a:bodyPr>
          <a:lstStyle/>
          <a:p>
            <a:r>
              <a:rPr lang="en-GB" sz="2800" b="1" dirty="0" smtClean="0"/>
              <a:t>PHASE FOCUSING: RELATIVISTIC REGIME</a:t>
            </a:r>
            <a:endParaRPr lang="en-GB" sz="2800" b="1" dirty="0"/>
          </a:p>
        </p:txBody>
      </p:sp>
      <mc:AlternateContent xmlns:mc="http://schemas.openxmlformats.org/markup-compatibility/2006" xmlns:a14="http://schemas.microsoft.com/office/drawing/2010/main">
        <mc:Choice Requires="a14">
          <p:sp>
            <p:nvSpPr>
              <p:cNvPr id="5" name="TextBox 4"/>
              <p:cNvSpPr txBox="1"/>
              <p:nvPr/>
            </p:nvSpPr>
            <p:spPr>
              <a:xfrm>
                <a:off x="630621" y="3324651"/>
                <a:ext cx="11340662" cy="2400657"/>
              </a:xfrm>
              <a:prstGeom prst="rect">
                <a:avLst/>
              </a:prstGeom>
              <a:noFill/>
            </p:spPr>
            <p:txBody>
              <a:bodyPr wrap="square" rtlCol="0">
                <a:spAutoFit/>
              </a:bodyPr>
              <a:lstStyle/>
              <a:p>
                <a:pPr marL="285750" indent="-285750">
                  <a:buFont typeface="Arial" panose="020B0604020202020204" pitchFamily="34" charset="0"/>
                  <a:buChar char="•"/>
                </a:pPr>
                <a:r>
                  <a:rPr lang="en-GB" dirty="0" smtClean="0"/>
                  <a:t>For relativistic particles, </a:t>
                </a:r>
                <a14:m>
                  <m:oMath xmlns:m="http://schemas.openxmlformats.org/officeDocument/2006/math">
                    <m:r>
                      <a:rPr lang="en-US" b="0" i="1" smtClean="0">
                        <a:latin typeface="Cambria Math" panose="02040503050406030204" pitchFamily="18" charset="0"/>
                      </a:rPr>
                      <m:t>𝑣</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m:t>
                    </m:r>
                  </m:oMath>
                </a14:m>
                <a:r>
                  <a:rPr lang="en-GB" dirty="0" smtClean="0"/>
                  <a:t>, the same effect exists but based now on the relativistic mass increase with energy.</a:t>
                </a:r>
              </a:p>
              <a:p>
                <a:pPr marL="285750" indent="-285750">
                  <a:buFont typeface="Arial" panose="020B0604020202020204" pitchFamily="34" charset="0"/>
                  <a:buChar char="•"/>
                </a:pPr>
                <a:r>
                  <a:rPr lang="en-GB" dirty="0" smtClean="0"/>
                  <a:t> </a:t>
                </a:r>
                <a:r>
                  <a:rPr lang="en-GB" sz="1400" dirty="0" smtClean="0"/>
                  <a:t>The high energy particle (N2) will, due to its higher mass than the ideal particle, run on a longer orbit and it will arrive later to the cavity and will see a smaller voltage than the ideal one.</a:t>
                </a:r>
              </a:p>
              <a:p>
                <a:pPr marL="285750" indent="-285750">
                  <a:buFont typeface="Arial" panose="020B0604020202020204" pitchFamily="34" charset="0"/>
                  <a:buChar char="•"/>
                </a:pPr>
                <a:r>
                  <a:rPr lang="en-GB" sz="1400" dirty="0" smtClean="0"/>
                  <a:t>Little by little the particle will catch the ideal particle relativistic mass and, little by little will arrive sooner and sooner until overpass the ideal particle (M2), but meaning it has less energy than the ideal one. However, this will be compensated by the fact that the real particle will see a higher voltage.</a:t>
                </a:r>
              </a:p>
              <a:p>
                <a:pPr marL="285750" indent="-285750">
                  <a:buFont typeface="Arial" panose="020B0604020202020204" pitchFamily="34" charset="0"/>
                  <a:buChar char="•"/>
                </a:pPr>
                <a:r>
                  <a:rPr lang="en-GB" dirty="0" smtClean="0"/>
                  <a:t>The real particle energy and phase will oscillate continuously around the ideal particle energy and phase 					</a:t>
                </a:r>
                <a:r>
                  <a:rPr lang="en-GB" dirty="0" smtClean="0">
                    <a:sym typeface="Wingdings" panose="05000000000000000000" pitchFamily="2" charset="2"/>
                  </a:rPr>
                  <a:t></a:t>
                </a:r>
                <a:r>
                  <a:rPr lang="en-GB" b="1" dirty="0" smtClean="0">
                    <a:solidFill>
                      <a:schemeClr val="accent5"/>
                    </a:solidFill>
                    <a:sym typeface="Wingdings" panose="05000000000000000000" pitchFamily="2" charset="2"/>
                  </a:rPr>
                  <a:t>SYNCHROTRON OSCILLATIONS</a:t>
                </a:r>
                <a:endParaRPr lang="en-GB" b="1" dirty="0" smtClean="0">
                  <a:solidFill>
                    <a:schemeClr val="accent5"/>
                  </a:solidFill>
                </a:endParaRPr>
              </a:p>
              <a:p>
                <a:pPr marL="285750" indent="-285750">
                  <a:buFont typeface="Arial" panose="020B0604020202020204" pitchFamily="34" charset="0"/>
                  <a:buChar char="•"/>
                </a:pPr>
                <a:r>
                  <a:rPr lang="en-GB" dirty="0" smtClean="0"/>
                  <a:t>The net effect is a </a:t>
                </a:r>
                <a:r>
                  <a:rPr lang="en-GB" dirty="0" smtClean="0">
                    <a:solidFill>
                      <a:srgbClr val="FFC000"/>
                    </a:solidFill>
                  </a:rPr>
                  <a:t>focusing effect</a:t>
                </a:r>
                <a:endParaRPr lang="en-GB" dirty="0" smtClean="0"/>
              </a:p>
              <a:p>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630621" y="3324651"/>
                <a:ext cx="11340662" cy="2400657"/>
              </a:xfrm>
              <a:prstGeom prst="rect">
                <a:avLst/>
              </a:prstGeom>
              <a:blipFill rotWithShape="0">
                <a:blip r:embed="rId3"/>
                <a:stretch>
                  <a:fillRect l="-322" t="-1015" r="-376"/>
                </a:stretch>
              </a:blipFill>
            </p:spPr>
            <p:txBody>
              <a:bodyPr/>
              <a:lstStyle/>
              <a:p>
                <a:r>
                  <a:rPr lang="en-US">
                    <a:noFill/>
                  </a:rPr>
                  <a:t> </a:t>
                </a:r>
              </a:p>
            </p:txBody>
          </p:sp>
        </mc:Fallback>
      </mc:AlternateContent>
      <p:sp>
        <p:nvSpPr>
          <p:cNvPr id="8" name="TextBox 7"/>
          <p:cNvSpPr txBox="1"/>
          <p:nvPr/>
        </p:nvSpPr>
        <p:spPr>
          <a:xfrm>
            <a:off x="625365" y="5456850"/>
            <a:ext cx="10941269" cy="923330"/>
          </a:xfrm>
          <a:prstGeom prst="rect">
            <a:avLst/>
          </a:prstGeom>
          <a:noFill/>
        </p:spPr>
        <p:txBody>
          <a:bodyPr wrap="square" rtlCol="0">
            <a:spAutoFit/>
          </a:bodyPr>
          <a:lstStyle/>
          <a:p>
            <a:pPr marL="285750" indent="-285750">
              <a:buFont typeface="Arial" panose="020B0604020202020204" pitchFamily="34" charset="0"/>
              <a:buChar char="•"/>
            </a:pPr>
            <a:r>
              <a:rPr lang="en-GB" dirty="0" smtClean="0"/>
              <a:t>As a consequence the synchronous phase has to be chosen depending on whether we are running the accelerator below or above transition.</a:t>
            </a:r>
          </a:p>
          <a:p>
            <a:pPr marL="285750" indent="-285750">
              <a:buFont typeface="Arial" panose="020B0604020202020204" pitchFamily="34" charset="0"/>
              <a:buChar char="•"/>
            </a:pPr>
            <a:r>
              <a:rPr lang="en-GB" dirty="0" smtClean="0"/>
              <a:t>Accelerators crossing transition will have to perform a phase jump to keep the particles bunched.</a:t>
            </a:r>
            <a:endParaRPr lang="en-GB" dirty="0"/>
          </a:p>
        </p:txBody>
      </p:sp>
      <p:sp>
        <p:nvSpPr>
          <p:cNvPr id="10" name="Slide Number Placeholder 9"/>
          <p:cNvSpPr>
            <a:spLocks noGrp="1"/>
          </p:cNvSpPr>
          <p:nvPr>
            <p:ph type="sldNum" sz="quarter" idx="12"/>
          </p:nvPr>
        </p:nvSpPr>
        <p:spPr/>
        <p:txBody>
          <a:bodyPr/>
          <a:lstStyle/>
          <a:p>
            <a:fld id="{F45B2314-50F7-4F10-B8A8-A8DCE8E27403}" type="slidenum">
              <a:rPr lang="en-GB" smtClean="0"/>
              <a:t>25</a:t>
            </a:fld>
            <a:endParaRPr lang="en-GB"/>
          </a:p>
        </p:txBody>
      </p:sp>
      <mc:AlternateContent xmlns:mc="http://schemas.openxmlformats.org/markup-compatibility/2006" xmlns:a14="http://schemas.microsoft.com/office/drawing/2010/main">
        <mc:Choice Requires="a14">
          <p:sp>
            <p:nvSpPr>
              <p:cNvPr id="11" name="Rectangle 10"/>
              <p:cNvSpPr/>
              <p:nvPr/>
            </p:nvSpPr>
            <p:spPr>
              <a:xfrm>
                <a:off x="7869461" y="1033133"/>
                <a:ext cx="1348703" cy="656142"/>
              </a:xfrm>
              <a:prstGeom prst="rect">
                <a:avLst/>
              </a:prstGeom>
            </p:spPr>
            <p:txBody>
              <a:bodyPr wrap="none">
                <a:spAutoFit/>
              </a:bodyPr>
              <a:lstStyle/>
              <a:p>
                <a:pPr lvl="0">
                  <a:defRPr/>
                </a:pPr>
                <a14:m>
                  <m:oMathPara xmlns:m="http://schemas.openxmlformats.org/officeDocument/2006/math">
                    <m:oMathParaPr>
                      <m:jc m:val="centerGroup"/>
                    </m:oMathParaPr>
                    <m:oMath xmlns:m="http://schemas.openxmlformats.org/officeDocument/2006/math">
                      <m:r>
                        <a:rPr lang="en-GB" i="1" dirty="0">
                          <a:latin typeface="Cambria Math" panose="02040503050406030204" pitchFamily="18" charset="0"/>
                          <a:ea typeface="Cambria Math" panose="02040503050406030204" pitchFamily="18" charset="0"/>
                          <a:sym typeface="Wingdings" panose="05000000000000000000" pitchFamily="2" charset="2"/>
                        </a:rPr>
                        <m:t>𝜂</m:t>
                      </m:r>
                      <m:r>
                        <a:rPr lang="en-US" i="1" dirty="0">
                          <a:latin typeface="Cambria Math" panose="02040503050406030204" pitchFamily="18" charset="0"/>
                          <a:ea typeface="Cambria Math" panose="02040503050406030204" pitchFamily="18" charset="0"/>
                          <a:sym typeface="Wingdings" panose="05000000000000000000" pitchFamily="2" charset="2"/>
                        </a:rPr>
                        <m:t>=</m:t>
                      </m:r>
                      <m:r>
                        <a:rPr lang="en-US" b="1" i="1">
                          <a:latin typeface="Cambria Math" panose="02040503050406030204" pitchFamily="18" charset="0"/>
                          <a:ea typeface="Cambria Math" panose="02040503050406030204" pitchFamily="18" charset="0"/>
                          <a:sym typeface="Wingdings" panose="05000000000000000000" pitchFamily="2" charset="2"/>
                        </a:rPr>
                        <m:t>𝜶</m:t>
                      </m:r>
                      <m:r>
                        <a:rPr lang="en-US" i="1">
                          <a:latin typeface="Cambria Math" panose="02040503050406030204" pitchFamily="18" charset="0"/>
                          <a:ea typeface="Cambria Math" panose="02040503050406030204" pitchFamily="18" charset="0"/>
                          <a:sym typeface="Wingdings" panose="05000000000000000000" pitchFamily="2" charset="2"/>
                        </a:rPr>
                        <m:t>−</m:t>
                      </m:r>
                      <m:f>
                        <m:fPr>
                          <m:ctrlPr>
                            <a:rPr lang="en-US" b="1" i="1">
                              <a:latin typeface="Cambria Math" charset="0"/>
                              <a:ea typeface="Cambria Math" panose="02040503050406030204" pitchFamily="18" charset="0"/>
                              <a:sym typeface="Wingdings" panose="05000000000000000000" pitchFamily="2" charset="2"/>
                            </a:rPr>
                          </m:ctrlPr>
                        </m:fPr>
                        <m:num>
                          <m:r>
                            <a:rPr lang="en-US" b="1" i="1">
                              <a:latin typeface="Cambria Math" panose="02040503050406030204" pitchFamily="18" charset="0"/>
                              <a:ea typeface="Cambria Math" panose="02040503050406030204" pitchFamily="18" charset="0"/>
                              <a:sym typeface="Wingdings" panose="05000000000000000000" pitchFamily="2" charset="2"/>
                            </a:rPr>
                            <m:t>𝟏</m:t>
                          </m:r>
                        </m:num>
                        <m:den>
                          <m:sSup>
                            <m:sSupPr>
                              <m:ctrlPr>
                                <a:rPr lang="en-US" b="1" i="1">
                                  <a:latin typeface="Cambria Math" charset="0"/>
                                  <a:ea typeface="Cambria Math" panose="02040503050406030204" pitchFamily="18" charset="0"/>
                                  <a:sym typeface="Wingdings" panose="05000000000000000000" pitchFamily="2" charset="2"/>
                                </a:rPr>
                              </m:ctrlPr>
                            </m:sSupPr>
                            <m:e>
                              <m:r>
                                <a:rPr lang="en-US" b="1" i="1">
                                  <a:latin typeface="Cambria Math" panose="02040503050406030204" pitchFamily="18" charset="0"/>
                                  <a:ea typeface="Cambria Math" panose="02040503050406030204" pitchFamily="18" charset="0"/>
                                  <a:sym typeface="Wingdings" panose="05000000000000000000" pitchFamily="2" charset="2"/>
                                </a:rPr>
                                <m:t>𝜸</m:t>
                              </m:r>
                            </m:e>
                            <m:sup>
                              <m:r>
                                <a:rPr lang="en-US" b="1" i="1">
                                  <a:latin typeface="Cambria Math" panose="02040503050406030204" pitchFamily="18" charset="0"/>
                                  <a:ea typeface="Cambria Math" panose="02040503050406030204" pitchFamily="18" charset="0"/>
                                  <a:sym typeface="Wingdings" panose="05000000000000000000" pitchFamily="2" charset="2"/>
                                </a:rPr>
                                <m:t>𝟐</m:t>
                              </m:r>
                            </m:sup>
                          </m:sSup>
                        </m:den>
                      </m:f>
                    </m:oMath>
                  </m:oMathPara>
                </a14:m>
                <a:endParaRPr lang="en-GB" dirty="0"/>
              </a:p>
            </p:txBody>
          </p:sp>
        </mc:Choice>
        <mc:Fallback xmlns="">
          <p:sp>
            <p:nvSpPr>
              <p:cNvPr id="11" name="Rectangle 10"/>
              <p:cNvSpPr>
                <a:spLocks noRot="1" noChangeAspect="1" noMove="1" noResize="1" noEditPoints="1" noAdjustHandles="1" noChangeArrowheads="1" noChangeShapeType="1" noTextEdit="1"/>
              </p:cNvSpPr>
              <p:nvPr/>
            </p:nvSpPr>
            <p:spPr>
              <a:xfrm>
                <a:off x="7869461" y="1033133"/>
                <a:ext cx="1348703" cy="656142"/>
              </a:xfrm>
              <a:prstGeom prst="rect">
                <a:avLst/>
              </a:prstGeom>
              <a:blipFill rotWithShape="0">
                <a:blip r:embed="rId5"/>
                <a:stretch>
                  <a:fillRect/>
                </a:stretch>
              </a:blipFill>
            </p:spPr>
            <p:txBody>
              <a:bodyPr/>
              <a:lstStyle/>
              <a:p>
                <a:r>
                  <a:rPr lang="en-US">
                    <a:noFill/>
                  </a:rPr>
                  <a:t> </a:t>
                </a:r>
              </a:p>
            </p:txBody>
          </p:sp>
        </mc:Fallback>
      </mc:AlternateContent>
      <p:grpSp>
        <p:nvGrpSpPr>
          <p:cNvPr id="14" name="Group 13"/>
          <p:cNvGrpSpPr/>
          <p:nvPr/>
        </p:nvGrpSpPr>
        <p:grpSpPr>
          <a:xfrm>
            <a:off x="3306799" y="193886"/>
            <a:ext cx="4369901" cy="3043107"/>
            <a:chOff x="3306799" y="193886"/>
            <a:chExt cx="4369901" cy="3043107"/>
          </a:xfrm>
        </p:grpSpPr>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06799" y="193886"/>
              <a:ext cx="4369901" cy="3043107"/>
            </a:xfrm>
            <a:prstGeom prst="rect">
              <a:avLst/>
            </a:prstGeom>
            <a:noFill/>
          </p:spPr>
        </p:pic>
        <p:sp>
          <p:nvSpPr>
            <p:cNvPr id="6" name="Rectangle 5"/>
            <p:cNvSpPr/>
            <p:nvPr/>
          </p:nvSpPr>
          <p:spPr>
            <a:xfrm>
              <a:off x="4582149" y="563218"/>
              <a:ext cx="965461" cy="1061961"/>
            </a:xfrm>
            <a:prstGeom prst="rect">
              <a:avLst/>
            </a:prstGeom>
            <a:solidFill>
              <a:srgbClr val="5B9BD5">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mc:Choice xmlns:a14="http://schemas.microsoft.com/office/drawing/2010/main" Requires="a14">
            <p:sp>
              <p:nvSpPr>
                <p:cNvPr id="7" name="TextBox 6"/>
                <p:cNvSpPr txBox="1"/>
                <p:nvPr/>
              </p:nvSpPr>
              <p:spPr>
                <a:xfrm>
                  <a:off x="4782196" y="1816494"/>
                  <a:ext cx="805285" cy="5629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f>
                          <m:fPr>
                            <m:ctrlPr>
                              <a:rPr lang="en-US" b="0" i="1" smtClean="0">
                                <a:latin typeface="Cambria Math" charset="0"/>
                              </a:rPr>
                            </m:ctrlPr>
                          </m:fPr>
                          <m:num>
                            <m:r>
                              <a:rPr lang="en-US" b="0"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rPr>
                              <m:t>2</m:t>
                            </m:r>
                          </m:den>
                        </m:f>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rPr>
                          <m:t>]</m:t>
                        </m:r>
                      </m:oMath>
                    </m:oMathPara>
                  </a14:m>
                  <a:endParaRPr lang="en-GB" dirty="0"/>
                </a:p>
              </p:txBody>
            </p:sp>
          </mc:Choice>
          <mc:Fallback>
            <p:sp>
              <p:nvSpPr>
                <p:cNvPr id="7" name="TextBox 6"/>
                <p:cNvSpPr txBox="1">
                  <a:spLocks noRot="1" noChangeAspect="1" noMove="1" noResize="1" noEditPoints="1" noAdjustHandles="1" noChangeArrowheads="1" noChangeShapeType="1" noTextEdit="1"/>
                </p:cNvSpPr>
                <p:nvPr/>
              </p:nvSpPr>
              <p:spPr>
                <a:xfrm>
                  <a:off x="4782196" y="1816494"/>
                  <a:ext cx="805285" cy="562975"/>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Rectangle 11"/>
                <p:cNvSpPr/>
                <p:nvPr/>
              </p:nvSpPr>
              <p:spPr>
                <a:xfrm>
                  <a:off x="3728199" y="2510864"/>
                  <a:ext cx="795731" cy="369332"/>
                </a:xfrm>
                <a:prstGeom prst="rect">
                  <a:avLst/>
                </a:prstGeom>
                <a:noFill/>
              </p:spPr>
              <p:txBody>
                <a:bodyPr wrap="none">
                  <a:spAutoFit/>
                </a:bodyPr>
                <a:lstStyle/>
                <a:p>
                  <a:pPr lvl="0">
                    <a:defRPr/>
                  </a:pPr>
                  <a14:m>
                    <m:oMathPara xmlns:m="http://schemas.openxmlformats.org/officeDocument/2006/math">
                      <m:oMathParaPr>
                        <m:jc m:val="centerGroup"/>
                      </m:oMathParaPr>
                      <m:oMath xmlns:m="http://schemas.openxmlformats.org/officeDocument/2006/math">
                        <m:r>
                          <a:rPr lang="en-GB" i="1" dirty="0" smtClean="0">
                            <a:latin typeface="Cambria Math" panose="02040503050406030204" pitchFamily="18" charset="0"/>
                            <a:ea typeface="Cambria Math" panose="02040503050406030204" pitchFamily="18" charset="0"/>
                            <a:sym typeface="Wingdings" panose="05000000000000000000" pitchFamily="2" charset="2"/>
                          </a:rPr>
                          <m:t>𝜂</m:t>
                        </m:r>
                        <m:r>
                          <a:rPr lang="en-US" i="1" dirty="0" smtClean="0">
                            <a:latin typeface="Cambria Math" charset="0"/>
                            <a:ea typeface="Cambria Math" panose="02040503050406030204" pitchFamily="18" charset="0"/>
                            <a:sym typeface="Wingdings" panose="05000000000000000000" pitchFamily="2" charset="2"/>
                          </a:rPr>
                          <m:t>&lt;</m:t>
                        </m:r>
                        <m:r>
                          <a:rPr lang="en-US" b="0" i="1" dirty="0" smtClean="0">
                            <a:latin typeface="Cambria Math" charset="0"/>
                            <a:ea typeface="Cambria Math" panose="02040503050406030204" pitchFamily="18" charset="0"/>
                            <a:sym typeface="Wingdings" panose="05000000000000000000" pitchFamily="2" charset="2"/>
                          </a:rPr>
                          <m:t>0</m:t>
                        </m:r>
                      </m:oMath>
                    </m:oMathPara>
                  </a14:m>
                  <a:endParaRPr lang="en-GB" dirty="0"/>
                </a:p>
              </p:txBody>
            </p:sp>
          </mc:Choice>
          <mc:Fallback>
            <p:sp>
              <p:nvSpPr>
                <p:cNvPr id="12" name="Rectangle 11"/>
                <p:cNvSpPr>
                  <a:spLocks noRot="1" noChangeAspect="1" noMove="1" noResize="1" noEditPoints="1" noAdjustHandles="1" noChangeArrowheads="1" noChangeShapeType="1" noTextEdit="1"/>
                </p:cNvSpPr>
                <p:nvPr/>
              </p:nvSpPr>
              <p:spPr>
                <a:xfrm>
                  <a:off x="3728199" y="2510864"/>
                  <a:ext cx="795731" cy="369332"/>
                </a:xfrm>
                <a:prstGeom prst="rect">
                  <a:avLst/>
                </a:prstGeom>
                <a:blipFill rotWithShape="0">
                  <a:blip r:embed="rId8"/>
                  <a:stretch>
                    <a:fillRect b="-5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Rectangle 12"/>
                <p:cNvSpPr/>
                <p:nvPr/>
              </p:nvSpPr>
              <p:spPr>
                <a:xfrm>
                  <a:off x="4708883" y="2512112"/>
                  <a:ext cx="795731" cy="369332"/>
                </a:xfrm>
                <a:prstGeom prst="rect">
                  <a:avLst/>
                </a:prstGeom>
                <a:solidFill>
                  <a:schemeClr val="accent2"/>
                </a:solidFill>
              </p:spPr>
              <p:txBody>
                <a:bodyPr wrap="none">
                  <a:spAutoFit/>
                </a:bodyPr>
                <a:lstStyle/>
                <a:p>
                  <a:pPr lvl="0">
                    <a:defRPr/>
                  </a:pPr>
                  <a14:m>
                    <m:oMathPara xmlns:m="http://schemas.openxmlformats.org/officeDocument/2006/math">
                      <m:oMathParaPr>
                        <m:jc m:val="centerGroup"/>
                      </m:oMathParaPr>
                      <m:oMath xmlns:m="http://schemas.openxmlformats.org/officeDocument/2006/math">
                        <m:r>
                          <a:rPr lang="en-GB" i="1" dirty="0" smtClean="0">
                            <a:solidFill>
                              <a:schemeClr val="bg1"/>
                            </a:solidFill>
                            <a:latin typeface="Cambria Math" panose="02040503050406030204" pitchFamily="18" charset="0"/>
                            <a:ea typeface="Cambria Math" panose="02040503050406030204" pitchFamily="18" charset="0"/>
                            <a:sym typeface="Wingdings" panose="05000000000000000000" pitchFamily="2" charset="2"/>
                          </a:rPr>
                          <m:t>𝜂</m:t>
                        </m:r>
                        <m:r>
                          <a:rPr lang="en-US" b="0" i="1" dirty="0" smtClean="0">
                            <a:solidFill>
                              <a:schemeClr val="bg1"/>
                            </a:solidFill>
                            <a:latin typeface="Cambria Math" charset="0"/>
                            <a:ea typeface="Cambria Math" panose="02040503050406030204" pitchFamily="18" charset="0"/>
                            <a:sym typeface="Wingdings" panose="05000000000000000000" pitchFamily="2" charset="2"/>
                          </a:rPr>
                          <m:t>&gt;0</m:t>
                        </m:r>
                      </m:oMath>
                    </m:oMathPara>
                  </a14:m>
                  <a:endParaRPr lang="en-GB" dirty="0">
                    <a:solidFill>
                      <a:schemeClr val="bg1"/>
                    </a:solidFill>
                  </a:endParaRPr>
                </a:p>
              </p:txBody>
            </p:sp>
          </mc:Choice>
          <mc:Fallback>
            <p:sp>
              <p:nvSpPr>
                <p:cNvPr id="13" name="Rectangle 12"/>
                <p:cNvSpPr>
                  <a:spLocks noRot="1" noChangeAspect="1" noMove="1" noResize="1" noEditPoints="1" noAdjustHandles="1" noChangeArrowheads="1" noChangeShapeType="1" noTextEdit="1"/>
                </p:cNvSpPr>
                <p:nvPr/>
              </p:nvSpPr>
              <p:spPr>
                <a:xfrm>
                  <a:off x="4708883" y="2512112"/>
                  <a:ext cx="795731" cy="369332"/>
                </a:xfrm>
                <a:prstGeom prst="rect">
                  <a:avLst/>
                </a:prstGeom>
                <a:blipFill rotWithShape="0">
                  <a:blip r:embed="rId9"/>
                  <a:stretch>
                    <a:fillRect b="-3279"/>
                  </a:stretch>
                </a:blipFill>
              </p:spPr>
              <p:txBody>
                <a:bodyPr/>
                <a:lstStyle/>
                <a:p>
                  <a:r>
                    <a:rPr lang="en-US">
                      <a:noFill/>
                    </a:rPr>
                    <a:t> </a:t>
                  </a:r>
                </a:p>
              </p:txBody>
            </p:sp>
          </mc:Fallback>
        </mc:AlternateContent>
      </p:grpSp>
      <p:sp>
        <p:nvSpPr>
          <p:cNvPr id="3" name="Date Placeholder 2"/>
          <p:cNvSpPr>
            <a:spLocks noGrp="1"/>
          </p:cNvSpPr>
          <p:nvPr>
            <p:ph type="dt" sz="half" idx="10"/>
          </p:nvPr>
        </p:nvSpPr>
        <p:spPr/>
        <p:txBody>
          <a:bodyPr/>
          <a:lstStyle/>
          <a:p>
            <a:r>
              <a:rPr lang="en-US" smtClean="0"/>
              <a:t>22.03.2022</a:t>
            </a:r>
            <a:endParaRPr lang="en-GB"/>
          </a:p>
        </p:txBody>
      </p:sp>
      <p:sp>
        <p:nvSpPr>
          <p:cNvPr id="4" name="Footer Placeholder 3"/>
          <p:cNvSpPr>
            <a:spLocks noGrp="1"/>
          </p:cNvSpPr>
          <p:nvPr>
            <p:ph type="ftr" sz="quarter" idx="11"/>
          </p:nvPr>
        </p:nvSpPr>
        <p:spPr>
          <a:xfrm>
            <a:off x="4038600" y="6492875"/>
            <a:ext cx="4114800" cy="365125"/>
          </a:xfrm>
        </p:spPr>
        <p:txBody>
          <a:bodyPr/>
          <a:lstStyle/>
          <a:p>
            <a:r>
              <a:rPr lang="en-GB" smtClean="0"/>
              <a:t>Introduction to accelerator physics, R. Alemany Fernandez</a:t>
            </a:r>
            <a:endParaRPr lang="en-GB" dirty="0"/>
          </a:p>
        </p:txBody>
      </p:sp>
    </p:spTree>
    <p:extLst>
      <p:ext uri="{BB962C8B-B14F-4D97-AF65-F5344CB8AC3E}">
        <p14:creationId xmlns:p14="http://schemas.microsoft.com/office/powerpoint/2010/main" val="51063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22.03.2022</a:t>
            </a:r>
            <a:endParaRPr lang="en-GB"/>
          </a:p>
        </p:txBody>
      </p:sp>
      <p:sp>
        <p:nvSpPr>
          <p:cNvPr id="3" name="Footer Placeholder 2"/>
          <p:cNvSpPr>
            <a:spLocks noGrp="1"/>
          </p:cNvSpPr>
          <p:nvPr>
            <p:ph type="ftr" sz="quarter" idx="11"/>
          </p:nvPr>
        </p:nvSpPr>
        <p:spPr/>
        <p:txBody>
          <a:bodyPr/>
          <a:lstStyle/>
          <a:p>
            <a:r>
              <a:rPr lang="en-GB" smtClean="0"/>
              <a:t>Introduction to accelerator physics, R. Alemany Fernandez</a:t>
            </a:r>
            <a:endParaRPr lang="en-GB"/>
          </a:p>
        </p:txBody>
      </p:sp>
      <p:sp>
        <p:nvSpPr>
          <p:cNvPr id="4" name="Slide Number Placeholder 3"/>
          <p:cNvSpPr>
            <a:spLocks noGrp="1"/>
          </p:cNvSpPr>
          <p:nvPr>
            <p:ph type="sldNum" sz="quarter" idx="12"/>
          </p:nvPr>
        </p:nvSpPr>
        <p:spPr/>
        <p:txBody>
          <a:bodyPr/>
          <a:lstStyle/>
          <a:p>
            <a:fld id="{F45B2314-50F7-4F10-B8A8-A8DCE8E27403}" type="slidenum">
              <a:rPr lang="en-GB" smtClean="0"/>
              <a:t>26</a:t>
            </a:fld>
            <a:endParaRPr lang="en-GB" dirty="0"/>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nvPr>
            </p:nvGraphicFramePr>
            <p:xfrm>
              <a:off x="1854200" y="501393"/>
              <a:ext cx="8128000" cy="370840"/>
            </p:xfrm>
            <a:graphic>
              <a:graphicData uri="http://schemas.openxmlformats.org/drawingml/2006/table">
                <a:tbl>
                  <a:tblPr firstRow="1" bandRow="1">
                    <a:tableStyleId>{2D5ABB26-0587-4C30-8999-92F81FD0307C}</a:tableStyleId>
                  </a:tblPr>
                  <a:tblGrid>
                    <a:gridCol w="4064000">
                      <a:extLst>
                        <a:ext uri="{9D8B030D-6E8A-4147-A177-3AD203B41FA5}">
                          <a16:colId xmlns:a16="http://schemas.microsoft.com/office/drawing/2014/main" xmlns="" val="2435879438"/>
                        </a:ext>
                      </a:extLst>
                    </a:gridCol>
                    <a:gridCol w="4064000">
                      <a:extLst>
                        <a:ext uri="{9D8B030D-6E8A-4147-A177-3AD203B41FA5}">
                          <a16:colId xmlns:a16="http://schemas.microsoft.com/office/drawing/2014/main" xmlns="" val="348928089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m:t>
                                </m:r>
                                <m:d>
                                  <m:dPr>
                                    <m:ctrlPr>
                                      <a:rPr lang="en-US" b="0" i="1" smtClean="0">
                                        <a:latin typeface="Cambria Math"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sSub>
                                  <m:sSubPr>
                                    <m:ctrlPr>
                                      <a:rPr lang="en-US" b="0" i="1" smtClean="0">
                                        <a:latin typeface="Cambria Math"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𝑚𝑎𝑥</m:t>
                                    </m:r>
                                  </m:sub>
                                </m:sSub>
                                <m:r>
                                  <m:rPr>
                                    <m:sty m:val="p"/>
                                  </m:rPr>
                                  <a:rPr lang="en-US" b="0" i="0" smtClean="0">
                                    <a:latin typeface="Cambria Math" panose="02040503050406030204" pitchFamily="18" charset="0"/>
                                  </a:rPr>
                                  <m:t>sin</m:t>
                                </m:r>
                                <m:r>
                                  <a:rPr lang="en-US" b="0" i="1" smtClean="0">
                                    <a:latin typeface="Cambria Math" panose="02040503050406030204" pitchFamily="18" charset="0"/>
                                  </a:rPr>
                                  <m:t>⁡</m:t>
                                </m:r>
                                <m:sSub>
                                  <m:sSubPr>
                                    <m:ctrlPr>
                                      <a:rPr lang="en-US" b="0" i="1" smtClean="0">
                                        <a:latin typeface="Cambria Math" charset="0"/>
                                      </a:rPr>
                                    </m:ctrlPr>
                                  </m:sSubPr>
                                  <m:e>
                                    <m:r>
                                      <a:rPr lang="en-US" b="0" i="1" smtClean="0">
                                        <a:latin typeface="Cambria Math" panose="02040503050406030204" pitchFamily="18" charset="0"/>
                                        <a:ea typeface="Cambria Math" panose="02040503050406030204" pitchFamily="18" charset="0"/>
                                      </a:rPr>
                                      <m:t>𝜑</m:t>
                                    </m:r>
                                    <m:r>
                                      <a:rPr lang="en-US" b="0" i="1" smtClean="0">
                                        <a:latin typeface="Cambria Math" charset="0"/>
                                        <a:ea typeface="Cambria Math" panose="02040503050406030204" pitchFamily="18" charset="0"/>
                                      </a:rPr>
                                      <m:t>(</m:t>
                                    </m:r>
                                    <m:r>
                                      <a:rPr lang="en-US" b="0" i="1" smtClean="0">
                                        <a:latin typeface="Cambria Math" charset="0"/>
                                        <a:ea typeface="Cambria Math" panose="02040503050406030204" pitchFamily="18" charset="0"/>
                                      </a:rPr>
                                      <m:t>𝑡</m:t>
                                    </m:r>
                                    <m:r>
                                      <a:rPr lang="en-US" b="0" i="1" smtClean="0">
                                        <a:latin typeface="Cambria Math" charset="0"/>
                                        <a:ea typeface="Cambria Math" panose="02040503050406030204" pitchFamily="18" charset="0"/>
                                      </a:rPr>
                                      <m:t>)</m:t>
                                    </m:r>
                                  </m:e>
                                  <m:sub/>
                                </m:sSub>
                              </m:oMath>
                            </m:oMathPara>
                          </a14:m>
                          <a:endParaRPr lang="en-US" b="0" dirty="0" smtClean="0"/>
                        </a:p>
                      </a:txBody>
                      <a:tcPr/>
                    </a:tc>
                    <a:tc>
                      <a:txBody>
                        <a:bodyPr/>
                        <a:lstStyle/>
                        <a:p>
                          <a:pPr algn="r"/>
                          <a:r>
                            <a:rPr lang="en-GB" dirty="0" smtClean="0"/>
                            <a:t>Eq. (1)</a:t>
                          </a:r>
                          <a:endParaRPr lang="en-GB" dirty="0"/>
                        </a:p>
                      </a:txBody>
                      <a:tcPr/>
                    </a:tc>
                    <a:extLst>
                      <a:ext uri="{0D108BD9-81ED-4DB2-BD59-A6C34878D82A}">
                        <a16:rowId xmlns:a16="http://schemas.microsoft.com/office/drawing/2014/main" xmlns="" val="2992407173"/>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86416439"/>
                  </p:ext>
                </p:extLst>
              </p:nvPr>
            </p:nvGraphicFramePr>
            <p:xfrm>
              <a:off x="1854200" y="501393"/>
              <a:ext cx="8128000" cy="370840"/>
            </p:xfrm>
            <a:graphic>
              <a:graphicData uri="http://schemas.openxmlformats.org/drawingml/2006/table">
                <a:tbl>
                  <a:tblPr firstRow="1" bandRow="1">
                    <a:tableStyleId>{2D5ABB26-0587-4C30-8999-92F81FD0307C}</a:tableStyleId>
                  </a:tblPr>
                  <a:tblGrid>
                    <a:gridCol w="4064000">
                      <a:extLst>
                        <a:ext uri="{9D8B030D-6E8A-4147-A177-3AD203B41FA5}">
                          <a16:colId xmlns="" xmlns:a16="http://schemas.microsoft.com/office/drawing/2014/main" xmlns:a14="http://schemas.microsoft.com/office/drawing/2010/main" val="2435879438"/>
                        </a:ext>
                      </a:extLst>
                    </a:gridCol>
                    <a:gridCol w="4064000">
                      <a:extLst>
                        <a:ext uri="{9D8B030D-6E8A-4147-A177-3AD203B41FA5}">
                          <a16:colId xmlns="" xmlns:a16="http://schemas.microsoft.com/office/drawing/2014/main" xmlns:a14="http://schemas.microsoft.com/office/drawing/2010/main" val="3489280894"/>
                        </a:ext>
                      </a:extLst>
                    </a:gridCol>
                  </a:tblGrid>
                  <a:tr h="370840">
                    <a:tc>
                      <a:txBody>
                        <a:bodyPr/>
                        <a:lstStyle/>
                        <a:p>
                          <a:endParaRPr lang="en-US"/>
                        </a:p>
                      </a:txBody>
                      <a:tcPr>
                        <a:blipFill rotWithShape="0">
                          <a:blip r:embed="rId2"/>
                          <a:stretch>
                            <a:fillRect t="-95161" r="-100000" b="-114516"/>
                          </a:stretch>
                        </a:blipFill>
                      </a:tcPr>
                    </a:tc>
                    <a:tc>
                      <a:txBody>
                        <a:bodyPr/>
                        <a:lstStyle/>
                        <a:p>
                          <a:pPr algn="r"/>
                          <a:r>
                            <a:rPr lang="en-GB" dirty="0" smtClean="0"/>
                            <a:t>Eq. (1)</a:t>
                          </a:r>
                          <a:endParaRPr lang="en-GB" dirty="0"/>
                        </a:p>
                      </a:txBody>
                      <a:tcPr/>
                    </a:tc>
                    <a:extLst>
                      <a:ext uri="{0D108BD9-81ED-4DB2-BD59-A6C34878D82A}">
                        <a16:rowId xmlns="" xmlns:a16="http://schemas.microsoft.com/office/drawing/2014/main" xmlns:a14="http://schemas.microsoft.com/office/drawing/2010/main" val="2992407173"/>
                      </a:ext>
                    </a:extLst>
                  </a:tr>
                </a:tbl>
              </a:graphicData>
            </a:graphic>
          </p:graphicFrame>
        </mc:Fallback>
      </mc:AlternateContent>
      <p:sp>
        <p:nvSpPr>
          <p:cNvPr id="7" name="Freeform 6"/>
          <p:cNvSpPr/>
          <p:nvPr/>
        </p:nvSpPr>
        <p:spPr>
          <a:xfrm>
            <a:off x="3118585" y="2059743"/>
            <a:ext cx="5380522" cy="2441584"/>
          </a:xfrm>
          <a:custGeom>
            <a:avLst/>
            <a:gdLst>
              <a:gd name="connsiteX0" fmla="*/ 0 w 5380522"/>
              <a:gd name="connsiteY0" fmla="*/ 1193596 h 2441584"/>
              <a:gd name="connsiteX1" fmla="*/ 288758 w 5380522"/>
              <a:gd name="connsiteY1" fmla="*/ 808585 h 2441584"/>
              <a:gd name="connsiteX2" fmla="*/ 539015 w 5380522"/>
              <a:gd name="connsiteY2" fmla="*/ 500577 h 2441584"/>
              <a:gd name="connsiteX3" fmla="*/ 789272 w 5380522"/>
              <a:gd name="connsiteY3" fmla="*/ 240695 h 2441584"/>
              <a:gd name="connsiteX4" fmla="*/ 1049154 w 5380522"/>
              <a:gd name="connsiteY4" fmla="*/ 77065 h 2441584"/>
              <a:gd name="connsiteX5" fmla="*/ 1328287 w 5380522"/>
              <a:gd name="connsiteY5" fmla="*/ 63 h 2441584"/>
              <a:gd name="connsiteX6" fmla="*/ 1617044 w 5380522"/>
              <a:gd name="connsiteY6" fmla="*/ 67440 h 2441584"/>
              <a:gd name="connsiteX7" fmla="*/ 1886552 w 5380522"/>
              <a:gd name="connsiteY7" fmla="*/ 240695 h 2441584"/>
              <a:gd name="connsiteX8" fmla="*/ 2098308 w 5380522"/>
              <a:gd name="connsiteY8" fmla="*/ 442825 h 2441584"/>
              <a:gd name="connsiteX9" fmla="*/ 2261937 w 5380522"/>
              <a:gd name="connsiteY9" fmla="*/ 635331 h 2441584"/>
              <a:gd name="connsiteX10" fmla="*/ 2425567 w 5380522"/>
              <a:gd name="connsiteY10" fmla="*/ 847086 h 2441584"/>
              <a:gd name="connsiteX11" fmla="*/ 2868329 w 5380522"/>
              <a:gd name="connsiteY11" fmla="*/ 1472729 h 2441584"/>
              <a:gd name="connsiteX12" fmla="*/ 3253339 w 5380522"/>
              <a:gd name="connsiteY12" fmla="*/ 1944366 h 2441584"/>
              <a:gd name="connsiteX13" fmla="*/ 3590223 w 5380522"/>
              <a:gd name="connsiteY13" fmla="*/ 2271625 h 2441584"/>
              <a:gd name="connsiteX14" fmla="*/ 3984859 w 5380522"/>
              <a:gd name="connsiteY14" fmla="*/ 2435255 h 2441584"/>
              <a:gd name="connsiteX15" fmla="*/ 4321743 w 5380522"/>
              <a:gd name="connsiteY15" fmla="*/ 2377503 h 2441584"/>
              <a:gd name="connsiteX16" fmla="*/ 4687503 w 5380522"/>
              <a:gd name="connsiteY16" fmla="*/ 2098371 h 2441584"/>
              <a:gd name="connsiteX17" fmla="*/ 5005137 w 5380522"/>
              <a:gd name="connsiteY17" fmla="*/ 1742236 h 2441584"/>
              <a:gd name="connsiteX18" fmla="*/ 5226518 w 5380522"/>
              <a:gd name="connsiteY18" fmla="*/ 1443853 h 2441584"/>
              <a:gd name="connsiteX19" fmla="*/ 5380522 w 5380522"/>
              <a:gd name="connsiteY19" fmla="*/ 1203221 h 24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380522" h="2441584">
                <a:moveTo>
                  <a:pt x="0" y="1193596"/>
                </a:moveTo>
                <a:cubicBezTo>
                  <a:pt x="99461" y="1058842"/>
                  <a:pt x="198922" y="924088"/>
                  <a:pt x="288758" y="808585"/>
                </a:cubicBezTo>
                <a:cubicBezTo>
                  <a:pt x="378594" y="693082"/>
                  <a:pt x="455596" y="595225"/>
                  <a:pt x="539015" y="500577"/>
                </a:cubicBezTo>
                <a:cubicBezTo>
                  <a:pt x="622434" y="405929"/>
                  <a:pt x="704249" y="311280"/>
                  <a:pt x="789272" y="240695"/>
                </a:cubicBezTo>
                <a:cubicBezTo>
                  <a:pt x="874295" y="170110"/>
                  <a:pt x="959318" y="117170"/>
                  <a:pt x="1049154" y="77065"/>
                </a:cubicBezTo>
                <a:cubicBezTo>
                  <a:pt x="1138990" y="36960"/>
                  <a:pt x="1233639" y="1667"/>
                  <a:pt x="1328287" y="63"/>
                </a:cubicBezTo>
                <a:cubicBezTo>
                  <a:pt x="1422935" y="-1541"/>
                  <a:pt x="1524000" y="27335"/>
                  <a:pt x="1617044" y="67440"/>
                </a:cubicBezTo>
                <a:cubicBezTo>
                  <a:pt x="1710088" y="107545"/>
                  <a:pt x="1806341" y="178131"/>
                  <a:pt x="1886552" y="240695"/>
                </a:cubicBezTo>
                <a:cubicBezTo>
                  <a:pt x="1966763" y="303259"/>
                  <a:pt x="2035744" y="377052"/>
                  <a:pt x="2098308" y="442825"/>
                </a:cubicBezTo>
                <a:cubicBezTo>
                  <a:pt x="2160872" y="508598"/>
                  <a:pt x="2207394" y="567954"/>
                  <a:pt x="2261937" y="635331"/>
                </a:cubicBezTo>
                <a:cubicBezTo>
                  <a:pt x="2316480" y="702708"/>
                  <a:pt x="2324502" y="707520"/>
                  <a:pt x="2425567" y="847086"/>
                </a:cubicBezTo>
                <a:cubicBezTo>
                  <a:pt x="2526632" y="986652"/>
                  <a:pt x="2730367" y="1289849"/>
                  <a:pt x="2868329" y="1472729"/>
                </a:cubicBezTo>
                <a:cubicBezTo>
                  <a:pt x="3006291" y="1655609"/>
                  <a:pt x="3133023" y="1811217"/>
                  <a:pt x="3253339" y="1944366"/>
                </a:cubicBezTo>
                <a:cubicBezTo>
                  <a:pt x="3373655" y="2077515"/>
                  <a:pt x="3468303" y="2189810"/>
                  <a:pt x="3590223" y="2271625"/>
                </a:cubicBezTo>
                <a:cubicBezTo>
                  <a:pt x="3712143" y="2353440"/>
                  <a:pt x="3862939" y="2417609"/>
                  <a:pt x="3984859" y="2435255"/>
                </a:cubicBezTo>
                <a:cubicBezTo>
                  <a:pt x="4106779" y="2452901"/>
                  <a:pt x="4204636" y="2433650"/>
                  <a:pt x="4321743" y="2377503"/>
                </a:cubicBezTo>
                <a:cubicBezTo>
                  <a:pt x="4438850" y="2321356"/>
                  <a:pt x="4573604" y="2204249"/>
                  <a:pt x="4687503" y="2098371"/>
                </a:cubicBezTo>
                <a:cubicBezTo>
                  <a:pt x="4801402" y="1992493"/>
                  <a:pt x="4915301" y="1851322"/>
                  <a:pt x="5005137" y="1742236"/>
                </a:cubicBezTo>
                <a:cubicBezTo>
                  <a:pt x="5094973" y="1633150"/>
                  <a:pt x="5163954" y="1533689"/>
                  <a:pt x="5226518" y="1443853"/>
                </a:cubicBezTo>
                <a:cubicBezTo>
                  <a:pt x="5289082" y="1354017"/>
                  <a:pt x="5380522" y="1203221"/>
                  <a:pt x="5380522" y="1203221"/>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3118585" y="1443789"/>
            <a:ext cx="19251" cy="36479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118585" y="3280535"/>
            <a:ext cx="55171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037402" y="2940386"/>
            <a:ext cx="1532792" cy="369332"/>
          </a:xfrm>
          <a:prstGeom prst="rect">
            <a:avLst/>
          </a:prstGeom>
          <a:noFill/>
        </p:spPr>
        <p:txBody>
          <a:bodyPr wrap="none" rtlCol="0">
            <a:spAutoFit/>
          </a:bodyPr>
          <a:lstStyle/>
          <a:p>
            <a:r>
              <a:rPr lang="en-US" dirty="0" smtClean="0"/>
              <a:t>time or phase</a:t>
            </a:r>
            <a:endParaRPr lang="en-US" dirty="0"/>
          </a:p>
        </p:txBody>
      </p:sp>
      <p:sp>
        <p:nvSpPr>
          <p:cNvPr id="13" name="TextBox 12"/>
          <p:cNvSpPr txBox="1"/>
          <p:nvPr/>
        </p:nvSpPr>
        <p:spPr>
          <a:xfrm>
            <a:off x="2723370" y="1334349"/>
            <a:ext cx="324128" cy="369332"/>
          </a:xfrm>
          <a:prstGeom prst="rect">
            <a:avLst/>
          </a:prstGeom>
          <a:noFill/>
        </p:spPr>
        <p:txBody>
          <a:bodyPr wrap="none" rtlCol="0">
            <a:spAutoFit/>
          </a:bodyPr>
          <a:lstStyle/>
          <a:p>
            <a:r>
              <a:rPr lang="en-US" smtClean="0"/>
              <a:t>V</a:t>
            </a:r>
            <a:endParaRPr lang="en-US"/>
          </a:p>
        </p:txBody>
      </p:sp>
      <p:sp>
        <p:nvSpPr>
          <p:cNvPr id="14" name="TextBox 13"/>
          <p:cNvSpPr txBox="1"/>
          <p:nvPr/>
        </p:nvSpPr>
        <p:spPr>
          <a:xfrm>
            <a:off x="5097392" y="1178286"/>
            <a:ext cx="1249060" cy="369332"/>
          </a:xfrm>
          <a:prstGeom prst="rect">
            <a:avLst/>
          </a:prstGeom>
          <a:noFill/>
        </p:spPr>
        <p:txBody>
          <a:bodyPr wrap="none" rtlCol="0">
            <a:spAutoFit/>
          </a:bodyPr>
          <a:lstStyle/>
          <a:p>
            <a:r>
              <a:rPr lang="en-US" smtClean="0"/>
              <a:t>1 RF period</a:t>
            </a:r>
            <a:endParaRPr lang="en-US"/>
          </a:p>
        </p:txBody>
      </p:sp>
      <p:sp>
        <p:nvSpPr>
          <p:cNvPr id="15" name="TextBox 14"/>
          <p:cNvSpPr txBox="1"/>
          <p:nvPr/>
        </p:nvSpPr>
        <p:spPr>
          <a:xfrm>
            <a:off x="1928030" y="5340236"/>
            <a:ext cx="8553882" cy="646331"/>
          </a:xfrm>
          <a:prstGeom prst="rect">
            <a:avLst/>
          </a:prstGeom>
          <a:noFill/>
        </p:spPr>
        <p:txBody>
          <a:bodyPr wrap="square" rtlCol="0">
            <a:spAutoFit/>
          </a:bodyPr>
          <a:lstStyle/>
          <a:p>
            <a:r>
              <a:rPr lang="en-US" dirty="0" smtClean="0"/>
              <a:t>When is the best time or phase at which the particle has to enter the cavity to get the best accelerating performance??? </a:t>
            </a:r>
            <a:endParaRPr lang="en-US" dirty="0"/>
          </a:p>
        </p:txBody>
      </p:sp>
      <p:cxnSp>
        <p:nvCxnSpPr>
          <p:cNvPr id="17" name="Straight Arrow Connector 16"/>
          <p:cNvCxnSpPr>
            <a:endCxn id="7" idx="3"/>
          </p:cNvCxnSpPr>
          <p:nvPr/>
        </p:nvCxnSpPr>
        <p:spPr>
          <a:xfrm flipV="1">
            <a:off x="3907857" y="2300438"/>
            <a:ext cx="0" cy="18115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5186412" y="2510590"/>
            <a:ext cx="0" cy="18115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454892" y="2059743"/>
            <a:ext cx="0" cy="18115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5792804" y="3280611"/>
            <a:ext cx="0" cy="18115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767488" y="4129462"/>
            <a:ext cx="394636" cy="369332"/>
          </a:xfrm>
          <a:prstGeom prst="rect">
            <a:avLst/>
          </a:prstGeom>
          <a:noFill/>
        </p:spPr>
        <p:txBody>
          <a:bodyPr wrap="square" rtlCol="0">
            <a:spAutoFit/>
          </a:bodyPr>
          <a:lstStyle/>
          <a:p>
            <a:r>
              <a:rPr lang="en-US" smtClean="0"/>
              <a:t>?</a:t>
            </a:r>
            <a:endParaRPr lang="en-US"/>
          </a:p>
        </p:txBody>
      </p:sp>
      <p:sp>
        <p:nvSpPr>
          <p:cNvPr id="22" name="TextBox 21"/>
          <p:cNvSpPr txBox="1"/>
          <p:nvPr/>
        </p:nvSpPr>
        <p:spPr>
          <a:xfrm>
            <a:off x="4316931" y="3865815"/>
            <a:ext cx="394636" cy="369332"/>
          </a:xfrm>
          <a:prstGeom prst="rect">
            <a:avLst/>
          </a:prstGeom>
        </p:spPr>
        <p:txBody>
          <a:bodyPr wrap="square" rtlCol="0">
            <a:spAutoFit/>
          </a:bodyPr>
          <a:lstStyle/>
          <a:p>
            <a:r>
              <a:rPr lang="en-US" smtClean="0"/>
              <a:t>?</a:t>
            </a:r>
            <a:endParaRPr lang="en-US"/>
          </a:p>
        </p:txBody>
      </p:sp>
      <p:sp>
        <p:nvSpPr>
          <p:cNvPr id="23" name="TextBox 22"/>
          <p:cNvSpPr txBox="1"/>
          <p:nvPr/>
        </p:nvSpPr>
        <p:spPr>
          <a:xfrm>
            <a:off x="5055281" y="4320763"/>
            <a:ext cx="394636" cy="369332"/>
          </a:xfrm>
          <a:prstGeom prst="rect">
            <a:avLst/>
          </a:prstGeom>
          <a:noFill/>
        </p:spPr>
        <p:txBody>
          <a:bodyPr wrap="square" rtlCol="0">
            <a:spAutoFit/>
          </a:bodyPr>
          <a:lstStyle/>
          <a:p>
            <a:r>
              <a:rPr lang="en-US" smtClean="0"/>
              <a:t>?</a:t>
            </a:r>
            <a:endParaRPr lang="en-US"/>
          </a:p>
        </p:txBody>
      </p:sp>
      <p:sp>
        <p:nvSpPr>
          <p:cNvPr id="24" name="TextBox 23"/>
          <p:cNvSpPr txBox="1"/>
          <p:nvPr/>
        </p:nvSpPr>
        <p:spPr>
          <a:xfrm>
            <a:off x="5673289" y="5090024"/>
            <a:ext cx="394636" cy="369332"/>
          </a:xfrm>
          <a:prstGeom prst="rect">
            <a:avLst/>
          </a:prstGeom>
          <a:noFill/>
        </p:spPr>
        <p:txBody>
          <a:bodyPr wrap="square" rtlCol="0">
            <a:spAutoFit/>
          </a:bodyPr>
          <a:lstStyle/>
          <a:p>
            <a:r>
              <a:rPr lang="en-US" smtClean="0"/>
              <a:t>?</a:t>
            </a:r>
            <a:endParaRPr lang="en-US"/>
          </a:p>
        </p:txBody>
      </p:sp>
      <p:sp>
        <p:nvSpPr>
          <p:cNvPr id="25" name="TextBox 24"/>
          <p:cNvSpPr txBox="1"/>
          <p:nvPr/>
        </p:nvSpPr>
        <p:spPr>
          <a:xfrm>
            <a:off x="6217785" y="4656810"/>
            <a:ext cx="394636" cy="369332"/>
          </a:xfrm>
          <a:prstGeom prst="rect">
            <a:avLst/>
          </a:prstGeom>
          <a:noFill/>
        </p:spPr>
        <p:txBody>
          <a:bodyPr wrap="square" rtlCol="0">
            <a:spAutoFit/>
          </a:bodyPr>
          <a:lstStyle/>
          <a:p>
            <a:r>
              <a:rPr lang="en-US" smtClean="0"/>
              <a:t>?</a:t>
            </a:r>
            <a:endParaRPr lang="en-US"/>
          </a:p>
        </p:txBody>
      </p:sp>
      <p:cxnSp>
        <p:nvCxnSpPr>
          <p:cNvPr id="26" name="Straight Arrow Connector 25"/>
          <p:cNvCxnSpPr/>
          <p:nvPr/>
        </p:nvCxnSpPr>
        <p:spPr>
          <a:xfrm flipV="1">
            <a:off x="6346452" y="4007270"/>
            <a:ext cx="0" cy="6349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09042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SYNCHROTRON MOTION</a:t>
            </a:r>
            <a:endParaRPr lang="en-US" dirty="0"/>
          </a:p>
        </p:txBody>
      </p:sp>
      <p:sp>
        <p:nvSpPr>
          <p:cNvPr id="3" name="Date Placeholder 2"/>
          <p:cNvSpPr>
            <a:spLocks noGrp="1"/>
          </p:cNvSpPr>
          <p:nvPr>
            <p:ph type="dt" sz="half" idx="10"/>
          </p:nvPr>
        </p:nvSpPr>
        <p:spPr/>
        <p:txBody>
          <a:bodyPr/>
          <a:lstStyle/>
          <a:p>
            <a:r>
              <a:rPr lang="en-US" smtClean="0"/>
              <a:t>22.03.2022</a:t>
            </a:r>
            <a:endParaRPr lang="en-GB"/>
          </a:p>
        </p:txBody>
      </p:sp>
      <p:sp>
        <p:nvSpPr>
          <p:cNvPr id="4" name="Footer Placeholder 3"/>
          <p:cNvSpPr>
            <a:spLocks noGrp="1"/>
          </p:cNvSpPr>
          <p:nvPr>
            <p:ph type="ftr" sz="quarter" idx="11"/>
          </p:nvPr>
        </p:nvSpPr>
        <p:spPr/>
        <p:txBody>
          <a:bodyPr/>
          <a:lstStyle/>
          <a:p>
            <a:r>
              <a:rPr lang="en-GB" smtClean="0"/>
              <a:t>Introduction to accelerator physics, R. Alemany Fernandez</a:t>
            </a:r>
            <a:endParaRPr lang="en-GB"/>
          </a:p>
        </p:txBody>
      </p:sp>
      <p:sp>
        <p:nvSpPr>
          <p:cNvPr id="5" name="Slide Number Placeholder 4"/>
          <p:cNvSpPr>
            <a:spLocks noGrp="1"/>
          </p:cNvSpPr>
          <p:nvPr>
            <p:ph type="sldNum" sz="quarter" idx="12"/>
          </p:nvPr>
        </p:nvSpPr>
        <p:spPr/>
        <p:txBody>
          <a:bodyPr/>
          <a:lstStyle/>
          <a:p>
            <a:fld id="{F45B2314-50F7-4F10-B8A8-A8DCE8E27403}" type="slidenum">
              <a:rPr lang="en-GB" smtClean="0"/>
              <a:t>27</a:t>
            </a:fld>
            <a:endParaRPr lang="en-GB"/>
          </a:p>
        </p:txBody>
      </p:sp>
      <p:sp>
        <p:nvSpPr>
          <p:cNvPr id="6" name="Rectangle 5"/>
          <p:cNvSpPr/>
          <p:nvPr/>
        </p:nvSpPr>
        <p:spPr>
          <a:xfrm>
            <a:off x="838200" y="1690688"/>
            <a:ext cx="10796752" cy="1384995"/>
          </a:xfrm>
          <a:prstGeom prst="rect">
            <a:avLst/>
          </a:prstGeom>
        </p:spPr>
        <p:txBody>
          <a:bodyPr wrap="square">
            <a:spAutoFit/>
          </a:bodyPr>
          <a:lstStyle/>
          <a:p>
            <a:pPr marL="285750" indent="-285750">
              <a:buFont typeface="Arial" panose="020B0604020202020204" pitchFamily="34" charset="0"/>
              <a:buChar char="•"/>
            </a:pPr>
            <a:r>
              <a:rPr lang="en-GB" sz="2800" dirty="0"/>
              <a:t>Every time particles cross the cavity they gain or lose energy performing synchrotron oscillations or </a:t>
            </a:r>
            <a:r>
              <a:rPr lang="en-GB" sz="2800" dirty="0" smtClean="0"/>
              <a:t>ENERGY-PHASE </a:t>
            </a:r>
            <a:r>
              <a:rPr lang="en-GB" sz="2800" dirty="0"/>
              <a:t>oscillations around the ideal particle or synchronous particle.</a:t>
            </a:r>
          </a:p>
        </p:txBody>
      </p:sp>
      <p:sp>
        <p:nvSpPr>
          <p:cNvPr id="7" name="Freeform 6"/>
          <p:cNvSpPr/>
          <p:nvPr/>
        </p:nvSpPr>
        <p:spPr>
          <a:xfrm>
            <a:off x="5463139" y="3801077"/>
            <a:ext cx="5380522" cy="2441584"/>
          </a:xfrm>
          <a:custGeom>
            <a:avLst/>
            <a:gdLst>
              <a:gd name="connsiteX0" fmla="*/ 0 w 5380522"/>
              <a:gd name="connsiteY0" fmla="*/ 1193596 h 2441584"/>
              <a:gd name="connsiteX1" fmla="*/ 288758 w 5380522"/>
              <a:gd name="connsiteY1" fmla="*/ 808585 h 2441584"/>
              <a:gd name="connsiteX2" fmla="*/ 539015 w 5380522"/>
              <a:gd name="connsiteY2" fmla="*/ 500577 h 2441584"/>
              <a:gd name="connsiteX3" fmla="*/ 789272 w 5380522"/>
              <a:gd name="connsiteY3" fmla="*/ 240695 h 2441584"/>
              <a:gd name="connsiteX4" fmla="*/ 1049154 w 5380522"/>
              <a:gd name="connsiteY4" fmla="*/ 77065 h 2441584"/>
              <a:gd name="connsiteX5" fmla="*/ 1328287 w 5380522"/>
              <a:gd name="connsiteY5" fmla="*/ 63 h 2441584"/>
              <a:gd name="connsiteX6" fmla="*/ 1617044 w 5380522"/>
              <a:gd name="connsiteY6" fmla="*/ 67440 h 2441584"/>
              <a:gd name="connsiteX7" fmla="*/ 1886552 w 5380522"/>
              <a:gd name="connsiteY7" fmla="*/ 240695 h 2441584"/>
              <a:gd name="connsiteX8" fmla="*/ 2098308 w 5380522"/>
              <a:gd name="connsiteY8" fmla="*/ 442825 h 2441584"/>
              <a:gd name="connsiteX9" fmla="*/ 2261937 w 5380522"/>
              <a:gd name="connsiteY9" fmla="*/ 635331 h 2441584"/>
              <a:gd name="connsiteX10" fmla="*/ 2425567 w 5380522"/>
              <a:gd name="connsiteY10" fmla="*/ 847086 h 2441584"/>
              <a:gd name="connsiteX11" fmla="*/ 2868329 w 5380522"/>
              <a:gd name="connsiteY11" fmla="*/ 1472729 h 2441584"/>
              <a:gd name="connsiteX12" fmla="*/ 3253339 w 5380522"/>
              <a:gd name="connsiteY12" fmla="*/ 1944366 h 2441584"/>
              <a:gd name="connsiteX13" fmla="*/ 3590223 w 5380522"/>
              <a:gd name="connsiteY13" fmla="*/ 2271625 h 2441584"/>
              <a:gd name="connsiteX14" fmla="*/ 3984859 w 5380522"/>
              <a:gd name="connsiteY14" fmla="*/ 2435255 h 2441584"/>
              <a:gd name="connsiteX15" fmla="*/ 4321743 w 5380522"/>
              <a:gd name="connsiteY15" fmla="*/ 2377503 h 2441584"/>
              <a:gd name="connsiteX16" fmla="*/ 4687503 w 5380522"/>
              <a:gd name="connsiteY16" fmla="*/ 2098371 h 2441584"/>
              <a:gd name="connsiteX17" fmla="*/ 5005137 w 5380522"/>
              <a:gd name="connsiteY17" fmla="*/ 1742236 h 2441584"/>
              <a:gd name="connsiteX18" fmla="*/ 5226518 w 5380522"/>
              <a:gd name="connsiteY18" fmla="*/ 1443853 h 2441584"/>
              <a:gd name="connsiteX19" fmla="*/ 5380522 w 5380522"/>
              <a:gd name="connsiteY19" fmla="*/ 1203221 h 24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380522" h="2441584">
                <a:moveTo>
                  <a:pt x="0" y="1193596"/>
                </a:moveTo>
                <a:cubicBezTo>
                  <a:pt x="99461" y="1058842"/>
                  <a:pt x="198922" y="924088"/>
                  <a:pt x="288758" y="808585"/>
                </a:cubicBezTo>
                <a:cubicBezTo>
                  <a:pt x="378594" y="693082"/>
                  <a:pt x="455596" y="595225"/>
                  <a:pt x="539015" y="500577"/>
                </a:cubicBezTo>
                <a:cubicBezTo>
                  <a:pt x="622434" y="405929"/>
                  <a:pt x="704249" y="311280"/>
                  <a:pt x="789272" y="240695"/>
                </a:cubicBezTo>
                <a:cubicBezTo>
                  <a:pt x="874295" y="170110"/>
                  <a:pt x="959318" y="117170"/>
                  <a:pt x="1049154" y="77065"/>
                </a:cubicBezTo>
                <a:cubicBezTo>
                  <a:pt x="1138990" y="36960"/>
                  <a:pt x="1233639" y="1667"/>
                  <a:pt x="1328287" y="63"/>
                </a:cubicBezTo>
                <a:cubicBezTo>
                  <a:pt x="1422935" y="-1541"/>
                  <a:pt x="1524000" y="27335"/>
                  <a:pt x="1617044" y="67440"/>
                </a:cubicBezTo>
                <a:cubicBezTo>
                  <a:pt x="1710088" y="107545"/>
                  <a:pt x="1806341" y="178131"/>
                  <a:pt x="1886552" y="240695"/>
                </a:cubicBezTo>
                <a:cubicBezTo>
                  <a:pt x="1966763" y="303259"/>
                  <a:pt x="2035744" y="377052"/>
                  <a:pt x="2098308" y="442825"/>
                </a:cubicBezTo>
                <a:cubicBezTo>
                  <a:pt x="2160872" y="508598"/>
                  <a:pt x="2207394" y="567954"/>
                  <a:pt x="2261937" y="635331"/>
                </a:cubicBezTo>
                <a:cubicBezTo>
                  <a:pt x="2316480" y="702708"/>
                  <a:pt x="2324502" y="707520"/>
                  <a:pt x="2425567" y="847086"/>
                </a:cubicBezTo>
                <a:cubicBezTo>
                  <a:pt x="2526632" y="986652"/>
                  <a:pt x="2730367" y="1289849"/>
                  <a:pt x="2868329" y="1472729"/>
                </a:cubicBezTo>
                <a:cubicBezTo>
                  <a:pt x="3006291" y="1655609"/>
                  <a:pt x="3133023" y="1811217"/>
                  <a:pt x="3253339" y="1944366"/>
                </a:cubicBezTo>
                <a:cubicBezTo>
                  <a:pt x="3373655" y="2077515"/>
                  <a:pt x="3468303" y="2189810"/>
                  <a:pt x="3590223" y="2271625"/>
                </a:cubicBezTo>
                <a:cubicBezTo>
                  <a:pt x="3712143" y="2353440"/>
                  <a:pt x="3862939" y="2417609"/>
                  <a:pt x="3984859" y="2435255"/>
                </a:cubicBezTo>
                <a:cubicBezTo>
                  <a:pt x="4106779" y="2452901"/>
                  <a:pt x="4204636" y="2433650"/>
                  <a:pt x="4321743" y="2377503"/>
                </a:cubicBezTo>
                <a:cubicBezTo>
                  <a:pt x="4438850" y="2321356"/>
                  <a:pt x="4573604" y="2204249"/>
                  <a:pt x="4687503" y="2098371"/>
                </a:cubicBezTo>
                <a:cubicBezTo>
                  <a:pt x="4801402" y="1992493"/>
                  <a:pt x="4915301" y="1851322"/>
                  <a:pt x="5005137" y="1742236"/>
                </a:cubicBezTo>
                <a:cubicBezTo>
                  <a:pt x="5094973" y="1633150"/>
                  <a:pt x="5163954" y="1533689"/>
                  <a:pt x="5226518" y="1443853"/>
                </a:cubicBezTo>
                <a:cubicBezTo>
                  <a:pt x="5289082" y="1354017"/>
                  <a:pt x="5380522" y="1203221"/>
                  <a:pt x="5380522" y="1203221"/>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5463139" y="5021869"/>
            <a:ext cx="55171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381956" y="4681720"/>
            <a:ext cx="1532792" cy="369332"/>
          </a:xfrm>
          <a:prstGeom prst="rect">
            <a:avLst/>
          </a:prstGeom>
          <a:noFill/>
        </p:spPr>
        <p:txBody>
          <a:bodyPr wrap="none" rtlCol="0">
            <a:spAutoFit/>
          </a:bodyPr>
          <a:lstStyle/>
          <a:p>
            <a:r>
              <a:rPr lang="en-US" dirty="0" smtClean="0"/>
              <a:t>time or phase</a:t>
            </a:r>
            <a:endParaRPr lang="en-US" dirty="0"/>
          </a:p>
        </p:txBody>
      </p:sp>
      <p:sp>
        <p:nvSpPr>
          <p:cNvPr id="10" name="TextBox 9"/>
          <p:cNvSpPr txBox="1"/>
          <p:nvPr/>
        </p:nvSpPr>
        <p:spPr>
          <a:xfrm>
            <a:off x="5067924" y="3075683"/>
            <a:ext cx="324128" cy="369332"/>
          </a:xfrm>
          <a:prstGeom prst="rect">
            <a:avLst/>
          </a:prstGeom>
          <a:noFill/>
        </p:spPr>
        <p:txBody>
          <a:bodyPr wrap="none" rtlCol="0">
            <a:spAutoFit/>
          </a:bodyPr>
          <a:lstStyle/>
          <a:p>
            <a:r>
              <a:rPr lang="en-US" smtClean="0"/>
              <a:t>V</a:t>
            </a:r>
            <a:endParaRPr lang="en-US"/>
          </a:p>
        </p:txBody>
      </p:sp>
      <p:cxnSp>
        <p:nvCxnSpPr>
          <p:cNvPr id="11" name="Straight Arrow Connector 10"/>
          <p:cNvCxnSpPr/>
          <p:nvPr/>
        </p:nvCxnSpPr>
        <p:spPr>
          <a:xfrm flipV="1">
            <a:off x="6799446" y="3801077"/>
            <a:ext cx="0" cy="18115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463139" y="4986293"/>
            <a:ext cx="303288" cy="369332"/>
          </a:xfrm>
          <a:prstGeom prst="rect">
            <a:avLst/>
          </a:prstGeom>
          <a:noFill/>
        </p:spPr>
        <p:txBody>
          <a:bodyPr wrap="none" rtlCol="0">
            <a:spAutoFit/>
          </a:bodyPr>
          <a:lstStyle/>
          <a:p>
            <a:r>
              <a:rPr lang="en-US" smtClean="0"/>
              <a:t>0</a:t>
            </a:r>
            <a:endParaRPr lang="en-US"/>
          </a:p>
        </p:txBody>
      </p:sp>
      <p:sp>
        <p:nvSpPr>
          <p:cNvPr id="13" name="TextBox 12"/>
          <p:cNvSpPr txBox="1"/>
          <p:nvPr/>
        </p:nvSpPr>
        <p:spPr>
          <a:xfrm>
            <a:off x="6757024" y="4981499"/>
            <a:ext cx="518091" cy="369332"/>
          </a:xfrm>
          <a:prstGeom prst="rect">
            <a:avLst/>
          </a:prstGeom>
          <a:noFill/>
        </p:spPr>
        <p:txBody>
          <a:bodyPr wrap="none" rtlCol="0">
            <a:spAutoFit/>
          </a:bodyPr>
          <a:lstStyle/>
          <a:p>
            <a:r>
              <a:rPr lang="en-US" dirty="0" smtClean="0"/>
              <a:t>𝛑/2</a:t>
            </a:r>
            <a:endParaRPr lang="en-US" dirty="0"/>
          </a:p>
        </p:txBody>
      </p:sp>
      <p:sp>
        <p:nvSpPr>
          <p:cNvPr id="14" name="TextBox 13"/>
          <p:cNvSpPr txBox="1"/>
          <p:nvPr/>
        </p:nvSpPr>
        <p:spPr>
          <a:xfrm>
            <a:off x="8196748" y="4923558"/>
            <a:ext cx="335348" cy="369332"/>
          </a:xfrm>
          <a:prstGeom prst="rect">
            <a:avLst/>
          </a:prstGeom>
          <a:noFill/>
        </p:spPr>
        <p:txBody>
          <a:bodyPr wrap="none" rtlCol="0">
            <a:spAutoFit/>
          </a:bodyPr>
          <a:lstStyle/>
          <a:p>
            <a:r>
              <a:rPr lang="en-US" dirty="0" smtClean="0"/>
              <a:t>𝛑</a:t>
            </a:r>
            <a:endParaRPr lang="en-US" dirty="0"/>
          </a:p>
        </p:txBody>
      </p:sp>
      <p:cxnSp>
        <p:nvCxnSpPr>
          <p:cNvPr id="15" name="Straight Connector 14"/>
          <p:cNvCxnSpPr/>
          <p:nvPr/>
        </p:nvCxnSpPr>
        <p:spPr>
          <a:xfrm>
            <a:off x="6796780" y="3185123"/>
            <a:ext cx="0" cy="306164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588980" y="3244871"/>
            <a:ext cx="1142241" cy="646331"/>
          </a:xfrm>
          <a:prstGeom prst="rect">
            <a:avLst/>
          </a:prstGeom>
          <a:noFill/>
        </p:spPr>
        <p:txBody>
          <a:bodyPr wrap="square" rtlCol="0">
            <a:spAutoFit/>
          </a:bodyPr>
          <a:lstStyle/>
          <a:p>
            <a:pPr algn="ctr"/>
            <a:r>
              <a:rPr lang="en-US" smtClean="0"/>
              <a:t>Below transition</a:t>
            </a:r>
            <a:endParaRPr lang="en-US"/>
          </a:p>
        </p:txBody>
      </p:sp>
      <p:sp>
        <p:nvSpPr>
          <p:cNvPr id="17" name="TextBox 16"/>
          <p:cNvSpPr txBox="1"/>
          <p:nvPr/>
        </p:nvSpPr>
        <p:spPr>
          <a:xfrm>
            <a:off x="7090065" y="3244871"/>
            <a:ext cx="1142241" cy="646331"/>
          </a:xfrm>
          <a:prstGeom prst="rect">
            <a:avLst/>
          </a:prstGeom>
          <a:noFill/>
        </p:spPr>
        <p:txBody>
          <a:bodyPr wrap="square" rtlCol="0">
            <a:spAutoFit/>
          </a:bodyPr>
          <a:lstStyle/>
          <a:p>
            <a:pPr algn="ctr"/>
            <a:r>
              <a:rPr lang="en-US" dirty="0" smtClean="0"/>
              <a:t>Above transition</a:t>
            </a:r>
            <a:endParaRPr lang="en-US" dirty="0"/>
          </a:p>
        </p:txBody>
      </p:sp>
      <p:cxnSp>
        <p:nvCxnSpPr>
          <p:cNvPr id="18" name="Straight Arrow Connector 17"/>
          <p:cNvCxnSpPr/>
          <p:nvPr/>
        </p:nvCxnSpPr>
        <p:spPr>
          <a:xfrm flipV="1">
            <a:off x="5441223" y="3073500"/>
            <a:ext cx="19251" cy="36479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5965834" y="4213098"/>
            <a:ext cx="128860" cy="1196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757289" y="4469771"/>
            <a:ext cx="128860" cy="11962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5821719" y="4999586"/>
            <a:ext cx="493514" cy="369332"/>
            <a:chOff x="5821719" y="4999586"/>
            <a:chExt cx="493514" cy="369332"/>
          </a:xfrm>
        </p:grpSpPr>
        <p:cxnSp>
          <p:nvCxnSpPr>
            <p:cNvPr id="23" name="Straight Arrow Connector 22"/>
            <p:cNvCxnSpPr/>
            <p:nvPr/>
          </p:nvCxnSpPr>
          <p:spPr>
            <a:xfrm>
              <a:off x="5821719" y="5051052"/>
              <a:ext cx="490849"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829203" y="4999586"/>
              <a:ext cx="486030" cy="369332"/>
            </a:xfrm>
            <a:prstGeom prst="rect">
              <a:avLst/>
            </a:prstGeom>
            <a:noFill/>
          </p:spPr>
          <p:txBody>
            <a:bodyPr wrap="none" rtlCol="0">
              <a:spAutoFit/>
            </a:bodyPr>
            <a:lstStyle/>
            <a:p>
              <a:r>
                <a:rPr lang="en-US" dirty="0" smtClean="0"/>
                <a:t>∆𝜑</a:t>
              </a:r>
              <a:endParaRPr lang="en-US" dirty="0"/>
            </a:p>
          </p:txBody>
        </p:sp>
      </p:grpSp>
      <p:grpSp>
        <p:nvGrpSpPr>
          <p:cNvPr id="28" name="Group 27"/>
          <p:cNvGrpSpPr/>
          <p:nvPr/>
        </p:nvGrpSpPr>
        <p:grpSpPr>
          <a:xfrm>
            <a:off x="4532330" y="4002505"/>
            <a:ext cx="859722" cy="527079"/>
            <a:chOff x="4532330" y="4002505"/>
            <a:chExt cx="859722" cy="527079"/>
          </a:xfrm>
        </p:grpSpPr>
        <p:cxnSp>
          <p:nvCxnSpPr>
            <p:cNvPr id="26" name="Straight Arrow Connector 25"/>
            <p:cNvCxnSpPr/>
            <p:nvPr/>
          </p:nvCxnSpPr>
          <p:spPr>
            <a:xfrm>
              <a:off x="5392052" y="4002505"/>
              <a:ext cx="0" cy="527079"/>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532330" y="4114170"/>
              <a:ext cx="857927" cy="369332"/>
            </a:xfrm>
            <a:prstGeom prst="rect">
              <a:avLst/>
            </a:prstGeom>
            <a:noFill/>
          </p:spPr>
          <p:txBody>
            <a:bodyPr wrap="none" rtlCol="0">
              <a:spAutoFit/>
            </a:bodyPr>
            <a:lstStyle/>
            <a:p>
              <a:r>
                <a:rPr lang="en-US" dirty="0" smtClean="0"/>
                <a:t>∆</a:t>
              </a:r>
              <a:r>
                <a:rPr lang="en-US" smtClean="0"/>
                <a:t>V≈∆E</a:t>
              </a:r>
              <a:endParaRPr lang="en-US" dirty="0"/>
            </a:p>
          </p:txBody>
        </p:sp>
      </p:grpSp>
      <p:sp>
        <p:nvSpPr>
          <p:cNvPr id="30" name="TextBox 29"/>
          <p:cNvSpPr txBox="1"/>
          <p:nvPr/>
        </p:nvSpPr>
        <p:spPr>
          <a:xfrm>
            <a:off x="779704" y="3475603"/>
            <a:ext cx="3456532" cy="2246769"/>
          </a:xfrm>
          <a:prstGeom prst="rect">
            <a:avLst/>
          </a:prstGeom>
          <a:noFill/>
        </p:spPr>
        <p:txBody>
          <a:bodyPr wrap="square" rtlCol="0">
            <a:spAutoFit/>
          </a:bodyPr>
          <a:lstStyle/>
          <a:p>
            <a:pPr algn="ctr"/>
            <a:r>
              <a:rPr lang="en-US" sz="2800" dirty="0" smtClean="0"/>
              <a:t>The energy and phase variations can be described by differential equations </a:t>
            </a:r>
            <a:r>
              <a:rPr lang="en-US" sz="2800" smtClean="0"/>
              <a:t>of motion </a:t>
            </a:r>
            <a:endParaRPr lang="en-US" sz="2800" dirty="0"/>
          </a:p>
        </p:txBody>
      </p:sp>
    </p:spTree>
    <p:extLst>
      <p:ext uri="{BB962C8B-B14F-4D97-AF65-F5344CB8AC3E}">
        <p14:creationId xmlns:p14="http://schemas.microsoft.com/office/powerpoint/2010/main" val="224681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repeatCount="indefinite" fill="hold" grpId="0" nodeType="clickEffect">
                                  <p:stCondLst>
                                    <p:cond delay="0"/>
                                  </p:stCondLst>
                                  <p:endCondLst>
                                    <p:cond evt="onNext" delay="0">
                                      <p:tgtEl>
                                        <p:sldTgt/>
                                      </p:tgtEl>
                                    </p:cond>
                                  </p:endCondLst>
                                  <p:childTnLst>
                                    <p:animMotion origin="layout" path="M 0.00013 0.00046 L 0.03698 -0.07454 L 0.00013 0.00046 Z " pathEditMode="relative" ptsTypes="AAA">
                                      <p:cBhvr>
                                        <p:cTn id="6" dur="2000" fill="hold"/>
                                        <p:tgtEl>
                                          <p:spTgt spid="21"/>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7559" y="336331"/>
            <a:ext cx="2544479" cy="369332"/>
          </a:xfrm>
          <a:prstGeom prst="rect">
            <a:avLst/>
          </a:prstGeom>
          <a:noFill/>
        </p:spPr>
        <p:txBody>
          <a:bodyPr wrap="none" rtlCol="0">
            <a:spAutoFit/>
          </a:bodyPr>
          <a:lstStyle/>
          <a:p>
            <a:r>
              <a:rPr lang="en-GB" b="1" dirty="0" smtClean="0">
                <a:solidFill>
                  <a:schemeClr val="accent5"/>
                </a:solidFill>
              </a:rPr>
              <a:t>SYNCHROTRON MOTION</a:t>
            </a:r>
            <a:endParaRPr lang="en-GB" b="1" dirty="0">
              <a:solidFill>
                <a:schemeClr val="accent5"/>
              </a:solidFill>
            </a:endParaRPr>
          </a:p>
        </p:txBody>
      </p:sp>
      <p:sp>
        <p:nvSpPr>
          <p:cNvPr id="3" name="TextBox 2"/>
          <p:cNvSpPr txBox="1"/>
          <p:nvPr/>
        </p:nvSpPr>
        <p:spPr>
          <a:xfrm>
            <a:off x="567559" y="705663"/>
            <a:ext cx="11256580" cy="923330"/>
          </a:xfrm>
          <a:prstGeom prst="rect">
            <a:avLst/>
          </a:prstGeom>
          <a:noFill/>
        </p:spPr>
        <p:txBody>
          <a:bodyPr wrap="square" rtlCol="0">
            <a:spAutoFit/>
          </a:bodyPr>
          <a:lstStyle/>
          <a:p>
            <a:pPr marL="285750" indent="-285750">
              <a:buFont typeface="Arial" panose="020B0604020202020204" pitchFamily="34" charset="0"/>
              <a:buChar char="•"/>
            </a:pPr>
            <a:r>
              <a:rPr lang="en-GB" dirty="0" smtClean="0"/>
              <a:t>Every time particles cross the cavity they gain or lose energy performing synchrotron oscillations or phase oscillations around the ideal particle or synchronous particle.</a:t>
            </a:r>
          </a:p>
          <a:p>
            <a:pPr marL="285750" indent="-285750">
              <a:buFont typeface="Arial" panose="020B0604020202020204" pitchFamily="34" charset="0"/>
              <a:buChar char="•"/>
            </a:pPr>
            <a:r>
              <a:rPr lang="en-GB" dirty="0" smtClean="0"/>
              <a:t>We will call the relative energy difference:</a:t>
            </a:r>
            <a:endParaRPr lang="en-GB" dirty="0"/>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nvPr>
            </p:nvGraphicFramePr>
            <p:xfrm>
              <a:off x="641131" y="1628993"/>
              <a:ext cx="10118398" cy="653161"/>
            </p:xfrm>
            <a:graphic>
              <a:graphicData uri="http://schemas.openxmlformats.org/drawingml/2006/table">
                <a:tbl>
                  <a:tblPr firstRow="1" bandRow="1">
                    <a:tableStyleId>{2D5ABB26-0587-4C30-8999-92F81FD0307C}</a:tableStyleId>
                  </a:tblPr>
                  <a:tblGrid>
                    <a:gridCol w="5059199">
                      <a:extLst>
                        <a:ext uri="{9D8B030D-6E8A-4147-A177-3AD203B41FA5}">
                          <a16:colId xmlns:a16="http://schemas.microsoft.com/office/drawing/2014/main" xmlns="" val="2500582223"/>
                        </a:ext>
                      </a:extLst>
                    </a:gridCol>
                    <a:gridCol w="5059199">
                      <a:extLst>
                        <a:ext uri="{9D8B030D-6E8A-4147-A177-3AD203B41FA5}">
                          <a16:colId xmlns:a16="http://schemas.microsoft.com/office/drawing/2014/main" xmlns="" val="132000027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r>
                                  <a:rPr lang="en-US" sz="1800" b="0" i="1" smtClean="0">
                                    <a:latin typeface="Cambria Math" panose="02040503050406030204" pitchFamily="18" charset="0"/>
                                    <a:sym typeface="Wingdings" panose="05000000000000000000" pitchFamily="2" charset="2"/>
                                  </a:rPr>
                                  <m:t>𝑤</m:t>
                                </m:r>
                                <m:r>
                                  <a:rPr lang="en-US" sz="1800" b="0" i="1" smtClean="0">
                                    <a:latin typeface="Cambria Math" panose="02040503050406030204" pitchFamily="18" charset="0"/>
                                    <a:sym typeface="Wingdings" panose="05000000000000000000" pitchFamily="2" charset="2"/>
                                  </a:rPr>
                                  <m:t>=</m:t>
                                </m:r>
                                <m:f>
                                  <m:fPr>
                                    <m:ctrlPr>
                                      <a:rPr lang="en-US" sz="1800" b="0" i="1" smtClean="0">
                                        <a:latin typeface="Cambria Math" charset="0"/>
                                        <a:sym typeface="Wingdings" panose="05000000000000000000" pitchFamily="2" charset="2"/>
                                      </a:rPr>
                                    </m:ctrlPr>
                                  </m:fPr>
                                  <m:num>
                                    <m:r>
                                      <a:rPr lang="en-US" sz="1800" b="0" i="0" smtClean="0">
                                        <a:latin typeface="Cambria Math" panose="02040503050406030204" pitchFamily="18" charset="0"/>
                                        <a:ea typeface="Cambria Math" panose="02040503050406030204" pitchFamily="18" charset="0"/>
                                        <a:sym typeface="Wingdings" panose="05000000000000000000" pitchFamily="2" charset="2"/>
                                      </a:rPr>
                                      <m:t>∆</m:t>
                                    </m:r>
                                    <m:r>
                                      <a:rPr lang="en-US" sz="1800" b="0" i="1" smtClean="0">
                                        <a:latin typeface="Cambria Math" panose="02040503050406030204" pitchFamily="18" charset="0"/>
                                        <a:ea typeface="Cambria Math" panose="02040503050406030204" pitchFamily="18" charset="0"/>
                                        <a:sym typeface="Wingdings" panose="05000000000000000000" pitchFamily="2" charset="2"/>
                                      </a:rPr>
                                      <m:t>𝑊</m:t>
                                    </m:r>
                                  </m:num>
                                  <m:den>
                                    <m:sSub>
                                      <m:sSubPr>
                                        <m:ctrlPr>
                                          <a:rPr lang="en-US" sz="1800" b="0" i="1" smtClean="0">
                                            <a:latin typeface="Cambria Math" charset="0"/>
                                            <a:sym typeface="Wingdings" panose="05000000000000000000" pitchFamily="2" charset="2"/>
                                          </a:rPr>
                                        </m:ctrlPr>
                                      </m:sSubPr>
                                      <m:e>
                                        <m:r>
                                          <a:rPr lang="en-US" sz="1800" b="0" i="1" smtClean="0">
                                            <a:latin typeface="Cambria Math" panose="02040503050406030204" pitchFamily="18" charset="0"/>
                                            <a:sym typeface="Wingdings" panose="05000000000000000000" pitchFamily="2" charset="2"/>
                                          </a:rPr>
                                          <m:t>𝑊</m:t>
                                        </m:r>
                                      </m:e>
                                      <m:sub>
                                        <m:r>
                                          <a:rPr lang="en-US" sz="1800" b="0" i="1" smtClean="0">
                                            <a:latin typeface="Cambria Math" panose="02040503050406030204" pitchFamily="18" charset="0"/>
                                            <a:sym typeface="Wingdings" panose="05000000000000000000" pitchFamily="2" charset="2"/>
                                          </a:rPr>
                                          <m:t>𝑠</m:t>
                                        </m:r>
                                      </m:sub>
                                    </m:sSub>
                                  </m:den>
                                </m:f>
                                <m:r>
                                  <a:rPr lang="en-US" sz="1800" b="0" i="1" smtClean="0">
                                    <a:latin typeface="Cambria Math" panose="02040503050406030204" pitchFamily="18" charset="0"/>
                                    <a:sym typeface="Wingdings" panose="05000000000000000000" pitchFamily="2" charset="2"/>
                                  </a:rPr>
                                  <m:t>=</m:t>
                                </m:r>
                                <m:f>
                                  <m:fPr>
                                    <m:ctrlPr>
                                      <a:rPr lang="en-US" sz="1800" b="0" i="1" smtClean="0">
                                        <a:latin typeface="Cambria Math" charset="0"/>
                                        <a:sym typeface="Wingdings" panose="05000000000000000000" pitchFamily="2" charset="2"/>
                                      </a:rPr>
                                    </m:ctrlPr>
                                  </m:fPr>
                                  <m:num>
                                    <m:r>
                                      <a:rPr lang="en-US" sz="1800" b="0" i="1" smtClean="0">
                                        <a:latin typeface="Cambria Math" panose="02040503050406030204" pitchFamily="18" charset="0"/>
                                        <a:sym typeface="Wingdings" panose="05000000000000000000" pitchFamily="2" charset="2"/>
                                      </a:rPr>
                                      <m:t>𝑊</m:t>
                                    </m:r>
                                    <m:r>
                                      <a:rPr lang="en-US" sz="1800" b="0" i="1" smtClean="0">
                                        <a:latin typeface="Cambria Math" panose="02040503050406030204" pitchFamily="18" charset="0"/>
                                        <a:sym typeface="Wingdings" panose="05000000000000000000" pitchFamily="2" charset="2"/>
                                      </a:rPr>
                                      <m:t>−</m:t>
                                    </m:r>
                                    <m:sSub>
                                      <m:sSubPr>
                                        <m:ctrlPr>
                                          <a:rPr lang="en-US" sz="1800" b="0" i="1" smtClean="0">
                                            <a:latin typeface="Cambria Math" charset="0"/>
                                            <a:sym typeface="Wingdings" panose="05000000000000000000" pitchFamily="2" charset="2"/>
                                          </a:rPr>
                                        </m:ctrlPr>
                                      </m:sSubPr>
                                      <m:e>
                                        <m:r>
                                          <a:rPr lang="en-US" sz="1800" b="0" i="1" smtClean="0">
                                            <a:latin typeface="Cambria Math" panose="02040503050406030204" pitchFamily="18" charset="0"/>
                                            <a:sym typeface="Wingdings" panose="05000000000000000000" pitchFamily="2" charset="2"/>
                                          </a:rPr>
                                          <m:t>𝑊</m:t>
                                        </m:r>
                                      </m:e>
                                      <m:sub>
                                        <m:r>
                                          <a:rPr lang="en-US" sz="1800" b="0" i="1" smtClean="0">
                                            <a:latin typeface="Cambria Math" panose="02040503050406030204" pitchFamily="18" charset="0"/>
                                            <a:sym typeface="Wingdings" panose="05000000000000000000" pitchFamily="2" charset="2"/>
                                          </a:rPr>
                                          <m:t>𝑠</m:t>
                                        </m:r>
                                      </m:sub>
                                    </m:sSub>
                                  </m:num>
                                  <m:den>
                                    <m:sSub>
                                      <m:sSubPr>
                                        <m:ctrlPr>
                                          <a:rPr lang="en-US" sz="1800" b="0" i="1" smtClean="0">
                                            <a:latin typeface="Cambria Math" charset="0"/>
                                            <a:sym typeface="Wingdings" panose="05000000000000000000" pitchFamily="2" charset="2"/>
                                          </a:rPr>
                                        </m:ctrlPr>
                                      </m:sSubPr>
                                      <m:e>
                                        <m:r>
                                          <a:rPr lang="en-US" sz="1800" b="0" i="1" smtClean="0">
                                            <a:latin typeface="Cambria Math" panose="02040503050406030204" pitchFamily="18" charset="0"/>
                                            <a:sym typeface="Wingdings" panose="05000000000000000000" pitchFamily="2" charset="2"/>
                                          </a:rPr>
                                          <m:t>𝑊</m:t>
                                        </m:r>
                                      </m:e>
                                      <m:sub>
                                        <m:r>
                                          <a:rPr lang="en-US" sz="1800" b="0" i="1" smtClean="0">
                                            <a:latin typeface="Cambria Math" panose="02040503050406030204" pitchFamily="18" charset="0"/>
                                            <a:sym typeface="Wingdings" panose="05000000000000000000" pitchFamily="2" charset="2"/>
                                          </a:rPr>
                                          <m:t>𝑠</m:t>
                                        </m:r>
                                      </m:sub>
                                    </m:sSub>
                                  </m:den>
                                </m:f>
                              </m:oMath>
                            </m:oMathPara>
                          </a14:m>
                          <a:endParaRPr lang="en-GB" sz="1800" dirty="0"/>
                        </a:p>
                      </a:txBody>
                      <a:tcPr>
                        <a:noFill/>
                      </a:tcPr>
                    </a:tc>
                    <a:tc>
                      <a:txBody>
                        <a:bodyPr/>
                        <a:lstStyle/>
                        <a:p>
                          <a:pPr algn="r"/>
                          <a:r>
                            <a:rPr lang="en-GB" sz="1800" dirty="0" smtClean="0"/>
                            <a:t>Eq. 20</a:t>
                          </a:r>
                          <a:endParaRPr lang="en-GB" sz="1800" dirty="0"/>
                        </a:p>
                      </a:txBody>
                      <a:tcPr anchor="ctr"/>
                    </a:tc>
                    <a:extLst>
                      <a:ext uri="{0D108BD9-81ED-4DB2-BD59-A6C34878D82A}">
                        <a16:rowId xmlns:a16="http://schemas.microsoft.com/office/drawing/2014/main" xmlns="" val="1258918592"/>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3133448689"/>
                  </p:ext>
                </p:extLst>
              </p:nvPr>
            </p:nvGraphicFramePr>
            <p:xfrm>
              <a:off x="641131" y="1628993"/>
              <a:ext cx="10118398" cy="653161"/>
            </p:xfrm>
            <a:graphic>
              <a:graphicData uri="http://schemas.openxmlformats.org/drawingml/2006/table">
                <a:tbl>
                  <a:tblPr firstRow="1" bandRow="1">
                    <a:tableStyleId>{2D5ABB26-0587-4C30-8999-92F81FD0307C}</a:tableStyleId>
                  </a:tblPr>
                  <a:tblGrid>
                    <a:gridCol w="5059199">
                      <a:extLst>
                        <a:ext uri="{9D8B030D-6E8A-4147-A177-3AD203B41FA5}">
                          <a16:colId xmlns:a16="http://schemas.microsoft.com/office/drawing/2014/main" val="2500582223"/>
                        </a:ext>
                      </a:extLst>
                    </a:gridCol>
                    <a:gridCol w="5059199">
                      <a:extLst>
                        <a:ext uri="{9D8B030D-6E8A-4147-A177-3AD203B41FA5}">
                          <a16:colId xmlns:a16="http://schemas.microsoft.com/office/drawing/2014/main" val="1320000271"/>
                        </a:ext>
                      </a:extLst>
                    </a:gridCol>
                  </a:tblGrid>
                  <a:tr h="653161">
                    <a:tc>
                      <a:txBody>
                        <a:bodyPr/>
                        <a:lstStyle/>
                        <a:p>
                          <a:endParaRPr lang="es-ES"/>
                        </a:p>
                      </a:txBody>
                      <a:tcPr>
                        <a:blipFill>
                          <a:blip r:embed="rId2"/>
                          <a:stretch>
                            <a:fillRect r="-99880"/>
                          </a:stretch>
                        </a:blipFill>
                      </a:tcPr>
                    </a:tc>
                    <a:tc>
                      <a:txBody>
                        <a:bodyPr/>
                        <a:lstStyle/>
                        <a:p>
                          <a:pPr algn="r"/>
                          <a:r>
                            <a:rPr lang="en-GB" sz="1800" dirty="0" smtClean="0"/>
                            <a:t>Eq. 20</a:t>
                          </a:r>
                          <a:endParaRPr lang="en-GB" sz="1800" dirty="0"/>
                        </a:p>
                      </a:txBody>
                      <a:tcPr anchor="ctr"/>
                    </a:tc>
                    <a:extLst>
                      <a:ext uri="{0D108BD9-81ED-4DB2-BD59-A6C34878D82A}">
                        <a16:rowId xmlns:a16="http://schemas.microsoft.com/office/drawing/2014/main" val="1258918592"/>
                      </a:ext>
                    </a:extLst>
                  </a:tr>
                </a:tbl>
              </a:graphicData>
            </a:graphic>
          </p:graphicFrame>
        </mc:Fallback>
      </mc:AlternateContent>
      <p:sp>
        <p:nvSpPr>
          <p:cNvPr id="5" name="TextBox 4"/>
          <p:cNvSpPr txBox="1"/>
          <p:nvPr/>
        </p:nvSpPr>
        <p:spPr>
          <a:xfrm>
            <a:off x="641131" y="2173148"/>
            <a:ext cx="2895536" cy="369332"/>
          </a:xfrm>
          <a:prstGeom prst="rect">
            <a:avLst/>
          </a:prstGeom>
          <a:noFill/>
        </p:spPr>
        <p:txBody>
          <a:bodyPr wrap="none" rtlCol="0">
            <a:spAutoFit/>
          </a:bodyPr>
          <a:lstStyle/>
          <a:p>
            <a:pPr marL="285750" indent="-285750">
              <a:buFont typeface="Arial" panose="020B0604020202020204" pitchFamily="34" charset="0"/>
              <a:buChar char="•"/>
            </a:pPr>
            <a:r>
              <a:rPr lang="en-GB" dirty="0" smtClean="0"/>
              <a:t>And the phase difference:</a:t>
            </a:r>
            <a:endParaRPr lang="en-GB" dirty="0"/>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nvPr>
            </p:nvGraphicFramePr>
            <p:xfrm>
              <a:off x="641131" y="2459954"/>
              <a:ext cx="10118398" cy="370840"/>
            </p:xfrm>
            <a:graphic>
              <a:graphicData uri="http://schemas.openxmlformats.org/drawingml/2006/table">
                <a:tbl>
                  <a:tblPr firstRow="1" bandRow="1">
                    <a:tableStyleId>{2D5ABB26-0587-4C30-8999-92F81FD0307C}</a:tableStyleId>
                  </a:tblPr>
                  <a:tblGrid>
                    <a:gridCol w="5059199">
                      <a:extLst>
                        <a:ext uri="{9D8B030D-6E8A-4147-A177-3AD203B41FA5}">
                          <a16:colId xmlns:a16="http://schemas.microsoft.com/office/drawing/2014/main" xmlns="" val="2500582223"/>
                        </a:ext>
                      </a:extLst>
                    </a:gridCol>
                    <a:gridCol w="5059199">
                      <a:extLst>
                        <a:ext uri="{9D8B030D-6E8A-4147-A177-3AD203B41FA5}">
                          <a16:colId xmlns:a16="http://schemas.microsoft.com/office/drawing/2014/main" xmlns="" val="132000027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r>
                                  <a:rPr lang="en-US" sz="1800" b="0" i="1" smtClean="0">
                                    <a:latin typeface="Cambria Math" panose="02040503050406030204" pitchFamily="18" charset="0"/>
                                    <a:ea typeface="Cambria Math" panose="02040503050406030204" pitchFamily="18" charset="0"/>
                                    <a:sym typeface="Wingdings" panose="05000000000000000000" pitchFamily="2" charset="2"/>
                                  </a:rPr>
                                  <m:t>∆</m:t>
                                </m:r>
                                <m:r>
                                  <a:rPr lang="en-US" sz="1800" b="0" i="1" smtClean="0">
                                    <a:latin typeface="Cambria Math" panose="02040503050406030204" pitchFamily="18" charset="0"/>
                                    <a:ea typeface="Cambria Math" panose="02040503050406030204" pitchFamily="18" charset="0"/>
                                    <a:sym typeface="Wingdings" panose="05000000000000000000" pitchFamily="2" charset="2"/>
                                  </a:rPr>
                                  <m:t>𝜑</m:t>
                                </m:r>
                                <m:r>
                                  <a:rPr lang="en-US" sz="1800" b="0" i="1" smtClean="0">
                                    <a:latin typeface="Cambria Math" panose="02040503050406030204" pitchFamily="18" charset="0"/>
                                    <a:ea typeface="Cambria Math" panose="02040503050406030204" pitchFamily="18" charset="0"/>
                                    <a:sym typeface="Wingdings" panose="05000000000000000000" pitchFamily="2" charset="2"/>
                                  </a:rPr>
                                  <m:t>=</m:t>
                                </m:r>
                                <m:r>
                                  <a:rPr lang="en-US" sz="1800" b="0" i="1" smtClean="0">
                                    <a:latin typeface="Cambria Math" panose="02040503050406030204" pitchFamily="18" charset="0"/>
                                    <a:ea typeface="Cambria Math" panose="02040503050406030204" pitchFamily="18" charset="0"/>
                                    <a:sym typeface="Wingdings" panose="05000000000000000000" pitchFamily="2" charset="2"/>
                                  </a:rPr>
                                  <m:t>𝜑</m:t>
                                </m:r>
                                <m:r>
                                  <a:rPr lang="en-US" sz="1800" b="0" i="1" smtClean="0">
                                    <a:latin typeface="Cambria Math" panose="02040503050406030204" pitchFamily="18" charset="0"/>
                                    <a:ea typeface="Cambria Math" panose="02040503050406030204" pitchFamily="18" charset="0"/>
                                    <a:sym typeface="Wingdings" panose="05000000000000000000" pitchFamily="2" charset="2"/>
                                  </a:rPr>
                                  <m:t>−</m:t>
                                </m:r>
                                <m:sSub>
                                  <m:sSubPr>
                                    <m:ctrlPr>
                                      <a:rPr lang="en-US" sz="1800" b="0" i="1" smtClean="0">
                                        <a:latin typeface="Cambria Math" charset="0"/>
                                        <a:ea typeface="Cambria Math" panose="02040503050406030204" pitchFamily="18" charset="0"/>
                                        <a:sym typeface="Wingdings" panose="05000000000000000000" pitchFamily="2" charset="2"/>
                                      </a:rPr>
                                    </m:ctrlPr>
                                  </m:sSubPr>
                                  <m:e>
                                    <m:r>
                                      <a:rPr lang="en-US" sz="1800" b="0" i="1" smtClean="0">
                                        <a:latin typeface="Cambria Math" panose="02040503050406030204" pitchFamily="18" charset="0"/>
                                        <a:ea typeface="Cambria Math" panose="02040503050406030204" pitchFamily="18" charset="0"/>
                                        <a:sym typeface="Wingdings" panose="05000000000000000000" pitchFamily="2" charset="2"/>
                                      </a:rPr>
                                      <m:t>𝜑</m:t>
                                    </m:r>
                                  </m:e>
                                  <m:sub>
                                    <m:r>
                                      <a:rPr lang="en-US" sz="1800" b="0" i="1" smtClean="0">
                                        <a:latin typeface="Cambria Math" panose="02040503050406030204" pitchFamily="18" charset="0"/>
                                        <a:ea typeface="Cambria Math" panose="02040503050406030204" pitchFamily="18" charset="0"/>
                                        <a:sym typeface="Wingdings" panose="05000000000000000000" pitchFamily="2" charset="2"/>
                                      </a:rPr>
                                      <m:t>𝑠</m:t>
                                    </m:r>
                                  </m:sub>
                                </m:sSub>
                              </m:oMath>
                            </m:oMathPara>
                          </a14:m>
                          <a:endParaRPr lang="en-GB" sz="1800" dirty="0"/>
                        </a:p>
                      </a:txBody>
                      <a:tcPr>
                        <a:noFill/>
                      </a:tcPr>
                    </a:tc>
                    <a:tc>
                      <a:txBody>
                        <a:bodyPr/>
                        <a:lstStyle/>
                        <a:p>
                          <a:pPr algn="r"/>
                          <a:r>
                            <a:rPr lang="en-GB" sz="1800" dirty="0" smtClean="0"/>
                            <a:t>Eq. 21</a:t>
                          </a:r>
                          <a:endParaRPr lang="en-GB" sz="1800" dirty="0"/>
                        </a:p>
                      </a:txBody>
                      <a:tcPr anchor="ctr"/>
                    </a:tc>
                    <a:extLst>
                      <a:ext uri="{0D108BD9-81ED-4DB2-BD59-A6C34878D82A}">
                        <a16:rowId xmlns:a16="http://schemas.microsoft.com/office/drawing/2014/main" xmlns="" val="1258918592"/>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2166539941"/>
                  </p:ext>
                </p:extLst>
              </p:nvPr>
            </p:nvGraphicFramePr>
            <p:xfrm>
              <a:off x="641131" y="2459954"/>
              <a:ext cx="10118398" cy="370840"/>
            </p:xfrm>
            <a:graphic>
              <a:graphicData uri="http://schemas.openxmlformats.org/drawingml/2006/table">
                <a:tbl>
                  <a:tblPr firstRow="1" bandRow="1">
                    <a:tableStyleId>{2D5ABB26-0587-4C30-8999-92F81FD0307C}</a:tableStyleId>
                  </a:tblPr>
                  <a:tblGrid>
                    <a:gridCol w="5059199">
                      <a:extLst>
                        <a:ext uri="{9D8B030D-6E8A-4147-A177-3AD203B41FA5}">
                          <a16:colId xmlns:a16="http://schemas.microsoft.com/office/drawing/2014/main" val="2500582223"/>
                        </a:ext>
                      </a:extLst>
                    </a:gridCol>
                    <a:gridCol w="5059199">
                      <a:extLst>
                        <a:ext uri="{9D8B030D-6E8A-4147-A177-3AD203B41FA5}">
                          <a16:colId xmlns:a16="http://schemas.microsoft.com/office/drawing/2014/main" val="1320000271"/>
                        </a:ext>
                      </a:extLst>
                    </a:gridCol>
                  </a:tblGrid>
                  <a:tr h="370840">
                    <a:tc>
                      <a:txBody>
                        <a:bodyPr/>
                        <a:lstStyle/>
                        <a:p>
                          <a:endParaRPr lang="es-ES"/>
                        </a:p>
                      </a:txBody>
                      <a:tcPr>
                        <a:blipFill>
                          <a:blip r:embed="rId3"/>
                          <a:stretch>
                            <a:fillRect t="-8065" r="-99880" b="-24194"/>
                          </a:stretch>
                        </a:blipFill>
                      </a:tcPr>
                    </a:tc>
                    <a:tc>
                      <a:txBody>
                        <a:bodyPr/>
                        <a:lstStyle/>
                        <a:p>
                          <a:pPr algn="r"/>
                          <a:r>
                            <a:rPr lang="en-GB" sz="1800" dirty="0" smtClean="0"/>
                            <a:t>Eq. 21</a:t>
                          </a:r>
                          <a:endParaRPr lang="en-GB" sz="1800" dirty="0"/>
                        </a:p>
                      </a:txBody>
                      <a:tcPr anchor="ctr"/>
                    </a:tc>
                    <a:extLst>
                      <a:ext uri="{0D108BD9-81ED-4DB2-BD59-A6C34878D82A}">
                        <a16:rowId xmlns:a16="http://schemas.microsoft.com/office/drawing/2014/main" val="1258918592"/>
                      </a:ext>
                    </a:extLst>
                  </a:tr>
                </a:tbl>
              </a:graphicData>
            </a:graphic>
          </p:graphicFrame>
        </mc:Fallback>
      </mc:AlternateContent>
      <mc:AlternateContent xmlns:mc="http://schemas.openxmlformats.org/markup-compatibility/2006" xmlns:a14="http://schemas.microsoft.com/office/drawing/2010/main">
        <mc:Choice Requires="a14">
          <p:sp>
            <p:nvSpPr>
              <p:cNvPr id="7" name="TextBox 6"/>
              <p:cNvSpPr txBox="1"/>
              <p:nvPr/>
            </p:nvSpPr>
            <p:spPr>
              <a:xfrm>
                <a:off x="641131" y="2826309"/>
                <a:ext cx="11351172" cy="2031325"/>
              </a:xfrm>
              <a:prstGeom prst="rect">
                <a:avLst/>
              </a:prstGeom>
              <a:noFill/>
            </p:spPr>
            <p:txBody>
              <a:bodyPr wrap="square" rtlCol="0">
                <a:spAutoFit/>
              </a:bodyPr>
              <a:lstStyle/>
              <a:p>
                <a:pPr marL="285750" indent="-285750">
                  <a:buFont typeface="Arial" panose="020B0604020202020204" pitchFamily="34" charset="0"/>
                  <a:buChar char="•"/>
                </a:pPr>
                <a:r>
                  <a:rPr lang="en-GB" dirty="0" smtClean="0"/>
                  <a:t>Where as before, the index s refers to the synchronous particle.</a:t>
                </a:r>
              </a:p>
              <a:p>
                <a:pPr marL="285750" indent="-285750">
                  <a:buFont typeface="Arial" panose="020B0604020202020204" pitchFamily="34" charset="0"/>
                  <a:buChar char="•"/>
                </a:pPr>
                <a:r>
                  <a:rPr lang="en-GB" dirty="0" smtClean="0"/>
                  <a:t>In practice the energy fluctuation is very small, </a:t>
                </a:r>
                <a14:m>
                  <m:oMath xmlns:m="http://schemas.openxmlformats.org/officeDocument/2006/math">
                    <m:r>
                      <a:rPr lang="en-US" b="0" i="1" smtClean="0">
                        <a:latin typeface="Cambria Math" panose="02040503050406030204" pitchFamily="18" charset="0"/>
                      </a:rPr>
                      <m:t>𝑤</m:t>
                    </m:r>
                    <m:r>
                      <a:rPr lang="en-US" b="0" i="1" smtClean="0">
                        <a:latin typeface="Cambria Math" panose="02040503050406030204" pitchFamily="18" charset="0"/>
                        <a:ea typeface="Cambria Math" panose="02040503050406030204" pitchFamily="18" charset="0"/>
                      </a:rPr>
                      <m:t>≪1</m:t>
                    </m:r>
                  </m:oMath>
                </a14:m>
                <a:r>
                  <a:rPr lang="en-GB" dirty="0" smtClean="0"/>
                  <a:t>, however is not the same for the phase oscillations.</a:t>
                </a:r>
              </a:p>
              <a:p>
                <a:pPr marL="285750" indent="-285750">
                  <a:buFont typeface="Arial" panose="020B0604020202020204" pitchFamily="34" charset="0"/>
                  <a:buChar char="•"/>
                </a:pPr>
                <a:r>
                  <a:rPr lang="en-GB" dirty="0" smtClean="0"/>
                  <a:t>We are going to stablish the </a:t>
                </a:r>
                <a:r>
                  <a:rPr lang="en-GB" dirty="0" smtClean="0">
                    <a:solidFill>
                      <a:srgbClr val="FF0000"/>
                    </a:solidFill>
                  </a:rPr>
                  <a:t>differential equations of motion </a:t>
                </a:r>
                <a:r>
                  <a:rPr lang="en-GB" dirty="0" smtClean="0"/>
                  <a:t>relating the </a:t>
                </a:r>
                <a:r>
                  <a:rPr lang="en-GB" dirty="0" smtClean="0">
                    <a:solidFill>
                      <a:srgbClr val="FF0000"/>
                    </a:solidFill>
                  </a:rPr>
                  <a:t>energy variations </a:t>
                </a:r>
                <a:r>
                  <a:rPr lang="en-GB" dirty="0" smtClean="0"/>
                  <a:t>and the </a:t>
                </a:r>
                <a:r>
                  <a:rPr lang="en-GB" dirty="0" smtClean="0">
                    <a:solidFill>
                      <a:srgbClr val="FF0000"/>
                    </a:solidFill>
                  </a:rPr>
                  <a:t>phase variations</a:t>
                </a:r>
                <a:r>
                  <a:rPr lang="en-GB" dirty="0" smtClean="0"/>
                  <a:t>.</a:t>
                </a:r>
              </a:p>
              <a:p>
                <a:pPr marL="285750" indent="-285750">
                  <a:buFont typeface="Arial" panose="020B0604020202020204" pitchFamily="34" charset="0"/>
                  <a:buChar char="•"/>
                </a:pPr>
                <a:r>
                  <a:rPr lang="en-GB" dirty="0" smtClean="0"/>
                  <a:t>We assume a single accelerating gap, which does not remove validity to the exercise since we could always replace a set of accelerating cavities by a single one of the same effect.</a:t>
                </a:r>
              </a:p>
              <a:p>
                <a:pPr marL="285750" indent="-285750">
                  <a:buFont typeface="Arial" panose="020B0604020202020204" pitchFamily="34" charset="0"/>
                  <a:buChar char="•"/>
                </a:pPr>
                <a:r>
                  <a:rPr lang="en-GB" dirty="0" smtClean="0"/>
                  <a:t>The RF generator plays a given voltage function given in Eq. 1 (</a:t>
                </a:r>
                <a14:m>
                  <m:oMath xmlns:m="http://schemas.openxmlformats.org/officeDocument/2006/math">
                    <m:r>
                      <a:rPr lang="en-US" b="0" i="1" smtClean="0">
                        <a:latin typeface="Cambria Math" panose="02040503050406030204" pitchFamily="18" charset="0"/>
                      </a:rPr>
                      <m:t>𝑉</m:t>
                    </m:r>
                    <m:d>
                      <m:dPr>
                        <m:ctrlPr>
                          <a:rPr lang="en-US" b="0" i="1" smtClean="0">
                            <a:latin typeface="Cambria Math"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sSub>
                      <m:sSubPr>
                        <m:ctrlPr>
                          <a:rPr lang="en-US" b="0" i="1" smtClean="0">
                            <a:latin typeface="Cambria Math"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𝑚𝑎𝑥</m:t>
                        </m:r>
                      </m:sub>
                    </m:sSub>
                    <m:r>
                      <m:rPr>
                        <m:sty m:val="p"/>
                      </m:rPr>
                      <a:rPr lang="en-US" b="0" i="0" smtClean="0">
                        <a:latin typeface="Cambria Math" panose="02040503050406030204" pitchFamily="18" charset="0"/>
                      </a:rPr>
                      <m:t>sin</m:t>
                    </m:r>
                    <m:r>
                      <a:rPr lang="en-US" b="0" i="1" smtClean="0">
                        <a:latin typeface="Cambria Math" panose="02040503050406030204" pitchFamily="18" charset="0"/>
                      </a:rPr>
                      <m:t>⁡</m:t>
                    </m:r>
                    <m:sSub>
                      <m:sSubPr>
                        <m:ctrlPr>
                          <a:rPr lang="en-US" b="0" i="1" smtClean="0">
                            <a:latin typeface="Cambria Math" charset="0"/>
                          </a:rPr>
                        </m:ctrlPr>
                      </m:sSubPr>
                      <m:e>
                        <m:r>
                          <a:rPr lang="en-US" b="0" i="1" smtClean="0">
                            <a:latin typeface="Cambria Math" panose="02040503050406030204" pitchFamily="18" charset="0"/>
                            <a:ea typeface="Cambria Math" panose="02040503050406030204" pitchFamily="18" charset="0"/>
                          </a:rPr>
                          <m:t>𝜑</m:t>
                        </m:r>
                      </m:e>
                      <m:sub/>
                    </m:sSub>
                  </m:oMath>
                </a14:m>
                <a:r>
                  <a:rPr lang="en-GB" dirty="0" smtClean="0"/>
                  <a:t>)</a:t>
                </a:r>
              </a:p>
              <a:p>
                <a:pPr marL="285750" indent="-285750">
                  <a:buFont typeface="Arial" panose="020B0604020202020204" pitchFamily="34" charset="0"/>
                  <a:buChar char="•"/>
                </a:pPr>
                <a:r>
                  <a:rPr lang="en-GB" dirty="0" smtClean="0"/>
                  <a:t>When the particle of charge q crosses the accelerating gap from </a:t>
                </a:r>
                <a14:m>
                  <m:oMath xmlns:m="http://schemas.openxmlformats.org/officeDocument/2006/math">
                    <m:sSub>
                      <m:sSubPr>
                        <m:ctrlPr>
                          <a:rPr lang="en-GB" i="1" smtClean="0">
                            <a:latin typeface="Cambria Math"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1</m:t>
                        </m:r>
                      </m:sub>
                    </m:sSub>
                  </m:oMath>
                </a14:m>
                <a:r>
                  <a:rPr lang="en-GB" dirty="0" smtClean="0"/>
                  <a:t>to </a:t>
                </a:r>
                <a14:m>
                  <m:oMath xmlns:m="http://schemas.openxmlformats.org/officeDocument/2006/math">
                    <m:sSub>
                      <m:sSubPr>
                        <m:ctrlPr>
                          <a:rPr lang="en-GB" i="1" smtClean="0">
                            <a:latin typeface="Cambria Math"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2</m:t>
                        </m:r>
                      </m:sub>
                    </m:sSub>
                  </m:oMath>
                </a14:m>
                <a:r>
                  <a:rPr lang="en-GB" dirty="0" smtClean="0"/>
                  <a:t>the </a:t>
                </a:r>
                <a:r>
                  <a:rPr lang="en-GB" b="1" dirty="0" smtClean="0">
                    <a:solidFill>
                      <a:srgbClr val="FF0000"/>
                    </a:solidFill>
                  </a:rPr>
                  <a:t>energy gain (per one turn!)</a:t>
                </a:r>
                <a:r>
                  <a:rPr lang="en-GB" dirty="0" smtClean="0"/>
                  <a:t> is: </a:t>
                </a:r>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641131" y="2826309"/>
                <a:ext cx="11351172" cy="2031325"/>
              </a:xfrm>
              <a:prstGeom prst="rect">
                <a:avLst/>
              </a:prstGeom>
              <a:blipFill rotWithShape="0">
                <a:blip r:embed="rId4"/>
                <a:stretch>
                  <a:fillRect l="-322" t="-1802" r="-107" b="-78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9" name="Table 8"/>
              <p:cNvGraphicFramePr>
                <a:graphicFrameLocks noGrp="1"/>
              </p:cNvGraphicFramePr>
              <p:nvPr>
                <p:extLst>
                  <p:ext uri="{D42A27DB-BD31-4B8C-83A1-F6EECF244321}">
                    <p14:modId xmlns:p14="http://schemas.microsoft.com/office/powerpoint/2010/main" val="1809178678"/>
                  </p:ext>
                </p:extLst>
              </p:nvPr>
            </p:nvGraphicFramePr>
            <p:xfrm>
              <a:off x="641131" y="4889513"/>
              <a:ext cx="10118398" cy="718122"/>
            </p:xfrm>
            <a:graphic>
              <a:graphicData uri="http://schemas.openxmlformats.org/drawingml/2006/table">
                <a:tbl>
                  <a:tblPr firstRow="1" bandRow="1">
                    <a:tableStyleId>{2D5ABB26-0587-4C30-8999-92F81FD0307C}</a:tableStyleId>
                  </a:tblPr>
                  <a:tblGrid>
                    <a:gridCol w="6348248">
                      <a:extLst>
                        <a:ext uri="{9D8B030D-6E8A-4147-A177-3AD203B41FA5}">
                          <a16:colId xmlns:a16="http://schemas.microsoft.com/office/drawing/2014/main" xmlns="" val="2435879438"/>
                        </a:ext>
                      </a:extLst>
                    </a:gridCol>
                    <a:gridCol w="3770150">
                      <a:extLst>
                        <a:ext uri="{9D8B030D-6E8A-4147-A177-3AD203B41FA5}">
                          <a16:colId xmlns:a16="http://schemas.microsoft.com/office/drawing/2014/main" xmlns="" val="348928089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charset="0"/>
                                    <a:ea typeface="Cambria Math" panose="02040503050406030204" pitchFamily="18" charset="0"/>
                                  </a:rPr>
                                  <m:t>𝑾</m:t>
                                </m:r>
                                <m:r>
                                  <a:rPr lang="en-US" b="0" i="1" smtClean="0">
                                    <a:latin typeface="Cambria Math" panose="02040503050406030204" pitchFamily="18" charset="0"/>
                                  </a:rPr>
                                  <m:t>=</m:t>
                                </m:r>
                                <m:nary>
                                  <m:naryPr>
                                    <m:ctrlPr>
                                      <a:rPr lang="en-US" b="0" i="1" smtClean="0">
                                        <a:latin typeface="Cambria Math" charset="0"/>
                                      </a:rPr>
                                    </m:ctrlPr>
                                  </m:naryPr>
                                  <m:sub>
                                    <m:sSub>
                                      <m:sSubPr>
                                        <m:ctrlPr>
                                          <a:rPr lang="en-GB" i="1" smtClean="0">
                                            <a:latin typeface="Cambria Math"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1</m:t>
                                        </m:r>
                                      </m:sub>
                                    </m:sSub>
                                  </m:sub>
                                  <m:sup>
                                    <m:sSub>
                                      <m:sSubPr>
                                        <m:ctrlPr>
                                          <a:rPr lang="en-GB" i="1" smtClean="0">
                                            <a:latin typeface="Cambria Math"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2</m:t>
                                        </m:r>
                                      </m:sub>
                                    </m:sSub>
                                  </m:sup>
                                  <m:e>
                                    <m:acc>
                                      <m:accPr>
                                        <m:chr m:val="⃗"/>
                                        <m:ctrlPr>
                                          <a:rPr lang="en-US" b="0" i="1" smtClean="0">
                                            <a:latin typeface="Cambria Math" charset="0"/>
                                          </a:rPr>
                                        </m:ctrlPr>
                                      </m:accPr>
                                      <m:e>
                                        <m:r>
                                          <a:rPr lang="en-US" b="0" i="1" smtClean="0">
                                            <a:latin typeface="Cambria Math" panose="02040503050406030204" pitchFamily="18" charset="0"/>
                                          </a:rPr>
                                          <m:t>𝐹</m:t>
                                        </m:r>
                                      </m:e>
                                    </m:acc>
                                    <m:r>
                                      <a:rPr lang="en-US" b="0" i="1" smtClean="0">
                                        <a:latin typeface="Cambria Math" panose="02040503050406030204" pitchFamily="18" charset="0"/>
                                      </a:rPr>
                                      <m:t>𝑑</m:t>
                                    </m:r>
                                    <m:acc>
                                      <m:accPr>
                                        <m:chr m:val="⃗"/>
                                        <m:ctrlPr>
                                          <a:rPr lang="en-US" b="0" i="1" smtClean="0">
                                            <a:latin typeface="Cambria Math" charset="0"/>
                                          </a:rPr>
                                        </m:ctrlPr>
                                      </m:accPr>
                                      <m:e>
                                        <m:r>
                                          <a:rPr lang="en-US" b="0" i="1" smtClean="0">
                                            <a:latin typeface="Cambria Math" panose="02040503050406030204" pitchFamily="18" charset="0"/>
                                          </a:rPr>
                                          <m:t>𝑠</m:t>
                                        </m:r>
                                      </m:e>
                                    </m:acc>
                                    <m:r>
                                      <a:rPr lang="en-US" b="0" i="1" smtClean="0">
                                        <a:latin typeface="Cambria Math" panose="02040503050406030204" pitchFamily="18" charset="0"/>
                                      </a:rPr>
                                      <m:t>=</m:t>
                                    </m:r>
                                  </m:e>
                                </m:nary>
                                <m:nary>
                                  <m:naryPr>
                                    <m:ctrlPr>
                                      <a:rPr lang="en-US" b="0" i="1" smtClean="0">
                                        <a:latin typeface="Cambria Math" charset="0"/>
                                      </a:rPr>
                                    </m:ctrlPr>
                                  </m:naryPr>
                                  <m:sub>
                                    <m:sSub>
                                      <m:sSubPr>
                                        <m:ctrlPr>
                                          <a:rPr lang="en-GB" i="1" smtClean="0">
                                            <a:latin typeface="Cambria Math"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1</m:t>
                                        </m:r>
                                      </m:sub>
                                    </m:sSub>
                                  </m:sub>
                                  <m:sup>
                                    <m:sSub>
                                      <m:sSubPr>
                                        <m:ctrlPr>
                                          <a:rPr lang="en-GB" i="1" smtClean="0">
                                            <a:latin typeface="Cambria Math"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2</m:t>
                                        </m:r>
                                      </m:sub>
                                    </m:sSub>
                                  </m:sup>
                                  <m:e>
                                    <m:r>
                                      <a:rPr lang="en-US" b="0" i="1" smtClean="0">
                                        <a:latin typeface="Cambria Math" panose="02040503050406030204" pitchFamily="18" charset="0"/>
                                      </a:rPr>
                                      <m:t>𝑞</m:t>
                                    </m:r>
                                    <m:sSub>
                                      <m:sSubPr>
                                        <m:ctrlPr>
                                          <a:rPr lang="en-US" b="0" i="1" smtClean="0">
                                            <a:latin typeface="Cambria Math" charset="0"/>
                                          </a:rPr>
                                        </m:ctrlPr>
                                      </m:sSubPr>
                                      <m:e>
                                        <m:acc>
                                          <m:accPr>
                                            <m:chr m:val="⃗"/>
                                            <m:ctrlPr>
                                              <a:rPr lang="en-US" b="0" i="1" smtClean="0">
                                                <a:latin typeface="Cambria Math" charset="0"/>
                                              </a:rPr>
                                            </m:ctrlPr>
                                          </m:accPr>
                                          <m:e>
                                            <m:r>
                                              <a:rPr lang="en-US" b="0" i="1" smtClean="0">
                                                <a:latin typeface="Cambria Math" charset="0"/>
                                              </a:rPr>
                                              <m:t>𝐸</m:t>
                                            </m:r>
                                          </m:e>
                                        </m:acc>
                                      </m:e>
                                      <m:sub>
                                        <m:r>
                                          <a:rPr lang="en-US" b="0" i="1" smtClean="0">
                                            <a:latin typeface="Cambria Math" charset="0"/>
                                          </a:rPr>
                                          <m:t>𝑓𝑖𝑒𝑙𝑑</m:t>
                                        </m:r>
                                      </m:sub>
                                    </m:sSub>
                                    <m:r>
                                      <a:rPr lang="en-US" b="0" i="1" smtClean="0">
                                        <a:latin typeface="Cambria Math" panose="02040503050406030204" pitchFamily="18" charset="0"/>
                                      </a:rPr>
                                      <m:t>𝑑</m:t>
                                    </m:r>
                                    <m:acc>
                                      <m:accPr>
                                        <m:chr m:val="⃗"/>
                                        <m:ctrlPr>
                                          <a:rPr lang="en-US" b="0" i="1" smtClean="0">
                                            <a:latin typeface="Cambria Math" charset="0"/>
                                          </a:rPr>
                                        </m:ctrlPr>
                                      </m:accPr>
                                      <m:e>
                                        <m:r>
                                          <a:rPr lang="en-US" b="0" i="1" smtClean="0">
                                            <a:latin typeface="Cambria Math" panose="02040503050406030204" pitchFamily="18" charset="0"/>
                                          </a:rPr>
                                          <m:t>𝑠</m:t>
                                        </m:r>
                                      </m:e>
                                    </m:acc>
                                    <m:r>
                                      <a:rPr lang="en-US" b="0" i="1" smtClean="0">
                                        <a:latin typeface="Cambria Math" panose="02040503050406030204" pitchFamily="18" charset="0"/>
                                      </a:rPr>
                                      <m:t>=</m:t>
                                    </m:r>
                                  </m:e>
                                </m:nary>
                                <m:r>
                                  <m:rPr>
                                    <m:sty m:val="p"/>
                                  </m:rPr>
                                  <a:rPr lang="en-US" b="0" i="0" smtClean="0">
                                    <a:latin typeface="Cambria Math" panose="02040503050406030204" pitchFamily="18" charset="0"/>
                                  </a:rPr>
                                  <m:t>q</m:t>
                                </m:r>
                                <m:sSub>
                                  <m:sSubPr>
                                    <m:ctrlPr>
                                      <a:rPr lang="en-US" b="0" i="1" smtClean="0">
                                        <a:latin typeface="Cambria Math" charset="0"/>
                                      </a:rPr>
                                    </m:ctrlPr>
                                  </m:sSubPr>
                                  <m:e>
                                    <m:r>
                                      <a:rPr lang="en-US" b="0" i="1" smtClean="0">
                                        <a:latin typeface="Cambria Math" charset="0"/>
                                      </a:rPr>
                                      <m:t>𝐸</m:t>
                                    </m:r>
                                  </m:e>
                                  <m:sub>
                                    <m:r>
                                      <a:rPr lang="en-US" b="0" i="1" smtClean="0">
                                        <a:latin typeface="Cambria Math" charset="0"/>
                                      </a:rPr>
                                      <m:t>𝑓𝑖𝑒𝑙𝑑</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𝑞𝑉</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𝑞</m:t>
                                </m:r>
                                <m:sSub>
                                  <m:sSubPr>
                                    <m:ctrlPr>
                                      <a:rPr lang="en-US" b="0" i="1" smtClean="0">
                                        <a:latin typeface="Cambria Math"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𝑚𝑎𝑥</m:t>
                                    </m:r>
                                  </m:sub>
                                </m:sSub>
                                <m:r>
                                  <a:rPr lang="en-US" b="0" i="1" smtClean="0">
                                    <a:latin typeface="Cambria Math" panose="02040503050406030204" pitchFamily="18" charset="0"/>
                                    <a:ea typeface="Cambria Math" panose="02040503050406030204" pitchFamily="18" charset="0"/>
                                  </a:rPr>
                                  <m:t>𝑠𝑖𝑛</m:t>
                                </m:r>
                                <m:r>
                                  <a:rPr lang="en-US" b="0" i="1" smtClean="0">
                                    <a:latin typeface="Cambria Math" panose="02040503050406030204" pitchFamily="18" charset="0"/>
                                    <a:ea typeface="Cambria Math" panose="02040503050406030204" pitchFamily="18" charset="0"/>
                                  </a:rPr>
                                  <m:t>𝜑</m:t>
                                </m:r>
                              </m:oMath>
                            </m:oMathPara>
                          </a14:m>
                          <a:endParaRPr lang="en-US" b="0" dirty="0" smtClean="0"/>
                        </a:p>
                      </a:txBody>
                      <a:tcPr/>
                    </a:tc>
                    <a:tc>
                      <a:txBody>
                        <a:bodyPr/>
                        <a:lstStyle/>
                        <a:p>
                          <a:pPr algn="r"/>
                          <a:r>
                            <a:rPr lang="en-GB" dirty="0" smtClean="0"/>
                            <a:t>Eq. 22 </a:t>
                          </a:r>
                          <a:endParaRPr lang="en-GB" dirty="0"/>
                        </a:p>
                      </a:txBody>
                      <a:tcPr anchor="ctr"/>
                    </a:tc>
                    <a:extLst>
                      <a:ext uri="{0D108BD9-81ED-4DB2-BD59-A6C34878D82A}">
                        <a16:rowId xmlns:a16="http://schemas.microsoft.com/office/drawing/2014/main" xmlns="" val="2992407173"/>
                      </a:ext>
                    </a:extLst>
                  </a:tr>
                </a:tbl>
              </a:graphicData>
            </a:graphic>
          </p:graphicFrame>
        </mc:Choice>
        <mc:Fallback xmlns="">
          <p:graphicFrame>
            <p:nvGraphicFramePr>
              <p:cNvPr id="9" name="Table 8"/>
              <p:cNvGraphicFramePr>
                <a:graphicFrameLocks noGrp="1"/>
              </p:cNvGraphicFramePr>
              <p:nvPr>
                <p:extLst>
                  <p:ext uri="{D42A27DB-BD31-4B8C-83A1-F6EECF244321}">
                    <p14:modId xmlns:p14="http://schemas.microsoft.com/office/powerpoint/2010/main" val="1809178678"/>
                  </p:ext>
                </p:extLst>
              </p:nvPr>
            </p:nvGraphicFramePr>
            <p:xfrm>
              <a:off x="641131" y="4889513"/>
              <a:ext cx="10118398" cy="718122"/>
            </p:xfrm>
            <a:graphic>
              <a:graphicData uri="http://schemas.openxmlformats.org/drawingml/2006/table">
                <a:tbl>
                  <a:tblPr firstRow="1" bandRow="1">
                    <a:tableStyleId>{2D5ABB26-0587-4C30-8999-92F81FD0307C}</a:tableStyleId>
                  </a:tblPr>
                  <a:tblGrid>
                    <a:gridCol w="6348248">
                      <a:extLst>
                        <a:ext uri="{9D8B030D-6E8A-4147-A177-3AD203B41FA5}">
                          <a16:colId xmlns:a16="http://schemas.microsoft.com/office/drawing/2014/main" xmlns="" xmlns:a14="http://schemas.microsoft.com/office/drawing/2010/main" val="2435879438"/>
                        </a:ext>
                      </a:extLst>
                    </a:gridCol>
                    <a:gridCol w="3770150">
                      <a:extLst>
                        <a:ext uri="{9D8B030D-6E8A-4147-A177-3AD203B41FA5}">
                          <a16:colId xmlns:a16="http://schemas.microsoft.com/office/drawing/2014/main" xmlns="" xmlns:a14="http://schemas.microsoft.com/office/drawing/2010/main" val="3489280894"/>
                        </a:ext>
                      </a:extLst>
                    </a:gridCol>
                  </a:tblGrid>
                  <a:tr h="718122">
                    <a:tc>
                      <a:txBody>
                        <a:bodyPr/>
                        <a:lstStyle/>
                        <a:p>
                          <a:endParaRPr lang="en-US"/>
                        </a:p>
                      </a:txBody>
                      <a:tcPr>
                        <a:blipFill rotWithShape="0">
                          <a:blip r:embed="rId5"/>
                          <a:stretch>
                            <a:fillRect r="-59405"/>
                          </a:stretch>
                        </a:blipFill>
                      </a:tcPr>
                    </a:tc>
                    <a:tc>
                      <a:txBody>
                        <a:bodyPr/>
                        <a:lstStyle/>
                        <a:p>
                          <a:pPr algn="r"/>
                          <a:r>
                            <a:rPr lang="en-GB" dirty="0" smtClean="0"/>
                            <a:t>Eq. 22 </a:t>
                          </a:r>
                          <a:endParaRPr lang="en-GB" dirty="0"/>
                        </a:p>
                      </a:txBody>
                      <a:tcPr anchor="ctr"/>
                    </a:tc>
                    <a:extLst>
                      <a:ext uri="{0D108BD9-81ED-4DB2-BD59-A6C34878D82A}">
                        <a16:rowId xmlns:a16="http://schemas.microsoft.com/office/drawing/2014/main" xmlns="" xmlns:a14="http://schemas.microsoft.com/office/drawing/2010/main" val="299240717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0" name="Table 9"/>
              <p:cNvGraphicFramePr>
                <a:graphicFrameLocks noGrp="1"/>
              </p:cNvGraphicFramePr>
              <p:nvPr>
                <p:extLst>
                  <p:ext uri="{D42A27DB-BD31-4B8C-83A1-F6EECF244321}">
                    <p14:modId xmlns:p14="http://schemas.microsoft.com/office/powerpoint/2010/main" val="551925139"/>
                  </p:ext>
                </p:extLst>
              </p:nvPr>
            </p:nvGraphicFramePr>
            <p:xfrm>
              <a:off x="641131" y="5607635"/>
              <a:ext cx="10118398" cy="370840"/>
            </p:xfrm>
            <a:graphic>
              <a:graphicData uri="http://schemas.openxmlformats.org/drawingml/2006/table">
                <a:tbl>
                  <a:tblPr firstRow="1" bandRow="1">
                    <a:tableStyleId>{2D5ABB26-0587-4C30-8999-92F81FD0307C}</a:tableStyleId>
                  </a:tblPr>
                  <a:tblGrid>
                    <a:gridCol w="6348248">
                      <a:extLst>
                        <a:ext uri="{9D8B030D-6E8A-4147-A177-3AD203B41FA5}">
                          <a16:colId xmlns:a16="http://schemas.microsoft.com/office/drawing/2014/main" xmlns="" val="2435879438"/>
                        </a:ext>
                      </a:extLst>
                    </a:gridCol>
                    <a:gridCol w="3770150">
                      <a:extLst>
                        <a:ext uri="{9D8B030D-6E8A-4147-A177-3AD203B41FA5}">
                          <a16:colId xmlns:a16="http://schemas.microsoft.com/office/drawing/2014/main" xmlns="" val="348928089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charset="0"/>
                                    <a:ea typeface="Cambria Math" charset="0"/>
                                    <a:cs typeface="Cambria Math" charset="0"/>
                                  </a:rPr>
                                  <m:t>𝑊</m:t>
                                </m:r>
                                <m:r>
                                  <a:rPr lang="en-US" b="0" i="1" smtClean="0">
                                    <a:latin typeface="Cambria Math" panose="02040503050406030204" pitchFamily="18" charset="0"/>
                                  </a:rPr>
                                  <m:t>−</m:t>
                                </m:r>
                                <m:sSub>
                                  <m:sSubPr>
                                    <m:ctrlPr>
                                      <a:rPr lang="en-US" b="0" i="1" smtClean="0">
                                        <a:latin typeface="Cambria Math" charset="0"/>
                                      </a:rPr>
                                    </m:ctrlPr>
                                  </m:sSubPr>
                                  <m:e>
                                    <m:r>
                                      <a:rPr lang="en-US" b="0" i="1" smtClean="0">
                                        <a:latin typeface="Cambria Math" charset="0"/>
                                        <a:ea typeface="Cambria Math" charset="0"/>
                                        <a:cs typeface="Cambria Math" charset="0"/>
                                      </a:rPr>
                                      <m:t>𝑊</m:t>
                                    </m:r>
                                  </m:e>
                                  <m:sub>
                                    <m:r>
                                      <a:rPr lang="en-US" b="0" i="1" smtClean="0">
                                        <a:latin typeface="Cambria Math" charset="0"/>
                                      </a:rPr>
                                      <m:t>𝑠</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𝑞</m:t>
                                </m:r>
                                <m:sSub>
                                  <m:sSubPr>
                                    <m:ctrlPr>
                                      <a:rPr lang="en-US" b="0" i="1" smtClean="0">
                                        <a:latin typeface="Cambria Math"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𝑚𝑎𝑥</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𝑠𝑖𝑛</m:t>
                                </m:r>
                                <m:r>
                                  <a:rPr lang="en-US" b="0" i="1" smtClean="0">
                                    <a:latin typeface="Cambria Math" panose="02040503050406030204" pitchFamily="18" charset="0"/>
                                    <a:ea typeface="Cambria Math" panose="02040503050406030204" pitchFamily="18" charset="0"/>
                                  </a:rPr>
                                  <m:t>𝜑</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𝑠𝑖𝑛</m:t>
                                </m:r>
                                <m:sSub>
                                  <m:sSubPr>
                                    <m:ctrlPr>
                                      <a:rPr lang="en-US" b="0" i="1" smtClean="0">
                                        <a:latin typeface="Cambria Math"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𝜑</m:t>
                                    </m:r>
                                  </m:e>
                                  <m:sub>
                                    <m:r>
                                      <a:rPr lang="en-US" b="0" i="1" smtClean="0">
                                        <a:latin typeface="Cambria Math" panose="02040503050406030204" pitchFamily="18" charset="0"/>
                                        <a:ea typeface="Cambria Math" panose="02040503050406030204" pitchFamily="18" charset="0"/>
                                      </a:rPr>
                                      <m:t>𝑠</m:t>
                                    </m:r>
                                  </m:sub>
                                </m:sSub>
                                <m:r>
                                  <a:rPr lang="en-US" b="0" i="1" smtClean="0">
                                    <a:latin typeface="Cambria Math" panose="02040503050406030204" pitchFamily="18" charset="0"/>
                                    <a:ea typeface="Cambria Math" panose="02040503050406030204" pitchFamily="18" charset="0"/>
                                  </a:rPr>
                                  <m:t>)</m:t>
                                </m:r>
                              </m:oMath>
                            </m:oMathPara>
                          </a14:m>
                          <a:endParaRPr lang="en-US" b="0" dirty="0" smtClean="0"/>
                        </a:p>
                      </a:txBody>
                      <a:tcPr/>
                    </a:tc>
                    <a:tc>
                      <a:txBody>
                        <a:bodyPr/>
                        <a:lstStyle/>
                        <a:p>
                          <a:pPr algn="r"/>
                          <a:r>
                            <a:rPr lang="en-GB" dirty="0" smtClean="0"/>
                            <a:t>Eq. 23 </a:t>
                          </a:r>
                          <a:endParaRPr lang="en-GB" dirty="0"/>
                        </a:p>
                      </a:txBody>
                      <a:tcPr anchor="ctr"/>
                    </a:tc>
                    <a:extLst>
                      <a:ext uri="{0D108BD9-81ED-4DB2-BD59-A6C34878D82A}">
                        <a16:rowId xmlns:a16="http://schemas.microsoft.com/office/drawing/2014/main" xmlns="" val="2992407173"/>
                      </a:ext>
                    </a:extLst>
                  </a:tr>
                </a:tbl>
              </a:graphicData>
            </a:graphic>
          </p:graphicFrame>
        </mc:Choice>
        <mc:Fallback xmlns="">
          <p:graphicFrame>
            <p:nvGraphicFramePr>
              <p:cNvPr id="10" name="Table 9"/>
              <p:cNvGraphicFramePr>
                <a:graphicFrameLocks noGrp="1"/>
              </p:cNvGraphicFramePr>
              <p:nvPr>
                <p:extLst>
                  <p:ext uri="{D42A27DB-BD31-4B8C-83A1-F6EECF244321}">
                    <p14:modId xmlns:p14="http://schemas.microsoft.com/office/powerpoint/2010/main" val="551925139"/>
                  </p:ext>
                </p:extLst>
              </p:nvPr>
            </p:nvGraphicFramePr>
            <p:xfrm>
              <a:off x="641131" y="5607635"/>
              <a:ext cx="10118398" cy="370840"/>
            </p:xfrm>
            <a:graphic>
              <a:graphicData uri="http://schemas.openxmlformats.org/drawingml/2006/table">
                <a:tbl>
                  <a:tblPr firstRow="1" bandRow="1">
                    <a:tableStyleId>{2D5ABB26-0587-4C30-8999-92F81FD0307C}</a:tableStyleId>
                  </a:tblPr>
                  <a:tblGrid>
                    <a:gridCol w="6348248">
                      <a:extLst>
                        <a:ext uri="{9D8B030D-6E8A-4147-A177-3AD203B41FA5}">
                          <a16:colId xmlns:a16="http://schemas.microsoft.com/office/drawing/2014/main" xmlns="" xmlns:a14="http://schemas.microsoft.com/office/drawing/2010/main" val="2435879438"/>
                        </a:ext>
                      </a:extLst>
                    </a:gridCol>
                    <a:gridCol w="3770150">
                      <a:extLst>
                        <a:ext uri="{9D8B030D-6E8A-4147-A177-3AD203B41FA5}">
                          <a16:colId xmlns:a16="http://schemas.microsoft.com/office/drawing/2014/main" xmlns="" xmlns:a14="http://schemas.microsoft.com/office/drawing/2010/main" val="3489280894"/>
                        </a:ext>
                      </a:extLst>
                    </a:gridCol>
                  </a:tblGrid>
                  <a:tr h="370840">
                    <a:tc>
                      <a:txBody>
                        <a:bodyPr/>
                        <a:lstStyle/>
                        <a:p>
                          <a:endParaRPr lang="en-US"/>
                        </a:p>
                      </a:txBody>
                      <a:tcPr>
                        <a:blipFill rotWithShape="0">
                          <a:blip r:embed="rId6"/>
                          <a:stretch>
                            <a:fillRect t="-6452" r="-59405" b="-24194"/>
                          </a:stretch>
                        </a:blipFill>
                      </a:tcPr>
                    </a:tc>
                    <a:tc>
                      <a:txBody>
                        <a:bodyPr/>
                        <a:lstStyle/>
                        <a:p>
                          <a:pPr algn="r"/>
                          <a:r>
                            <a:rPr lang="en-GB" dirty="0" smtClean="0"/>
                            <a:t>Eq. 23 </a:t>
                          </a:r>
                          <a:endParaRPr lang="en-GB" dirty="0"/>
                        </a:p>
                      </a:txBody>
                      <a:tcPr anchor="ctr"/>
                    </a:tc>
                    <a:extLst>
                      <a:ext uri="{0D108BD9-81ED-4DB2-BD59-A6C34878D82A}">
                        <a16:rowId xmlns:a16="http://schemas.microsoft.com/office/drawing/2014/main" xmlns="" xmlns:a14="http://schemas.microsoft.com/office/drawing/2010/main" val="2992407173"/>
                      </a:ext>
                    </a:extLst>
                  </a:tr>
                </a:tbl>
              </a:graphicData>
            </a:graphic>
          </p:graphicFrame>
        </mc:Fallback>
      </mc:AlternateContent>
      <p:sp>
        <p:nvSpPr>
          <p:cNvPr id="8" name="Date Placeholder 7"/>
          <p:cNvSpPr>
            <a:spLocks noGrp="1"/>
          </p:cNvSpPr>
          <p:nvPr>
            <p:ph type="dt" sz="half" idx="10"/>
          </p:nvPr>
        </p:nvSpPr>
        <p:spPr/>
        <p:txBody>
          <a:bodyPr/>
          <a:lstStyle/>
          <a:p>
            <a:r>
              <a:rPr lang="en-US" smtClean="0"/>
              <a:t>22.03.2022</a:t>
            </a:r>
            <a:endParaRPr lang="en-GB"/>
          </a:p>
        </p:txBody>
      </p:sp>
      <p:sp>
        <p:nvSpPr>
          <p:cNvPr id="11" name="Footer Placeholder 10"/>
          <p:cNvSpPr>
            <a:spLocks noGrp="1"/>
          </p:cNvSpPr>
          <p:nvPr>
            <p:ph type="ftr" sz="quarter" idx="11"/>
          </p:nvPr>
        </p:nvSpPr>
        <p:spPr/>
        <p:txBody>
          <a:bodyPr/>
          <a:lstStyle/>
          <a:p>
            <a:r>
              <a:rPr lang="en-GB" smtClean="0"/>
              <a:t>Introduction to accelerator physics, R. Alemany Fernandez</a:t>
            </a:r>
            <a:endParaRPr lang="en-GB"/>
          </a:p>
        </p:txBody>
      </p:sp>
      <p:sp>
        <p:nvSpPr>
          <p:cNvPr id="12" name="Slide Number Placeholder 11"/>
          <p:cNvSpPr>
            <a:spLocks noGrp="1"/>
          </p:cNvSpPr>
          <p:nvPr>
            <p:ph type="sldNum" sz="quarter" idx="12"/>
          </p:nvPr>
        </p:nvSpPr>
        <p:spPr/>
        <p:txBody>
          <a:bodyPr/>
          <a:lstStyle/>
          <a:p>
            <a:fld id="{F45B2314-50F7-4F10-B8A8-A8DCE8E27403}" type="slidenum">
              <a:rPr lang="en-GB" smtClean="0"/>
              <a:t>28</a:t>
            </a:fld>
            <a:endParaRPr lang="en-GB"/>
          </a:p>
        </p:txBody>
      </p:sp>
    </p:spTree>
    <p:extLst>
      <p:ext uri="{BB962C8B-B14F-4D97-AF65-F5344CB8AC3E}">
        <p14:creationId xmlns:p14="http://schemas.microsoft.com/office/powerpoint/2010/main" val="420322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3483931" y="4728854"/>
            <a:ext cx="5374319" cy="77429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extBox 1"/>
          <p:cNvSpPr txBox="1"/>
          <p:nvPr/>
        </p:nvSpPr>
        <p:spPr>
          <a:xfrm>
            <a:off x="572735" y="926532"/>
            <a:ext cx="11364073" cy="1569660"/>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In practice, the </a:t>
            </a:r>
            <a:r>
              <a:rPr lang="en-GB" sz="2400" u="sng" dirty="0" smtClean="0"/>
              <a:t>particle energy varies slowly </a:t>
            </a:r>
            <a:r>
              <a:rPr lang="en-GB" sz="2400" dirty="0" smtClean="0"/>
              <a:t>in comparison with the synchrotron oscillations period, it is a smooth function of </a:t>
            </a:r>
            <a:r>
              <a:rPr lang="en-GB" sz="2400" i="1" dirty="0" smtClean="0"/>
              <a:t>t</a:t>
            </a:r>
            <a:endParaRPr lang="en-GB" sz="2400" dirty="0" smtClean="0"/>
          </a:p>
          <a:p>
            <a:pPr marL="285750" indent="-285750">
              <a:buFont typeface="Arial" panose="020B0604020202020204" pitchFamily="34" charset="0"/>
              <a:buChar char="•"/>
            </a:pPr>
            <a:endParaRPr lang="en-GB" sz="2400" dirty="0" smtClean="0"/>
          </a:p>
          <a:p>
            <a:pPr marL="285750" indent="-285750">
              <a:buFont typeface="Arial" panose="020B0604020202020204" pitchFamily="34" charset="0"/>
              <a:buChar char="•"/>
            </a:pPr>
            <a:r>
              <a:rPr lang="en-GB" sz="2400" dirty="0" smtClean="0"/>
              <a:t>The </a:t>
            </a:r>
            <a:r>
              <a:rPr lang="en-GB" sz="2400" dirty="0" smtClean="0"/>
              <a:t>relative energy difference is:</a:t>
            </a:r>
            <a:endParaRPr lang="en-GB" sz="2400" dirty="0"/>
          </a:p>
        </p:txBody>
      </p:sp>
      <mc:AlternateContent xmlns:mc="http://schemas.openxmlformats.org/markup-compatibility/2006">
        <mc:Choice xmlns:a14="http://schemas.microsoft.com/office/drawing/2010/main" Requires="a14">
          <p:graphicFrame>
            <p:nvGraphicFramePr>
              <p:cNvPr id="3" name="Table 2"/>
              <p:cNvGraphicFramePr>
                <a:graphicFrameLocks noGrp="1"/>
              </p:cNvGraphicFramePr>
              <p:nvPr>
                <p:extLst>
                  <p:ext uri="{D42A27DB-BD31-4B8C-83A1-F6EECF244321}">
                    <p14:modId xmlns:p14="http://schemas.microsoft.com/office/powerpoint/2010/main" val="464076275"/>
                  </p:ext>
                </p:extLst>
              </p:nvPr>
            </p:nvGraphicFramePr>
            <p:xfrm>
              <a:off x="572735" y="2843883"/>
              <a:ext cx="11214760" cy="840423"/>
            </p:xfrm>
            <a:graphic>
              <a:graphicData uri="http://schemas.openxmlformats.org/drawingml/2006/table">
                <a:tbl>
                  <a:tblPr firstRow="1" bandRow="1">
                    <a:tableStyleId>{2D5ABB26-0587-4C30-8999-92F81FD0307C}</a:tableStyleId>
                  </a:tblPr>
                  <a:tblGrid>
                    <a:gridCol w="7853088">
                      <a:extLst>
                        <a:ext uri="{9D8B030D-6E8A-4147-A177-3AD203B41FA5}">
                          <a16:colId xmlns:a16="http://schemas.microsoft.com/office/drawing/2014/main" xmlns="" val="2435879438"/>
                        </a:ext>
                      </a:extLst>
                    </a:gridCol>
                    <a:gridCol w="3361672">
                      <a:extLst>
                        <a:ext uri="{9D8B030D-6E8A-4147-A177-3AD203B41FA5}">
                          <a16:colId xmlns:a16="http://schemas.microsoft.com/office/drawing/2014/main" xmlns="" val="348928089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r>
                                  <a:rPr lang="en-US" sz="2400" b="0" i="1" smtClean="0">
                                    <a:latin typeface="Cambria Math" charset="0"/>
                                    <a:ea typeface="Cambria Math" panose="02040503050406030204" pitchFamily="18" charset="0"/>
                                  </a:rPr>
                                  <m:t>𝑤</m:t>
                                </m:r>
                                <m:r>
                                  <a:rPr lang="en-US" sz="2400" b="0" i="1" smtClean="0">
                                    <a:latin typeface="Cambria Math" charset="0"/>
                                    <a:ea typeface="Cambria Math" panose="02040503050406030204" pitchFamily="18" charset="0"/>
                                  </a:rPr>
                                  <m:t>=</m:t>
                                </m:r>
                                <m:f>
                                  <m:fPr>
                                    <m:ctrlPr>
                                      <a:rPr lang="en-US" sz="2400" b="0" i="1" smtClean="0">
                                        <a:latin typeface="Cambria Math"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rPr>
                                      <m:t>𝑊</m:t>
                                    </m:r>
                                  </m:num>
                                  <m:den>
                                    <m:sSub>
                                      <m:sSubPr>
                                        <m:ctrlPr>
                                          <a:rPr lang="en-US" sz="2400" b="0" i="1" smtClean="0">
                                            <a:latin typeface="Cambria Math" charset="0"/>
                                          </a:rPr>
                                        </m:ctrlPr>
                                      </m:sSubPr>
                                      <m:e>
                                        <m:r>
                                          <a:rPr lang="en-US" sz="2400" b="0" i="1" smtClean="0">
                                            <a:latin typeface="Cambria Math" panose="02040503050406030204" pitchFamily="18" charset="0"/>
                                          </a:rPr>
                                          <m:t>𝑊</m:t>
                                        </m:r>
                                      </m:e>
                                      <m:sub>
                                        <m:r>
                                          <a:rPr lang="en-US" sz="2400" b="0" i="1" smtClean="0">
                                            <a:latin typeface="Cambria Math" panose="02040503050406030204" pitchFamily="18" charset="0"/>
                                          </a:rPr>
                                          <m:t>𝑠</m:t>
                                        </m:r>
                                      </m:sub>
                                    </m:sSub>
                                  </m:den>
                                </m:f>
                                <m:r>
                                  <a:rPr lang="en-US" sz="2400" b="0" i="1" smtClean="0">
                                    <a:latin typeface="Cambria Math" panose="02040503050406030204" pitchFamily="18" charset="0"/>
                                  </a:rPr>
                                  <m:t>=</m:t>
                                </m:r>
                                <m:f>
                                  <m:fPr>
                                    <m:ctrlPr>
                                      <a:rPr lang="en-US" sz="2400" b="0" i="1" smtClean="0">
                                        <a:latin typeface="Cambria Math" charset="0"/>
                                      </a:rPr>
                                    </m:ctrlPr>
                                  </m:fPr>
                                  <m:num>
                                    <m:r>
                                      <a:rPr lang="en-US" sz="2400" b="0" i="1" smtClean="0">
                                        <a:latin typeface="Cambria Math" panose="02040503050406030204" pitchFamily="18" charset="0"/>
                                        <a:ea typeface="Cambria Math" panose="02040503050406030204" pitchFamily="18" charset="0"/>
                                      </a:rPr>
                                      <m:t>𝑞</m:t>
                                    </m:r>
                                    <m:sSub>
                                      <m:sSubPr>
                                        <m:ctrlPr>
                                          <a:rPr lang="en-US" sz="2400" b="0" i="1" smtClean="0">
                                            <a:latin typeface="Cambria Math"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𝑉</m:t>
                                        </m:r>
                                      </m:e>
                                      <m:sub>
                                        <m:r>
                                          <a:rPr lang="en-US" sz="2400" b="0" i="1" smtClean="0">
                                            <a:latin typeface="Cambria Math" panose="02040503050406030204" pitchFamily="18" charset="0"/>
                                            <a:ea typeface="Cambria Math" panose="02040503050406030204" pitchFamily="18" charset="0"/>
                                          </a:rPr>
                                          <m:t>𝑚𝑎𝑥</m:t>
                                        </m:r>
                                      </m:sub>
                                    </m:sSub>
                                  </m:num>
                                  <m:den>
                                    <m:sSub>
                                      <m:sSubPr>
                                        <m:ctrlPr>
                                          <a:rPr lang="en-US" sz="2400" b="0" i="1" smtClean="0">
                                            <a:latin typeface="Cambria Math" charset="0"/>
                                          </a:rPr>
                                        </m:ctrlPr>
                                      </m:sSubPr>
                                      <m:e>
                                        <m:r>
                                          <a:rPr lang="en-US" sz="2400" b="0" i="1" smtClean="0">
                                            <a:latin typeface="Cambria Math" panose="02040503050406030204" pitchFamily="18" charset="0"/>
                                          </a:rPr>
                                          <m:t>𝑊</m:t>
                                        </m:r>
                                      </m:e>
                                      <m:sub>
                                        <m:r>
                                          <a:rPr lang="en-US" sz="2400" b="0" i="1" smtClean="0">
                                            <a:latin typeface="Cambria Math" panose="02040503050406030204" pitchFamily="18" charset="0"/>
                                          </a:rPr>
                                          <m:t>𝑠</m:t>
                                        </m:r>
                                      </m:sub>
                                    </m:sSub>
                                  </m:den>
                                </m:f>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𝑠𝑖𝑛</m:t>
                                </m:r>
                                <m:r>
                                  <a:rPr lang="en-US" sz="2400" b="0" i="1" smtClean="0">
                                    <a:latin typeface="Cambria Math" panose="02040503050406030204" pitchFamily="18" charset="0"/>
                                    <a:ea typeface="Cambria Math" panose="02040503050406030204" pitchFamily="18" charset="0"/>
                                  </a:rPr>
                                  <m:t>𝜑</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𝑠𝑖𝑛</m:t>
                                </m:r>
                                <m:sSub>
                                  <m:sSubPr>
                                    <m:ctrlPr>
                                      <a:rPr lang="en-US" sz="2400" b="0" i="1" smtClean="0">
                                        <a:latin typeface="Cambria Math"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𝜑</m:t>
                                    </m:r>
                                  </m:e>
                                  <m:sub>
                                    <m:r>
                                      <a:rPr lang="en-US" sz="2400" b="0" i="1" smtClean="0">
                                        <a:latin typeface="Cambria Math" panose="02040503050406030204" pitchFamily="18" charset="0"/>
                                        <a:ea typeface="Cambria Math" panose="02040503050406030204" pitchFamily="18" charset="0"/>
                                      </a:rPr>
                                      <m:t>𝑠</m:t>
                                    </m:r>
                                  </m:sub>
                                </m:sSub>
                                <m:r>
                                  <a:rPr lang="en-US" sz="2400" b="0" i="1" smtClean="0">
                                    <a:latin typeface="Cambria Math" panose="02040503050406030204" pitchFamily="18" charset="0"/>
                                    <a:ea typeface="Cambria Math" panose="02040503050406030204" pitchFamily="18" charset="0"/>
                                  </a:rPr>
                                  <m:t>)</m:t>
                                </m:r>
                              </m:oMath>
                            </m:oMathPara>
                          </a14:m>
                          <a:endParaRPr lang="en-US" sz="2400" b="0" dirty="0" smtClean="0"/>
                        </a:p>
                      </a:txBody>
                      <a:tcPr/>
                    </a:tc>
                    <a:tc>
                      <a:txBody>
                        <a:bodyPr/>
                        <a:lstStyle/>
                        <a:p>
                          <a:pPr algn="r"/>
                          <a:r>
                            <a:rPr lang="en-GB" sz="2400" dirty="0" smtClean="0"/>
                            <a:t>Eq. 24 </a:t>
                          </a:r>
                          <a:endParaRPr lang="en-GB" sz="2400" dirty="0"/>
                        </a:p>
                      </a:txBody>
                      <a:tcPr anchor="ctr"/>
                    </a:tc>
                    <a:extLst>
                      <a:ext uri="{0D108BD9-81ED-4DB2-BD59-A6C34878D82A}">
                        <a16:rowId xmlns:a16="http://schemas.microsoft.com/office/drawing/2014/main" xmlns="" val="2992407173"/>
                      </a:ext>
                    </a:extLst>
                  </a:tr>
                </a:tbl>
              </a:graphicData>
            </a:graphic>
          </p:graphicFrame>
        </mc:Choice>
        <mc:Fallback>
          <p:graphicFrame>
            <p:nvGraphicFramePr>
              <p:cNvPr id="3" name="Table 2"/>
              <p:cNvGraphicFramePr>
                <a:graphicFrameLocks noGrp="1"/>
              </p:cNvGraphicFramePr>
              <p:nvPr>
                <p:extLst>
                  <p:ext uri="{D42A27DB-BD31-4B8C-83A1-F6EECF244321}">
                    <p14:modId xmlns:p14="http://schemas.microsoft.com/office/powerpoint/2010/main" val="464076275"/>
                  </p:ext>
                </p:extLst>
              </p:nvPr>
            </p:nvGraphicFramePr>
            <p:xfrm>
              <a:off x="572735" y="2843883"/>
              <a:ext cx="11214760" cy="840423"/>
            </p:xfrm>
            <a:graphic>
              <a:graphicData uri="http://schemas.openxmlformats.org/drawingml/2006/table">
                <a:tbl>
                  <a:tblPr firstRow="1" bandRow="1">
                    <a:tableStyleId>{2D5ABB26-0587-4C30-8999-92F81FD0307C}</a:tableStyleId>
                  </a:tblPr>
                  <a:tblGrid>
                    <a:gridCol w="7853088">
                      <a:extLst>
                        <a:ext uri="{9D8B030D-6E8A-4147-A177-3AD203B41FA5}">
                          <a16:colId xmlns:a16="http://schemas.microsoft.com/office/drawing/2014/main" xmlns="" xmlns:a14="http://schemas.microsoft.com/office/drawing/2010/main" val="2435879438"/>
                        </a:ext>
                      </a:extLst>
                    </a:gridCol>
                    <a:gridCol w="3361672">
                      <a:extLst>
                        <a:ext uri="{9D8B030D-6E8A-4147-A177-3AD203B41FA5}">
                          <a16:colId xmlns:a16="http://schemas.microsoft.com/office/drawing/2014/main" xmlns="" xmlns:a14="http://schemas.microsoft.com/office/drawing/2010/main" val="3489280894"/>
                        </a:ext>
                      </a:extLst>
                    </a:gridCol>
                  </a:tblGrid>
                  <a:tr h="840423">
                    <a:tc>
                      <a:txBody>
                        <a:bodyPr/>
                        <a:lstStyle/>
                        <a:p>
                          <a:endParaRPr lang="en-US"/>
                        </a:p>
                      </a:txBody>
                      <a:tcPr>
                        <a:blipFill rotWithShape="0">
                          <a:blip r:embed="rId2"/>
                          <a:stretch>
                            <a:fillRect r="-42824"/>
                          </a:stretch>
                        </a:blipFill>
                      </a:tcPr>
                    </a:tc>
                    <a:tc>
                      <a:txBody>
                        <a:bodyPr/>
                        <a:lstStyle/>
                        <a:p>
                          <a:pPr algn="r"/>
                          <a:r>
                            <a:rPr lang="en-GB" sz="2400" dirty="0" smtClean="0"/>
                            <a:t>Eq. 24 </a:t>
                          </a:r>
                          <a:endParaRPr lang="en-GB" sz="2400" dirty="0"/>
                        </a:p>
                      </a:txBody>
                      <a:tcPr anchor="ctr"/>
                    </a:tc>
                    <a:extLst>
                      <a:ext uri="{0D108BD9-81ED-4DB2-BD59-A6C34878D82A}">
                        <a16:rowId xmlns:a16="http://schemas.microsoft.com/office/drawing/2014/main" xmlns="" xmlns:a14="http://schemas.microsoft.com/office/drawing/2010/main" val="2992407173"/>
                      </a:ext>
                    </a:extLst>
                  </a:tr>
                </a:tbl>
              </a:graphicData>
            </a:graphic>
          </p:graphicFrame>
        </mc:Fallback>
      </mc:AlternateContent>
      <mc:AlternateContent xmlns:mc="http://schemas.openxmlformats.org/markup-compatibility/2006">
        <mc:Choice xmlns:a14="http://schemas.microsoft.com/office/drawing/2010/main" Requires="a14">
          <p:sp>
            <p:nvSpPr>
              <p:cNvPr id="4" name="TextBox 3"/>
              <p:cNvSpPr txBox="1"/>
              <p:nvPr/>
            </p:nvSpPr>
            <p:spPr>
              <a:xfrm>
                <a:off x="572735" y="3911675"/>
                <a:ext cx="11776814" cy="635367"/>
              </a:xfrm>
              <a:prstGeom prst="rect">
                <a:avLst/>
              </a:prstGeom>
              <a:noFill/>
            </p:spPr>
            <p:txBody>
              <a:bodyPr wrap="none" rtlCol="0">
                <a:spAutoFit/>
              </a:bodyPr>
              <a:lstStyle/>
              <a:p>
                <a:pPr marL="285750" indent="-285750">
                  <a:buFont typeface="Arial" panose="020B0604020202020204" pitchFamily="34" charset="0"/>
                  <a:buChar char="•"/>
                </a:pPr>
                <a:r>
                  <a:rPr lang="en-GB" sz="2400" dirty="0" smtClean="0"/>
                  <a:t>Since </a:t>
                </a:r>
                <a14:m>
                  <m:oMath xmlns:m="http://schemas.openxmlformats.org/officeDocument/2006/math">
                    <m:r>
                      <m:rPr>
                        <m:sty m:val="p"/>
                      </m:rPr>
                      <a:rPr lang="en-US" sz="2400" b="0" i="0" smtClean="0">
                        <a:latin typeface="Cambria Math" panose="02040503050406030204" pitchFamily="18" charset="0"/>
                        <a:ea typeface="Cambria Math" panose="02040503050406030204" pitchFamily="18" charset="0"/>
                      </a:rPr>
                      <m:t>T</m:t>
                    </m:r>
                    <m:r>
                      <a:rPr lang="en-US" sz="2400" b="0" i="0" smtClean="0">
                        <a:latin typeface="Cambria Math" panose="02040503050406030204" pitchFamily="18" charset="0"/>
                        <a:ea typeface="Cambria Math" panose="02040503050406030204" pitchFamily="18" charset="0"/>
                      </a:rPr>
                      <m:t>=</m:t>
                    </m:r>
                    <m:r>
                      <a:rPr lang="en-GB" sz="2400" i="1" smtClean="0">
                        <a:latin typeface="Cambria Math" panose="02040503050406030204" pitchFamily="18" charset="0"/>
                        <a:ea typeface="Cambria Math" panose="02040503050406030204" pitchFamily="18" charset="0"/>
                      </a:rPr>
                      <m:t>𝛿</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𝜋</m:t>
                        </m:r>
                      </m:num>
                      <m:den>
                        <m:r>
                          <m:rPr>
                            <m:sty m:val="p"/>
                          </m:rPr>
                          <a:rPr lang="el-GR" sz="2400" b="0" i="1" smtClean="0">
                            <a:latin typeface="Cambria Math" panose="02040503050406030204" pitchFamily="18" charset="0"/>
                            <a:ea typeface="Cambria Math" panose="02040503050406030204" pitchFamily="18" charset="0"/>
                          </a:rPr>
                          <m:t>Ω</m:t>
                        </m:r>
                      </m:den>
                    </m:f>
                  </m:oMath>
                </a14:m>
                <a:r>
                  <a:rPr lang="en-GB" sz="2400" dirty="0" smtClean="0"/>
                  <a:t> (period=time takes to give one turn) and </a:t>
                </a:r>
                <a14:m>
                  <m:oMath xmlns:m="http://schemas.openxmlformats.org/officeDocument/2006/math">
                    <m:acc>
                      <m:accPr>
                        <m:chr m:val="̇"/>
                        <m:ctrlPr>
                          <a:rPr lang="en-GB" sz="2400" i="1" smtClean="0">
                            <a:latin typeface="Cambria Math" charset="0"/>
                          </a:rPr>
                        </m:ctrlPr>
                      </m:accPr>
                      <m:e>
                        <m:r>
                          <a:rPr lang="en-US" sz="2400" b="0" i="1" smtClean="0">
                            <a:latin typeface="Cambria Math" panose="02040503050406030204" pitchFamily="18" charset="0"/>
                          </a:rPr>
                          <m:t>𝑤</m:t>
                        </m:r>
                      </m:e>
                    </m:acc>
                    <m:r>
                      <a:rPr lang="en-GB" sz="2400" i="1" smtClean="0">
                        <a:latin typeface="Cambria Math" panose="02040503050406030204" pitchFamily="18" charset="0"/>
                        <a:ea typeface="Cambria Math" panose="02040503050406030204" pitchFamily="18" charset="0"/>
                      </a:rPr>
                      <m:t>≈</m:t>
                    </m:r>
                    <m:f>
                      <m:fPr>
                        <m:ctrlPr>
                          <a:rPr lang="en-GB" sz="2400" i="1" smtClean="0">
                            <a:latin typeface="Cambria Math" charset="0"/>
                            <a:ea typeface="Cambria Math" panose="02040503050406030204" pitchFamily="18" charset="0"/>
                          </a:rPr>
                        </m:ctrlPr>
                      </m:fPr>
                      <m:num>
                        <m:r>
                          <a:rPr lang="en-GB" sz="2400" i="1" smtClean="0">
                            <a:latin typeface="Cambria Math" panose="02040503050406030204" pitchFamily="18" charset="0"/>
                            <a:ea typeface="Cambria Math" panose="02040503050406030204" pitchFamily="18" charset="0"/>
                          </a:rPr>
                          <m:t>𝛿</m:t>
                        </m:r>
                        <m:r>
                          <a:rPr lang="en-US" sz="2400" b="0" i="1" smtClean="0">
                            <a:latin typeface="Cambria Math" panose="02040503050406030204" pitchFamily="18" charset="0"/>
                            <a:ea typeface="Cambria Math" panose="02040503050406030204" pitchFamily="18" charset="0"/>
                          </a:rPr>
                          <m:t>𝑤</m:t>
                        </m:r>
                      </m:num>
                      <m:den>
                        <m:r>
                          <a:rPr lang="en-GB" sz="2400" i="1" smtClean="0">
                            <a:latin typeface="Cambria Math" panose="02040503050406030204" pitchFamily="18" charset="0"/>
                            <a:ea typeface="Cambria Math" panose="02040503050406030204" pitchFamily="18" charset="0"/>
                          </a:rPr>
                          <m:t>𝛿</m:t>
                        </m:r>
                        <m:r>
                          <a:rPr lang="en-US" sz="2400" b="0" i="1" smtClean="0">
                            <a:latin typeface="Cambria Math" panose="02040503050406030204" pitchFamily="18" charset="0"/>
                            <a:ea typeface="Cambria Math" panose="02040503050406030204" pitchFamily="18" charset="0"/>
                          </a:rPr>
                          <m:t>𝑡</m:t>
                        </m:r>
                      </m:den>
                    </m:f>
                  </m:oMath>
                </a14:m>
                <a:r>
                  <a:rPr lang="en-GB" sz="2400" dirty="0" smtClean="0"/>
                  <a:t> we can write (Note 1):</a:t>
                </a:r>
                <a:endParaRPr lang="en-GB" sz="2400" dirty="0"/>
              </a:p>
            </p:txBody>
          </p:sp>
        </mc:Choice>
        <mc:Fallback>
          <p:sp>
            <p:nvSpPr>
              <p:cNvPr id="4" name="TextBox 3"/>
              <p:cNvSpPr txBox="1">
                <a:spLocks noRot="1" noChangeAspect="1" noMove="1" noResize="1" noEditPoints="1" noAdjustHandles="1" noChangeArrowheads="1" noChangeShapeType="1" noTextEdit="1"/>
              </p:cNvSpPr>
              <p:nvPr/>
            </p:nvSpPr>
            <p:spPr>
              <a:xfrm>
                <a:off x="572735" y="3911675"/>
                <a:ext cx="11776814" cy="635367"/>
              </a:xfrm>
              <a:prstGeom prst="rect">
                <a:avLst/>
              </a:prstGeom>
              <a:blipFill rotWithShape="0">
                <a:blip r:embed="rId3"/>
                <a:stretch>
                  <a:fillRect l="-725" b="-125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5" name="Table 4"/>
              <p:cNvGraphicFramePr>
                <a:graphicFrameLocks noGrp="1"/>
              </p:cNvGraphicFramePr>
              <p:nvPr>
                <p:extLst>
                  <p:ext uri="{D42A27DB-BD31-4B8C-83A1-F6EECF244321}">
                    <p14:modId xmlns:p14="http://schemas.microsoft.com/office/powerpoint/2010/main" val="1578061617"/>
                  </p:ext>
                </p:extLst>
              </p:nvPr>
            </p:nvGraphicFramePr>
            <p:xfrm>
              <a:off x="1669096" y="4715409"/>
              <a:ext cx="10118398" cy="840423"/>
            </p:xfrm>
            <a:graphic>
              <a:graphicData uri="http://schemas.openxmlformats.org/drawingml/2006/table">
                <a:tbl>
                  <a:tblPr firstRow="1" bandRow="1">
                    <a:tableStyleId>{2D5ABB26-0587-4C30-8999-92F81FD0307C}</a:tableStyleId>
                  </a:tblPr>
                  <a:tblGrid>
                    <a:gridCol w="7104993">
                      <a:extLst>
                        <a:ext uri="{9D8B030D-6E8A-4147-A177-3AD203B41FA5}">
                          <a16:colId xmlns:a16="http://schemas.microsoft.com/office/drawing/2014/main" xmlns="" val="2435879438"/>
                        </a:ext>
                      </a:extLst>
                    </a:gridCol>
                    <a:gridCol w="3013405">
                      <a:extLst>
                        <a:ext uri="{9D8B030D-6E8A-4147-A177-3AD203B41FA5}">
                          <a16:colId xmlns:a16="http://schemas.microsoft.com/office/drawing/2014/main" xmlns="" val="348928089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acc>
                                  <m:accPr>
                                    <m:chr m:val="̇"/>
                                    <m:ctrlPr>
                                      <a:rPr lang="en-US" sz="2400" b="0" i="1" smtClean="0">
                                        <a:latin typeface="Cambria Math" charset="0"/>
                                        <a:ea typeface="Cambria Math" panose="02040503050406030204" pitchFamily="18" charset="0"/>
                                      </a:rPr>
                                    </m:ctrlPr>
                                  </m:accPr>
                                  <m:e>
                                    <m:r>
                                      <a:rPr lang="en-US" sz="2400" b="0" i="1" smtClean="0">
                                        <a:latin typeface="Cambria Math" panose="02040503050406030204" pitchFamily="18" charset="0"/>
                                        <a:ea typeface="Cambria Math" panose="02040503050406030204" pitchFamily="18" charset="0"/>
                                      </a:rPr>
                                      <m:t>𝑤</m:t>
                                    </m:r>
                                  </m:e>
                                </m:acc>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charset="0"/>
                                      </a:rPr>
                                    </m:ctrlPr>
                                  </m:fPr>
                                  <m:num>
                                    <m:r>
                                      <a:rPr lang="en-US" sz="2400" b="0" i="1" smtClean="0">
                                        <a:latin typeface="Cambria Math" panose="02040503050406030204" pitchFamily="18" charset="0"/>
                                        <a:ea typeface="Cambria Math" panose="02040503050406030204" pitchFamily="18" charset="0"/>
                                      </a:rPr>
                                      <m:t>𝑞</m:t>
                                    </m:r>
                                    <m:sSub>
                                      <m:sSubPr>
                                        <m:ctrlPr>
                                          <a:rPr lang="en-US" sz="2400" b="0" i="1" smtClean="0">
                                            <a:latin typeface="Cambria Math"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𝑉</m:t>
                                        </m:r>
                                      </m:e>
                                      <m:sub>
                                        <m:r>
                                          <a:rPr lang="en-US" sz="2400" b="0" i="1" smtClean="0">
                                            <a:latin typeface="Cambria Math" panose="02040503050406030204" pitchFamily="18" charset="0"/>
                                            <a:ea typeface="Cambria Math" panose="02040503050406030204" pitchFamily="18" charset="0"/>
                                          </a:rPr>
                                          <m:t>𝑚𝑎𝑥</m:t>
                                        </m:r>
                                      </m:sub>
                                    </m:sSub>
                                    <m:sSub>
                                      <m:sSubPr>
                                        <m:ctrlPr>
                                          <a:rPr lang="en-US" sz="2400" b="0" i="1" smtClean="0">
                                            <a:latin typeface="Cambria Math" charset="0"/>
                                            <a:ea typeface="Cambria Math" panose="02040503050406030204" pitchFamily="18" charset="0"/>
                                          </a:rPr>
                                        </m:ctrlPr>
                                      </m:sSubPr>
                                      <m:e>
                                        <m:r>
                                          <m:rPr>
                                            <m:sty m:val="p"/>
                                          </m:rPr>
                                          <a:rPr lang="el-GR" sz="2400" b="0" i="1" smtClean="0">
                                            <a:latin typeface="Cambria Math" panose="02040503050406030204" pitchFamily="18" charset="0"/>
                                            <a:ea typeface="Cambria Math" panose="02040503050406030204" pitchFamily="18" charset="0"/>
                                          </a:rPr>
                                          <m:t>Ω</m:t>
                                        </m:r>
                                      </m:e>
                                      <m:sub>
                                        <m:r>
                                          <a:rPr lang="en-US" sz="2400" b="0" i="1" smtClean="0">
                                            <a:latin typeface="Cambria Math" panose="02040503050406030204" pitchFamily="18" charset="0"/>
                                            <a:ea typeface="Cambria Math" panose="02040503050406030204" pitchFamily="18" charset="0"/>
                                          </a:rPr>
                                          <m:t>𝑠</m:t>
                                        </m:r>
                                      </m:sub>
                                    </m:sSub>
                                  </m:num>
                                  <m:den>
                                    <m:r>
                                      <a:rPr lang="en-US" sz="2400" b="0" i="1" smtClean="0">
                                        <a:latin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𝜋</m:t>
                                    </m:r>
                                    <m:sSub>
                                      <m:sSubPr>
                                        <m:ctrlPr>
                                          <a:rPr lang="en-US" sz="2400" b="0" i="1" smtClean="0">
                                            <a:latin typeface="Cambria Math" charset="0"/>
                                          </a:rPr>
                                        </m:ctrlPr>
                                      </m:sSubPr>
                                      <m:e>
                                        <m:r>
                                          <a:rPr lang="en-US" sz="2400" b="0" i="1" smtClean="0">
                                            <a:latin typeface="Cambria Math" panose="02040503050406030204" pitchFamily="18" charset="0"/>
                                          </a:rPr>
                                          <m:t>𝑊</m:t>
                                        </m:r>
                                      </m:e>
                                      <m:sub>
                                        <m:r>
                                          <a:rPr lang="en-US" sz="2400" b="0" i="1" smtClean="0">
                                            <a:latin typeface="Cambria Math" panose="02040503050406030204" pitchFamily="18" charset="0"/>
                                          </a:rPr>
                                          <m:t>𝑠</m:t>
                                        </m:r>
                                      </m:sub>
                                    </m:sSub>
                                  </m:den>
                                </m:f>
                                <m:r>
                                  <a:rPr lang="en-US" sz="2400" b="0" i="1" smtClean="0">
                                    <a:latin typeface="Cambria Math" panose="02040503050406030204" pitchFamily="18" charset="0"/>
                                    <a:ea typeface="Cambria Math" panose="02040503050406030204" pitchFamily="18" charset="0"/>
                                  </a:rPr>
                                  <m:t> (</m:t>
                                </m:r>
                                <m:r>
                                  <m:rPr>
                                    <m:sty m:val="p"/>
                                  </m:rPr>
                                  <a:rPr lang="en-US" sz="2400" b="0" i="0" smtClean="0">
                                    <a:latin typeface="Cambria Math" panose="02040503050406030204" pitchFamily="18" charset="0"/>
                                    <a:ea typeface="Cambria Math" panose="02040503050406030204" pitchFamily="18" charset="0"/>
                                  </a:rPr>
                                  <m:t>sin</m:t>
                                </m:r>
                                <m:r>
                                  <a:rPr lang="en-US" sz="2400" b="0" i="1" smtClean="0">
                                    <a:latin typeface="Cambria Math" panose="02040503050406030204" pitchFamily="18" charset="0"/>
                                    <a:ea typeface="Cambria Math" panose="02040503050406030204" pitchFamily="18" charset="0"/>
                                  </a:rPr>
                                  <m:t>⁡(</m:t>
                                </m:r>
                                <m:r>
                                  <m:rPr>
                                    <m:sty m:val="p"/>
                                  </m:rPr>
                                  <a:rPr lang="el-GR" sz="2400" b="0" i="1" smtClean="0">
                                    <a:latin typeface="Cambria Math" panose="02040503050406030204" pitchFamily="18" charset="0"/>
                                    <a:ea typeface="Cambria Math" panose="02040503050406030204" pitchFamily="18" charset="0"/>
                                  </a:rPr>
                                  <m:t>Δ</m:t>
                                </m:r>
                                <m:r>
                                  <a:rPr lang="en-US" sz="2400" b="0" i="1" smtClean="0">
                                    <a:latin typeface="Cambria Math" panose="02040503050406030204" pitchFamily="18" charset="0"/>
                                    <a:ea typeface="Cambria Math" panose="02040503050406030204" pitchFamily="18" charset="0"/>
                                  </a:rPr>
                                  <m:t>𝜑</m:t>
                                </m:r>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𝜑</m:t>
                                    </m:r>
                                  </m:e>
                                  <m:sub>
                                    <m:r>
                                      <a:rPr lang="en-US" sz="2400" b="0" i="1" smtClean="0">
                                        <a:latin typeface="Cambria Math" panose="02040503050406030204" pitchFamily="18" charset="0"/>
                                        <a:ea typeface="Cambria Math" panose="02040503050406030204" pitchFamily="18" charset="0"/>
                                      </a:rPr>
                                      <m:t>𝑠</m:t>
                                    </m:r>
                                  </m:sub>
                                </m:sSub>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𝑠𝑖𝑛</m:t>
                                </m:r>
                                <m:sSub>
                                  <m:sSubPr>
                                    <m:ctrlPr>
                                      <a:rPr lang="en-US" sz="2400" b="0" i="1" smtClean="0">
                                        <a:latin typeface="Cambria Math"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𝜑</m:t>
                                    </m:r>
                                  </m:e>
                                  <m:sub>
                                    <m:r>
                                      <a:rPr lang="en-US" sz="2400" b="0" i="1" smtClean="0">
                                        <a:latin typeface="Cambria Math" panose="02040503050406030204" pitchFamily="18" charset="0"/>
                                        <a:ea typeface="Cambria Math" panose="02040503050406030204" pitchFamily="18" charset="0"/>
                                      </a:rPr>
                                      <m:t>𝑠</m:t>
                                    </m:r>
                                  </m:sub>
                                </m:sSub>
                                <m:r>
                                  <a:rPr lang="en-US" sz="2400" b="0" i="1" smtClean="0">
                                    <a:latin typeface="Cambria Math" panose="02040503050406030204" pitchFamily="18" charset="0"/>
                                    <a:ea typeface="Cambria Math" panose="02040503050406030204" pitchFamily="18" charset="0"/>
                                  </a:rPr>
                                  <m:t>)</m:t>
                                </m:r>
                              </m:oMath>
                            </m:oMathPara>
                          </a14:m>
                          <a:endParaRPr lang="en-US" sz="2400" b="0" dirty="0" smtClean="0"/>
                        </a:p>
                      </a:txBody>
                      <a:tcPr>
                        <a:noFill/>
                      </a:tcPr>
                    </a:tc>
                    <a:tc>
                      <a:txBody>
                        <a:bodyPr/>
                        <a:lstStyle/>
                        <a:p>
                          <a:pPr algn="r"/>
                          <a:r>
                            <a:rPr lang="en-GB" sz="2400" dirty="0" smtClean="0"/>
                            <a:t>Eq. 25 </a:t>
                          </a:r>
                          <a:endParaRPr lang="en-GB" sz="2400" dirty="0"/>
                        </a:p>
                      </a:txBody>
                      <a:tcPr anchor="ctr"/>
                    </a:tc>
                    <a:extLst>
                      <a:ext uri="{0D108BD9-81ED-4DB2-BD59-A6C34878D82A}">
                        <a16:rowId xmlns:a16="http://schemas.microsoft.com/office/drawing/2014/main" xmlns="" val="2992407173"/>
                      </a:ext>
                    </a:extLst>
                  </a:tr>
                </a:tbl>
              </a:graphicData>
            </a:graphic>
          </p:graphicFrame>
        </mc:Choice>
        <mc:Fallback>
          <p:graphicFrame>
            <p:nvGraphicFramePr>
              <p:cNvPr id="5" name="Table 4"/>
              <p:cNvGraphicFramePr>
                <a:graphicFrameLocks noGrp="1"/>
              </p:cNvGraphicFramePr>
              <p:nvPr>
                <p:extLst>
                  <p:ext uri="{D42A27DB-BD31-4B8C-83A1-F6EECF244321}">
                    <p14:modId xmlns:p14="http://schemas.microsoft.com/office/powerpoint/2010/main" val="1578061617"/>
                  </p:ext>
                </p:extLst>
              </p:nvPr>
            </p:nvGraphicFramePr>
            <p:xfrm>
              <a:off x="1669096" y="4715409"/>
              <a:ext cx="10118398" cy="840423"/>
            </p:xfrm>
            <a:graphic>
              <a:graphicData uri="http://schemas.openxmlformats.org/drawingml/2006/table">
                <a:tbl>
                  <a:tblPr firstRow="1" bandRow="1">
                    <a:tableStyleId>{2D5ABB26-0587-4C30-8999-92F81FD0307C}</a:tableStyleId>
                  </a:tblPr>
                  <a:tblGrid>
                    <a:gridCol w="7104993">
                      <a:extLst>
                        <a:ext uri="{9D8B030D-6E8A-4147-A177-3AD203B41FA5}">
                          <a16:colId xmlns:a16="http://schemas.microsoft.com/office/drawing/2014/main" xmlns="" xmlns:a14="http://schemas.microsoft.com/office/drawing/2010/main" val="2435879438"/>
                        </a:ext>
                      </a:extLst>
                    </a:gridCol>
                    <a:gridCol w="3013405">
                      <a:extLst>
                        <a:ext uri="{9D8B030D-6E8A-4147-A177-3AD203B41FA5}">
                          <a16:colId xmlns:a16="http://schemas.microsoft.com/office/drawing/2014/main" xmlns="" xmlns:a14="http://schemas.microsoft.com/office/drawing/2010/main" val="3489280894"/>
                        </a:ext>
                      </a:extLst>
                    </a:gridCol>
                  </a:tblGrid>
                  <a:tr h="840423">
                    <a:tc>
                      <a:txBody>
                        <a:bodyPr/>
                        <a:lstStyle/>
                        <a:p>
                          <a:endParaRPr lang="en-US"/>
                        </a:p>
                      </a:txBody>
                      <a:tcPr>
                        <a:blipFill rotWithShape="0">
                          <a:blip r:embed="rId4"/>
                          <a:stretch>
                            <a:fillRect r="-42453"/>
                          </a:stretch>
                        </a:blipFill>
                      </a:tcPr>
                    </a:tc>
                    <a:tc>
                      <a:txBody>
                        <a:bodyPr/>
                        <a:lstStyle/>
                        <a:p>
                          <a:pPr algn="r"/>
                          <a:r>
                            <a:rPr lang="en-GB" sz="2400" dirty="0" smtClean="0"/>
                            <a:t>Eq. 25 </a:t>
                          </a:r>
                          <a:endParaRPr lang="en-GB" sz="2400" dirty="0"/>
                        </a:p>
                      </a:txBody>
                      <a:tcPr anchor="ctr"/>
                    </a:tc>
                    <a:extLst>
                      <a:ext uri="{0D108BD9-81ED-4DB2-BD59-A6C34878D82A}">
                        <a16:rowId xmlns:a16="http://schemas.microsoft.com/office/drawing/2014/main" xmlns="" xmlns:a14="http://schemas.microsoft.com/office/drawing/2010/main" val="2992407173"/>
                      </a:ext>
                    </a:extLst>
                  </a:tr>
                </a:tbl>
              </a:graphicData>
            </a:graphic>
          </p:graphicFrame>
        </mc:Fallback>
      </mc:AlternateContent>
      <p:sp>
        <p:nvSpPr>
          <p:cNvPr id="8" name="TextBox 7"/>
          <p:cNvSpPr txBox="1"/>
          <p:nvPr/>
        </p:nvSpPr>
        <p:spPr>
          <a:xfrm>
            <a:off x="404569" y="4705150"/>
            <a:ext cx="3079362" cy="830997"/>
          </a:xfrm>
          <a:prstGeom prst="rect">
            <a:avLst/>
          </a:prstGeom>
          <a:noFill/>
        </p:spPr>
        <p:txBody>
          <a:bodyPr wrap="square" rtlCol="0">
            <a:spAutoFit/>
          </a:bodyPr>
          <a:lstStyle/>
          <a:p>
            <a:pPr algn="ctr"/>
            <a:r>
              <a:rPr lang="en-GB" sz="2400" dirty="0" smtClean="0"/>
              <a:t>FIRST EQUATION OF MOTION</a:t>
            </a:r>
            <a:endParaRPr lang="en-GB" sz="2400" dirty="0"/>
          </a:p>
        </p:txBody>
      </p:sp>
      <mc:AlternateContent xmlns:mc="http://schemas.openxmlformats.org/markup-compatibility/2006">
        <mc:Choice xmlns:a14="http://schemas.microsoft.com/office/drawing/2010/main" Requires="a14">
          <p:sp>
            <p:nvSpPr>
              <p:cNvPr id="9" name="TextBox 8"/>
              <p:cNvSpPr txBox="1"/>
              <p:nvPr/>
            </p:nvSpPr>
            <p:spPr>
              <a:xfrm>
                <a:off x="572735" y="5894685"/>
                <a:ext cx="4115166" cy="461665"/>
              </a:xfrm>
              <a:prstGeom prst="rect">
                <a:avLst/>
              </a:prstGeom>
              <a:noFill/>
            </p:spPr>
            <p:txBody>
              <a:bodyPr wrap="none" rtlCol="0">
                <a:spAutoFit/>
              </a:bodyPr>
              <a:lstStyle/>
              <a:p>
                <a:pPr marL="285750" indent="-285750">
                  <a:buFont typeface="Arial" panose="020B0604020202020204" pitchFamily="34" charset="0"/>
                  <a:buChar char="•"/>
                </a:pPr>
                <a:r>
                  <a:rPr lang="en-GB" sz="2400" dirty="0"/>
                  <a:t>w</a:t>
                </a:r>
                <a:r>
                  <a:rPr lang="en-GB" sz="2400" dirty="0" smtClean="0"/>
                  <a:t>here </a:t>
                </a:r>
                <a14:m>
                  <m:oMath xmlns:m="http://schemas.openxmlformats.org/officeDocument/2006/math">
                    <m:func>
                      <m:funcPr>
                        <m:ctrlPr>
                          <a:rPr lang="en-US" sz="2400" b="0" i="1" smtClean="0">
                            <a:latin typeface="Cambria Math" charset="0"/>
                            <a:ea typeface="Cambria Math" panose="02040503050406030204" pitchFamily="18" charset="0"/>
                          </a:rPr>
                        </m:ctrlPr>
                      </m:funcPr>
                      <m:fName>
                        <m:r>
                          <m:rPr>
                            <m:sty m:val="p"/>
                          </m:rPr>
                          <a:rPr lang="en-US" sz="2400" b="0" i="0" smtClean="0">
                            <a:latin typeface="Cambria Math" panose="02040503050406030204" pitchFamily="18" charset="0"/>
                            <a:ea typeface="Cambria Math" panose="02040503050406030204" pitchFamily="18" charset="0"/>
                          </a:rPr>
                          <m:t>sin</m:t>
                        </m:r>
                      </m:fName>
                      <m:e>
                        <m:d>
                          <m:dPr>
                            <m:ctrlPr>
                              <a:rPr lang="en-US" sz="2400" b="0" i="1" smtClean="0">
                                <a:latin typeface="Cambria Math" charset="0"/>
                                <a:ea typeface="Cambria Math" panose="02040503050406030204" pitchFamily="18" charset="0"/>
                              </a:rPr>
                            </m:ctrlPr>
                          </m:dPr>
                          <m:e>
                            <m:r>
                              <m:rPr>
                                <m:sty m:val="p"/>
                              </m:rPr>
                              <a:rPr lang="el-GR" sz="2400" b="0" i="1" smtClean="0">
                                <a:latin typeface="Cambria Math" panose="02040503050406030204" pitchFamily="18" charset="0"/>
                                <a:ea typeface="Cambria Math" panose="02040503050406030204" pitchFamily="18" charset="0"/>
                              </a:rPr>
                              <m:t>Δ</m:t>
                            </m:r>
                            <m:r>
                              <a:rPr lang="en-US" sz="2400" b="0" i="1" smtClean="0">
                                <a:latin typeface="Cambria Math" panose="02040503050406030204" pitchFamily="18" charset="0"/>
                                <a:ea typeface="Cambria Math" panose="02040503050406030204" pitchFamily="18" charset="0"/>
                              </a:rPr>
                              <m:t>𝜑</m:t>
                            </m:r>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𝜑</m:t>
                                </m:r>
                              </m:e>
                              <m:sub>
                                <m:r>
                                  <a:rPr lang="en-US" sz="2400" b="0" i="1" smtClean="0">
                                    <a:latin typeface="Cambria Math" panose="02040503050406030204" pitchFamily="18" charset="0"/>
                                    <a:ea typeface="Cambria Math" panose="02040503050406030204" pitchFamily="18" charset="0"/>
                                  </a:rPr>
                                  <m:t>𝑠</m:t>
                                </m:r>
                              </m:sub>
                            </m:sSub>
                          </m:e>
                        </m:d>
                      </m:e>
                    </m:func>
                    <m:r>
                      <a:rPr lang="en-US" sz="2400" b="0" i="1" smtClean="0">
                        <a:latin typeface="Cambria Math" panose="02040503050406030204" pitchFamily="18" charset="0"/>
                        <a:ea typeface="Cambria Math" panose="02040503050406030204" pitchFamily="18" charset="0"/>
                      </a:rPr>
                      <m:t>=</m:t>
                    </m:r>
                    <m:r>
                      <m:rPr>
                        <m:sty m:val="p"/>
                      </m:rPr>
                      <a:rPr lang="en-US" sz="2400" b="0" i="0" smtClean="0">
                        <a:latin typeface="Cambria Math" panose="02040503050406030204" pitchFamily="18" charset="0"/>
                        <a:ea typeface="Cambria Math" panose="02040503050406030204" pitchFamily="18" charset="0"/>
                      </a:rPr>
                      <m:t>sin</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𝜑</m:t>
                    </m:r>
                  </m:oMath>
                </a14:m>
                <a:endParaRPr lang="en-GB" sz="2400" dirty="0"/>
              </a:p>
            </p:txBody>
          </p:sp>
        </mc:Choice>
        <mc:Fallback>
          <p:sp>
            <p:nvSpPr>
              <p:cNvPr id="9" name="TextBox 8"/>
              <p:cNvSpPr txBox="1">
                <a:spLocks noRot="1" noChangeAspect="1" noMove="1" noResize="1" noEditPoints="1" noAdjustHandles="1" noChangeArrowheads="1" noChangeShapeType="1" noTextEdit="1"/>
              </p:cNvSpPr>
              <p:nvPr/>
            </p:nvSpPr>
            <p:spPr>
              <a:xfrm>
                <a:off x="572735" y="5894685"/>
                <a:ext cx="4115166" cy="461665"/>
              </a:xfrm>
              <a:prstGeom prst="rect">
                <a:avLst/>
              </a:prstGeom>
              <a:blipFill rotWithShape="0">
                <a:blip r:embed="rId5"/>
                <a:stretch>
                  <a:fillRect l="-2074" t="-106579" b="-127632"/>
                </a:stretch>
              </a:blipFill>
            </p:spPr>
            <p:txBody>
              <a:bodyPr/>
              <a:lstStyle/>
              <a:p>
                <a:r>
                  <a:rPr lang="en-US">
                    <a:noFill/>
                  </a:rPr>
                  <a:t> </a:t>
                </a:r>
              </a:p>
            </p:txBody>
          </p:sp>
        </mc:Fallback>
      </mc:AlternateContent>
      <p:sp>
        <p:nvSpPr>
          <p:cNvPr id="17" name="Slide Number Placeholder 16"/>
          <p:cNvSpPr>
            <a:spLocks noGrp="1"/>
          </p:cNvSpPr>
          <p:nvPr>
            <p:ph type="sldNum" sz="quarter" idx="12"/>
          </p:nvPr>
        </p:nvSpPr>
        <p:spPr/>
        <p:txBody>
          <a:bodyPr/>
          <a:lstStyle/>
          <a:p>
            <a:fld id="{F45B2314-50F7-4F10-B8A8-A8DCE8E27403}" type="slidenum">
              <a:rPr lang="en-GB" smtClean="0"/>
              <a:t>29</a:t>
            </a:fld>
            <a:endParaRPr lang="en-GB"/>
          </a:p>
        </p:txBody>
      </p:sp>
      <p:sp>
        <p:nvSpPr>
          <p:cNvPr id="18" name="TextBox 17"/>
          <p:cNvSpPr txBox="1"/>
          <p:nvPr/>
        </p:nvSpPr>
        <p:spPr>
          <a:xfrm>
            <a:off x="740901" y="293263"/>
            <a:ext cx="2983253" cy="461665"/>
          </a:xfrm>
          <a:prstGeom prst="rect">
            <a:avLst/>
          </a:prstGeom>
          <a:noFill/>
        </p:spPr>
        <p:txBody>
          <a:bodyPr wrap="none" rtlCol="0">
            <a:spAutoFit/>
          </a:bodyPr>
          <a:lstStyle/>
          <a:p>
            <a:r>
              <a:rPr lang="en-US" sz="2400" smtClean="0"/>
              <a:t>ADIABATIC PROCESS</a:t>
            </a:r>
            <a:endParaRPr lang="en-US" sz="2400"/>
          </a:p>
        </p:txBody>
      </p:sp>
      <p:sp>
        <p:nvSpPr>
          <p:cNvPr id="10" name="Date Placeholder 9"/>
          <p:cNvSpPr>
            <a:spLocks noGrp="1"/>
          </p:cNvSpPr>
          <p:nvPr>
            <p:ph type="dt" sz="half" idx="10"/>
          </p:nvPr>
        </p:nvSpPr>
        <p:spPr/>
        <p:txBody>
          <a:bodyPr/>
          <a:lstStyle/>
          <a:p>
            <a:r>
              <a:rPr lang="en-US" smtClean="0"/>
              <a:t>22.03.2022</a:t>
            </a:r>
            <a:endParaRPr lang="en-GB"/>
          </a:p>
        </p:txBody>
      </p:sp>
      <p:sp>
        <p:nvSpPr>
          <p:cNvPr id="16" name="Footer Placeholder 15"/>
          <p:cNvSpPr>
            <a:spLocks noGrp="1"/>
          </p:cNvSpPr>
          <p:nvPr>
            <p:ph type="ftr" sz="quarter" idx="11"/>
          </p:nvPr>
        </p:nvSpPr>
        <p:spPr/>
        <p:txBody>
          <a:bodyPr/>
          <a:lstStyle/>
          <a:p>
            <a:r>
              <a:rPr lang="en-GB" smtClean="0"/>
              <a:t>Introduction to accelerator physics, R. Alemany Fernandez</a:t>
            </a:r>
            <a:endParaRPr lang="en-GB"/>
          </a:p>
        </p:txBody>
      </p:sp>
    </p:spTree>
    <p:extLst>
      <p:ext uri="{BB962C8B-B14F-4D97-AF65-F5344CB8AC3E}">
        <p14:creationId xmlns:p14="http://schemas.microsoft.com/office/powerpoint/2010/main" val="197849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Part I covers:</a:t>
            </a:r>
            <a:endParaRPr lang="en-US" b="1" dirty="0">
              <a:solidFill>
                <a:schemeClr val="tx1"/>
              </a:solidFill>
            </a:endParaRPr>
          </a:p>
        </p:txBody>
      </p:sp>
      <p:sp>
        <p:nvSpPr>
          <p:cNvPr id="3" name="Date Placeholder 2"/>
          <p:cNvSpPr>
            <a:spLocks noGrp="1"/>
          </p:cNvSpPr>
          <p:nvPr>
            <p:ph type="dt" sz="half" idx="10"/>
          </p:nvPr>
        </p:nvSpPr>
        <p:spPr/>
        <p:txBody>
          <a:bodyPr/>
          <a:lstStyle/>
          <a:p>
            <a:r>
              <a:rPr lang="en-US" smtClean="0"/>
              <a:t>22.03.2022</a:t>
            </a:r>
            <a:endParaRPr lang="en-GB"/>
          </a:p>
        </p:txBody>
      </p:sp>
      <p:sp>
        <p:nvSpPr>
          <p:cNvPr id="4" name="Footer Placeholder 3"/>
          <p:cNvSpPr>
            <a:spLocks noGrp="1"/>
          </p:cNvSpPr>
          <p:nvPr>
            <p:ph type="ftr" sz="quarter" idx="11"/>
          </p:nvPr>
        </p:nvSpPr>
        <p:spPr/>
        <p:txBody>
          <a:bodyPr/>
          <a:lstStyle/>
          <a:p>
            <a:r>
              <a:rPr lang="en-GB" smtClean="0"/>
              <a:t>Introduction to accelerator physics, R. Alemany Fernandez</a:t>
            </a:r>
            <a:endParaRPr lang="en-GB"/>
          </a:p>
        </p:txBody>
      </p:sp>
      <p:sp>
        <p:nvSpPr>
          <p:cNvPr id="5" name="Slide Number Placeholder 4"/>
          <p:cNvSpPr>
            <a:spLocks noGrp="1"/>
          </p:cNvSpPr>
          <p:nvPr>
            <p:ph type="sldNum" sz="quarter" idx="12"/>
          </p:nvPr>
        </p:nvSpPr>
        <p:spPr/>
        <p:txBody>
          <a:bodyPr/>
          <a:lstStyle/>
          <a:p>
            <a:fld id="{F45B2314-50F7-4F10-B8A8-A8DCE8E27403}" type="slidenum">
              <a:rPr lang="en-GB" smtClean="0"/>
              <a:t>3</a:t>
            </a:fld>
            <a:endParaRPr lang="en-GB"/>
          </a:p>
        </p:txBody>
      </p:sp>
      <p:sp>
        <p:nvSpPr>
          <p:cNvPr id="7" name="TextBox 6"/>
          <p:cNvSpPr txBox="1"/>
          <p:nvPr/>
        </p:nvSpPr>
        <p:spPr>
          <a:xfrm>
            <a:off x="1025495" y="1777525"/>
            <a:ext cx="9537107" cy="3139321"/>
          </a:xfrm>
          <a:prstGeom prst="rect">
            <a:avLst/>
          </a:prstGeom>
          <a:noFill/>
        </p:spPr>
        <p:txBody>
          <a:bodyPr wrap="square" rtlCol="0">
            <a:spAutoFit/>
          </a:bodyPr>
          <a:lstStyle/>
          <a:p>
            <a:pPr marL="342900" indent="-342900">
              <a:buFont typeface="+mj-lt"/>
              <a:buAutoNum type="arabicPeriod"/>
            </a:pPr>
            <a:r>
              <a:rPr lang="en-GB" b="1" dirty="0"/>
              <a:t>SYNCRHONOUS PARTICLE or ON-MOMENTUM PARTICLE or IDEAL </a:t>
            </a:r>
            <a:r>
              <a:rPr lang="en-GB" b="1" dirty="0" smtClean="0"/>
              <a:t>PARTICLE</a:t>
            </a:r>
          </a:p>
          <a:p>
            <a:pPr marL="342900" indent="-342900">
              <a:buFont typeface="+mj-lt"/>
              <a:buAutoNum type="arabicPeriod"/>
            </a:pPr>
            <a:r>
              <a:rPr lang="en-GB" b="1" dirty="0"/>
              <a:t>OFF-MOMENTUM PARTICLE or REAL </a:t>
            </a:r>
            <a:r>
              <a:rPr lang="en-GB" b="1" dirty="0" smtClean="0"/>
              <a:t>PARTICLE</a:t>
            </a:r>
          </a:p>
          <a:p>
            <a:pPr marL="342900" indent="-342900">
              <a:buFont typeface="+mj-lt"/>
              <a:buAutoNum type="arabicPeriod"/>
            </a:pPr>
            <a:r>
              <a:rPr lang="en-GB" b="1" dirty="0"/>
              <a:t>MOMENTUM COMPACTION </a:t>
            </a:r>
            <a:r>
              <a:rPr lang="en-GB" b="1" dirty="0" smtClean="0"/>
              <a:t>FACTOR</a:t>
            </a:r>
          </a:p>
          <a:p>
            <a:pPr marL="342900" indent="-342900">
              <a:buFont typeface="+mj-lt"/>
              <a:buAutoNum type="arabicPeriod"/>
            </a:pPr>
            <a:r>
              <a:rPr lang="en-GB" b="1" dirty="0"/>
              <a:t>RELATIVISTIC AND NON-RELATIVISTIC </a:t>
            </a:r>
            <a:r>
              <a:rPr lang="en-GB" b="1" dirty="0" smtClean="0"/>
              <a:t>REGIME</a:t>
            </a:r>
          </a:p>
          <a:p>
            <a:pPr marL="342900" indent="-342900">
              <a:buFont typeface="+mj-lt"/>
              <a:buAutoNum type="arabicPeriod"/>
            </a:pPr>
            <a:r>
              <a:rPr lang="en-GB" b="1" dirty="0"/>
              <a:t>SLIP </a:t>
            </a:r>
            <a:r>
              <a:rPr lang="en-GB" b="1" dirty="0" smtClean="0"/>
              <a:t>FACTOR</a:t>
            </a:r>
          </a:p>
          <a:p>
            <a:pPr marL="342900" indent="-342900">
              <a:buFont typeface="+mj-lt"/>
              <a:buAutoNum type="arabicPeriod"/>
            </a:pPr>
            <a:r>
              <a:rPr lang="en-GB" b="1" dirty="0" smtClean="0"/>
              <a:t>GAMMA TRANSITION</a:t>
            </a:r>
          </a:p>
          <a:p>
            <a:pPr marL="342900" indent="-342900">
              <a:buFont typeface="+mj-lt"/>
              <a:buAutoNum type="arabicPeriod"/>
            </a:pPr>
            <a:r>
              <a:rPr lang="en-GB" b="1" dirty="0"/>
              <a:t>PHASE FOCUSING: NON-RELATIVISTIC </a:t>
            </a:r>
            <a:r>
              <a:rPr lang="en-GB" b="1" dirty="0" smtClean="0"/>
              <a:t>REGIME</a:t>
            </a:r>
          </a:p>
          <a:p>
            <a:pPr marL="342900" indent="-342900">
              <a:buFont typeface="+mj-lt"/>
              <a:buAutoNum type="arabicPeriod"/>
            </a:pPr>
            <a:r>
              <a:rPr lang="en-GB" b="1" dirty="0"/>
              <a:t>PHASE FOCUSING: RELATIVISTIC </a:t>
            </a:r>
            <a:r>
              <a:rPr lang="en-GB" b="1" dirty="0" smtClean="0"/>
              <a:t>REGIME</a:t>
            </a:r>
          </a:p>
          <a:p>
            <a:pPr marL="342900" indent="-342900">
              <a:buFont typeface="+mj-lt"/>
              <a:buAutoNum type="arabicPeriod"/>
            </a:pPr>
            <a:r>
              <a:rPr lang="en-GB" b="1" dirty="0">
                <a:sym typeface="Wingdings" panose="05000000000000000000" pitchFamily="2" charset="2"/>
              </a:rPr>
              <a:t>SYNCHROTRON </a:t>
            </a:r>
            <a:r>
              <a:rPr lang="en-GB" b="1" dirty="0" smtClean="0">
                <a:sym typeface="Wingdings" panose="05000000000000000000" pitchFamily="2" charset="2"/>
              </a:rPr>
              <a:t>OSCILLATIONS</a:t>
            </a:r>
          </a:p>
          <a:p>
            <a:pPr marL="342900" indent="-342900">
              <a:buFont typeface="+mj-lt"/>
              <a:buAutoNum type="arabicPeriod"/>
            </a:pPr>
            <a:r>
              <a:rPr lang="en-GB" b="1" dirty="0"/>
              <a:t>SYNCHROTRON </a:t>
            </a:r>
            <a:r>
              <a:rPr lang="en-GB" b="1" dirty="0" smtClean="0"/>
              <a:t>MOTION &amp; EQUATIONS OF MOTION</a:t>
            </a:r>
          </a:p>
          <a:p>
            <a:pPr marL="342900" indent="-342900">
              <a:buFont typeface="+mj-lt"/>
              <a:buAutoNum type="arabicPeriod"/>
            </a:pPr>
            <a:r>
              <a:rPr lang="en-GB" b="1" dirty="0"/>
              <a:t>STABILITY CONDITION FOR THE CASE OF SMALL </a:t>
            </a:r>
            <a:r>
              <a:rPr lang="en-GB" b="1" dirty="0" smtClean="0"/>
              <a:t>DEVIATIONS</a:t>
            </a:r>
            <a:endParaRPr lang="en-GB" b="1" dirty="0"/>
          </a:p>
        </p:txBody>
      </p:sp>
    </p:spTree>
    <p:extLst>
      <p:ext uri="{BB962C8B-B14F-4D97-AF65-F5344CB8AC3E}">
        <p14:creationId xmlns:p14="http://schemas.microsoft.com/office/powerpoint/2010/main" val="295288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TextBox 5"/>
              <p:cNvSpPr txBox="1"/>
              <p:nvPr/>
            </p:nvSpPr>
            <p:spPr>
              <a:xfrm>
                <a:off x="481978" y="1045065"/>
                <a:ext cx="10871822" cy="369332"/>
              </a:xfrm>
              <a:prstGeom prst="rect">
                <a:avLst/>
              </a:prstGeom>
              <a:noFill/>
            </p:spPr>
            <p:txBody>
              <a:bodyPr wrap="none" rtlCol="0">
                <a:spAutoFit/>
              </a:bodyPr>
              <a:lstStyle/>
              <a:p>
                <a:r>
                  <a:rPr lang="en-GB" dirty="0" smtClean="0"/>
                  <a:t> Note 1: We are ignoring higher order terms to keep the discussion in the linear regime and assuming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Ω</m:t>
                    </m:r>
                    <m:r>
                      <a:rPr lang="en-US" i="1">
                        <a:latin typeface="Cambria Math" panose="02040503050406030204" pitchFamily="18" charset="0"/>
                        <a:ea typeface="Cambria Math" panose="02040503050406030204" pitchFamily="18" charset="0"/>
                      </a:rPr>
                      <m:t>≈</m:t>
                    </m:r>
                    <m:sSub>
                      <m:sSubPr>
                        <m:ctrlPr>
                          <a:rPr lang="en-US" i="1" smtClean="0">
                            <a:latin typeface="Cambria Math" charset="0"/>
                            <a:ea typeface="Cambria Math" panose="02040503050406030204" pitchFamily="18" charset="0"/>
                          </a:rPr>
                        </m:ctrlPr>
                      </m:sSubPr>
                      <m:e>
                        <m:r>
                          <m:rPr>
                            <m:sty m:val="p"/>
                          </m:rPr>
                          <a:rPr lang="el-GR" i="1" smtClean="0">
                            <a:latin typeface="Cambria Math" panose="02040503050406030204" pitchFamily="18" charset="0"/>
                            <a:ea typeface="Cambria Math" panose="02040503050406030204" pitchFamily="18" charset="0"/>
                          </a:rPr>
                          <m:t>Ω</m:t>
                        </m:r>
                      </m:e>
                      <m:sub>
                        <m:r>
                          <a:rPr lang="en-US" b="0" i="1" smtClean="0">
                            <a:latin typeface="Cambria Math" panose="02040503050406030204" pitchFamily="18" charset="0"/>
                            <a:ea typeface="Cambria Math" panose="02040503050406030204" pitchFamily="18" charset="0"/>
                          </a:rPr>
                          <m:t>𝑠</m:t>
                        </m:r>
                      </m:sub>
                    </m:sSub>
                  </m:oMath>
                </a14:m>
                <a:r>
                  <a:rPr lang="en-GB" dirty="0" smtClean="0"/>
                  <a:t>, i.e.:</a:t>
                </a:r>
              </a:p>
            </p:txBody>
          </p:sp>
        </mc:Choice>
        <mc:Fallback>
          <p:sp>
            <p:nvSpPr>
              <p:cNvPr id="6" name="TextBox 5"/>
              <p:cNvSpPr txBox="1">
                <a:spLocks noRot="1" noChangeAspect="1" noMove="1" noResize="1" noEditPoints="1" noAdjustHandles="1" noChangeArrowheads="1" noChangeShapeType="1" noTextEdit="1"/>
              </p:cNvSpPr>
              <p:nvPr/>
            </p:nvSpPr>
            <p:spPr>
              <a:xfrm>
                <a:off x="481978" y="1045065"/>
                <a:ext cx="10871822" cy="369332"/>
              </a:xfrm>
              <a:prstGeom prst="rect">
                <a:avLst/>
              </a:prstGeom>
              <a:blipFill rotWithShape="0">
                <a:blip r:embed="rId2"/>
                <a:stretch>
                  <a:fillRect t="-6557" b="-2623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7" name="Table 6"/>
              <p:cNvGraphicFramePr>
                <a:graphicFrameLocks noGrp="1"/>
              </p:cNvGraphicFramePr>
              <p:nvPr>
                <p:extLst>
                  <p:ext uri="{D42A27DB-BD31-4B8C-83A1-F6EECF244321}">
                    <p14:modId xmlns:p14="http://schemas.microsoft.com/office/powerpoint/2010/main" val="1738829008"/>
                  </p:ext>
                </p:extLst>
              </p:nvPr>
            </p:nvGraphicFramePr>
            <p:xfrm>
              <a:off x="481978" y="1847808"/>
              <a:ext cx="10118398" cy="724218"/>
            </p:xfrm>
            <a:graphic>
              <a:graphicData uri="http://schemas.openxmlformats.org/drawingml/2006/table">
                <a:tbl>
                  <a:tblPr firstRow="1" bandRow="1">
                    <a:tableStyleId>{2D5ABB26-0587-4C30-8999-92F81FD0307C}</a:tableStyleId>
                  </a:tblPr>
                  <a:tblGrid>
                    <a:gridCol w="6348248">
                      <a:extLst>
                        <a:ext uri="{9D8B030D-6E8A-4147-A177-3AD203B41FA5}">
                          <a16:colId xmlns:a16="http://schemas.microsoft.com/office/drawing/2014/main" xmlns="" val="2435879438"/>
                        </a:ext>
                      </a:extLst>
                    </a:gridCol>
                    <a:gridCol w="3770150">
                      <a:extLst>
                        <a:ext uri="{9D8B030D-6E8A-4147-A177-3AD203B41FA5}">
                          <a16:colId xmlns:a16="http://schemas.microsoft.com/office/drawing/2014/main" xmlns="" val="348928089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lang="en-US" b="0" i="1" smtClean="0">
                                        <a:latin typeface="Cambria Math"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𝑤</m:t>
                                    </m:r>
                                  </m:e>
                                </m:acc>
                                <m:r>
                                  <a:rPr lang="en-US" b="0" i="1" smtClean="0">
                                    <a:latin typeface="Cambria Math" panose="02040503050406030204" pitchFamily="18" charset="0"/>
                                    <a:ea typeface="Cambria Math" panose="02040503050406030204" pitchFamily="18" charset="0"/>
                                  </a:rPr>
                                  <m:t>=</m:t>
                                </m:r>
                                <m:f>
                                  <m:fPr>
                                    <m:ctrlPr>
                                      <a:rPr lang="en-US" b="0" i="1" smtClean="0">
                                        <a:latin typeface="Cambria Math"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𝑑</m:t>
                                    </m:r>
                                  </m:num>
                                  <m:den>
                                    <m:r>
                                      <a:rPr lang="en-US" b="0" i="1" smtClean="0">
                                        <a:latin typeface="Cambria Math" panose="02040503050406030204" pitchFamily="18" charset="0"/>
                                        <a:ea typeface="Cambria Math" panose="02040503050406030204" pitchFamily="18" charset="0"/>
                                      </a:rPr>
                                      <m:t>𝑑𝑡</m:t>
                                    </m:r>
                                  </m:den>
                                </m:f>
                                <m:d>
                                  <m:dPr>
                                    <m:ctrlPr>
                                      <a:rPr lang="en-US" b="0" i="1" smtClean="0">
                                        <a:latin typeface="Cambria Math" charset="0"/>
                                        <a:ea typeface="Cambria Math" panose="02040503050406030204" pitchFamily="18" charset="0"/>
                                      </a:rPr>
                                    </m:ctrlPr>
                                  </m:dPr>
                                  <m:e>
                                    <m:f>
                                      <m:fPr>
                                        <m:ctrlPr>
                                          <a:rPr lang="en-US" b="0" i="1" smtClean="0">
                                            <a:latin typeface="Cambria Math"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𝑊</m:t>
                                        </m:r>
                                      </m:num>
                                      <m:den>
                                        <m:sSub>
                                          <m:sSubPr>
                                            <m:ctrlPr>
                                              <a:rPr lang="en-US" b="0" i="1" smtClean="0">
                                                <a:latin typeface="Cambria Math"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𝑠</m:t>
                                            </m:r>
                                          </m:sub>
                                        </m:sSub>
                                      </m:den>
                                    </m:f>
                                  </m:e>
                                </m:d>
                                <m:r>
                                  <a:rPr lang="en-US" b="0" i="1" smtClean="0">
                                    <a:latin typeface="Cambria Math" panose="02040503050406030204" pitchFamily="18" charset="0"/>
                                    <a:ea typeface="Cambria Math" panose="02040503050406030204" pitchFamily="18" charset="0"/>
                                  </a:rPr>
                                  <m:t>=</m:t>
                                </m:r>
                                <m:f>
                                  <m:fPr>
                                    <m:ctrlPr>
                                      <a:rPr lang="en-US" b="0" i="1" smtClean="0">
                                        <a:latin typeface="Cambria Math" charset="0"/>
                                        <a:ea typeface="Cambria Math" panose="02040503050406030204" pitchFamily="18" charset="0"/>
                                      </a:rPr>
                                    </m:ctrlPr>
                                  </m:fPr>
                                  <m:num>
                                    <m:acc>
                                      <m:accPr>
                                        <m:chr m:val="̇"/>
                                        <m:ctrlPr>
                                          <a:rPr lang="el-GR" b="0" i="1" smtClean="0">
                                            <a:latin typeface="Cambria Math" charset="0"/>
                                            <a:ea typeface="Cambria Math" panose="02040503050406030204" pitchFamily="18" charset="0"/>
                                          </a:rPr>
                                        </m:ctrlPr>
                                      </m:accPr>
                                      <m:e>
                                        <m:r>
                                          <m:rPr>
                                            <m:sty m:val="p"/>
                                          </m:rPr>
                                          <a:rPr lang="el-GR" b="0" i="1" smtClean="0">
                                            <a:latin typeface="Cambria Math" panose="02040503050406030204" pitchFamily="18" charset="0"/>
                                            <a:ea typeface="Cambria Math" panose="02040503050406030204" pitchFamily="18" charset="0"/>
                                          </a:rPr>
                                          <m:t>Δ</m:t>
                                        </m:r>
                                        <m:r>
                                          <a:rPr lang="en-US" b="0" i="1" smtClean="0">
                                            <a:latin typeface="Cambria Math" panose="02040503050406030204" pitchFamily="18" charset="0"/>
                                            <a:ea typeface="Cambria Math" panose="02040503050406030204" pitchFamily="18" charset="0"/>
                                          </a:rPr>
                                          <m:t>𝑊</m:t>
                                        </m:r>
                                      </m:e>
                                    </m:acc>
                                    <m:sSub>
                                      <m:sSubPr>
                                        <m:ctrlPr>
                                          <a:rPr lang="en-US" b="0" i="1" smtClean="0">
                                            <a:latin typeface="Cambria Math"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𝑊</m:t>
                                        </m:r>
                                      </m:e>
                                      <m:sub>
                                        <m:r>
                                          <a:rPr lang="en-US" b="0" i="1" smtClean="0">
                                            <a:latin typeface="Cambria Math" panose="02040503050406030204" pitchFamily="18" charset="0"/>
                                            <a:ea typeface="Cambria Math" panose="02040503050406030204" pitchFamily="18" charset="0"/>
                                          </a:rPr>
                                          <m:t>𝑠</m:t>
                                        </m:r>
                                      </m:sub>
                                    </m:sSub>
                                    <m:r>
                                      <a:rPr lang="en-US" b="0" i="1" smtClean="0">
                                        <a:latin typeface="Cambria Math" panose="02040503050406030204" pitchFamily="18" charset="0"/>
                                        <a:ea typeface="Cambria Math" panose="02040503050406030204" pitchFamily="18" charset="0"/>
                                      </a:rPr>
                                      <m:t>−</m:t>
                                    </m:r>
                                    <m:r>
                                      <m:rPr>
                                        <m:sty m:val="p"/>
                                      </m:rPr>
                                      <a:rPr lang="el-GR" b="0" i="1" smtClean="0">
                                        <a:latin typeface="Cambria Math" panose="02040503050406030204" pitchFamily="18" charset="0"/>
                                        <a:ea typeface="Cambria Math" panose="02040503050406030204" pitchFamily="18" charset="0"/>
                                      </a:rPr>
                                      <m:t>Δ</m:t>
                                    </m:r>
                                    <m:r>
                                      <a:rPr lang="en-US" b="0" i="1" smtClean="0">
                                        <a:latin typeface="Cambria Math" panose="02040503050406030204" pitchFamily="18" charset="0"/>
                                        <a:ea typeface="Cambria Math" panose="02040503050406030204" pitchFamily="18" charset="0"/>
                                      </a:rPr>
                                      <m:t>𝑊</m:t>
                                    </m:r>
                                    <m:acc>
                                      <m:accPr>
                                        <m:chr m:val="̇"/>
                                        <m:ctrlPr>
                                          <a:rPr lang="en-US" b="0" i="1" smtClean="0">
                                            <a:latin typeface="Cambria Math" charset="0"/>
                                            <a:ea typeface="Cambria Math" panose="02040503050406030204" pitchFamily="18" charset="0"/>
                                          </a:rPr>
                                        </m:ctrlPr>
                                      </m:accPr>
                                      <m:e>
                                        <m:sSub>
                                          <m:sSubPr>
                                            <m:ctrlPr>
                                              <a:rPr lang="en-US" b="0" i="1" smtClean="0">
                                                <a:latin typeface="Cambria Math"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𝑊</m:t>
                                            </m:r>
                                          </m:e>
                                          <m:sub>
                                            <m:r>
                                              <a:rPr lang="en-US" b="0" i="1" smtClean="0">
                                                <a:latin typeface="Cambria Math" panose="02040503050406030204" pitchFamily="18" charset="0"/>
                                                <a:ea typeface="Cambria Math" panose="02040503050406030204" pitchFamily="18" charset="0"/>
                                              </a:rPr>
                                              <m:t>𝑠</m:t>
                                            </m:r>
                                          </m:sub>
                                        </m:sSub>
                                      </m:e>
                                    </m:acc>
                                  </m:num>
                                  <m:den>
                                    <m:sSup>
                                      <m:sSupPr>
                                        <m:ctrlPr>
                                          <a:rPr lang="en-US" b="0" i="1" smtClean="0">
                                            <a:latin typeface="Cambria Math" charset="0"/>
                                            <a:ea typeface="Cambria Math" panose="02040503050406030204" pitchFamily="18" charset="0"/>
                                          </a:rPr>
                                        </m:ctrlPr>
                                      </m:sSupPr>
                                      <m:e>
                                        <m:sSub>
                                          <m:sSubPr>
                                            <m:ctrlPr>
                                              <a:rPr lang="en-US" b="0" i="1" smtClean="0">
                                                <a:latin typeface="Cambria Math"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𝑊</m:t>
                                            </m:r>
                                          </m:e>
                                          <m:sub>
                                            <m:r>
                                              <a:rPr lang="en-US" b="0" i="1" smtClean="0">
                                                <a:latin typeface="Cambria Math" panose="02040503050406030204" pitchFamily="18" charset="0"/>
                                                <a:ea typeface="Cambria Math" panose="02040503050406030204" pitchFamily="18" charset="0"/>
                                              </a:rPr>
                                              <m:t>𝑠</m:t>
                                            </m:r>
                                          </m:sub>
                                        </m:sSub>
                                      </m:e>
                                      <m:sup>
                                        <m:r>
                                          <a:rPr lang="en-US" b="0" i="1" smtClean="0">
                                            <a:latin typeface="Cambria Math" panose="02040503050406030204" pitchFamily="18" charset="0"/>
                                            <a:ea typeface="Cambria Math" panose="02040503050406030204" pitchFamily="18" charset="0"/>
                                          </a:rPr>
                                          <m:t>2</m:t>
                                        </m:r>
                                      </m:sup>
                                    </m:sSup>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charset="0"/>
                                        <a:ea typeface="Cambria Math" panose="02040503050406030204" pitchFamily="18" charset="0"/>
                                      </a:rPr>
                                    </m:ctrlPr>
                                  </m:fPr>
                                  <m:num>
                                    <m:acc>
                                      <m:accPr>
                                        <m:chr m:val="̇"/>
                                        <m:ctrlPr>
                                          <a:rPr lang="el-GR" b="0" i="1" smtClean="0">
                                            <a:latin typeface="Cambria Math" charset="0"/>
                                            <a:ea typeface="Cambria Math" panose="02040503050406030204" pitchFamily="18" charset="0"/>
                                          </a:rPr>
                                        </m:ctrlPr>
                                      </m:accPr>
                                      <m:e>
                                        <m:r>
                                          <m:rPr>
                                            <m:sty m:val="p"/>
                                          </m:rPr>
                                          <a:rPr lang="el-GR" b="0" i="1" smtClean="0">
                                            <a:latin typeface="Cambria Math" panose="02040503050406030204" pitchFamily="18" charset="0"/>
                                            <a:ea typeface="Cambria Math" panose="02040503050406030204" pitchFamily="18" charset="0"/>
                                          </a:rPr>
                                          <m:t>Δ</m:t>
                                        </m:r>
                                        <m:r>
                                          <a:rPr lang="en-US" b="0" i="1" smtClean="0">
                                            <a:latin typeface="Cambria Math" panose="02040503050406030204" pitchFamily="18" charset="0"/>
                                            <a:ea typeface="Cambria Math" panose="02040503050406030204" pitchFamily="18" charset="0"/>
                                          </a:rPr>
                                          <m:t>𝑊</m:t>
                                        </m:r>
                                      </m:e>
                                    </m:acc>
                                  </m:num>
                                  <m:den>
                                    <m:sSub>
                                      <m:sSubPr>
                                        <m:ctrlPr>
                                          <a:rPr lang="en-US" b="0" i="1" smtClean="0">
                                            <a:latin typeface="Cambria Math"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𝑊</m:t>
                                        </m:r>
                                      </m:e>
                                      <m:sub>
                                        <m:r>
                                          <a:rPr lang="en-US" b="0" i="1" smtClean="0">
                                            <a:latin typeface="Cambria Math" panose="02040503050406030204" pitchFamily="18" charset="0"/>
                                            <a:ea typeface="Cambria Math" panose="02040503050406030204" pitchFamily="18" charset="0"/>
                                          </a:rPr>
                                          <m:t>𝑠</m:t>
                                        </m:r>
                                      </m:sub>
                                    </m:sSub>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charset="0"/>
                                        <a:ea typeface="Cambria Math" panose="02040503050406030204" pitchFamily="18" charset="0"/>
                                      </a:rPr>
                                    </m:ctrlPr>
                                  </m:fPr>
                                  <m:num>
                                    <m:r>
                                      <m:rPr>
                                        <m:sty m:val="p"/>
                                      </m:rPr>
                                      <a:rPr lang="el-GR" b="0" i="1" smtClean="0">
                                        <a:latin typeface="Cambria Math" panose="02040503050406030204" pitchFamily="18" charset="0"/>
                                        <a:ea typeface="Cambria Math" panose="02040503050406030204" pitchFamily="18" charset="0"/>
                                      </a:rPr>
                                      <m:t>Δ</m:t>
                                    </m:r>
                                    <m:r>
                                      <a:rPr lang="en-US" b="0" i="1" smtClean="0">
                                        <a:latin typeface="Cambria Math" panose="02040503050406030204" pitchFamily="18" charset="0"/>
                                        <a:ea typeface="Cambria Math" panose="02040503050406030204" pitchFamily="18" charset="0"/>
                                      </a:rPr>
                                      <m:t>𝑊</m:t>
                                    </m:r>
                                    <m:acc>
                                      <m:accPr>
                                        <m:chr m:val="̇"/>
                                        <m:ctrlPr>
                                          <a:rPr lang="en-US" b="0" i="1" smtClean="0">
                                            <a:latin typeface="Cambria Math" charset="0"/>
                                            <a:ea typeface="Cambria Math" panose="02040503050406030204" pitchFamily="18" charset="0"/>
                                          </a:rPr>
                                        </m:ctrlPr>
                                      </m:accPr>
                                      <m:e>
                                        <m:sSub>
                                          <m:sSubPr>
                                            <m:ctrlPr>
                                              <a:rPr lang="en-US" b="0" i="1" smtClean="0">
                                                <a:latin typeface="Cambria Math"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𝑊</m:t>
                                            </m:r>
                                          </m:e>
                                          <m:sub>
                                            <m:r>
                                              <a:rPr lang="en-US" b="0" i="1" smtClean="0">
                                                <a:latin typeface="Cambria Math" panose="02040503050406030204" pitchFamily="18" charset="0"/>
                                                <a:ea typeface="Cambria Math" panose="02040503050406030204" pitchFamily="18" charset="0"/>
                                              </a:rPr>
                                              <m:t>𝑠</m:t>
                                            </m:r>
                                          </m:sub>
                                        </m:sSub>
                                      </m:e>
                                    </m:acc>
                                  </m:num>
                                  <m:den>
                                    <m:sSup>
                                      <m:sSupPr>
                                        <m:ctrlPr>
                                          <a:rPr lang="en-US" b="0" i="1" smtClean="0">
                                            <a:latin typeface="Cambria Math" charset="0"/>
                                            <a:ea typeface="Cambria Math" panose="02040503050406030204" pitchFamily="18" charset="0"/>
                                          </a:rPr>
                                        </m:ctrlPr>
                                      </m:sSupPr>
                                      <m:e>
                                        <m:sSub>
                                          <m:sSubPr>
                                            <m:ctrlPr>
                                              <a:rPr lang="en-US" b="0" i="1" smtClean="0">
                                                <a:latin typeface="Cambria Math"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𝑊</m:t>
                                            </m:r>
                                          </m:e>
                                          <m:sub>
                                            <m:r>
                                              <a:rPr lang="en-US" b="0" i="1" smtClean="0">
                                                <a:latin typeface="Cambria Math" panose="02040503050406030204" pitchFamily="18" charset="0"/>
                                                <a:ea typeface="Cambria Math" panose="02040503050406030204" pitchFamily="18" charset="0"/>
                                              </a:rPr>
                                              <m:t>𝑠</m:t>
                                            </m:r>
                                          </m:sub>
                                        </m:sSub>
                                      </m:e>
                                      <m:sup>
                                        <m:r>
                                          <a:rPr lang="en-US" b="0" i="1" smtClean="0">
                                            <a:latin typeface="Cambria Math" panose="02040503050406030204" pitchFamily="18" charset="0"/>
                                            <a:ea typeface="Cambria Math" panose="02040503050406030204" pitchFamily="18" charset="0"/>
                                          </a:rPr>
                                          <m:t>2</m:t>
                                        </m:r>
                                      </m:sup>
                                    </m:sSup>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charset="0"/>
                                        <a:ea typeface="Cambria Math" panose="02040503050406030204" pitchFamily="18" charset="0"/>
                                      </a:rPr>
                                    </m:ctrlPr>
                                  </m:fPr>
                                  <m:num>
                                    <m:acc>
                                      <m:accPr>
                                        <m:chr m:val="̇"/>
                                        <m:ctrlPr>
                                          <a:rPr lang="el-GR" b="0" i="1" smtClean="0">
                                            <a:latin typeface="Cambria Math" charset="0"/>
                                            <a:ea typeface="Cambria Math" panose="02040503050406030204" pitchFamily="18" charset="0"/>
                                          </a:rPr>
                                        </m:ctrlPr>
                                      </m:accPr>
                                      <m:e>
                                        <m:r>
                                          <m:rPr>
                                            <m:sty m:val="p"/>
                                          </m:rPr>
                                          <a:rPr lang="el-GR" b="0" i="1" smtClean="0">
                                            <a:latin typeface="Cambria Math" panose="02040503050406030204" pitchFamily="18" charset="0"/>
                                            <a:ea typeface="Cambria Math" panose="02040503050406030204" pitchFamily="18" charset="0"/>
                                          </a:rPr>
                                          <m:t>Δ</m:t>
                                        </m:r>
                                        <m:r>
                                          <a:rPr lang="en-US" b="0" i="1" smtClean="0">
                                            <a:latin typeface="Cambria Math" panose="02040503050406030204" pitchFamily="18" charset="0"/>
                                            <a:ea typeface="Cambria Math" panose="02040503050406030204" pitchFamily="18" charset="0"/>
                                          </a:rPr>
                                          <m:t>𝑊</m:t>
                                        </m:r>
                                      </m:e>
                                    </m:acc>
                                  </m:num>
                                  <m:den>
                                    <m:sSub>
                                      <m:sSubPr>
                                        <m:ctrlPr>
                                          <a:rPr lang="en-US" b="0" i="1" smtClean="0">
                                            <a:latin typeface="Cambria Math"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𝑊</m:t>
                                        </m:r>
                                      </m:e>
                                      <m:sub>
                                        <m:r>
                                          <a:rPr lang="en-US" b="0" i="1" smtClean="0">
                                            <a:latin typeface="Cambria Math" panose="02040503050406030204" pitchFamily="18" charset="0"/>
                                            <a:ea typeface="Cambria Math" panose="02040503050406030204" pitchFamily="18" charset="0"/>
                                          </a:rPr>
                                          <m:t>𝑠</m:t>
                                        </m:r>
                                      </m:sub>
                                    </m:sSub>
                                  </m:den>
                                </m:f>
                              </m:oMath>
                            </m:oMathPara>
                          </a14:m>
                          <a:endParaRPr lang="en-US" b="0" dirty="0" smtClean="0"/>
                        </a:p>
                      </a:txBody>
                      <a:tcPr/>
                    </a:tc>
                    <a:tc>
                      <a:txBody>
                        <a:bodyPr/>
                        <a:lstStyle/>
                        <a:p>
                          <a:pPr algn="r"/>
                          <a:r>
                            <a:rPr lang="en-GB" dirty="0" smtClean="0"/>
                            <a:t> </a:t>
                          </a:r>
                          <a:endParaRPr lang="en-GB" dirty="0"/>
                        </a:p>
                      </a:txBody>
                      <a:tcPr anchor="ctr"/>
                    </a:tc>
                    <a:extLst>
                      <a:ext uri="{0D108BD9-81ED-4DB2-BD59-A6C34878D82A}">
                        <a16:rowId xmlns:a16="http://schemas.microsoft.com/office/drawing/2014/main" xmlns="" val="2992407173"/>
                      </a:ext>
                    </a:extLst>
                  </a:tr>
                </a:tbl>
              </a:graphicData>
            </a:graphic>
          </p:graphicFrame>
        </mc:Choice>
        <mc:Fallback>
          <p:graphicFrame>
            <p:nvGraphicFramePr>
              <p:cNvPr id="7" name="Table 6"/>
              <p:cNvGraphicFramePr>
                <a:graphicFrameLocks noGrp="1"/>
              </p:cNvGraphicFramePr>
              <p:nvPr>
                <p:extLst>
                  <p:ext uri="{D42A27DB-BD31-4B8C-83A1-F6EECF244321}">
                    <p14:modId xmlns:p14="http://schemas.microsoft.com/office/powerpoint/2010/main" val="1738829008"/>
                  </p:ext>
                </p:extLst>
              </p:nvPr>
            </p:nvGraphicFramePr>
            <p:xfrm>
              <a:off x="481978" y="1847808"/>
              <a:ext cx="10118398" cy="724218"/>
            </p:xfrm>
            <a:graphic>
              <a:graphicData uri="http://schemas.openxmlformats.org/drawingml/2006/table">
                <a:tbl>
                  <a:tblPr firstRow="1" bandRow="1">
                    <a:tableStyleId>{2D5ABB26-0587-4C30-8999-92F81FD0307C}</a:tableStyleId>
                  </a:tblPr>
                  <a:tblGrid>
                    <a:gridCol w="6348248">
                      <a:extLst>
                        <a:ext uri="{9D8B030D-6E8A-4147-A177-3AD203B41FA5}">
                          <a16:colId xmlns:a16="http://schemas.microsoft.com/office/drawing/2014/main" xmlns="" xmlns:a14="http://schemas.microsoft.com/office/drawing/2010/main" val="2435879438"/>
                        </a:ext>
                      </a:extLst>
                    </a:gridCol>
                    <a:gridCol w="3770150">
                      <a:extLst>
                        <a:ext uri="{9D8B030D-6E8A-4147-A177-3AD203B41FA5}">
                          <a16:colId xmlns:a16="http://schemas.microsoft.com/office/drawing/2014/main" xmlns="" xmlns:a14="http://schemas.microsoft.com/office/drawing/2010/main" val="3489280894"/>
                        </a:ext>
                      </a:extLst>
                    </a:gridCol>
                  </a:tblGrid>
                  <a:tr h="724218">
                    <a:tc>
                      <a:txBody>
                        <a:bodyPr/>
                        <a:lstStyle/>
                        <a:p>
                          <a:endParaRPr lang="en-US"/>
                        </a:p>
                      </a:txBody>
                      <a:tcPr>
                        <a:blipFill rotWithShape="0">
                          <a:blip r:embed="rId3"/>
                          <a:stretch>
                            <a:fillRect r="-59462"/>
                          </a:stretch>
                        </a:blipFill>
                      </a:tcPr>
                    </a:tc>
                    <a:tc>
                      <a:txBody>
                        <a:bodyPr/>
                        <a:lstStyle/>
                        <a:p>
                          <a:pPr algn="r"/>
                          <a:r>
                            <a:rPr lang="en-GB" dirty="0" smtClean="0"/>
                            <a:t> </a:t>
                          </a:r>
                          <a:endParaRPr lang="en-GB" dirty="0"/>
                        </a:p>
                      </a:txBody>
                      <a:tcPr anchor="ctr"/>
                    </a:tc>
                    <a:extLst>
                      <a:ext uri="{0D108BD9-81ED-4DB2-BD59-A6C34878D82A}">
                        <a16:rowId xmlns:a16="http://schemas.microsoft.com/office/drawing/2014/main" xmlns="" xmlns:a14="http://schemas.microsoft.com/office/drawing/2010/main" val="2992407173"/>
                      </a:ext>
                    </a:extLst>
                  </a:tr>
                </a:tbl>
              </a:graphicData>
            </a:graphic>
          </p:graphicFrame>
        </mc:Fallback>
      </mc:AlternateContent>
      <p:sp>
        <p:nvSpPr>
          <p:cNvPr id="12" name="TextBox 11"/>
          <p:cNvSpPr txBox="1"/>
          <p:nvPr/>
        </p:nvSpPr>
        <p:spPr>
          <a:xfrm>
            <a:off x="866662" y="3579485"/>
            <a:ext cx="7545335" cy="369332"/>
          </a:xfrm>
          <a:prstGeom prst="rect">
            <a:avLst/>
          </a:prstGeom>
          <a:noFill/>
        </p:spPr>
        <p:txBody>
          <a:bodyPr wrap="none" rtlCol="0">
            <a:spAutoFit/>
          </a:bodyPr>
          <a:lstStyle/>
          <a:p>
            <a:r>
              <a:rPr lang="en-GB" dirty="0" smtClean="0"/>
              <a:t>Note 2: </a:t>
            </a:r>
            <a:r>
              <a:rPr lang="en-GB" dirty="0"/>
              <a:t>in literature (e.g. S.Y. Lee) you’ll find the equation written in this mode</a:t>
            </a:r>
            <a:r>
              <a:rPr lang="en-GB" dirty="0" smtClean="0"/>
              <a:t>:</a:t>
            </a:r>
            <a:endParaRPr lang="en-GB" dirty="0"/>
          </a:p>
        </p:txBody>
      </p:sp>
      <mc:AlternateContent xmlns:mc="http://schemas.openxmlformats.org/markup-compatibility/2006">
        <mc:Choice xmlns:a14="http://schemas.microsoft.com/office/drawing/2010/main" Requires="a14">
          <p:graphicFrame>
            <p:nvGraphicFramePr>
              <p:cNvPr id="13" name="Table 12"/>
              <p:cNvGraphicFramePr>
                <a:graphicFrameLocks noGrp="1"/>
              </p:cNvGraphicFramePr>
              <p:nvPr>
                <p:extLst>
                  <p:ext uri="{D42A27DB-BD31-4B8C-83A1-F6EECF244321}">
                    <p14:modId xmlns:p14="http://schemas.microsoft.com/office/powerpoint/2010/main" val="1541669080"/>
                  </p:ext>
                </p:extLst>
              </p:nvPr>
            </p:nvGraphicFramePr>
            <p:xfrm>
              <a:off x="0" y="4255191"/>
              <a:ext cx="10867696" cy="668528"/>
            </p:xfrm>
            <a:graphic>
              <a:graphicData uri="http://schemas.openxmlformats.org/drawingml/2006/table">
                <a:tbl>
                  <a:tblPr firstRow="1" bandRow="1">
                    <a:tableStyleId>{2D5ABB26-0587-4C30-8999-92F81FD0307C}</a:tableStyleId>
                  </a:tblPr>
                  <a:tblGrid>
                    <a:gridCol w="10867696">
                      <a:extLst>
                        <a:ext uri="{9D8B030D-6E8A-4147-A177-3AD203B41FA5}">
                          <a16:colId xmlns:a16="http://schemas.microsoft.com/office/drawing/2014/main" xmlns="" val="2435879438"/>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f>
                                  <m:fPr>
                                    <m:ctrlPr>
                                      <a:rPr lang="en-US" b="0" i="1" smtClean="0">
                                        <a:latin typeface="Cambria Math"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𝑑</m:t>
                                    </m:r>
                                  </m:num>
                                  <m:den>
                                    <m:r>
                                      <a:rPr lang="en-US" b="0" i="1" smtClean="0">
                                        <a:latin typeface="Cambria Math" panose="02040503050406030204" pitchFamily="18" charset="0"/>
                                        <a:ea typeface="Cambria Math" panose="02040503050406030204" pitchFamily="18" charset="0"/>
                                      </a:rPr>
                                      <m:t>𝑑𝑡</m:t>
                                    </m:r>
                                  </m:den>
                                </m:f>
                                <m:d>
                                  <m:dPr>
                                    <m:ctrlPr>
                                      <a:rPr lang="en-US" b="0" i="1" smtClean="0">
                                        <a:latin typeface="Cambria Math" charset="0"/>
                                        <a:ea typeface="Cambria Math" panose="02040503050406030204" pitchFamily="18" charset="0"/>
                                      </a:rPr>
                                    </m:ctrlPr>
                                  </m:dPr>
                                  <m:e>
                                    <m:f>
                                      <m:fPr>
                                        <m:ctrlPr>
                                          <a:rPr lang="en-US" b="0" i="1" smtClean="0">
                                            <a:latin typeface="Cambria Math"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𝑊</m:t>
                                        </m:r>
                                      </m:num>
                                      <m:den>
                                        <m:sSub>
                                          <m:sSubPr>
                                            <m:ctrlPr>
                                              <a:rPr lang="en-US" b="0" i="1" smtClean="0">
                                                <a:latin typeface="Cambria Math" charset="0"/>
                                                <a:ea typeface="Cambria Math" panose="02040503050406030204" pitchFamily="18" charset="0"/>
                                              </a:rPr>
                                            </m:ctrlPr>
                                          </m:sSubPr>
                                          <m:e>
                                            <m:r>
                                              <m:rPr>
                                                <m:sty m:val="p"/>
                                              </m:rPr>
                                              <a:rPr lang="el-GR" b="0" i="1" smtClean="0">
                                                <a:latin typeface="Cambria Math" panose="02040503050406030204" pitchFamily="18" charset="0"/>
                                                <a:ea typeface="Cambria Math" panose="02040503050406030204" pitchFamily="18" charset="0"/>
                                              </a:rPr>
                                              <m:t>Ω</m:t>
                                            </m:r>
                                          </m:e>
                                          <m:sub>
                                            <m:r>
                                              <a:rPr lang="en-US" b="0" i="1" smtClean="0">
                                                <a:latin typeface="Cambria Math" panose="02040503050406030204" pitchFamily="18" charset="0"/>
                                                <a:ea typeface="Cambria Math" panose="02040503050406030204" pitchFamily="18" charset="0"/>
                                              </a:rPr>
                                              <m:t>𝑠</m:t>
                                            </m:r>
                                          </m:sub>
                                        </m:sSub>
                                      </m:den>
                                    </m:f>
                                  </m:e>
                                </m:d>
                                <m:r>
                                  <a:rPr lang="en-US" b="0" i="1" smtClean="0">
                                    <a:latin typeface="Cambria Math" panose="02040503050406030204" pitchFamily="18" charset="0"/>
                                    <a:ea typeface="Cambria Math" panose="02040503050406030204" pitchFamily="18" charset="0"/>
                                  </a:rPr>
                                  <m:t>=</m:t>
                                </m:r>
                                <m:f>
                                  <m:fPr>
                                    <m:ctrlPr>
                                      <a:rPr lang="en-US" b="0" i="1" smtClean="0">
                                        <a:latin typeface="Cambria Math"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den>
                                </m:f>
                                <m:r>
                                  <a:rPr lang="en-US" b="0" i="1" smtClean="0">
                                    <a:solidFill>
                                      <a:schemeClr val="accent5"/>
                                    </a:solidFill>
                                    <a:latin typeface="Cambria Math" panose="02040503050406030204" pitchFamily="18" charset="0"/>
                                    <a:ea typeface="Cambria Math" panose="02040503050406030204" pitchFamily="18" charset="0"/>
                                  </a:rPr>
                                  <m:t>𝑞</m:t>
                                </m:r>
                                <m:sSub>
                                  <m:sSubPr>
                                    <m:ctrlPr>
                                      <a:rPr lang="en-US" b="0" i="1" smtClean="0">
                                        <a:solidFill>
                                          <a:schemeClr val="accent5"/>
                                        </a:solidFill>
                                        <a:latin typeface="Cambria Math" charset="0"/>
                                        <a:ea typeface="Cambria Math" panose="02040503050406030204" pitchFamily="18" charset="0"/>
                                      </a:rPr>
                                    </m:ctrlPr>
                                  </m:sSubPr>
                                  <m:e>
                                    <m:r>
                                      <a:rPr lang="en-US" b="0" i="1" smtClean="0">
                                        <a:solidFill>
                                          <a:schemeClr val="accent5"/>
                                        </a:solidFill>
                                        <a:latin typeface="Cambria Math" panose="02040503050406030204" pitchFamily="18" charset="0"/>
                                        <a:ea typeface="Cambria Math" panose="02040503050406030204" pitchFamily="18" charset="0"/>
                                      </a:rPr>
                                      <m:t>𝑉</m:t>
                                    </m:r>
                                  </m:e>
                                  <m:sub>
                                    <m:r>
                                      <a:rPr lang="en-US" b="0" i="1" smtClean="0">
                                        <a:solidFill>
                                          <a:schemeClr val="accent5"/>
                                        </a:solidFill>
                                        <a:latin typeface="Cambria Math" panose="02040503050406030204" pitchFamily="18" charset="0"/>
                                        <a:ea typeface="Cambria Math" panose="02040503050406030204" pitchFamily="18" charset="0"/>
                                      </a:rPr>
                                      <m:t>𝑚𝑎𝑥</m:t>
                                    </m:r>
                                  </m:sub>
                                </m:sSub>
                                <m:d>
                                  <m:dPr>
                                    <m:ctrlPr>
                                      <a:rPr lang="en-US" b="0" i="1" smtClean="0">
                                        <a:solidFill>
                                          <a:schemeClr val="accent5"/>
                                        </a:solidFill>
                                        <a:latin typeface="Cambria Math" charset="0"/>
                                        <a:ea typeface="Cambria Math" panose="02040503050406030204" pitchFamily="18" charset="0"/>
                                      </a:rPr>
                                    </m:ctrlPr>
                                  </m:dPr>
                                  <m:e>
                                    <m:func>
                                      <m:funcPr>
                                        <m:ctrlPr>
                                          <a:rPr lang="en-US" b="0" i="1" smtClean="0">
                                            <a:solidFill>
                                              <a:schemeClr val="accent5"/>
                                            </a:solidFill>
                                            <a:latin typeface="Cambria Math" charset="0"/>
                                            <a:ea typeface="Cambria Math" panose="02040503050406030204" pitchFamily="18" charset="0"/>
                                          </a:rPr>
                                        </m:ctrlPr>
                                      </m:funcPr>
                                      <m:fName>
                                        <m:r>
                                          <m:rPr>
                                            <m:sty m:val="p"/>
                                          </m:rPr>
                                          <a:rPr lang="en-US" b="0" i="0" smtClean="0">
                                            <a:solidFill>
                                              <a:schemeClr val="accent5"/>
                                            </a:solidFill>
                                            <a:latin typeface="Cambria Math" panose="02040503050406030204" pitchFamily="18" charset="0"/>
                                            <a:ea typeface="Cambria Math" panose="02040503050406030204" pitchFamily="18" charset="0"/>
                                          </a:rPr>
                                          <m:t>sin</m:t>
                                        </m:r>
                                      </m:fName>
                                      <m:e>
                                        <m:d>
                                          <m:dPr>
                                            <m:ctrlPr>
                                              <a:rPr lang="en-US" b="0" i="1" smtClean="0">
                                                <a:solidFill>
                                                  <a:schemeClr val="accent5"/>
                                                </a:solidFill>
                                                <a:latin typeface="Cambria Math" charset="0"/>
                                                <a:ea typeface="Cambria Math" panose="02040503050406030204" pitchFamily="18" charset="0"/>
                                              </a:rPr>
                                            </m:ctrlPr>
                                          </m:dPr>
                                          <m:e>
                                            <m:r>
                                              <m:rPr>
                                                <m:sty m:val="p"/>
                                              </m:rPr>
                                              <a:rPr lang="el-GR" b="0" i="1" smtClean="0">
                                                <a:solidFill>
                                                  <a:schemeClr val="accent5"/>
                                                </a:solidFill>
                                                <a:latin typeface="Cambria Math" panose="02040503050406030204" pitchFamily="18" charset="0"/>
                                                <a:ea typeface="Cambria Math" panose="02040503050406030204" pitchFamily="18" charset="0"/>
                                              </a:rPr>
                                              <m:t>Δ</m:t>
                                            </m:r>
                                            <m:r>
                                              <a:rPr lang="en-US" b="0" i="1" smtClean="0">
                                                <a:solidFill>
                                                  <a:schemeClr val="accent5"/>
                                                </a:solidFill>
                                                <a:latin typeface="Cambria Math" panose="02040503050406030204" pitchFamily="18" charset="0"/>
                                                <a:ea typeface="Cambria Math" panose="02040503050406030204" pitchFamily="18" charset="0"/>
                                              </a:rPr>
                                              <m:t>𝜑</m:t>
                                            </m:r>
                                            <m:r>
                                              <a:rPr lang="en-US" b="0" i="1" smtClean="0">
                                                <a:solidFill>
                                                  <a:schemeClr val="accent5"/>
                                                </a:solidFill>
                                                <a:latin typeface="Cambria Math" panose="02040503050406030204" pitchFamily="18" charset="0"/>
                                                <a:ea typeface="Cambria Math" panose="02040503050406030204" pitchFamily="18" charset="0"/>
                                              </a:rPr>
                                              <m:t>+</m:t>
                                            </m:r>
                                            <m:sSub>
                                              <m:sSubPr>
                                                <m:ctrlPr>
                                                  <a:rPr lang="en-US" b="0" i="1" smtClean="0">
                                                    <a:solidFill>
                                                      <a:schemeClr val="accent5"/>
                                                    </a:solidFill>
                                                    <a:latin typeface="Cambria Math" charset="0"/>
                                                    <a:ea typeface="Cambria Math" panose="02040503050406030204" pitchFamily="18" charset="0"/>
                                                  </a:rPr>
                                                </m:ctrlPr>
                                              </m:sSubPr>
                                              <m:e>
                                                <m:r>
                                                  <a:rPr lang="en-US" b="0" i="1" smtClean="0">
                                                    <a:solidFill>
                                                      <a:schemeClr val="accent5"/>
                                                    </a:solidFill>
                                                    <a:latin typeface="Cambria Math" panose="02040503050406030204" pitchFamily="18" charset="0"/>
                                                    <a:ea typeface="Cambria Math" panose="02040503050406030204" pitchFamily="18" charset="0"/>
                                                  </a:rPr>
                                                  <m:t>𝜑</m:t>
                                                </m:r>
                                              </m:e>
                                              <m:sub>
                                                <m:r>
                                                  <a:rPr lang="en-US" b="0" i="1" smtClean="0">
                                                    <a:solidFill>
                                                      <a:schemeClr val="accent5"/>
                                                    </a:solidFill>
                                                    <a:latin typeface="Cambria Math" panose="02040503050406030204" pitchFamily="18" charset="0"/>
                                                    <a:ea typeface="Cambria Math" panose="02040503050406030204" pitchFamily="18" charset="0"/>
                                                  </a:rPr>
                                                  <m:t>𝑠</m:t>
                                                </m:r>
                                              </m:sub>
                                            </m:sSub>
                                          </m:e>
                                        </m:d>
                                      </m:e>
                                    </m:func>
                                    <m:r>
                                      <a:rPr lang="en-US" b="0" i="1" smtClean="0">
                                        <a:solidFill>
                                          <a:schemeClr val="accent5"/>
                                        </a:solidFill>
                                        <a:latin typeface="Cambria Math" panose="02040503050406030204" pitchFamily="18" charset="0"/>
                                        <a:ea typeface="Cambria Math" panose="02040503050406030204" pitchFamily="18" charset="0"/>
                                      </a:rPr>
                                      <m:t>−</m:t>
                                    </m:r>
                                    <m:r>
                                      <a:rPr lang="en-US" b="0" i="1" smtClean="0">
                                        <a:solidFill>
                                          <a:schemeClr val="accent5"/>
                                        </a:solidFill>
                                        <a:latin typeface="Cambria Math" panose="02040503050406030204" pitchFamily="18" charset="0"/>
                                        <a:ea typeface="Cambria Math" panose="02040503050406030204" pitchFamily="18" charset="0"/>
                                      </a:rPr>
                                      <m:t>𝑠𝑖𝑛</m:t>
                                    </m:r>
                                    <m:sSub>
                                      <m:sSubPr>
                                        <m:ctrlPr>
                                          <a:rPr lang="en-US" b="0" i="1" smtClean="0">
                                            <a:solidFill>
                                              <a:schemeClr val="accent5"/>
                                            </a:solidFill>
                                            <a:latin typeface="Cambria Math" charset="0"/>
                                            <a:ea typeface="Cambria Math" panose="02040503050406030204" pitchFamily="18" charset="0"/>
                                          </a:rPr>
                                        </m:ctrlPr>
                                      </m:sSubPr>
                                      <m:e>
                                        <m:r>
                                          <a:rPr lang="en-US" b="0" i="1" smtClean="0">
                                            <a:solidFill>
                                              <a:schemeClr val="accent5"/>
                                            </a:solidFill>
                                            <a:latin typeface="Cambria Math" panose="02040503050406030204" pitchFamily="18" charset="0"/>
                                            <a:ea typeface="Cambria Math" panose="02040503050406030204" pitchFamily="18" charset="0"/>
                                          </a:rPr>
                                          <m:t>𝜑</m:t>
                                        </m:r>
                                      </m:e>
                                      <m:sub>
                                        <m:r>
                                          <a:rPr lang="en-US" b="0" i="1" smtClean="0">
                                            <a:solidFill>
                                              <a:schemeClr val="accent5"/>
                                            </a:solidFill>
                                            <a:latin typeface="Cambria Math" panose="02040503050406030204" pitchFamily="18" charset="0"/>
                                            <a:ea typeface="Cambria Math" panose="02040503050406030204" pitchFamily="18" charset="0"/>
                                          </a:rPr>
                                          <m:t>𝑠</m:t>
                                        </m:r>
                                      </m:sub>
                                    </m:sSub>
                                  </m:e>
                                </m:d>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𝑜𝑟</m:t>
                                </m:r>
                                <m:f>
                                  <m:fPr>
                                    <m:ctrlPr>
                                      <a:rPr lang="en-US" b="0" i="1" smtClean="0">
                                        <a:latin typeface="Cambria Math"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𝑑</m:t>
                                    </m:r>
                                  </m:num>
                                  <m:den>
                                    <m:r>
                                      <a:rPr lang="en-US" b="0" i="1" smtClean="0">
                                        <a:latin typeface="Cambria Math" panose="02040503050406030204" pitchFamily="18" charset="0"/>
                                        <a:ea typeface="Cambria Math" panose="02040503050406030204" pitchFamily="18" charset="0"/>
                                      </a:rPr>
                                      <m:t>𝑑𝑡</m:t>
                                    </m:r>
                                  </m:den>
                                </m:f>
                                <m:d>
                                  <m:dPr>
                                    <m:ctrlPr>
                                      <a:rPr lang="en-US" b="0" i="1" smtClean="0">
                                        <a:latin typeface="Cambria Math" charset="0"/>
                                        <a:ea typeface="Cambria Math" panose="02040503050406030204" pitchFamily="18" charset="0"/>
                                      </a:rPr>
                                    </m:ctrlPr>
                                  </m:dPr>
                                  <m:e>
                                    <m:f>
                                      <m:fPr>
                                        <m:ctrlPr>
                                          <a:rPr lang="en-US" b="0" i="1" smtClean="0">
                                            <a:latin typeface="Cambria Math" charset="0"/>
                                            <a:ea typeface="Cambria Math" panose="02040503050406030204" pitchFamily="18" charset="0"/>
                                          </a:rPr>
                                        </m:ctrlPr>
                                      </m:fPr>
                                      <m:num>
                                        <m:r>
                                          <m:rPr>
                                            <m:sty m:val="p"/>
                                          </m:rPr>
                                          <a:rPr lang="el-GR" b="0" i="1" smtClean="0">
                                            <a:latin typeface="Cambria Math" panose="02040503050406030204" pitchFamily="18" charset="0"/>
                                            <a:ea typeface="Cambria Math" panose="02040503050406030204" pitchFamily="18" charset="0"/>
                                          </a:rPr>
                                          <m:t>Δ</m:t>
                                        </m:r>
                                        <m:r>
                                          <a:rPr lang="en-US" b="0" i="1" smtClean="0">
                                            <a:latin typeface="Cambria Math" panose="02040503050406030204" pitchFamily="18" charset="0"/>
                                            <a:ea typeface="Cambria Math" panose="02040503050406030204" pitchFamily="18" charset="0"/>
                                          </a:rPr>
                                          <m:t>𝑝</m:t>
                                        </m:r>
                                      </m:num>
                                      <m:den>
                                        <m:sSub>
                                          <m:sSubPr>
                                            <m:ctrlPr>
                                              <a:rPr lang="en-US" b="0" i="1" smtClean="0">
                                                <a:latin typeface="Cambria Math"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𝑠</m:t>
                                            </m:r>
                                          </m:sub>
                                        </m:sSub>
                                      </m:den>
                                    </m:f>
                                  </m:e>
                                </m:d>
                                <m:r>
                                  <a:rPr lang="en-US" b="0" i="1" smtClean="0">
                                    <a:latin typeface="Cambria Math" panose="02040503050406030204" pitchFamily="18" charset="0"/>
                                    <a:ea typeface="Cambria Math" panose="02040503050406030204" pitchFamily="18" charset="0"/>
                                  </a:rPr>
                                  <m:t>=</m:t>
                                </m:r>
                                <m:f>
                                  <m:fPr>
                                    <m:ctrlPr>
                                      <a:rPr lang="en-US" b="0" i="1" smtClean="0">
                                        <a:latin typeface="Cambria Math" charset="0"/>
                                      </a:rPr>
                                    </m:ctrlPr>
                                  </m:fPr>
                                  <m:num>
                                    <m:sSub>
                                      <m:sSubPr>
                                        <m:ctrlPr>
                                          <a:rPr lang="en-US" b="0" i="1" smtClean="0">
                                            <a:latin typeface="Cambria Math" charset="0"/>
                                            <a:ea typeface="Cambria Math" panose="02040503050406030204" pitchFamily="18" charset="0"/>
                                          </a:rPr>
                                        </m:ctrlPr>
                                      </m:sSubPr>
                                      <m:e>
                                        <m:r>
                                          <m:rPr>
                                            <m:sty m:val="p"/>
                                          </m:rPr>
                                          <a:rPr lang="el-GR" b="0" i="1" smtClean="0">
                                            <a:latin typeface="Cambria Math" panose="02040503050406030204" pitchFamily="18" charset="0"/>
                                            <a:ea typeface="Cambria Math" panose="02040503050406030204" pitchFamily="18" charset="0"/>
                                          </a:rPr>
                                          <m:t>Ω</m:t>
                                        </m:r>
                                      </m:e>
                                      <m:sub>
                                        <m:r>
                                          <a:rPr lang="en-US" b="0" i="1" smtClean="0">
                                            <a:latin typeface="Cambria Math" panose="02040503050406030204" pitchFamily="18" charset="0"/>
                                            <a:ea typeface="Cambria Math" panose="02040503050406030204" pitchFamily="18" charset="0"/>
                                          </a:rPr>
                                          <m:t>𝑠</m:t>
                                        </m:r>
                                      </m:sub>
                                    </m:sSub>
                                  </m:num>
                                  <m:den>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sSubSup>
                                      <m:sSubSupPr>
                                        <m:ctrlPr>
                                          <a:rPr lang="en-US" b="0" i="1" smtClean="0">
                                            <a:latin typeface="Cambria Math"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ea typeface="Cambria Math" panose="02040503050406030204" pitchFamily="18" charset="0"/>
                                          </a:rPr>
                                          <m:t>𝑠</m:t>
                                        </m:r>
                                      </m:sub>
                                      <m:sup>
                                        <m:r>
                                          <a:rPr lang="en-US" b="0" i="1" smtClean="0">
                                            <a:latin typeface="Cambria Math" panose="02040503050406030204" pitchFamily="18" charset="0"/>
                                            <a:ea typeface="Cambria Math" panose="02040503050406030204" pitchFamily="18" charset="0"/>
                                          </a:rPr>
                                          <m:t>2</m:t>
                                        </m:r>
                                      </m:sup>
                                    </m:sSubSup>
                                    <m:sSub>
                                      <m:sSubPr>
                                        <m:ctrlPr>
                                          <a:rPr lang="en-US" b="0" i="1" smtClean="0">
                                            <a:latin typeface="Cambria Math"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𝑠</m:t>
                                        </m:r>
                                      </m:sub>
                                    </m:sSub>
                                  </m:den>
                                </m:f>
                                <m:r>
                                  <a:rPr lang="en-US" b="0" i="1" smtClean="0">
                                    <a:solidFill>
                                      <a:schemeClr val="accent5"/>
                                    </a:solidFill>
                                    <a:latin typeface="Cambria Math" panose="02040503050406030204" pitchFamily="18" charset="0"/>
                                    <a:ea typeface="Cambria Math" panose="02040503050406030204" pitchFamily="18" charset="0"/>
                                  </a:rPr>
                                  <m:t>𝑞</m:t>
                                </m:r>
                                <m:sSub>
                                  <m:sSubPr>
                                    <m:ctrlPr>
                                      <a:rPr lang="en-US" b="0" i="1" smtClean="0">
                                        <a:solidFill>
                                          <a:schemeClr val="accent5"/>
                                        </a:solidFill>
                                        <a:latin typeface="Cambria Math" charset="0"/>
                                        <a:ea typeface="Cambria Math" panose="02040503050406030204" pitchFamily="18" charset="0"/>
                                      </a:rPr>
                                    </m:ctrlPr>
                                  </m:sSubPr>
                                  <m:e>
                                    <m:r>
                                      <a:rPr lang="en-US" b="0" i="1" smtClean="0">
                                        <a:solidFill>
                                          <a:schemeClr val="accent5"/>
                                        </a:solidFill>
                                        <a:latin typeface="Cambria Math" panose="02040503050406030204" pitchFamily="18" charset="0"/>
                                        <a:ea typeface="Cambria Math" panose="02040503050406030204" pitchFamily="18" charset="0"/>
                                      </a:rPr>
                                      <m:t>𝑉</m:t>
                                    </m:r>
                                  </m:e>
                                  <m:sub>
                                    <m:r>
                                      <a:rPr lang="en-US" b="0" i="1" smtClean="0">
                                        <a:solidFill>
                                          <a:schemeClr val="accent5"/>
                                        </a:solidFill>
                                        <a:latin typeface="Cambria Math" panose="02040503050406030204" pitchFamily="18" charset="0"/>
                                        <a:ea typeface="Cambria Math" panose="02040503050406030204" pitchFamily="18" charset="0"/>
                                      </a:rPr>
                                      <m:t>𝑚𝑎𝑥</m:t>
                                    </m:r>
                                  </m:sub>
                                </m:sSub>
                                <m:d>
                                  <m:dPr>
                                    <m:ctrlPr>
                                      <a:rPr lang="en-US" b="0" i="1" smtClean="0">
                                        <a:solidFill>
                                          <a:schemeClr val="accent5"/>
                                        </a:solidFill>
                                        <a:latin typeface="Cambria Math" charset="0"/>
                                        <a:ea typeface="Cambria Math" panose="02040503050406030204" pitchFamily="18" charset="0"/>
                                      </a:rPr>
                                    </m:ctrlPr>
                                  </m:dPr>
                                  <m:e>
                                    <m:func>
                                      <m:funcPr>
                                        <m:ctrlPr>
                                          <a:rPr lang="en-US" b="0" i="1" smtClean="0">
                                            <a:solidFill>
                                              <a:schemeClr val="accent5"/>
                                            </a:solidFill>
                                            <a:latin typeface="Cambria Math" charset="0"/>
                                            <a:ea typeface="Cambria Math" panose="02040503050406030204" pitchFamily="18" charset="0"/>
                                          </a:rPr>
                                        </m:ctrlPr>
                                      </m:funcPr>
                                      <m:fName>
                                        <m:r>
                                          <m:rPr>
                                            <m:sty m:val="p"/>
                                          </m:rPr>
                                          <a:rPr lang="en-US" b="0" i="0" smtClean="0">
                                            <a:solidFill>
                                              <a:schemeClr val="accent5"/>
                                            </a:solidFill>
                                            <a:latin typeface="Cambria Math" panose="02040503050406030204" pitchFamily="18" charset="0"/>
                                            <a:ea typeface="Cambria Math" panose="02040503050406030204" pitchFamily="18" charset="0"/>
                                          </a:rPr>
                                          <m:t>sin</m:t>
                                        </m:r>
                                      </m:fName>
                                      <m:e>
                                        <m:d>
                                          <m:dPr>
                                            <m:ctrlPr>
                                              <a:rPr lang="en-US" b="0" i="1" smtClean="0">
                                                <a:solidFill>
                                                  <a:schemeClr val="accent5"/>
                                                </a:solidFill>
                                                <a:latin typeface="Cambria Math" charset="0"/>
                                                <a:ea typeface="Cambria Math" panose="02040503050406030204" pitchFamily="18" charset="0"/>
                                              </a:rPr>
                                            </m:ctrlPr>
                                          </m:dPr>
                                          <m:e>
                                            <m:r>
                                              <m:rPr>
                                                <m:sty m:val="p"/>
                                              </m:rPr>
                                              <a:rPr lang="el-GR" b="0" i="1" smtClean="0">
                                                <a:solidFill>
                                                  <a:schemeClr val="accent5"/>
                                                </a:solidFill>
                                                <a:latin typeface="Cambria Math" panose="02040503050406030204" pitchFamily="18" charset="0"/>
                                                <a:ea typeface="Cambria Math" panose="02040503050406030204" pitchFamily="18" charset="0"/>
                                              </a:rPr>
                                              <m:t>Δ</m:t>
                                            </m:r>
                                            <m:r>
                                              <a:rPr lang="en-US" b="0" i="1" smtClean="0">
                                                <a:solidFill>
                                                  <a:schemeClr val="accent5"/>
                                                </a:solidFill>
                                                <a:latin typeface="Cambria Math" panose="02040503050406030204" pitchFamily="18" charset="0"/>
                                                <a:ea typeface="Cambria Math" panose="02040503050406030204" pitchFamily="18" charset="0"/>
                                              </a:rPr>
                                              <m:t>𝜑</m:t>
                                            </m:r>
                                            <m:r>
                                              <a:rPr lang="en-US" b="0" i="1" smtClean="0">
                                                <a:solidFill>
                                                  <a:schemeClr val="accent5"/>
                                                </a:solidFill>
                                                <a:latin typeface="Cambria Math" panose="02040503050406030204" pitchFamily="18" charset="0"/>
                                                <a:ea typeface="Cambria Math" panose="02040503050406030204" pitchFamily="18" charset="0"/>
                                              </a:rPr>
                                              <m:t>+</m:t>
                                            </m:r>
                                            <m:sSub>
                                              <m:sSubPr>
                                                <m:ctrlPr>
                                                  <a:rPr lang="en-US" b="0" i="1" smtClean="0">
                                                    <a:solidFill>
                                                      <a:schemeClr val="accent5"/>
                                                    </a:solidFill>
                                                    <a:latin typeface="Cambria Math" charset="0"/>
                                                    <a:ea typeface="Cambria Math" panose="02040503050406030204" pitchFamily="18" charset="0"/>
                                                  </a:rPr>
                                                </m:ctrlPr>
                                              </m:sSubPr>
                                              <m:e>
                                                <m:r>
                                                  <a:rPr lang="en-US" b="0" i="1" smtClean="0">
                                                    <a:solidFill>
                                                      <a:schemeClr val="accent5"/>
                                                    </a:solidFill>
                                                    <a:latin typeface="Cambria Math" panose="02040503050406030204" pitchFamily="18" charset="0"/>
                                                    <a:ea typeface="Cambria Math" panose="02040503050406030204" pitchFamily="18" charset="0"/>
                                                  </a:rPr>
                                                  <m:t>𝜑</m:t>
                                                </m:r>
                                              </m:e>
                                              <m:sub>
                                                <m:r>
                                                  <a:rPr lang="en-US" b="0" i="1" smtClean="0">
                                                    <a:solidFill>
                                                      <a:schemeClr val="accent5"/>
                                                    </a:solidFill>
                                                    <a:latin typeface="Cambria Math" panose="02040503050406030204" pitchFamily="18" charset="0"/>
                                                    <a:ea typeface="Cambria Math" panose="02040503050406030204" pitchFamily="18" charset="0"/>
                                                  </a:rPr>
                                                  <m:t>𝑠</m:t>
                                                </m:r>
                                              </m:sub>
                                            </m:sSub>
                                          </m:e>
                                        </m:d>
                                      </m:e>
                                    </m:func>
                                    <m:r>
                                      <a:rPr lang="en-US" b="0" i="1" smtClean="0">
                                        <a:solidFill>
                                          <a:schemeClr val="accent5"/>
                                        </a:solidFill>
                                        <a:latin typeface="Cambria Math" panose="02040503050406030204" pitchFamily="18" charset="0"/>
                                        <a:ea typeface="Cambria Math" panose="02040503050406030204" pitchFamily="18" charset="0"/>
                                      </a:rPr>
                                      <m:t>−</m:t>
                                    </m:r>
                                    <m:r>
                                      <a:rPr lang="en-US" b="0" i="1" smtClean="0">
                                        <a:solidFill>
                                          <a:schemeClr val="accent5"/>
                                        </a:solidFill>
                                        <a:latin typeface="Cambria Math" panose="02040503050406030204" pitchFamily="18" charset="0"/>
                                        <a:ea typeface="Cambria Math" panose="02040503050406030204" pitchFamily="18" charset="0"/>
                                      </a:rPr>
                                      <m:t>𝑠𝑖𝑛</m:t>
                                    </m:r>
                                    <m:sSub>
                                      <m:sSubPr>
                                        <m:ctrlPr>
                                          <a:rPr lang="en-US" b="0" i="1" smtClean="0">
                                            <a:solidFill>
                                              <a:schemeClr val="accent5"/>
                                            </a:solidFill>
                                            <a:latin typeface="Cambria Math" charset="0"/>
                                            <a:ea typeface="Cambria Math" panose="02040503050406030204" pitchFamily="18" charset="0"/>
                                          </a:rPr>
                                        </m:ctrlPr>
                                      </m:sSubPr>
                                      <m:e>
                                        <m:r>
                                          <a:rPr lang="en-US" b="0" i="1" smtClean="0">
                                            <a:solidFill>
                                              <a:schemeClr val="accent5"/>
                                            </a:solidFill>
                                            <a:latin typeface="Cambria Math" panose="02040503050406030204" pitchFamily="18" charset="0"/>
                                            <a:ea typeface="Cambria Math" panose="02040503050406030204" pitchFamily="18" charset="0"/>
                                          </a:rPr>
                                          <m:t>𝜑</m:t>
                                        </m:r>
                                      </m:e>
                                      <m:sub>
                                        <m:r>
                                          <a:rPr lang="en-US" b="0" i="1" smtClean="0">
                                            <a:solidFill>
                                              <a:schemeClr val="accent5"/>
                                            </a:solidFill>
                                            <a:latin typeface="Cambria Math" panose="02040503050406030204" pitchFamily="18" charset="0"/>
                                            <a:ea typeface="Cambria Math" panose="02040503050406030204" pitchFamily="18" charset="0"/>
                                          </a:rPr>
                                          <m:t>𝑠</m:t>
                                        </m:r>
                                      </m:sub>
                                    </m:sSub>
                                  </m:e>
                                </m:d>
                              </m:oMath>
                            </m:oMathPara>
                          </a14:m>
                          <a:endParaRPr lang="en-US" b="0" dirty="0" smtClean="0"/>
                        </a:p>
                      </a:txBody>
                      <a:tcPr>
                        <a:noFill/>
                      </a:tcPr>
                    </a:tc>
                    <a:extLst>
                      <a:ext uri="{0D108BD9-81ED-4DB2-BD59-A6C34878D82A}">
                        <a16:rowId xmlns:a16="http://schemas.microsoft.com/office/drawing/2014/main" xmlns="" val="2992407173"/>
                      </a:ext>
                    </a:extLst>
                  </a:tr>
                </a:tbl>
              </a:graphicData>
            </a:graphic>
          </p:graphicFrame>
        </mc:Choice>
        <mc:Fallback>
          <p:graphicFrame>
            <p:nvGraphicFramePr>
              <p:cNvPr id="13" name="Table 12"/>
              <p:cNvGraphicFramePr>
                <a:graphicFrameLocks noGrp="1"/>
              </p:cNvGraphicFramePr>
              <p:nvPr>
                <p:extLst>
                  <p:ext uri="{D42A27DB-BD31-4B8C-83A1-F6EECF244321}">
                    <p14:modId xmlns:p14="http://schemas.microsoft.com/office/powerpoint/2010/main" val="1541669080"/>
                  </p:ext>
                </p:extLst>
              </p:nvPr>
            </p:nvGraphicFramePr>
            <p:xfrm>
              <a:off x="0" y="4255191"/>
              <a:ext cx="10867696" cy="668528"/>
            </p:xfrm>
            <a:graphic>
              <a:graphicData uri="http://schemas.openxmlformats.org/drawingml/2006/table">
                <a:tbl>
                  <a:tblPr firstRow="1" bandRow="1">
                    <a:tableStyleId>{2D5ABB26-0587-4C30-8999-92F81FD0307C}</a:tableStyleId>
                  </a:tblPr>
                  <a:tblGrid>
                    <a:gridCol w="10867696">
                      <a:extLst>
                        <a:ext uri="{9D8B030D-6E8A-4147-A177-3AD203B41FA5}">
                          <a16:colId xmlns:a16="http://schemas.microsoft.com/office/drawing/2014/main" xmlns="" xmlns:a14="http://schemas.microsoft.com/office/drawing/2010/main" val="2435879438"/>
                        </a:ext>
                      </a:extLst>
                    </a:gridCol>
                  </a:tblGrid>
                  <a:tr h="668528">
                    <a:tc>
                      <a:txBody>
                        <a:bodyPr/>
                        <a:lstStyle/>
                        <a:p>
                          <a:endParaRPr lang="en-US"/>
                        </a:p>
                      </a:txBody>
                      <a:tcPr>
                        <a:blipFill rotWithShape="0">
                          <a:blip r:embed="rId4"/>
                          <a:stretch>
                            <a:fillRect/>
                          </a:stretch>
                        </a:blipFill>
                      </a:tcPr>
                    </a:tc>
                    <a:extLst>
                      <a:ext uri="{0D108BD9-81ED-4DB2-BD59-A6C34878D82A}">
                        <a16:rowId xmlns:a16="http://schemas.microsoft.com/office/drawing/2014/main" xmlns="" xmlns:a14="http://schemas.microsoft.com/office/drawing/2010/main" val="2992407173"/>
                      </a:ext>
                    </a:extLst>
                  </a:tr>
                </a:tbl>
              </a:graphicData>
            </a:graphic>
          </p:graphicFrame>
        </mc:Fallback>
      </mc:AlternateContent>
      <mc:AlternateContent xmlns:mc="http://schemas.openxmlformats.org/markup-compatibility/2006">
        <mc:Choice xmlns:a14="http://schemas.microsoft.com/office/drawing/2010/main" Requires="a14">
          <p:sp>
            <p:nvSpPr>
              <p:cNvPr id="14" name="TextBox 13"/>
              <p:cNvSpPr txBox="1"/>
              <p:nvPr/>
            </p:nvSpPr>
            <p:spPr>
              <a:xfrm>
                <a:off x="866662" y="5238015"/>
                <a:ext cx="7286738" cy="527709"/>
              </a:xfrm>
              <a:prstGeom prst="rect">
                <a:avLst/>
              </a:prstGeom>
              <a:noFill/>
            </p:spPr>
            <p:txBody>
              <a:bodyPr wrap="none" rtlCol="0">
                <a:spAutoFit/>
              </a:bodyPr>
              <a:lstStyle/>
              <a:p>
                <a:r>
                  <a:rPr lang="en-GB" dirty="0" smtClean="0"/>
                  <a:t>Where </a:t>
                </a:r>
                <a:r>
                  <a:rPr lang="en-GB" dirty="0" smtClean="0">
                    <a:solidFill>
                      <a:srgbClr val="FFC000"/>
                    </a:solidFill>
                  </a:rPr>
                  <a:t>(</a:t>
                </a:r>
                <a14:m>
                  <m:oMath xmlns:m="http://schemas.openxmlformats.org/officeDocument/2006/math">
                    <m:r>
                      <m:rPr>
                        <m:sty m:val="p"/>
                      </m:rPr>
                      <a:rPr lang="el-GR" i="1" smtClean="0">
                        <a:solidFill>
                          <a:srgbClr val="FFC000"/>
                        </a:solidFill>
                        <a:latin typeface="Cambria Math" panose="02040503050406030204" pitchFamily="18" charset="0"/>
                        <a:ea typeface="Cambria Math" panose="02040503050406030204" pitchFamily="18" charset="0"/>
                      </a:rPr>
                      <m:t>Δ</m:t>
                    </m:r>
                    <m:r>
                      <a:rPr lang="el-GR" i="1" smtClean="0">
                        <a:solidFill>
                          <a:srgbClr val="FFC000"/>
                        </a:solidFill>
                        <a:latin typeface="Cambria Math" panose="02040503050406030204" pitchFamily="18" charset="0"/>
                        <a:ea typeface="Cambria Math" panose="02040503050406030204" pitchFamily="18" charset="0"/>
                      </a:rPr>
                      <m:t>𝜑</m:t>
                    </m:r>
                    <m:r>
                      <a:rPr lang="en-US" b="0" i="1" smtClean="0">
                        <a:solidFill>
                          <a:srgbClr val="FFC000"/>
                        </a:solidFill>
                        <a:latin typeface="Cambria Math" panose="02040503050406030204" pitchFamily="18" charset="0"/>
                        <a:ea typeface="Cambria Math" panose="02040503050406030204" pitchFamily="18" charset="0"/>
                      </a:rPr>
                      <m:t>,</m:t>
                    </m:r>
                  </m:oMath>
                </a14:m>
                <a:r>
                  <a:rPr lang="en-US" dirty="0">
                    <a:solidFill>
                      <a:srgbClr val="FFC000"/>
                    </a:solidFill>
                    <a:ea typeface="Cambria Math" panose="02040503050406030204" pitchFamily="18" charset="0"/>
                  </a:rPr>
                  <a:t> </a:t>
                </a:r>
                <a14:m>
                  <m:oMath xmlns:m="http://schemas.openxmlformats.org/officeDocument/2006/math">
                    <m:f>
                      <m:fPr>
                        <m:ctrlPr>
                          <a:rPr lang="en-US" i="1">
                            <a:solidFill>
                              <a:srgbClr val="FFC000"/>
                            </a:solidFill>
                            <a:latin typeface="Cambria Math" charset="0"/>
                            <a:ea typeface="Cambria Math" panose="02040503050406030204" pitchFamily="18" charset="0"/>
                          </a:rPr>
                        </m:ctrlPr>
                      </m:fPr>
                      <m:num>
                        <m:r>
                          <m:rPr>
                            <m:sty m:val="p"/>
                          </m:rPr>
                          <a:rPr lang="el-GR" i="1">
                            <a:solidFill>
                              <a:srgbClr val="FFC000"/>
                            </a:solidFill>
                            <a:latin typeface="Cambria Math" panose="02040503050406030204" pitchFamily="18" charset="0"/>
                            <a:ea typeface="Cambria Math" panose="02040503050406030204" pitchFamily="18" charset="0"/>
                          </a:rPr>
                          <m:t>Δ</m:t>
                        </m:r>
                        <m:r>
                          <a:rPr lang="en-US" i="1">
                            <a:solidFill>
                              <a:srgbClr val="FFC000"/>
                            </a:solidFill>
                            <a:latin typeface="Cambria Math" panose="02040503050406030204" pitchFamily="18" charset="0"/>
                            <a:ea typeface="Cambria Math" panose="02040503050406030204" pitchFamily="18" charset="0"/>
                          </a:rPr>
                          <m:t>𝑊</m:t>
                        </m:r>
                      </m:num>
                      <m:den>
                        <m:sSub>
                          <m:sSubPr>
                            <m:ctrlPr>
                              <a:rPr lang="en-US" i="1">
                                <a:solidFill>
                                  <a:srgbClr val="FFC000"/>
                                </a:solidFill>
                                <a:latin typeface="Cambria Math" charset="0"/>
                                <a:ea typeface="Cambria Math" panose="02040503050406030204" pitchFamily="18" charset="0"/>
                              </a:rPr>
                            </m:ctrlPr>
                          </m:sSubPr>
                          <m:e>
                            <m:r>
                              <m:rPr>
                                <m:sty m:val="p"/>
                              </m:rPr>
                              <a:rPr lang="el-GR" i="1">
                                <a:solidFill>
                                  <a:srgbClr val="FFC000"/>
                                </a:solidFill>
                                <a:latin typeface="Cambria Math" panose="02040503050406030204" pitchFamily="18" charset="0"/>
                                <a:ea typeface="Cambria Math" panose="02040503050406030204" pitchFamily="18" charset="0"/>
                              </a:rPr>
                              <m:t>Ω</m:t>
                            </m:r>
                          </m:e>
                          <m:sub>
                            <m:r>
                              <a:rPr lang="en-US" i="1">
                                <a:solidFill>
                                  <a:srgbClr val="FFC000"/>
                                </a:solidFill>
                                <a:latin typeface="Cambria Math" panose="02040503050406030204" pitchFamily="18" charset="0"/>
                                <a:ea typeface="Cambria Math" panose="02040503050406030204" pitchFamily="18" charset="0"/>
                              </a:rPr>
                              <m:t>𝑠</m:t>
                            </m:r>
                          </m:sub>
                        </m:sSub>
                      </m:den>
                    </m:f>
                  </m:oMath>
                </a14:m>
                <a:r>
                  <a:rPr lang="en-GB" dirty="0" smtClean="0">
                    <a:solidFill>
                      <a:srgbClr val="FFC000"/>
                    </a:solidFill>
                  </a:rPr>
                  <a:t>) </a:t>
                </a:r>
                <a:r>
                  <a:rPr lang="en-GB" dirty="0" smtClean="0"/>
                  <a:t>or </a:t>
                </a:r>
                <a:r>
                  <a:rPr lang="en-GB" dirty="0" smtClean="0">
                    <a:solidFill>
                      <a:srgbClr val="FFC000"/>
                    </a:solidFill>
                  </a:rPr>
                  <a:t>(</a:t>
                </a:r>
                <a14:m>
                  <m:oMath xmlns:m="http://schemas.openxmlformats.org/officeDocument/2006/math">
                    <m:r>
                      <m:rPr>
                        <m:sty m:val="p"/>
                      </m:rPr>
                      <a:rPr lang="el-GR" i="1">
                        <a:solidFill>
                          <a:srgbClr val="FFC000"/>
                        </a:solidFill>
                        <a:latin typeface="Cambria Math" panose="02040503050406030204" pitchFamily="18" charset="0"/>
                        <a:ea typeface="Cambria Math" panose="02040503050406030204" pitchFamily="18" charset="0"/>
                      </a:rPr>
                      <m:t>Δ</m:t>
                    </m:r>
                    <m:r>
                      <a:rPr lang="el-GR" i="1">
                        <a:solidFill>
                          <a:srgbClr val="FFC000"/>
                        </a:solidFill>
                        <a:latin typeface="Cambria Math" panose="02040503050406030204" pitchFamily="18" charset="0"/>
                        <a:ea typeface="Cambria Math" panose="02040503050406030204" pitchFamily="18" charset="0"/>
                      </a:rPr>
                      <m:t>𝜑</m:t>
                    </m:r>
                    <m:r>
                      <a:rPr lang="en-US" i="1">
                        <a:solidFill>
                          <a:srgbClr val="FFC000"/>
                        </a:solidFill>
                        <a:latin typeface="Cambria Math" panose="02040503050406030204" pitchFamily="18" charset="0"/>
                        <a:ea typeface="Cambria Math" panose="02040503050406030204" pitchFamily="18" charset="0"/>
                      </a:rPr>
                      <m:t>,</m:t>
                    </m:r>
                    <m:f>
                      <m:fPr>
                        <m:ctrlPr>
                          <a:rPr lang="en-US" i="1">
                            <a:solidFill>
                              <a:srgbClr val="FFC000"/>
                            </a:solidFill>
                            <a:latin typeface="Cambria Math" charset="0"/>
                            <a:ea typeface="Cambria Math" panose="02040503050406030204" pitchFamily="18" charset="0"/>
                          </a:rPr>
                        </m:ctrlPr>
                      </m:fPr>
                      <m:num>
                        <m:r>
                          <m:rPr>
                            <m:sty m:val="p"/>
                          </m:rPr>
                          <a:rPr lang="el-GR" i="1">
                            <a:solidFill>
                              <a:srgbClr val="FFC000"/>
                            </a:solidFill>
                            <a:latin typeface="Cambria Math" panose="02040503050406030204" pitchFamily="18" charset="0"/>
                            <a:ea typeface="Cambria Math" panose="02040503050406030204" pitchFamily="18" charset="0"/>
                          </a:rPr>
                          <m:t>Δ</m:t>
                        </m:r>
                        <m:r>
                          <a:rPr lang="en-US" i="1">
                            <a:solidFill>
                              <a:srgbClr val="FFC000"/>
                            </a:solidFill>
                            <a:latin typeface="Cambria Math" panose="02040503050406030204" pitchFamily="18" charset="0"/>
                            <a:ea typeface="Cambria Math" panose="02040503050406030204" pitchFamily="18" charset="0"/>
                          </a:rPr>
                          <m:t>𝑝</m:t>
                        </m:r>
                      </m:num>
                      <m:den>
                        <m:sSub>
                          <m:sSubPr>
                            <m:ctrlPr>
                              <a:rPr lang="en-US" i="1">
                                <a:solidFill>
                                  <a:srgbClr val="FFC000"/>
                                </a:solidFill>
                                <a:latin typeface="Cambria Math" charset="0"/>
                                <a:ea typeface="Cambria Math" panose="02040503050406030204" pitchFamily="18" charset="0"/>
                              </a:rPr>
                            </m:ctrlPr>
                          </m:sSubPr>
                          <m:e>
                            <m:r>
                              <a:rPr lang="en-US" i="1">
                                <a:solidFill>
                                  <a:srgbClr val="FFC000"/>
                                </a:solidFill>
                                <a:latin typeface="Cambria Math" panose="02040503050406030204" pitchFamily="18" charset="0"/>
                                <a:ea typeface="Cambria Math" panose="02040503050406030204" pitchFamily="18" charset="0"/>
                              </a:rPr>
                              <m:t>𝑝</m:t>
                            </m:r>
                          </m:e>
                          <m:sub>
                            <m:r>
                              <a:rPr lang="en-US" i="1">
                                <a:solidFill>
                                  <a:srgbClr val="FFC000"/>
                                </a:solidFill>
                                <a:latin typeface="Cambria Math" panose="02040503050406030204" pitchFamily="18" charset="0"/>
                                <a:ea typeface="Cambria Math" panose="02040503050406030204" pitchFamily="18" charset="0"/>
                              </a:rPr>
                              <m:t>𝑠</m:t>
                            </m:r>
                          </m:sub>
                        </m:sSub>
                      </m:den>
                    </m:f>
                  </m:oMath>
                </a14:m>
                <a:r>
                  <a:rPr lang="en-GB" dirty="0" smtClean="0">
                    <a:solidFill>
                      <a:srgbClr val="FFC000"/>
                    </a:solidFill>
                  </a:rPr>
                  <a:t>) </a:t>
                </a:r>
                <a:r>
                  <a:rPr lang="en-GB" dirty="0" smtClean="0"/>
                  <a:t>are pairs of conjugate phase-space coordinates.</a:t>
                </a:r>
                <a:endParaRPr lang="en-GB" dirty="0"/>
              </a:p>
            </p:txBody>
          </p:sp>
        </mc:Choice>
        <mc:Fallback>
          <p:sp>
            <p:nvSpPr>
              <p:cNvPr id="14" name="TextBox 13"/>
              <p:cNvSpPr txBox="1">
                <a:spLocks noRot="1" noChangeAspect="1" noMove="1" noResize="1" noEditPoints="1" noAdjustHandles="1" noChangeArrowheads="1" noChangeShapeType="1" noTextEdit="1"/>
              </p:cNvSpPr>
              <p:nvPr/>
            </p:nvSpPr>
            <p:spPr>
              <a:xfrm>
                <a:off x="866662" y="5238015"/>
                <a:ext cx="7286738" cy="527709"/>
              </a:xfrm>
              <a:prstGeom prst="rect">
                <a:avLst/>
              </a:prstGeom>
              <a:blipFill rotWithShape="0">
                <a:blip r:embed="rId5"/>
                <a:stretch>
                  <a:fillRect l="-669" r="-84" b="-2299"/>
                </a:stretch>
              </a:blipFill>
            </p:spPr>
            <p:txBody>
              <a:bodyPr/>
              <a:lstStyle/>
              <a:p>
                <a:r>
                  <a:rPr lang="en-US">
                    <a:noFill/>
                  </a:rPr>
                  <a:t> </a:t>
                </a:r>
              </a:p>
            </p:txBody>
          </p:sp>
        </mc:Fallback>
      </mc:AlternateContent>
      <p:sp>
        <p:nvSpPr>
          <p:cNvPr id="17" name="Slide Number Placeholder 16"/>
          <p:cNvSpPr>
            <a:spLocks noGrp="1"/>
          </p:cNvSpPr>
          <p:nvPr>
            <p:ph type="sldNum" sz="quarter" idx="12"/>
          </p:nvPr>
        </p:nvSpPr>
        <p:spPr/>
        <p:txBody>
          <a:bodyPr/>
          <a:lstStyle/>
          <a:p>
            <a:fld id="{F45B2314-50F7-4F10-B8A8-A8DCE8E27403}" type="slidenum">
              <a:rPr lang="en-GB" smtClean="0"/>
              <a:t>30</a:t>
            </a:fld>
            <a:endParaRPr lang="en-GB"/>
          </a:p>
        </p:txBody>
      </p:sp>
      <p:sp>
        <p:nvSpPr>
          <p:cNvPr id="10" name="Date Placeholder 9"/>
          <p:cNvSpPr>
            <a:spLocks noGrp="1"/>
          </p:cNvSpPr>
          <p:nvPr>
            <p:ph type="dt" sz="half" idx="10"/>
          </p:nvPr>
        </p:nvSpPr>
        <p:spPr/>
        <p:txBody>
          <a:bodyPr/>
          <a:lstStyle/>
          <a:p>
            <a:r>
              <a:rPr lang="en-US" smtClean="0"/>
              <a:t>22.03.2022</a:t>
            </a:r>
            <a:endParaRPr lang="en-GB"/>
          </a:p>
        </p:txBody>
      </p:sp>
      <p:sp>
        <p:nvSpPr>
          <p:cNvPr id="16" name="Footer Placeholder 15"/>
          <p:cNvSpPr>
            <a:spLocks noGrp="1"/>
          </p:cNvSpPr>
          <p:nvPr>
            <p:ph type="ftr" sz="quarter" idx="11"/>
          </p:nvPr>
        </p:nvSpPr>
        <p:spPr/>
        <p:txBody>
          <a:bodyPr/>
          <a:lstStyle/>
          <a:p>
            <a:r>
              <a:rPr lang="en-GB" smtClean="0"/>
              <a:t>Introduction to accelerator physics, R. Alemany Fernandez</a:t>
            </a:r>
            <a:endParaRPr lang="en-GB"/>
          </a:p>
        </p:txBody>
      </p:sp>
    </p:spTree>
    <p:extLst>
      <p:ext uri="{BB962C8B-B14F-4D97-AF65-F5344CB8AC3E}">
        <p14:creationId xmlns:p14="http://schemas.microsoft.com/office/powerpoint/2010/main" val="3492165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a:spLocks noChangeArrowheads="1"/>
              </p:cNvSpPr>
              <p:nvPr/>
            </p:nvSpPr>
            <p:spPr bwMode="auto">
              <a:xfrm>
                <a:off x="381487" y="899994"/>
                <a:ext cx="11612588" cy="364304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285750" indent="-285750">
                  <a:buFont typeface="Arial" charset="0"/>
                  <a:buChar char="•"/>
                </a:pPr>
                <a:r>
                  <a:rPr lang="en-US" dirty="0" smtClean="0">
                    <a:latin typeface="+mj-lt"/>
                  </a:rPr>
                  <a:t>Particles follow </a:t>
                </a:r>
                <a:r>
                  <a:rPr lang="en-US" b="1" dirty="0" smtClean="0">
                    <a:latin typeface="+mj-lt"/>
                  </a:rPr>
                  <a:t>a constant orbit </a:t>
                </a:r>
                <a:r>
                  <a:rPr lang="en-US" dirty="0" smtClean="0">
                    <a:latin typeface="+mj-lt"/>
                  </a:rPr>
                  <a:t>with mean radius </a:t>
                </a:r>
                <a14:m>
                  <m:oMath xmlns:m="http://schemas.openxmlformats.org/officeDocument/2006/math">
                    <m:r>
                      <a:rPr lang="en-GB" b="1" i="1">
                        <a:latin typeface="Cambria Math" panose="02040503050406030204" pitchFamily="18" charset="0"/>
                      </a:rPr>
                      <m:t>𝑹</m:t>
                    </m:r>
                  </m:oMath>
                </a14:m>
                <a:r>
                  <a:rPr lang="en-US" dirty="0" smtClean="0">
                    <a:latin typeface="+mj-lt"/>
                  </a:rPr>
                  <a:t> (</a:t>
                </a:r>
                <a14:m>
                  <m:oMath xmlns:m="http://schemas.openxmlformats.org/officeDocument/2006/math">
                    <m:r>
                      <a:rPr lang="el-GR" b="1" i="1">
                        <a:latin typeface="Cambria Math" panose="02040503050406030204" pitchFamily="18" charset="0"/>
                      </a:rPr>
                      <m:t>𝝆</m:t>
                    </m:r>
                  </m:oMath>
                </a14:m>
                <a:r>
                  <a:rPr lang="en-US" dirty="0" smtClean="0">
                    <a:latin typeface="+mj-lt"/>
                  </a:rPr>
                  <a:t> is the dipole bending radius</a:t>
                </a:r>
                <a:r>
                  <a:rPr lang="en-GB" dirty="0" smtClean="0">
                    <a:latin typeface="+mj-lt"/>
                  </a:rPr>
                  <a:t>)</a:t>
                </a:r>
              </a:p>
              <a:p>
                <a:pPr marL="285750" indent="-285750">
                  <a:buFont typeface="Arial" charset="0"/>
                  <a:buChar char="•"/>
                </a:pPr>
                <a:endParaRPr lang="en-US" b="1" dirty="0" smtClean="0">
                  <a:latin typeface="+mj-lt"/>
                </a:endParaRPr>
              </a:p>
              <a:p>
                <a:pPr marL="285750" indent="-285750">
                  <a:buFont typeface="Arial" charset="0"/>
                  <a:buChar char="•"/>
                </a:pPr>
                <a:r>
                  <a:rPr lang="en-US" b="1" dirty="0" smtClean="0">
                    <a:latin typeface="+mj-lt"/>
                  </a:rPr>
                  <a:t>Acceleration</a:t>
                </a:r>
                <a:r>
                  <a:rPr lang="en-US" dirty="0" smtClean="0">
                    <a:latin typeface="+mj-lt"/>
                  </a:rPr>
                  <a:t> by longitudinal electric field provided by the </a:t>
                </a:r>
                <a:r>
                  <a:rPr lang="en-US" b="1" dirty="0" smtClean="0">
                    <a:latin typeface="+mj-lt"/>
                  </a:rPr>
                  <a:t>RF cavities</a:t>
                </a:r>
                <a:r>
                  <a:rPr lang="en-US" dirty="0" smtClean="0">
                    <a:latin typeface="+mj-lt"/>
                  </a:rPr>
                  <a:t>. The RF cavities are placed in a specific  </a:t>
                </a:r>
              </a:p>
              <a:p>
                <a:r>
                  <a:rPr lang="en-US" dirty="0">
                    <a:latin typeface="+mj-lt"/>
                  </a:rPr>
                  <a:t> </a:t>
                </a:r>
                <a:r>
                  <a:rPr lang="en-US" dirty="0" smtClean="0">
                    <a:latin typeface="+mj-lt"/>
                  </a:rPr>
                  <a:t>   point in the ring. In every turn, after each passage through the RF cavities, the particles gain energy:</a:t>
                </a:r>
              </a:p>
              <a:p>
                <a:pPr/>
                <a14:m>
                  <m:oMathPara xmlns:m="http://schemas.openxmlformats.org/officeDocument/2006/math">
                    <m:oMathParaPr>
                      <m:jc m:val="centerGroup"/>
                    </m:oMathParaPr>
                    <m:oMath xmlns:m="http://schemas.openxmlformats.org/officeDocument/2006/math">
                      <m:sSub>
                        <m:sSubPr>
                          <m:ctrlPr>
                            <a:rPr lang="en-GB" i="1">
                              <a:latin typeface="Cambria Math" charset="0"/>
                              <a:ea typeface="Cambria Math" panose="02040503050406030204" pitchFamily="18" charset="0"/>
                            </a:rPr>
                          </m:ctrlPr>
                        </m:sSubPr>
                        <m:e>
                          <m:d>
                            <m:dPr>
                              <m:ctrlPr>
                                <a:rPr lang="en-GB" i="1">
                                  <a:latin typeface="Cambria Math" charset="0"/>
                                  <a:ea typeface="Cambria Math" panose="02040503050406030204" pitchFamily="18" charset="0"/>
                                </a:rPr>
                              </m:ctrlPr>
                            </m:dPr>
                            <m:e>
                              <m:r>
                                <m:rPr>
                                  <m:sty m:val="p"/>
                                </m:rPr>
                                <a:rPr lang="el-GR" b="0" i="1">
                                  <a:latin typeface="Cambria Math" panose="02040503050406030204" pitchFamily="18" charset="0"/>
                                  <a:ea typeface="Cambria Math" panose="02040503050406030204" pitchFamily="18" charset="0"/>
                                </a:rPr>
                                <m:t>Δ</m:t>
                              </m:r>
                              <m:r>
                                <a:rPr lang="en-GB" b="0" i="1">
                                  <a:latin typeface="Cambria Math" panose="02040503050406030204" pitchFamily="18" charset="0"/>
                                  <a:ea typeface="Cambria Math" panose="02040503050406030204" pitchFamily="18" charset="0"/>
                                </a:rPr>
                                <m:t>𝐸</m:t>
                              </m:r>
                            </m:e>
                          </m:d>
                        </m:e>
                        <m:sub>
                          <m:r>
                            <m:rPr>
                              <m:sty m:val="p"/>
                            </m:rPr>
                            <a:rPr lang="en-GB" b="0" i="0">
                              <a:latin typeface="Cambria Math" panose="02040503050406030204" pitchFamily="18" charset="0"/>
                              <a:ea typeface="Cambria Math" panose="02040503050406030204" pitchFamily="18" charset="0"/>
                            </a:rPr>
                            <m:t>turn</m:t>
                          </m:r>
                        </m:sub>
                      </m:sSub>
                      <m:r>
                        <a:rPr lang="el-GR" b="0" i="1">
                          <a:latin typeface="Cambria Math" panose="02040503050406030204" pitchFamily="18" charset="0"/>
                        </a:rPr>
                        <m:t>=</m:t>
                      </m:r>
                      <m:r>
                        <a:rPr lang="en-US" b="1" i="1" smtClean="0">
                          <a:solidFill>
                            <a:srgbClr val="FFC000"/>
                          </a:solidFill>
                          <a:latin typeface="Cambria Math" charset="0"/>
                        </a:rPr>
                        <m:t>𝒒</m:t>
                      </m:r>
                      <m:sSub>
                        <m:sSubPr>
                          <m:ctrlPr>
                            <a:rPr lang="en-GB" b="1" i="1">
                              <a:solidFill>
                                <a:srgbClr val="FFC000"/>
                              </a:solidFill>
                              <a:latin typeface="Cambria Math" charset="0"/>
                            </a:rPr>
                          </m:ctrlPr>
                        </m:sSubPr>
                        <m:e>
                          <m:acc>
                            <m:accPr>
                              <m:chr m:val="̂"/>
                              <m:ctrlPr>
                                <a:rPr lang="en-GB" b="1" i="1">
                                  <a:solidFill>
                                    <a:srgbClr val="FFC000"/>
                                  </a:solidFill>
                                  <a:latin typeface="Cambria Math" charset="0"/>
                                </a:rPr>
                              </m:ctrlPr>
                            </m:accPr>
                            <m:e>
                              <m:r>
                                <a:rPr lang="en-GB" b="1" i="1">
                                  <a:solidFill>
                                    <a:srgbClr val="FFC000"/>
                                  </a:solidFill>
                                  <a:latin typeface="Cambria Math" panose="02040503050406030204" pitchFamily="18" charset="0"/>
                                </a:rPr>
                                <m:t>𝑽</m:t>
                              </m:r>
                            </m:e>
                          </m:acc>
                        </m:e>
                        <m:sub>
                          <m:r>
                            <a:rPr lang="en-GB" b="1" i="1">
                              <a:solidFill>
                                <a:srgbClr val="FFC000"/>
                              </a:solidFill>
                              <a:latin typeface="Cambria Math" panose="02040503050406030204" pitchFamily="18" charset="0"/>
                            </a:rPr>
                            <m:t>𝐑𝐅</m:t>
                          </m:r>
                        </m:sub>
                      </m:sSub>
                      <m:r>
                        <a:rPr lang="en-US" b="1" i="1" smtClean="0">
                          <a:solidFill>
                            <a:srgbClr val="FFC000"/>
                          </a:solidFill>
                          <a:latin typeface="Cambria Math" charset="0"/>
                        </a:rPr>
                        <m:t>𝒔𝒊𝒏</m:t>
                      </m:r>
                      <m:r>
                        <a:rPr lang="en-US" b="1" i="1" smtClean="0">
                          <a:solidFill>
                            <a:srgbClr val="FFC000"/>
                          </a:solidFill>
                          <a:latin typeface="Cambria Math" charset="0"/>
                          <a:ea typeface="Cambria Math" charset="0"/>
                          <a:cs typeface="Cambria Math" charset="0"/>
                        </a:rPr>
                        <m:t>𝝋</m:t>
                      </m:r>
                    </m:oMath>
                  </m:oMathPara>
                </a14:m>
                <a:endParaRPr lang="en-US" b="1" dirty="0" smtClean="0">
                  <a:latin typeface="+mj-lt"/>
                </a:endParaRPr>
              </a:p>
              <a:p>
                <a:pPr marL="285750" indent="-285750">
                  <a:buFont typeface="Arial" charset="0"/>
                  <a:buChar char="•"/>
                </a:pPr>
                <a:endParaRPr lang="en-US" dirty="0" smtClean="0">
                  <a:latin typeface="+mj-lt"/>
                </a:endParaRPr>
              </a:p>
              <a:p>
                <a:pPr marL="285750" indent="-285750">
                  <a:buFont typeface="Arial" charset="0"/>
                  <a:buChar char="•"/>
                </a:pPr>
                <a:r>
                  <a:rPr lang="en-US" dirty="0" smtClean="0">
                    <a:latin typeface="+mj-lt"/>
                  </a:rPr>
                  <a:t> The magnetic field </a:t>
                </a:r>
                <a14:m>
                  <m:oMath xmlns:m="http://schemas.openxmlformats.org/officeDocument/2006/math">
                    <m:acc>
                      <m:accPr>
                        <m:chr m:val="⃗"/>
                        <m:ctrlPr>
                          <a:rPr lang="en-US" b="1" i="1" smtClean="0">
                            <a:solidFill>
                              <a:schemeClr val="tx1"/>
                            </a:solidFill>
                            <a:latin typeface="Cambria Math" charset="0"/>
                          </a:rPr>
                        </m:ctrlPr>
                      </m:accPr>
                      <m:e>
                        <m:r>
                          <a:rPr lang="en-GB" b="1" i="1" smtClean="0">
                            <a:solidFill>
                              <a:schemeClr val="tx1"/>
                            </a:solidFill>
                            <a:latin typeface="Cambria Math" panose="02040503050406030204" pitchFamily="18" charset="0"/>
                          </a:rPr>
                          <m:t>𝑩</m:t>
                        </m:r>
                      </m:e>
                    </m:acc>
                  </m:oMath>
                </a14:m>
                <a:r>
                  <a:rPr lang="en-US" dirty="0" smtClean="0">
                    <a:solidFill>
                      <a:schemeClr val="tx1"/>
                    </a:solidFill>
                    <a:latin typeface="+mj-lt"/>
                  </a:rPr>
                  <a:t> follows the energy change to keep particles in orbit: </a:t>
                </a:r>
                <a:endParaRPr lang="en-US" dirty="0">
                  <a:latin typeface="+mj-lt"/>
                </a:endParaRPr>
              </a:p>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𝐵</m:t>
                      </m:r>
                      <m:d>
                        <m:dPr>
                          <m:ctrlPr>
                            <a:rPr lang="el-GR" i="1" smtClean="0">
                              <a:solidFill>
                                <a:schemeClr val="tx1"/>
                              </a:solidFill>
                              <a:latin typeface="Cambria Math" charset="0"/>
                            </a:rPr>
                          </m:ctrlPr>
                        </m:dPr>
                        <m:e>
                          <m:r>
                            <a:rPr lang="en-GB" b="0" i="1" smtClean="0">
                              <a:solidFill>
                                <a:schemeClr val="tx1"/>
                              </a:solidFill>
                              <a:latin typeface="Cambria Math" panose="02040503050406030204" pitchFamily="18" charset="0"/>
                            </a:rPr>
                            <m:t>𝑡</m:t>
                          </m:r>
                        </m:e>
                      </m:d>
                      <m:r>
                        <a:rPr lang="el-GR" b="0" i="1" smtClean="0">
                          <a:solidFill>
                            <a:schemeClr val="tx1"/>
                          </a:solidFill>
                          <a:latin typeface="Cambria Math" panose="02040503050406030204" pitchFamily="18" charset="0"/>
                        </a:rPr>
                        <m:t>𝜌</m:t>
                      </m:r>
                      <m:r>
                        <a:rPr lang="el-GR" b="0" i="1" smtClean="0">
                          <a:solidFill>
                            <a:schemeClr val="tx1"/>
                          </a:solidFill>
                          <a:latin typeface="Cambria Math" panose="02040503050406030204" pitchFamily="18" charset="0"/>
                        </a:rPr>
                        <m:t>=</m:t>
                      </m:r>
                      <m:f>
                        <m:fPr>
                          <m:ctrlPr>
                            <a:rPr lang="en-GB" i="1" smtClean="0">
                              <a:solidFill>
                                <a:schemeClr val="tx1"/>
                              </a:solidFill>
                              <a:latin typeface="Cambria Math" charset="0"/>
                            </a:rPr>
                          </m:ctrlPr>
                        </m:fPr>
                        <m:num>
                          <m:r>
                            <a:rPr lang="en-GB" b="0" i="1" smtClean="0">
                              <a:solidFill>
                                <a:schemeClr val="tx1"/>
                              </a:solidFill>
                              <a:latin typeface="Cambria Math" panose="02040503050406030204" pitchFamily="18" charset="0"/>
                            </a:rPr>
                            <m:t>𝑝</m:t>
                          </m:r>
                          <m:d>
                            <m:dPr>
                              <m:ctrlPr>
                                <a:rPr lang="en-GB" i="1" smtClean="0">
                                  <a:solidFill>
                                    <a:schemeClr val="tx1"/>
                                  </a:solidFill>
                                  <a:latin typeface="Cambria Math" charset="0"/>
                                </a:rPr>
                              </m:ctrlPr>
                            </m:dPr>
                            <m:e>
                              <m:r>
                                <a:rPr lang="en-GB" b="0" i="1" smtClean="0">
                                  <a:solidFill>
                                    <a:schemeClr val="tx1"/>
                                  </a:solidFill>
                                  <a:latin typeface="Cambria Math" panose="02040503050406030204" pitchFamily="18" charset="0"/>
                                </a:rPr>
                                <m:t>𝑡</m:t>
                              </m:r>
                            </m:e>
                          </m:d>
                        </m:num>
                        <m:den>
                          <m:r>
                            <a:rPr lang="en-US" b="0" i="1" smtClean="0">
                              <a:solidFill>
                                <a:schemeClr val="tx1"/>
                              </a:solidFill>
                              <a:latin typeface="Cambria Math" charset="0"/>
                            </a:rPr>
                            <m:t>𝑞</m:t>
                          </m:r>
                        </m:den>
                      </m:f>
                      <m:r>
                        <a:rPr lang="en-GB" b="0" i="1" smtClean="0">
                          <a:solidFill>
                            <a:schemeClr val="tx1"/>
                          </a:solidFill>
                          <a:latin typeface="Cambria Math" panose="02040503050406030204" pitchFamily="18" charset="0"/>
                          <a:ea typeface="Cambria Math" panose="02040503050406030204" pitchFamily="18" charset="0"/>
                        </a:rPr>
                        <m:t>⇒</m:t>
                      </m:r>
                      <m:f>
                        <m:fPr>
                          <m:ctrlPr>
                            <a:rPr lang="mr-IN" b="0" i="1" smtClean="0">
                              <a:solidFill>
                                <a:schemeClr val="tx1"/>
                              </a:solidFill>
                              <a:latin typeface="Cambria Math" charset="0"/>
                              <a:ea typeface="Cambria Math" panose="02040503050406030204" pitchFamily="18" charset="0"/>
                            </a:rPr>
                          </m:ctrlPr>
                        </m:fPr>
                        <m:num>
                          <m:r>
                            <a:rPr lang="en-US" b="0" i="1" smtClean="0">
                              <a:solidFill>
                                <a:schemeClr val="tx1"/>
                              </a:solidFill>
                              <a:latin typeface="Cambria Math" charset="0"/>
                              <a:ea typeface="Cambria Math" panose="02040503050406030204" pitchFamily="18" charset="0"/>
                            </a:rPr>
                            <m:t>𝑑𝑝</m:t>
                          </m:r>
                        </m:num>
                        <m:den>
                          <m:r>
                            <a:rPr lang="en-US" b="0" i="1" smtClean="0">
                              <a:solidFill>
                                <a:schemeClr val="tx1"/>
                              </a:solidFill>
                              <a:latin typeface="Cambria Math" charset="0"/>
                              <a:ea typeface="Cambria Math" panose="02040503050406030204" pitchFamily="18" charset="0"/>
                            </a:rPr>
                            <m:t>𝑑𝑡</m:t>
                          </m:r>
                        </m:den>
                      </m:f>
                      <m:r>
                        <a:rPr lang="en-US" b="0" i="1" smtClean="0">
                          <a:solidFill>
                            <a:schemeClr val="tx1"/>
                          </a:solidFill>
                          <a:latin typeface="Cambria Math" charset="0"/>
                          <a:ea typeface="Cambria Math" panose="02040503050406030204" pitchFamily="18" charset="0"/>
                        </a:rPr>
                        <m:t>=</m:t>
                      </m:r>
                      <m:r>
                        <a:rPr lang="en-US" b="0" i="1" smtClean="0">
                          <a:solidFill>
                            <a:schemeClr val="tx1"/>
                          </a:solidFill>
                          <a:latin typeface="Cambria Math" charset="0"/>
                          <a:ea typeface="Cambria Math" panose="02040503050406030204" pitchFamily="18" charset="0"/>
                        </a:rPr>
                        <m:t>𝑞</m:t>
                      </m:r>
                      <m:r>
                        <a:rPr lang="en-US" b="0" i="1" smtClean="0">
                          <a:solidFill>
                            <a:schemeClr val="tx1"/>
                          </a:solidFill>
                          <a:latin typeface="Cambria Math" charset="0"/>
                          <a:ea typeface="Cambria Math" charset="0"/>
                          <a:cs typeface="Cambria Math" charset="0"/>
                        </a:rPr>
                        <m:t>𝜌</m:t>
                      </m:r>
                      <m:f>
                        <m:fPr>
                          <m:ctrlPr>
                            <a:rPr lang="mr-IN" b="0" i="1" smtClean="0">
                              <a:solidFill>
                                <a:schemeClr val="tx1"/>
                              </a:solidFill>
                              <a:latin typeface="Cambria Math" charset="0"/>
                              <a:ea typeface="Cambria Math" charset="0"/>
                              <a:cs typeface="Cambria Math" charset="0"/>
                            </a:rPr>
                          </m:ctrlPr>
                        </m:fPr>
                        <m:num>
                          <m:r>
                            <a:rPr lang="en-US" b="0" i="1" smtClean="0">
                              <a:solidFill>
                                <a:schemeClr val="tx1"/>
                              </a:solidFill>
                              <a:latin typeface="Cambria Math" charset="0"/>
                              <a:ea typeface="Cambria Math" charset="0"/>
                              <a:cs typeface="Cambria Math" charset="0"/>
                            </a:rPr>
                            <m:t>𝑑𝐵</m:t>
                          </m:r>
                        </m:num>
                        <m:den>
                          <m:r>
                            <a:rPr lang="en-US" b="0" i="1" smtClean="0">
                              <a:solidFill>
                                <a:schemeClr val="tx1"/>
                              </a:solidFill>
                              <a:latin typeface="Cambria Math" charset="0"/>
                              <a:ea typeface="Cambria Math" charset="0"/>
                              <a:cs typeface="Cambria Math" charset="0"/>
                            </a:rPr>
                            <m:t>𝑑𝑡</m:t>
                          </m:r>
                        </m:den>
                      </m:f>
                    </m:oMath>
                  </m:oMathPara>
                </a14:m>
                <a:endParaRPr lang="en-US" b="0" dirty="0" smtClean="0">
                  <a:solidFill>
                    <a:schemeClr val="tx1"/>
                  </a:solidFill>
                  <a:latin typeface="+mj-lt"/>
                  <a:ea typeface="Cambria Math" charset="0"/>
                  <a:cs typeface="Cambria Math" charset="0"/>
                </a:endParaRPr>
              </a:p>
              <a:p>
                <a:pPr marL="285750" indent="-285750">
                  <a:buFont typeface="Arial" charset="0"/>
                  <a:buChar char="•"/>
                </a:pPr>
                <a:r>
                  <a:rPr lang="en-US" dirty="0" smtClean="0">
                    <a:solidFill>
                      <a:schemeClr val="tx1"/>
                    </a:solidFill>
                    <a:latin typeface="+mj-lt"/>
                  </a:rPr>
                  <a:t>After one turn: </a:t>
                </a:r>
                <a:r>
                  <a:rPr lang="en-US" dirty="0" err="1" smtClean="0">
                    <a:solidFill>
                      <a:schemeClr val="tx1"/>
                    </a:solidFill>
                    <a:latin typeface="+mj-lt"/>
                  </a:rPr>
                  <a:t>dp</a:t>
                </a:r>
                <a:r>
                  <a:rPr lang="en-US" dirty="0" smtClean="0">
                    <a:solidFill>
                      <a:schemeClr val="tx1"/>
                    </a:solidFill>
                    <a:latin typeface="+mj-lt"/>
                  </a:rPr>
                  <a:t> </a:t>
                </a:r>
                <a:r>
                  <a:rPr lang="en-US" dirty="0" smtClean="0">
                    <a:solidFill>
                      <a:schemeClr val="tx1"/>
                    </a:solidFill>
                    <a:latin typeface="+mj-lt"/>
                    <a:sym typeface="Wingdings"/>
                  </a:rPr>
                  <a:t> </a:t>
                </a:r>
                <a:r>
                  <a:rPr lang="en-US" i="1" dirty="0" smtClean="0">
                    <a:solidFill>
                      <a:schemeClr val="tx1"/>
                    </a:solidFill>
                    <a:latin typeface="+mj-lt"/>
                    <a:sym typeface="Wingdings"/>
                  </a:rPr>
                  <a:t>∆p</a:t>
                </a:r>
                <a:r>
                  <a:rPr lang="en-US" dirty="0" smtClean="0">
                    <a:solidFill>
                      <a:schemeClr val="tx1"/>
                    </a:solidFill>
                    <a:latin typeface="+mj-lt"/>
                    <a:sym typeface="Wingdings"/>
                  </a:rPr>
                  <a:t>  &amp; </a:t>
                </a:r>
                <a:r>
                  <a:rPr lang="en-US" i="1" dirty="0" err="1" smtClean="0">
                    <a:solidFill>
                      <a:schemeClr val="tx1"/>
                    </a:solidFill>
                    <a:latin typeface="+mj-lt"/>
                    <a:sym typeface="Wingdings"/>
                  </a:rPr>
                  <a:t>dt</a:t>
                </a:r>
                <a:r>
                  <a:rPr lang="en-US" dirty="0" smtClean="0">
                    <a:solidFill>
                      <a:schemeClr val="tx1"/>
                    </a:solidFill>
                    <a:latin typeface="+mj-lt"/>
                    <a:sym typeface="Wingdings"/>
                  </a:rPr>
                  <a:t>  </a:t>
                </a:r>
                <a:r>
                  <a:rPr lang="en-US" i="1" dirty="0" smtClean="0">
                    <a:sym typeface="Wingdings"/>
                  </a:rPr>
                  <a:t>∆t=T</a:t>
                </a:r>
                <a:endParaRPr lang="en-US" i="1" dirty="0" smtClean="0">
                  <a:solidFill>
                    <a:schemeClr val="tx1"/>
                  </a:solidFill>
                  <a:latin typeface="+mj-lt"/>
                </a:endParaRPr>
              </a:p>
              <a:p>
                <a:r>
                  <a:rPr lang="en-US" dirty="0" smtClean="0">
                    <a:solidFill>
                      <a:schemeClr val="tx1"/>
                    </a:solidFill>
                    <a:ea typeface="Cambria Math" charset="0"/>
                    <a:cs typeface="Cambria Math" charset="0"/>
                  </a:rPr>
                  <a:t>				</a:t>
                </a:r>
                <a14:m>
                  <m:oMath xmlns:m="http://schemas.openxmlformats.org/officeDocument/2006/math">
                    <m:r>
                      <a:rPr lang="en-US" i="1" smtClean="0">
                        <a:solidFill>
                          <a:schemeClr val="tx1"/>
                        </a:solidFill>
                        <a:latin typeface="Cambria Math" charset="0"/>
                        <a:ea typeface="Cambria Math" charset="0"/>
                        <a:cs typeface="Cambria Math" charset="0"/>
                      </a:rPr>
                      <m:t>∆</m:t>
                    </m:r>
                    <m:r>
                      <a:rPr lang="en-US" b="0" i="1" smtClean="0">
                        <a:solidFill>
                          <a:schemeClr val="tx1"/>
                        </a:solidFill>
                        <a:latin typeface="Cambria Math" charset="0"/>
                        <a:ea typeface="Cambria Math" charset="0"/>
                        <a:cs typeface="Cambria Math" charset="0"/>
                      </a:rPr>
                      <m:t>𝑝</m:t>
                    </m:r>
                    <m:r>
                      <a:rPr lang="en-US" b="0" i="1" smtClean="0">
                        <a:solidFill>
                          <a:schemeClr val="tx1"/>
                        </a:solidFill>
                        <a:latin typeface="Cambria Math" charset="0"/>
                        <a:ea typeface="Cambria Math" charset="0"/>
                        <a:cs typeface="Cambria Math" charset="0"/>
                      </a:rPr>
                      <m:t>=</m:t>
                    </m:r>
                    <m:r>
                      <a:rPr lang="en-US" b="0" i="1" smtClean="0">
                        <a:solidFill>
                          <a:schemeClr val="tx1"/>
                        </a:solidFill>
                        <a:latin typeface="Cambria Math" charset="0"/>
                        <a:ea typeface="Cambria Math" charset="0"/>
                        <a:cs typeface="Cambria Math" charset="0"/>
                      </a:rPr>
                      <m:t>𝑞</m:t>
                    </m:r>
                    <m:r>
                      <a:rPr lang="en-US" b="0" i="1" smtClean="0">
                        <a:solidFill>
                          <a:schemeClr val="tx1"/>
                        </a:solidFill>
                        <a:latin typeface="Cambria Math" charset="0"/>
                        <a:ea typeface="Cambria Math" charset="0"/>
                        <a:cs typeface="Cambria Math" charset="0"/>
                      </a:rPr>
                      <m:t>𝜌</m:t>
                    </m:r>
                    <m:acc>
                      <m:accPr>
                        <m:chr m:val="̇"/>
                        <m:ctrlPr>
                          <a:rPr lang="en-US" b="0" i="1" smtClean="0">
                            <a:solidFill>
                              <a:schemeClr val="tx1"/>
                            </a:solidFill>
                            <a:latin typeface="Cambria Math" charset="0"/>
                            <a:ea typeface="Cambria Math" charset="0"/>
                            <a:cs typeface="Cambria Math" charset="0"/>
                          </a:rPr>
                        </m:ctrlPr>
                      </m:accPr>
                      <m:e>
                        <m:r>
                          <a:rPr lang="en-US" b="0" i="1" smtClean="0">
                            <a:solidFill>
                              <a:schemeClr val="tx1"/>
                            </a:solidFill>
                            <a:latin typeface="Cambria Math" charset="0"/>
                            <a:ea typeface="Cambria Math" charset="0"/>
                            <a:cs typeface="Cambria Math" charset="0"/>
                          </a:rPr>
                          <m:t>𝐵</m:t>
                        </m:r>
                      </m:e>
                    </m:acc>
                    <m:r>
                      <a:rPr lang="en-US" b="0" i="1" smtClean="0">
                        <a:solidFill>
                          <a:schemeClr val="tx1"/>
                        </a:solidFill>
                        <a:latin typeface="Cambria Math" charset="0"/>
                        <a:ea typeface="Cambria Math" charset="0"/>
                        <a:cs typeface="Cambria Math" charset="0"/>
                      </a:rPr>
                      <m:t>𝑇</m:t>
                    </m:r>
                  </m:oMath>
                </a14:m>
                <a:r>
                  <a:rPr lang="en-US" dirty="0" smtClean="0">
                    <a:solidFill>
                      <a:schemeClr val="tx1"/>
                    </a:solidFill>
                    <a:latin typeface="+mj-lt"/>
                  </a:rPr>
                  <a:t> with T the revolution period: </a:t>
                </a:r>
                <a14:m>
                  <m:oMath xmlns:m="http://schemas.openxmlformats.org/officeDocument/2006/math">
                    <m:r>
                      <a:rPr lang="en-US" b="0" i="1" smtClean="0">
                        <a:solidFill>
                          <a:schemeClr val="tx1"/>
                        </a:solidFill>
                        <a:latin typeface="Cambria Math" charset="0"/>
                      </a:rPr>
                      <m:t>𝑇</m:t>
                    </m:r>
                    <m:r>
                      <a:rPr lang="en-US" b="0" i="1" smtClean="0">
                        <a:solidFill>
                          <a:schemeClr val="tx1"/>
                        </a:solidFill>
                        <a:latin typeface="Cambria Math" charset="0"/>
                      </a:rPr>
                      <m:t>=</m:t>
                    </m:r>
                    <m:f>
                      <m:fPr>
                        <m:ctrlPr>
                          <a:rPr lang="mr-IN" b="0" i="1" smtClean="0">
                            <a:solidFill>
                              <a:schemeClr val="tx1"/>
                            </a:solidFill>
                            <a:latin typeface="Cambria Math" charset="0"/>
                          </a:rPr>
                        </m:ctrlPr>
                      </m:fPr>
                      <m:num>
                        <m:r>
                          <a:rPr lang="en-US" b="0" i="1" smtClean="0">
                            <a:solidFill>
                              <a:schemeClr val="tx1"/>
                            </a:solidFill>
                            <a:latin typeface="Cambria Math" charset="0"/>
                          </a:rPr>
                          <m:t>2</m:t>
                        </m:r>
                        <m:r>
                          <a:rPr lang="en-US" b="0" i="1" smtClean="0">
                            <a:solidFill>
                              <a:schemeClr val="tx1"/>
                            </a:solidFill>
                            <a:latin typeface="Cambria Math" charset="0"/>
                            <a:ea typeface="Cambria Math" charset="0"/>
                            <a:cs typeface="Cambria Math" charset="0"/>
                          </a:rPr>
                          <m:t>𝜋</m:t>
                        </m:r>
                        <m:r>
                          <a:rPr lang="en-US" b="0" i="1" smtClean="0">
                            <a:solidFill>
                              <a:schemeClr val="tx1"/>
                            </a:solidFill>
                            <a:latin typeface="Cambria Math" charset="0"/>
                            <a:ea typeface="Cambria Math" charset="0"/>
                            <a:cs typeface="Cambria Math" charset="0"/>
                          </a:rPr>
                          <m:t>𝑅</m:t>
                        </m:r>
                      </m:num>
                      <m:den>
                        <m:r>
                          <a:rPr lang="en-US" b="0" i="1" smtClean="0">
                            <a:solidFill>
                              <a:schemeClr val="tx1"/>
                            </a:solidFill>
                            <a:latin typeface="Cambria Math" charset="0"/>
                          </a:rPr>
                          <m:t>𝑣</m:t>
                        </m:r>
                      </m:den>
                    </m:f>
                  </m:oMath>
                </a14:m>
                <a:r>
                  <a:rPr lang="en-US" dirty="0" smtClean="0">
                    <a:solidFill>
                      <a:schemeClr val="tx1"/>
                    </a:solidFill>
                    <a:latin typeface="+mj-lt"/>
                  </a:rPr>
                  <a:t> </a:t>
                </a:r>
              </a:p>
              <a:p>
                <a:pPr marL="285750" indent="-285750">
                  <a:buFont typeface="Arial" charset="0"/>
                  <a:buChar char="•"/>
                </a:pPr>
                <a:endParaRPr lang="en-GB" dirty="0">
                  <a:solidFill>
                    <a:schemeClr val="tx1"/>
                  </a:solidFill>
                  <a:latin typeface="+mj-lt"/>
                </a:endParaRPr>
              </a:p>
            </p:txBody>
          </p:sp>
        </mc:Choice>
        <mc:Fallback xmlns="">
          <p:sp>
            <p:nvSpPr>
              <p:cNvPr id="4" name="TextBox 3"/>
              <p:cNvSpPr txBox="1">
                <a:spLocks noRot="1" noChangeAspect="1" noMove="1" noResize="1" noEditPoints="1" noAdjustHandles="1" noChangeArrowheads="1" noChangeShapeType="1" noTextEdit="1"/>
              </p:cNvSpPr>
              <p:nvPr/>
            </p:nvSpPr>
            <p:spPr bwMode="auto">
              <a:xfrm>
                <a:off x="381487" y="899994"/>
                <a:ext cx="11612588" cy="3643049"/>
              </a:xfrm>
              <a:prstGeom prst="rect">
                <a:avLst/>
              </a:prstGeom>
              <a:blipFill rotWithShape="0">
                <a:blip r:embed="rId2"/>
                <a:stretch>
                  <a:fillRect l="-367" t="-83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9" name="Picture 8"/>
          <p:cNvPicPr>
            <a:picLocks noChangeAspect="1"/>
          </p:cNvPicPr>
          <p:nvPr/>
        </p:nvPicPr>
        <p:blipFill>
          <a:blip r:embed="rId3"/>
          <a:stretch>
            <a:fillRect/>
          </a:stretch>
        </p:blipFill>
        <p:spPr>
          <a:xfrm>
            <a:off x="0" y="4136672"/>
            <a:ext cx="3134790" cy="2721328"/>
          </a:xfrm>
          <a:prstGeom prst="rect">
            <a:avLst/>
          </a:prstGeom>
        </p:spPr>
      </p:pic>
      <p:sp>
        <p:nvSpPr>
          <p:cNvPr id="11" name="Title 1"/>
          <p:cNvSpPr txBox="1">
            <a:spLocks/>
          </p:cNvSpPr>
          <p:nvPr/>
        </p:nvSpPr>
        <p:spPr>
          <a:xfrm>
            <a:off x="488363" y="0"/>
            <a:ext cx="8229600" cy="1143000"/>
          </a:xfrm>
          <a:prstGeom prst="rect">
            <a:avLst/>
          </a:prstGeom>
        </p:spPr>
        <p:txBody>
          <a:bodyPr vert="horz" lIns="45720" rIns="45720" anchor="ctr">
            <a:normAutofit/>
          </a:bodyPr>
          <a:lstStyle>
            <a:lvl1pPr algn="l" rtl="0" eaLnBrk="1" latinLnBrk="0" hangingPunct="1">
              <a:spcBef>
                <a:spcPct val="0"/>
              </a:spcBef>
              <a:buNone/>
              <a:defRPr kumimoji="0" sz="3600" kern="1200">
                <a:solidFill>
                  <a:schemeClr val="tx1"/>
                </a:solidFill>
                <a:latin typeface="+mj-lt"/>
                <a:ea typeface="+mj-ea"/>
                <a:cs typeface="+mj-cs"/>
              </a:defRPr>
            </a:lvl1pPr>
          </a:lstStyle>
          <a:p>
            <a:pPr fontAlgn="auto">
              <a:spcAft>
                <a:spcPts val="0"/>
              </a:spcAft>
            </a:pPr>
            <a:r>
              <a:rPr lang="en-GB" sz="4000" dirty="0" smtClean="0">
                <a:latin typeface="+mn-lt"/>
              </a:rPr>
              <a:t>Synchrotrons</a:t>
            </a:r>
            <a:endParaRPr lang="en-US" sz="3200" dirty="0">
              <a:latin typeface="+mn-lt"/>
            </a:endParaRPr>
          </a:p>
        </p:txBody>
      </p:sp>
      <mc:AlternateContent xmlns:mc="http://schemas.openxmlformats.org/markup-compatibility/2006" xmlns:a14="http://schemas.microsoft.com/office/drawing/2010/main">
        <mc:Choice Requires="a14">
          <p:sp>
            <p:nvSpPr>
              <p:cNvPr id="12" name="TextBox 11"/>
              <p:cNvSpPr txBox="1"/>
              <p:nvPr/>
            </p:nvSpPr>
            <p:spPr>
              <a:xfrm>
                <a:off x="8717962" y="2060978"/>
                <a:ext cx="2667213" cy="1020664"/>
              </a:xfrm>
              <a:prstGeom prst="rect">
                <a:avLst/>
              </a:prstGeom>
              <a:noFill/>
              <a:ln>
                <a:solidFill>
                  <a:schemeClr val="tx1"/>
                </a:solidFill>
              </a:ln>
            </p:spPr>
            <p:txBody>
              <a:bodyPr wrap="square" rtlCol="0">
                <a:spAutoFit/>
              </a:bodyPr>
              <a:lstStyle/>
              <a:p>
                <a14:m>
                  <m:oMath xmlns:m="http://schemas.openxmlformats.org/officeDocument/2006/math">
                    <m:sSub>
                      <m:sSubPr>
                        <m:ctrlPr>
                          <a:rPr lang="en-GB" sz="1200" b="1" i="1" smtClean="0">
                            <a:latin typeface="Cambria Math" charset="0"/>
                          </a:rPr>
                        </m:ctrlPr>
                      </m:sSubPr>
                      <m:e>
                        <m:acc>
                          <m:accPr>
                            <m:chr m:val="̂"/>
                            <m:ctrlPr>
                              <a:rPr lang="en-GB" sz="1200" b="1" i="1">
                                <a:latin typeface="Cambria Math" charset="0"/>
                              </a:rPr>
                            </m:ctrlPr>
                          </m:accPr>
                          <m:e>
                            <m:r>
                              <a:rPr lang="en-GB" sz="1200" b="1" i="1">
                                <a:latin typeface="Cambria Math" panose="02040503050406030204" pitchFamily="18" charset="0"/>
                              </a:rPr>
                              <m:t>𝑽</m:t>
                            </m:r>
                          </m:e>
                        </m:acc>
                      </m:e>
                      <m:sub>
                        <m:r>
                          <a:rPr lang="en-GB" sz="1200" b="1" i="0">
                            <a:latin typeface="Cambria Math" panose="02040503050406030204" pitchFamily="18" charset="0"/>
                          </a:rPr>
                          <m:t>𝐑𝐅</m:t>
                        </m:r>
                      </m:sub>
                    </m:sSub>
                  </m:oMath>
                </a14:m>
                <a:r>
                  <a:rPr lang="en-GB" sz="1200" dirty="0" smtClean="0"/>
                  <a:t>=Vmax: RF voltage amplitude</a:t>
                </a:r>
              </a:p>
              <a:p>
                <a14:m>
                  <m:oMath xmlns:m="http://schemas.openxmlformats.org/officeDocument/2006/math">
                    <m:sSub>
                      <m:sSubPr>
                        <m:ctrlPr>
                          <a:rPr lang="en-GB" sz="1200" b="1" i="1">
                            <a:latin typeface="Cambria Math" charset="0"/>
                          </a:rPr>
                        </m:ctrlPr>
                      </m:sSubPr>
                      <m:e>
                        <m:r>
                          <a:rPr lang="el-GR" sz="1200" b="1" i="1">
                            <a:latin typeface="Cambria Math" panose="02040503050406030204" pitchFamily="18" charset="0"/>
                          </a:rPr>
                          <m:t>𝝎</m:t>
                        </m:r>
                      </m:e>
                      <m:sub>
                        <m:r>
                          <a:rPr lang="en-GB" sz="1200" b="1" i="0">
                            <a:latin typeface="Cambria Math" panose="02040503050406030204" pitchFamily="18" charset="0"/>
                          </a:rPr>
                          <m:t>𝐑𝐅</m:t>
                        </m:r>
                      </m:sub>
                    </m:sSub>
                  </m:oMath>
                </a14:m>
                <a:r>
                  <a:rPr lang="en-US" sz="1200" dirty="0"/>
                  <a:t>: angular RF frequency </a:t>
                </a:r>
                <a:endParaRPr lang="en-GB" sz="1200" dirty="0" smtClean="0"/>
              </a:p>
              <a:p>
                <a14:m>
                  <m:oMath xmlns:m="http://schemas.openxmlformats.org/officeDocument/2006/math">
                    <m:sSub>
                      <m:sSubPr>
                        <m:ctrlPr>
                          <a:rPr lang="en-GB" sz="1200" b="1" i="1" smtClean="0">
                            <a:latin typeface="Cambria Math" charset="0"/>
                          </a:rPr>
                        </m:ctrlPr>
                      </m:sSubPr>
                      <m:e>
                        <m:r>
                          <a:rPr lang="el-GR" sz="1200" b="1" i="1" smtClean="0">
                            <a:latin typeface="Cambria Math" panose="02040503050406030204" pitchFamily="18" charset="0"/>
                          </a:rPr>
                          <m:t>𝝋</m:t>
                        </m:r>
                      </m:e>
                      <m:sub>
                        <m:r>
                          <a:rPr lang="en-GB" sz="1200" b="1" i="0" smtClean="0">
                            <a:latin typeface="Cambria Math" panose="02040503050406030204" pitchFamily="18" charset="0"/>
                          </a:rPr>
                          <m:t>𝟎</m:t>
                        </m:r>
                      </m:sub>
                    </m:sSub>
                    <m:r>
                      <a:rPr lang="en-US" sz="1200" b="1" i="1" smtClean="0">
                        <a:latin typeface="Cambria Math" charset="0"/>
                      </a:rPr>
                      <m:t>=</m:t>
                    </m:r>
                    <m:sSub>
                      <m:sSubPr>
                        <m:ctrlPr>
                          <a:rPr lang="en-US" sz="1200" b="1" i="1" smtClean="0">
                            <a:latin typeface="Cambria Math" charset="0"/>
                          </a:rPr>
                        </m:ctrlPr>
                      </m:sSubPr>
                      <m:e>
                        <m:r>
                          <a:rPr lang="en-US" sz="1200" b="1" i="1" smtClean="0">
                            <a:latin typeface="Cambria Math" charset="0"/>
                            <a:ea typeface="Cambria Math" charset="0"/>
                            <a:cs typeface="Cambria Math" charset="0"/>
                          </a:rPr>
                          <m:t>𝝋</m:t>
                        </m:r>
                      </m:e>
                      <m:sub>
                        <m:r>
                          <a:rPr lang="en-US" sz="1200" b="1" i="1" smtClean="0">
                            <a:latin typeface="Cambria Math" charset="0"/>
                          </a:rPr>
                          <m:t>𝒔</m:t>
                        </m:r>
                      </m:sub>
                    </m:sSub>
                  </m:oMath>
                </a14:m>
                <a:r>
                  <a:rPr lang="en-GB" sz="1200" dirty="0" smtClean="0"/>
                  <a:t>: RF synchronous/stable phase</a:t>
                </a:r>
              </a:p>
              <a:p>
                <a14:m>
                  <m:oMath xmlns:m="http://schemas.openxmlformats.org/officeDocument/2006/math">
                    <m:r>
                      <a:rPr lang="en-GB" sz="1200" b="1" i="1" smtClean="0">
                        <a:latin typeface="Cambria Math" panose="02040503050406030204" pitchFamily="18" charset="0"/>
                      </a:rPr>
                      <m:t>𝒑</m:t>
                    </m:r>
                  </m:oMath>
                </a14:m>
                <a:r>
                  <a:rPr lang="en-GB" sz="1200" b="1" i="1" dirty="0" smtClean="0"/>
                  <a:t> </a:t>
                </a:r>
                <a:r>
                  <a:rPr lang="en-GB" sz="1200" i="1" dirty="0" smtClean="0"/>
                  <a:t>: </a:t>
                </a:r>
                <a:r>
                  <a:rPr lang="en-GB" sz="1200" dirty="0" smtClean="0"/>
                  <a:t>particle</a:t>
                </a:r>
                <a:r>
                  <a:rPr lang="en-GB" sz="1200" i="1" dirty="0" smtClean="0"/>
                  <a:t> </a:t>
                </a:r>
                <a:r>
                  <a:rPr lang="en-GB" sz="1200" dirty="0" smtClean="0"/>
                  <a:t>momentum</a:t>
                </a:r>
              </a:p>
              <a:p>
                <a:r>
                  <a:rPr lang="en-GB" sz="1200" dirty="0" smtClean="0"/>
                  <a:t>q</a:t>
                </a:r>
                <a14:m>
                  <m:oMath xmlns:m="http://schemas.openxmlformats.org/officeDocument/2006/math">
                    <m:r>
                      <a:rPr lang="en-GB" sz="1200" i="1">
                        <a:latin typeface="Cambria Math" panose="02040503050406030204" pitchFamily="18" charset="0"/>
                      </a:rPr>
                      <m:t> </m:t>
                    </m:r>
                  </m:oMath>
                </a14:m>
                <a:r>
                  <a:rPr lang="en-GB" sz="1200" dirty="0" smtClean="0"/>
                  <a:t>: charge of particle</a:t>
                </a:r>
              </a:p>
            </p:txBody>
          </p:sp>
        </mc:Choice>
        <mc:Fallback xmlns="">
          <p:sp>
            <p:nvSpPr>
              <p:cNvPr id="12" name="TextBox 11"/>
              <p:cNvSpPr txBox="1">
                <a:spLocks noRot="1" noChangeAspect="1" noMove="1" noResize="1" noEditPoints="1" noAdjustHandles="1" noChangeArrowheads="1" noChangeShapeType="1" noTextEdit="1"/>
              </p:cNvSpPr>
              <p:nvPr/>
            </p:nvSpPr>
            <p:spPr>
              <a:xfrm>
                <a:off x="8717962" y="2060978"/>
                <a:ext cx="2667213" cy="1020664"/>
              </a:xfrm>
              <a:prstGeom prst="rect">
                <a:avLst/>
              </a:prstGeom>
              <a:blipFill rotWithShape="0">
                <a:blip r:embed="rId4"/>
                <a:stretch>
                  <a:fillRect b="-24706"/>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907683" y="5704027"/>
                <a:ext cx="4264244" cy="5186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charset="0"/>
                              <a:ea typeface="Cambria Math" panose="02040503050406030204" pitchFamily="18" charset="0"/>
                            </a:rPr>
                          </m:ctrlPr>
                        </m:sSubPr>
                        <m:e>
                          <m:d>
                            <m:dPr>
                              <m:ctrlPr>
                                <a:rPr lang="en-GB" i="1">
                                  <a:latin typeface="Cambria Math" charset="0"/>
                                  <a:ea typeface="Cambria Math" panose="02040503050406030204" pitchFamily="18" charset="0"/>
                                </a:rPr>
                              </m:ctrlPr>
                            </m:dPr>
                            <m:e>
                              <m:r>
                                <m:rPr>
                                  <m:sty m:val="p"/>
                                </m:rPr>
                                <a:rPr lang="el-GR" i="1">
                                  <a:latin typeface="Cambria Math" panose="02040503050406030204" pitchFamily="18" charset="0"/>
                                  <a:ea typeface="Cambria Math" panose="02040503050406030204" pitchFamily="18" charset="0"/>
                                </a:rPr>
                                <m:t>Δ</m:t>
                              </m:r>
                              <m:r>
                                <a:rPr lang="en-GB" i="1">
                                  <a:latin typeface="Cambria Math" panose="02040503050406030204" pitchFamily="18" charset="0"/>
                                  <a:ea typeface="Cambria Math" panose="02040503050406030204" pitchFamily="18" charset="0"/>
                                </a:rPr>
                                <m:t>𝐸</m:t>
                              </m:r>
                            </m:e>
                          </m:d>
                        </m:e>
                        <m:sub>
                          <m:r>
                            <m:rPr>
                              <m:sty m:val="p"/>
                            </m:rPr>
                            <a:rPr lang="en-GB">
                              <a:latin typeface="Cambria Math" panose="02040503050406030204" pitchFamily="18" charset="0"/>
                              <a:ea typeface="Cambria Math" panose="02040503050406030204" pitchFamily="18" charset="0"/>
                            </a:rPr>
                            <m:t>turn</m:t>
                          </m:r>
                        </m:sub>
                      </m:sSub>
                      <m:r>
                        <a:rPr lang="el-GR" i="1">
                          <a:latin typeface="Cambria Math" panose="02040503050406030204" pitchFamily="18" charset="0"/>
                        </a:rPr>
                        <m:t>=</m:t>
                      </m:r>
                      <m:r>
                        <a:rPr lang="en-US" b="1" i="1" smtClean="0">
                          <a:solidFill>
                            <a:srgbClr val="FFC000"/>
                          </a:solidFill>
                          <a:latin typeface="Cambria Math" charset="0"/>
                        </a:rPr>
                        <m:t>𝒒</m:t>
                      </m:r>
                      <m:sSub>
                        <m:sSubPr>
                          <m:ctrlPr>
                            <a:rPr lang="en-GB" b="1" i="1">
                              <a:solidFill>
                                <a:srgbClr val="FFC000"/>
                              </a:solidFill>
                              <a:latin typeface="Cambria Math" charset="0"/>
                            </a:rPr>
                          </m:ctrlPr>
                        </m:sSubPr>
                        <m:e>
                          <m:acc>
                            <m:accPr>
                              <m:chr m:val="̂"/>
                              <m:ctrlPr>
                                <a:rPr lang="en-GB" b="1" i="1">
                                  <a:solidFill>
                                    <a:srgbClr val="FFC000"/>
                                  </a:solidFill>
                                  <a:latin typeface="Cambria Math" charset="0"/>
                                </a:rPr>
                              </m:ctrlPr>
                            </m:accPr>
                            <m:e>
                              <m:r>
                                <a:rPr lang="en-GB" b="1" i="1">
                                  <a:solidFill>
                                    <a:srgbClr val="FFC000"/>
                                  </a:solidFill>
                                  <a:latin typeface="Cambria Math" panose="02040503050406030204" pitchFamily="18" charset="0"/>
                                </a:rPr>
                                <m:t>𝑽</m:t>
                              </m:r>
                            </m:e>
                          </m:acc>
                        </m:e>
                        <m:sub>
                          <m:r>
                            <a:rPr lang="en-GB" b="1" i="1">
                              <a:solidFill>
                                <a:srgbClr val="FFC000"/>
                              </a:solidFill>
                              <a:latin typeface="Cambria Math" panose="02040503050406030204" pitchFamily="18" charset="0"/>
                            </a:rPr>
                            <m:t>𝐑𝐅</m:t>
                          </m:r>
                        </m:sub>
                      </m:sSub>
                      <m:r>
                        <a:rPr lang="en-US" b="1" i="1">
                          <a:solidFill>
                            <a:srgbClr val="FFC000"/>
                          </a:solidFill>
                          <a:latin typeface="Cambria Math" charset="0"/>
                        </a:rPr>
                        <m:t>𝒔𝒊𝒏</m:t>
                      </m:r>
                      <m:r>
                        <a:rPr lang="en-US" b="1" i="1">
                          <a:solidFill>
                            <a:srgbClr val="FFC000"/>
                          </a:solidFill>
                          <a:latin typeface="Cambria Math" charset="0"/>
                          <a:ea typeface="Cambria Math" charset="0"/>
                          <a:cs typeface="Cambria Math" charset="0"/>
                        </a:rPr>
                        <m:t>𝝋</m:t>
                      </m:r>
                      <m:r>
                        <a:rPr lang="en-US" b="0" i="0" smtClean="0">
                          <a:latin typeface="Cambria Math" charset="0"/>
                          <a:ea typeface="Cambria Math" charset="0"/>
                          <a:cs typeface="Cambria Math" charset="0"/>
                        </a:rPr>
                        <m:t>=</m:t>
                      </m:r>
                      <m:r>
                        <a:rPr lang="en-US" b="1" i="1" smtClean="0">
                          <a:solidFill>
                            <a:srgbClr val="92D050"/>
                          </a:solidFill>
                          <a:latin typeface="Cambria Math" charset="0"/>
                          <a:ea typeface="Cambria Math" charset="0"/>
                          <a:cs typeface="Cambria Math" charset="0"/>
                        </a:rPr>
                        <m:t>𝒗</m:t>
                      </m:r>
                      <m:r>
                        <a:rPr lang="en-US" b="1" i="1" smtClean="0">
                          <a:solidFill>
                            <a:srgbClr val="92D050"/>
                          </a:solidFill>
                          <a:latin typeface="Cambria Math" charset="0"/>
                          <a:ea typeface="Cambria Math" charset="0"/>
                          <a:cs typeface="Cambria Math" charset="0"/>
                        </a:rPr>
                        <m:t>∆</m:t>
                      </m:r>
                      <m:r>
                        <a:rPr lang="en-US" b="1" i="1" smtClean="0">
                          <a:solidFill>
                            <a:srgbClr val="92D050"/>
                          </a:solidFill>
                          <a:latin typeface="Cambria Math" charset="0"/>
                          <a:ea typeface="Cambria Math" charset="0"/>
                          <a:cs typeface="Cambria Math" charset="0"/>
                        </a:rPr>
                        <m:t>𝒑</m:t>
                      </m:r>
                      <m:r>
                        <a:rPr lang="en-US" b="0" i="1" smtClean="0">
                          <a:latin typeface="Cambria Math" charset="0"/>
                          <a:ea typeface="Cambria Math" charset="0"/>
                          <a:cs typeface="Cambria Math" charset="0"/>
                        </a:rPr>
                        <m:t>=</m:t>
                      </m:r>
                      <m:r>
                        <a:rPr lang="en-US" b="0" i="1" smtClean="0">
                          <a:latin typeface="Cambria Math" charset="0"/>
                          <a:ea typeface="Cambria Math" charset="0"/>
                          <a:cs typeface="Cambria Math" charset="0"/>
                        </a:rPr>
                        <m:t>𝑣𝑞</m:t>
                      </m:r>
                      <m:r>
                        <a:rPr lang="en-US" b="0" i="1" smtClean="0">
                          <a:latin typeface="Cambria Math" charset="0"/>
                          <a:ea typeface="Cambria Math" charset="0"/>
                          <a:cs typeface="Cambria Math" charset="0"/>
                        </a:rPr>
                        <m:t>𝜌</m:t>
                      </m:r>
                      <m:acc>
                        <m:accPr>
                          <m:chr m:val="̇"/>
                          <m:ctrlPr>
                            <a:rPr lang="en-US" b="0" i="1" smtClean="0">
                              <a:latin typeface="Cambria Math" charset="0"/>
                              <a:ea typeface="Cambria Math" charset="0"/>
                              <a:cs typeface="Cambria Math" charset="0"/>
                            </a:rPr>
                          </m:ctrlPr>
                        </m:accPr>
                        <m:e>
                          <m:r>
                            <a:rPr lang="en-US" b="0" i="1" smtClean="0">
                              <a:latin typeface="Cambria Math" charset="0"/>
                              <a:ea typeface="Cambria Math" charset="0"/>
                              <a:cs typeface="Cambria Math" charset="0"/>
                            </a:rPr>
                            <m:t>𝐵</m:t>
                          </m:r>
                        </m:e>
                      </m:acc>
                      <m:f>
                        <m:fPr>
                          <m:ctrlPr>
                            <a:rPr lang="mr-IN" i="1" smtClean="0">
                              <a:latin typeface="Cambria Math" charset="0"/>
                              <a:ea typeface="Cambria Math" panose="02040503050406030204" pitchFamily="18" charset="0"/>
                            </a:rPr>
                          </m:ctrlPr>
                        </m:fPr>
                        <m:num>
                          <m:r>
                            <a:rPr lang="en-US" i="1">
                              <a:latin typeface="Cambria Math" charset="0"/>
                            </a:rPr>
                            <m:t>2</m:t>
                          </m:r>
                          <m:r>
                            <a:rPr lang="en-US" i="1">
                              <a:latin typeface="Cambria Math" charset="0"/>
                              <a:ea typeface="Cambria Math" charset="0"/>
                              <a:cs typeface="Cambria Math" charset="0"/>
                            </a:rPr>
                            <m:t>𝜋</m:t>
                          </m:r>
                          <m:r>
                            <a:rPr lang="en-US" i="1">
                              <a:latin typeface="Cambria Math" charset="0"/>
                              <a:ea typeface="Cambria Math" charset="0"/>
                              <a:cs typeface="Cambria Math" charset="0"/>
                            </a:rPr>
                            <m:t>𝑅</m:t>
                          </m:r>
                        </m:num>
                        <m:den>
                          <m:r>
                            <a:rPr lang="en-US" b="0" i="1" smtClean="0">
                              <a:latin typeface="Cambria Math" charset="0"/>
                              <a:ea typeface="Cambria Math" panose="02040503050406030204" pitchFamily="18" charset="0"/>
                            </a:rPr>
                            <m:t>𝑣</m:t>
                          </m:r>
                        </m:den>
                      </m:f>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4907683" y="5704027"/>
                <a:ext cx="4264244" cy="518604"/>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562350" y="4448175"/>
                <a:ext cx="8416728" cy="377989"/>
              </a:xfrm>
              <a:prstGeom prst="rect">
                <a:avLst/>
              </a:prstGeom>
              <a:noFill/>
            </p:spPr>
            <p:txBody>
              <a:bodyPr wrap="none" rtlCol="0">
                <a:spAutoFit/>
              </a:bodyPr>
              <a:lstStyle/>
              <a:p>
                <a:pPr marL="285750" indent="-285750">
                  <a:buFont typeface="Arial" charset="0"/>
                  <a:buChar char="•"/>
                </a:pPr>
                <a:r>
                  <a:rPr lang="en-US" dirty="0" smtClean="0"/>
                  <a:t>Using the basic relation: </a:t>
                </a:r>
                <a14:m>
                  <m:oMath xmlns:m="http://schemas.openxmlformats.org/officeDocument/2006/math">
                    <m:acc>
                      <m:accPr>
                        <m:chr m:val="̇"/>
                        <m:ctrlPr>
                          <a:rPr lang="en-US" i="1" smtClean="0">
                            <a:latin typeface="Cambria Math" charset="0"/>
                          </a:rPr>
                        </m:ctrlPr>
                      </m:accPr>
                      <m:e>
                        <m:r>
                          <a:rPr lang="en-US" b="0" i="1" smtClean="0">
                            <a:latin typeface="Cambria Math" charset="0"/>
                          </a:rPr>
                          <m:t>𝑣𝑝</m:t>
                        </m:r>
                        <m:r>
                          <a:rPr lang="en-US" b="0" i="1" smtClean="0">
                            <a:latin typeface="Cambria Math" charset="0"/>
                          </a:rPr>
                          <m:t>=</m:t>
                        </m:r>
                      </m:e>
                    </m:acc>
                    <m:acc>
                      <m:accPr>
                        <m:chr m:val="̇"/>
                        <m:ctrlPr>
                          <a:rPr lang="en-US" i="1" smtClean="0">
                            <a:latin typeface="Cambria Math" charset="0"/>
                          </a:rPr>
                        </m:ctrlPr>
                      </m:accPr>
                      <m:e>
                        <m:r>
                          <a:rPr lang="en-US" b="0" i="1" smtClean="0">
                            <a:latin typeface="Cambria Math" charset="0"/>
                          </a:rPr>
                          <m:t>𝐸</m:t>
                        </m:r>
                      </m:e>
                    </m:acc>
                  </m:oMath>
                </a14:m>
                <a:r>
                  <a:rPr lang="en-US" dirty="0" smtClean="0"/>
                  <a:t> , with </a:t>
                </a:r>
                <a:r>
                  <a:rPr lang="en-US" i="1" dirty="0" smtClean="0"/>
                  <a:t>v</a:t>
                </a:r>
                <a:r>
                  <a:rPr lang="en-US" dirty="0" smtClean="0"/>
                  <a:t> the particle velocity, after one turn we have:</a:t>
                </a:r>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3562350" y="4448175"/>
                <a:ext cx="8416728" cy="377989"/>
              </a:xfrm>
              <a:prstGeom prst="rect">
                <a:avLst/>
              </a:prstGeom>
              <a:blipFill rotWithShape="0">
                <a:blip r:embed="rId6"/>
                <a:stretch>
                  <a:fillRect l="-434" t="-4839" r="-434" b="-274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6247441" y="4826164"/>
                <a:ext cx="1602426" cy="53751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92D050"/>
                          </a:solidFill>
                          <a:latin typeface="Cambria Math" charset="0"/>
                        </a:rPr>
                        <m:t>𝒗</m:t>
                      </m:r>
                      <m:f>
                        <m:fPr>
                          <m:ctrlPr>
                            <a:rPr lang="mr-IN" b="0" i="1" smtClean="0">
                              <a:latin typeface="Cambria Math" charset="0"/>
                            </a:rPr>
                          </m:ctrlPr>
                        </m:fPr>
                        <m:num>
                          <m:r>
                            <a:rPr lang="mr-IN" b="1" i="1" smtClean="0">
                              <a:solidFill>
                                <a:srgbClr val="92D050"/>
                              </a:solidFill>
                              <a:latin typeface="Cambria Math" charset="0"/>
                              <a:ea typeface="Cambria Math" charset="0"/>
                              <a:cs typeface="Cambria Math" charset="0"/>
                            </a:rPr>
                            <m:t>∆</m:t>
                          </m:r>
                          <m:r>
                            <a:rPr lang="en-US" b="1" i="1" smtClean="0">
                              <a:solidFill>
                                <a:srgbClr val="92D050"/>
                              </a:solidFill>
                              <a:latin typeface="Cambria Math" charset="0"/>
                              <a:ea typeface="Cambria Math" charset="0"/>
                              <a:cs typeface="Cambria Math" charset="0"/>
                            </a:rPr>
                            <m:t>𝒑</m:t>
                          </m:r>
                        </m:num>
                        <m:den>
                          <m:r>
                            <a:rPr lang="mr-IN" b="0" i="1" smtClean="0">
                              <a:latin typeface="Cambria Math" charset="0"/>
                              <a:ea typeface="Cambria Math" charset="0"/>
                              <a:cs typeface="Cambria Math" charset="0"/>
                            </a:rPr>
                            <m:t>∆</m:t>
                          </m:r>
                          <m:r>
                            <a:rPr lang="en-US" b="0" i="1" smtClean="0">
                              <a:latin typeface="Cambria Math" charset="0"/>
                              <a:ea typeface="Cambria Math" charset="0"/>
                              <a:cs typeface="Cambria Math" charset="0"/>
                            </a:rPr>
                            <m:t>𝑡</m:t>
                          </m:r>
                        </m:den>
                      </m:f>
                      <m:r>
                        <a:rPr lang="en-US" b="0" i="1" smtClean="0">
                          <a:latin typeface="Cambria Math" charset="0"/>
                        </a:rPr>
                        <m:t>=</m:t>
                      </m:r>
                      <m:f>
                        <m:fPr>
                          <m:ctrlPr>
                            <a:rPr lang="mr-IN" b="0" i="1" smtClean="0">
                              <a:latin typeface="Cambria Math" charset="0"/>
                            </a:rPr>
                          </m:ctrlPr>
                        </m:fPr>
                        <m:num>
                          <m:d>
                            <m:dPr>
                              <m:ctrlPr>
                                <a:rPr lang="en-US" b="0" i="1" smtClean="0">
                                  <a:latin typeface="Cambria Math" charset="0"/>
                                  <a:ea typeface="Cambria Math" charset="0"/>
                                  <a:cs typeface="Cambria Math" charset="0"/>
                                </a:rPr>
                              </m:ctrlPr>
                            </m:dPr>
                            <m:e>
                              <m:r>
                                <a:rPr lang="mr-IN" b="0" i="1" smtClean="0">
                                  <a:latin typeface="Cambria Math" charset="0"/>
                                  <a:ea typeface="Cambria Math" charset="0"/>
                                  <a:cs typeface="Cambria Math" charset="0"/>
                                </a:rPr>
                                <m:t>∆</m:t>
                              </m:r>
                              <m:r>
                                <a:rPr lang="en-US" b="0" i="1" smtClean="0">
                                  <a:latin typeface="Cambria Math" charset="0"/>
                                  <a:ea typeface="Cambria Math" charset="0"/>
                                  <a:cs typeface="Cambria Math" charset="0"/>
                                </a:rPr>
                                <m:t>𝐸</m:t>
                              </m:r>
                            </m:e>
                          </m:d>
                          <m:r>
                            <a:rPr lang="en-US" b="0" i="1" baseline="-25000" smtClean="0">
                              <a:latin typeface="Cambria Math" charset="0"/>
                              <a:ea typeface="Cambria Math" charset="0"/>
                              <a:cs typeface="Cambria Math" charset="0"/>
                            </a:rPr>
                            <m:t>𝑡𝑢𝑟𝑛</m:t>
                          </m:r>
                        </m:num>
                        <m:den>
                          <m:r>
                            <a:rPr lang="mr-IN" b="0" i="1" smtClean="0">
                              <a:latin typeface="Cambria Math" charset="0"/>
                              <a:ea typeface="Cambria Math" charset="0"/>
                              <a:cs typeface="Cambria Math" charset="0"/>
                            </a:rPr>
                            <m:t>∆</m:t>
                          </m:r>
                          <m:r>
                            <a:rPr lang="en-US" b="0" i="1" smtClean="0">
                              <a:latin typeface="Cambria Math" charset="0"/>
                              <a:ea typeface="Cambria Math" charset="0"/>
                              <a:cs typeface="Cambria Math" charset="0"/>
                            </a:rPr>
                            <m:t>𝑡</m:t>
                          </m:r>
                        </m:den>
                      </m:f>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6247441" y="4826164"/>
                <a:ext cx="1602426" cy="537519"/>
              </a:xfrm>
              <a:prstGeom prst="rect">
                <a:avLst/>
              </a:prstGeom>
              <a:blipFill rotWithShape="0">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95692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5041798" y="3131776"/>
                <a:ext cx="4122424" cy="369332"/>
              </a:xfrm>
              <a:prstGeom prst="rect">
                <a:avLst/>
              </a:prstGeom>
              <a:noFill/>
              <a:ln w="25400">
                <a:solidFill>
                  <a:schemeClr val="tx1"/>
                </a:solidFill>
              </a:ln>
            </p:spPr>
            <p:txBody>
              <a:bodyPr wrap="square" rtlCol="0">
                <a:spAutoFit/>
              </a:bodyPr>
              <a:lstStyle/>
              <a:p>
                <a:r>
                  <a:rPr lang="en-GB" b="1" dirty="0" smtClean="0">
                    <a:solidFill>
                      <a:schemeClr val="tx1"/>
                    </a:solidFill>
                  </a:rPr>
                  <a:t>Synchronism condition</a:t>
                </a:r>
                <a:r>
                  <a:rPr lang="en-GB" b="1" dirty="0"/>
                  <a:t> </a:t>
                </a:r>
                <a:r>
                  <a:rPr lang="en-GB" b="1" dirty="0" smtClean="0">
                    <a:sym typeface="Wingdings"/>
                  </a:rPr>
                  <a:t> </a:t>
                </a:r>
                <a14:m>
                  <m:oMath xmlns:m="http://schemas.openxmlformats.org/officeDocument/2006/math">
                    <m:sSub>
                      <m:sSubPr>
                        <m:ctrlPr>
                          <a:rPr lang="en-US" b="1" i="1">
                            <a:latin typeface="Cambria Math" charset="0"/>
                          </a:rPr>
                        </m:ctrlPr>
                      </m:sSubPr>
                      <m:e>
                        <m:r>
                          <a:rPr lang="en-US" b="1" i="1">
                            <a:latin typeface="Cambria Math" charset="0"/>
                            <a:ea typeface="Cambria Math" charset="0"/>
                            <a:cs typeface="Cambria Math" charset="0"/>
                          </a:rPr>
                          <m:t>𝛀</m:t>
                        </m:r>
                      </m:e>
                      <m:sub>
                        <m:r>
                          <a:rPr lang="en-US" b="1" i="1">
                            <a:latin typeface="Cambria Math" charset="0"/>
                          </a:rPr>
                          <m:t>𝑹𝑭</m:t>
                        </m:r>
                      </m:sub>
                    </m:sSub>
                    <m:r>
                      <a:rPr lang="en-GB" b="1" i="1">
                        <a:latin typeface="Cambria Math" panose="02040503050406030204" pitchFamily="18" charset="0"/>
                      </a:rPr>
                      <m:t>=</m:t>
                    </m:r>
                    <m:r>
                      <a:rPr lang="en-GB" b="1" i="1">
                        <a:latin typeface="Cambria Math" panose="02040503050406030204" pitchFamily="18" charset="0"/>
                      </a:rPr>
                      <m:t>𝒉</m:t>
                    </m:r>
                    <m:sSub>
                      <m:sSubPr>
                        <m:ctrlPr>
                          <a:rPr lang="en-US" b="1" i="1">
                            <a:latin typeface="Cambria Math" charset="0"/>
                          </a:rPr>
                        </m:ctrlPr>
                      </m:sSubPr>
                      <m:e>
                        <m:r>
                          <a:rPr lang="en-US" b="1" i="1">
                            <a:latin typeface="Cambria Math" charset="0"/>
                            <a:ea typeface="Cambria Math" charset="0"/>
                            <a:cs typeface="Cambria Math" charset="0"/>
                          </a:rPr>
                          <m:t>𝛀</m:t>
                        </m:r>
                      </m:e>
                      <m:sub>
                        <m:r>
                          <a:rPr lang="en-US" b="1" i="1">
                            <a:latin typeface="Cambria Math" charset="0"/>
                          </a:rPr>
                          <m:t>𝒔</m:t>
                        </m:r>
                      </m:sub>
                    </m:sSub>
                  </m:oMath>
                </a14:m>
                <a:endParaRPr lang="en-GB" b="1" dirty="0"/>
              </a:p>
            </p:txBody>
          </p:sp>
        </mc:Choice>
        <mc:Fallback xmlns="">
          <p:sp>
            <p:nvSpPr>
              <p:cNvPr id="5" name="TextBox 4"/>
              <p:cNvSpPr txBox="1">
                <a:spLocks noRot="1" noChangeAspect="1" noMove="1" noResize="1" noEditPoints="1" noAdjustHandles="1" noChangeArrowheads="1" noChangeShapeType="1" noTextEdit="1"/>
              </p:cNvSpPr>
              <p:nvPr/>
            </p:nvSpPr>
            <p:spPr>
              <a:xfrm>
                <a:off x="5041798" y="3131776"/>
                <a:ext cx="4122424" cy="369332"/>
              </a:xfrm>
              <a:prstGeom prst="rect">
                <a:avLst/>
              </a:prstGeom>
              <a:blipFill rotWithShape="0">
                <a:blip r:embed="rId2"/>
                <a:stretch>
                  <a:fillRect l="-882" t="-9375" b="-23438"/>
                </a:stretch>
              </a:blipFill>
              <a:ln w="254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392095" y="3788600"/>
                <a:ext cx="8590355" cy="646331"/>
              </a:xfrm>
              <a:prstGeom prst="rect">
                <a:avLst/>
              </a:prstGeom>
            </p:spPr>
            <p:txBody>
              <a:bodyPr wrap="square">
                <a:spAutoFit/>
              </a:bodyPr>
              <a:lstStyle/>
              <a:p>
                <a14:m>
                  <m:oMath xmlns:m="http://schemas.openxmlformats.org/officeDocument/2006/math">
                    <m:r>
                      <a:rPr lang="en-GB" b="1" i="1" smtClean="0">
                        <a:solidFill>
                          <a:schemeClr val="tx1"/>
                        </a:solidFill>
                        <a:latin typeface="Cambria Math" panose="02040503050406030204" pitchFamily="18" charset="0"/>
                      </a:rPr>
                      <m:t>𝒉</m:t>
                    </m:r>
                  </m:oMath>
                </a14:m>
                <a:r>
                  <a:rPr lang="en-GB" dirty="0">
                    <a:solidFill>
                      <a:schemeClr val="tx1"/>
                    </a:solidFill>
                    <a:latin typeface="+mj-lt"/>
                  </a:rPr>
                  <a:t> </a:t>
                </a:r>
                <a:r>
                  <a:rPr lang="en-GB" dirty="0" smtClean="0">
                    <a:solidFill>
                      <a:schemeClr val="tx1"/>
                    </a:solidFill>
                    <a:latin typeface="+mj-lt"/>
                  </a:rPr>
                  <a:t>- </a:t>
                </a:r>
                <a:r>
                  <a:rPr lang="en-GB" b="1" dirty="0" smtClean="0">
                    <a:solidFill>
                      <a:schemeClr val="tx1"/>
                    </a:solidFill>
                    <a:latin typeface="+mj-lt"/>
                  </a:rPr>
                  <a:t>harmonic number</a:t>
                </a:r>
                <a:r>
                  <a:rPr lang="en-GB" dirty="0" smtClean="0">
                    <a:solidFill>
                      <a:schemeClr val="tx1"/>
                    </a:solidFill>
                    <a:latin typeface="+mj-lt"/>
                  </a:rPr>
                  <a:t>: </a:t>
                </a:r>
              </a:p>
              <a:p>
                <a:pPr marL="285750" indent="-285750">
                  <a:buFont typeface="Arial" charset="0"/>
                  <a:buChar char="•"/>
                </a:pPr>
                <a:r>
                  <a:rPr lang="en-GB" dirty="0" smtClean="0">
                    <a:solidFill>
                      <a:schemeClr val="tx1"/>
                    </a:solidFill>
                    <a:latin typeface="+mj-lt"/>
                  </a:rPr>
                  <a:t>an integer number indicating the </a:t>
                </a:r>
                <a:r>
                  <a:rPr lang="en-GB" dirty="0">
                    <a:solidFill>
                      <a:schemeClr val="tx1"/>
                    </a:solidFill>
                    <a:latin typeface="+mj-lt"/>
                  </a:rPr>
                  <a:t>RF </a:t>
                </a:r>
                <a:r>
                  <a:rPr lang="en-GB" dirty="0" smtClean="0">
                    <a:solidFill>
                      <a:schemeClr val="tx1"/>
                    </a:solidFill>
                    <a:latin typeface="+mj-lt"/>
                  </a:rPr>
                  <a:t>cycles per revolution period</a:t>
                </a:r>
              </a:p>
            </p:txBody>
          </p:sp>
        </mc:Choice>
        <mc:Fallback xmlns="">
          <p:sp>
            <p:nvSpPr>
              <p:cNvPr id="6" name="Rectangle 5"/>
              <p:cNvSpPr>
                <a:spLocks noRot="1" noChangeAspect="1" noMove="1" noResize="1" noEditPoints="1" noAdjustHandles="1" noChangeArrowheads="1" noChangeShapeType="1" noTextEdit="1"/>
              </p:cNvSpPr>
              <p:nvPr/>
            </p:nvSpPr>
            <p:spPr>
              <a:xfrm>
                <a:off x="3392095" y="3788600"/>
                <a:ext cx="8590355" cy="646331"/>
              </a:xfrm>
              <a:prstGeom prst="rect">
                <a:avLst/>
              </a:prstGeom>
              <a:blipFill rotWithShape="0">
                <a:blip r:embed="rId3"/>
                <a:stretch>
                  <a:fillRect l="-426" t="-3738" b="-13084"/>
                </a:stretch>
              </a:blipFill>
            </p:spPr>
            <p:txBody>
              <a:bodyPr/>
              <a:lstStyle/>
              <a:p>
                <a:r>
                  <a:rPr lang="en-US">
                    <a:noFill/>
                  </a:rPr>
                  <a:t> </a:t>
                </a:r>
              </a:p>
            </p:txBody>
          </p:sp>
        </mc:Fallback>
      </mc:AlternateContent>
      <p:pic>
        <p:nvPicPr>
          <p:cNvPr id="9" name="Picture 8"/>
          <p:cNvPicPr>
            <a:picLocks noChangeAspect="1"/>
          </p:cNvPicPr>
          <p:nvPr/>
        </p:nvPicPr>
        <p:blipFill>
          <a:blip r:embed="rId4"/>
          <a:stretch>
            <a:fillRect/>
          </a:stretch>
        </p:blipFill>
        <p:spPr>
          <a:xfrm>
            <a:off x="115632" y="3788600"/>
            <a:ext cx="3134790" cy="2721328"/>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3392095" y="4424075"/>
                <a:ext cx="8040650" cy="646331"/>
              </a:xfrm>
              <a:prstGeom prst="rect">
                <a:avLst/>
              </a:prstGeom>
              <a:ln w="31750">
                <a:noFill/>
              </a:ln>
            </p:spPr>
            <p:txBody>
              <a:bodyPr wrap="square">
                <a:spAutoFit/>
              </a:bodyPr>
              <a:lstStyle/>
              <a:p>
                <a:pPr marL="285750" indent="-285750">
                  <a:buFont typeface="Arial" charset="0"/>
                  <a:buChar char="•"/>
                </a:pPr>
                <a14:m>
                  <m:oMath xmlns:m="http://schemas.openxmlformats.org/officeDocument/2006/math">
                    <m:r>
                      <a:rPr lang="en-GB" b="1" i="1">
                        <a:latin typeface="Cambria Math" panose="02040503050406030204" pitchFamily="18" charset="0"/>
                      </a:rPr>
                      <m:t>𝒉</m:t>
                    </m:r>
                  </m:oMath>
                </a14:m>
                <a:r>
                  <a:rPr lang="en-GB" dirty="0"/>
                  <a:t> </a:t>
                </a:r>
                <a:r>
                  <a:rPr lang="en-GB" b="1" dirty="0"/>
                  <a:t>synchronous particles </a:t>
                </a:r>
                <a:r>
                  <a:rPr lang="en-GB" dirty="0"/>
                  <a:t>equally spaced along the ring following the </a:t>
                </a:r>
              </a:p>
              <a:p>
                <a:r>
                  <a:rPr lang="en-GB" dirty="0"/>
                  <a:t>   nominal (designed) </a:t>
                </a:r>
                <a:r>
                  <a:rPr lang="en-GB" dirty="0" smtClean="0"/>
                  <a:t>orbit </a:t>
                </a:r>
                <a:r>
                  <a:rPr lang="en-GB" dirty="0"/>
                  <a:t>and having the nominal (designed) </a:t>
                </a:r>
                <a:r>
                  <a:rPr lang="en-GB" dirty="0" smtClean="0"/>
                  <a:t>energy </a:t>
                </a:r>
                <a:endParaRPr lang="en-GB" dirty="0"/>
              </a:p>
            </p:txBody>
          </p:sp>
        </mc:Choice>
        <mc:Fallback xmlns="">
          <p:sp>
            <p:nvSpPr>
              <p:cNvPr id="7" name="Rectangle 6"/>
              <p:cNvSpPr>
                <a:spLocks noRot="1" noChangeAspect="1" noMove="1" noResize="1" noEditPoints="1" noAdjustHandles="1" noChangeArrowheads="1" noChangeShapeType="1" noTextEdit="1"/>
              </p:cNvSpPr>
              <p:nvPr/>
            </p:nvSpPr>
            <p:spPr>
              <a:xfrm>
                <a:off x="3392095" y="4424075"/>
                <a:ext cx="8040650" cy="646331"/>
              </a:xfrm>
              <a:prstGeom prst="rect">
                <a:avLst/>
              </a:prstGeom>
              <a:blipFill rotWithShape="0">
                <a:blip r:embed="rId5"/>
                <a:stretch>
                  <a:fillRect l="-455" t="-4717" b="-14151"/>
                </a:stretch>
              </a:blipFill>
              <a:ln w="31750">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4118759" y="2293573"/>
                <a:ext cx="6654140" cy="646331"/>
              </a:xfrm>
              <a:prstGeom prst="rect">
                <a:avLst/>
              </a:prstGeom>
            </p:spPr>
            <p:txBody>
              <a:bodyPr wrap="square">
                <a:spAutoFit/>
              </a:bodyPr>
              <a:lstStyle/>
              <a:p>
                <a:r>
                  <a:rPr lang="en-GB" dirty="0" smtClean="0"/>
                  <a:t>As particles gain energy their angular revolution frequency </a:t>
                </a:r>
                <a14:m>
                  <m:oMath xmlns:m="http://schemas.openxmlformats.org/officeDocument/2006/math">
                    <m:sSub>
                      <m:sSubPr>
                        <m:ctrlPr>
                          <a:rPr lang="en-GB" b="1" i="1" smtClean="0">
                            <a:latin typeface="Cambria Math" charset="0"/>
                          </a:rPr>
                        </m:ctrlPr>
                      </m:sSubPr>
                      <m:e>
                        <m:r>
                          <a:rPr lang="en-GB" b="1" i="1">
                            <a:latin typeface="Cambria Math" charset="0"/>
                            <a:ea typeface="Cambria Math" charset="0"/>
                            <a:cs typeface="Cambria Math" charset="0"/>
                          </a:rPr>
                          <m:t>𝛀</m:t>
                        </m:r>
                        <m:r>
                          <a:rPr lang="en-US" b="1" i="1">
                            <a:latin typeface="Cambria Math" charset="0"/>
                            <a:ea typeface="Cambria Math" charset="0"/>
                            <a:cs typeface="Cambria Math" charset="0"/>
                          </a:rPr>
                          <m:t>=</m:t>
                        </m:r>
                        <m:r>
                          <a:rPr lang="el-GR" b="1" i="1">
                            <a:latin typeface="Cambria Math" panose="02040503050406030204" pitchFamily="18" charset="0"/>
                          </a:rPr>
                          <m:t>𝝎</m:t>
                        </m:r>
                      </m:e>
                      <m:sub>
                        <m:r>
                          <a:rPr lang="en-GB" b="1">
                            <a:latin typeface="Cambria Math" panose="02040503050406030204" pitchFamily="18" charset="0"/>
                          </a:rPr>
                          <m:t>𝐫𝐞𝐯</m:t>
                        </m:r>
                      </m:sub>
                    </m:sSub>
                  </m:oMath>
                </a14:m>
                <a:r>
                  <a:rPr lang="en-GB" i="1" dirty="0"/>
                  <a:t> </a:t>
                </a:r>
                <a:r>
                  <a:rPr lang="en-GB" dirty="0" smtClean="0"/>
                  <a:t>changes </a:t>
                </a:r>
                <a:r>
                  <a:rPr lang="en-GB" i="1" dirty="0">
                    <a:sym typeface="Wingdings" panose="05000000000000000000" pitchFamily="2" charset="2"/>
                  </a:rPr>
                  <a:t> </a:t>
                </a:r>
                <a14:m>
                  <m:oMath xmlns:m="http://schemas.openxmlformats.org/officeDocument/2006/math">
                    <m:sSub>
                      <m:sSubPr>
                        <m:ctrlPr>
                          <a:rPr lang="en-GB" b="1" i="1">
                            <a:latin typeface="Cambria Math" charset="0"/>
                          </a:rPr>
                        </m:ctrlPr>
                      </m:sSubPr>
                      <m:e>
                        <m:sSub>
                          <m:sSubPr>
                            <m:ctrlPr>
                              <a:rPr lang="en-US" b="1" i="1" smtClean="0">
                                <a:latin typeface="Cambria Math" charset="0"/>
                              </a:rPr>
                            </m:ctrlPr>
                          </m:sSubPr>
                          <m:e>
                            <m:r>
                              <a:rPr lang="en-US" b="1" i="1" smtClean="0">
                                <a:latin typeface="Cambria Math" charset="0"/>
                                <a:ea typeface="Cambria Math" charset="0"/>
                                <a:cs typeface="Cambria Math" charset="0"/>
                              </a:rPr>
                              <m:t>𝛀</m:t>
                            </m:r>
                          </m:e>
                          <m:sub>
                            <m:r>
                              <a:rPr lang="en-US" b="1" i="1" smtClean="0">
                                <a:latin typeface="Cambria Math" charset="0"/>
                              </a:rPr>
                              <m:t>𝑹𝑭</m:t>
                            </m:r>
                          </m:sub>
                        </m:sSub>
                        <m:r>
                          <a:rPr lang="en-US" b="1" i="1">
                            <a:latin typeface="Cambria Math" charset="0"/>
                            <a:ea typeface="Cambria Math" charset="0"/>
                            <a:cs typeface="Cambria Math" charset="0"/>
                          </a:rPr>
                          <m:t>=</m:t>
                        </m:r>
                        <m:r>
                          <a:rPr lang="el-GR" b="1">
                            <a:latin typeface="Cambria Math" panose="02040503050406030204" pitchFamily="18" charset="0"/>
                          </a:rPr>
                          <m:t>𝛚</m:t>
                        </m:r>
                      </m:e>
                      <m:sub>
                        <m:r>
                          <a:rPr lang="en-GB" b="1">
                            <a:latin typeface="Cambria Math" panose="02040503050406030204" pitchFamily="18" charset="0"/>
                          </a:rPr>
                          <m:t>𝐑𝐅</m:t>
                        </m:r>
                      </m:sub>
                    </m:sSub>
                  </m:oMath>
                </a14:m>
                <a:r>
                  <a:rPr lang="en-GB" dirty="0"/>
                  <a:t> should be </a:t>
                </a:r>
                <a:r>
                  <a:rPr lang="en-GB" b="1" dirty="0"/>
                  <a:t>synchronised</a:t>
                </a:r>
                <a:r>
                  <a:rPr lang="en-GB" dirty="0"/>
                  <a:t> with </a:t>
                </a:r>
                <a14:m>
                  <m:oMath xmlns:m="http://schemas.openxmlformats.org/officeDocument/2006/math">
                    <m:sSub>
                      <m:sSubPr>
                        <m:ctrlPr>
                          <a:rPr lang="en-GB" b="1" i="1">
                            <a:latin typeface="Cambria Math" charset="0"/>
                          </a:rPr>
                        </m:ctrlPr>
                      </m:sSubPr>
                      <m:e>
                        <m:r>
                          <a:rPr lang="el-GR" b="1">
                            <a:latin typeface="Cambria Math" panose="02040503050406030204" pitchFamily="18" charset="0"/>
                          </a:rPr>
                          <m:t>𝛚</m:t>
                        </m:r>
                      </m:e>
                      <m:sub>
                        <m:r>
                          <a:rPr lang="en-GB" b="1">
                            <a:latin typeface="Cambria Math" panose="02040503050406030204" pitchFamily="18" charset="0"/>
                          </a:rPr>
                          <m:t>𝐫𝐞𝐯</m:t>
                        </m:r>
                      </m:sub>
                    </m:sSub>
                    <m:r>
                      <a:rPr lang="en-US" b="1" i="1">
                        <a:latin typeface="Cambria Math" charset="0"/>
                      </a:rPr>
                      <m:t>=</m:t>
                    </m:r>
                    <m:sSub>
                      <m:sSubPr>
                        <m:ctrlPr>
                          <a:rPr lang="en-US" b="1" i="1">
                            <a:latin typeface="Cambria Math" charset="0"/>
                          </a:rPr>
                        </m:ctrlPr>
                      </m:sSubPr>
                      <m:e>
                        <m:r>
                          <a:rPr lang="en-US" b="1" i="1">
                            <a:latin typeface="Cambria Math" charset="0"/>
                            <a:ea typeface="Cambria Math" charset="0"/>
                            <a:cs typeface="Cambria Math" charset="0"/>
                          </a:rPr>
                          <m:t>𝛀</m:t>
                        </m:r>
                      </m:e>
                      <m:sub>
                        <m:r>
                          <a:rPr lang="en-US" b="1" i="1">
                            <a:latin typeface="Cambria Math" charset="0"/>
                          </a:rPr>
                          <m:t>𝒔</m:t>
                        </m:r>
                      </m:sub>
                    </m:sSub>
                  </m:oMath>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4118759" y="2293573"/>
                <a:ext cx="6654140" cy="646331"/>
              </a:xfrm>
              <a:prstGeom prst="rect">
                <a:avLst/>
              </a:prstGeom>
              <a:blipFill rotWithShape="0">
                <a:blip r:embed="rId6"/>
                <a:stretch>
                  <a:fillRect l="-825" t="-3774" b="-150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995262" y="1234922"/>
                <a:ext cx="3275897" cy="461921"/>
              </a:xfrm>
              <a:prstGeom prst="rect">
                <a:avLst/>
              </a:prstGeom>
              <a:noFill/>
            </p:spPr>
            <p:txBody>
              <a:bodyPr wrap="none" lIns="0" tIns="0" rIns="0" bIns="0" rtlCol="0">
                <a:spAutoFit/>
              </a:bodyPr>
              <a:lstStyle/>
              <a:p>
                <a14:m>
                  <m:oMath xmlns:m="http://schemas.openxmlformats.org/officeDocument/2006/math">
                    <m:r>
                      <a:rPr lang="en-US" i="1" smtClean="0">
                        <a:latin typeface="Cambria Math" charset="0"/>
                      </a:rPr>
                      <m:t>𝑠𝑖𝑛</m:t>
                    </m:r>
                    <m:sSub>
                      <m:sSubPr>
                        <m:ctrlPr>
                          <a:rPr lang="en-US" i="1" smtClean="0">
                            <a:latin typeface="Cambria Math" charset="0"/>
                          </a:rPr>
                        </m:ctrlPr>
                      </m:sSubPr>
                      <m:e>
                        <m:r>
                          <a:rPr lang="en-US" i="1" smtClean="0">
                            <a:latin typeface="Cambria Math" charset="0"/>
                            <a:ea typeface="Cambria Math" charset="0"/>
                            <a:cs typeface="Cambria Math" charset="0"/>
                          </a:rPr>
                          <m:t>𝜑</m:t>
                        </m:r>
                      </m:e>
                      <m:sub>
                        <m:r>
                          <a:rPr lang="en-US" b="0" i="1" smtClean="0">
                            <a:latin typeface="Cambria Math" charset="0"/>
                          </a:rPr>
                          <m:t>𝑠</m:t>
                        </m:r>
                      </m:sub>
                    </m:sSub>
                    <m:r>
                      <a:rPr lang="en-US" b="0" i="0" smtClean="0">
                        <a:latin typeface="Cambria Math" charset="0"/>
                        <a:ea typeface="Cambria Math" charset="0"/>
                        <a:cs typeface="Cambria Math" charset="0"/>
                      </a:rPr>
                      <m:t>=</m:t>
                    </m:r>
                    <m:f>
                      <m:fPr>
                        <m:ctrlPr>
                          <a:rPr lang="mr-IN" b="0" i="1" smtClean="0">
                            <a:latin typeface="Cambria Math" charset="0"/>
                            <a:ea typeface="Cambria Math" charset="0"/>
                            <a:cs typeface="Cambria Math" charset="0"/>
                          </a:rPr>
                        </m:ctrlPr>
                      </m:fPr>
                      <m:num>
                        <m:r>
                          <a:rPr lang="en-US" b="0" i="1" smtClean="0">
                            <a:latin typeface="Cambria Math" charset="0"/>
                            <a:ea typeface="Cambria Math" charset="0"/>
                            <a:cs typeface="Cambria Math" charset="0"/>
                          </a:rPr>
                          <m:t>2</m:t>
                        </m:r>
                        <m:r>
                          <a:rPr lang="en-US" b="0" i="1" smtClean="0">
                            <a:latin typeface="Cambria Math" charset="0"/>
                            <a:ea typeface="Cambria Math" charset="0"/>
                            <a:cs typeface="Cambria Math" charset="0"/>
                          </a:rPr>
                          <m:t>𝜋𝜌</m:t>
                        </m:r>
                        <m:r>
                          <a:rPr lang="en-US" b="0" i="1" smtClean="0">
                            <a:latin typeface="Cambria Math" charset="0"/>
                            <a:ea typeface="Cambria Math" charset="0"/>
                            <a:cs typeface="Cambria Math" charset="0"/>
                          </a:rPr>
                          <m:t>𝑅</m:t>
                        </m:r>
                        <m:acc>
                          <m:accPr>
                            <m:chr m:val="̇"/>
                            <m:ctrlPr>
                              <a:rPr lang="en-US" b="0" i="1" smtClean="0">
                                <a:latin typeface="Cambria Math" charset="0"/>
                                <a:ea typeface="Cambria Math" charset="0"/>
                                <a:cs typeface="Cambria Math" charset="0"/>
                              </a:rPr>
                            </m:ctrlPr>
                          </m:accPr>
                          <m:e>
                            <m:r>
                              <a:rPr lang="en-US" b="0" i="1" smtClean="0">
                                <a:latin typeface="Cambria Math" charset="0"/>
                                <a:ea typeface="Cambria Math" charset="0"/>
                                <a:cs typeface="Cambria Math" charset="0"/>
                              </a:rPr>
                              <m:t>𝐵</m:t>
                            </m:r>
                          </m:e>
                        </m:acc>
                      </m:num>
                      <m:den>
                        <m:sSub>
                          <m:sSubPr>
                            <m:ctrlPr>
                              <a:rPr lang="en-GB" i="1">
                                <a:latin typeface="Cambria Math" charset="0"/>
                              </a:rPr>
                            </m:ctrlPr>
                          </m:sSubPr>
                          <m:e>
                            <m:acc>
                              <m:accPr>
                                <m:chr m:val="̂"/>
                                <m:ctrlPr>
                                  <a:rPr lang="en-GB" i="1">
                                    <a:latin typeface="Cambria Math" charset="0"/>
                                  </a:rPr>
                                </m:ctrlPr>
                              </m:accPr>
                              <m:e>
                                <m:r>
                                  <a:rPr lang="en-GB" i="1">
                                    <a:latin typeface="Cambria Math" panose="02040503050406030204" pitchFamily="18" charset="0"/>
                                  </a:rPr>
                                  <m:t>𝑉</m:t>
                                </m:r>
                              </m:e>
                            </m:acc>
                          </m:e>
                          <m:sub>
                            <m:r>
                              <m:rPr>
                                <m:sty m:val="p"/>
                              </m:rPr>
                              <a:rPr lang="en-GB">
                                <a:latin typeface="Cambria Math" panose="02040503050406030204" pitchFamily="18" charset="0"/>
                              </a:rPr>
                              <m:t>RF</m:t>
                            </m:r>
                          </m:sub>
                        </m:sSub>
                      </m:den>
                    </m:f>
                  </m:oMath>
                </a14:m>
                <a:r>
                  <a:rPr lang="en-US" dirty="0" smtClean="0"/>
                  <a:t> or </a:t>
                </a:r>
                <a14:m>
                  <m:oMath xmlns:m="http://schemas.openxmlformats.org/officeDocument/2006/math">
                    <m:r>
                      <a:rPr lang="en-US" i="1">
                        <a:latin typeface="Cambria Math" charset="0"/>
                      </a:rPr>
                      <m:t>𝑠𝑖𝑛</m:t>
                    </m:r>
                    <m:sSub>
                      <m:sSubPr>
                        <m:ctrlPr>
                          <a:rPr lang="en-US" i="1">
                            <a:latin typeface="Cambria Math" charset="0"/>
                          </a:rPr>
                        </m:ctrlPr>
                      </m:sSubPr>
                      <m:e>
                        <m:r>
                          <a:rPr lang="en-US" i="1">
                            <a:latin typeface="Cambria Math" charset="0"/>
                            <a:ea typeface="Cambria Math" charset="0"/>
                            <a:cs typeface="Cambria Math" charset="0"/>
                          </a:rPr>
                          <m:t>𝜑</m:t>
                        </m:r>
                      </m:e>
                      <m:sub>
                        <m:r>
                          <a:rPr lang="en-US" i="1">
                            <a:latin typeface="Cambria Math" charset="0"/>
                          </a:rPr>
                          <m:t>𝑠</m:t>
                        </m:r>
                      </m:sub>
                    </m:sSub>
                    <m:r>
                      <a:rPr lang="en-US">
                        <a:latin typeface="Cambria Math" charset="0"/>
                        <a:ea typeface="Cambria Math" charset="0"/>
                        <a:cs typeface="Cambria Math" charset="0"/>
                      </a:rPr>
                      <m:t>=</m:t>
                    </m:r>
                    <m:f>
                      <m:fPr>
                        <m:ctrlPr>
                          <a:rPr lang="mr-IN" i="1">
                            <a:latin typeface="Cambria Math" charset="0"/>
                            <a:ea typeface="Cambria Math" charset="0"/>
                            <a:cs typeface="Cambria Math" charset="0"/>
                          </a:rPr>
                        </m:ctrlPr>
                      </m:fPr>
                      <m:num>
                        <m:sSub>
                          <m:sSubPr>
                            <m:ctrlPr>
                              <a:rPr lang="en-GB" i="1">
                                <a:latin typeface="Cambria Math" charset="0"/>
                                <a:ea typeface="Cambria Math" panose="02040503050406030204" pitchFamily="18" charset="0"/>
                              </a:rPr>
                            </m:ctrlPr>
                          </m:sSubPr>
                          <m:e>
                            <m:d>
                              <m:dPr>
                                <m:ctrlPr>
                                  <a:rPr lang="en-GB" i="1">
                                    <a:latin typeface="Cambria Math" charset="0"/>
                                    <a:ea typeface="Cambria Math" panose="02040503050406030204" pitchFamily="18" charset="0"/>
                                  </a:rPr>
                                </m:ctrlPr>
                              </m:dPr>
                              <m:e>
                                <m:r>
                                  <m:rPr>
                                    <m:sty m:val="p"/>
                                  </m:rPr>
                                  <a:rPr lang="el-GR" i="1">
                                    <a:latin typeface="Cambria Math" panose="02040503050406030204" pitchFamily="18" charset="0"/>
                                    <a:ea typeface="Cambria Math" panose="02040503050406030204" pitchFamily="18" charset="0"/>
                                  </a:rPr>
                                  <m:t>Δ</m:t>
                                </m:r>
                                <m:r>
                                  <a:rPr lang="en-GB" i="1">
                                    <a:latin typeface="Cambria Math" panose="02040503050406030204" pitchFamily="18" charset="0"/>
                                    <a:ea typeface="Cambria Math" panose="02040503050406030204" pitchFamily="18" charset="0"/>
                                  </a:rPr>
                                  <m:t>𝐸</m:t>
                                </m:r>
                              </m:e>
                            </m:d>
                          </m:e>
                          <m:sub>
                            <m:r>
                              <m:rPr>
                                <m:sty m:val="p"/>
                              </m:rPr>
                              <a:rPr lang="en-GB">
                                <a:latin typeface="Cambria Math" panose="02040503050406030204" pitchFamily="18" charset="0"/>
                                <a:ea typeface="Cambria Math" panose="02040503050406030204" pitchFamily="18" charset="0"/>
                              </a:rPr>
                              <m:t>turn</m:t>
                            </m:r>
                          </m:sub>
                        </m:sSub>
                      </m:num>
                      <m:den>
                        <m:r>
                          <a:rPr lang="en-US" b="0" i="1" smtClean="0">
                            <a:latin typeface="Cambria Math" charset="0"/>
                            <a:ea typeface="Cambria Math" charset="0"/>
                            <a:cs typeface="Cambria Math" charset="0"/>
                          </a:rPr>
                          <m:t>𝑞</m:t>
                        </m:r>
                        <m:sSub>
                          <m:sSubPr>
                            <m:ctrlPr>
                              <a:rPr lang="en-GB" i="1">
                                <a:latin typeface="Cambria Math" charset="0"/>
                              </a:rPr>
                            </m:ctrlPr>
                          </m:sSubPr>
                          <m:e>
                            <m:acc>
                              <m:accPr>
                                <m:chr m:val="̂"/>
                                <m:ctrlPr>
                                  <a:rPr lang="en-GB" i="1">
                                    <a:latin typeface="Cambria Math" charset="0"/>
                                  </a:rPr>
                                </m:ctrlPr>
                              </m:accPr>
                              <m:e>
                                <m:r>
                                  <a:rPr lang="en-GB" i="1">
                                    <a:latin typeface="Cambria Math" panose="02040503050406030204" pitchFamily="18" charset="0"/>
                                  </a:rPr>
                                  <m:t>𝑉</m:t>
                                </m:r>
                              </m:e>
                            </m:acc>
                          </m:e>
                          <m:sub>
                            <m:r>
                              <m:rPr>
                                <m:sty m:val="p"/>
                              </m:rPr>
                              <a:rPr lang="en-GB">
                                <a:latin typeface="Cambria Math" panose="02040503050406030204" pitchFamily="18" charset="0"/>
                              </a:rPr>
                              <m:t>RF</m:t>
                            </m:r>
                          </m:sub>
                        </m:sSub>
                      </m:den>
                    </m:f>
                  </m:oMath>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995262" y="1234922"/>
                <a:ext cx="3275897" cy="461921"/>
              </a:xfrm>
              <a:prstGeom prst="rect">
                <a:avLst/>
              </a:prstGeom>
              <a:blipFill rotWithShape="0">
                <a:blip r:embed="rId7"/>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392095" y="480012"/>
                <a:ext cx="3959097" cy="28565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charset="0"/>
                              <a:ea typeface="Cambria Math" panose="02040503050406030204" pitchFamily="18" charset="0"/>
                            </a:rPr>
                          </m:ctrlPr>
                        </m:sSubPr>
                        <m:e>
                          <m:d>
                            <m:dPr>
                              <m:ctrlPr>
                                <a:rPr lang="en-GB" i="1">
                                  <a:latin typeface="Cambria Math" charset="0"/>
                                  <a:ea typeface="Cambria Math" panose="02040503050406030204" pitchFamily="18" charset="0"/>
                                </a:rPr>
                              </m:ctrlPr>
                            </m:dPr>
                            <m:e>
                              <m:r>
                                <m:rPr>
                                  <m:sty m:val="p"/>
                                </m:rPr>
                                <a:rPr lang="el-GR" i="1">
                                  <a:latin typeface="Cambria Math" panose="02040503050406030204" pitchFamily="18" charset="0"/>
                                  <a:ea typeface="Cambria Math" panose="02040503050406030204" pitchFamily="18" charset="0"/>
                                </a:rPr>
                                <m:t>Δ</m:t>
                              </m:r>
                              <m:r>
                                <a:rPr lang="en-GB" i="1">
                                  <a:latin typeface="Cambria Math" panose="02040503050406030204" pitchFamily="18" charset="0"/>
                                  <a:ea typeface="Cambria Math" panose="02040503050406030204" pitchFamily="18" charset="0"/>
                                </a:rPr>
                                <m:t>𝐸</m:t>
                              </m:r>
                            </m:e>
                          </m:d>
                        </m:e>
                        <m:sub>
                          <m:r>
                            <m:rPr>
                              <m:sty m:val="p"/>
                            </m:rPr>
                            <a:rPr lang="en-GB">
                              <a:latin typeface="Cambria Math" panose="02040503050406030204" pitchFamily="18" charset="0"/>
                              <a:ea typeface="Cambria Math" panose="02040503050406030204" pitchFamily="18" charset="0"/>
                            </a:rPr>
                            <m:t>turn</m:t>
                          </m:r>
                        </m:sub>
                      </m:sSub>
                      <m:r>
                        <a:rPr lang="el-GR" i="1">
                          <a:latin typeface="Cambria Math" panose="02040503050406030204" pitchFamily="18" charset="0"/>
                        </a:rPr>
                        <m:t>=</m:t>
                      </m:r>
                      <m:r>
                        <a:rPr lang="en-US" i="1">
                          <a:latin typeface="Cambria Math" charset="0"/>
                        </a:rPr>
                        <m:t>𝑞</m:t>
                      </m:r>
                      <m:sSub>
                        <m:sSubPr>
                          <m:ctrlPr>
                            <a:rPr lang="en-GB" i="1">
                              <a:latin typeface="Cambria Math" charset="0"/>
                            </a:rPr>
                          </m:ctrlPr>
                        </m:sSubPr>
                        <m:e>
                          <m:acc>
                            <m:accPr>
                              <m:chr m:val="̂"/>
                              <m:ctrlPr>
                                <a:rPr lang="en-GB" i="1">
                                  <a:latin typeface="Cambria Math" charset="0"/>
                                </a:rPr>
                              </m:ctrlPr>
                            </m:accPr>
                            <m:e>
                              <m:r>
                                <a:rPr lang="en-GB" i="1">
                                  <a:latin typeface="Cambria Math" panose="02040503050406030204" pitchFamily="18" charset="0"/>
                                </a:rPr>
                                <m:t>𝑉</m:t>
                              </m:r>
                            </m:e>
                          </m:acc>
                        </m:e>
                        <m:sub>
                          <m:r>
                            <m:rPr>
                              <m:sty m:val="p"/>
                            </m:rPr>
                            <a:rPr lang="en-GB">
                              <a:latin typeface="Cambria Math" panose="02040503050406030204" pitchFamily="18" charset="0"/>
                            </a:rPr>
                            <m:t>RF</m:t>
                          </m:r>
                        </m:sub>
                      </m:sSub>
                      <m:r>
                        <a:rPr lang="en-US" i="1">
                          <a:latin typeface="Cambria Math" charset="0"/>
                        </a:rPr>
                        <m:t>𝑠𝑖𝑛</m:t>
                      </m:r>
                      <m:r>
                        <a:rPr lang="en-US" i="1">
                          <a:latin typeface="Cambria Math" charset="0"/>
                          <a:ea typeface="Cambria Math" charset="0"/>
                          <a:cs typeface="Cambria Math" charset="0"/>
                        </a:rPr>
                        <m:t>𝜑</m:t>
                      </m:r>
                      <m:r>
                        <a:rPr lang="en-US" b="0" i="0" smtClean="0">
                          <a:latin typeface="Cambria Math" charset="0"/>
                          <a:ea typeface="Cambria Math" charset="0"/>
                          <a:cs typeface="Cambria Math" charset="0"/>
                        </a:rPr>
                        <m:t>=</m:t>
                      </m:r>
                      <m:r>
                        <m:rPr>
                          <m:sty m:val="p"/>
                        </m:rPr>
                        <a:rPr lang="en-US" b="0" i="0" smtClean="0">
                          <a:latin typeface="Cambria Math" charset="0"/>
                          <a:ea typeface="Cambria Math" charset="0"/>
                          <a:cs typeface="Cambria Math" charset="0"/>
                        </a:rPr>
                        <m:t>v</m:t>
                      </m:r>
                      <m:r>
                        <a:rPr lang="en-US" b="0" i="1" smtClean="0">
                          <a:latin typeface="Cambria Math" charset="0"/>
                          <a:ea typeface="Cambria Math" charset="0"/>
                          <a:cs typeface="Cambria Math" charset="0"/>
                        </a:rPr>
                        <m:t>∆</m:t>
                      </m:r>
                      <m:r>
                        <a:rPr lang="en-US" b="0" i="1" smtClean="0">
                          <a:latin typeface="Cambria Math" charset="0"/>
                          <a:ea typeface="Cambria Math" charset="0"/>
                          <a:cs typeface="Cambria Math" charset="0"/>
                        </a:rPr>
                        <m:t>𝑝</m:t>
                      </m:r>
                      <m:r>
                        <a:rPr lang="en-US" b="0" i="1" smtClean="0">
                          <a:latin typeface="Cambria Math" charset="0"/>
                          <a:ea typeface="Cambria Math" charset="0"/>
                          <a:cs typeface="Cambria Math" charset="0"/>
                        </a:rPr>
                        <m:t>=2</m:t>
                      </m:r>
                      <m:r>
                        <a:rPr lang="en-US" i="1">
                          <a:latin typeface="Cambria Math" charset="0"/>
                          <a:ea typeface="Cambria Math" charset="0"/>
                          <a:cs typeface="Cambria Math" charset="0"/>
                        </a:rPr>
                        <m:t>𝜋</m:t>
                      </m:r>
                      <m:r>
                        <a:rPr lang="en-US" i="1">
                          <a:latin typeface="Cambria Math" charset="0"/>
                          <a:ea typeface="Cambria Math" charset="0"/>
                          <a:cs typeface="Cambria Math" charset="0"/>
                        </a:rPr>
                        <m:t>𝑅𝑞</m:t>
                      </m:r>
                      <m:r>
                        <a:rPr lang="en-US" b="0" i="1" smtClean="0">
                          <a:latin typeface="Cambria Math" charset="0"/>
                          <a:ea typeface="Cambria Math" charset="0"/>
                          <a:cs typeface="Cambria Math" charset="0"/>
                        </a:rPr>
                        <m:t>𝜌</m:t>
                      </m:r>
                      <m:acc>
                        <m:accPr>
                          <m:chr m:val="̇"/>
                          <m:ctrlPr>
                            <a:rPr lang="en-US" b="0" i="1" smtClean="0">
                              <a:latin typeface="Cambria Math" charset="0"/>
                              <a:ea typeface="Cambria Math" charset="0"/>
                              <a:cs typeface="Cambria Math" charset="0"/>
                            </a:rPr>
                          </m:ctrlPr>
                        </m:accPr>
                        <m:e>
                          <m:r>
                            <a:rPr lang="en-US" b="0" i="1" smtClean="0">
                              <a:latin typeface="Cambria Math" charset="0"/>
                              <a:ea typeface="Cambria Math" charset="0"/>
                              <a:cs typeface="Cambria Math" charset="0"/>
                            </a:rPr>
                            <m:t>𝐵</m:t>
                          </m:r>
                        </m:e>
                      </m:acc>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3392095" y="480012"/>
                <a:ext cx="3959097" cy="285656"/>
              </a:xfrm>
              <a:prstGeom prst="rect">
                <a:avLst/>
              </a:prstGeom>
              <a:blipFill rotWithShape="0">
                <a:blip r:embed="rId8"/>
                <a:stretch>
                  <a:fillRect t="-27660" r="-1692" b="-21277"/>
                </a:stretch>
              </a:blipFill>
            </p:spPr>
            <p:txBody>
              <a:bodyPr/>
              <a:lstStyle/>
              <a:p>
                <a:r>
                  <a:rPr lang="en-US">
                    <a:noFill/>
                  </a:rPr>
                  <a:t> </a:t>
                </a:r>
              </a:p>
            </p:txBody>
          </p:sp>
        </mc:Fallback>
      </mc:AlternateContent>
      <p:sp>
        <p:nvSpPr>
          <p:cNvPr id="8" name="TextBox 7"/>
          <p:cNvSpPr txBox="1"/>
          <p:nvPr/>
        </p:nvSpPr>
        <p:spPr>
          <a:xfrm>
            <a:off x="4610270" y="1312159"/>
            <a:ext cx="431528" cy="369332"/>
          </a:xfrm>
          <a:prstGeom prst="rect">
            <a:avLst/>
          </a:prstGeom>
          <a:noFill/>
        </p:spPr>
        <p:txBody>
          <a:bodyPr wrap="none" rtlCol="0">
            <a:spAutoFit/>
          </a:bodyPr>
          <a:lstStyle/>
          <a:p>
            <a:r>
              <a:rPr lang="en-US" dirty="0" smtClean="0">
                <a:sym typeface="Wingdings"/>
              </a:rPr>
              <a:t></a:t>
            </a:r>
            <a:endParaRPr lang="en-US" dirty="0"/>
          </a:p>
        </p:txBody>
      </p:sp>
      <mc:AlternateContent xmlns:mc="http://schemas.openxmlformats.org/markup-compatibility/2006" xmlns:a14="http://schemas.microsoft.com/office/drawing/2010/main">
        <mc:Choice Requires="a14">
          <p:sp>
            <p:nvSpPr>
              <p:cNvPr id="14" name="TextBox 13"/>
              <p:cNvSpPr txBox="1"/>
              <p:nvPr/>
            </p:nvSpPr>
            <p:spPr>
              <a:xfrm>
                <a:off x="5278751" y="1172954"/>
                <a:ext cx="2003818" cy="626454"/>
              </a:xfrm>
              <a:prstGeom prst="rect">
                <a:avLst/>
              </a:prstGeom>
              <a:solidFill>
                <a:schemeClr val="accent4"/>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charset="0"/>
                            </a:rPr>
                          </m:ctrlPr>
                        </m:sSubPr>
                        <m:e>
                          <m:r>
                            <a:rPr lang="en-US" i="1" smtClean="0">
                              <a:latin typeface="Cambria Math" charset="0"/>
                              <a:ea typeface="Cambria Math" charset="0"/>
                              <a:cs typeface="Cambria Math" charset="0"/>
                            </a:rPr>
                            <m:t>𝜑</m:t>
                          </m:r>
                        </m:e>
                        <m:sub>
                          <m:r>
                            <a:rPr lang="en-US" b="0" i="1" smtClean="0">
                              <a:latin typeface="Cambria Math" charset="0"/>
                            </a:rPr>
                            <m:t>𝑠</m:t>
                          </m:r>
                        </m:sub>
                      </m:sSub>
                      <m:r>
                        <a:rPr lang="en-US" b="0" i="0" smtClean="0">
                          <a:latin typeface="Cambria Math" charset="0"/>
                          <a:ea typeface="Cambria Math" charset="0"/>
                          <a:cs typeface="Cambria Math" charset="0"/>
                        </a:rPr>
                        <m:t>=</m:t>
                      </m:r>
                      <m:r>
                        <a:rPr lang="en-US" b="0" i="1" smtClean="0">
                          <a:latin typeface="Cambria Math" charset="0"/>
                          <a:ea typeface="Cambria Math" charset="0"/>
                          <a:cs typeface="Cambria Math" charset="0"/>
                        </a:rPr>
                        <m:t>𝑎𝑟𝑐𝑠𝑖𝑛</m:t>
                      </m:r>
                      <m:f>
                        <m:fPr>
                          <m:ctrlPr>
                            <a:rPr lang="mr-IN" b="0" i="1" smtClean="0">
                              <a:latin typeface="Cambria Math" charset="0"/>
                              <a:ea typeface="Cambria Math" charset="0"/>
                              <a:cs typeface="Cambria Math" charset="0"/>
                            </a:rPr>
                          </m:ctrlPr>
                        </m:fPr>
                        <m:num>
                          <m:r>
                            <a:rPr lang="en-US" b="0" i="1" smtClean="0">
                              <a:latin typeface="Cambria Math" charset="0"/>
                              <a:ea typeface="Cambria Math" charset="0"/>
                              <a:cs typeface="Cambria Math" charset="0"/>
                            </a:rPr>
                            <m:t>2</m:t>
                          </m:r>
                          <m:r>
                            <a:rPr lang="en-US" b="0" i="1" smtClean="0">
                              <a:latin typeface="Cambria Math" charset="0"/>
                              <a:ea typeface="Cambria Math" charset="0"/>
                              <a:cs typeface="Cambria Math" charset="0"/>
                            </a:rPr>
                            <m:t>𝜋𝜌</m:t>
                          </m:r>
                          <m:r>
                            <a:rPr lang="en-US" b="0" i="1" smtClean="0">
                              <a:latin typeface="Cambria Math" charset="0"/>
                              <a:ea typeface="Cambria Math" charset="0"/>
                              <a:cs typeface="Cambria Math" charset="0"/>
                            </a:rPr>
                            <m:t>𝑅</m:t>
                          </m:r>
                          <m:acc>
                            <m:accPr>
                              <m:chr m:val="̇"/>
                              <m:ctrlPr>
                                <a:rPr lang="en-US" b="0" i="1" smtClean="0">
                                  <a:latin typeface="Cambria Math" charset="0"/>
                                  <a:ea typeface="Cambria Math" charset="0"/>
                                  <a:cs typeface="Cambria Math" charset="0"/>
                                </a:rPr>
                              </m:ctrlPr>
                            </m:accPr>
                            <m:e>
                              <m:r>
                                <a:rPr lang="en-US" b="0" i="1" smtClean="0">
                                  <a:latin typeface="Cambria Math" charset="0"/>
                                  <a:ea typeface="Cambria Math" charset="0"/>
                                  <a:cs typeface="Cambria Math" charset="0"/>
                                </a:rPr>
                                <m:t>𝐵</m:t>
                              </m:r>
                            </m:e>
                          </m:acc>
                        </m:num>
                        <m:den>
                          <m:sSub>
                            <m:sSubPr>
                              <m:ctrlPr>
                                <a:rPr lang="en-GB" i="1">
                                  <a:latin typeface="Cambria Math" charset="0"/>
                                </a:rPr>
                              </m:ctrlPr>
                            </m:sSubPr>
                            <m:e>
                              <m:acc>
                                <m:accPr>
                                  <m:chr m:val="̂"/>
                                  <m:ctrlPr>
                                    <a:rPr lang="en-GB" i="1">
                                      <a:latin typeface="Cambria Math" charset="0"/>
                                    </a:rPr>
                                  </m:ctrlPr>
                                </m:accPr>
                                <m:e>
                                  <m:r>
                                    <a:rPr lang="en-GB" i="1">
                                      <a:latin typeface="Cambria Math" panose="02040503050406030204" pitchFamily="18" charset="0"/>
                                    </a:rPr>
                                    <m:t>𝑉</m:t>
                                  </m:r>
                                </m:e>
                              </m:acc>
                            </m:e>
                            <m:sub>
                              <m:r>
                                <m:rPr>
                                  <m:sty m:val="p"/>
                                </m:rPr>
                                <a:rPr lang="en-GB">
                                  <a:latin typeface="Cambria Math" panose="02040503050406030204" pitchFamily="18" charset="0"/>
                                </a:rPr>
                                <m:t>RF</m:t>
                              </m:r>
                            </m:sub>
                          </m:sSub>
                        </m:den>
                      </m:f>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5278751" y="1172954"/>
                <a:ext cx="2003818" cy="626454"/>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7566138" y="1190780"/>
                <a:ext cx="2144946" cy="600036"/>
              </a:xfrm>
              <a:prstGeom prst="rect">
                <a:avLst/>
              </a:prstGeom>
              <a:solidFill>
                <a:schemeClr val="accent4"/>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charset="0"/>
                            </a:rPr>
                          </m:ctrlPr>
                        </m:sSubPr>
                        <m:e>
                          <m:r>
                            <a:rPr lang="en-US" i="1" smtClean="0">
                              <a:latin typeface="Cambria Math" charset="0"/>
                              <a:ea typeface="Cambria Math" charset="0"/>
                              <a:cs typeface="Cambria Math" charset="0"/>
                            </a:rPr>
                            <m:t>𝜑</m:t>
                          </m:r>
                        </m:e>
                        <m:sub>
                          <m:r>
                            <a:rPr lang="en-US" b="0" i="1" smtClean="0">
                              <a:latin typeface="Cambria Math" charset="0"/>
                            </a:rPr>
                            <m:t>𝑠</m:t>
                          </m:r>
                        </m:sub>
                      </m:sSub>
                      <m:r>
                        <a:rPr lang="en-US" b="0" i="0" smtClean="0">
                          <a:latin typeface="Cambria Math" charset="0"/>
                          <a:ea typeface="Cambria Math" charset="0"/>
                          <a:cs typeface="Cambria Math" charset="0"/>
                        </a:rPr>
                        <m:t>=</m:t>
                      </m:r>
                      <m:r>
                        <a:rPr lang="en-US" b="0" i="1" smtClean="0">
                          <a:latin typeface="Cambria Math" charset="0"/>
                          <a:ea typeface="Cambria Math" charset="0"/>
                          <a:cs typeface="Cambria Math" charset="0"/>
                        </a:rPr>
                        <m:t>𝑎𝑟𝑐𝑠𝑖𝑛</m:t>
                      </m:r>
                      <m:f>
                        <m:fPr>
                          <m:ctrlPr>
                            <a:rPr lang="mr-IN" b="0" i="1" smtClean="0">
                              <a:latin typeface="Cambria Math" charset="0"/>
                              <a:ea typeface="Cambria Math" charset="0"/>
                              <a:cs typeface="Cambria Math" charset="0"/>
                            </a:rPr>
                          </m:ctrlPr>
                        </m:fPr>
                        <m:num>
                          <m:sSub>
                            <m:sSubPr>
                              <m:ctrlPr>
                                <a:rPr lang="en-GB" i="1">
                                  <a:latin typeface="Cambria Math" charset="0"/>
                                  <a:ea typeface="Cambria Math" panose="02040503050406030204" pitchFamily="18" charset="0"/>
                                </a:rPr>
                              </m:ctrlPr>
                            </m:sSubPr>
                            <m:e>
                              <m:d>
                                <m:dPr>
                                  <m:ctrlPr>
                                    <a:rPr lang="en-GB" i="1">
                                      <a:latin typeface="Cambria Math" charset="0"/>
                                      <a:ea typeface="Cambria Math" panose="02040503050406030204" pitchFamily="18" charset="0"/>
                                    </a:rPr>
                                  </m:ctrlPr>
                                </m:dPr>
                                <m:e>
                                  <m:r>
                                    <m:rPr>
                                      <m:sty m:val="p"/>
                                    </m:rPr>
                                    <a:rPr lang="el-GR" i="1">
                                      <a:latin typeface="Cambria Math" panose="02040503050406030204" pitchFamily="18" charset="0"/>
                                      <a:ea typeface="Cambria Math" panose="02040503050406030204" pitchFamily="18" charset="0"/>
                                    </a:rPr>
                                    <m:t>Δ</m:t>
                                  </m:r>
                                  <m:r>
                                    <a:rPr lang="en-GB" i="1">
                                      <a:latin typeface="Cambria Math" panose="02040503050406030204" pitchFamily="18" charset="0"/>
                                      <a:ea typeface="Cambria Math" panose="02040503050406030204" pitchFamily="18" charset="0"/>
                                    </a:rPr>
                                    <m:t>𝐸</m:t>
                                  </m:r>
                                </m:e>
                              </m:d>
                            </m:e>
                            <m:sub>
                              <m:r>
                                <m:rPr>
                                  <m:sty m:val="p"/>
                                </m:rPr>
                                <a:rPr lang="en-GB">
                                  <a:latin typeface="Cambria Math" panose="02040503050406030204" pitchFamily="18" charset="0"/>
                                  <a:ea typeface="Cambria Math" panose="02040503050406030204" pitchFamily="18" charset="0"/>
                                </a:rPr>
                                <m:t>turn</m:t>
                              </m:r>
                            </m:sub>
                          </m:sSub>
                        </m:num>
                        <m:den>
                          <m:r>
                            <a:rPr lang="en-US" i="1" smtClean="0">
                              <a:latin typeface="Cambria Math" charset="0"/>
                            </a:rPr>
                            <m:t>𝑞</m:t>
                          </m:r>
                          <m:sSub>
                            <m:sSubPr>
                              <m:ctrlPr>
                                <a:rPr lang="en-GB" i="1">
                                  <a:latin typeface="Cambria Math" charset="0"/>
                                </a:rPr>
                              </m:ctrlPr>
                            </m:sSubPr>
                            <m:e>
                              <m:acc>
                                <m:accPr>
                                  <m:chr m:val="̂"/>
                                  <m:ctrlPr>
                                    <a:rPr lang="en-GB" i="1">
                                      <a:latin typeface="Cambria Math" charset="0"/>
                                    </a:rPr>
                                  </m:ctrlPr>
                                </m:accPr>
                                <m:e>
                                  <m:r>
                                    <a:rPr lang="en-GB" i="1">
                                      <a:latin typeface="Cambria Math" panose="02040503050406030204" pitchFamily="18" charset="0"/>
                                    </a:rPr>
                                    <m:t>𝑉</m:t>
                                  </m:r>
                                </m:e>
                              </m:acc>
                            </m:e>
                            <m:sub>
                              <m:r>
                                <m:rPr>
                                  <m:sty m:val="p"/>
                                </m:rPr>
                                <a:rPr lang="en-GB">
                                  <a:latin typeface="Cambria Math" panose="02040503050406030204" pitchFamily="18" charset="0"/>
                                </a:rPr>
                                <m:t>RF</m:t>
                              </m:r>
                            </m:sub>
                          </m:sSub>
                        </m:den>
                      </m:f>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7566138" y="1190780"/>
                <a:ext cx="2144946" cy="600036"/>
              </a:xfrm>
              <a:prstGeom prst="rect">
                <a:avLst/>
              </a:prstGeom>
              <a:blipFill rotWithShape="0">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392434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2" grpId="0"/>
      <p:bldP spid="3" grpId="0"/>
      <p:bldP spid="13" grpId="0"/>
      <p:bldP spid="8" grpId="0"/>
      <p:bldP spid="14" grpId="0" animBg="1"/>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1595072" y="-170779"/>
            <a:ext cx="8229600" cy="1143000"/>
          </a:xfrm>
          <a:prstGeom prst="rect">
            <a:avLst/>
          </a:prstGeom>
        </p:spPr>
        <p:txBody>
          <a:bodyPr vert="horz" lIns="45720" rIns="45720" anchor="ctr">
            <a:normAutofit/>
          </a:bodyPr>
          <a:lstStyle>
            <a:lvl1pPr algn="l" rtl="0" eaLnBrk="1" latinLnBrk="0" hangingPunct="1">
              <a:spcBef>
                <a:spcPct val="0"/>
              </a:spcBef>
              <a:buNone/>
              <a:defRPr kumimoji="0" sz="3600" kern="1200">
                <a:solidFill>
                  <a:schemeClr val="tx1"/>
                </a:solidFill>
                <a:latin typeface="+mj-lt"/>
                <a:ea typeface="+mj-ea"/>
                <a:cs typeface="+mj-cs"/>
              </a:defRPr>
            </a:lvl1pPr>
          </a:lstStyle>
          <a:p>
            <a:pPr algn="ctr" fontAlgn="auto">
              <a:spcAft>
                <a:spcPts val="0"/>
              </a:spcAft>
            </a:pPr>
            <a:r>
              <a:rPr lang="en-GB" sz="4000" b="1" dirty="0" smtClean="0">
                <a:solidFill>
                  <a:schemeClr val="accent1"/>
                </a:solidFill>
                <a:latin typeface="+mn-lt"/>
              </a:rPr>
              <a:t>Synchronous phase</a:t>
            </a:r>
            <a:endParaRPr lang="en-US" sz="3200" b="1" dirty="0">
              <a:solidFill>
                <a:schemeClr val="accent1"/>
              </a:solidFill>
              <a:latin typeface="+mn-lt"/>
            </a:endParaRPr>
          </a:p>
        </p:txBody>
      </p:sp>
      <p:sp>
        <p:nvSpPr>
          <p:cNvPr id="47" name="TextBox 46"/>
          <p:cNvSpPr txBox="1"/>
          <p:nvPr/>
        </p:nvSpPr>
        <p:spPr>
          <a:xfrm>
            <a:off x="236255" y="4985162"/>
            <a:ext cx="2857915" cy="1200329"/>
          </a:xfrm>
          <a:prstGeom prst="rect">
            <a:avLst/>
          </a:prstGeom>
          <a:noFill/>
          <a:ln w="31750">
            <a:solidFill>
              <a:srgbClr val="FF0000"/>
            </a:solidFill>
          </a:ln>
        </p:spPr>
        <p:txBody>
          <a:bodyPr wrap="square" rtlCol="0">
            <a:spAutoFit/>
          </a:bodyPr>
          <a:lstStyle/>
          <a:p>
            <a:r>
              <a:rPr lang="en-GB" dirty="0"/>
              <a:t>On average, in </a:t>
            </a:r>
            <a:r>
              <a:rPr lang="en-GB" dirty="0" smtClean="0"/>
              <a:t>the LHC</a:t>
            </a:r>
            <a:r>
              <a:rPr lang="en-GB" dirty="0"/>
              <a:t>, synchronous particles </a:t>
            </a:r>
            <a:r>
              <a:rPr lang="en-GB" dirty="0" smtClean="0"/>
              <a:t>gain </a:t>
            </a:r>
            <a:r>
              <a:rPr lang="en-GB" dirty="0"/>
              <a:t>around </a:t>
            </a:r>
            <a:r>
              <a:rPr lang="en-GB" b="1" dirty="0"/>
              <a:t>0.5 MeV/turn </a:t>
            </a:r>
            <a:r>
              <a:rPr lang="en-GB" dirty="0"/>
              <a:t>during </a:t>
            </a:r>
            <a:r>
              <a:rPr lang="en-GB" dirty="0" smtClean="0"/>
              <a:t>acceleration.</a:t>
            </a:r>
            <a:endParaRPr lang="en-GB" dirty="0"/>
          </a:p>
        </p:txBody>
      </p:sp>
      <mc:AlternateContent xmlns:mc="http://schemas.openxmlformats.org/markup-compatibility/2006" xmlns:a14="http://schemas.microsoft.com/office/drawing/2010/main">
        <mc:Choice Requires="a14">
          <p:sp>
            <p:nvSpPr>
              <p:cNvPr id="32" name="TextBox 31"/>
              <p:cNvSpPr txBox="1"/>
              <p:nvPr/>
            </p:nvSpPr>
            <p:spPr>
              <a:xfrm>
                <a:off x="4780794" y="124647"/>
                <a:ext cx="2144946" cy="600036"/>
              </a:xfrm>
              <a:prstGeom prst="rect">
                <a:avLst/>
              </a:prstGeom>
              <a:solidFill>
                <a:schemeClr val="accent4"/>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charset="0"/>
                            </a:rPr>
                          </m:ctrlPr>
                        </m:sSubPr>
                        <m:e>
                          <m:r>
                            <a:rPr lang="en-US" i="1" smtClean="0">
                              <a:latin typeface="Cambria Math" charset="0"/>
                              <a:ea typeface="Cambria Math" charset="0"/>
                              <a:cs typeface="Cambria Math" charset="0"/>
                            </a:rPr>
                            <m:t>𝜑</m:t>
                          </m:r>
                        </m:e>
                        <m:sub>
                          <m:r>
                            <a:rPr lang="en-US" b="0" i="1" smtClean="0">
                              <a:latin typeface="Cambria Math" charset="0"/>
                            </a:rPr>
                            <m:t>𝑠</m:t>
                          </m:r>
                        </m:sub>
                      </m:sSub>
                      <m:r>
                        <a:rPr lang="en-US" b="0" i="0" smtClean="0">
                          <a:latin typeface="Cambria Math" charset="0"/>
                          <a:ea typeface="Cambria Math" charset="0"/>
                          <a:cs typeface="Cambria Math" charset="0"/>
                        </a:rPr>
                        <m:t>=</m:t>
                      </m:r>
                      <m:r>
                        <a:rPr lang="en-US" b="0" i="1" smtClean="0">
                          <a:latin typeface="Cambria Math" charset="0"/>
                          <a:ea typeface="Cambria Math" charset="0"/>
                          <a:cs typeface="Cambria Math" charset="0"/>
                        </a:rPr>
                        <m:t>𝑎𝑟𝑐𝑠𝑖𝑛</m:t>
                      </m:r>
                      <m:f>
                        <m:fPr>
                          <m:ctrlPr>
                            <a:rPr lang="mr-IN" b="0" i="1" smtClean="0">
                              <a:latin typeface="Cambria Math" charset="0"/>
                              <a:ea typeface="Cambria Math" charset="0"/>
                              <a:cs typeface="Cambria Math" charset="0"/>
                            </a:rPr>
                          </m:ctrlPr>
                        </m:fPr>
                        <m:num>
                          <m:sSub>
                            <m:sSubPr>
                              <m:ctrlPr>
                                <a:rPr lang="en-GB" i="1">
                                  <a:latin typeface="Cambria Math" charset="0"/>
                                  <a:ea typeface="Cambria Math" panose="02040503050406030204" pitchFamily="18" charset="0"/>
                                </a:rPr>
                              </m:ctrlPr>
                            </m:sSubPr>
                            <m:e>
                              <m:d>
                                <m:dPr>
                                  <m:ctrlPr>
                                    <a:rPr lang="en-GB" i="1">
                                      <a:latin typeface="Cambria Math" charset="0"/>
                                      <a:ea typeface="Cambria Math" panose="02040503050406030204" pitchFamily="18" charset="0"/>
                                    </a:rPr>
                                  </m:ctrlPr>
                                </m:dPr>
                                <m:e>
                                  <m:r>
                                    <m:rPr>
                                      <m:sty m:val="p"/>
                                    </m:rPr>
                                    <a:rPr lang="el-GR" i="1">
                                      <a:latin typeface="Cambria Math" panose="02040503050406030204" pitchFamily="18" charset="0"/>
                                      <a:ea typeface="Cambria Math" panose="02040503050406030204" pitchFamily="18" charset="0"/>
                                    </a:rPr>
                                    <m:t>Δ</m:t>
                                  </m:r>
                                  <m:r>
                                    <a:rPr lang="en-GB" i="1">
                                      <a:latin typeface="Cambria Math" panose="02040503050406030204" pitchFamily="18" charset="0"/>
                                      <a:ea typeface="Cambria Math" panose="02040503050406030204" pitchFamily="18" charset="0"/>
                                    </a:rPr>
                                    <m:t>𝐸</m:t>
                                  </m:r>
                                </m:e>
                              </m:d>
                            </m:e>
                            <m:sub>
                              <m:r>
                                <m:rPr>
                                  <m:sty m:val="p"/>
                                </m:rPr>
                                <a:rPr lang="en-GB">
                                  <a:latin typeface="Cambria Math" panose="02040503050406030204" pitchFamily="18" charset="0"/>
                                  <a:ea typeface="Cambria Math" panose="02040503050406030204" pitchFamily="18" charset="0"/>
                                </a:rPr>
                                <m:t>turn</m:t>
                              </m:r>
                            </m:sub>
                          </m:sSub>
                        </m:num>
                        <m:den>
                          <m:r>
                            <a:rPr lang="en-US" i="1" smtClean="0">
                              <a:latin typeface="Cambria Math" charset="0"/>
                            </a:rPr>
                            <m:t>𝑞</m:t>
                          </m:r>
                          <m:sSub>
                            <m:sSubPr>
                              <m:ctrlPr>
                                <a:rPr lang="en-GB" i="1">
                                  <a:latin typeface="Cambria Math" charset="0"/>
                                </a:rPr>
                              </m:ctrlPr>
                            </m:sSubPr>
                            <m:e>
                              <m:acc>
                                <m:accPr>
                                  <m:chr m:val="̂"/>
                                  <m:ctrlPr>
                                    <a:rPr lang="en-GB" i="1">
                                      <a:latin typeface="Cambria Math" charset="0"/>
                                    </a:rPr>
                                  </m:ctrlPr>
                                </m:accPr>
                                <m:e>
                                  <m:r>
                                    <a:rPr lang="en-GB" i="1">
                                      <a:latin typeface="Cambria Math" panose="02040503050406030204" pitchFamily="18" charset="0"/>
                                    </a:rPr>
                                    <m:t>𝑉</m:t>
                                  </m:r>
                                </m:e>
                              </m:acc>
                            </m:e>
                            <m:sub>
                              <m:r>
                                <m:rPr>
                                  <m:sty m:val="p"/>
                                </m:rPr>
                                <a:rPr lang="en-GB">
                                  <a:latin typeface="Cambria Math" panose="02040503050406030204" pitchFamily="18" charset="0"/>
                                </a:rPr>
                                <m:t>RF</m:t>
                              </m:r>
                            </m:sub>
                          </m:sSub>
                        </m:den>
                      </m:f>
                    </m:oMath>
                  </m:oMathPara>
                </a14:m>
                <a:endParaRPr 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4780794" y="124647"/>
                <a:ext cx="2144946" cy="600036"/>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TextBox 95"/>
              <p:cNvSpPr txBox="1"/>
              <p:nvPr/>
            </p:nvSpPr>
            <p:spPr>
              <a:xfrm>
                <a:off x="7216952" y="110142"/>
                <a:ext cx="2003817" cy="626454"/>
              </a:xfrm>
              <a:prstGeom prst="rect">
                <a:avLst/>
              </a:prstGeom>
              <a:solidFill>
                <a:schemeClr val="accent4"/>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charset="0"/>
                            </a:rPr>
                          </m:ctrlPr>
                        </m:sSubPr>
                        <m:e>
                          <m:r>
                            <a:rPr lang="en-US" i="1" smtClean="0">
                              <a:latin typeface="Cambria Math" charset="0"/>
                              <a:ea typeface="Cambria Math" charset="0"/>
                              <a:cs typeface="Cambria Math" charset="0"/>
                            </a:rPr>
                            <m:t>𝜑</m:t>
                          </m:r>
                        </m:e>
                        <m:sub>
                          <m:r>
                            <a:rPr lang="en-US" b="0" i="1" smtClean="0">
                              <a:latin typeface="Cambria Math" charset="0"/>
                            </a:rPr>
                            <m:t>𝑠</m:t>
                          </m:r>
                        </m:sub>
                      </m:sSub>
                      <m:r>
                        <a:rPr lang="en-US" b="0" i="0" smtClean="0">
                          <a:latin typeface="Cambria Math" charset="0"/>
                          <a:ea typeface="Cambria Math" charset="0"/>
                          <a:cs typeface="Cambria Math" charset="0"/>
                        </a:rPr>
                        <m:t>=</m:t>
                      </m:r>
                      <m:r>
                        <a:rPr lang="en-US" b="0" i="1" smtClean="0">
                          <a:latin typeface="Cambria Math" charset="0"/>
                          <a:ea typeface="Cambria Math" charset="0"/>
                          <a:cs typeface="Cambria Math" charset="0"/>
                        </a:rPr>
                        <m:t>𝑎𝑟𝑐𝑠𝑖𝑛</m:t>
                      </m:r>
                      <m:f>
                        <m:fPr>
                          <m:ctrlPr>
                            <a:rPr lang="mr-IN" b="0" i="1" smtClean="0">
                              <a:latin typeface="Cambria Math" charset="0"/>
                              <a:ea typeface="Cambria Math" charset="0"/>
                              <a:cs typeface="Cambria Math" charset="0"/>
                            </a:rPr>
                          </m:ctrlPr>
                        </m:fPr>
                        <m:num>
                          <m:r>
                            <a:rPr lang="en-US" b="0" i="1" smtClean="0">
                              <a:latin typeface="Cambria Math" charset="0"/>
                              <a:ea typeface="Cambria Math" charset="0"/>
                              <a:cs typeface="Cambria Math" charset="0"/>
                            </a:rPr>
                            <m:t>2</m:t>
                          </m:r>
                          <m:r>
                            <a:rPr lang="en-US" b="0" i="1" smtClean="0">
                              <a:latin typeface="Cambria Math" charset="0"/>
                              <a:ea typeface="Cambria Math" charset="0"/>
                              <a:cs typeface="Cambria Math" charset="0"/>
                            </a:rPr>
                            <m:t>𝜋𝜌</m:t>
                          </m:r>
                          <m:r>
                            <a:rPr lang="en-US" b="0" i="1" smtClean="0">
                              <a:latin typeface="Cambria Math" charset="0"/>
                              <a:ea typeface="Cambria Math" charset="0"/>
                              <a:cs typeface="Cambria Math" charset="0"/>
                            </a:rPr>
                            <m:t>𝑅</m:t>
                          </m:r>
                          <m:acc>
                            <m:accPr>
                              <m:chr m:val="̇"/>
                              <m:ctrlPr>
                                <a:rPr lang="en-US" b="0" i="1" smtClean="0">
                                  <a:latin typeface="Cambria Math" charset="0"/>
                                  <a:ea typeface="Cambria Math" charset="0"/>
                                  <a:cs typeface="Cambria Math" charset="0"/>
                                </a:rPr>
                              </m:ctrlPr>
                            </m:accPr>
                            <m:e>
                              <m:r>
                                <a:rPr lang="en-US" b="0" i="1" smtClean="0">
                                  <a:latin typeface="Cambria Math" charset="0"/>
                                  <a:ea typeface="Cambria Math" charset="0"/>
                                  <a:cs typeface="Cambria Math" charset="0"/>
                                </a:rPr>
                                <m:t>𝐵</m:t>
                              </m:r>
                            </m:e>
                          </m:acc>
                        </m:num>
                        <m:den>
                          <m:sSub>
                            <m:sSubPr>
                              <m:ctrlPr>
                                <a:rPr lang="en-GB" i="1">
                                  <a:latin typeface="Cambria Math" charset="0"/>
                                </a:rPr>
                              </m:ctrlPr>
                            </m:sSubPr>
                            <m:e>
                              <m:acc>
                                <m:accPr>
                                  <m:chr m:val="̂"/>
                                  <m:ctrlPr>
                                    <a:rPr lang="en-GB" i="1">
                                      <a:latin typeface="Cambria Math" charset="0"/>
                                    </a:rPr>
                                  </m:ctrlPr>
                                </m:accPr>
                                <m:e>
                                  <m:r>
                                    <a:rPr lang="en-GB" i="1">
                                      <a:latin typeface="Cambria Math" panose="02040503050406030204" pitchFamily="18" charset="0"/>
                                    </a:rPr>
                                    <m:t>𝑉</m:t>
                                  </m:r>
                                </m:e>
                              </m:acc>
                            </m:e>
                            <m:sub>
                              <m:r>
                                <m:rPr>
                                  <m:sty m:val="p"/>
                                </m:rPr>
                                <a:rPr lang="en-GB">
                                  <a:latin typeface="Cambria Math" panose="02040503050406030204" pitchFamily="18" charset="0"/>
                                </a:rPr>
                                <m:t>RF</m:t>
                              </m:r>
                            </m:sub>
                          </m:sSub>
                        </m:den>
                      </m:f>
                    </m:oMath>
                  </m:oMathPara>
                </a14:m>
                <a:endParaRPr lang="en-US" dirty="0"/>
              </a:p>
            </p:txBody>
          </p:sp>
        </mc:Choice>
        <mc:Fallback xmlns="">
          <p:sp>
            <p:nvSpPr>
              <p:cNvPr id="96" name="TextBox 95"/>
              <p:cNvSpPr txBox="1">
                <a:spLocks noRot="1" noChangeAspect="1" noMove="1" noResize="1" noEditPoints="1" noAdjustHandles="1" noChangeArrowheads="1" noChangeShapeType="1" noTextEdit="1"/>
              </p:cNvSpPr>
              <p:nvPr/>
            </p:nvSpPr>
            <p:spPr>
              <a:xfrm>
                <a:off x="7216952" y="110142"/>
                <a:ext cx="2003817" cy="626454"/>
              </a:xfrm>
              <a:prstGeom prst="rect">
                <a:avLst/>
              </a:prstGeom>
              <a:blipFill rotWithShape="0">
                <a:blip r:embed="rId3"/>
                <a:stretch>
                  <a:fillRect/>
                </a:stretch>
              </a:blipFill>
            </p:spPr>
            <p:txBody>
              <a:bodyPr/>
              <a:lstStyle/>
              <a:p>
                <a:r>
                  <a:rPr lang="en-US">
                    <a:noFill/>
                  </a:rPr>
                  <a:t> </a:t>
                </a:r>
              </a:p>
            </p:txBody>
          </p:sp>
        </mc:Fallback>
      </mc:AlternateContent>
      <p:pic>
        <p:nvPicPr>
          <p:cNvPr id="97" name="Picture 96"/>
          <p:cNvPicPr>
            <a:picLocks noChangeAspect="1"/>
          </p:cNvPicPr>
          <p:nvPr/>
        </p:nvPicPr>
        <p:blipFill>
          <a:blip r:embed="rId4"/>
          <a:stretch>
            <a:fillRect/>
          </a:stretch>
        </p:blipFill>
        <p:spPr>
          <a:xfrm>
            <a:off x="3724389" y="2616900"/>
            <a:ext cx="4604675" cy="1723877"/>
          </a:xfrm>
          <a:prstGeom prst="rect">
            <a:avLst/>
          </a:prstGeom>
        </p:spPr>
      </p:pic>
      <p:pic>
        <p:nvPicPr>
          <p:cNvPr id="98" name="Picture 97"/>
          <p:cNvPicPr>
            <a:picLocks noChangeAspect="1"/>
          </p:cNvPicPr>
          <p:nvPr/>
        </p:nvPicPr>
        <p:blipFill>
          <a:blip r:embed="rId5"/>
          <a:stretch>
            <a:fillRect/>
          </a:stretch>
        </p:blipFill>
        <p:spPr>
          <a:xfrm>
            <a:off x="3715351" y="4353979"/>
            <a:ext cx="4613713" cy="2366241"/>
          </a:xfrm>
          <a:prstGeom prst="rect">
            <a:avLst/>
          </a:prstGeom>
        </p:spPr>
      </p:pic>
      <p:pic>
        <p:nvPicPr>
          <p:cNvPr id="99" name="Picture 98"/>
          <p:cNvPicPr>
            <a:picLocks noChangeAspect="1"/>
          </p:cNvPicPr>
          <p:nvPr/>
        </p:nvPicPr>
        <p:blipFill>
          <a:blip r:embed="rId6"/>
          <a:stretch>
            <a:fillRect/>
          </a:stretch>
        </p:blipFill>
        <p:spPr>
          <a:xfrm>
            <a:off x="3638824" y="863400"/>
            <a:ext cx="4706683" cy="1744102"/>
          </a:xfrm>
          <a:prstGeom prst="rect">
            <a:avLst/>
          </a:prstGeom>
        </p:spPr>
      </p:pic>
      <p:sp>
        <p:nvSpPr>
          <p:cNvPr id="100" name="TextBox 99"/>
          <p:cNvSpPr txBox="1"/>
          <p:nvPr/>
        </p:nvSpPr>
        <p:spPr>
          <a:xfrm>
            <a:off x="4169632" y="2869690"/>
            <a:ext cx="1997663" cy="307777"/>
          </a:xfrm>
          <a:prstGeom prst="rect">
            <a:avLst/>
          </a:prstGeom>
          <a:noFill/>
        </p:spPr>
        <p:txBody>
          <a:bodyPr wrap="none" rtlCol="0">
            <a:spAutoFit/>
          </a:bodyPr>
          <a:lstStyle/>
          <a:p>
            <a:r>
              <a:rPr lang="en-GB" sz="1400" b="1" dirty="0" smtClean="0"/>
              <a:t>LHC voltage program</a:t>
            </a:r>
            <a:endParaRPr lang="en-GB" sz="1400" b="1" dirty="0"/>
          </a:p>
        </p:txBody>
      </p:sp>
      <p:sp>
        <p:nvSpPr>
          <p:cNvPr id="101" name="TextBox 100"/>
          <p:cNvSpPr txBox="1"/>
          <p:nvPr/>
        </p:nvSpPr>
        <p:spPr>
          <a:xfrm>
            <a:off x="4169632" y="1011550"/>
            <a:ext cx="2216884" cy="523220"/>
          </a:xfrm>
          <a:prstGeom prst="rect">
            <a:avLst/>
          </a:prstGeom>
          <a:noFill/>
        </p:spPr>
        <p:txBody>
          <a:bodyPr wrap="square" rtlCol="0">
            <a:spAutoFit/>
          </a:bodyPr>
          <a:lstStyle/>
          <a:p>
            <a:r>
              <a:rPr lang="en-GB" sz="1400" b="1" dirty="0" smtClean="0"/>
              <a:t>LHC momentum program</a:t>
            </a:r>
            <a:endParaRPr lang="en-GB" sz="1400" b="1" dirty="0"/>
          </a:p>
        </p:txBody>
      </p:sp>
      <p:sp>
        <p:nvSpPr>
          <p:cNvPr id="102" name="TextBox 101"/>
          <p:cNvSpPr txBox="1"/>
          <p:nvPr/>
        </p:nvSpPr>
        <p:spPr>
          <a:xfrm>
            <a:off x="4194732" y="4595747"/>
            <a:ext cx="1707519" cy="307777"/>
          </a:xfrm>
          <a:prstGeom prst="rect">
            <a:avLst/>
          </a:prstGeom>
          <a:noFill/>
        </p:spPr>
        <p:txBody>
          <a:bodyPr wrap="none" rtlCol="0">
            <a:spAutoFit/>
          </a:bodyPr>
          <a:lstStyle/>
          <a:p>
            <a:r>
              <a:rPr lang="en-GB" sz="1400" b="1" dirty="0" smtClean="0"/>
              <a:t>LHC stable phase</a:t>
            </a:r>
            <a:endParaRPr lang="en-GB" sz="1400" b="1" dirty="0"/>
          </a:p>
        </p:txBody>
      </p:sp>
      <p:sp>
        <p:nvSpPr>
          <p:cNvPr id="104" name="TextBox 103"/>
          <p:cNvSpPr txBox="1"/>
          <p:nvPr/>
        </p:nvSpPr>
        <p:spPr>
          <a:xfrm rot="16200000">
            <a:off x="2622514" y="1285648"/>
            <a:ext cx="1811714" cy="276999"/>
          </a:xfrm>
          <a:prstGeom prst="rect">
            <a:avLst/>
          </a:prstGeom>
          <a:noFill/>
        </p:spPr>
        <p:txBody>
          <a:bodyPr wrap="none" rtlCol="0">
            <a:spAutoFit/>
          </a:bodyPr>
          <a:lstStyle/>
          <a:p>
            <a:r>
              <a:rPr lang="en-GB" sz="1200" b="1" dirty="0" smtClean="0"/>
              <a:t>Momentum, p [GeV/c]</a:t>
            </a:r>
            <a:endParaRPr lang="en-GB" sz="1200" b="1" dirty="0"/>
          </a:p>
        </p:txBody>
      </p:sp>
      <p:sp>
        <p:nvSpPr>
          <p:cNvPr id="105" name="TextBox 104"/>
          <p:cNvSpPr txBox="1"/>
          <p:nvPr/>
        </p:nvSpPr>
        <p:spPr>
          <a:xfrm>
            <a:off x="1704741" y="2155825"/>
            <a:ext cx="2162772" cy="307777"/>
          </a:xfrm>
          <a:prstGeom prst="rect">
            <a:avLst/>
          </a:prstGeom>
          <a:noFill/>
        </p:spPr>
        <p:txBody>
          <a:bodyPr wrap="none" rtlCol="0">
            <a:spAutoFit/>
          </a:bodyPr>
          <a:lstStyle/>
          <a:p>
            <a:r>
              <a:rPr lang="en-GB" sz="1400" dirty="0" smtClean="0"/>
              <a:t>450 GeV/c, flat bottom</a:t>
            </a:r>
            <a:endParaRPr lang="en-GB" sz="1400" dirty="0"/>
          </a:p>
        </p:txBody>
      </p:sp>
      <p:cxnSp>
        <p:nvCxnSpPr>
          <p:cNvPr id="106" name="Straight Arrow Connector 105"/>
          <p:cNvCxnSpPr/>
          <p:nvPr/>
        </p:nvCxnSpPr>
        <p:spPr>
          <a:xfrm flipV="1">
            <a:off x="3204786" y="2393445"/>
            <a:ext cx="370169" cy="7414"/>
          </a:xfrm>
          <a:prstGeom prst="straightConnector1">
            <a:avLst/>
          </a:prstGeom>
          <a:ln w="317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5" name="Group 4"/>
          <p:cNvGrpSpPr/>
          <p:nvPr/>
        </p:nvGrpSpPr>
        <p:grpSpPr>
          <a:xfrm>
            <a:off x="8409376" y="894423"/>
            <a:ext cx="2248049" cy="307777"/>
            <a:chOff x="4257915" y="3161153"/>
            <a:chExt cx="2248049" cy="307777"/>
          </a:xfrm>
        </p:grpSpPr>
        <p:sp>
          <p:nvSpPr>
            <p:cNvPr id="107" name="TextBox 106"/>
            <p:cNvSpPr txBox="1"/>
            <p:nvPr/>
          </p:nvSpPr>
          <p:spPr>
            <a:xfrm>
              <a:off x="4562803" y="3161153"/>
              <a:ext cx="1943161" cy="307777"/>
            </a:xfrm>
            <a:prstGeom prst="rect">
              <a:avLst/>
            </a:prstGeom>
            <a:noFill/>
          </p:spPr>
          <p:txBody>
            <a:bodyPr wrap="none" rtlCol="0">
              <a:spAutoFit/>
            </a:bodyPr>
            <a:lstStyle/>
            <a:p>
              <a:r>
                <a:rPr lang="en-GB" sz="1400" dirty="0" smtClean="0"/>
                <a:t>6500 GeV/c, flat top</a:t>
              </a:r>
              <a:endParaRPr lang="en-GB" sz="1400" dirty="0"/>
            </a:p>
          </p:txBody>
        </p:sp>
        <p:cxnSp>
          <p:nvCxnSpPr>
            <p:cNvPr id="108" name="Straight Arrow Connector 107"/>
            <p:cNvCxnSpPr/>
            <p:nvPr/>
          </p:nvCxnSpPr>
          <p:spPr>
            <a:xfrm flipV="1">
              <a:off x="4257915" y="3321967"/>
              <a:ext cx="370169" cy="7414"/>
            </a:xfrm>
            <a:prstGeom prst="straightConnector1">
              <a:avLst/>
            </a:prstGeom>
            <a:ln w="3175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109" name="TextBox 108"/>
              <p:cNvSpPr txBox="1"/>
              <p:nvPr/>
            </p:nvSpPr>
            <p:spPr>
              <a:xfrm rot="16200000">
                <a:off x="2988032" y="2933914"/>
                <a:ext cx="1075341" cy="345223"/>
              </a:xfrm>
              <a:prstGeom prst="rect">
                <a:avLst/>
              </a:prstGeom>
              <a:noFill/>
            </p:spPr>
            <p:txBody>
              <a:bodyPr wrap="square" rtlCol="0">
                <a:spAutoFit/>
              </a:bodyPr>
              <a:lstStyle/>
              <a:p>
                <a14:m>
                  <m:oMath xmlns:m="http://schemas.openxmlformats.org/officeDocument/2006/math">
                    <m:sSub>
                      <m:sSubPr>
                        <m:ctrlPr>
                          <a:rPr lang="en-GB" sz="1600" i="1">
                            <a:latin typeface="Cambria Math" charset="0"/>
                          </a:rPr>
                        </m:ctrlPr>
                      </m:sSubPr>
                      <m:e>
                        <m:acc>
                          <m:accPr>
                            <m:chr m:val="̂"/>
                            <m:ctrlPr>
                              <a:rPr lang="en-GB" sz="1600" i="1">
                                <a:latin typeface="Cambria Math" charset="0"/>
                              </a:rPr>
                            </m:ctrlPr>
                          </m:accPr>
                          <m:e>
                            <m:r>
                              <a:rPr lang="en-GB" sz="1600" i="1">
                                <a:latin typeface="Cambria Math" panose="02040503050406030204" pitchFamily="18" charset="0"/>
                              </a:rPr>
                              <m:t>𝑉</m:t>
                            </m:r>
                          </m:e>
                        </m:acc>
                      </m:e>
                      <m:sub>
                        <m:r>
                          <m:rPr>
                            <m:sty m:val="p"/>
                          </m:rPr>
                          <a:rPr lang="en-GB" sz="1600">
                            <a:latin typeface="Cambria Math" panose="02040503050406030204" pitchFamily="18" charset="0"/>
                          </a:rPr>
                          <m:t>RF</m:t>
                        </m:r>
                      </m:sub>
                    </m:sSub>
                  </m:oMath>
                </a14:m>
                <a:r>
                  <a:rPr lang="en-GB" sz="1200" b="1" dirty="0" smtClean="0"/>
                  <a:t>[MV]</a:t>
                </a:r>
                <a:endParaRPr lang="en-GB" sz="1200" b="1" dirty="0"/>
              </a:p>
            </p:txBody>
          </p:sp>
        </mc:Choice>
        <mc:Fallback xmlns="">
          <p:sp>
            <p:nvSpPr>
              <p:cNvPr id="109" name="TextBox 108"/>
              <p:cNvSpPr txBox="1">
                <a:spLocks noRot="1" noChangeAspect="1" noMove="1" noResize="1" noEditPoints="1" noAdjustHandles="1" noChangeArrowheads="1" noChangeShapeType="1" noTextEdit="1"/>
              </p:cNvSpPr>
              <p:nvPr/>
            </p:nvSpPr>
            <p:spPr>
              <a:xfrm rot="16200000">
                <a:off x="2988032" y="2933914"/>
                <a:ext cx="1075341" cy="345223"/>
              </a:xfrm>
              <a:prstGeom prst="rect">
                <a:avLst/>
              </a:prstGeom>
              <a:blipFill rotWithShape="0">
                <a:blip r:embed="rId7"/>
                <a:stretch>
                  <a:fillRect r="-12281"/>
                </a:stretch>
              </a:blipFill>
            </p:spPr>
            <p:txBody>
              <a:bodyPr/>
              <a:lstStyle/>
              <a:p>
                <a:r>
                  <a:rPr lang="en-US">
                    <a:noFill/>
                  </a:rPr>
                  <a:t> </a:t>
                </a:r>
              </a:p>
            </p:txBody>
          </p:sp>
        </mc:Fallback>
      </mc:AlternateContent>
      <p:sp>
        <p:nvSpPr>
          <p:cNvPr id="110" name="TextBox 109"/>
          <p:cNvSpPr txBox="1"/>
          <p:nvPr/>
        </p:nvSpPr>
        <p:spPr>
          <a:xfrm>
            <a:off x="2844772" y="3956219"/>
            <a:ext cx="622286" cy="307777"/>
          </a:xfrm>
          <a:prstGeom prst="rect">
            <a:avLst/>
          </a:prstGeom>
          <a:noFill/>
        </p:spPr>
        <p:txBody>
          <a:bodyPr wrap="none" rtlCol="0">
            <a:spAutoFit/>
          </a:bodyPr>
          <a:lstStyle/>
          <a:p>
            <a:r>
              <a:rPr lang="en-GB" sz="1400" dirty="0" smtClean="0"/>
              <a:t>6 MV</a:t>
            </a:r>
            <a:endParaRPr lang="en-GB" sz="1400" dirty="0"/>
          </a:p>
        </p:txBody>
      </p:sp>
      <p:cxnSp>
        <p:nvCxnSpPr>
          <p:cNvPr id="111" name="Straight Arrow Connector 110"/>
          <p:cNvCxnSpPr/>
          <p:nvPr/>
        </p:nvCxnSpPr>
        <p:spPr>
          <a:xfrm flipV="1">
            <a:off x="3414040" y="4093911"/>
            <a:ext cx="252831" cy="7414"/>
          </a:xfrm>
          <a:prstGeom prst="straightConnector1">
            <a:avLst/>
          </a:prstGeom>
          <a:ln w="317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12" name="TextBox 111"/>
          <p:cNvSpPr txBox="1"/>
          <p:nvPr/>
        </p:nvSpPr>
        <p:spPr>
          <a:xfrm>
            <a:off x="8688787" y="2668486"/>
            <a:ext cx="702436" cy="307777"/>
          </a:xfrm>
          <a:prstGeom prst="rect">
            <a:avLst/>
          </a:prstGeom>
          <a:noFill/>
        </p:spPr>
        <p:txBody>
          <a:bodyPr wrap="none" rtlCol="0">
            <a:spAutoFit/>
          </a:bodyPr>
          <a:lstStyle/>
          <a:p>
            <a:r>
              <a:rPr lang="en-GB" sz="1400" dirty="0" smtClean="0"/>
              <a:t>12 MV</a:t>
            </a:r>
            <a:endParaRPr lang="en-GB" sz="1400" dirty="0"/>
          </a:p>
        </p:txBody>
      </p:sp>
      <p:cxnSp>
        <p:nvCxnSpPr>
          <p:cNvPr id="113" name="Straight Arrow Connector 112"/>
          <p:cNvCxnSpPr/>
          <p:nvPr/>
        </p:nvCxnSpPr>
        <p:spPr>
          <a:xfrm rot="16200000" flipH="1">
            <a:off x="8474463" y="2612571"/>
            <a:ext cx="4519" cy="424128"/>
          </a:xfrm>
          <a:prstGeom prst="straightConnector1">
            <a:avLst/>
          </a:prstGeom>
          <a:ln w="31750">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14" name="TextBox 113"/>
              <p:cNvSpPr txBox="1"/>
              <p:nvPr/>
            </p:nvSpPr>
            <p:spPr>
              <a:xfrm rot="16200000">
                <a:off x="2935646" y="4970357"/>
                <a:ext cx="1204806" cy="332912"/>
              </a:xfrm>
              <a:prstGeom prst="rect">
                <a:avLst/>
              </a:prstGeom>
              <a:noFill/>
            </p:spPr>
            <p:txBody>
              <a:bodyPr wrap="square" rtlCol="0">
                <a:spAutoFit/>
              </a:bodyPr>
              <a:lstStyle/>
              <a:p>
                <a14:m>
                  <m:oMath xmlns:m="http://schemas.openxmlformats.org/officeDocument/2006/math">
                    <m:sSub>
                      <m:sSubPr>
                        <m:ctrlPr>
                          <a:rPr lang="en-GB" sz="1600" b="1" i="1" smtClean="0">
                            <a:latin typeface="Cambria Math" charset="0"/>
                          </a:rPr>
                        </m:ctrlPr>
                      </m:sSubPr>
                      <m:e>
                        <m:r>
                          <a:rPr lang="el-GR" sz="1600" b="1" i="1">
                            <a:latin typeface="Cambria Math" panose="02040503050406030204" pitchFamily="18" charset="0"/>
                          </a:rPr>
                          <m:t>𝝋</m:t>
                        </m:r>
                      </m:e>
                      <m:sub>
                        <m:r>
                          <a:rPr lang="en-US" sz="1600" b="1" i="1" smtClean="0">
                            <a:latin typeface="Cambria Math" charset="0"/>
                          </a:rPr>
                          <m:t>𝒔</m:t>
                        </m:r>
                      </m:sub>
                    </m:sSub>
                  </m:oMath>
                </a14:m>
                <a:r>
                  <a:rPr lang="en-GB" sz="1200" b="1" dirty="0" smtClean="0"/>
                  <a:t> [degrees]</a:t>
                </a:r>
                <a:endParaRPr lang="en-GB" sz="1200" b="1" dirty="0"/>
              </a:p>
            </p:txBody>
          </p:sp>
        </mc:Choice>
        <mc:Fallback xmlns="">
          <p:sp>
            <p:nvSpPr>
              <p:cNvPr id="114" name="TextBox 113"/>
              <p:cNvSpPr txBox="1">
                <a:spLocks noRot="1" noChangeAspect="1" noMove="1" noResize="1" noEditPoints="1" noAdjustHandles="1" noChangeArrowheads="1" noChangeShapeType="1" noTextEdit="1"/>
              </p:cNvSpPr>
              <p:nvPr/>
            </p:nvSpPr>
            <p:spPr>
              <a:xfrm rot="16200000">
                <a:off x="2935646" y="4970357"/>
                <a:ext cx="1204806" cy="332912"/>
              </a:xfrm>
              <a:prstGeom prst="rect">
                <a:avLst/>
              </a:prstGeom>
              <a:blipFill rotWithShape="0">
                <a:blip r:embed="rId8"/>
                <a:stretch>
                  <a:fillRect r="-12727"/>
                </a:stretch>
              </a:blipFill>
            </p:spPr>
            <p:txBody>
              <a:bodyPr/>
              <a:lstStyle/>
              <a:p>
                <a:r>
                  <a:rPr lang="en-US">
                    <a:noFill/>
                  </a:rPr>
                  <a:t> </a:t>
                </a:r>
              </a:p>
            </p:txBody>
          </p:sp>
        </mc:Fallback>
      </mc:AlternateContent>
      <p:sp>
        <p:nvSpPr>
          <p:cNvPr id="115" name="TextBox 114"/>
          <p:cNvSpPr txBox="1"/>
          <p:nvPr/>
        </p:nvSpPr>
        <p:spPr>
          <a:xfrm>
            <a:off x="2881366" y="4441859"/>
            <a:ext cx="556563" cy="307777"/>
          </a:xfrm>
          <a:prstGeom prst="rect">
            <a:avLst/>
          </a:prstGeom>
          <a:noFill/>
        </p:spPr>
        <p:txBody>
          <a:bodyPr wrap="none" rtlCol="0">
            <a:spAutoFit/>
          </a:bodyPr>
          <a:lstStyle/>
          <a:p>
            <a:r>
              <a:rPr lang="en-GB" sz="1400" dirty="0" smtClean="0"/>
              <a:t>180°</a:t>
            </a:r>
            <a:endParaRPr lang="en-GB" sz="1400" dirty="0"/>
          </a:p>
        </p:txBody>
      </p:sp>
      <p:cxnSp>
        <p:nvCxnSpPr>
          <p:cNvPr id="116" name="Straight Arrow Connector 115"/>
          <p:cNvCxnSpPr/>
          <p:nvPr/>
        </p:nvCxnSpPr>
        <p:spPr>
          <a:xfrm>
            <a:off x="3376840" y="4590552"/>
            <a:ext cx="259276" cy="0"/>
          </a:xfrm>
          <a:prstGeom prst="straightConnector1">
            <a:avLst/>
          </a:prstGeom>
          <a:ln w="317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17" name="TextBox 116"/>
          <p:cNvSpPr txBox="1"/>
          <p:nvPr/>
        </p:nvSpPr>
        <p:spPr>
          <a:xfrm>
            <a:off x="4780794" y="5585327"/>
            <a:ext cx="556563" cy="307777"/>
          </a:xfrm>
          <a:prstGeom prst="rect">
            <a:avLst/>
          </a:prstGeom>
          <a:noFill/>
        </p:spPr>
        <p:txBody>
          <a:bodyPr wrap="none" rtlCol="0">
            <a:spAutoFit/>
          </a:bodyPr>
          <a:lstStyle/>
          <a:p>
            <a:r>
              <a:rPr lang="en-GB" sz="1400" dirty="0" smtClean="0"/>
              <a:t>176°</a:t>
            </a:r>
          </a:p>
        </p:txBody>
      </p:sp>
      <p:cxnSp>
        <p:nvCxnSpPr>
          <p:cNvPr id="118" name="Straight Arrow Connector 117"/>
          <p:cNvCxnSpPr/>
          <p:nvPr/>
        </p:nvCxnSpPr>
        <p:spPr>
          <a:xfrm flipH="1">
            <a:off x="8350756" y="4602428"/>
            <a:ext cx="177088" cy="0"/>
          </a:xfrm>
          <a:prstGeom prst="straightConnector1">
            <a:avLst/>
          </a:prstGeom>
          <a:ln w="317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19" name="TextBox 118"/>
          <p:cNvSpPr txBox="1"/>
          <p:nvPr/>
        </p:nvSpPr>
        <p:spPr>
          <a:xfrm>
            <a:off x="8606486" y="4414110"/>
            <a:ext cx="1925527" cy="307777"/>
          </a:xfrm>
          <a:prstGeom prst="rect">
            <a:avLst/>
          </a:prstGeom>
          <a:noFill/>
        </p:spPr>
        <p:txBody>
          <a:bodyPr wrap="none" rtlCol="0">
            <a:spAutoFit/>
          </a:bodyPr>
          <a:lstStyle/>
          <a:p>
            <a:r>
              <a:rPr lang="en-GB" sz="1400" dirty="0" smtClean="0"/>
              <a:t>180°, no acceleration</a:t>
            </a:r>
            <a:endParaRPr lang="en-GB" sz="1400" dirty="0"/>
          </a:p>
        </p:txBody>
      </p:sp>
      <p:cxnSp>
        <p:nvCxnSpPr>
          <p:cNvPr id="120" name="Straight Arrow Connector 119"/>
          <p:cNvCxnSpPr/>
          <p:nvPr/>
        </p:nvCxnSpPr>
        <p:spPr>
          <a:xfrm rot="5400000" flipV="1">
            <a:off x="4820297" y="6090576"/>
            <a:ext cx="301922" cy="3370"/>
          </a:xfrm>
          <a:prstGeom prst="straightConnector1">
            <a:avLst/>
          </a:prstGeom>
          <a:ln w="317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1" name="TextBox 120"/>
          <p:cNvSpPr txBox="1"/>
          <p:nvPr/>
        </p:nvSpPr>
        <p:spPr>
          <a:xfrm>
            <a:off x="5558795" y="6581001"/>
            <a:ext cx="1217000" cy="276999"/>
          </a:xfrm>
          <a:prstGeom prst="rect">
            <a:avLst/>
          </a:prstGeom>
          <a:noFill/>
        </p:spPr>
        <p:txBody>
          <a:bodyPr wrap="none" rtlCol="0">
            <a:spAutoFit/>
          </a:bodyPr>
          <a:lstStyle/>
          <a:p>
            <a:r>
              <a:rPr lang="en-GB" sz="1200" b="1" dirty="0" smtClean="0"/>
              <a:t>Ramp time [s]</a:t>
            </a:r>
            <a:endParaRPr lang="en-GB" sz="1200" b="1" dirty="0"/>
          </a:p>
        </p:txBody>
      </p:sp>
    </p:spTree>
    <p:extLst>
      <p:ext uri="{BB962C8B-B14F-4D97-AF65-F5344CB8AC3E}">
        <p14:creationId xmlns:p14="http://schemas.microsoft.com/office/powerpoint/2010/main" val="1007654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22.03.2022</a:t>
            </a:r>
            <a:endParaRPr lang="en-GB"/>
          </a:p>
        </p:txBody>
      </p:sp>
      <p:sp>
        <p:nvSpPr>
          <p:cNvPr id="3" name="Footer Placeholder 2"/>
          <p:cNvSpPr>
            <a:spLocks noGrp="1"/>
          </p:cNvSpPr>
          <p:nvPr>
            <p:ph type="ftr" sz="quarter" idx="11"/>
          </p:nvPr>
        </p:nvSpPr>
        <p:spPr/>
        <p:txBody>
          <a:bodyPr/>
          <a:lstStyle/>
          <a:p>
            <a:r>
              <a:rPr lang="en-GB" smtClean="0"/>
              <a:t>Introduction to accelerator physics, R. Alemany Fernandez</a:t>
            </a:r>
            <a:endParaRPr lang="en-GB"/>
          </a:p>
        </p:txBody>
      </p:sp>
      <p:sp>
        <p:nvSpPr>
          <p:cNvPr id="4" name="Slide Number Placeholder 3"/>
          <p:cNvSpPr>
            <a:spLocks noGrp="1"/>
          </p:cNvSpPr>
          <p:nvPr>
            <p:ph type="sldNum" sz="quarter" idx="12"/>
          </p:nvPr>
        </p:nvSpPr>
        <p:spPr/>
        <p:txBody>
          <a:bodyPr/>
          <a:lstStyle/>
          <a:p>
            <a:fld id="{F45B2314-50F7-4F10-B8A8-A8DCE8E27403}" type="slidenum">
              <a:rPr lang="en-GB" smtClean="0"/>
              <a:t>34</a:t>
            </a:fld>
            <a:endParaRPr lang="en-GB"/>
          </a:p>
        </p:txBody>
      </p:sp>
      <mc:AlternateContent xmlns:mc="http://schemas.openxmlformats.org/markup-compatibility/2006">
        <mc:Choice xmlns:a14="http://schemas.microsoft.com/office/drawing/2010/main" Requires="a14">
          <p:sp>
            <p:nvSpPr>
              <p:cNvPr id="5" name="TextBox 4"/>
              <p:cNvSpPr txBox="1"/>
              <p:nvPr/>
            </p:nvSpPr>
            <p:spPr>
              <a:xfrm>
                <a:off x="548640" y="499242"/>
                <a:ext cx="11094720" cy="2554545"/>
              </a:xfrm>
              <a:prstGeom prst="rect">
                <a:avLst/>
              </a:prstGeom>
              <a:noFill/>
            </p:spPr>
            <p:txBody>
              <a:bodyPr wrap="square" rtlCol="0">
                <a:spAutoFit/>
              </a:bodyPr>
              <a:lstStyle/>
              <a:p>
                <a:r>
                  <a:rPr lang="en-US" sz="2000" dirty="0" smtClean="0"/>
                  <a:t>How did we obtain the first equation of motion?</a:t>
                </a:r>
                <a:br>
                  <a:rPr lang="en-US" sz="2000" dirty="0" smtClean="0"/>
                </a:br>
                <a:endParaRPr lang="en-US" sz="2000" dirty="0" smtClean="0"/>
              </a:p>
              <a:p>
                <a:pPr marL="285750" indent="-285750">
                  <a:buFont typeface="Arial" charset="0"/>
                  <a:buChar char="•"/>
                </a:pPr>
                <a:r>
                  <a:rPr lang="en-US" sz="2000" dirty="0" smtClean="0"/>
                  <a:t>Just asking ourselves by </a:t>
                </a:r>
                <a:r>
                  <a:rPr lang="en-US" sz="2000" b="1" dirty="0" smtClean="0">
                    <a:solidFill>
                      <a:srgbClr val="FFC000"/>
                    </a:solidFill>
                  </a:rPr>
                  <a:t>how much </a:t>
                </a:r>
                <a:r>
                  <a:rPr lang="en-US" sz="2000" dirty="0" smtClean="0"/>
                  <a:t>the </a:t>
                </a:r>
                <a:r>
                  <a:rPr lang="en-US" sz="2000" b="1" dirty="0" smtClean="0">
                    <a:solidFill>
                      <a:srgbClr val="FFC000"/>
                    </a:solidFill>
                  </a:rPr>
                  <a:t>energy gain difference </a:t>
                </a:r>
                <a:r>
                  <a:rPr lang="en-US" sz="2000" dirty="0" smtClean="0"/>
                  <a:t>between the real and the ideal particle has </a:t>
                </a:r>
                <a:r>
                  <a:rPr lang="en-US" sz="2000" b="1" dirty="0" smtClean="0">
                    <a:solidFill>
                      <a:srgbClr val="FFC000"/>
                    </a:solidFill>
                  </a:rPr>
                  <a:t>changed after </a:t>
                </a:r>
                <a:r>
                  <a:rPr lang="en-US" sz="2000" b="1" dirty="0">
                    <a:solidFill>
                      <a:srgbClr val="FFC000"/>
                    </a:solidFill>
                  </a:rPr>
                  <a:t>one turn </a:t>
                </a:r>
                <a:endParaRPr lang="en-US" sz="2000" b="1" dirty="0" smtClean="0">
                  <a:solidFill>
                    <a:srgbClr val="FFC000"/>
                  </a:solidFill>
                </a:endParaRPr>
              </a:p>
              <a:p>
                <a:pPr marL="285750" indent="-285750">
                  <a:buFont typeface="Arial" charset="0"/>
                  <a:buChar char="•"/>
                </a:pPr>
                <a:r>
                  <a:rPr lang="en-US" sz="2000" dirty="0" smtClean="0"/>
                  <a:t>We considered the problem very adiabatic: </a:t>
                </a:r>
                <a:r>
                  <a:rPr lang="en-GB" sz="2000" dirty="0"/>
                  <a:t>the particle energy varies slowly in comparison with the synchrotron oscillations </a:t>
                </a:r>
                <a:r>
                  <a:rPr lang="en-GB" sz="2000" dirty="0" smtClean="0"/>
                  <a:t>period. </a:t>
                </a:r>
                <a:r>
                  <a:rPr lang="en-US" sz="2000" dirty="0" smtClean="0"/>
                  <a:t>We also made a small simplification ignoring higher order terms</a:t>
                </a:r>
              </a:p>
              <a:p>
                <a:pPr marL="285750" indent="-285750">
                  <a:buFont typeface="Arial" charset="0"/>
                  <a:buChar char="•"/>
                </a:pPr>
                <a:r>
                  <a:rPr lang="en-US" sz="2000" dirty="0" smtClean="0"/>
                  <a:t>We also assumed that </a:t>
                </a:r>
                <a14:m>
                  <m:oMath xmlns:m="http://schemas.openxmlformats.org/officeDocument/2006/math">
                    <m:r>
                      <m:rPr>
                        <m:sty m:val="p"/>
                      </m:rPr>
                      <a:rPr lang="el-GR" sz="2000" i="1">
                        <a:latin typeface="Cambria Math" panose="02040503050406030204" pitchFamily="18" charset="0"/>
                        <a:ea typeface="Cambria Math" panose="02040503050406030204" pitchFamily="18" charset="0"/>
                      </a:rPr>
                      <m:t>Ω</m:t>
                    </m:r>
                    <m:r>
                      <a:rPr lang="en-US" sz="2000" i="1">
                        <a:latin typeface="Cambria Math" panose="02040503050406030204" pitchFamily="18" charset="0"/>
                        <a:ea typeface="Cambria Math" panose="02040503050406030204" pitchFamily="18" charset="0"/>
                      </a:rPr>
                      <m:t>≈</m:t>
                    </m:r>
                    <m:sSub>
                      <m:sSubPr>
                        <m:ctrlPr>
                          <a:rPr lang="en-US" sz="2000" i="1">
                            <a:latin typeface="Cambria Math" charset="0"/>
                            <a:ea typeface="Cambria Math" panose="02040503050406030204" pitchFamily="18" charset="0"/>
                          </a:rPr>
                        </m:ctrlPr>
                      </m:sSubPr>
                      <m:e>
                        <m:r>
                          <m:rPr>
                            <m:sty m:val="p"/>
                          </m:rPr>
                          <a:rPr lang="el-GR" sz="2000" i="1">
                            <a:latin typeface="Cambria Math" panose="02040503050406030204" pitchFamily="18" charset="0"/>
                            <a:ea typeface="Cambria Math" panose="02040503050406030204" pitchFamily="18" charset="0"/>
                          </a:rPr>
                          <m:t>Ω</m:t>
                        </m:r>
                      </m:e>
                      <m:sub>
                        <m:r>
                          <a:rPr lang="en-US" sz="2000" i="1">
                            <a:latin typeface="Cambria Math" panose="02040503050406030204" pitchFamily="18" charset="0"/>
                            <a:ea typeface="Cambria Math" panose="02040503050406030204" pitchFamily="18" charset="0"/>
                          </a:rPr>
                          <m:t>𝑠</m:t>
                        </m:r>
                      </m:sub>
                    </m:sSub>
                  </m:oMath>
                </a14:m>
                <a:endParaRPr lang="en-US" sz="2000" dirty="0" smtClean="0"/>
              </a:p>
              <a:p>
                <a:endParaRPr lang="en-US" sz="2000" dirty="0"/>
              </a:p>
            </p:txBody>
          </p:sp>
        </mc:Choice>
        <mc:Fallback>
          <p:sp>
            <p:nvSpPr>
              <p:cNvPr id="5" name="TextBox 4"/>
              <p:cNvSpPr txBox="1">
                <a:spLocks noRot="1" noChangeAspect="1" noMove="1" noResize="1" noEditPoints="1" noAdjustHandles="1" noChangeArrowheads="1" noChangeShapeType="1" noTextEdit="1"/>
              </p:cNvSpPr>
              <p:nvPr/>
            </p:nvSpPr>
            <p:spPr>
              <a:xfrm>
                <a:off x="548640" y="499242"/>
                <a:ext cx="11094720" cy="2554545"/>
              </a:xfrm>
              <a:prstGeom prst="rect">
                <a:avLst/>
              </a:prstGeom>
              <a:blipFill rotWithShape="0">
                <a:blip r:embed="rId2"/>
                <a:stretch>
                  <a:fillRect l="-549" t="-143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6" name="Table 5"/>
              <p:cNvGraphicFramePr>
                <a:graphicFrameLocks noGrp="1"/>
              </p:cNvGraphicFramePr>
              <p:nvPr>
                <p:extLst>
                  <p:ext uri="{D42A27DB-BD31-4B8C-83A1-F6EECF244321}">
                    <p14:modId xmlns:p14="http://schemas.microsoft.com/office/powerpoint/2010/main" val="69348021"/>
                  </p:ext>
                </p:extLst>
              </p:nvPr>
            </p:nvGraphicFramePr>
            <p:xfrm>
              <a:off x="838200" y="3334527"/>
              <a:ext cx="10118398" cy="840423"/>
            </p:xfrm>
            <a:graphic>
              <a:graphicData uri="http://schemas.openxmlformats.org/drawingml/2006/table">
                <a:tbl>
                  <a:tblPr firstRow="1" bandRow="1">
                    <a:tableStyleId>{2D5ABB26-0587-4C30-8999-92F81FD0307C}</a:tableStyleId>
                  </a:tblPr>
                  <a:tblGrid>
                    <a:gridCol w="7104993">
                      <a:extLst>
                        <a:ext uri="{9D8B030D-6E8A-4147-A177-3AD203B41FA5}">
                          <a16:colId xmlns:a16="http://schemas.microsoft.com/office/drawing/2014/main" xmlns="" val="2435879438"/>
                        </a:ext>
                      </a:extLst>
                    </a:gridCol>
                    <a:gridCol w="3013405">
                      <a:extLst>
                        <a:ext uri="{9D8B030D-6E8A-4147-A177-3AD203B41FA5}">
                          <a16:colId xmlns:a16="http://schemas.microsoft.com/office/drawing/2014/main" xmlns="" val="348928089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acc>
                                  <m:accPr>
                                    <m:chr m:val="̇"/>
                                    <m:ctrlPr>
                                      <a:rPr lang="en-US" sz="2400" b="0" i="1" smtClean="0">
                                        <a:latin typeface="Cambria Math" charset="0"/>
                                        <a:ea typeface="Cambria Math" panose="02040503050406030204" pitchFamily="18" charset="0"/>
                                      </a:rPr>
                                    </m:ctrlPr>
                                  </m:accPr>
                                  <m:e>
                                    <m:r>
                                      <a:rPr lang="en-US" sz="2400" b="0" i="1" smtClean="0">
                                        <a:latin typeface="Cambria Math" panose="02040503050406030204" pitchFamily="18" charset="0"/>
                                        <a:ea typeface="Cambria Math" panose="02040503050406030204" pitchFamily="18" charset="0"/>
                                      </a:rPr>
                                      <m:t>𝑤</m:t>
                                    </m:r>
                                  </m:e>
                                </m:acc>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charset="0"/>
                                      </a:rPr>
                                    </m:ctrlPr>
                                  </m:fPr>
                                  <m:num>
                                    <m:r>
                                      <a:rPr lang="en-US" sz="2400" b="0" i="1" smtClean="0">
                                        <a:latin typeface="Cambria Math" panose="02040503050406030204" pitchFamily="18" charset="0"/>
                                        <a:ea typeface="Cambria Math" panose="02040503050406030204" pitchFamily="18" charset="0"/>
                                      </a:rPr>
                                      <m:t>𝑞</m:t>
                                    </m:r>
                                    <m:sSub>
                                      <m:sSubPr>
                                        <m:ctrlPr>
                                          <a:rPr lang="en-US" sz="2400" b="0" i="1" smtClean="0">
                                            <a:latin typeface="Cambria Math"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𝑉</m:t>
                                        </m:r>
                                      </m:e>
                                      <m:sub>
                                        <m:r>
                                          <a:rPr lang="en-US" sz="2400" b="0" i="1" smtClean="0">
                                            <a:latin typeface="Cambria Math" panose="02040503050406030204" pitchFamily="18" charset="0"/>
                                            <a:ea typeface="Cambria Math" panose="02040503050406030204" pitchFamily="18" charset="0"/>
                                          </a:rPr>
                                          <m:t>𝑚𝑎𝑥</m:t>
                                        </m:r>
                                      </m:sub>
                                    </m:sSub>
                                    <m:sSub>
                                      <m:sSubPr>
                                        <m:ctrlPr>
                                          <a:rPr lang="en-US" sz="2400" b="0" i="1" smtClean="0">
                                            <a:latin typeface="Cambria Math" charset="0"/>
                                            <a:ea typeface="Cambria Math" panose="02040503050406030204" pitchFamily="18" charset="0"/>
                                          </a:rPr>
                                        </m:ctrlPr>
                                      </m:sSubPr>
                                      <m:e>
                                        <m:r>
                                          <m:rPr>
                                            <m:sty m:val="p"/>
                                          </m:rPr>
                                          <a:rPr lang="el-GR" sz="2400" b="0" i="1" smtClean="0">
                                            <a:latin typeface="Cambria Math" panose="02040503050406030204" pitchFamily="18" charset="0"/>
                                            <a:ea typeface="Cambria Math" panose="02040503050406030204" pitchFamily="18" charset="0"/>
                                          </a:rPr>
                                          <m:t>Ω</m:t>
                                        </m:r>
                                      </m:e>
                                      <m:sub>
                                        <m:r>
                                          <a:rPr lang="en-US" sz="2400" b="0" i="1" smtClean="0">
                                            <a:latin typeface="Cambria Math" panose="02040503050406030204" pitchFamily="18" charset="0"/>
                                            <a:ea typeface="Cambria Math" panose="02040503050406030204" pitchFamily="18" charset="0"/>
                                          </a:rPr>
                                          <m:t>𝑠</m:t>
                                        </m:r>
                                      </m:sub>
                                    </m:sSub>
                                  </m:num>
                                  <m:den>
                                    <m:r>
                                      <a:rPr lang="en-US" sz="2400" b="0" i="1" smtClean="0">
                                        <a:latin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𝜋</m:t>
                                    </m:r>
                                    <m:sSub>
                                      <m:sSubPr>
                                        <m:ctrlPr>
                                          <a:rPr lang="en-US" sz="2400" b="0" i="1" smtClean="0">
                                            <a:latin typeface="Cambria Math" charset="0"/>
                                          </a:rPr>
                                        </m:ctrlPr>
                                      </m:sSubPr>
                                      <m:e>
                                        <m:r>
                                          <a:rPr lang="en-US" sz="2400" b="0" i="1" smtClean="0">
                                            <a:latin typeface="Cambria Math" panose="02040503050406030204" pitchFamily="18" charset="0"/>
                                          </a:rPr>
                                          <m:t>𝑊</m:t>
                                        </m:r>
                                      </m:e>
                                      <m:sub>
                                        <m:r>
                                          <a:rPr lang="en-US" sz="2400" b="0" i="1" smtClean="0">
                                            <a:latin typeface="Cambria Math" panose="02040503050406030204" pitchFamily="18" charset="0"/>
                                          </a:rPr>
                                          <m:t>𝑠</m:t>
                                        </m:r>
                                      </m:sub>
                                    </m:sSub>
                                  </m:den>
                                </m:f>
                                <m:r>
                                  <a:rPr lang="en-US" sz="2400" b="0" i="1" smtClean="0">
                                    <a:latin typeface="Cambria Math" panose="02040503050406030204" pitchFamily="18" charset="0"/>
                                    <a:ea typeface="Cambria Math" panose="02040503050406030204" pitchFamily="18" charset="0"/>
                                  </a:rPr>
                                  <m:t> (</m:t>
                                </m:r>
                                <m:r>
                                  <m:rPr>
                                    <m:sty m:val="p"/>
                                  </m:rPr>
                                  <a:rPr lang="en-US" sz="2400" b="0" i="0" smtClean="0">
                                    <a:latin typeface="Cambria Math" panose="02040503050406030204" pitchFamily="18" charset="0"/>
                                    <a:ea typeface="Cambria Math" panose="02040503050406030204" pitchFamily="18" charset="0"/>
                                  </a:rPr>
                                  <m:t>sin</m:t>
                                </m:r>
                                <m:r>
                                  <a:rPr lang="en-US" sz="2400" b="0" i="1" smtClean="0">
                                    <a:latin typeface="Cambria Math" panose="02040503050406030204" pitchFamily="18" charset="0"/>
                                    <a:ea typeface="Cambria Math" panose="02040503050406030204" pitchFamily="18" charset="0"/>
                                  </a:rPr>
                                  <m:t>⁡(</m:t>
                                </m:r>
                                <m:r>
                                  <m:rPr>
                                    <m:sty m:val="p"/>
                                  </m:rPr>
                                  <a:rPr lang="el-GR" sz="2400" b="0" i="1" smtClean="0">
                                    <a:latin typeface="Cambria Math" panose="02040503050406030204" pitchFamily="18" charset="0"/>
                                    <a:ea typeface="Cambria Math" panose="02040503050406030204" pitchFamily="18" charset="0"/>
                                  </a:rPr>
                                  <m:t>Δ</m:t>
                                </m:r>
                                <m:r>
                                  <a:rPr lang="en-US" sz="2400" b="0" i="1" smtClean="0">
                                    <a:latin typeface="Cambria Math" panose="02040503050406030204" pitchFamily="18" charset="0"/>
                                    <a:ea typeface="Cambria Math" panose="02040503050406030204" pitchFamily="18" charset="0"/>
                                  </a:rPr>
                                  <m:t>𝜑</m:t>
                                </m:r>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𝜑</m:t>
                                    </m:r>
                                  </m:e>
                                  <m:sub>
                                    <m:r>
                                      <a:rPr lang="en-US" sz="2400" b="0" i="1" smtClean="0">
                                        <a:latin typeface="Cambria Math" panose="02040503050406030204" pitchFamily="18" charset="0"/>
                                        <a:ea typeface="Cambria Math" panose="02040503050406030204" pitchFamily="18" charset="0"/>
                                      </a:rPr>
                                      <m:t>𝑠</m:t>
                                    </m:r>
                                  </m:sub>
                                </m:sSub>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𝑠𝑖𝑛</m:t>
                                </m:r>
                                <m:sSub>
                                  <m:sSubPr>
                                    <m:ctrlPr>
                                      <a:rPr lang="en-US" sz="2400" b="0" i="1" smtClean="0">
                                        <a:latin typeface="Cambria Math"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𝜑</m:t>
                                    </m:r>
                                  </m:e>
                                  <m:sub>
                                    <m:r>
                                      <a:rPr lang="en-US" sz="2400" b="0" i="1" smtClean="0">
                                        <a:latin typeface="Cambria Math" panose="02040503050406030204" pitchFamily="18" charset="0"/>
                                        <a:ea typeface="Cambria Math" panose="02040503050406030204" pitchFamily="18" charset="0"/>
                                      </a:rPr>
                                      <m:t>𝑠</m:t>
                                    </m:r>
                                  </m:sub>
                                </m:sSub>
                                <m:r>
                                  <a:rPr lang="en-US" sz="2400" b="0" i="1" smtClean="0">
                                    <a:latin typeface="Cambria Math" panose="02040503050406030204" pitchFamily="18" charset="0"/>
                                    <a:ea typeface="Cambria Math" panose="02040503050406030204" pitchFamily="18" charset="0"/>
                                  </a:rPr>
                                  <m:t>)</m:t>
                                </m:r>
                              </m:oMath>
                            </m:oMathPara>
                          </a14:m>
                          <a:endParaRPr lang="en-US" sz="2400" b="0" dirty="0" smtClean="0"/>
                        </a:p>
                      </a:txBody>
                      <a:tcPr>
                        <a:noFill/>
                      </a:tcPr>
                    </a:tc>
                    <a:tc>
                      <a:txBody>
                        <a:bodyPr/>
                        <a:lstStyle/>
                        <a:p>
                          <a:pPr algn="r"/>
                          <a:r>
                            <a:rPr lang="en-GB" sz="2400" dirty="0" smtClean="0"/>
                            <a:t>Eq. 25 </a:t>
                          </a:r>
                          <a:endParaRPr lang="en-GB" sz="2400" dirty="0"/>
                        </a:p>
                      </a:txBody>
                      <a:tcPr anchor="ctr"/>
                    </a:tc>
                    <a:extLst>
                      <a:ext uri="{0D108BD9-81ED-4DB2-BD59-A6C34878D82A}">
                        <a16:rowId xmlns:a16="http://schemas.microsoft.com/office/drawing/2014/main" xmlns="" val="2992407173"/>
                      </a:ext>
                    </a:extLst>
                  </a:tr>
                </a:tbl>
              </a:graphicData>
            </a:graphic>
          </p:graphicFrame>
        </mc:Choice>
        <mc:Fallback>
          <p:graphicFrame>
            <p:nvGraphicFramePr>
              <p:cNvPr id="6" name="Table 5"/>
              <p:cNvGraphicFramePr>
                <a:graphicFrameLocks noGrp="1"/>
              </p:cNvGraphicFramePr>
              <p:nvPr>
                <p:extLst>
                  <p:ext uri="{D42A27DB-BD31-4B8C-83A1-F6EECF244321}">
                    <p14:modId xmlns:p14="http://schemas.microsoft.com/office/powerpoint/2010/main" val="69348021"/>
                  </p:ext>
                </p:extLst>
              </p:nvPr>
            </p:nvGraphicFramePr>
            <p:xfrm>
              <a:off x="838200" y="3334527"/>
              <a:ext cx="10118398" cy="840423"/>
            </p:xfrm>
            <a:graphic>
              <a:graphicData uri="http://schemas.openxmlformats.org/drawingml/2006/table">
                <a:tbl>
                  <a:tblPr firstRow="1" bandRow="1">
                    <a:tableStyleId>{2D5ABB26-0587-4C30-8999-92F81FD0307C}</a:tableStyleId>
                  </a:tblPr>
                  <a:tblGrid>
                    <a:gridCol w="7104993">
                      <a:extLst>
                        <a:ext uri="{9D8B030D-6E8A-4147-A177-3AD203B41FA5}">
                          <a16:colId xmlns:a16="http://schemas.microsoft.com/office/drawing/2014/main" xmlns="" xmlns:a14="http://schemas.microsoft.com/office/drawing/2010/main" val="2435879438"/>
                        </a:ext>
                      </a:extLst>
                    </a:gridCol>
                    <a:gridCol w="3013405">
                      <a:extLst>
                        <a:ext uri="{9D8B030D-6E8A-4147-A177-3AD203B41FA5}">
                          <a16:colId xmlns:a16="http://schemas.microsoft.com/office/drawing/2014/main" xmlns="" xmlns:a14="http://schemas.microsoft.com/office/drawing/2010/main" val="3489280894"/>
                        </a:ext>
                      </a:extLst>
                    </a:gridCol>
                  </a:tblGrid>
                  <a:tr h="840423">
                    <a:tc>
                      <a:txBody>
                        <a:bodyPr/>
                        <a:lstStyle/>
                        <a:p>
                          <a:endParaRPr lang="en-US"/>
                        </a:p>
                      </a:txBody>
                      <a:tcPr>
                        <a:blipFill rotWithShape="0">
                          <a:blip r:embed="rId3"/>
                          <a:stretch>
                            <a:fillRect r="-42453"/>
                          </a:stretch>
                        </a:blipFill>
                      </a:tcPr>
                    </a:tc>
                    <a:tc>
                      <a:txBody>
                        <a:bodyPr/>
                        <a:lstStyle/>
                        <a:p>
                          <a:pPr algn="r"/>
                          <a:r>
                            <a:rPr lang="en-GB" sz="2400" dirty="0" smtClean="0"/>
                            <a:t>Eq. 25 </a:t>
                          </a:r>
                          <a:endParaRPr lang="en-GB" sz="2400" dirty="0"/>
                        </a:p>
                      </a:txBody>
                      <a:tcPr anchor="ctr"/>
                    </a:tc>
                    <a:extLst>
                      <a:ext uri="{0D108BD9-81ED-4DB2-BD59-A6C34878D82A}">
                        <a16:rowId xmlns:a16="http://schemas.microsoft.com/office/drawing/2014/main" xmlns="" xmlns:a14="http://schemas.microsoft.com/office/drawing/2010/main" val="2992407173"/>
                      </a:ext>
                    </a:extLst>
                  </a:tr>
                </a:tbl>
              </a:graphicData>
            </a:graphic>
          </p:graphicFrame>
        </mc:Fallback>
      </mc:AlternateContent>
      <p:sp>
        <p:nvSpPr>
          <p:cNvPr id="7" name="TextBox 6"/>
          <p:cNvSpPr txBox="1"/>
          <p:nvPr/>
        </p:nvSpPr>
        <p:spPr>
          <a:xfrm>
            <a:off x="623125" y="3499544"/>
            <a:ext cx="1915355" cy="646331"/>
          </a:xfrm>
          <a:prstGeom prst="rect">
            <a:avLst/>
          </a:prstGeom>
          <a:noFill/>
        </p:spPr>
        <p:txBody>
          <a:bodyPr wrap="square" rtlCol="0">
            <a:spAutoFit/>
          </a:bodyPr>
          <a:lstStyle/>
          <a:p>
            <a:pPr algn="ctr"/>
            <a:r>
              <a:rPr lang="en-GB" dirty="0" smtClean="0"/>
              <a:t>FIRST EQUATION OF MOTION</a:t>
            </a:r>
            <a:endParaRPr lang="en-GB" dirty="0"/>
          </a:p>
        </p:txBody>
      </p:sp>
      <p:sp>
        <p:nvSpPr>
          <p:cNvPr id="8" name="TextBox 7"/>
          <p:cNvSpPr txBox="1"/>
          <p:nvPr/>
        </p:nvSpPr>
        <p:spPr>
          <a:xfrm>
            <a:off x="4409440" y="4518207"/>
            <a:ext cx="6170215" cy="461665"/>
          </a:xfrm>
          <a:prstGeom prst="rect">
            <a:avLst/>
          </a:prstGeom>
          <a:noFill/>
        </p:spPr>
        <p:txBody>
          <a:bodyPr wrap="none" rtlCol="0">
            <a:spAutoFit/>
          </a:bodyPr>
          <a:lstStyle/>
          <a:p>
            <a:r>
              <a:rPr lang="en-US" sz="2400" dirty="0" smtClean="0"/>
              <a:t>Let’s now obtain the </a:t>
            </a:r>
            <a:r>
              <a:rPr lang="en-US" sz="2400" smtClean="0"/>
              <a:t>second equation of motion</a:t>
            </a:r>
            <a:endParaRPr lang="en-US" sz="2400"/>
          </a:p>
        </p:txBody>
      </p:sp>
      <mc:AlternateContent xmlns:mc="http://schemas.openxmlformats.org/markup-compatibility/2006" xmlns:a14="http://schemas.microsoft.com/office/drawing/2010/main">
        <mc:Choice Requires="a14">
          <p:sp>
            <p:nvSpPr>
              <p:cNvPr id="9" name="TextBox 8"/>
              <p:cNvSpPr txBox="1"/>
              <p:nvPr/>
            </p:nvSpPr>
            <p:spPr>
              <a:xfrm>
                <a:off x="3774440" y="5148540"/>
                <a:ext cx="7579360" cy="646331"/>
              </a:xfrm>
              <a:prstGeom prst="rect">
                <a:avLst/>
              </a:prstGeom>
              <a:noFill/>
            </p:spPr>
            <p:txBody>
              <a:bodyPr wrap="square" rtlCol="0">
                <a:spAutoFit/>
              </a:bodyPr>
              <a:lstStyle/>
              <a:p>
                <a:r>
                  <a:rPr lang="en-US" dirty="0" smtClean="0"/>
                  <a:t>We will ask ourselves: </a:t>
                </a:r>
                <a:r>
                  <a:rPr lang="en-GB" b="1" dirty="0">
                    <a:solidFill>
                      <a:srgbClr val="FFC000"/>
                    </a:solidFill>
                  </a:rPr>
                  <a:t>how much</a:t>
                </a:r>
                <a:r>
                  <a:rPr lang="en-GB" dirty="0">
                    <a:solidFill>
                      <a:srgbClr val="FFC000"/>
                    </a:solidFill>
                  </a:rPr>
                  <a:t> </a:t>
                </a:r>
                <a:r>
                  <a:rPr lang="en-GB" dirty="0"/>
                  <a:t>the difference between the real particle phase and the ideal particle phase (</a:t>
                </a:r>
                <a14:m>
                  <m:oMath xmlns:m="http://schemas.openxmlformats.org/officeDocument/2006/math">
                    <m:r>
                      <a:rPr lang="el-GR" b="1" i="1" smtClean="0">
                        <a:solidFill>
                          <a:srgbClr val="FFC000"/>
                        </a:solidFill>
                        <a:latin typeface="Cambria Math" panose="02040503050406030204" pitchFamily="18" charset="0"/>
                        <a:ea typeface="Cambria Math" panose="02040503050406030204" pitchFamily="18" charset="0"/>
                      </a:rPr>
                      <m:t>𝜟𝝋</m:t>
                    </m:r>
                    <m:r>
                      <a:rPr lang="en-US" b="1" i="1">
                        <a:solidFill>
                          <a:srgbClr val="FFC000"/>
                        </a:solidFill>
                        <a:latin typeface="Cambria Math" panose="02040503050406030204" pitchFamily="18" charset="0"/>
                        <a:ea typeface="Cambria Math" panose="02040503050406030204" pitchFamily="18" charset="0"/>
                      </a:rPr>
                      <m:t>=</m:t>
                    </m:r>
                    <m:r>
                      <a:rPr lang="en-US" b="1" i="1">
                        <a:solidFill>
                          <a:srgbClr val="FFC000"/>
                        </a:solidFill>
                        <a:latin typeface="Cambria Math" panose="02040503050406030204" pitchFamily="18" charset="0"/>
                        <a:ea typeface="Cambria Math" panose="02040503050406030204" pitchFamily="18" charset="0"/>
                      </a:rPr>
                      <m:t>𝝋</m:t>
                    </m:r>
                    <m:r>
                      <a:rPr lang="en-US" b="1" i="1">
                        <a:solidFill>
                          <a:srgbClr val="FFC000"/>
                        </a:solidFill>
                        <a:latin typeface="Cambria Math" panose="02040503050406030204" pitchFamily="18" charset="0"/>
                        <a:ea typeface="Cambria Math" panose="02040503050406030204" pitchFamily="18" charset="0"/>
                      </a:rPr>
                      <m:t>−</m:t>
                    </m:r>
                    <m:sSub>
                      <m:sSubPr>
                        <m:ctrlPr>
                          <a:rPr lang="en-US" b="1" i="1">
                            <a:solidFill>
                              <a:srgbClr val="FFC000"/>
                            </a:solidFill>
                            <a:latin typeface="Cambria Math" charset="0"/>
                            <a:ea typeface="Cambria Math" panose="02040503050406030204" pitchFamily="18" charset="0"/>
                          </a:rPr>
                        </m:ctrlPr>
                      </m:sSubPr>
                      <m:e>
                        <m:r>
                          <a:rPr lang="en-US" b="1" i="1">
                            <a:solidFill>
                              <a:srgbClr val="FFC000"/>
                            </a:solidFill>
                            <a:latin typeface="Cambria Math" panose="02040503050406030204" pitchFamily="18" charset="0"/>
                            <a:ea typeface="Cambria Math" panose="02040503050406030204" pitchFamily="18" charset="0"/>
                          </a:rPr>
                          <m:t>𝝋</m:t>
                        </m:r>
                      </m:e>
                      <m:sub>
                        <m:r>
                          <a:rPr lang="en-US" b="1" i="1">
                            <a:solidFill>
                              <a:srgbClr val="FFC000"/>
                            </a:solidFill>
                            <a:latin typeface="Cambria Math" panose="02040503050406030204" pitchFamily="18" charset="0"/>
                            <a:ea typeface="Cambria Math" panose="02040503050406030204" pitchFamily="18" charset="0"/>
                          </a:rPr>
                          <m:t>𝒔</m:t>
                        </m:r>
                      </m:sub>
                    </m:sSub>
                  </m:oMath>
                </a14:m>
                <a:r>
                  <a:rPr lang="en-GB" dirty="0"/>
                  <a:t>) </a:t>
                </a:r>
                <a:r>
                  <a:rPr lang="en-GB" b="1" dirty="0">
                    <a:solidFill>
                      <a:srgbClr val="FFC000"/>
                    </a:solidFill>
                  </a:rPr>
                  <a:t>has changed after one turn</a:t>
                </a:r>
                <a:r>
                  <a:rPr lang="en-US" dirty="0" smtClean="0">
                    <a:solidFill>
                      <a:srgbClr val="FFC000"/>
                    </a:solidFill>
                  </a:rPr>
                  <a:t> </a:t>
                </a:r>
                <a:endParaRPr lang="en-US" dirty="0">
                  <a:solidFill>
                    <a:srgbClr val="FFC00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774440" y="5148540"/>
                <a:ext cx="7579360" cy="646331"/>
              </a:xfrm>
              <a:prstGeom prst="rect">
                <a:avLst/>
              </a:prstGeom>
              <a:blipFill rotWithShape="0">
                <a:blip r:embed="rId4"/>
                <a:stretch>
                  <a:fillRect l="-643" t="-5660" r="-643" b="-15094"/>
                </a:stretch>
              </a:blipFill>
            </p:spPr>
            <p:txBody>
              <a:bodyPr/>
              <a:lstStyle/>
              <a:p>
                <a:r>
                  <a:rPr lang="en-US">
                    <a:noFill/>
                  </a:rPr>
                  <a:t> </a:t>
                </a:r>
              </a:p>
            </p:txBody>
          </p:sp>
        </mc:Fallback>
      </mc:AlternateContent>
    </p:spTree>
    <p:extLst>
      <p:ext uri="{BB962C8B-B14F-4D97-AF65-F5344CB8AC3E}">
        <p14:creationId xmlns:p14="http://schemas.microsoft.com/office/powerpoint/2010/main" val="349562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8373" y="474096"/>
            <a:ext cx="9311537" cy="830997"/>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To obtain the second equation of motion we need the concept of slip factor (Eq. 18) and that: </a:t>
            </a:r>
            <a:endParaRPr lang="en-GB" sz="2400" dirty="0"/>
          </a:p>
        </p:txBody>
      </p:sp>
      <mc:AlternateContent xmlns:mc="http://schemas.openxmlformats.org/markup-compatibility/2006">
        <mc:Choice xmlns:a14="http://schemas.microsoft.com/office/drawing/2010/main" Requires="a14">
          <p:graphicFrame>
            <p:nvGraphicFramePr>
              <p:cNvPr id="3" name="Table 2"/>
              <p:cNvGraphicFramePr>
                <a:graphicFrameLocks noGrp="1"/>
              </p:cNvGraphicFramePr>
              <p:nvPr>
                <p:extLst>
                  <p:ext uri="{D42A27DB-BD31-4B8C-83A1-F6EECF244321}">
                    <p14:modId xmlns:p14="http://schemas.microsoft.com/office/powerpoint/2010/main" val="82671150"/>
                  </p:ext>
                </p:extLst>
              </p:nvPr>
            </p:nvGraphicFramePr>
            <p:xfrm>
              <a:off x="378373" y="980337"/>
              <a:ext cx="10118398" cy="883285"/>
            </p:xfrm>
            <a:graphic>
              <a:graphicData uri="http://schemas.openxmlformats.org/drawingml/2006/table">
                <a:tbl>
                  <a:tblPr firstRow="1" bandRow="1">
                    <a:tableStyleId>{2D5ABB26-0587-4C30-8999-92F81FD0307C}</a:tableStyleId>
                  </a:tblPr>
                  <a:tblGrid>
                    <a:gridCol w="6348248">
                      <a:extLst>
                        <a:ext uri="{9D8B030D-6E8A-4147-A177-3AD203B41FA5}">
                          <a16:colId xmlns:a16="http://schemas.microsoft.com/office/drawing/2014/main" xmlns="" val="2435879438"/>
                        </a:ext>
                      </a:extLst>
                    </a:gridCol>
                    <a:gridCol w="3770150">
                      <a:extLst>
                        <a:ext uri="{9D8B030D-6E8A-4147-A177-3AD203B41FA5}">
                          <a16:colId xmlns:a16="http://schemas.microsoft.com/office/drawing/2014/main" xmlns="" val="348928089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f>
                                  <m:fPr>
                                    <m:ctrlPr>
                                      <a:rPr lang="en-US" sz="2400" b="0" i="1" smtClean="0">
                                        <a:latin typeface="Cambria Math" charset="0"/>
                                      </a:rPr>
                                    </m:ctrlPr>
                                  </m:fPr>
                                  <m:num>
                                    <m:r>
                                      <m:rPr>
                                        <m:sty m:val="p"/>
                                      </m:rPr>
                                      <a:rPr lang="el-GR" sz="2400" b="0" i="1" smtClean="0">
                                        <a:latin typeface="Cambria Math" panose="02040503050406030204" pitchFamily="18" charset="0"/>
                                        <a:ea typeface="Cambria Math" panose="02040503050406030204" pitchFamily="18" charset="0"/>
                                      </a:rPr>
                                      <m:t>Δ</m:t>
                                    </m:r>
                                    <m:r>
                                      <a:rPr lang="en-US" sz="2400" b="0" i="1" smtClean="0">
                                        <a:latin typeface="Cambria Math" panose="02040503050406030204" pitchFamily="18" charset="0"/>
                                        <a:ea typeface="Cambria Math" panose="02040503050406030204" pitchFamily="18" charset="0"/>
                                      </a:rPr>
                                      <m:t>𝑝</m:t>
                                    </m:r>
                                  </m:num>
                                  <m:den>
                                    <m:sSub>
                                      <m:sSubPr>
                                        <m:ctrlPr>
                                          <a:rPr lang="en-US" sz="2400" b="0" i="1" smtClean="0">
                                            <a:latin typeface="Cambria Math"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𝑠</m:t>
                                        </m:r>
                                      </m:sub>
                                    </m:sSub>
                                  </m:den>
                                </m:f>
                                <m:r>
                                  <a:rPr lang="en-US" sz="2400" b="0" i="1" smtClean="0">
                                    <a:latin typeface="Cambria Math" panose="02040503050406030204" pitchFamily="18" charset="0"/>
                                  </a:rPr>
                                  <m:t>=</m:t>
                                </m:r>
                                <m:f>
                                  <m:fPr>
                                    <m:ctrlPr>
                                      <a:rPr lang="en-US" sz="2400" b="0" i="1" smtClean="0">
                                        <a:latin typeface="Cambria Math" charset="0"/>
                                      </a:rPr>
                                    </m:ctrlPr>
                                  </m:fPr>
                                  <m:num>
                                    <m:r>
                                      <a:rPr lang="en-US" sz="2400" b="0" i="1" smtClean="0">
                                        <a:latin typeface="Cambria Math" panose="02040503050406030204" pitchFamily="18" charset="0"/>
                                      </a:rPr>
                                      <m:t>1</m:t>
                                    </m:r>
                                  </m:num>
                                  <m:den>
                                    <m:sSup>
                                      <m:sSupPr>
                                        <m:ctrlPr>
                                          <a:rPr lang="en-US" sz="2400" b="0" i="1" smtClean="0">
                                            <a:latin typeface="Cambria Math" charset="0"/>
                                          </a:rPr>
                                        </m:ctrlPr>
                                      </m:sSupPr>
                                      <m:e>
                                        <m:sSub>
                                          <m:sSubPr>
                                            <m:ctrlPr>
                                              <a:rPr lang="en-US" sz="2400" b="0" i="1" smtClean="0">
                                                <a:latin typeface="Cambria Math" charset="0"/>
                                              </a:rPr>
                                            </m:ctrlPr>
                                          </m:sSubPr>
                                          <m:e>
                                            <m:r>
                                              <a:rPr lang="en-US" sz="2400" b="0" i="1" smtClean="0">
                                                <a:latin typeface="Cambria Math" panose="02040503050406030204" pitchFamily="18" charset="0"/>
                                                <a:ea typeface="Cambria Math" panose="02040503050406030204" pitchFamily="18" charset="0"/>
                                              </a:rPr>
                                              <m:t>𝛽</m:t>
                                            </m:r>
                                          </m:e>
                                          <m:sub>
                                            <m:r>
                                              <a:rPr lang="en-US" sz="2400" b="0" i="1" smtClean="0">
                                                <a:latin typeface="Cambria Math" panose="02040503050406030204" pitchFamily="18" charset="0"/>
                                              </a:rPr>
                                              <m:t>𝑠</m:t>
                                            </m:r>
                                          </m:sub>
                                        </m:sSub>
                                      </m:e>
                                      <m:sup>
                                        <m:r>
                                          <a:rPr lang="en-US" sz="2400" b="0" i="1" smtClean="0">
                                            <a:latin typeface="Cambria Math" panose="02040503050406030204" pitchFamily="18" charset="0"/>
                                          </a:rPr>
                                          <m:t>2</m:t>
                                        </m:r>
                                      </m:sup>
                                    </m:sSup>
                                  </m:den>
                                </m:f>
                                <m:f>
                                  <m:fPr>
                                    <m:ctrlPr>
                                      <a:rPr lang="en-US" sz="2400" b="0" i="1" smtClean="0">
                                        <a:latin typeface="Cambria Math" charset="0"/>
                                      </a:rPr>
                                    </m:ctrlPr>
                                  </m:fPr>
                                  <m:num>
                                    <m:r>
                                      <m:rPr>
                                        <m:sty m:val="p"/>
                                      </m:rPr>
                                      <a:rPr lang="el-GR" sz="2400" b="0" i="1" smtClean="0">
                                        <a:latin typeface="Cambria Math" panose="02040503050406030204" pitchFamily="18" charset="0"/>
                                        <a:ea typeface="Cambria Math" panose="02040503050406030204" pitchFamily="18" charset="0"/>
                                      </a:rPr>
                                      <m:t>Δ</m:t>
                                    </m:r>
                                    <m:r>
                                      <a:rPr lang="en-US" sz="2400" b="0" i="1" smtClean="0">
                                        <a:latin typeface="Cambria Math" panose="02040503050406030204" pitchFamily="18" charset="0"/>
                                        <a:ea typeface="Cambria Math" panose="02040503050406030204" pitchFamily="18" charset="0"/>
                                      </a:rPr>
                                      <m:t>𝑊</m:t>
                                    </m:r>
                                  </m:num>
                                  <m:den>
                                    <m:sSub>
                                      <m:sSubPr>
                                        <m:ctrlPr>
                                          <a:rPr lang="en-US" sz="2400" b="0" i="1" smtClean="0">
                                            <a:latin typeface="Cambria Math" charset="0"/>
                                          </a:rPr>
                                        </m:ctrlPr>
                                      </m:sSubPr>
                                      <m:e>
                                        <m:r>
                                          <a:rPr lang="en-US" sz="2400" b="0" i="1" smtClean="0">
                                            <a:latin typeface="Cambria Math" panose="02040503050406030204" pitchFamily="18" charset="0"/>
                                          </a:rPr>
                                          <m:t>𝑊</m:t>
                                        </m:r>
                                      </m:e>
                                      <m:sub>
                                        <m:r>
                                          <a:rPr lang="en-US" sz="2400" b="0" i="1" smtClean="0">
                                            <a:latin typeface="Cambria Math" panose="02040503050406030204" pitchFamily="18" charset="0"/>
                                          </a:rPr>
                                          <m:t>𝑠</m:t>
                                        </m:r>
                                      </m:sub>
                                    </m:sSub>
                                  </m:den>
                                </m:f>
                              </m:oMath>
                            </m:oMathPara>
                          </a14:m>
                          <a:endParaRPr lang="en-US" sz="2400" b="0" dirty="0" smtClean="0"/>
                        </a:p>
                      </a:txBody>
                      <a:tcPr/>
                    </a:tc>
                    <a:tc>
                      <a:txBody>
                        <a:bodyPr/>
                        <a:lstStyle/>
                        <a:p>
                          <a:pPr algn="r"/>
                          <a:r>
                            <a:rPr lang="en-GB" sz="2400" dirty="0" smtClean="0"/>
                            <a:t>Eq. 26 (*) </a:t>
                          </a:r>
                          <a:endParaRPr lang="en-GB" sz="2400" dirty="0"/>
                        </a:p>
                      </a:txBody>
                      <a:tcPr anchor="ctr"/>
                    </a:tc>
                    <a:extLst>
                      <a:ext uri="{0D108BD9-81ED-4DB2-BD59-A6C34878D82A}">
                        <a16:rowId xmlns:a16="http://schemas.microsoft.com/office/drawing/2014/main" xmlns="" val="2992407173"/>
                      </a:ext>
                    </a:extLst>
                  </a:tr>
                </a:tbl>
              </a:graphicData>
            </a:graphic>
          </p:graphicFrame>
        </mc:Choice>
        <mc:Fallback>
          <p:graphicFrame>
            <p:nvGraphicFramePr>
              <p:cNvPr id="3" name="Table 2"/>
              <p:cNvGraphicFramePr>
                <a:graphicFrameLocks noGrp="1"/>
              </p:cNvGraphicFramePr>
              <p:nvPr>
                <p:extLst>
                  <p:ext uri="{D42A27DB-BD31-4B8C-83A1-F6EECF244321}">
                    <p14:modId xmlns:p14="http://schemas.microsoft.com/office/powerpoint/2010/main" val="82671150"/>
                  </p:ext>
                </p:extLst>
              </p:nvPr>
            </p:nvGraphicFramePr>
            <p:xfrm>
              <a:off x="378373" y="980337"/>
              <a:ext cx="10118398" cy="883285"/>
            </p:xfrm>
            <a:graphic>
              <a:graphicData uri="http://schemas.openxmlformats.org/drawingml/2006/table">
                <a:tbl>
                  <a:tblPr firstRow="1" bandRow="1">
                    <a:tableStyleId>{2D5ABB26-0587-4C30-8999-92F81FD0307C}</a:tableStyleId>
                  </a:tblPr>
                  <a:tblGrid>
                    <a:gridCol w="6348248">
                      <a:extLst>
                        <a:ext uri="{9D8B030D-6E8A-4147-A177-3AD203B41FA5}">
                          <a16:colId xmlns:a16="http://schemas.microsoft.com/office/drawing/2014/main" xmlns="" xmlns:a14="http://schemas.microsoft.com/office/drawing/2010/main" val="2435879438"/>
                        </a:ext>
                      </a:extLst>
                    </a:gridCol>
                    <a:gridCol w="3770150">
                      <a:extLst>
                        <a:ext uri="{9D8B030D-6E8A-4147-A177-3AD203B41FA5}">
                          <a16:colId xmlns:a16="http://schemas.microsoft.com/office/drawing/2014/main" xmlns="" xmlns:a14="http://schemas.microsoft.com/office/drawing/2010/main" val="3489280894"/>
                        </a:ext>
                      </a:extLst>
                    </a:gridCol>
                  </a:tblGrid>
                  <a:tr h="883285">
                    <a:tc>
                      <a:txBody>
                        <a:bodyPr/>
                        <a:lstStyle/>
                        <a:p>
                          <a:endParaRPr lang="en-US"/>
                        </a:p>
                      </a:txBody>
                      <a:tcPr>
                        <a:blipFill rotWithShape="0">
                          <a:blip r:embed="rId2"/>
                          <a:stretch>
                            <a:fillRect r="-59462"/>
                          </a:stretch>
                        </a:blipFill>
                      </a:tcPr>
                    </a:tc>
                    <a:tc>
                      <a:txBody>
                        <a:bodyPr/>
                        <a:lstStyle/>
                        <a:p>
                          <a:pPr algn="r"/>
                          <a:r>
                            <a:rPr lang="en-GB" sz="2400" dirty="0" smtClean="0"/>
                            <a:t>Eq. 26 (*) </a:t>
                          </a:r>
                          <a:endParaRPr lang="en-GB" sz="2400" dirty="0"/>
                        </a:p>
                      </a:txBody>
                      <a:tcPr anchor="ctr"/>
                    </a:tc>
                    <a:extLst>
                      <a:ext uri="{0D108BD9-81ED-4DB2-BD59-A6C34878D82A}">
                        <a16:rowId xmlns:a16="http://schemas.microsoft.com/office/drawing/2014/main" xmlns="" xmlns:a14="http://schemas.microsoft.com/office/drawing/2010/main" val="2992407173"/>
                      </a:ext>
                    </a:extLst>
                  </a:tr>
                </a:tbl>
              </a:graphicData>
            </a:graphic>
          </p:graphicFrame>
        </mc:Fallback>
      </mc:AlternateContent>
      <p:sp>
        <p:nvSpPr>
          <p:cNvPr id="6" name="TextBox 5"/>
          <p:cNvSpPr txBox="1"/>
          <p:nvPr/>
        </p:nvSpPr>
        <p:spPr>
          <a:xfrm>
            <a:off x="378373" y="1876457"/>
            <a:ext cx="7151445" cy="461665"/>
          </a:xfrm>
          <a:prstGeom prst="rect">
            <a:avLst/>
          </a:prstGeom>
          <a:noFill/>
        </p:spPr>
        <p:txBody>
          <a:bodyPr wrap="none" rtlCol="0">
            <a:spAutoFit/>
          </a:bodyPr>
          <a:lstStyle/>
          <a:p>
            <a:pPr marL="285750" indent="-285750">
              <a:buFont typeface="Arial" panose="020B0604020202020204" pitchFamily="34" charset="0"/>
              <a:buChar char="•"/>
            </a:pPr>
            <a:r>
              <a:rPr lang="en-GB" sz="2400" dirty="0" smtClean="0"/>
              <a:t>We start from the equations for the angular velocity: </a:t>
            </a:r>
            <a:endParaRPr lang="en-GB" sz="2400" dirty="0"/>
          </a:p>
        </p:txBody>
      </p:sp>
      <mc:AlternateContent xmlns:mc="http://schemas.openxmlformats.org/markup-compatibility/2006">
        <mc:Choice xmlns:a14="http://schemas.microsoft.com/office/drawing/2010/main" Requires="a14">
          <p:graphicFrame>
            <p:nvGraphicFramePr>
              <p:cNvPr id="7" name="Table 6"/>
              <p:cNvGraphicFramePr>
                <a:graphicFrameLocks noGrp="1"/>
              </p:cNvGraphicFramePr>
              <p:nvPr>
                <p:extLst>
                  <p:ext uri="{D42A27DB-BD31-4B8C-83A1-F6EECF244321}">
                    <p14:modId xmlns:p14="http://schemas.microsoft.com/office/powerpoint/2010/main" val="1709939177"/>
                  </p:ext>
                </p:extLst>
              </p:nvPr>
            </p:nvGraphicFramePr>
            <p:xfrm>
              <a:off x="378373" y="2271833"/>
              <a:ext cx="10118398" cy="457200"/>
            </p:xfrm>
            <a:graphic>
              <a:graphicData uri="http://schemas.openxmlformats.org/drawingml/2006/table">
                <a:tbl>
                  <a:tblPr firstRow="1" bandRow="1">
                    <a:tableStyleId>{2D5ABB26-0587-4C30-8999-92F81FD0307C}</a:tableStyleId>
                  </a:tblPr>
                  <a:tblGrid>
                    <a:gridCol w="6348248">
                      <a:extLst>
                        <a:ext uri="{9D8B030D-6E8A-4147-A177-3AD203B41FA5}">
                          <a16:colId xmlns:a16="http://schemas.microsoft.com/office/drawing/2014/main" xmlns="" val="2435879438"/>
                        </a:ext>
                      </a:extLst>
                    </a:gridCol>
                    <a:gridCol w="3770150">
                      <a:extLst>
                        <a:ext uri="{9D8B030D-6E8A-4147-A177-3AD203B41FA5}">
                          <a16:colId xmlns:a16="http://schemas.microsoft.com/office/drawing/2014/main" xmlns="" val="348928089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𝛿𝜑</m:t>
                                </m:r>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charset="0"/>
                                        <a:ea typeface="Cambria Math" panose="02040503050406030204" pitchFamily="18" charset="0"/>
                                      </a:rPr>
                                    </m:ctrlPr>
                                  </m:sSubPr>
                                  <m:e>
                                    <m:r>
                                      <m:rPr>
                                        <m:sty m:val="p"/>
                                      </m:rPr>
                                      <a:rPr lang="el-GR" sz="2400" b="0" i="1" smtClean="0">
                                        <a:latin typeface="Cambria Math" panose="02040503050406030204" pitchFamily="18" charset="0"/>
                                        <a:ea typeface="Cambria Math" panose="02040503050406030204" pitchFamily="18" charset="0"/>
                                      </a:rPr>
                                      <m:t>Ω</m:t>
                                    </m:r>
                                  </m:e>
                                  <m:sub>
                                    <m:r>
                                      <a:rPr lang="en-US" sz="2400" b="0" i="1" smtClean="0">
                                        <a:latin typeface="Cambria Math" panose="02040503050406030204" pitchFamily="18" charset="0"/>
                                        <a:ea typeface="Cambria Math" panose="02040503050406030204" pitchFamily="18" charset="0"/>
                                      </a:rPr>
                                      <m:t>𝑅𝐹</m:t>
                                    </m:r>
                                  </m:sub>
                                </m:sSub>
                                <m:r>
                                  <a:rPr lang="en-US" sz="2400" b="0" i="1" smtClean="0">
                                    <a:latin typeface="Cambria Math" panose="02040503050406030204" pitchFamily="18" charset="0"/>
                                    <a:ea typeface="Cambria Math" panose="02040503050406030204" pitchFamily="18" charset="0"/>
                                  </a:rPr>
                                  <m:t>𝛿</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 &amp;  </m:t>
                                </m:r>
                                <m:r>
                                  <a:rPr lang="en-US" sz="2400" b="0" i="1" smtClean="0">
                                    <a:latin typeface="Cambria Math" panose="02040503050406030204" pitchFamily="18" charset="0"/>
                                    <a:ea typeface="Cambria Math" panose="02040503050406030204" pitchFamily="18" charset="0"/>
                                  </a:rPr>
                                  <m:t>𝛿</m:t>
                                </m:r>
                                <m:sSub>
                                  <m:sSubPr>
                                    <m:ctrlPr>
                                      <a:rPr lang="en-US" sz="2400" b="0" i="1" smtClean="0">
                                        <a:latin typeface="Cambria Math"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𝜑</m:t>
                                    </m:r>
                                  </m:e>
                                  <m:sub>
                                    <m:r>
                                      <a:rPr lang="en-US" sz="2400" b="0" i="1" smtClean="0">
                                        <a:latin typeface="Cambria Math" panose="02040503050406030204" pitchFamily="18" charset="0"/>
                                        <a:ea typeface="Cambria Math" panose="02040503050406030204" pitchFamily="18" charset="0"/>
                                      </a:rPr>
                                      <m:t>𝑠</m:t>
                                    </m:r>
                                  </m:sub>
                                </m:sSub>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charset="0"/>
                                        <a:ea typeface="Cambria Math" panose="02040503050406030204" pitchFamily="18" charset="0"/>
                                      </a:rPr>
                                    </m:ctrlPr>
                                  </m:sSubPr>
                                  <m:e>
                                    <m:r>
                                      <m:rPr>
                                        <m:sty m:val="p"/>
                                      </m:rPr>
                                      <a:rPr lang="el-GR" sz="2400" b="0" i="1" smtClean="0">
                                        <a:latin typeface="Cambria Math" panose="02040503050406030204" pitchFamily="18" charset="0"/>
                                        <a:ea typeface="Cambria Math" panose="02040503050406030204" pitchFamily="18" charset="0"/>
                                      </a:rPr>
                                      <m:t>Ω</m:t>
                                    </m:r>
                                  </m:e>
                                  <m:sub>
                                    <m:r>
                                      <a:rPr lang="en-US" sz="2400" b="0" i="1" smtClean="0">
                                        <a:latin typeface="Cambria Math" panose="02040503050406030204" pitchFamily="18" charset="0"/>
                                        <a:ea typeface="Cambria Math" panose="02040503050406030204" pitchFamily="18" charset="0"/>
                                      </a:rPr>
                                      <m:t>𝑅𝐹</m:t>
                                    </m:r>
                                  </m:sub>
                                </m:sSub>
                                <m:r>
                                  <a:rPr lang="en-US" sz="2400" b="0" i="1" smtClean="0">
                                    <a:latin typeface="Cambria Math" panose="02040503050406030204" pitchFamily="18" charset="0"/>
                                    <a:ea typeface="Cambria Math" panose="02040503050406030204" pitchFamily="18" charset="0"/>
                                  </a:rPr>
                                  <m:t>𝛿</m:t>
                                </m:r>
                                <m:sSub>
                                  <m:sSubPr>
                                    <m:ctrlPr>
                                      <a:rPr lang="en-US" sz="2400" b="0" i="1" smtClean="0">
                                        <a:latin typeface="Cambria Math"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𝑡</m:t>
                                    </m:r>
                                  </m:e>
                                  <m:sub>
                                    <m:r>
                                      <a:rPr lang="en-US" sz="2400" b="0" i="1" smtClean="0">
                                        <a:latin typeface="Cambria Math" panose="02040503050406030204" pitchFamily="18" charset="0"/>
                                        <a:ea typeface="Cambria Math" panose="02040503050406030204" pitchFamily="18" charset="0"/>
                                      </a:rPr>
                                      <m:t>𝑠</m:t>
                                    </m:r>
                                  </m:sub>
                                </m:sSub>
                              </m:oMath>
                            </m:oMathPara>
                          </a14:m>
                          <a:endParaRPr lang="en-US" sz="2400" b="0" dirty="0" smtClean="0"/>
                        </a:p>
                      </a:txBody>
                      <a:tcPr/>
                    </a:tc>
                    <a:tc>
                      <a:txBody>
                        <a:bodyPr/>
                        <a:lstStyle/>
                        <a:p>
                          <a:pPr algn="r"/>
                          <a:r>
                            <a:rPr lang="en-GB" sz="2400" dirty="0" smtClean="0"/>
                            <a:t>Eq. 27 </a:t>
                          </a:r>
                          <a:endParaRPr lang="en-GB" sz="2400" dirty="0"/>
                        </a:p>
                      </a:txBody>
                      <a:tcPr anchor="ctr"/>
                    </a:tc>
                    <a:extLst>
                      <a:ext uri="{0D108BD9-81ED-4DB2-BD59-A6C34878D82A}">
                        <a16:rowId xmlns:a16="http://schemas.microsoft.com/office/drawing/2014/main" xmlns="" val="2992407173"/>
                      </a:ext>
                    </a:extLst>
                  </a:tr>
                </a:tbl>
              </a:graphicData>
            </a:graphic>
          </p:graphicFrame>
        </mc:Choice>
        <mc:Fallback>
          <p:graphicFrame>
            <p:nvGraphicFramePr>
              <p:cNvPr id="7" name="Table 6"/>
              <p:cNvGraphicFramePr>
                <a:graphicFrameLocks noGrp="1"/>
              </p:cNvGraphicFramePr>
              <p:nvPr>
                <p:extLst>
                  <p:ext uri="{D42A27DB-BD31-4B8C-83A1-F6EECF244321}">
                    <p14:modId xmlns:p14="http://schemas.microsoft.com/office/powerpoint/2010/main" val="1709939177"/>
                  </p:ext>
                </p:extLst>
              </p:nvPr>
            </p:nvGraphicFramePr>
            <p:xfrm>
              <a:off x="378373" y="2271833"/>
              <a:ext cx="10118398" cy="457200"/>
            </p:xfrm>
            <a:graphic>
              <a:graphicData uri="http://schemas.openxmlformats.org/drawingml/2006/table">
                <a:tbl>
                  <a:tblPr firstRow="1" bandRow="1">
                    <a:tableStyleId>{2D5ABB26-0587-4C30-8999-92F81FD0307C}</a:tableStyleId>
                  </a:tblPr>
                  <a:tblGrid>
                    <a:gridCol w="6348248">
                      <a:extLst>
                        <a:ext uri="{9D8B030D-6E8A-4147-A177-3AD203B41FA5}">
                          <a16:colId xmlns:a16="http://schemas.microsoft.com/office/drawing/2014/main" xmlns="" xmlns:a14="http://schemas.microsoft.com/office/drawing/2010/main" val="2435879438"/>
                        </a:ext>
                      </a:extLst>
                    </a:gridCol>
                    <a:gridCol w="3770150">
                      <a:extLst>
                        <a:ext uri="{9D8B030D-6E8A-4147-A177-3AD203B41FA5}">
                          <a16:colId xmlns:a16="http://schemas.microsoft.com/office/drawing/2014/main" xmlns="" xmlns:a14="http://schemas.microsoft.com/office/drawing/2010/main" val="3489280894"/>
                        </a:ext>
                      </a:extLst>
                    </a:gridCol>
                  </a:tblGrid>
                  <a:tr h="457200">
                    <a:tc>
                      <a:txBody>
                        <a:bodyPr/>
                        <a:lstStyle/>
                        <a:p>
                          <a:endParaRPr lang="en-US"/>
                        </a:p>
                      </a:txBody>
                      <a:tcPr>
                        <a:blipFill rotWithShape="0">
                          <a:blip r:embed="rId3"/>
                          <a:stretch>
                            <a:fillRect t="-105263" r="-59462" b="-128947"/>
                          </a:stretch>
                        </a:blipFill>
                      </a:tcPr>
                    </a:tc>
                    <a:tc>
                      <a:txBody>
                        <a:bodyPr/>
                        <a:lstStyle/>
                        <a:p>
                          <a:pPr algn="r"/>
                          <a:r>
                            <a:rPr lang="en-GB" sz="2400" dirty="0" smtClean="0"/>
                            <a:t>Eq. 27 </a:t>
                          </a:r>
                          <a:endParaRPr lang="en-GB" sz="2400" dirty="0"/>
                        </a:p>
                      </a:txBody>
                      <a:tcPr anchor="ctr"/>
                    </a:tc>
                    <a:extLst>
                      <a:ext uri="{0D108BD9-81ED-4DB2-BD59-A6C34878D82A}">
                        <a16:rowId xmlns:a16="http://schemas.microsoft.com/office/drawing/2014/main" xmlns="" xmlns:a14="http://schemas.microsoft.com/office/drawing/2010/main" val="2992407173"/>
                      </a:ext>
                    </a:extLst>
                  </a:tr>
                </a:tbl>
              </a:graphicData>
            </a:graphic>
          </p:graphicFrame>
        </mc:Fallback>
      </mc:AlternateContent>
      <mc:AlternateContent xmlns:mc="http://schemas.openxmlformats.org/markup-compatibility/2006">
        <mc:Choice xmlns:a14="http://schemas.microsoft.com/office/drawing/2010/main" Requires="a14">
          <p:sp>
            <p:nvSpPr>
              <p:cNvPr id="8" name="TextBox 7"/>
              <p:cNvSpPr txBox="1"/>
              <p:nvPr/>
            </p:nvSpPr>
            <p:spPr>
              <a:xfrm>
                <a:off x="378373" y="3958501"/>
                <a:ext cx="11004331" cy="1200329"/>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We ask ourselves the question by </a:t>
                </a:r>
                <a:r>
                  <a:rPr lang="en-GB" sz="2400" b="1" dirty="0" smtClean="0">
                    <a:solidFill>
                      <a:srgbClr val="FFC000"/>
                    </a:solidFill>
                  </a:rPr>
                  <a:t>how much</a:t>
                </a:r>
                <a:r>
                  <a:rPr lang="en-GB" sz="2400" dirty="0" smtClean="0"/>
                  <a:t> the difference between the real particle phase and the ideal particle phase (</a:t>
                </a:r>
                <a14:m>
                  <m:oMath xmlns:m="http://schemas.openxmlformats.org/officeDocument/2006/math">
                    <m:r>
                      <a:rPr lang="el-GR" sz="2400" b="1" i="1" smtClean="0">
                        <a:solidFill>
                          <a:srgbClr val="FFC000"/>
                        </a:solidFill>
                        <a:latin typeface="Cambria Math" panose="02040503050406030204" pitchFamily="18" charset="0"/>
                        <a:ea typeface="Cambria Math" panose="02040503050406030204" pitchFamily="18" charset="0"/>
                      </a:rPr>
                      <m:t>𝜟𝝋</m:t>
                    </m:r>
                    <m:r>
                      <a:rPr lang="en-US" sz="2400" b="1" i="1" smtClean="0">
                        <a:solidFill>
                          <a:srgbClr val="FFC000"/>
                        </a:solidFill>
                        <a:latin typeface="Cambria Math" panose="02040503050406030204" pitchFamily="18" charset="0"/>
                        <a:ea typeface="Cambria Math" panose="02040503050406030204" pitchFamily="18" charset="0"/>
                      </a:rPr>
                      <m:t>=</m:t>
                    </m:r>
                    <m:r>
                      <a:rPr lang="en-US" sz="2400" b="1" i="1" smtClean="0">
                        <a:solidFill>
                          <a:srgbClr val="FFC000"/>
                        </a:solidFill>
                        <a:latin typeface="Cambria Math" panose="02040503050406030204" pitchFamily="18" charset="0"/>
                        <a:ea typeface="Cambria Math" panose="02040503050406030204" pitchFamily="18" charset="0"/>
                      </a:rPr>
                      <m:t>𝝋</m:t>
                    </m:r>
                    <m:r>
                      <a:rPr lang="en-US" sz="2400" b="1" i="1" smtClean="0">
                        <a:solidFill>
                          <a:srgbClr val="FFC000"/>
                        </a:solidFill>
                        <a:latin typeface="Cambria Math" panose="02040503050406030204" pitchFamily="18" charset="0"/>
                        <a:ea typeface="Cambria Math" panose="02040503050406030204" pitchFamily="18" charset="0"/>
                      </a:rPr>
                      <m:t>−</m:t>
                    </m:r>
                    <m:sSub>
                      <m:sSubPr>
                        <m:ctrlPr>
                          <a:rPr lang="en-US" sz="2400" b="1" i="1" smtClean="0">
                            <a:solidFill>
                              <a:srgbClr val="FFC000"/>
                            </a:solidFill>
                            <a:latin typeface="Cambria Math" charset="0"/>
                            <a:ea typeface="Cambria Math" panose="02040503050406030204" pitchFamily="18" charset="0"/>
                          </a:rPr>
                        </m:ctrlPr>
                      </m:sSubPr>
                      <m:e>
                        <m:r>
                          <a:rPr lang="en-US" sz="2400" b="1" i="1" smtClean="0">
                            <a:solidFill>
                              <a:srgbClr val="FFC000"/>
                            </a:solidFill>
                            <a:latin typeface="Cambria Math" panose="02040503050406030204" pitchFamily="18" charset="0"/>
                            <a:ea typeface="Cambria Math" panose="02040503050406030204" pitchFamily="18" charset="0"/>
                          </a:rPr>
                          <m:t>𝝋</m:t>
                        </m:r>
                      </m:e>
                      <m:sub>
                        <m:r>
                          <a:rPr lang="en-US" sz="2400" b="1" i="1" smtClean="0">
                            <a:solidFill>
                              <a:srgbClr val="FFC000"/>
                            </a:solidFill>
                            <a:latin typeface="Cambria Math" panose="02040503050406030204" pitchFamily="18" charset="0"/>
                            <a:ea typeface="Cambria Math" panose="02040503050406030204" pitchFamily="18" charset="0"/>
                          </a:rPr>
                          <m:t>𝒔</m:t>
                        </m:r>
                      </m:sub>
                    </m:sSub>
                  </m:oMath>
                </a14:m>
                <a:r>
                  <a:rPr lang="en-GB" sz="2400" dirty="0" smtClean="0"/>
                  <a:t>) </a:t>
                </a:r>
                <a:r>
                  <a:rPr lang="en-GB" sz="2400" b="1" dirty="0" smtClean="0">
                    <a:solidFill>
                      <a:srgbClr val="FFC000"/>
                    </a:solidFill>
                  </a:rPr>
                  <a:t>has changed after one turn</a:t>
                </a:r>
                <a:r>
                  <a:rPr lang="en-GB" sz="2400" dirty="0" smtClean="0"/>
                  <a:t>?, i.e. how much is </a:t>
                </a:r>
                <a14:m>
                  <m:oMath xmlns:m="http://schemas.openxmlformats.org/officeDocument/2006/math">
                    <m:r>
                      <a:rPr lang="en-GB" sz="2400" i="1" smtClean="0">
                        <a:latin typeface="Cambria Math" panose="02040503050406030204" pitchFamily="18" charset="0"/>
                        <a:ea typeface="Cambria Math" panose="02040503050406030204" pitchFamily="18" charset="0"/>
                      </a:rPr>
                      <m:t>𝛿</m:t>
                    </m:r>
                    <m:d>
                      <m:dPr>
                        <m:ctrlPr>
                          <a:rPr lang="en-US" sz="2400" b="0" i="1" smtClean="0">
                            <a:latin typeface="Cambria Math" charset="0"/>
                            <a:ea typeface="Cambria Math" panose="02040503050406030204" pitchFamily="18" charset="0"/>
                          </a:rPr>
                        </m:ctrlPr>
                      </m:dPr>
                      <m:e>
                        <m:r>
                          <m:rPr>
                            <m:sty m:val="p"/>
                          </m:rPr>
                          <a:rPr lang="el-GR" sz="2400" b="0" i="1" smtClean="0">
                            <a:latin typeface="Cambria Math" panose="02040503050406030204" pitchFamily="18" charset="0"/>
                            <a:ea typeface="Cambria Math" panose="02040503050406030204" pitchFamily="18" charset="0"/>
                          </a:rPr>
                          <m:t>Δ</m:t>
                        </m:r>
                        <m:r>
                          <a:rPr lang="el-GR" sz="2400" b="0" i="1" smtClean="0">
                            <a:latin typeface="Cambria Math" panose="02040503050406030204" pitchFamily="18" charset="0"/>
                            <a:ea typeface="Cambria Math" panose="02040503050406030204" pitchFamily="18" charset="0"/>
                          </a:rPr>
                          <m:t>𝜑</m:t>
                        </m:r>
                      </m:e>
                    </m:d>
                    <m:r>
                      <a:rPr lang="en-US" sz="2400" b="0" i="1" smtClean="0">
                        <a:latin typeface="Cambria Math" panose="02040503050406030204" pitchFamily="18" charset="0"/>
                        <a:ea typeface="Cambria Math" panose="02040503050406030204" pitchFamily="18" charset="0"/>
                      </a:rPr>
                      <m:t>?</m:t>
                    </m:r>
                  </m:oMath>
                </a14:m>
                <a:endParaRPr lang="en-GB" sz="2400" dirty="0"/>
              </a:p>
            </p:txBody>
          </p:sp>
        </mc:Choice>
        <mc:Fallback>
          <p:sp>
            <p:nvSpPr>
              <p:cNvPr id="8" name="TextBox 7"/>
              <p:cNvSpPr txBox="1">
                <a:spLocks noRot="1" noChangeAspect="1" noMove="1" noResize="1" noEditPoints="1" noAdjustHandles="1" noChangeArrowheads="1" noChangeShapeType="1" noTextEdit="1"/>
              </p:cNvSpPr>
              <p:nvPr/>
            </p:nvSpPr>
            <p:spPr>
              <a:xfrm>
                <a:off x="378373" y="3958501"/>
                <a:ext cx="11004331" cy="1200329"/>
              </a:xfrm>
              <a:prstGeom prst="rect">
                <a:avLst/>
              </a:prstGeom>
              <a:blipFill rotWithShape="0">
                <a:blip r:embed="rId4"/>
                <a:stretch>
                  <a:fillRect l="-720" t="-3553" b="-1116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9" name="Table 8"/>
              <p:cNvGraphicFramePr>
                <a:graphicFrameLocks noGrp="1"/>
              </p:cNvGraphicFramePr>
              <p:nvPr>
                <p:extLst>
                  <p:ext uri="{D42A27DB-BD31-4B8C-83A1-F6EECF244321}">
                    <p14:modId xmlns:p14="http://schemas.microsoft.com/office/powerpoint/2010/main" val="864876988"/>
                  </p:ext>
                </p:extLst>
              </p:nvPr>
            </p:nvGraphicFramePr>
            <p:xfrm>
              <a:off x="378373" y="5151019"/>
              <a:ext cx="10118398" cy="457200"/>
            </p:xfrm>
            <a:graphic>
              <a:graphicData uri="http://schemas.openxmlformats.org/drawingml/2006/table">
                <a:tbl>
                  <a:tblPr firstRow="1" bandRow="1">
                    <a:tableStyleId>{2D5ABB26-0587-4C30-8999-92F81FD0307C}</a:tableStyleId>
                  </a:tblPr>
                  <a:tblGrid>
                    <a:gridCol w="6348248">
                      <a:extLst>
                        <a:ext uri="{9D8B030D-6E8A-4147-A177-3AD203B41FA5}">
                          <a16:colId xmlns:a16="http://schemas.microsoft.com/office/drawing/2014/main" xmlns="" val="2435879438"/>
                        </a:ext>
                      </a:extLst>
                    </a:gridCol>
                    <a:gridCol w="3770150">
                      <a:extLst>
                        <a:ext uri="{9D8B030D-6E8A-4147-A177-3AD203B41FA5}">
                          <a16:colId xmlns:a16="http://schemas.microsoft.com/office/drawing/2014/main" xmlns="" val="348928089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𝛿</m:t>
                                </m:r>
                                <m:r>
                                  <a:rPr lang="en-US" sz="2400" b="0" i="1" smtClean="0">
                                    <a:latin typeface="Cambria Math" panose="02040503050406030204" pitchFamily="18" charset="0"/>
                                    <a:ea typeface="Cambria Math" panose="02040503050406030204" pitchFamily="18" charset="0"/>
                                  </a:rPr>
                                  <m:t>(</m:t>
                                </m:r>
                                <m:r>
                                  <m:rPr>
                                    <m:sty m:val="p"/>
                                  </m:rPr>
                                  <a:rPr lang="el-GR" sz="2400" b="0" i="1" smtClean="0">
                                    <a:latin typeface="Cambria Math" panose="02040503050406030204" pitchFamily="18" charset="0"/>
                                    <a:ea typeface="Cambria Math" panose="02040503050406030204" pitchFamily="18" charset="0"/>
                                  </a:rPr>
                                  <m:t>Δ</m:t>
                                </m:r>
                                <m:r>
                                  <a:rPr lang="el-GR" sz="2400" b="0" i="1" smtClean="0">
                                    <a:latin typeface="Cambria Math" panose="02040503050406030204" pitchFamily="18" charset="0"/>
                                    <a:ea typeface="Cambria Math" panose="02040503050406030204" pitchFamily="18" charset="0"/>
                                  </a:rPr>
                                  <m:t>𝜑</m:t>
                                </m:r>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charset="0"/>
                                        <a:ea typeface="Cambria Math" panose="02040503050406030204" pitchFamily="18" charset="0"/>
                                      </a:rPr>
                                    </m:ctrlPr>
                                  </m:sSubPr>
                                  <m:e>
                                    <m:r>
                                      <m:rPr>
                                        <m:sty m:val="p"/>
                                      </m:rPr>
                                      <a:rPr lang="el-GR" sz="2400" b="0" i="1" smtClean="0">
                                        <a:latin typeface="Cambria Math" panose="02040503050406030204" pitchFamily="18" charset="0"/>
                                        <a:ea typeface="Cambria Math" panose="02040503050406030204" pitchFamily="18" charset="0"/>
                                      </a:rPr>
                                      <m:t>Ω</m:t>
                                    </m:r>
                                  </m:e>
                                  <m:sub>
                                    <m:r>
                                      <a:rPr lang="en-US" sz="2400" b="0" i="1" smtClean="0">
                                        <a:latin typeface="Cambria Math" panose="02040503050406030204" pitchFamily="18" charset="0"/>
                                        <a:ea typeface="Cambria Math" panose="02040503050406030204" pitchFamily="18" charset="0"/>
                                      </a:rPr>
                                      <m:t>𝑅𝐹</m:t>
                                    </m:r>
                                  </m:sub>
                                </m:sSub>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𝛿</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𝛿</m:t>
                                </m:r>
                                <m:sSub>
                                  <m:sSubPr>
                                    <m:ctrlPr>
                                      <a:rPr lang="en-US" sz="2400" b="0" i="1" smtClean="0">
                                        <a:latin typeface="Cambria Math"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𝑡</m:t>
                                    </m:r>
                                  </m:e>
                                  <m:sub>
                                    <m:r>
                                      <a:rPr lang="en-US" sz="2400" b="0" i="1" smtClean="0">
                                        <a:latin typeface="Cambria Math" panose="02040503050406030204" pitchFamily="18" charset="0"/>
                                        <a:ea typeface="Cambria Math" panose="02040503050406030204" pitchFamily="18" charset="0"/>
                                      </a:rPr>
                                      <m:t>𝑠</m:t>
                                    </m:r>
                                  </m:sub>
                                </m:sSub>
                                <m:r>
                                  <a:rPr lang="en-US" sz="2400" b="0" i="1" smtClean="0">
                                    <a:latin typeface="Cambria Math" panose="02040503050406030204" pitchFamily="18" charset="0"/>
                                    <a:ea typeface="Cambria Math" panose="02040503050406030204" pitchFamily="18" charset="0"/>
                                  </a:rPr>
                                  <m:t>)</m:t>
                                </m:r>
                              </m:oMath>
                            </m:oMathPara>
                          </a14:m>
                          <a:endParaRPr lang="en-US" sz="2400" b="0" dirty="0" smtClean="0"/>
                        </a:p>
                      </a:txBody>
                      <a:tcPr/>
                    </a:tc>
                    <a:tc>
                      <a:txBody>
                        <a:bodyPr/>
                        <a:lstStyle/>
                        <a:p>
                          <a:pPr algn="r"/>
                          <a:r>
                            <a:rPr lang="en-GB" sz="2400" dirty="0" smtClean="0"/>
                            <a:t>Eq. 29 </a:t>
                          </a:r>
                          <a:endParaRPr lang="en-GB" sz="2400" dirty="0"/>
                        </a:p>
                      </a:txBody>
                      <a:tcPr anchor="ctr"/>
                    </a:tc>
                    <a:extLst>
                      <a:ext uri="{0D108BD9-81ED-4DB2-BD59-A6C34878D82A}">
                        <a16:rowId xmlns:a16="http://schemas.microsoft.com/office/drawing/2014/main" xmlns="" val="2992407173"/>
                      </a:ext>
                    </a:extLst>
                  </a:tr>
                </a:tbl>
              </a:graphicData>
            </a:graphic>
          </p:graphicFrame>
        </mc:Choice>
        <mc:Fallback>
          <p:graphicFrame>
            <p:nvGraphicFramePr>
              <p:cNvPr id="9" name="Table 8"/>
              <p:cNvGraphicFramePr>
                <a:graphicFrameLocks noGrp="1"/>
              </p:cNvGraphicFramePr>
              <p:nvPr>
                <p:extLst>
                  <p:ext uri="{D42A27DB-BD31-4B8C-83A1-F6EECF244321}">
                    <p14:modId xmlns:p14="http://schemas.microsoft.com/office/powerpoint/2010/main" val="864876988"/>
                  </p:ext>
                </p:extLst>
              </p:nvPr>
            </p:nvGraphicFramePr>
            <p:xfrm>
              <a:off x="378373" y="5151019"/>
              <a:ext cx="10118398" cy="457200"/>
            </p:xfrm>
            <a:graphic>
              <a:graphicData uri="http://schemas.openxmlformats.org/drawingml/2006/table">
                <a:tbl>
                  <a:tblPr firstRow="1" bandRow="1">
                    <a:tableStyleId>{2D5ABB26-0587-4C30-8999-92F81FD0307C}</a:tableStyleId>
                  </a:tblPr>
                  <a:tblGrid>
                    <a:gridCol w="6348248">
                      <a:extLst>
                        <a:ext uri="{9D8B030D-6E8A-4147-A177-3AD203B41FA5}">
                          <a16:colId xmlns:a16="http://schemas.microsoft.com/office/drawing/2014/main" xmlns="" xmlns:a14="http://schemas.microsoft.com/office/drawing/2010/main" val="2435879438"/>
                        </a:ext>
                      </a:extLst>
                    </a:gridCol>
                    <a:gridCol w="3770150">
                      <a:extLst>
                        <a:ext uri="{9D8B030D-6E8A-4147-A177-3AD203B41FA5}">
                          <a16:colId xmlns:a16="http://schemas.microsoft.com/office/drawing/2014/main" xmlns="" xmlns:a14="http://schemas.microsoft.com/office/drawing/2010/main" val="3489280894"/>
                        </a:ext>
                      </a:extLst>
                    </a:gridCol>
                  </a:tblGrid>
                  <a:tr h="457200">
                    <a:tc>
                      <a:txBody>
                        <a:bodyPr/>
                        <a:lstStyle/>
                        <a:p>
                          <a:endParaRPr lang="en-US"/>
                        </a:p>
                      </a:txBody>
                      <a:tcPr>
                        <a:blipFill rotWithShape="0">
                          <a:blip r:embed="rId5"/>
                          <a:stretch>
                            <a:fillRect t="-7895" r="-59462" b="-31579"/>
                          </a:stretch>
                        </a:blipFill>
                      </a:tcPr>
                    </a:tc>
                    <a:tc>
                      <a:txBody>
                        <a:bodyPr/>
                        <a:lstStyle/>
                        <a:p>
                          <a:pPr algn="r"/>
                          <a:r>
                            <a:rPr lang="en-GB" sz="2400" dirty="0" smtClean="0"/>
                            <a:t>Eq. 29 </a:t>
                          </a:r>
                          <a:endParaRPr lang="en-GB" sz="2400" dirty="0"/>
                        </a:p>
                      </a:txBody>
                      <a:tcPr anchor="ctr"/>
                    </a:tc>
                    <a:extLst>
                      <a:ext uri="{0D108BD9-81ED-4DB2-BD59-A6C34878D82A}">
                        <a16:rowId xmlns:a16="http://schemas.microsoft.com/office/drawing/2014/main" xmlns="" xmlns:a14="http://schemas.microsoft.com/office/drawing/2010/main" val="2992407173"/>
                      </a:ext>
                    </a:extLst>
                  </a:tr>
                </a:tbl>
              </a:graphicData>
            </a:graphic>
          </p:graphicFrame>
        </mc:Fallback>
      </mc:AlternateContent>
      <mc:AlternateContent xmlns:mc="http://schemas.openxmlformats.org/markup-compatibility/2006">
        <mc:Choice xmlns:a14="http://schemas.microsoft.com/office/drawing/2010/main" Requires="a14">
          <p:sp>
            <p:nvSpPr>
              <p:cNvPr id="13" name="TextBox 12"/>
              <p:cNvSpPr txBox="1"/>
              <p:nvPr/>
            </p:nvSpPr>
            <p:spPr>
              <a:xfrm>
                <a:off x="378374" y="2699052"/>
                <a:ext cx="11311646" cy="830997"/>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After one turn, the RF angular velocity in Eq. 27 corresponds to the revolution frequency, and </a:t>
                </a:r>
                <a14:m>
                  <m:oMath xmlns:m="http://schemas.openxmlformats.org/officeDocument/2006/math">
                    <m:r>
                      <a:rPr lang="en-US" sz="2400" b="0" i="1" smtClean="0">
                        <a:latin typeface="Cambria Math" panose="02040503050406030204" pitchFamily="18" charset="0"/>
                        <a:ea typeface="Cambria Math" panose="02040503050406030204" pitchFamily="18" charset="0"/>
                      </a:rPr>
                      <m:t>𝛿𝜑</m:t>
                    </m:r>
                  </m:oMath>
                </a14:m>
                <a:r>
                  <a:rPr lang="en-GB" sz="2400" dirty="0" smtClean="0"/>
                  <a:t> = </a:t>
                </a:r>
                <a14:m>
                  <m:oMath xmlns:m="http://schemas.openxmlformats.org/officeDocument/2006/math">
                    <m:r>
                      <a:rPr lang="en-US" sz="2400" b="0" i="1" smtClean="0">
                        <a:latin typeface="Cambria Math" panose="02040503050406030204" pitchFamily="18" charset="0"/>
                        <a:ea typeface="Cambria Math" panose="02040503050406030204" pitchFamily="18" charset="0"/>
                      </a:rPr>
                      <m:t>𝛿</m:t>
                    </m:r>
                    <m:sSub>
                      <m:sSubPr>
                        <m:ctrlPr>
                          <a:rPr lang="en-US" sz="2400" b="0" i="1" smtClean="0">
                            <a:latin typeface="Cambria Math"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𝜑</m:t>
                        </m:r>
                      </m:e>
                      <m:sub>
                        <m:r>
                          <a:rPr lang="en-US" sz="2400" b="0" i="1" smtClean="0">
                            <a:latin typeface="Cambria Math" panose="02040503050406030204" pitchFamily="18" charset="0"/>
                            <a:ea typeface="Cambria Math" panose="02040503050406030204" pitchFamily="18" charset="0"/>
                          </a:rPr>
                          <m:t>𝑠</m:t>
                        </m:r>
                      </m:sub>
                    </m:sSub>
                    <m:r>
                      <a:rPr lang="en-US" sz="2400" b="0" i="0" smtClean="0">
                        <a:latin typeface="Cambria Math" panose="02040503050406030204" pitchFamily="18" charset="0"/>
                        <a:ea typeface="Cambria Math" panose="02040503050406030204" pitchFamily="18" charset="0"/>
                      </a:rPr>
                      <m:t>=2</m:t>
                    </m:r>
                    <m:r>
                      <m:rPr>
                        <m:sty m:val="p"/>
                      </m:rPr>
                      <a:rPr lang="el-GR" sz="2400" b="0" i="1" smtClean="0">
                        <a:latin typeface="Cambria Math" panose="02040503050406030204" pitchFamily="18" charset="0"/>
                        <a:ea typeface="Cambria Math" panose="02040503050406030204" pitchFamily="18" charset="0"/>
                      </a:rPr>
                      <m:t>π</m:t>
                    </m:r>
                  </m:oMath>
                </a14:m>
                <a:r>
                  <a:rPr lang="en-GB" sz="2400" dirty="0" smtClean="0"/>
                  <a:t>, i.e.  </a:t>
                </a:r>
                <a:endParaRPr lang="en-GB" sz="2400" dirty="0"/>
              </a:p>
            </p:txBody>
          </p:sp>
        </mc:Choice>
        <mc:Fallback>
          <p:sp>
            <p:nvSpPr>
              <p:cNvPr id="13" name="TextBox 12"/>
              <p:cNvSpPr txBox="1">
                <a:spLocks noRot="1" noChangeAspect="1" noMove="1" noResize="1" noEditPoints="1" noAdjustHandles="1" noChangeArrowheads="1" noChangeShapeType="1" noTextEdit="1"/>
              </p:cNvSpPr>
              <p:nvPr/>
            </p:nvSpPr>
            <p:spPr>
              <a:xfrm>
                <a:off x="378374" y="2699052"/>
                <a:ext cx="11311646" cy="830997"/>
              </a:xfrm>
              <a:prstGeom prst="rect">
                <a:avLst/>
              </a:prstGeom>
              <a:blipFill rotWithShape="0">
                <a:blip r:embed="rId6"/>
                <a:stretch>
                  <a:fillRect l="-700" t="-5147" b="-1691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14" name="Table 13"/>
              <p:cNvGraphicFramePr>
                <a:graphicFrameLocks noGrp="1"/>
              </p:cNvGraphicFramePr>
              <p:nvPr>
                <p:extLst>
                  <p:ext uri="{D42A27DB-BD31-4B8C-83A1-F6EECF244321}">
                    <p14:modId xmlns:p14="http://schemas.microsoft.com/office/powerpoint/2010/main" val="2114734546"/>
                  </p:ext>
                </p:extLst>
              </p:nvPr>
            </p:nvGraphicFramePr>
            <p:xfrm>
              <a:off x="378373" y="3501990"/>
              <a:ext cx="10118398" cy="457200"/>
            </p:xfrm>
            <a:graphic>
              <a:graphicData uri="http://schemas.openxmlformats.org/drawingml/2006/table">
                <a:tbl>
                  <a:tblPr firstRow="1" bandRow="1">
                    <a:tableStyleId>{2D5ABB26-0587-4C30-8999-92F81FD0307C}</a:tableStyleId>
                  </a:tblPr>
                  <a:tblGrid>
                    <a:gridCol w="6348248">
                      <a:extLst>
                        <a:ext uri="{9D8B030D-6E8A-4147-A177-3AD203B41FA5}">
                          <a16:colId xmlns:a16="http://schemas.microsoft.com/office/drawing/2014/main" xmlns="" val="2435879438"/>
                        </a:ext>
                      </a:extLst>
                    </a:gridCol>
                    <a:gridCol w="3770150">
                      <a:extLst>
                        <a:ext uri="{9D8B030D-6E8A-4147-A177-3AD203B41FA5}">
                          <a16:colId xmlns:a16="http://schemas.microsoft.com/office/drawing/2014/main" xmlns="" val="348928089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𝛿𝜑</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𝛿</m:t>
                                </m:r>
                                <m:sSub>
                                  <m:sSubPr>
                                    <m:ctrlPr>
                                      <a:rPr lang="en-US" sz="2400" b="0" i="1" smtClean="0">
                                        <a:latin typeface="Cambria Math"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𝜑</m:t>
                                    </m:r>
                                  </m:e>
                                  <m:sub>
                                    <m:r>
                                      <a:rPr lang="en-US" sz="2400" b="0" i="1" smtClean="0">
                                        <a:latin typeface="Cambria Math" panose="02040503050406030204" pitchFamily="18" charset="0"/>
                                        <a:ea typeface="Cambria Math" panose="02040503050406030204" pitchFamily="18" charset="0"/>
                                      </a:rPr>
                                      <m:t>𝑠</m:t>
                                    </m:r>
                                  </m:sub>
                                </m:sSub>
                                <m:r>
                                  <a:rPr lang="en-US" sz="2400" b="0" i="1" smtClean="0">
                                    <a:latin typeface="Cambria Math" panose="02040503050406030204" pitchFamily="18" charset="0"/>
                                    <a:ea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𝜋</m:t>
                                </m:r>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charset="0"/>
                                        <a:ea typeface="Cambria Math" panose="02040503050406030204" pitchFamily="18" charset="0"/>
                                      </a:rPr>
                                    </m:ctrlPr>
                                  </m:sSubPr>
                                  <m:e>
                                    <m:r>
                                      <m:rPr>
                                        <m:sty m:val="p"/>
                                      </m:rPr>
                                      <a:rPr lang="el-GR" sz="2400" b="0" i="1" smtClean="0">
                                        <a:latin typeface="Cambria Math" panose="02040503050406030204" pitchFamily="18" charset="0"/>
                                        <a:ea typeface="Cambria Math" panose="02040503050406030204" pitchFamily="18" charset="0"/>
                                      </a:rPr>
                                      <m:t>Ω</m:t>
                                    </m:r>
                                  </m:e>
                                  <m:sub/>
                                </m:sSub>
                                <m:r>
                                  <a:rPr lang="en-US" sz="2400" b="0" i="1" smtClean="0">
                                    <a:latin typeface="Cambria Math" panose="02040503050406030204" pitchFamily="18" charset="0"/>
                                    <a:ea typeface="Cambria Math" panose="02040503050406030204" pitchFamily="18" charset="0"/>
                                  </a:rPr>
                                  <m:t>𝛿</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charset="0"/>
                                        <a:ea typeface="Cambria Math" panose="02040503050406030204" pitchFamily="18" charset="0"/>
                                      </a:rPr>
                                    </m:ctrlPr>
                                  </m:sSubPr>
                                  <m:e>
                                    <m:r>
                                      <m:rPr>
                                        <m:sty m:val="p"/>
                                      </m:rPr>
                                      <a:rPr lang="el-GR" sz="2400" b="0" i="1" smtClean="0">
                                        <a:latin typeface="Cambria Math" panose="02040503050406030204" pitchFamily="18" charset="0"/>
                                        <a:ea typeface="Cambria Math" panose="02040503050406030204" pitchFamily="18" charset="0"/>
                                      </a:rPr>
                                      <m:t>Ω</m:t>
                                    </m:r>
                                  </m:e>
                                  <m:sub>
                                    <m:r>
                                      <a:rPr lang="en-US" sz="2400" b="0" i="1" smtClean="0">
                                        <a:latin typeface="Cambria Math" panose="02040503050406030204" pitchFamily="18" charset="0"/>
                                        <a:ea typeface="Cambria Math" panose="02040503050406030204" pitchFamily="18" charset="0"/>
                                      </a:rPr>
                                      <m:t>𝑠</m:t>
                                    </m:r>
                                  </m:sub>
                                </m:sSub>
                                <m:r>
                                  <a:rPr lang="en-US" sz="2400" b="0" i="1" smtClean="0">
                                    <a:latin typeface="Cambria Math" panose="02040503050406030204" pitchFamily="18" charset="0"/>
                                    <a:ea typeface="Cambria Math" panose="02040503050406030204" pitchFamily="18" charset="0"/>
                                  </a:rPr>
                                  <m:t>𝛿</m:t>
                                </m:r>
                                <m:sSub>
                                  <m:sSubPr>
                                    <m:ctrlPr>
                                      <a:rPr lang="en-US" sz="2400" b="0" i="1" smtClean="0">
                                        <a:latin typeface="Cambria Math"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𝑡</m:t>
                                    </m:r>
                                  </m:e>
                                  <m:sub>
                                    <m:r>
                                      <a:rPr lang="en-US" sz="2400" b="0" i="1" smtClean="0">
                                        <a:latin typeface="Cambria Math" panose="02040503050406030204" pitchFamily="18" charset="0"/>
                                        <a:ea typeface="Cambria Math" panose="02040503050406030204" pitchFamily="18" charset="0"/>
                                      </a:rPr>
                                      <m:t>𝑠</m:t>
                                    </m:r>
                                  </m:sub>
                                </m:sSub>
                              </m:oMath>
                            </m:oMathPara>
                          </a14:m>
                          <a:endParaRPr lang="en-US" sz="2400" b="0" dirty="0" smtClean="0"/>
                        </a:p>
                      </a:txBody>
                      <a:tcPr/>
                    </a:tc>
                    <a:tc>
                      <a:txBody>
                        <a:bodyPr/>
                        <a:lstStyle/>
                        <a:p>
                          <a:pPr algn="r"/>
                          <a:r>
                            <a:rPr lang="en-GB" sz="2400" dirty="0" smtClean="0"/>
                            <a:t>Eq. 28 </a:t>
                          </a:r>
                          <a:endParaRPr lang="en-GB" sz="2400" dirty="0"/>
                        </a:p>
                      </a:txBody>
                      <a:tcPr anchor="ctr"/>
                    </a:tc>
                    <a:extLst>
                      <a:ext uri="{0D108BD9-81ED-4DB2-BD59-A6C34878D82A}">
                        <a16:rowId xmlns:a16="http://schemas.microsoft.com/office/drawing/2014/main" xmlns="" val="2992407173"/>
                      </a:ext>
                    </a:extLst>
                  </a:tr>
                </a:tbl>
              </a:graphicData>
            </a:graphic>
          </p:graphicFrame>
        </mc:Choice>
        <mc:Fallback>
          <p:graphicFrame>
            <p:nvGraphicFramePr>
              <p:cNvPr id="14" name="Table 13"/>
              <p:cNvGraphicFramePr>
                <a:graphicFrameLocks noGrp="1"/>
              </p:cNvGraphicFramePr>
              <p:nvPr>
                <p:extLst>
                  <p:ext uri="{D42A27DB-BD31-4B8C-83A1-F6EECF244321}">
                    <p14:modId xmlns:p14="http://schemas.microsoft.com/office/powerpoint/2010/main" val="2114734546"/>
                  </p:ext>
                </p:extLst>
              </p:nvPr>
            </p:nvGraphicFramePr>
            <p:xfrm>
              <a:off x="378373" y="3501990"/>
              <a:ext cx="10118398" cy="457200"/>
            </p:xfrm>
            <a:graphic>
              <a:graphicData uri="http://schemas.openxmlformats.org/drawingml/2006/table">
                <a:tbl>
                  <a:tblPr firstRow="1" bandRow="1">
                    <a:tableStyleId>{2D5ABB26-0587-4C30-8999-92F81FD0307C}</a:tableStyleId>
                  </a:tblPr>
                  <a:tblGrid>
                    <a:gridCol w="6348248">
                      <a:extLst>
                        <a:ext uri="{9D8B030D-6E8A-4147-A177-3AD203B41FA5}">
                          <a16:colId xmlns:a16="http://schemas.microsoft.com/office/drawing/2014/main" xmlns="" xmlns:a14="http://schemas.microsoft.com/office/drawing/2010/main" val="2435879438"/>
                        </a:ext>
                      </a:extLst>
                    </a:gridCol>
                    <a:gridCol w="3770150">
                      <a:extLst>
                        <a:ext uri="{9D8B030D-6E8A-4147-A177-3AD203B41FA5}">
                          <a16:colId xmlns:a16="http://schemas.microsoft.com/office/drawing/2014/main" xmlns="" xmlns:a14="http://schemas.microsoft.com/office/drawing/2010/main" val="3489280894"/>
                        </a:ext>
                      </a:extLst>
                    </a:gridCol>
                  </a:tblGrid>
                  <a:tr h="457200">
                    <a:tc>
                      <a:txBody>
                        <a:bodyPr/>
                        <a:lstStyle/>
                        <a:p>
                          <a:endParaRPr lang="en-US"/>
                        </a:p>
                      </a:txBody>
                      <a:tcPr>
                        <a:blipFill rotWithShape="0">
                          <a:blip r:embed="rId7"/>
                          <a:stretch>
                            <a:fillRect t="-9211" r="-59462" b="-30263"/>
                          </a:stretch>
                        </a:blipFill>
                      </a:tcPr>
                    </a:tc>
                    <a:tc>
                      <a:txBody>
                        <a:bodyPr/>
                        <a:lstStyle/>
                        <a:p>
                          <a:pPr algn="r"/>
                          <a:r>
                            <a:rPr lang="en-GB" sz="2400" dirty="0" smtClean="0"/>
                            <a:t>Eq. 28 </a:t>
                          </a:r>
                          <a:endParaRPr lang="en-GB" sz="2400" dirty="0"/>
                        </a:p>
                      </a:txBody>
                      <a:tcPr anchor="ctr"/>
                    </a:tc>
                    <a:extLst>
                      <a:ext uri="{0D108BD9-81ED-4DB2-BD59-A6C34878D82A}">
                        <a16:rowId xmlns:a16="http://schemas.microsoft.com/office/drawing/2014/main" xmlns="" xmlns:a14="http://schemas.microsoft.com/office/drawing/2010/main" val="2992407173"/>
                      </a:ext>
                    </a:extLst>
                  </a:tr>
                </a:tbl>
              </a:graphicData>
            </a:graphic>
          </p:graphicFrame>
        </mc:Fallback>
      </mc:AlternateContent>
      <p:sp>
        <p:nvSpPr>
          <p:cNvPr id="17" name="Slide Number Placeholder 16"/>
          <p:cNvSpPr>
            <a:spLocks noGrp="1"/>
          </p:cNvSpPr>
          <p:nvPr>
            <p:ph type="sldNum" sz="quarter" idx="12"/>
          </p:nvPr>
        </p:nvSpPr>
        <p:spPr/>
        <p:txBody>
          <a:bodyPr/>
          <a:lstStyle/>
          <a:p>
            <a:fld id="{F45B2314-50F7-4F10-B8A8-A8DCE8E27403}" type="slidenum">
              <a:rPr lang="en-GB" smtClean="0"/>
              <a:t>35</a:t>
            </a:fld>
            <a:endParaRPr lang="en-GB"/>
          </a:p>
        </p:txBody>
      </p:sp>
      <p:sp>
        <p:nvSpPr>
          <p:cNvPr id="19" name="Date Placeholder 18"/>
          <p:cNvSpPr>
            <a:spLocks noGrp="1"/>
          </p:cNvSpPr>
          <p:nvPr>
            <p:ph type="dt" sz="half" idx="10"/>
          </p:nvPr>
        </p:nvSpPr>
        <p:spPr/>
        <p:txBody>
          <a:bodyPr/>
          <a:lstStyle/>
          <a:p>
            <a:r>
              <a:rPr lang="en-US" smtClean="0"/>
              <a:t>22.03.2022</a:t>
            </a:r>
            <a:endParaRPr lang="en-GB"/>
          </a:p>
        </p:txBody>
      </p:sp>
      <p:sp>
        <p:nvSpPr>
          <p:cNvPr id="20" name="Footer Placeholder 19"/>
          <p:cNvSpPr>
            <a:spLocks noGrp="1"/>
          </p:cNvSpPr>
          <p:nvPr>
            <p:ph type="ftr" sz="quarter" idx="11"/>
          </p:nvPr>
        </p:nvSpPr>
        <p:spPr/>
        <p:txBody>
          <a:bodyPr/>
          <a:lstStyle/>
          <a:p>
            <a:r>
              <a:rPr lang="en-GB" smtClean="0"/>
              <a:t>Introduction to accelerator physics, R. Alemany Fernandez</a:t>
            </a:r>
            <a:endParaRPr lang="en-GB"/>
          </a:p>
        </p:txBody>
      </p:sp>
      <mc:AlternateContent xmlns:mc="http://schemas.openxmlformats.org/markup-compatibility/2006">
        <mc:Choice xmlns:a14="http://schemas.microsoft.com/office/drawing/2010/main" Requires="a14">
          <p:sp>
            <p:nvSpPr>
              <p:cNvPr id="21" name="Rectangle 20"/>
              <p:cNvSpPr/>
              <p:nvPr/>
            </p:nvSpPr>
            <p:spPr>
              <a:xfrm>
                <a:off x="838200" y="5908855"/>
                <a:ext cx="10508397" cy="517257"/>
              </a:xfrm>
              <a:prstGeom prst="rect">
                <a:avLst/>
              </a:prstGeom>
            </p:spPr>
            <p:txBody>
              <a:bodyPr wrap="square">
                <a:spAutoFit/>
              </a:bodyPr>
              <a:lstStyle/>
              <a:p>
                <a:pPr lvl="0">
                  <a:defRPr/>
                </a:pPr>
                <a:r>
                  <a:rPr lang="en-US" sz="1600" dirty="0" smtClean="0"/>
                  <a:t>(*) </a:t>
                </a:r>
                <a14:m>
                  <m:oMath xmlns:m="http://schemas.openxmlformats.org/officeDocument/2006/math">
                    <m:sSup>
                      <m:sSupPr>
                        <m:ctrlPr>
                          <a:rPr lang="en-US" sz="1600" i="1" smtClean="0">
                            <a:latin typeface="Cambria Math" charset="0"/>
                          </a:rPr>
                        </m:ctrlPr>
                      </m:sSupPr>
                      <m:e>
                        <m:r>
                          <a:rPr lang="en-US" sz="1600" b="0" i="1" smtClean="0">
                            <a:latin typeface="Cambria Math" panose="02040503050406030204" pitchFamily="18" charset="0"/>
                          </a:rPr>
                          <m:t>𝑊</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m:t>
                    </m:r>
                    <m:sSup>
                      <m:sSupPr>
                        <m:ctrlPr>
                          <a:rPr lang="en-US" sz="1600" b="0" i="1" smtClean="0">
                            <a:latin typeface="Cambria Math" charset="0"/>
                          </a:rPr>
                        </m:ctrlPr>
                      </m:sSupPr>
                      <m:e>
                        <m:r>
                          <a:rPr lang="en-US" sz="1600" b="0" i="1" smtClean="0">
                            <a:latin typeface="Cambria Math" panose="02040503050406030204" pitchFamily="18" charset="0"/>
                          </a:rPr>
                          <m:t>𝑝</m:t>
                        </m:r>
                      </m:e>
                      <m:sup>
                        <m:r>
                          <a:rPr lang="en-US" sz="1600" b="0" i="1" smtClean="0">
                            <a:latin typeface="Cambria Math" panose="02040503050406030204" pitchFamily="18" charset="0"/>
                          </a:rPr>
                          <m:t>2</m:t>
                        </m:r>
                      </m:sup>
                    </m:sSup>
                    <m:sSup>
                      <m:sSupPr>
                        <m:ctrlPr>
                          <a:rPr lang="en-US" sz="1600" b="0" i="1" smtClean="0">
                            <a:latin typeface="Cambria Math" charset="0"/>
                          </a:rPr>
                        </m:ctrlPr>
                      </m:sSupPr>
                      <m:e>
                        <m:r>
                          <a:rPr lang="en-US" sz="1600" b="0" i="1" smtClean="0">
                            <a:latin typeface="Cambria Math" panose="02040503050406030204" pitchFamily="18" charset="0"/>
                          </a:rPr>
                          <m:t>𝑐</m:t>
                        </m:r>
                      </m:e>
                      <m:sup>
                        <m:r>
                          <a:rPr lang="en-US" sz="1600" b="0" i="1" smtClean="0">
                            <a:latin typeface="Cambria Math" panose="02040503050406030204" pitchFamily="18" charset="0"/>
                          </a:rPr>
                          <m:t>2</m:t>
                        </m:r>
                      </m:sup>
                    </m:sSup>
                    <m:r>
                      <a:rPr lang="en-US" sz="1600" b="0" i="1" smtClean="0">
                        <a:latin typeface="Cambria Math" panose="02040503050406030204" pitchFamily="18" charset="0"/>
                      </a:rPr>
                      <m:t>+</m:t>
                    </m:r>
                    <m:sSubSup>
                      <m:sSubSupPr>
                        <m:ctrlPr>
                          <a:rPr lang="en-US" sz="1600" b="0" i="1" smtClean="0">
                            <a:latin typeface="Cambria Math" charset="0"/>
                          </a:rPr>
                        </m:ctrlPr>
                      </m:sSubSupPr>
                      <m:e>
                        <m:r>
                          <a:rPr lang="en-US" sz="1600" b="0" i="1" smtClean="0">
                            <a:latin typeface="Cambria Math" panose="02040503050406030204" pitchFamily="18" charset="0"/>
                          </a:rPr>
                          <m:t>𝐸</m:t>
                        </m:r>
                      </m:e>
                      <m:sub>
                        <m:r>
                          <a:rPr lang="en-US" sz="1600" b="0" i="1" smtClean="0">
                            <a:latin typeface="Cambria Math" panose="02040503050406030204" pitchFamily="18" charset="0"/>
                          </a:rPr>
                          <m:t>0</m:t>
                        </m:r>
                      </m:sub>
                      <m:sup>
                        <m:r>
                          <a:rPr lang="en-US" sz="1600" b="0" i="1" smtClean="0">
                            <a:latin typeface="Cambria Math" panose="02040503050406030204" pitchFamily="18" charset="0"/>
                          </a:rPr>
                          <m:t>2</m:t>
                        </m:r>
                      </m:sup>
                    </m:sSubSup>
                    <m:r>
                      <a:rPr lang="en-US" sz="1600" b="0" i="1" smtClean="0">
                        <a:latin typeface="Cambria Math" panose="02040503050406030204" pitchFamily="18" charset="0"/>
                      </a:rPr>
                      <m:t>⇒2</m:t>
                    </m:r>
                    <m:r>
                      <a:rPr lang="en-US" sz="1600" b="0" i="1" smtClean="0">
                        <a:latin typeface="Cambria Math" panose="02040503050406030204" pitchFamily="18" charset="0"/>
                      </a:rPr>
                      <m:t>𝑊</m:t>
                    </m:r>
                    <m:r>
                      <m:rPr>
                        <m:sty m:val="p"/>
                      </m:rPr>
                      <a:rPr lang="el-GR" sz="1600" b="0" i="1" smtClean="0">
                        <a:latin typeface="Cambria Math" panose="02040503050406030204" pitchFamily="18" charset="0"/>
                        <a:ea typeface="Cambria Math" panose="02040503050406030204" pitchFamily="18" charset="0"/>
                      </a:rPr>
                      <m:t>Δ</m:t>
                    </m:r>
                    <m:r>
                      <a:rPr lang="en-US" sz="1600" b="0" i="1" smtClean="0">
                        <a:latin typeface="Cambria Math" panose="02040503050406030204" pitchFamily="18" charset="0"/>
                        <a:ea typeface="Cambria Math" panose="02040503050406030204" pitchFamily="18" charset="0"/>
                      </a:rPr>
                      <m:t>𝑊</m:t>
                    </m:r>
                    <m:r>
                      <a:rPr lang="en-US" sz="1600" b="0" i="1" smtClean="0">
                        <a:latin typeface="Cambria Math" panose="02040503050406030204" pitchFamily="18" charset="0"/>
                        <a:ea typeface="Cambria Math" panose="02040503050406030204" pitchFamily="18" charset="0"/>
                      </a:rPr>
                      <m:t>=2</m:t>
                    </m:r>
                    <m:r>
                      <a:rPr lang="en-US" sz="1600" b="0" i="1" smtClean="0">
                        <a:latin typeface="Cambria Math" panose="02040503050406030204" pitchFamily="18" charset="0"/>
                        <a:ea typeface="Cambria Math" panose="02040503050406030204" pitchFamily="18" charset="0"/>
                      </a:rPr>
                      <m:t>𝑝</m:t>
                    </m:r>
                    <m:r>
                      <m:rPr>
                        <m:sty m:val="p"/>
                      </m:rPr>
                      <a:rPr lang="el-GR" sz="1600" b="0" i="1" smtClean="0">
                        <a:latin typeface="Cambria Math" panose="02040503050406030204" pitchFamily="18" charset="0"/>
                        <a:ea typeface="Cambria Math" panose="02040503050406030204" pitchFamily="18" charset="0"/>
                      </a:rPr>
                      <m:t>Δ</m:t>
                    </m:r>
                    <m:r>
                      <a:rPr lang="en-US" sz="1600" b="0" i="1" smtClean="0">
                        <a:latin typeface="Cambria Math" panose="02040503050406030204" pitchFamily="18" charset="0"/>
                        <a:ea typeface="Cambria Math" panose="02040503050406030204" pitchFamily="18" charset="0"/>
                      </a:rPr>
                      <m:t>𝑝</m:t>
                    </m:r>
                    <m:sSup>
                      <m:sSupPr>
                        <m:ctrlPr>
                          <a:rPr lang="en-US" sz="1600" b="0" i="1" smtClean="0">
                            <a:latin typeface="Cambria Math"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𝑐</m:t>
                        </m:r>
                      </m:e>
                      <m:sup>
                        <m:r>
                          <a:rPr lang="en-US" sz="1600" b="0" i="1" smtClean="0">
                            <a:latin typeface="Cambria Math" panose="02040503050406030204" pitchFamily="18" charset="0"/>
                            <a:ea typeface="Cambria Math" panose="02040503050406030204" pitchFamily="18" charset="0"/>
                          </a:rPr>
                          <m:t>2</m:t>
                        </m:r>
                      </m:sup>
                    </m:sSup>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𝑤𝑒</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𝑑𝑖𝑣𝑖𝑑𝑒</m:t>
                    </m:r>
                    <m:r>
                      <a:rPr lang="en-US" sz="1600" b="0" i="1" smtClean="0">
                        <a:latin typeface="Cambria Math" panose="02040503050406030204" pitchFamily="18" charset="0"/>
                        <a:ea typeface="Cambria Math" panose="02040503050406030204" pitchFamily="18" charset="0"/>
                      </a:rPr>
                      <m:t> </m:t>
                    </m:r>
                    <m:r>
                      <a:rPr lang="en-US" sz="1600" b="0" i="1" smtClean="0">
                        <a:latin typeface="Cambria Math" panose="02040503050406030204" pitchFamily="18" charset="0"/>
                        <a:ea typeface="Cambria Math" panose="02040503050406030204" pitchFamily="18" charset="0"/>
                      </a:rPr>
                      <m:t>𝑏𝑦</m:t>
                    </m:r>
                    <m:r>
                      <a:rPr lang="en-US" sz="1600" b="0" i="1" smtClean="0">
                        <a:latin typeface="Cambria Math" panose="02040503050406030204" pitchFamily="18" charset="0"/>
                        <a:ea typeface="Cambria Math" panose="02040503050406030204" pitchFamily="18" charset="0"/>
                      </a:rPr>
                      <m:t> </m:t>
                    </m:r>
                    <m:sSubSup>
                      <m:sSubSupPr>
                        <m:ctrlPr>
                          <a:rPr lang="en-US" sz="1600" b="0" i="1" smtClean="0">
                            <a:latin typeface="Cambria Math" charset="0"/>
                            <a:ea typeface="Cambria Math" panose="02040503050406030204" pitchFamily="18" charset="0"/>
                          </a:rPr>
                        </m:ctrlPr>
                      </m:sSubSupPr>
                      <m:e>
                        <m:r>
                          <a:rPr lang="en-US" sz="1600" b="0" i="1" smtClean="0">
                            <a:latin typeface="Cambria Math" panose="02040503050406030204" pitchFamily="18" charset="0"/>
                            <a:ea typeface="Cambria Math" panose="02040503050406030204" pitchFamily="18" charset="0"/>
                          </a:rPr>
                          <m:t>𝑊</m:t>
                        </m:r>
                      </m:e>
                      <m:sub/>
                      <m:sup>
                        <m:r>
                          <a:rPr lang="en-US" sz="1600" b="0" i="1" smtClean="0">
                            <a:latin typeface="Cambria Math" panose="02040503050406030204" pitchFamily="18" charset="0"/>
                            <a:ea typeface="Cambria Math" panose="02040503050406030204" pitchFamily="18" charset="0"/>
                          </a:rPr>
                          <m:t>2</m:t>
                        </m:r>
                      </m:sup>
                    </m:sSubSup>
                    <m:r>
                      <a:rPr lang="en-US" sz="1600" b="0" i="1" smtClean="0">
                        <a:latin typeface="Cambria Math" panose="02040503050406030204" pitchFamily="18" charset="0"/>
                        <a:ea typeface="Cambria Math" panose="02040503050406030204" pitchFamily="18" charset="0"/>
                      </a:rPr>
                      <m:t>⇒ </m:t>
                    </m:r>
                    <m:f>
                      <m:fPr>
                        <m:ctrlPr>
                          <a:rPr lang="en-US" sz="1600" b="1" i="1" smtClean="0">
                            <a:latin typeface="Cambria Math" charset="0"/>
                            <a:ea typeface="Cambria Math" panose="02040503050406030204" pitchFamily="18" charset="0"/>
                          </a:rPr>
                        </m:ctrlPr>
                      </m:fPr>
                      <m:num>
                        <m:r>
                          <a:rPr lang="el-GR" sz="1600" b="1" i="1" smtClean="0">
                            <a:latin typeface="Cambria Math" panose="02040503050406030204" pitchFamily="18" charset="0"/>
                            <a:ea typeface="Cambria Math" panose="02040503050406030204" pitchFamily="18" charset="0"/>
                          </a:rPr>
                          <m:t>𝜟</m:t>
                        </m:r>
                        <m:r>
                          <a:rPr lang="en-US" sz="1600" b="1" i="1" smtClean="0">
                            <a:latin typeface="Cambria Math" panose="02040503050406030204" pitchFamily="18" charset="0"/>
                            <a:ea typeface="Cambria Math" panose="02040503050406030204" pitchFamily="18" charset="0"/>
                          </a:rPr>
                          <m:t>𝑾</m:t>
                        </m:r>
                      </m:num>
                      <m:den>
                        <m:r>
                          <a:rPr lang="en-US" sz="1600" b="1" i="1" smtClean="0">
                            <a:latin typeface="Cambria Math" panose="02040503050406030204" pitchFamily="18" charset="0"/>
                            <a:ea typeface="Cambria Math" panose="02040503050406030204" pitchFamily="18" charset="0"/>
                          </a:rPr>
                          <m:t>𝑾</m:t>
                        </m:r>
                      </m:den>
                    </m:f>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charset="0"/>
                            <a:ea typeface="Cambria Math" panose="02040503050406030204" pitchFamily="18" charset="0"/>
                          </a:rPr>
                        </m:ctrlPr>
                      </m:fPr>
                      <m:num>
                        <m:r>
                          <a:rPr lang="en-US" sz="1600" b="0" i="1" smtClean="0">
                            <a:latin typeface="Cambria Math" panose="02040503050406030204" pitchFamily="18" charset="0"/>
                            <a:ea typeface="Cambria Math" panose="02040503050406030204" pitchFamily="18" charset="0"/>
                          </a:rPr>
                          <m:t>𝑝</m:t>
                        </m:r>
                        <m:r>
                          <m:rPr>
                            <m:sty m:val="p"/>
                          </m:rPr>
                          <a:rPr lang="el-GR" sz="1600" b="0" i="1" smtClean="0">
                            <a:latin typeface="Cambria Math" panose="02040503050406030204" pitchFamily="18" charset="0"/>
                            <a:ea typeface="Cambria Math" panose="02040503050406030204" pitchFamily="18" charset="0"/>
                          </a:rPr>
                          <m:t>Δ</m:t>
                        </m:r>
                        <m:r>
                          <a:rPr lang="en-US" sz="1600" b="0" i="1" smtClean="0">
                            <a:latin typeface="Cambria Math" panose="02040503050406030204" pitchFamily="18" charset="0"/>
                            <a:ea typeface="Cambria Math" panose="02040503050406030204" pitchFamily="18" charset="0"/>
                          </a:rPr>
                          <m:t>𝑝</m:t>
                        </m:r>
                        <m:sSup>
                          <m:sSupPr>
                            <m:ctrlPr>
                              <a:rPr lang="en-US" sz="1600" b="0" i="1" smtClean="0">
                                <a:latin typeface="Cambria Math"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𝑐</m:t>
                            </m:r>
                          </m:e>
                          <m:sup>
                            <m:r>
                              <a:rPr lang="en-US" sz="1600" b="0" i="1" smtClean="0">
                                <a:latin typeface="Cambria Math" panose="02040503050406030204" pitchFamily="18" charset="0"/>
                                <a:ea typeface="Cambria Math" panose="02040503050406030204" pitchFamily="18" charset="0"/>
                              </a:rPr>
                              <m:t>2</m:t>
                            </m:r>
                          </m:sup>
                        </m:sSup>
                      </m:num>
                      <m:den>
                        <m:sSup>
                          <m:sSupPr>
                            <m:ctrlPr>
                              <a:rPr lang="en-US" sz="1600" b="0" i="1" smtClean="0">
                                <a:latin typeface="Cambria Math"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𝑊</m:t>
                            </m:r>
                          </m:e>
                          <m:sup>
                            <m:r>
                              <a:rPr lang="en-US" sz="1600" b="0" i="1" smtClean="0">
                                <a:latin typeface="Cambria Math" panose="02040503050406030204" pitchFamily="18" charset="0"/>
                                <a:ea typeface="Cambria Math" panose="02040503050406030204" pitchFamily="18" charset="0"/>
                              </a:rPr>
                              <m:t>2</m:t>
                            </m:r>
                          </m:sup>
                        </m:sSup>
                      </m:den>
                    </m:f>
                    <m:r>
                      <a:rPr lang="en-US" sz="1600" b="0" i="1" smtClean="0">
                        <a:latin typeface="Cambria Math" panose="02040503050406030204" pitchFamily="18" charset="0"/>
                        <a:ea typeface="Cambria Math" panose="02040503050406030204" pitchFamily="18" charset="0"/>
                      </a:rPr>
                      <m:t>=</m:t>
                    </m:r>
                    <m:f>
                      <m:fPr>
                        <m:ctrlPr>
                          <a:rPr lang="en-US" sz="1600" b="0" i="1" smtClean="0">
                            <a:latin typeface="Cambria Math" charset="0"/>
                            <a:ea typeface="Cambria Math" panose="02040503050406030204" pitchFamily="18" charset="0"/>
                          </a:rPr>
                        </m:ctrlPr>
                      </m:fPr>
                      <m:num>
                        <m:sSub>
                          <m:sSubPr>
                            <m:ctrlPr>
                              <a:rPr lang="en-US" sz="1600" b="0" i="1" smtClean="0">
                                <a:latin typeface="Cambria Math" charset="0"/>
                                <a:ea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𝑚</m:t>
                            </m:r>
                          </m:e>
                          <m:sub>
                            <m:r>
                              <a:rPr lang="en-US" sz="1600" b="0" i="1" smtClean="0">
                                <a:latin typeface="Cambria Math" panose="02040503050406030204" pitchFamily="18" charset="0"/>
                                <a:ea typeface="Cambria Math" panose="02040503050406030204" pitchFamily="18" charset="0"/>
                              </a:rPr>
                              <m:t>0</m:t>
                            </m:r>
                          </m:sub>
                        </m:sSub>
                        <m:r>
                          <a:rPr lang="en-US" sz="1600" b="0" i="1" smtClean="0">
                            <a:latin typeface="Cambria Math" panose="02040503050406030204" pitchFamily="18" charset="0"/>
                            <a:ea typeface="Cambria Math" panose="02040503050406030204" pitchFamily="18" charset="0"/>
                          </a:rPr>
                          <m:t>𝛾𝛽</m:t>
                        </m:r>
                        <m:r>
                          <a:rPr lang="en-US" sz="1600" b="0" i="1" smtClean="0">
                            <a:latin typeface="Cambria Math" panose="02040503050406030204" pitchFamily="18" charset="0"/>
                            <a:ea typeface="Cambria Math" panose="02040503050406030204" pitchFamily="18" charset="0"/>
                          </a:rPr>
                          <m:t>𝑐</m:t>
                        </m:r>
                      </m:num>
                      <m:den>
                        <m:sSubSup>
                          <m:sSubSupPr>
                            <m:ctrlPr>
                              <a:rPr lang="en-US" sz="1600" b="0" i="1" smtClean="0">
                                <a:latin typeface="Cambria Math" charset="0"/>
                                <a:ea typeface="Cambria Math" panose="02040503050406030204" pitchFamily="18" charset="0"/>
                              </a:rPr>
                            </m:ctrlPr>
                          </m:sSubSupPr>
                          <m:e>
                            <m:r>
                              <a:rPr lang="en-US" sz="1600" b="0" i="1" smtClean="0">
                                <a:latin typeface="Cambria Math" panose="02040503050406030204" pitchFamily="18" charset="0"/>
                                <a:ea typeface="Cambria Math" panose="02040503050406030204" pitchFamily="18" charset="0"/>
                              </a:rPr>
                              <m:t>𝑚</m:t>
                            </m:r>
                          </m:e>
                          <m:sub>
                            <m:r>
                              <a:rPr lang="en-US" sz="1600" b="0" i="1" smtClean="0">
                                <a:latin typeface="Cambria Math" panose="02040503050406030204" pitchFamily="18" charset="0"/>
                                <a:ea typeface="Cambria Math" panose="02040503050406030204" pitchFamily="18" charset="0"/>
                              </a:rPr>
                              <m:t>0</m:t>
                            </m:r>
                          </m:sub>
                          <m:sup>
                            <m:r>
                              <a:rPr lang="en-US" sz="1600" b="0" i="1" smtClean="0">
                                <a:latin typeface="Cambria Math" panose="02040503050406030204" pitchFamily="18" charset="0"/>
                                <a:ea typeface="Cambria Math" panose="02040503050406030204" pitchFamily="18" charset="0"/>
                              </a:rPr>
                              <m:t>2</m:t>
                            </m:r>
                          </m:sup>
                        </m:sSubSup>
                        <m:sSup>
                          <m:sSupPr>
                            <m:ctrlPr>
                              <a:rPr lang="en-US" sz="1600" b="0" i="1" smtClean="0">
                                <a:latin typeface="Cambria Math"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𝛾</m:t>
                            </m:r>
                          </m:e>
                          <m:sup>
                            <m:r>
                              <a:rPr lang="en-US" sz="1600" b="0" i="1" smtClean="0">
                                <a:latin typeface="Cambria Math" panose="02040503050406030204" pitchFamily="18" charset="0"/>
                                <a:ea typeface="Cambria Math" panose="02040503050406030204" pitchFamily="18" charset="0"/>
                              </a:rPr>
                              <m:t>2</m:t>
                            </m:r>
                          </m:sup>
                        </m:sSup>
                        <m:sSup>
                          <m:sSupPr>
                            <m:ctrlPr>
                              <a:rPr lang="en-US" sz="1600" b="0" i="1" smtClean="0">
                                <a:latin typeface="Cambria Math"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𝑐</m:t>
                            </m:r>
                          </m:e>
                          <m:sup>
                            <m:r>
                              <a:rPr lang="en-US" sz="1600" b="0" i="1" smtClean="0">
                                <a:latin typeface="Cambria Math" panose="02040503050406030204" pitchFamily="18" charset="0"/>
                                <a:ea typeface="Cambria Math" panose="02040503050406030204" pitchFamily="18" charset="0"/>
                              </a:rPr>
                              <m:t>4</m:t>
                            </m:r>
                          </m:sup>
                        </m:sSup>
                      </m:den>
                    </m:f>
                    <m:r>
                      <m:rPr>
                        <m:sty m:val="p"/>
                      </m:rPr>
                      <a:rPr lang="el-GR" sz="1600" b="0" i="1" smtClean="0">
                        <a:latin typeface="Cambria Math" panose="02040503050406030204" pitchFamily="18" charset="0"/>
                        <a:ea typeface="Cambria Math" panose="02040503050406030204" pitchFamily="18" charset="0"/>
                      </a:rPr>
                      <m:t>Δ</m:t>
                    </m:r>
                    <m:r>
                      <a:rPr lang="en-US" sz="1600" b="0" i="1" smtClean="0">
                        <a:latin typeface="Cambria Math" panose="02040503050406030204" pitchFamily="18" charset="0"/>
                        <a:ea typeface="Cambria Math" panose="02040503050406030204" pitchFamily="18" charset="0"/>
                      </a:rPr>
                      <m:t>𝑝</m:t>
                    </m:r>
                    <m:sSup>
                      <m:sSupPr>
                        <m:ctrlPr>
                          <a:rPr lang="en-US" sz="1600" b="0" i="1" smtClean="0">
                            <a:latin typeface="Cambria Math"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𝑐</m:t>
                        </m:r>
                      </m:e>
                      <m:sup>
                        <m:r>
                          <a:rPr lang="en-US" sz="1600" b="0" i="1" smtClean="0">
                            <a:latin typeface="Cambria Math" panose="02040503050406030204" pitchFamily="18" charset="0"/>
                            <a:ea typeface="Cambria Math" panose="02040503050406030204" pitchFamily="18" charset="0"/>
                          </a:rPr>
                          <m:t>2</m:t>
                        </m:r>
                      </m:sup>
                    </m:sSup>
                    <m:r>
                      <a:rPr lang="en-US" sz="1600" b="0" i="1" smtClean="0">
                        <a:latin typeface="Cambria Math" panose="02040503050406030204" pitchFamily="18" charset="0"/>
                        <a:ea typeface="Cambria Math" panose="02040503050406030204" pitchFamily="18" charset="0"/>
                      </a:rPr>
                      <m:t>=</m:t>
                    </m:r>
                    <m:f>
                      <m:fPr>
                        <m:ctrlPr>
                          <a:rPr lang="en-US" sz="1600" b="1" i="1" smtClean="0">
                            <a:latin typeface="Cambria Math" charset="0"/>
                            <a:ea typeface="Cambria Math" panose="02040503050406030204" pitchFamily="18" charset="0"/>
                          </a:rPr>
                        </m:ctrlPr>
                      </m:fPr>
                      <m:num>
                        <m:r>
                          <a:rPr lang="el-GR" sz="1600" b="1" i="1" smtClean="0">
                            <a:latin typeface="Cambria Math" panose="02040503050406030204" pitchFamily="18" charset="0"/>
                            <a:ea typeface="Cambria Math" panose="02040503050406030204" pitchFamily="18" charset="0"/>
                          </a:rPr>
                          <m:t>𝜟</m:t>
                        </m:r>
                        <m:r>
                          <a:rPr lang="en-US" sz="1600" b="1" i="1" smtClean="0">
                            <a:latin typeface="Cambria Math" panose="02040503050406030204" pitchFamily="18" charset="0"/>
                            <a:ea typeface="Cambria Math" panose="02040503050406030204" pitchFamily="18" charset="0"/>
                          </a:rPr>
                          <m:t>𝒑</m:t>
                        </m:r>
                      </m:num>
                      <m:den>
                        <m:r>
                          <a:rPr lang="en-US" sz="1600" b="1" i="1" smtClean="0">
                            <a:latin typeface="Cambria Math" panose="02040503050406030204" pitchFamily="18" charset="0"/>
                            <a:ea typeface="Cambria Math" panose="02040503050406030204" pitchFamily="18" charset="0"/>
                          </a:rPr>
                          <m:t>𝒑</m:t>
                        </m:r>
                      </m:den>
                    </m:f>
                    <m:sSup>
                      <m:sSupPr>
                        <m:ctrlPr>
                          <a:rPr lang="en-US" sz="1600" b="0" i="1" smtClean="0">
                            <a:latin typeface="Cambria Math"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𝛽</m:t>
                        </m:r>
                      </m:e>
                      <m:sup>
                        <m:r>
                          <a:rPr lang="en-US" sz="1600" b="0" i="1" smtClean="0">
                            <a:latin typeface="Cambria Math" panose="02040503050406030204" pitchFamily="18" charset="0"/>
                            <a:ea typeface="Cambria Math" panose="02040503050406030204" pitchFamily="18" charset="0"/>
                          </a:rPr>
                          <m:t>2</m:t>
                        </m:r>
                      </m:sup>
                    </m:sSup>
                    <m:r>
                      <a:rPr lang="en-US" sz="1600" b="0" i="1" smtClean="0">
                        <a:latin typeface="Cambria Math" panose="02040503050406030204" pitchFamily="18" charset="0"/>
                        <a:ea typeface="Cambria Math" panose="02040503050406030204" pitchFamily="18" charset="0"/>
                      </a:rPr>
                      <m:t> </m:t>
                    </m:r>
                  </m:oMath>
                </a14:m>
                <a:endParaRPr lang="en-US" sz="1600" dirty="0"/>
              </a:p>
            </p:txBody>
          </p:sp>
        </mc:Choice>
        <mc:Fallback>
          <p:sp>
            <p:nvSpPr>
              <p:cNvPr id="21" name="Rectangle 20"/>
              <p:cNvSpPr>
                <a:spLocks noRot="1" noChangeAspect="1" noMove="1" noResize="1" noEditPoints="1" noAdjustHandles="1" noChangeArrowheads="1" noChangeShapeType="1" noTextEdit="1"/>
              </p:cNvSpPr>
              <p:nvPr/>
            </p:nvSpPr>
            <p:spPr>
              <a:xfrm>
                <a:off x="838200" y="5908855"/>
                <a:ext cx="10508397" cy="517257"/>
              </a:xfrm>
              <a:prstGeom prst="rect">
                <a:avLst/>
              </a:prstGeom>
              <a:blipFill rotWithShape="0">
                <a:blip r:embed="rId8"/>
                <a:stretch>
                  <a:fillRect l="-348" t="-41176" b="-55294"/>
                </a:stretch>
              </a:blipFill>
            </p:spPr>
            <p:txBody>
              <a:bodyPr/>
              <a:lstStyle/>
              <a:p>
                <a:r>
                  <a:rPr lang="en-US">
                    <a:noFill/>
                  </a:rPr>
                  <a:t> </a:t>
                </a:r>
              </a:p>
            </p:txBody>
          </p:sp>
        </mc:Fallback>
      </mc:AlternateContent>
    </p:spTree>
    <p:extLst>
      <p:ext uri="{BB962C8B-B14F-4D97-AF65-F5344CB8AC3E}">
        <p14:creationId xmlns:p14="http://schemas.microsoft.com/office/powerpoint/2010/main" val="143159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0" name="TextBox 9"/>
              <p:cNvSpPr txBox="1"/>
              <p:nvPr/>
            </p:nvSpPr>
            <p:spPr>
              <a:xfrm>
                <a:off x="349469" y="388846"/>
                <a:ext cx="11004331" cy="2308324"/>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Where </a:t>
                </a:r>
                <a14:m>
                  <m:oMath xmlns:m="http://schemas.openxmlformats.org/officeDocument/2006/math">
                    <m:r>
                      <a:rPr lang="en-US" sz="2400" b="0" i="1" smtClean="0">
                        <a:latin typeface="Cambria Math" panose="02040503050406030204" pitchFamily="18" charset="0"/>
                        <a:ea typeface="Cambria Math" panose="02040503050406030204" pitchFamily="18" charset="0"/>
                      </a:rPr>
                      <m:t>𝛿</m:t>
                    </m:r>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𝛿</m:t>
                    </m:r>
                    <m:sSub>
                      <m:sSubPr>
                        <m:ctrlPr>
                          <a:rPr lang="en-US" sz="2400" b="0" i="1" smtClean="0">
                            <a:latin typeface="Cambria Math"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𝑡</m:t>
                        </m:r>
                      </m:e>
                      <m:sub>
                        <m:r>
                          <a:rPr lang="en-US" sz="2400" b="0" i="1" smtClean="0">
                            <a:latin typeface="Cambria Math" panose="02040503050406030204" pitchFamily="18" charset="0"/>
                            <a:ea typeface="Cambria Math" panose="02040503050406030204" pitchFamily="18" charset="0"/>
                          </a:rPr>
                          <m:t>𝑠</m:t>
                        </m:r>
                      </m:sub>
                    </m:sSub>
                  </m:oMath>
                </a14:m>
                <a:r>
                  <a:rPr lang="en-GB" sz="2400" dirty="0" smtClean="0"/>
                  <a:t> for one turn is </a:t>
                </a:r>
                <a14:m>
                  <m:oMath xmlns:m="http://schemas.openxmlformats.org/officeDocument/2006/math">
                    <m:r>
                      <a:rPr lang="en-US" sz="2400" b="0" i="1" smtClean="0">
                        <a:latin typeface="Cambria Math" panose="02040503050406030204" pitchFamily="18" charset="0"/>
                      </a:rPr>
                      <m:t>𝑇</m:t>
                    </m:r>
                    <m:r>
                      <a:rPr lang="en-US" sz="2400" b="0" i="1" smtClean="0">
                        <a:latin typeface="Cambria Math" panose="02040503050406030204" pitchFamily="18" charset="0"/>
                      </a:rPr>
                      <m:t>−</m:t>
                    </m:r>
                    <m:sSub>
                      <m:sSubPr>
                        <m:ctrlPr>
                          <a:rPr lang="en-US" sz="2400" b="0" i="1" smtClean="0">
                            <a:latin typeface="Cambria Math" charset="0"/>
                          </a:rPr>
                        </m:ctrlPr>
                      </m:sSubPr>
                      <m:e>
                        <m:r>
                          <a:rPr lang="en-US" sz="2400" b="0" i="1" smtClean="0">
                            <a:latin typeface="Cambria Math" panose="02040503050406030204" pitchFamily="18" charset="0"/>
                          </a:rPr>
                          <m:t>𝑇</m:t>
                        </m:r>
                      </m:e>
                      <m:sub>
                        <m:r>
                          <a:rPr lang="en-US" sz="2400" b="0" i="1" smtClean="0">
                            <a:latin typeface="Cambria Math" panose="02040503050406030204" pitchFamily="18" charset="0"/>
                          </a:rPr>
                          <m:t>𝑠</m:t>
                        </m:r>
                      </m:sub>
                    </m:sSub>
                  </m:oMath>
                </a14:m>
                <a:r>
                  <a:rPr lang="en-GB" sz="2400" dirty="0" smtClean="0"/>
                  <a:t>, i.e. the difference of the periods, and </a:t>
                </a:r>
                <a14:m>
                  <m:oMath xmlns:m="http://schemas.openxmlformats.org/officeDocument/2006/math">
                    <m:sSub>
                      <m:sSubPr>
                        <m:ctrlPr>
                          <a:rPr lang="en-GB" sz="2400" i="1" smtClean="0">
                            <a:latin typeface="Cambria Math" charset="0"/>
                          </a:rPr>
                        </m:ctrlPr>
                      </m:sSubPr>
                      <m:e>
                        <m:r>
                          <m:rPr>
                            <m:sty m:val="p"/>
                          </m:rPr>
                          <a:rPr lang="el-GR" sz="2400" i="1" smtClean="0">
                            <a:latin typeface="Cambria Math" panose="02040503050406030204" pitchFamily="18" charset="0"/>
                            <a:ea typeface="Cambria Math" panose="02040503050406030204" pitchFamily="18" charset="0"/>
                          </a:rPr>
                          <m:t>Ω</m:t>
                        </m:r>
                      </m:e>
                      <m:sub>
                        <m:r>
                          <a:rPr lang="en-US" sz="2400" b="0" i="1" smtClean="0">
                            <a:latin typeface="Cambria Math" panose="02040503050406030204" pitchFamily="18" charset="0"/>
                          </a:rPr>
                          <m:t>𝑅𝐹</m:t>
                        </m:r>
                      </m:sub>
                    </m:sSub>
                    <m:r>
                      <a:rPr lang="en-US" sz="2400" b="0" i="1" smtClean="0">
                        <a:latin typeface="Cambria Math" panose="02040503050406030204" pitchFamily="18" charset="0"/>
                      </a:rPr>
                      <m:t>=</m:t>
                    </m:r>
                    <m:r>
                      <a:rPr lang="en-US" sz="2400" b="0" i="1" smtClean="0">
                        <a:latin typeface="Cambria Math" panose="02040503050406030204" pitchFamily="18" charset="0"/>
                      </a:rPr>
                      <m:t>h</m:t>
                    </m:r>
                    <m:sSub>
                      <m:sSubPr>
                        <m:ctrlPr>
                          <a:rPr lang="en-US" sz="2400" b="0" i="1" smtClean="0">
                            <a:latin typeface="Cambria Math" charset="0"/>
                          </a:rPr>
                        </m:ctrlPr>
                      </m:sSubPr>
                      <m:e>
                        <m:r>
                          <m:rPr>
                            <m:sty m:val="p"/>
                          </m:rPr>
                          <a:rPr lang="el-GR" sz="2400" b="0" i="1" smtClean="0">
                            <a:latin typeface="Cambria Math" panose="02040503050406030204" pitchFamily="18" charset="0"/>
                            <a:ea typeface="Cambria Math" panose="02040503050406030204" pitchFamily="18" charset="0"/>
                          </a:rPr>
                          <m:t>Ω</m:t>
                        </m:r>
                      </m:e>
                      <m:sub>
                        <m:r>
                          <a:rPr lang="en-US" sz="2400" b="0" i="1" smtClean="0">
                            <a:latin typeface="Cambria Math" panose="02040503050406030204" pitchFamily="18" charset="0"/>
                          </a:rPr>
                          <m:t>𝑠</m:t>
                        </m:r>
                      </m:sub>
                    </m:sSub>
                  </m:oMath>
                </a14:m>
                <a:r>
                  <a:rPr lang="en-GB" sz="2400" dirty="0" smtClean="0"/>
                  <a:t>, i.e. the acceleration </a:t>
                </a:r>
                <a:r>
                  <a:rPr lang="en-GB" sz="2400" b="1" dirty="0" smtClean="0">
                    <a:solidFill>
                      <a:schemeClr val="accent5"/>
                    </a:solidFill>
                  </a:rPr>
                  <a:t>frequency</a:t>
                </a:r>
                <a:r>
                  <a:rPr lang="en-GB" sz="2400" dirty="0" smtClean="0">
                    <a:solidFill>
                      <a:schemeClr val="accent5"/>
                    </a:solidFill>
                  </a:rPr>
                  <a:t> </a:t>
                </a:r>
                <a:r>
                  <a:rPr lang="en-GB" sz="2400" dirty="0" smtClean="0"/>
                  <a:t>given by the </a:t>
                </a:r>
                <a:r>
                  <a:rPr lang="en-GB" sz="2400" b="1" dirty="0" smtClean="0">
                    <a:solidFill>
                      <a:schemeClr val="accent5"/>
                    </a:solidFill>
                  </a:rPr>
                  <a:t>RF</a:t>
                </a:r>
                <a:r>
                  <a:rPr lang="en-GB" sz="2400" dirty="0" smtClean="0">
                    <a:solidFill>
                      <a:schemeClr val="accent5"/>
                    </a:solidFill>
                  </a:rPr>
                  <a:t> </a:t>
                </a:r>
                <a:r>
                  <a:rPr lang="en-GB" sz="2400" dirty="0" smtClean="0"/>
                  <a:t>system is a </a:t>
                </a:r>
                <a:r>
                  <a:rPr lang="en-GB" sz="2400" b="1" dirty="0" smtClean="0">
                    <a:solidFill>
                      <a:schemeClr val="accent5"/>
                    </a:solidFill>
                  </a:rPr>
                  <a:t>multiple </a:t>
                </a:r>
                <a:r>
                  <a:rPr lang="en-GB" sz="2400" b="1" i="1" dirty="0" smtClean="0">
                    <a:solidFill>
                      <a:schemeClr val="accent5"/>
                    </a:solidFill>
                  </a:rPr>
                  <a:t>h</a:t>
                </a:r>
                <a:r>
                  <a:rPr lang="en-GB" sz="2400" dirty="0" smtClean="0"/>
                  <a:t> of the </a:t>
                </a:r>
                <a:r>
                  <a:rPr lang="en-GB" sz="2400" b="1" dirty="0" smtClean="0">
                    <a:solidFill>
                      <a:schemeClr val="accent5"/>
                    </a:solidFill>
                  </a:rPr>
                  <a:t>synchronous</a:t>
                </a:r>
                <a:r>
                  <a:rPr lang="en-GB" sz="2400" dirty="0" smtClean="0">
                    <a:solidFill>
                      <a:schemeClr val="accent5"/>
                    </a:solidFill>
                  </a:rPr>
                  <a:t> </a:t>
                </a:r>
                <a:r>
                  <a:rPr lang="en-GB" sz="2400" dirty="0" smtClean="0"/>
                  <a:t>particle revolution </a:t>
                </a:r>
                <a:r>
                  <a:rPr lang="en-GB" sz="2400" b="1" dirty="0" smtClean="0">
                    <a:solidFill>
                      <a:schemeClr val="accent5"/>
                    </a:solidFill>
                  </a:rPr>
                  <a:t>frequency</a:t>
                </a:r>
                <a:r>
                  <a:rPr lang="en-GB" sz="2400" dirty="0" smtClean="0"/>
                  <a:t>.</a:t>
                </a:r>
              </a:p>
              <a:p>
                <a:pPr marL="285750" indent="-285750">
                  <a:buFont typeface="Arial" panose="020B0604020202020204" pitchFamily="34" charset="0"/>
                  <a:buChar char="•"/>
                </a:pPr>
                <a:endParaRPr lang="en-GB" sz="2400" dirty="0" smtClean="0"/>
              </a:p>
              <a:p>
                <a:pPr marL="285750" indent="-285750">
                  <a:buFont typeface="Arial" panose="020B0604020202020204" pitchFamily="34" charset="0"/>
                  <a:buChar char="•"/>
                </a:pPr>
                <a:r>
                  <a:rPr lang="en-GB" sz="2400" dirty="0" smtClean="0"/>
                  <a:t>Now </a:t>
                </a:r>
                <a:r>
                  <a:rPr lang="en-GB" sz="2400" dirty="0" smtClean="0"/>
                  <a:t>we ask ourselves a more general question: what is the rate of change of </a:t>
                </a:r>
                <a14:m>
                  <m:oMath xmlns:m="http://schemas.openxmlformats.org/officeDocument/2006/math">
                    <m:r>
                      <a:rPr lang="en-US" sz="2400" b="0" i="1" smtClean="0">
                        <a:latin typeface="Cambria Math" panose="02040503050406030204" pitchFamily="18" charset="0"/>
                        <a:ea typeface="Cambria Math" panose="02040503050406030204" pitchFamily="18" charset="0"/>
                      </a:rPr>
                      <m:t>𝛿</m:t>
                    </m:r>
                    <m:r>
                      <a:rPr lang="en-US" sz="2400" b="0" i="1" smtClean="0">
                        <a:latin typeface="Cambria Math" panose="02040503050406030204" pitchFamily="18" charset="0"/>
                        <a:ea typeface="Cambria Math" panose="02040503050406030204" pitchFamily="18" charset="0"/>
                      </a:rPr>
                      <m:t>(</m:t>
                    </m:r>
                    <m:r>
                      <m:rPr>
                        <m:sty m:val="p"/>
                      </m:rPr>
                      <a:rPr lang="el-GR" sz="2400" b="0" i="1" smtClean="0">
                        <a:latin typeface="Cambria Math" panose="02040503050406030204" pitchFamily="18" charset="0"/>
                        <a:ea typeface="Cambria Math" panose="02040503050406030204" pitchFamily="18" charset="0"/>
                      </a:rPr>
                      <m:t>Δ</m:t>
                    </m:r>
                    <m:r>
                      <a:rPr lang="el-GR" sz="2400" b="0" i="1" smtClean="0">
                        <a:latin typeface="Cambria Math" panose="02040503050406030204" pitchFamily="18" charset="0"/>
                        <a:ea typeface="Cambria Math" panose="02040503050406030204" pitchFamily="18" charset="0"/>
                      </a:rPr>
                      <m:t>𝜑</m:t>
                    </m:r>
                    <m:r>
                      <a:rPr lang="en-US" sz="2400" b="0" i="1" smtClean="0">
                        <a:latin typeface="Cambria Math" panose="02040503050406030204" pitchFamily="18" charset="0"/>
                        <a:ea typeface="Cambria Math" panose="02040503050406030204" pitchFamily="18" charset="0"/>
                      </a:rPr>
                      <m:t>)</m:t>
                    </m:r>
                  </m:oMath>
                </a14:m>
                <a:r>
                  <a:rPr lang="en-GB" sz="2400" dirty="0" smtClean="0"/>
                  <a:t>?, i.e.</a:t>
                </a:r>
                <a:endParaRPr lang="en-GB" sz="2400" dirty="0"/>
              </a:p>
            </p:txBody>
          </p:sp>
        </mc:Choice>
        <mc:Fallback>
          <p:sp>
            <p:nvSpPr>
              <p:cNvPr id="10" name="TextBox 9"/>
              <p:cNvSpPr txBox="1">
                <a:spLocks noRot="1" noChangeAspect="1" noMove="1" noResize="1" noEditPoints="1" noAdjustHandles="1" noChangeArrowheads="1" noChangeShapeType="1" noTextEdit="1"/>
              </p:cNvSpPr>
              <p:nvPr/>
            </p:nvSpPr>
            <p:spPr>
              <a:xfrm>
                <a:off x="349469" y="388846"/>
                <a:ext cx="11004331" cy="2308324"/>
              </a:xfrm>
              <a:prstGeom prst="rect">
                <a:avLst/>
              </a:prstGeom>
              <a:blipFill rotWithShape="0">
                <a:blip r:embed="rId2"/>
                <a:stretch>
                  <a:fillRect l="-720" t="-1852" b="-555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11" name="Table 10"/>
              <p:cNvGraphicFramePr>
                <a:graphicFrameLocks noGrp="1"/>
              </p:cNvGraphicFramePr>
              <p:nvPr>
                <p:extLst>
                  <p:ext uri="{D42A27DB-BD31-4B8C-83A1-F6EECF244321}">
                    <p14:modId xmlns:p14="http://schemas.microsoft.com/office/powerpoint/2010/main" val="554720569"/>
                  </p:ext>
                </p:extLst>
              </p:nvPr>
            </p:nvGraphicFramePr>
            <p:xfrm>
              <a:off x="378373" y="2997314"/>
              <a:ext cx="10118398" cy="795909"/>
            </p:xfrm>
            <a:graphic>
              <a:graphicData uri="http://schemas.openxmlformats.org/drawingml/2006/table">
                <a:tbl>
                  <a:tblPr firstRow="1" bandRow="1">
                    <a:tableStyleId>{2D5ABB26-0587-4C30-8999-92F81FD0307C}</a:tableStyleId>
                  </a:tblPr>
                  <a:tblGrid>
                    <a:gridCol w="6348248">
                      <a:extLst>
                        <a:ext uri="{9D8B030D-6E8A-4147-A177-3AD203B41FA5}">
                          <a16:colId xmlns:a16="http://schemas.microsoft.com/office/drawing/2014/main" xmlns="" val="2435879438"/>
                        </a:ext>
                      </a:extLst>
                    </a:gridCol>
                    <a:gridCol w="3770150">
                      <a:extLst>
                        <a:ext uri="{9D8B030D-6E8A-4147-A177-3AD203B41FA5}">
                          <a16:colId xmlns:a16="http://schemas.microsoft.com/office/drawing/2014/main" xmlns="" val="348928089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acc>
                                  <m:accPr>
                                    <m:chr m:val="̇"/>
                                    <m:ctrlPr>
                                      <a:rPr lang="en-US" sz="2400" b="0" i="1" smtClean="0">
                                        <a:latin typeface="Cambria Math" charset="0"/>
                                        <a:ea typeface="Cambria Math" panose="02040503050406030204" pitchFamily="18" charset="0"/>
                                      </a:rPr>
                                    </m:ctrlPr>
                                  </m:accPr>
                                  <m:e>
                                    <m:r>
                                      <m:rPr>
                                        <m:sty m:val="p"/>
                                      </m:rPr>
                                      <a:rPr lang="el-GR" sz="2400" b="0" i="1" smtClean="0">
                                        <a:latin typeface="Cambria Math" panose="02040503050406030204" pitchFamily="18" charset="0"/>
                                        <a:ea typeface="Cambria Math" panose="02040503050406030204" pitchFamily="18" charset="0"/>
                                      </a:rPr>
                                      <m:t>Δ</m:t>
                                    </m:r>
                                    <m:r>
                                      <a:rPr lang="el-GR" sz="2400" b="0" i="1" smtClean="0">
                                        <a:latin typeface="Cambria Math" panose="02040503050406030204" pitchFamily="18" charset="0"/>
                                        <a:ea typeface="Cambria Math" panose="02040503050406030204" pitchFamily="18" charset="0"/>
                                      </a:rPr>
                                      <m:t>𝜑</m:t>
                                    </m:r>
                                    <m:r>
                                      <a:rPr lang="en-US" sz="2400" b="0" i="1" smtClean="0">
                                        <a:latin typeface="Cambria Math" panose="02040503050406030204" pitchFamily="18" charset="0"/>
                                        <a:ea typeface="Cambria Math" panose="02040503050406030204" pitchFamily="18" charset="0"/>
                                      </a:rPr>
                                      <m:t>=</m:t>
                                    </m:r>
                                  </m:e>
                                </m:acc>
                                <m:f>
                                  <m:fPr>
                                    <m:ctrlPr>
                                      <a:rPr lang="en-US" sz="2400" b="0" i="1" smtClean="0">
                                        <a:latin typeface="Cambria Math"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𝛿</m:t>
                                    </m:r>
                                    <m:r>
                                      <a:rPr lang="en-US" sz="2400" b="0" i="1" smtClean="0">
                                        <a:latin typeface="Cambria Math" panose="02040503050406030204" pitchFamily="18" charset="0"/>
                                        <a:ea typeface="Cambria Math" panose="02040503050406030204" pitchFamily="18" charset="0"/>
                                      </a:rPr>
                                      <m:t>(</m:t>
                                    </m:r>
                                    <m:r>
                                      <m:rPr>
                                        <m:sty m:val="p"/>
                                      </m:rPr>
                                      <a:rPr lang="el-GR" sz="2400" b="0" i="1" smtClean="0">
                                        <a:latin typeface="Cambria Math" panose="02040503050406030204" pitchFamily="18" charset="0"/>
                                        <a:ea typeface="Cambria Math" panose="02040503050406030204" pitchFamily="18" charset="0"/>
                                      </a:rPr>
                                      <m:t>Δ</m:t>
                                    </m:r>
                                    <m:r>
                                      <a:rPr lang="el-GR" sz="2400" b="0" i="1" smtClean="0">
                                        <a:latin typeface="Cambria Math" panose="02040503050406030204" pitchFamily="18" charset="0"/>
                                        <a:ea typeface="Cambria Math" panose="02040503050406030204" pitchFamily="18" charset="0"/>
                                      </a:rPr>
                                      <m:t>𝜑</m:t>
                                    </m:r>
                                    <m:r>
                                      <a:rPr lang="en-US" sz="2400" b="0" i="1" smtClean="0">
                                        <a:latin typeface="Cambria Math" panose="02040503050406030204" pitchFamily="18" charset="0"/>
                                        <a:ea typeface="Cambria Math" panose="02040503050406030204" pitchFamily="18" charset="0"/>
                                      </a:rPr>
                                      <m:t>)</m:t>
                                    </m:r>
                                  </m:num>
                                  <m:den>
                                    <m:r>
                                      <a:rPr lang="en-US" sz="2400" b="0" i="1" smtClean="0">
                                        <a:latin typeface="Cambria Math" panose="02040503050406030204" pitchFamily="18" charset="0"/>
                                        <a:ea typeface="Cambria Math" panose="02040503050406030204" pitchFamily="18" charset="0"/>
                                      </a:rPr>
                                      <m:t>𝛿</m:t>
                                    </m:r>
                                    <m:r>
                                      <a:rPr lang="en-US" sz="2400" b="0" i="1" smtClean="0">
                                        <a:latin typeface="Cambria Math" panose="02040503050406030204" pitchFamily="18" charset="0"/>
                                        <a:ea typeface="Cambria Math" panose="02040503050406030204" pitchFamily="18" charset="0"/>
                                      </a:rPr>
                                      <m:t>𝑡</m:t>
                                    </m:r>
                                  </m:den>
                                </m:f>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h</m:t>
                                    </m:r>
                                    <m:r>
                                      <m:rPr>
                                        <m:sty m:val="p"/>
                                      </m:rPr>
                                      <a:rPr lang="el-GR" sz="2400" b="0" i="1" smtClean="0">
                                        <a:latin typeface="Cambria Math" panose="02040503050406030204" pitchFamily="18" charset="0"/>
                                        <a:ea typeface="Cambria Math" panose="02040503050406030204" pitchFamily="18" charset="0"/>
                                      </a:rPr>
                                      <m:t>Ω</m:t>
                                    </m:r>
                                  </m:e>
                                  <m:sub>
                                    <m:r>
                                      <a:rPr lang="en-US" sz="2400" b="0" i="1" smtClean="0">
                                        <a:latin typeface="Cambria Math" panose="02040503050406030204" pitchFamily="18" charset="0"/>
                                        <a:ea typeface="Cambria Math" panose="02040503050406030204" pitchFamily="18" charset="0"/>
                                      </a:rPr>
                                      <m:t>𝑠</m:t>
                                    </m:r>
                                  </m:sub>
                                </m:sSub>
                                <m:d>
                                  <m:dPr>
                                    <m:ctrlPr>
                                      <a:rPr lang="en-US" sz="2400" b="0" i="1" smtClean="0">
                                        <a:latin typeface="Cambria Math"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1−</m:t>
                                    </m:r>
                                    <m:f>
                                      <m:fPr>
                                        <m:ctrlPr>
                                          <a:rPr lang="en-US" sz="2400" b="0" i="1" smtClean="0">
                                            <a:latin typeface="Cambria Math"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𝛿</m:t>
                                        </m:r>
                                        <m:sSub>
                                          <m:sSubPr>
                                            <m:ctrlPr>
                                              <a:rPr lang="en-US" sz="2400" b="0" i="1" smtClean="0">
                                                <a:latin typeface="Cambria Math"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𝑡</m:t>
                                            </m:r>
                                          </m:e>
                                          <m:sub>
                                            <m:r>
                                              <a:rPr lang="en-US" sz="2400" b="0" i="1" smtClean="0">
                                                <a:latin typeface="Cambria Math" panose="02040503050406030204" pitchFamily="18" charset="0"/>
                                                <a:ea typeface="Cambria Math" panose="02040503050406030204" pitchFamily="18" charset="0"/>
                                              </a:rPr>
                                              <m:t>𝑠</m:t>
                                            </m:r>
                                          </m:sub>
                                        </m:sSub>
                                      </m:num>
                                      <m:den>
                                        <m:r>
                                          <a:rPr lang="en-US" sz="2400" b="0" i="1" smtClean="0">
                                            <a:latin typeface="Cambria Math" panose="02040503050406030204" pitchFamily="18" charset="0"/>
                                            <a:ea typeface="Cambria Math" panose="02040503050406030204" pitchFamily="18" charset="0"/>
                                          </a:rPr>
                                          <m:t>𝛿</m:t>
                                        </m:r>
                                        <m:r>
                                          <a:rPr lang="en-US" sz="2400" b="0" i="1" smtClean="0">
                                            <a:latin typeface="Cambria Math" panose="02040503050406030204" pitchFamily="18" charset="0"/>
                                            <a:ea typeface="Cambria Math" panose="02040503050406030204" pitchFamily="18" charset="0"/>
                                          </a:rPr>
                                          <m:t>𝑡</m:t>
                                        </m:r>
                                      </m:den>
                                    </m:f>
                                  </m:e>
                                </m:d>
                              </m:oMath>
                            </m:oMathPara>
                          </a14:m>
                          <a:endParaRPr lang="en-US" sz="2400" b="0" dirty="0" smtClean="0"/>
                        </a:p>
                      </a:txBody>
                      <a:tcPr/>
                    </a:tc>
                    <a:tc>
                      <a:txBody>
                        <a:bodyPr/>
                        <a:lstStyle/>
                        <a:p>
                          <a:pPr algn="r"/>
                          <a:r>
                            <a:rPr lang="en-GB" sz="2400" dirty="0" smtClean="0"/>
                            <a:t>Eq. 30 </a:t>
                          </a:r>
                          <a:endParaRPr lang="en-GB" sz="2400" dirty="0"/>
                        </a:p>
                      </a:txBody>
                      <a:tcPr anchor="ctr"/>
                    </a:tc>
                    <a:extLst>
                      <a:ext uri="{0D108BD9-81ED-4DB2-BD59-A6C34878D82A}">
                        <a16:rowId xmlns:a16="http://schemas.microsoft.com/office/drawing/2014/main" xmlns="" val="2992407173"/>
                      </a:ext>
                    </a:extLst>
                  </a:tr>
                </a:tbl>
              </a:graphicData>
            </a:graphic>
          </p:graphicFrame>
        </mc:Choice>
        <mc:Fallback>
          <p:graphicFrame>
            <p:nvGraphicFramePr>
              <p:cNvPr id="11" name="Table 10"/>
              <p:cNvGraphicFramePr>
                <a:graphicFrameLocks noGrp="1"/>
              </p:cNvGraphicFramePr>
              <p:nvPr>
                <p:extLst>
                  <p:ext uri="{D42A27DB-BD31-4B8C-83A1-F6EECF244321}">
                    <p14:modId xmlns:p14="http://schemas.microsoft.com/office/powerpoint/2010/main" val="554720569"/>
                  </p:ext>
                </p:extLst>
              </p:nvPr>
            </p:nvGraphicFramePr>
            <p:xfrm>
              <a:off x="378373" y="2997314"/>
              <a:ext cx="10118398" cy="795909"/>
            </p:xfrm>
            <a:graphic>
              <a:graphicData uri="http://schemas.openxmlformats.org/drawingml/2006/table">
                <a:tbl>
                  <a:tblPr firstRow="1" bandRow="1">
                    <a:tableStyleId>{2D5ABB26-0587-4C30-8999-92F81FD0307C}</a:tableStyleId>
                  </a:tblPr>
                  <a:tblGrid>
                    <a:gridCol w="6348248">
                      <a:extLst>
                        <a:ext uri="{9D8B030D-6E8A-4147-A177-3AD203B41FA5}">
                          <a16:colId xmlns:a16="http://schemas.microsoft.com/office/drawing/2014/main" xmlns="" xmlns:a14="http://schemas.microsoft.com/office/drawing/2010/main" val="2435879438"/>
                        </a:ext>
                      </a:extLst>
                    </a:gridCol>
                    <a:gridCol w="3770150">
                      <a:extLst>
                        <a:ext uri="{9D8B030D-6E8A-4147-A177-3AD203B41FA5}">
                          <a16:colId xmlns:a16="http://schemas.microsoft.com/office/drawing/2014/main" xmlns="" xmlns:a14="http://schemas.microsoft.com/office/drawing/2010/main" val="3489280894"/>
                        </a:ext>
                      </a:extLst>
                    </a:gridCol>
                  </a:tblGrid>
                  <a:tr h="795909">
                    <a:tc>
                      <a:txBody>
                        <a:bodyPr/>
                        <a:lstStyle/>
                        <a:p>
                          <a:endParaRPr lang="en-US"/>
                        </a:p>
                      </a:txBody>
                      <a:tcPr>
                        <a:blipFill rotWithShape="0">
                          <a:blip r:embed="rId3"/>
                          <a:stretch>
                            <a:fillRect r="-59462"/>
                          </a:stretch>
                        </a:blipFill>
                      </a:tcPr>
                    </a:tc>
                    <a:tc>
                      <a:txBody>
                        <a:bodyPr/>
                        <a:lstStyle/>
                        <a:p>
                          <a:pPr algn="r"/>
                          <a:r>
                            <a:rPr lang="en-GB" sz="2400" dirty="0" smtClean="0"/>
                            <a:t>Eq. 30 </a:t>
                          </a:r>
                          <a:endParaRPr lang="en-GB" sz="2400" dirty="0"/>
                        </a:p>
                      </a:txBody>
                      <a:tcPr anchor="ctr"/>
                    </a:tc>
                    <a:extLst>
                      <a:ext uri="{0D108BD9-81ED-4DB2-BD59-A6C34878D82A}">
                        <a16:rowId xmlns:a16="http://schemas.microsoft.com/office/drawing/2014/main" xmlns="" xmlns:a14="http://schemas.microsoft.com/office/drawing/2010/main" val="2992407173"/>
                      </a:ext>
                    </a:extLst>
                  </a:tr>
                </a:tbl>
              </a:graphicData>
            </a:graphic>
          </p:graphicFrame>
        </mc:Fallback>
      </mc:AlternateContent>
      <mc:AlternateContent xmlns:mc="http://schemas.openxmlformats.org/markup-compatibility/2006">
        <mc:Choice xmlns:a14="http://schemas.microsoft.com/office/drawing/2010/main" Requires="a14">
          <p:sp>
            <p:nvSpPr>
              <p:cNvPr id="15" name="TextBox 14"/>
              <p:cNvSpPr txBox="1"/>
              <p:nvPr/>
            </p:nvSpPr>
            <p:spPr>
              <a:xfrm>
                <a:off x="349469" y="4283081"/>
                <a:ext cx="8596071" cy="635367"/>
              </a:xfrm>
              <a:prstGeom prst="rect">
                <a:avLst/>
              </a:prstGeom>
              <a:noFill/>
            </p:spPr>
            <p:txBody>
              <a:bodyPr wrap="none" rtlCol="0">
                <a:spAutoFit/>
              </a:bodyPr>
              <a:lstStyle/>
              <a:p>
                <a:pPr marL="285750" indent="-285750">
                  <a:buFont typeface="Arial" panose="020B0604020202020204" pitchFamily="34" charset="0"/>
                  <a:buChar char="•"/>
                </a:pPr>
                <a:r>
                  <a:rPr lang="en-GB" sz="2400" dirty="0" smtClean="0"/>
                  <a:t>From Eq. 28 we can express </a:t>
                </a:r>
                <a14:m>
                  <m:oMath xmlns:m="http://schemas.openxmlformats.org/officeDocument/2006/math">
                    <m:f>
                      <m:fPr>
                        <m:ctrlPr>
                          <a:rPr lang="en-US" sz="2400" b="0" i="1" smtClean="0">
                            <a:latin typeface="Cambria Math"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𝛿</m:t>
                        </m:r>
                        <m:sSub>
                          <m:sSubPr>
                            <m:ctrlPr>
                              <a:rPr lang="en-US" sz="2400" b="0" i="1" smtClean="0">
                                <a:latin typeface="Cambria Math"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𝑡</m:t>
                            </m:r>
                          </m:e>
                          <m:sub>
                            <m:r>
                              <a:rPr lang="en-US" sz="2400" b="0" i="1" smtClean="0">
                                <a:latin typeface="Cambria Math" panose="02040503050406030204" pitchFamily="18" charset="0"/>
                                <a:ea typeface="Cambria Math" panose="02040503050406030204" pitchFamily="18" charset="0"/>
                              </a:rPr>
                              <m:t>𝑠</m:t>
                            </m:r>
                          </m:sub>
                        </m:sSub>
                      </m:num>
                      <m:den>
                        <m:r>
                          <a:rPr lang="en-US" sz="2400" b="0" i="1" smtClean="0">
                            <a:latin typeface="Cambria Math" panose="02040503050406030204" pitchFamily="18" charset="0"/>
                            <a:ea typeface="Cambria Math" panose="02040503050406030204" pitchFamily="18" charset="0"/>
                          </a:rPr>
                          <m:t>𝛿</m:t>
                        </m:r>
                        <m:r>
                          <a:rPr lang="en-US" sz="2400" b="0" i="1" smtClean="0">
                            <a:latin typeface="Cambria Math" panose="02040503050406030204" pitchFamily="18" charset="0"/>
                            <a:ea typeface="Cambria Math" panose="02040503050406030204" pitchFamily="18" charset="0"/>
                          </a:rPr>
                          <m:t>𝑡</m:t>
                        </m:r>
                      </m:den>
                    </m:f>
                  </m:oMath>
                </a14:m>
                <a:r>
                  <a:rPr lang="en-GB" sz="2400" dirty="0" smtClean="0"/>
                  <a:t> as the ratio of angular velocities: </a:t>
                </a:r>
                <a:endParaRPr lang="en-GB" sz="2400" dirty="0"/>
              </a:p>
            </p:txBody>
          </p:sp>
        </mc:Choice>
        <mc:Fallback>
          <p:sp>
            <p:nvSpPr>
              <p:cNvPr id="15" name="TextBox 14"/>
              <p:cNvSpPr txBox="1">
                <a:spLocks noRot="1" noChangeAspect="1" noMove="1" noResize="1" noEditPoints="1" noAdjustHandles="1" noChangeArrowheads="1" noChangeShapeType="1" noTextEdit="1"/>
              </p:cNvSpPr>
              <p:nvPr/>
            </p:nvSpPr>
            <p:spPr>
              <a:xfrm>
                <a:off x="349469" y="4283081"/>
                <a:ext cx="8596071" cy="635367"/>
              </a:xfrm>
              <a:prstGeom prst="rect">
                <a:avLst/>
              </a:prstGeom>
              <a:blipFill rotWithShape="0">
                <a:blip r:embed="rId4"/>
                <a:stretch>
                  <a:fillRect l="-922" r="-213" b="-125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16" name="Table 15"/>
              <p:cNvGraphicFramePr>
                <a:graphicFrameLocks noGrp="1"/>
              </p:cNvGraphicFramePr>
              <p:nvPr>
                <p:extLst>
                  <p:ext uri="{D42A27DB-BD31-4B8C-83A1-F6EECF244321}">
                    <p14:modId xmlns:p14="http://schemas.microsoft.com/office/powerpoint/2010/main" val="353344396"/>
                  </p:ext>
                </p:extLst>
              </p:nvPr>
            </p:nvGraphicFramePr>
            <p:xfrm>
              <a:off x="378373" y="5046182"/>
              <a:ext cx="10118398" cy="849948"/>
            </p:xfrm>
            <a:graphic>
              <a:graphicData uri="http://schemas.openxmlformats.org/drawingml/2006/table">
                <a:tbl>
                  <a:tblPr firstRow="1" bandRow="1">
                    <a:tableStyleId>{2D5ABB26-0587-4C30-8999-92F81FD0307C}</a:tableStyleId>
                  </a:tblPr>
                  <a:tblGrid>
                    <a:gridCol w="6348248">
                      <a:extLst>
                        <a:ext uri="{9D8B030D-6E8A-4147-A177-3AD203B41FA5}">
                          <a16:colId xmlns:a16="http://schemas.microsoft.com/office/drawing/2014/main" xmlns="" val="2435879438"/>
                        </a:ext>
                      </a:extLst>
                    </a:gridCol>
                    <a:gridCol w="3770150">
                      <a:extLst>
                        <a:ext uri="{9D8B030D-6E8A-4147-A177-3AD203B41FA5}">
                          <a16:colId xmlns:a16="http://schemas.microsoft.com/office/drawing/2014/main" xmlns="" val="348928089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acc>
                                  <m:accPr>
                                    <m:chr m:val="̇"/>
                                    <m:ctrlPr>
                                      <a:rPr lang="en-US" sz="2400" b="0" i="1" smtClean="0">
                                        <a:latin typeface="Cambria Math" charset="0"/>
                                        <a:ea typeface="Cambria Math" panose="02040503050406030204" pitchFamily="18" charset="0"/>
                                      </a:rPr>
                                    </m:ctrlPr>
                                  </m:accPr>
                                  <m:e>
                                    <m:r>
                                      <m:rPr>
                                        <m:sty m:val="p"/>
                                      </m:rPr>
                                      <a:rPr lang="el-GR" sz="2400" b="0" i="1" smtClean="0">
                                        <a:latin typeface="Cambria Math" panose="02040503050406030204" pitchFamily="18" charset="0"/>
                                        <a:ea typeface="Cambria Math" panose="02040503050406030204" pitchFamily="18" charset="0"/>
                                      </a:rPr>
                                      <m:t>Δ</m:t>
                                    </m:r>
                                    <m:r>
                                      <a:rPr lang="el-GR" sz="2400" b="0" i="1" smtClean="0">
                                        <a:latin typeface="Cambria Math" panose="02040503050406030204" pitchFamily="18" charset="0"/>
                                        <a:ea typeface="Cambria Math" panose="02040503050406030204" pitchFamily="18" charset="0"/>
                                      </a:rPr>
                                      <m:t>𝜑</m:t>
                                    </m:r>
                                    <m:r>
                                      <a:rPr lang="en-US" sz="2400" b="0" i="1" smtClean="0">
                                        <a:latin typeface="Cambria Math" panose="02040503050406030204" pitchFamily="18" charset="0"/>
                                        <a:ea typeface="Cambria Math" panose="02040503050406030204" pitchFamily="18" charset="0"/>
                                      </a:rPr>
                                      <m:t>=</m:t>
                                    </m:r>
                                  </m:e>
                                </m:acc>
                                <m:f>
                                  <m:fPr>
                                    <m:ctrlPr>
                                      <a:rPr lang="en-US" sz="2400" b="0" i="1" smtClean="0">
                                        <a:latin typeface="Cambria Math"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𝛿</m:t>
                                    </m:r>
                                    <m:r>
                                      <a:rPr lang="en-US" sz="2400" b="0" i="1" smtClean="0">
                                        <a:latin typeface="Cambria Math" panose="02040503050406030204" pitchFamily="18" charset="0"/>
                                        <a:ea typeface="Cambria Math" panose="02040503050406030204" pitchFamily="18" charset="0"/>
                                      </a:rPr>
                                      <m:t>(</m:t>
                                    </m:r>
                                    <m:r>
                                      <m:rPr>
                                        <m:sty m:val="p"/>
                                      </m:rPr>
                                      <a:rPr lang="el-GR" sz="2400" b="0" i="1" smtClean="0">
                                        <a:latin typeface="Cambria Math" panose="02040503050406030204" pitchFamily="18" charset="0"/>
                                        <a:ea typeface="Cambria Math" panose="02040503050406030204" pitchFamily="18" charset="0"/>
                                      </a:rPr>
                                      <m:t>Δ</m:t>
                                    </m:r>
                                    <m:r>
                                      <a:rPr lang="el-GR" sz="2400" b="0" i="1" smtClean="0">
                                        <a:latin typeface="Cambria Math" panose="02040503050406030204" pitchFamily="18" charset="0"/>
                                        <a:ea typeface="Cambria Math" panose="02040503050406030204" pitchFamily="18" charset="0"/>
                                      </a:rPr>
                                      <m:t>𝜑</m:t>
                                    </m:r>
                                    <m:r>
                                      <a:rPr lang="en-US" sz="2400" b="0" i="1" smtClean="0">
                                        <a:latin typeface="Cambria Math" panose="02040503050406030204" pitchFamily="18" charset="0"/>
                                        <a:ea typeface="Cambria Math" panose="02040503050406030204" pitchFamily="18" charset="0"/>
                                      </a:rPr>
                                      <m:t>)</m:t>
                                    </m:r>
                                  </m:num>
                                  <m:den>
                                    <m:r>
                                      <a:rPr lang="en-US" sz="2400" b="0" i="1" smtClean="0">
                                        <a:latin typeface="Cambria Math" panose="02040503050406030204" pitchFamily="18" charset="0"/>
                                        <a:ea typeface="Cambria Math" panose="02040503050406030204" pitchFamily="18" charset="0"/>
                                      </a:rPr>
                                      <m:t>𝛿</m:t>
                                    </m:r>
                                    <m:r>
                                      <a:rPr lang="en-US" sz="2400" b="0" i="1" smtClean="0">
                                        <a:latin typeface="Cambria Math" panose="02040503050406030204" pitchFamily="18" charset="0"/>
                                        <a:ea typeface="Cambria Math" panose="02040503050406030204" pitchFamily="18" charset="0"/>
                                      </a:rPr>
                                      <m:t>𝑡</m:t>
                                    </m:r>
                                  </m:den>
                                </m:f>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h</m:t>
                                    </m:r>
                                    <m:r>
                                      <m:rPr>
                                        <m:sty m:val="p"/>
                                      </m:rPr>
                                      <a:rPr lang="el-GR" sz="2400" b="0" i="1" smtClean="0">
                                        <a:latin typeface="Cambria Math" panose="02040503050406030204" pitchFamily="18" charset="0"/>
                                        <a:ea typeface="Cambria Math" panose="02040503050406030204" pitchFamily="18" charset="0"/>
                                      </a:rPr>
                                      <m:t>Ω</m:t>
                                    </m:r>
                                  </m:e>
                                  <m:sub>
                                    <m:r>
                                      <a:rPr lang="en-US" sz="2400" b="0" i="1" smtClean="0">
                                        <a:latin typeface="Cambria Math" panose="02040503050406030204" pitchFamily="18" charset="0"/>
                                        <a:ea typeface="Cambria Math" panose="02040503050406030204" pitchFamily="18" charset="0"/>
                                      </a:rPr>
                                      <m:t>𝑠</m:t>
                                    </m:r>
                                  </m:sub>
                                </m:sSub>
                                <m:d>
                                  <m:dPr>
                                    <m:ctrlPr>
                                      <a:rPr lang="en-US" sz="2400" b="0" i="1" smtClean="0">
                                        <a:latin typeface="Cambria Math"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1−</m:t>
                                    </m:r>
                                    <m:f>
                                      <m:fPr>
                                        <m:ctrlPr>
                                          <a:rPr lang="en-US" sz="2400" b="0" i="1" smtClean="0">
                                            <a:latin typeface="Cambria Math" charset="0"/>
                                            <a:ea typeface="Cambria Math" panose="02040503050406030204" pitchFamily="18" charset="0"/>
                                          </a:rPr>
                                        </m:ctrlPr>
                                      </m:fPr>
                                      <m:num>
                                        <m:r>
                                          <m:rPr>
                                            <m:sty m:val="p"/>
                                          </m:rPr>
                                          <a:rPr lang="el-GR" sz="2400" b="0" i="1" smtClean="0">
                                            <a:latin typeface="Cambria Math" panose="02040503050406030204" pitchFamily="18" charset="0"/>
                                            <a:ea typeface="Cambria Math" panose="02040503050406030204" pitchFamily="18" charset="0"/>
                                          </a:rPr>
                                          <m:t>Ω</m:t>
                                        </m:r>
                                      </m:num>
                                      <m:den>
                                        <m:sSub>
                                          <m:sSubPr>
                                            <m:ctrlPr>
                                              <a:rPr lang="en-US" sz="2400" b="0" i="1" smtClean="0">
                                                <a:latin typeface="Cambria Math" charset="0"/>
                                                <a:ea typeface="Cambria Math" panose="02040503050406030204" pitchFamily="18" charset="0"/>
                                              </a:rPr>
                                            </m:ctrlPr>
                                          </m:sSubPr>
                                          <m:e>
                                            <m:r>
                                              <m:rPr>
                                                <m:sty m:val="p"/>
                                              </m:rPr>
                                              <a:rPr lang="el-GR" sz="2400" b="0" i="1" smtClean="0">
                                                <a:latin typeface="Cambria Math" panose="02040503050406030204" pitchFamily="18" charset="0"/>
                                                <a:ea typeface="Cambria Math" panose="02040503050406030204" pitchFamily="18" charset="0"/>
                                              </a:rPr>
                                              <m:t>Ω</m:t>
                                            </m:r>
                                          </m:e>
                                          <m:sub>
                                            <m:r>
                                              <a:rPr lang="en-US" sz="2400" b="0" i="1" smtClean="0">
                                                <a:latin typeface="Cambria Math" panose="02040503050406030204" pitchFamily="18" charset="0"/>
                                                <a:ea typeface="Cambria Math" panose="02040503050406030204" pitchFamily="18" charset="0"/>
                                              </a:rPr>
                                              <m:t>𝑠</m:t>
                                            </m:r>
                                          </m:sub>
                                        </m:sSub>
                                      </m:den>
                                    </m:f>
                                  </m:e>
                                </m:d>
                              </m:oMath>
                            </m:oMathPara>
                          </a14:m>
                          <a:endParaRPr lang="en-US" sz="2400" b="0" dirty="0" smtClean="0"/>
                        </a:p>
                      </a:txBody>
                      <a:tcPr/>
                    </a:tc>
                    <a:tc>
                      <a:txBody>
                        <a:bodyPr/>
                        <a:lstStyle/>
                        <a:p>
                          <a:pPr algn="r"/>
                          <a:r>
                            <a:rPr lang="en-GB" sz="2400" dirty="0" smtClean="0"/>
                            <a:t>Eq. 31 </a:t>
                          </a:r>
                          <a:endParaRPr lang="en-GB" sz="2400" dirty="0"/>
                        </a:p>
                      </a:txBody>
                      <a:tcPr anchor="ctr"/>
                    </a:tc>
                    <a:extLst>
                      <a:ext uri="{0D108BD9-81ED-4DB2-BD59-A6C34878D82A}">
                        <a16:rowId xmlns:a16="http://schemas.microsoft.com/office/drawing/2014/main" xmlns="" val="2992407173"/>
                      </a:ext>
                    </a:extLst>
                  </a:tr>
                </a:tbl>
              </a:graphicData>
            </a:graphic>
          </p:graphicFrame>
        </mc:Choice>
        <mc:Fallback>
          <p:graphicFrame>
            <p:nvGraphicFramePr>
              <p:cNvPr id="16" name="Table 15"/>
              <p:cNvGraphicFramePr>
                <a:graphicFrameLocks noGrp="1"/>
              </p:cNvGraphicFramePr>
              <p:nvPr>
                <p:extLst>
                  <p:ext uri="{D42A27DB-BD31-4B8C-83A1-F6EECF244321}">
                    <p14:modId xmlns:p14="http://schemas.microsoft.com/office/powerpoint/2010/main" val="353344396"/>
                  </p:ext>
                </p:extLst>
              </p:nvPr>
            </p:nvGraphicFramePr>
            <p:xfrm>
              <a:off x="378373" y="5046182"/>
              <a:ext cx="10118398" cy="849948"/>
            </p:xfrm>
            <a:graphic>
              <a:graphicData uri="http://schemas.openxmlformats.org/drawingml/2006/table">
                <a:tbl>
                  <a:tblPr firstRow="1" bandRow="1">
                    <a:tableStyleId>{2D5ABB26-0587-4C30-8999-92F81FD0307C}</a:tableStyleId>
                  </a:tblPr>
                  <a:tblGrid>
                    <a:gridCol w="6348248">
                      <a:extLst>
                        <a:ext uri="{9D8B030D-6E8A-4147-A177-3AD203B41FA5}">
                          <a16:colId xmlns:a16="http://schemas.microsoft.com/office/drawing/2014/main" xmlns="" xmlns:a14="http://schemas.microsoft.com/office/drawing/2010/main" val="2435879438"/>
                        </a:ext>
                      </a:extLst>
                    </a:gridCol>
                    <a:gridCol w="3770150">
                      <a:extLst>
                        <a:ext uri="{9D8B030D-6E8A-4147-A177-3AD203B41FA5}">
                          <a16:colId xmlns:a16="http://schemas.microsoft.com/office/drawing/2014/main" xmlns="" xmlns:a14="http://schemas.microsoft.com/office/drawing/2010/main" val="3489280894"/>
                        </a:ext>
                      </a:extLst>
                    </a:gridCol>
                  </a:tblGrid>
                  <a:tr h="849948">
                    <a:tc>
                      <a:txBody>
                        <a:bodyPr/>
                        <a:lstStyle/>
                        <a:p>
                          <a:endParaRPr lang="en-US"/>
                        </a:p>
                      </a:txBody>
                      <a:tcPr>
                        <a:blipFill rotWithShape="0">
                          <a:blip r:embed="rId5"/>
                          <a:stretch>
                            <a:fillRect r="-59462"/>
                          </a:stretch>
                        </a:blipFill>
                      </a:tcPr>
                    </a:tc>
                    <a:tc>
                      <a:txBody>
                        <a:bodyPr/>
                        <a:lstStyle/>
                        <a:p>
                          <a:pPr algn="r"/>
                          <a:r>
                            <a:rPr lang="en-GB" sz="2400" dirty="0" smtClean="0"/>
                            <a:t>Eq. 31 </a:t>
                          </a:r>
                          <a:endParaRPr lang="en-GB" sz="2400" dirty="0"/>
                        </a:p>
                      </a:txBody>
                      <a:tcPr anchor="ctr"/>
                    </a:tc>
                    <a:extLst>
                      <a:ext uri="{0D108BD9-81ED-4DB2-BD59-A6C34878D82A}">
                        <a16:rowId xmlns:a16="http://schemas.microsoft.com/office/drawing/2014/main" xmlns="" xmlns:a14="http://schemas.microsoft.com/office/drawing/2010/main" val="2992407173"/>
                      </a:ext>
                    </a:extLst>
                  </a:tr>
                </a:tbl>
              </a:graphicData>
            </a:graphic>
          </p:graphicFrame>
        </mc:Fallback>
      </mc:AlternateContent>
      <p:sp>
        <p:nvSpPr>
          <p:cNvPr id="17" name="Slide Number Placeholder 16"/>
          <p:cNvSpPr>
            <a:spLocks noGrp="1"/>
          </p:cNvSpPr>
          <p:nvPr>
            <p:ph type="sldNum" sz="quarter" idx="12"/>
          </p:nvPr>
        </p:nvSpPr>
        <p:spPr/>
        <p:txBody>
          <a:bodyPr/>
          <a:lstStyle/>
          <a:p>
            <a:fld id="{F45B2314-50F7-4F10-B8A8-A8DCE8E27403}" type="slidenum">
              <a:rPr lang="en-GB" smtClean="0"/>
              <a:t>36</a:t>
            </a:fld>
            <a:endParaRPr lang="en-GB"/>
          </a:p>
        </p:txBody>
      </p:sp>
      <p:sp>
        <p:nvSpPr>
          <p:cNvPr id="19" name="Date Placeholder 18"/>
          <p:cNvSpPr>
            <a:spLocks noGrp="1"/>
          </p:cNvSpPr>
          <p:nvPr>
            <p:ph type="dt" sz="half" idx="10"/>
          </p:nvPr>
        </p:nvSpPr>
        <p:spPr/>
        <p:txBody>
          <a:bodyPr/>
          <a:lstStyle/>
          <a:p>
            <a:r>
              <a:rPr lang="en-US" smtClean="0"/>
              <a:t>22.03.2022</a:t>
            </a:r>
            <a:endParaRPr lang="en-GB"/>
          </a:p>
        </p:txBody>
      </p:sp>
      <p:sp>
        <p:nvSpPr>
          <p:cNvPr id="20" name="Footer Placeholder 19"/>
          <p:cNvSpPr>
            <a:spLocks noGrp="1"/>
          </p:cNvSpPr>
          <p:nvPr>
            <p:ph type="ftr" sz="quarter" idx="11"/>
          </p:nvPr>
        </p:nvSpPr>
        <p:spPr/>
        <p:txBody>
          <a:bodyPr/>
          <a:lstStyle/>
          <a:p>
            <a:r>
              <a:rPr lang="en-GB" smtClean="0"/>
              <a:t>Introduction to accelerator physics, R. Alemany Fernandez</a:t>
            </a:r>
            <a:endParaRPr lang="en-GB"/>
          </a:p>
        </p:txBody>
      </p:sp>
    </p:spTree>
    <p:extLst>
      <p:ext uri="{BB962C8B-B14F-4D97-AF65-F5344CB8AC3E}">
        <p14:creationId xmlns:p14="http://schemas.microsoft.com/office/powerpoint/2010/main" val="177475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2707337" y="5344922"/>
            <a:ext cx="3905319" cy="101979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graphicFrame>
            <p:nvGraphicFramePr>
              <p:cNvPr id="7" name="Table 6"/>
              <p:cNvGraphicFramePr>
                <a:graphicFrameLocks noGrp="1"/>
              </p:cNvGraphicFramePr>
              <p:nvPr>
                <p:extLst>
                  <p:ext uri="{D42A27DB-BD31-4B8C-83A1-F6EECF244321}">
                    <p14:modId xmlns:p14="http://schemas.microsoft.com/office/powerpoint/2010/main" val="1520575234"/>
                  </p:ext>
                </p:extLst>
              </p:nvPr>
            </p:nvGraphicFramePr>
            <p:xfrm>
              <a:off x="271274" y="5344922"/>
              <a:ext cx="10118398" cy="904177"/>
            </p:xfrm>
            <a:graphic>
              <a:graphicData uri="http://schemas.openxmlformats.org/drawingml/2006/table">
                <a:tbl>
                  <a:tblPr firstRow="1" bandRow="1">
                    <a:tableStyleId>{2D5ABB26-0587-4C30-8999-92F81FD0307C}</a:tableStyleId>
                  </a:tblPr>
                  <a:tblGrid>
                    <a:gridCol w="6348248">
                      <a:extLst>
                        <a:ext uri="{9D8B030D-6E8A-4147-A177-3AD203B41FA5}">
                          <a16:colId xmlns:a16="http://schemas.microsoft.com/office/drawing/2014/main" xmlns="" val="2435879438"/>
                        </a:ext>
                      </a:extLst>
                    </a:gridCol>
                    <a:gridCol w="3770150">
                      <a:extLst>
                        <a:ext uri="{9D8B030D-6E8A-4147-A177-3AD203B41FA5}">
                          <a16:colId xmlns:a16="http://schemas.microsoft.com/office/drawing/2014/main" xmlns="" val="348928089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acc>
                                  <m:accPr>
                                    <m:chr m:val="̇"/>
                                    <m:ctrlPr>
                                      <a:rPr lang="en-US" sz="2800" b="0" i="1" smtClean="0">
                                        <a:latin typeface="Cambria Math" charset="0"/>
                                        <a:ea typeface="Cambria Math" panose="02040503050406030204" pitchFamily="18" charset="0"/>
                                      </a:rPr>
                                    </m:ctrlPr>
                                  </m:accPr>
                                  <m:e>
                                    <m:r>
                                      <m:rPr>
                                        <m:sty m:val="p"/>
                                      </m:rPr>
                                      <a:rPr lang="el-GR" sz="2800" b="0" i="1" smtClean="0">
                                        <a:latin typeface="Cambria Math" panose="02040503050406030204" pitchFamily="18" charset="0"/>
                                        <a:ea typeface="Cambria Math" panose="02040503050406030204" pitchFamily="18" charset="0"/>
                                      </a:rPr>
                                      <m:t>Δ</m:t>
                                    </m:r>
                                    <m:r>
                                      <a:rPr lang="el-GR" sz="2800" b="0" i="1" smtClean="0">
                                        <a:latin typeface="Cambria Math" panose="02040503050406030204" pitchFamily="18" charset="0"/>
                                        <a:ea typeface="Cambria Math" panose="02040503050406030204" pitchFamily="18" charset="0"/>
                                      </a:rPr>
                                      <m:t>𝜑</m:t>
                                    </m:r>
                                    <m:r>
                                      <a:rPr lang="en-US" sz="2800" b="0" i="1" smtClean="0">
                                        <a:latin typeface="Cambria Math" panose="02040503050406030204" pitchFamily="18" charset="0"/>
                                        <a:ea typeface="Cambria Math" panose="02040503050406030204" pitchFamily="18" charset="0"/>
                                      </a:rPr>
                                      <m:t>=</m:t>
                                    </m:r>
                                  </m:e>
                                </m:acc>
                                <m:f>
                                  <m:fPr>
                                    <m:ctrlPr>
                                      <a:rPr lang="en-US" sz="2800" b="0" i="1" smtClean="0">
                                        <a:latin typeface="Cambria Math"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𝛿</m:t>
                                    </m:r>
                                    <m:r>
                                      <a:rPr lang="en-US" sz="2800" b="0" i="1" smtClean="0">
                                        <a:latin typeface="Cambria Math" panose="02040503050406030204" pitchFamily="18" charset="0"/>
                                        <a:ea typeface="Cambria Math" panose="02040503050406030204" pitchFamily="18" charset="0"/>
                                      </a:rPr>
                                      <m:t>(</m:t>
                                    </m:r>
                                    <m:r>
                                      <m:rPr>
                                        <m:sty m:val="p"/>
                                      </m:rPr>
                                      <a:rPr lang="el-GR" sz="2800" b="0" i="1" smtClean="0">
                                        <a:latin typeface="Cambria Math" panose="02040503050406030204" pitchFamily="18" charset="0"/>
                                        <a:ea typeface="Cambria Math" panose="02040503050406030204" pitchFamily="18" charset="0"/>
                                      </a:rPr>
                                      <m:t>Δ</m:t>
                                    </m:r>
                                    <m:r>
                                      <a:rPr lang="el-GR" sz="2800" b="0" i="1" smtClean="0">
                                        <a:latin typeface="Cambria Math" panose="02040503050406030204" pitchFamily="18" charset="0"/>
                                        <a:ea typeface="Cambria Math" panose="02040503050406030204" pitchFamily="18" charset="0"/>
                                      </a:rPr>
                                      <m:t>𝜑</m:t>
                                    </m:r>
                                    <m:r>
                                      <a:rPr lang="en-US" sz="2800" b="0" i="1" smtClean="0">
                                        <a:latin typeface="Cambria Math" panose="02040503050406030204" pitchFamily="18" charset="0"/>
                                        <a:ea typeface="Cambria Math" panose="02040503050406030204" pitchFamily="18" charset="0"/>
                                      </a:rPr>
                                      <m:t>)</m:t>
                                    </m:r>
                                  </m:num>
                                  <m:den>
                                    <m:r>
                                      <a:rPr lang="en-US" sz="2800" b="0" i="1" smtClean="0">
                                        <a:latin typeface="Cambria Math" panose="02040503050406030204" pitchFamily="18" charset="0"/>
                                        <a:ea typeface="Cambria Math" panose="02040503050406030204" pitchFamily="18" charset="0"/>
                                      </a:rPr>
                                      <m:t>𝛿</m:t>
                                    </m:r>
                                    <m:r>
                                      <a:rPr lang="en-US" sz="2800" b="0" i="1" smtClean="0">
                                        <a:latin typeface="Cambria Math" panose="02040503050406030204" pitchFamily="18" charset="0"/>
                                        <a:ea typeface="Cambria Math" panose="02040503050406030204" pitchFamily="18" charset="0"/>
                                      </a:rPr>
                                      <m:t>𝑡</m:t>
                                    </m:r>
                                  </m:den>
                                </m:f>
                                <m:r>
                                  <a:rPr lang="en-US" sz="2800" b="0" i="1" smtClean="0">
                                    <a:latin typeface="Cambria Math" panose="02040503050406030204" pitchFamily="18" charset="0"/>
                                    <a:ea typeface="Cambria Math" panose="02040503050406030204" pitchFamily="18" charset="0"/>
                                  </a:rPr>
                                  <m:t>=</m:t>
                                </m:r>
                                <m:sSub>
                                  <m:sSubPr>
                                    <m:ctrlPr>
                                      <a:rPr lang="en-US" sz="2800" b="0" i="1" smtClean="0">
                                        <a:latin typeface="Cambria Math"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h</m:t>
                                    </m:r>
                                    <m:sSub>
                                      <m:sSubPr>
                                        <m:ctrlPr>
                                          <a:rPr lang="en-US" sz="2800" b="0" i="1" smtClean="0">
                                            <a:latin typeface="Cambria Math" charset="0"/>
                                            <a:ea typeface="Cambria Math" panose="02040503050406030204" pitchFamily="18" charset="0"/>
                                          </a:rPr>
                                        </m:ctrlPr>
                                      </m:sSubPr>
                                      <m:e>
                                        <m:r>
                                          <m:rPr>
                                            <m:sty m:val="p"/>
                                          </m:rPr>
                                          <a:rPr lang="el-GR" sz="2800" b="0" i="1" smtClean="0">
                                            <a:latin typeface="Cambria Math" panose="02040503050406030204" pitchFamily="18" charset="0"/>
                                            <a:ea typeface="Cambria Math" panose="02040503050406030204" pitchFamily="18" charset="0"/>
                                          </a:rPr>
                                          <m:t>Γ</m:t>
                                        </m:r>
                                      </m:e>
                                      <m:sub>
                                        <m:r>
                                          <a:rPr lang="en-US" sz="2800" b="0" i="1" smtClean="0">
                                            <a:latin typeface="Cambria Math" panose="02040503050406030204" pitchFamily="18" charset="0"/>
                                            <a:ea typeface="Cambria Math" panose="02040503050406030204" pitchFamily="18" charset="0"/>
                                          </a:rPr>
                                          <m:t>𝑠</m:t>
                                        </m:r>
                                      </m:sub>
                                    </m:sSub>
                                    <m:r>
                                      <m:rPr>
                                        <m:sty m:val="p"/>
                                      </m:rPr>
                                      <a:rPr lang="el-GR" sz="2800" b="0" i="1" smtClean="0">
                                        <a:latin typeface="Cambria Math" panose="02040503050406030204" pitchFamily="18" charset="0"/>
                                        <a:ea typeface="Cambria Math" panose="02040503050406030204" pitchFamily="18" charset="0"/>
                                      </a:rPr>
                                      <m:t>Ω</m:t>
                                    </m:r>
                                  </m:e>
                                  <m:sub>
                                    <m:r>
                                      <a:rPr lang="en-US" sz="2800" b="0" i="1" smtClean="0">
                                        <a:latin typeface="Cambria Math" panose="02040503050406030204" pitchFamily="18" charset="0"/>
                                        <a:ea typeface="Cambria Math" panose="02040503050406030204" pitchFamily="18" charset="0"/>
                                      </a:rPr>
                                      <m:t>𝑠</m:t>
                                    </m:r>
                                  </m:sub>
                                </m:sSub>
                                <m:r>
                                  <a:rPr lang="en-US" sz="2800" b="0" i="1" smtClean="0">
                                    <a:latin typeface="Cambria Math" panose="02040503050406030204" pitchFamily="18" charset="0"/>
                                    <a:ea typeface="Cambria Math" panose="02040503050406030204" pitchFamily="18" charset="0"/>
                                  </a:rPr>
                                  <m:t>𝑤</m:t>
                                </m:r>
                              </m:oMath>
                            </m:oMathPara>
                          </a14:m>
                          <a:endParaRPr lang="en-US" sz="2800" b="0" dirty="0" smtClean="0"/>
                        </a:p>
                      </a:txBody>
                      <a:tcPr>
                        <a:noFill/>
                      </a:tcPr>
                    </a:tc>
                    <a:tc>
                      <a:txBody>
                        <a:bodyPr/>
                        <a:lstStyle/>
                        <a:p>
                          <a:pPr algn="r"/>
                          <a:r>
                            <a:rPr lang="en-GB" sz="2800" dirty="0" smtClean="0"/>
                            <a:t>Eq. 34 </a:t>
                          </a:r>
                          <a:endParaRPr lang="en-GB" sz="2800" dirty="0"/>
                        </a:p>
                      </a:txBody>
                      <a:tcPr anchor="ctr"/>
                    </a:tc>
                    <a:extLst>
                      <a:ext uri="{0D108BD9-81ED-4DB2-BD59-A6C34878D82A}">
                        <a16:rowId xmlns:a16="http://schemas.microsoft.com/office/drawing/2014/main" xmlns="" val="2992407173"/>
                      </a:ext>
                    </a:extLst>
                  </a:tr>
                </a:tbl>
              </a:graphicData>
            </a:graphic>
          </p:graphicFrame>
        </mc:Choice>
        <mc:Fallback>
          <p:graphicFrame>
            <p:nvGraphicFramePr>
              <p:cNvPr id="7" name="Table 6"/>
              <p:cNvGraphicFramePr>
                <a:graphicFrameLocks noGrp="1"/>
              </p:cNvGraphicFramePr>
              <p:nvPr>
                <p:extLst>
                  <p:ext uri="{D42A27DB-BD31-4B8C-83A1-F6EECF244321}">
                    <p14:modId xmlns:p14="http://schemas.microsoft.com/office/powerpoint/2010/main" val="1520575234"/>
                  </p:ext>
                </p:extLst>
              </p:nvPr>
            </p:nvGraphicFramePr>
            <p:xfrm>
              <a:off x="271274" y="5344922"/>
              <a:ext cx="10118398" cy="904177"/>
            </p:xfrm>
            <a:graphic>
              <a:graphicData uri="http://schemas.openxmlformats.org/drawingml/2006/table">
                <a:tbl>
                  <a:tblPr firstRow="1" bandRow="1">
                    <a:tableStyleId>{2D5ABB26-0587-4C30-8999-92F81FD0307C}</a:tableStyleId>
                  </a:tblPr>
                  <a:tblGrid>
                    <a:gridCol w="6348248">
                      <a:extLst>
                        <a:ext uri="{9D8B030D-6E8A-4147-A177-3AD203B41FA5}">
                          <a16:colId xmlns:a16="http://schemas.microsoft.com/office/drawing/2014/main" xmlns="" xmlns:a14="http://schemas.microsoft.com/office/drawing/2010/main" val="2435879438"/>
                        </a:ext>
                      </a:extLst>
                    </a:gridCol>
                    <a:gridCol w="3770150">
                      <a:extLst>
                        <a:ext uri="{9D8B030D-6E8A-4147-A177-3AD203B41FA5}">
                          <a16:colId xmlns:a16="http://schemas.microsoft.com/office/drawing/2014/main" xmlns="" xmlns:a14="http://schemas.microsoft.com/office/drawing/2010/main" val="3489280894"/>
                        </a:ext>
                      </a:extLst>
                    </a:gridCol>
                  </a:tblGrid>
                  <a:tr h="904177">
                    <a:tc>
                      <a:txBody>
                        <a:bodyPr/>
                        <a:lstStyle/>
                        <a:p>
                          <a:endParaRPr lang="en-US"/>
                        </a:p>
                      </a:txBody>
                      <a:tcPr>
                        <a:blipFill rotWithShape="0">
                          <a:blip r:embed="rId2"/>
                          <a:stretch>
                            <a:fillRect r="-59405"/>
                          </a:stretch>
                        </a:blipFill>
                      </a:tcPr>
                    </a:tc>
                    <a:tc>
                      <a:txBody>
                        <a:bodyPr/>
                        <a:lstStyle/>
                        <a:p>
                          <a:pPr algn="r"/>
                          <a:r>
                            <a:rPr lang="en-GB" sz="2800" dirty="0" smtClean="0"/>
                            <a:t>Eq. 34 </a:t>
                          </a:r>
                          <a:endParaRPr lang="en-GB" sz="2800" dirty="0"/>
                        </a:p>
                      </a:txBody>
                      <a:tcPr anchor="ctr"/>
                    </a:tc>
                    <a:extLst>
                      <a:ext uri="{0D108BD9-81ED-4DB2-BD59-A6C34878D82A}">
                        <a16:rowId xmlns:a16="http://schemas.microsoft.com/office/drawing/2014/main" xmlns="" xmlns:a14="http://schemas.microsoft.com/office/drawing/2010/main" val="2992407173"/>
                      </a:ext>
                    </a:extLst>
                  </a:tr>
                </a:tbl>
              </a:graphicData>
            </a:graphic>
          </p:graphicFrame>
        </mc:Fallback>
      </mc:AlternateContent>
      <mc:AlternateContent xmlns:mc="http://schemas.openxmlformats.org/markup-compatibility/2006">
        <mc:Choice xmlns:a14="http://schemas.microsoft.com/office/drawing/2010/main" Requires="a14">
          <p:graphicFrame>
            <p:nvGraphicFramePr>
              <p:cNvPr id="3" name="Table 2"/>
              <p:cNvGraphicFramePr>
                <a:graphicFrameLocks noGrp="1"/>
              </p:cNvGraphicFramePr>
              <p:nvPr>
                <p:extLst>
                  <p:ext uri="{D42A27DB-BD31-4B8C-83A1-F6EECF244321}">
                    <p14:modId xmlns:p14="http://schemas.microsoft.com/office/powerpoint/2010/main" val="1367901843"/>
                  </p:ext>
                </p:extLst>
              </p:nvPr>
            </p:nvGraphicFramePr>
            <p:xfrm>
              <a:off x="273270" y="1225350"/>
              <a:ext cx="10118398" cy="723392"/>
            </p:xfrm>
            <a:graphic>
              <a:graphicData uri="http://schemas.openxmlformats.org/drawingml/2006/table">
                <a:tbl>
                  <a:tblPr firstRow="1" bandRow="1">
                    <a:tableStyleId>{2D5ABB26-0587-4C30-8999-92F81FD0307C}</a:tableStyleId>
                  </a:tblPr>
                  <a:tblGrid>
                    <a:gridCol w="6348248">
                      <a:extLst>
                        <a:ext uri="{9D8B030D-6E8A-4147-A177-3AD203B41FA5}">
                          <a16:colId xmlns:a16="http://schemas.microsoft.com/office/drawing/2014/main" xmlns="" val="2435879438"/>
                        </a:ext>
                      </a:extLst>
                    </a:gridCol>
                    <a:gridCol w="3770150">
                      <a:extLst>
                        <a:ext uri="{9D8B030D-6E8A-4147-A177-3AD203B41FA5}">
                          <a16:colId xmlns:a16="http://schemas.microsoft.com/office/drawing/2014/main" xmlns="" val="348928089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acc>
                                  <m:accPr>
                                    <m:chr m:val="̇"/>
                                    <m:ctrlPr>
                                      <a:rPr lang="en-US" sz="2000" b="0" i="1" smtClean="0">
                                        <a:latin typeface="Cambria Math" charset="0"/>
                                        <a:ea typeface="Cambria Math" panose="02040503050406030204" pitchFamily="18" charset="0"/>
                                      </a:rPr>
                                    </m:ctrlPr>
                                  </m:accPr>
                                  <m:e>
                                    <m:r>
                                      <m:rPr>
                                        <m:sty m:val="p"/>
                                      </m:rPr>
                                      <a:rPr lang="el-GR" sz="2000" b="0" i="1" smtClean="0">
                                        <a:latin typeface="Cambria Math" panose="02040503050406030204" pitchFamily="18" charset="0"/>
                                        <a:ea typeface="Cambria Math" panose="02040503050406030204" pitchFamily="18" charset="0"/>
                                      </a:rPr>
                                      <m:t>Δ</m:t>
                                    </m:r>
                                    <m:r>
                                      <a:rPr lang="el-GR" sz="2000" b="0" i="1" smtClean="0">
                                        <a:latin typeface="Cambria Math" panose="02040503050406030204" pitchFamily="18" charset="0"/>
                                        <a:ea typeface="Cambria Math" panose="02040503050406030204" pitchFamily="18" charset="0"/>
                                      </a:rPr>
                                      <m:t>𝜑</m:t>
                                    </m:r>
                                    <m:r>
                                      <a:rPr lang="en-US" sz="2000" b="0" i="1" smtClean="0">
                                        <a:latin typeface="Cambria Math" panose="02040503050406030204" pitchFamily="18" charset="0"/>
                                        <a:ea typeface="Cambria Math" panose="02040503050406030204" pitchFamily="18" charset="0"/>
                                      </a:rPr>
                                      <m:t>=</m:t>
                                    </m:r>
                                  </m:e>
                                </m:acc>
                                <m:f>
                                  <m:fPr>
                                    <m:ctrlPr>
                                      <a:rPr lang="en-US" sz="2000" b="0" i="1" smtClean="0">
                                        <a:latin typeface="Cambria Math"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𝛿</m:t>
                                    </m:r>
                                    <m:r>
                                      <a:rPr lang="en-US" sz="2000" b="0" i="1" smtClean="0">
                                        <a:latin typeface="Cambria Math" panose="02040503050406030204" pitchFamily="18" charset="0"/>
                                        <a:ea typeface="Cambria Math" panose="02040503050406030204" pitchFamily="18" charset="0"/>
                                      </a:rPr>
                                      <m:t>(</m:t>
                                    </m:r>
                                    <m:r>
                                      <m:rPr>
                                        <m:sty m:val="p"/>
                                      </m:rPr>
                                      <a:rPr lang="el-GR" sz="2000" b="0" i="1" smtClean="0">
                                        <a:latin typeface="Cambria Math" panose="02040503050406030204" pitchFamily="18" charset="0"/>
                                        <a:ea typeface="Cambria Math" panose="02040503050406030204" pitchFamily="18" charset="0"/>
                                      </a:rPr>
                                      <m:t>Δ</m:t>
                                    </m:r>
                                    <m:r>
                                      <a:rPr lang="el-GR" sz="2000" b="0" i="1" smtClean="0">
                                        <a:latin typeface="Cambria Math" panose="02040503050406030204" pitchFamily="18" charset="0"/>
                                        <a:ea typeface="Cambria Math" panose="02040503050406030204" pitchFamily="18" charset="0"/>
                                      </a:rPr>
                                      <m:t>𝜑</m:t>
                                    </m:r>
                                    <m:r>
                                      <a:rPr lang="en-US" sz="2000" b="0" i="1" smtClean="0">
                                        <a:latin typeface="Cambria Math" panose="02040503050406030204" pitchFamily="18" charset="0"/>
                                        <a:ea typeface="Cambria Math" panose="02040503050406030204" pitchFamily="18" charset="0"/>
                                      </a:rPr>
                                      <m:t>)</m:t>
                                    </m:r>
                                  </m:num>
                                  <m:den>
                                    <m:r>
                                      <a:rPr lang="en-US" sz="2000" b="0" i="1" smtClean="0">
                                        <a:latin typeface="Cambria Math" panose="02040503050406030204" pitchFamily="18" charset="0"/>
                                        <a:ea typeface="Cambria Math" panose="02040503050406030204" pitchFamily="18" charset="0"/>
                                      </a:rPr>
                                      <m:t>𝛿</m:t>
                                    </m:r>
                                    <m:r>
                                      <a:rPr lang="en-US" sz="2000" b="0" i="1" smtClean="0">
                                        <a:latin typeface="Cambria Math" panose="02040503050406030204" pitchFamily="18" charset="0"/>
                                        <a:ea typeface="Cambria Math" panose="02040503050406030204" pitchFamily="18" charset="0"/>
                                      </a:rPr>
                                      <m:t>𝑡</m:t>
                                    </m:r>
                                  </m:den>
                                </m:f>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h</m:t>
                                    </m:r>
                                    <m:r>
                                      <m:rPr>
                                        <m:sty m:val="p"/>
                                      </m:rPr>
                                      <a:rPr lang="el-GR" sz="2000" b="0" i="1" smtClean="0">
                                        <a:latin typeface="Cambria Math" panose="02040503050406030204" pitchFamily="18" charset="0"/>
                                        <a:ea typeface="Cambria Math" panose="02040503050406030204" pitchFamily="18" charset="0"/>
                                      </a:rPr>
                                      <m:t>Ω</m:t>
                                    </m:r>
                                  </m:e>
                                  <m:sub>
                                    <m:r>
                                      <a:rPr lang="en-US" sz="2000" b="0" i="1" smtClean="0">
                                        <a:latin typeface="Cambria Math" panose="02040503050406030204" pitchFamily="18" charset="0"/>
                                        <a:ea typeface="Cambria Math" panose="02040503050406030204" pitchFamily="18" charset="0"/>
                                      </a:rPr>
                                      <m:t>𝑠</m:t>
                                    </m:r>
                                  </m:sub>
                                </m:sSub>
                                <m:f>
                                  <m:fPr>
                                    <m:ctrlPr>
                                      <a:rPr lang="en-US" sz="2000" b="0" i="1" smtClean="0">
                                        <a:latin typeface="Cambria Math" charset="0"/>
                                        <a:ea typeface="Cambria Math" panose="02040503050406030204" pitchFamily="18" charset="0"/>
                                      </a:rPr>
                                    </m:ctrlPr>
                                  </m:fPr>
                                  <m:num>
                                    <m:r>
                                      <m:rPr>
                                        <m:sty m:val="p"/>
                                      </m:rPr>
                                      <a:rPr lang="el-GR" sz="2000" b="0" i="1" smtClean="0">
                                        <a:latin typeface="Cambria Math" panose="02040503050406030204" pitchFamily="18" charset="0"/>
                                        <a:ea typeface="Cambria Math" panose="02040503050406030204" pitchFamily="18" charset="0"/>
                                      </a:rPr>
                                      <m:t>ΔΩ</m:t>
                                    </m:r>
                                  </m:num>
                                  <m:den>
                                    <m:sSub>
                                      <m:sSubPr>
                                        <m:ctrlPr>
                                          <a:rPr lang="en-US" sz="2000" b="0" i="1" smtClean="0">
                                            <a:latin typeface="Cambria Math" charset="0"/>
                                            <a:ea typeface="Cambria Math" panose="02040503050406030204" pitchFamily="18" charset="0"/>
                                          </a:rPr>
                                        </m:ctrlPr>
                                      </m:sSubPr>
                                      <m:e>
                                        <m:r>
                                          <m:rPr>
                                            <m:sty m:val="p"/>
                                          </m:rPr>
                                          <a:rPr lang="el-GR" sz="2000" b="0" i="1" smtClean="0">
                                            <a:latin typeface="Cambria Math" panose="02040503050406030204" pitchFamily="18" charset="0"/>
                                            <a:ea typeface="Cambria Math" panose="02040503050406030204" pitchFamily="18" charset="0"/>
                                          </a:rPr>
                                          <m:t>Ω</m:t>
                                        </m:r>
                                      </m:e>
                                      <m:sub>
                                        <m:r>
                                          <a:rPr lang="en-US" sz="2000" b="0" i="1" smtClean="0">
                                            <a:latin typeface="Cambria Math" panose="02040503050406030204" pitchFamily="18" charset="0"/>
                                            <a:ea typeface="Cambria Math" panose="02040503050406030204" pitchFamily="18" charset="0"/>
                                          </a:rPr>
                                          <m:t>𝑠</m:t>
                                        </m:r>
                                      </m:sub>
                                    </m:sSub>
                                  </m:den>
                                </m:f>
                              </m:oMath>
                            </m:oMathPara>
                          </a14:m>
                          <a:endParaRPr lang="en-US" sz="2000" b="0" dirty="0" smtClean="0"/>
                        </a:p>
                      </a:txBody>
                      <a:tcPr>
                        <a:noFill/>
                      </a:tcPr>
                    </a:tc>
                    <a:tc>
                      <a:txBody>
                        <a:bodyPr/>
                        <a:lstStyle/>
                        <a:p>
                          <a:pPr algn="r"/>
                          <a:r>
                            <a:rPr lang="en-GB" sz="2000" dirty="0" smtClean="0"/>
                            <a:t>Eq. 32 </a:t>
                          </a:r>
                          <a:endParaRPr lang="en-GB" sz="2000" dirty="0"/>
                        </a:p>
                      </a:txBody>
                      <a:tcPr anchor="ctr"/>
                    </a:tc>
                    <a:extLst>
                      <a:ext uri="{0D108BD9-81ED-4DB2-BD59-A6C34878D82A}">
                        <a16:rowId xmlns:a16="http://schemas.microsoft.com/office/drawing/2014/main" xmlns="" val="2992407173"/>
                      </a:ext>
                    </a:extLst>
                  </a:tr>
                </a:tbl>
              </a:graphicData>
            </a:graphic>
          </p:graphicFrame>
        </mc:Choice>
        <mc:Fallback>
          <p:graphicFrame>
            <p:nvGraphicFramePr>
              <p:cNvPr id="3" name="Table 2"/>
              <p:cNvGraphicFramePr>
                <a:graphicFrameLocks noGrp="1"/>
              </p:cNvGraphicFramePr>
              <p:nvPr>
                <p:extLst>
                  <p:ext uri="{D42A27DB-BD31-4B8C-83A1-F6EECF244321}">
                    <p14:modId xmlns:p14="http://schemas.microsoft.com/office/powerpoint/2010/main" val="1367901843"/>
                  </p:ext>
                </p:extLst>
              </p:nvPr>
            </p:nvGraphicFramePr>
            <p:xfrm>
              <a:off x="273270" y="1225350"/>
              <a:ext cx="10118398" cy="723392"/>
            </p:xfrm>
            <a:graphic>
              <a:graphicData uri="http://schemas.openxmlformats.org/drawingml/2006/table">
                <a:tbl>
                  <a:tblPr firstRow="1" bandRow="1">
                    <a:tableStyleId>{2D5ABB26-0587-4C30-8999-92F81FD0307C}</a:tableStyleId>
                  </a:tblPr>
                  <a:tblGrid>
                    <a:gridCol w="6348248">
                      <a:extLst>
                        <a:ext uri="{9D8B030D-6E8A-4147-A177-3AD203B41FA5}">
                          <a16:colId xmlns:a16="http://schemas.microsoft.com/office/drawing/2014/main" xmlns="" xmlns:a14="http://schemas.microsoft.com/office/drawing/2010/main" val="2435879438"/>
                        </a:ext>
                      </a:extLst>
                    </a:gridCol>
                    <a:gridCol w="3770150">
                      <a:extLst>
                        <a:ext uri="{9D8B030D-6E8A-4147-A177-3AD203B41FA5}">
                          <a16:colId xmlns:a16="http://schemas.microsoft.com/office/drawing/2014/main" xmlns="" xmlns:a14="http://schemas.microsoft.com/office/drawing/2010/main" val="3489280894"/>
                        </a:ext>
                      </a:extLst>
                    </a:gridCol>
                  </a:tblGrid>
                  <a:tr h="723392">
                    <a:tc>
                      <a:txBody>
                        <a:bodyPr/>
                        <a:lstStyle/>
                        <a:p>
                          <a:endParaRPr lang="en-US"/>
                        </a:p>
                      </a:txBody>
                      <a:tcPr>
                        <a:blipFill rotWithShape="0">
                          <a:blip r:embed="rId3"/>
                          <a:stretch>
                            <a:fillRect r="-59405"/>
                          </a:stretch>
                        </a:blipFill>
                      </a:tcPr>
                    </a:tc>
                    <a:tc>
                      <a:txBody>
                        <a:bodyPr/>
                        <a:lstStyle/>
                        <a:p>
                          <a:pPr algn="r"/>
                          <a:r>
                            <a:rPr lang="en-GB" sz="2000" dirty="0" smtClean="0"/>
                            <a:t>Eq. 32 </a:t>
                          </a:r>
                          <a:endParaRPr lang="en-GB" sz="2000" dirty="0"/>
                        </a:p>
                      </a:txBody>
                      <a:tcPr anchor="ctr"/>
                    </a:tc>
                    <a:extLst>
                      <a:ext uri="{0D108BD9-81ED-4DB2-BD59-A6C34878D82A}">
                        <a16:rowId xmlns:a16="http://schemas.microsoft.com/office/drawing/2014/main" xmlns="" xmlns:a14="http://schemas.microsoft.com/office/drawing/2010/main" val="2992407173"/>
                      </a:ext>
                    </a:extLst>
                  </a:tr>
                </a:tbl>
              </a:graphicData>
            </a:graphic>
          </p:graphicFrame>
        </mc:Fallback>
      </mc:AlternateContent>
      <p:sp>
        <p:nvSpPr>
          <p:cNvPr id="4" name="TextBox 3"/>
          <p:cNvSpPr txBox="1"/>
          <p:nvPr/>
        </p:nvSpPr>
        <p:spPr>
          <a:xfrm>
            <a:off x="271275" y="5487343"/>
            <a:ext cx="2307370" cy="646331"/>
          </a:xfrm>
          <a:prstGeom prst="rect">
            <a:avLst/>
          </a:prstGeom>
          <a:noFill/>
        </p:spPr>
        <p:txBody>
          <a:bodyPr wrap="square" rtlCol="0">
            <a:spAutoFit/>
          </a:bodyPr>
          <a:lstStyle/>
          <a:p>
            <a:pPr algn="ctr"/>
            <a:r>
              <a:rPr lang="en-GB" dirty="0" smtClean="0"/>
              <a:t>SECOND EQUATION OF MOTION</a:t>
            </a:r>
            <a:endParaRPr lang="en-GB" dirty="0"/>
          </a:p>
        </p:txBody>
      </p:sp>
      <mc:AlternateContent xmlns:mc="http://schemas.openxmlformats.org/markup-compatibility/2006">
        <mc:Choice xmlns:a14="http://schemas.microsoft.com/office/drawing/2010/main" Requires="a14">
          <p:sp>
            <p:nvSpPr>
              <p:cNvPr id="5" name="TextBox 4"/>
              <p:cNvSpPr txBox="1"/>
              <p:nvPr/>
            </p:nvSpPr>
            <p:spPr>
              <a:xfrm>
                <a:off x="273270" y="2054563"/>
                <a:ext cx="10993821" cy="2479012"/>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t>Since the angular velocity and the energy of the particle are related, we can try to get an equation of motion with both variables present. Since the </a:t>
                </a:r>
                <a14:m>
                  <m:oMath xmlns:m="http://schemas.openxmlformats.org/officeDocument/2006/math">
                    <m:r>
                      <a:rPr lang="en-US" sz="2000" i="1">
                        <a:latin typeface="Cambria Math" panose="02040503050406030204" pitchFamily="18" charset="0"/>
                        <a:ea typeface="Cambria Math" panose="02040503050406030204" pitchFamily="18" charset="0"/>
                      </a:rPr>
                      <m:t>2</m:t>
                    </m:r>
                    <m:r>
                      <a:rPr lang="en-US" sz="2000" i="1">
                        <a:latin typeface="Cambria Math" panose="02040503050406030204" pitchFamily="18" charset="0"/>
                        <a:ea typeface="Cambria Math" panose="02040503050406030204" pitchFamily="18" charset="0"/>
                      </a:rPr>
                      <m:t>𝜋</m:t>
                    </m:r>
                    <m:r>
                      <a:rPr lang="en-US" sz="2000" b="0" i="1" smtClean="0">
                        <a:latin typeface="Cambria Math" charset="0"/>
                        <a:ea typeface="Cambria Math" panose="02040503050406030204" pitchFamily="18" charset="0"/>
                      </a:rPr>
                      <m:t>𝑓</m:t>
                    </m:r>
                    <m:r>
                      <a:rPr lang="en-US" sz="2000" i="1">
                        <a:latin typeface="Cambria Math" panose="02040503050406030204" pitchFamily="18" charset="0"/>
                        <a:ea typeface="Cambria Math" panose="02040503050406030204" pitchFamily="18" charset="0"/>
                      </a:rPr>
                      <m:t>=</m:t>
                    </m:r>
                    <m:sSub>
                      <m:sSubPr>
                        <m:ctrlPr>
                          <a:rPr lang="en-US" sz="2000" i="1">
                            <a:latin typeface="Cambria Math" charset="0"/>
                            <a:ea typeface="Cambria Math" panose="02040503050406030204" pitchFamily="18" charset="0"/>
                          </a:rPr>
                        </m:ctrlPr>
                      </m:sSubPr>
                      <m:e>
                        <m:r>
                          <m:rPr>
                            <m:sty m:val="p"/>
                          </m:rPr>
                          <a:rPr lang="el-GR" sz="2000" i="1">
                            <a:latin typeface="Cambria Math" panose="02040503050406030204" pitchFamily="18" charset="0"/>
                            <a:ea typeface="Cambria Math" panose="02040503050406030204" pitchFamily="18" charset="0"/>
                          </a:rPr>
                          <m:t>Ω</m:t>
                        </m:r>
                      </m:e>
                      <m:sub/>
                    </m:sSub>
                    <m:r>
                      <a:rPr lang="en-US" sz="2000" b="0" i="0" smtClean="0">
                        <a:latin typeface="Cambria Math" charset="0"/>
                        <a:ea typeface="Cambria Math" panose="02040503050406030204" pitchFamily="18" charset="0"/>
                      </a:rPr>
                      <m:t>, </m:t>
                    </m:r>
                  </m:oMath>
                </a14:m>
                <a:r>
                  <a:rPr lang="en-GB" sz="2000" dirty="0" smtClean="0"/>
                  <a:t>we </a:t>
                </a:r>
                <a:r>
                  <a:rPr lang="en-GB" sz="2000" dirty="0" smtClean="0"/>
                  <a:t>can straight away use the equation of the slip factor, Eq. </a:t>
                </a:r>
                <a:r>
                  <a:rPr lang="en-GB" sz="2000" dirty="0" smtClean="0"/>
                  <a:t>18, </a:t>
                </a:r>
                <a:r>
                  <a:rPr lang="en-GB" sz="2000" dirty="0" smtClean="0"/>
                  <a:t>that  relates the relative change of revolution frequency with the relative momentum </a:t>
                </a:r>
                <a:r>
                  <a:rPr lang="en-GB" sz="2000" dirty="0" smtClean="0"/>
                  <a:t>error: </a:t>
                </a:r>
                <a14:m>
                  <m:oMath xmlns:m="http://schemas.openxmlformats.org/officeDocument/2006/math">
                    <m:f>
                      <m:fPr>
                        <m:ctrlPr>
                          <a:rPr lang="en-US" sz="2000" i="1">
                            <a:latin typeface="Cambria Math"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𝑓</m:t>
                        </m:r>
                      </m:num>
                      <m:den>
                        <m:sSub>
                          <m:sSubPr>
                            <m:ctrlPr>
                              <a:rPr lang="en-US" sz="2000" i="1">
                                <a:latin typeface="Cambria Math"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𝑓</m:t>
                            </m:r>
                          </m:e>
                          <m:sub/>
                        </m:sSub>
                      </m:den>
                    </m:f>
                    <m:r>
                      <a:rPr lang="en-US" sz="2000" i="1">
                        <a:latin typeface="Cambria Math" panose="02040503050406030204" pitchFamily="18" charset="0"/>
                        <a:ea typeface="Cambria Math" panose="02040503050406030204" pitchFamily="18" charset="0"/>
                      </a:rPr>
                      <m:t>=</m:t>
                    </m:r>
                    <m:r>
                      <a:rPr lang="en-US" sz="2000" b="0" i="1" smtClean="0">
                        <a:latin typeface="Cambria Math"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𝜂</m:t>
                    </m:r>
                    <m:f>
                      <m:fPr>
                        <m:ctrlPr>
                          <a:rPr lang="en-US" sz="2000" i="1">
                            <a:latin typeface="Cambria Math" charset="0"/>
                          </a:rPr>
                        </m:ctrlPr>
                      </m:fPr>
                      <m:num>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𝑝</m:t>
                        </m:r>
                      </m:num>
                      <m:den>
                        <m:sSub>
                          <m:sSubPr>
                            <m:ctrlPr>
                              <a:rPr lang="en-US" sz="2000" i="1">
                                <a:latin typeface="Cambria Math" charset="0"/>
                              </a:rPr>
                            </m:ctrlPr>
                          </m:sSubPr>
                          <m:e>
                            <m:r>
                              <a:rPr lang="en-US" sz="2000" i="1">
                                <a:latin typeface="Cambria Math" panose="02040503050406030204" pitchFamily="18" charset="0"/>
                              </a:rPr>
                              <m:t>𝑝</m:t>
                            </m:r>
                          </m:e>
                          <m:sub>
                            <m:r>
                              <a:rPr lang="en-US" sz="2000" i="1">
                                <a:latin typeface="Cambria Math" panose="02040503050406030204" pitchFamily="18" charset="0"/>
                              </a:rPr>
                              <m:t>𝑠</m:t>
                            </m:r>
                          </m:sub>
                        </m:sSub>
                      </m:den>
                    </m:f>
                  </m:oMath>
                </a14:m>
                <a:r>
                  <a:rPr lang="en-GB" sz="2000" dirty="0" smtClean="0"/>
                  <a:t>, with </a:t>
                </a:r>
                <a14:m>
                  <m:oMath xmlns:m="http://schemas.openxmlformats.org/officeDocument/2006/math">
                    <m:r>
                      <a:rPr lang="en-GB" sz="2000" i="1" dirty="0">
                        <a:latin typeface="Cambria Math" panose="02040503050406030204" pitchFamily="18" charset="0"/>
                        <a:ea typeface="Cambria Math" panose="02040503050406030204" pitchFamily="18" charset="0"/>
                        <a:sym typeface="Wingdings" panose="05000000000000000000" pitchFamily="2" charset="2"/>
                      </a:rPr>
                      <m:t>𝜂</m:t>
                    </m:r>
                    <m:r>
                      <a:rPr lang="en-US" sz="2000" i="1" dirty="0">
                        <a:latin typeface="Cambria Math" panose="02040503050406030204" pitchFamily="18" charset="0"/>
                        <a:ea typeface="Cambria Math" panose="02040503050406030204" pitchFamily="18" charset="0"/>
                        <a:sym typeface="Wingdings" panose="05000000000000000000" pitchFamily="2" charset="2"/>
                      </a:rPr>
                      <m:t>=</m:t>
                    </m:r>
                    <m:r>
                      <a:rPr lang="en-US" sz="2000" b="1" i="1">
                        <a:latin typeface="Cambria Math" panose="02040503050406030204" pitchFamily="18" charset="0"/>
                        <a:ea typeface="Cambria Math" panose="02040503050406030204" pitchFamily="18" charset="0"/>
                        <a:sym typeface="Wingdings" panose="05000000000000000000" pitchFamily="2" charset="2"/>
                      </a:rPr>
                      <m:t>𝜶</m:t>
                    </m:r>
                    <m:r>
                      <a:rPr lang="en-US" sz="2000" i="1">
                        <a:latin typeface="Cambria Math" panose="02040503050406030204" pitchFamily="18" charset="0"/>
                        <a:ea typeface="Cambria Math" panose="02040503050406030204" pitchFamily="18" charset="0"/>
                        <a:sym typeface="Wingdings" panose="05000000000000000000" pitchFamily="2" charset="2"/>
                      </a:rPr>
                      <m:t>−</m:t>
                    </m:r>
                    <m:f>
                      <m:fPr>
                        <m:ctrlPr>
                          <a:rPr lang="en-US" sz="2000" b="1" i="1">
                            <a:latin typeface="Cambria Math" charset="0"/>
                            <a:ea typeface="Cambria Math" panose="02040503050406030204" pitchFamily="18" charset="0"/>
                            <a:sym typeface="Wingdings" panose="05000000000000000000" pitchFamily="2" charset="2"/>
                          </a:rPr>
                        </m:ctrlPr>
                      </m:fPr>
                      <m:num>
                        <m:r>
                          <a:rPr lang="en-US" sz="2000" b="1" i="1">
                            <a:latin typeface="Cambria Math" panose="02040503050406030204" pitchFamily="18" charset="0"/>
                            <a:ea typeface="Cambria Math" panose="02040503050406030204" pitchFamily="18" charset="0"/>
                            <a:sym typeface="Wingdings" panose="05000000000000000000" pitchFamily="2" charset="2"/>
                          </a:rPr>
                          <m:t>𝟏</m:t>
                        </m:r>
                      </m:num>
                      <m:den>
                        <m:sSup>
                          <m:sSupPr>
                            <m:ctrlPr>
                              <a:rPr lang="en-US" sz="2000" b="1" i="1">
                                <a:latin typeface="Cambria Math" charset="0"/>
                                <a:ea typeface="Cambria Math" panose="02040503050406030204" pitchFamily="18" charset="0"/>
                                <a:sym typeface="Wingdings" panose="05000000000000000000" pitchFamily="2" charset="2"/>
                              </a:rPr>
                            </m:ctrlPr>
                          </m:sSupPr>
                          <m:e>
                            <m:r>
                              <a:rPr lang="en-US" sz="2000" b="1" i="1">
                                <a:latin typeface="Cambria Math" panose="02040503050406030204" pitchFamily="18" charset="0"/>
                                <a:ea typeface="Cambria Math" panose="02040503050406030204" pitchFamily="18" charset="0"/>
                                <a:sym typeface="Wingdings" panose="05000000000000000000" pitchFamily="2" charset="2"/>
                              </a:rPr>
                              <m:t>𝜸</m:t>
                            </m:r>
                          </m:e>
                          <m:sup>
                            <m:r>
                              <a:rPr lang="en-US" sz="2000" b="1" i="1">
                                <a:latin typeface="Cambria Math" panose="02040503050406030204" pitchFamily="18" charset="0"/>
                                <a:ea typeface="Cambria Math" panose="02040503050406030204" pitchFamily="18" charset="0"/>
                                <a:sym typeface="Wingdings" panose="05000000000000000000" pitchFamily="2" charset="2"/>
                              </a:rPr>
                              <m:t>𝟐</m:t>
                            </m:r>
                          </m:sup>
                        </m:sSup>
                      </m:den>
                    </m:f>
                  </m:oMath>
                </a14:m>
                <a:endParaRPr lang="en-GB" sz="2000" dirty="0"/>
              </a:p>
              <a:p>
                <a:pPr marL="285750" indent="-285750">
                  <a:buFont typeface="Arial" panose="020B0604020202020204" pitchFamily="34" charset="0"/>
                  <a:buChar char="•"/>
                </a:pPr>
                <a:endParaRPr lang="en-GB" sz="2000" dirty="0" smtClean="0"/>
              </a:p>
              <a:p>
                <a:pPr marL="285750" indent="-285750">
                  <a:buFont typeface="Arial" panose="020B0604020202020204" pitchFamily="34" charset="0"/>
                  <a:buChar char="•"/>
                </a:pPr>
                <a:r>
                  <a:rPr lang="en-GB" sz="2000" dirty="0" smtClean="0"/>
                  <a:t>As second step we replace the relative momentum error by Eq. 26 to get:</a:t>
                </a:r>
              </a:p>
              <a:p>
                <a:pPr marL="285750" indent="-285750">
                  <a:buFont typeface="Arial" panose="020B0604020202020204" pitchFamily="34" charset="0"/>
                  <a:buChar char="•"/>
                </a:pPr>
                <a:endParaRPr lang="en-GB" sz="2000" dirty="0"/>
              </a:p>
            </p:txBody>
          </p:sp>
        </mc:Choice>
        <mc:Fallback>
          <p:sp>
            <p:nvSpPr>
              <p:cNvPr id="5" name="TextBox 4"/>
              <p:cNvSpPr txBox="1">
                <a:spLocks noRot="1" noChangeAspect="1" noMove="1" noResize="1" noEditPoints="1" noAdjustHandles="1" noChangeArrowheads="1" noChangeShapeType="1" noTextEdit="1"/>
              </p:cNvSpPr>
              <p:nvPr/>
            </p:nvSpPr>
            <p:spPr>
              <a:xfrm>
                <a:off x="273270" y="2054563"/>
                <a:ext cx="10993821" cy="2479012"/>
              </a:xfrm>
              <a:prstGeom prst="rect">
                <a:avLst/>
              </a:prstGeom>
              <a:blipFill rotWithShape="0">
                <a:blip r:embed="rId4"/>
                <a:stretch>
                  <a:fillRect l="-499" t="-3931" r="-22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6" name="Table 5"/>
              <p:cNvGraphicFramePr>
                <a:graphicFrameLocks noGrp="1"/>
              </p:cNvGraphicFramePr>
              <p:nvPr>
                <p:extLst>
                  <p:ext uri="{D42A27DB-BD31-4B8C-83A1-F6EECF244321}">
                    <p14:modId xmlns:p14="http://schemas.microsoft.com/office/powerpoint/2010/main" val="1761501122"/>
                  </p:ext>
                </p:extLst>
              </p:nvPr>
            </p:nvGraphicFramePr>
            <p:xfrm>
              <a:off x="273270" y="4288852"/>
              <a:ext cx="10118398" cy="668528"/>
            </p:xfrm>
            <a:graphic>
              <a:graphicData uri="http://schemas.openxmlformats.org/drawingml/2006/table">
                <a:tbl>
                  <a:tblPr firstRow="1" bandRow="1">
                    <a:tableStyleId>{2D5ABB26-0587-4C30-8999-92F81FD0307C}</a:tableStyleId>
                  </a:tblPr>
                  <a:tblGrid>
                    <a:gridCol w="6348248">
                      <a:extLst>
                        <a:ext uri="{9D8B030D-6E8A-4147-A177-3AD203B41FA5}">
                          <a16:colId xmlns:a16="http://schemas.microsoft.com/office/drawing/2014/main" xmlns="" val="2435879438"/>
                        </a:ext>
                      </a:extLst>
                    </a:gridCol>
                    <a:gridCol w="3770150">
                      <a:extLst>
                        <a:ext uri="{9D8B030D-6E8A-4147-A177-3AD203B41FA5}">
                          <a16:colId xmlns:a16="http://schemas.microsoft.com/office/drawing/2014/main" xmlns="" val="348928089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f>
                                  <m:fPr>
                                    <m:ctrlPr>
                                      <a:rPr lang="en-US" b="1" i="1" smtClean="0">
                                        <a:latin typeface="Cambria Math" charset="0"/>
                                        <a:ea typeface="Cambria Math" panose="02040503050406030204" pitchFamily="18" charset="0"/>
                                      </a:rPr>
                                    </m:ctrlPr>
                                  </m:fPr>
                                  <m:num>
                                    <m:r>
                                      <a:rPr lang="el-GR" b="1" i="1" smtClean="0">
                                        <a:latin typeface="Cambria Math" panose="02040503050406030204" pitchFamily="18" charset="0"/>
                                        <a:ea typeface="Cambria Math" panose="02040503050406030204" pitchFamily="18" charset="0"/>
                                      </a:rPr>
                                      <m:t>𝜟𝜴</m:t>
                                    </m:r>
                                  </m:num>
                                  <m:den>
                                    <m:sSub>
                                      <m:sSubPr>
                                        <m:ctrlPr>
                                          <a:rPr lang="en-US" b="1" i="1" smtClean="0">
                                            <a:latin typeface="Cambria Math" charset="0"/>
                                            <a:ea typeface="Cambria Math" panose="02040503050406030204" pitchFamily="18" charset="0"/>
                                          </a:rPr>
                                        </m:ctrlPr>
                                      </m:sSubPr>
                                      <m:e>
                                        <m:r>
                                          <a:rPr lang="el-GR" b="1" i="1" smtClean="0">
                                            <a:latin typeface="Cambria Math" panose="02040503050406030204" pitchFamily="18" charset="0"/>
                                            <a:ea typeface="Cambria Math" panose="02040503050406030204" pitchFamily="18" charset="0"/>
                                          </a:rPr>
                                          <m:t>𝜴</m:t>
                                        </m:r>
                                      </m:e>
                                      <m:sub>
                                        <m:r>
                                          <a:rPr lang="en-US" b="1" i="1" smtClean="0">
                                            <a:latin typeface="Cambria Math" panose="02040503050406030204" pitchFamily="18" charset="0"/>
                                            <a:ea typeface="Cambria Math" panose="02040503050406030204" pitchFamily="18" charset="0"/>
                                          </a:rPr>
                                          <m:t>𝒔</m:t>
                                        </m:r>
                                      </m:sub>
                                    </m:sSub>
                                  </m:den>
                                </m:f>
                                <m:r>
                                  <a:rPr lang="en-US" b="0" i="1" smtClean="0">
                                    <a:latin typeface="Cambria Math" panose="02040503050406030204" pitchFamily="18" charset="0"/>
                                    <a:ea typeface="Cambria Math" panose="02040503050406030204" pitchFamily="18" charset="0"/>
                                  </a:rPr>
                                  <m:t>=−</m:t>
                                </m:r>
                                <m:d>
                                  <m:dPr>
                                    <m:ctrlPr>
                                      <a:rPr lang="en-US" sz="1800" b="0" i="1" smtClean="0">
                                        <a:latin typeface="Cambria Math" charset="0"/>
                                        <a:ea typeface="Cambria Math" panose="02040503050406030204" pitchFamily="18" charset="0"/>
                                        <a:sym typeface="Wingdings" panose="05000000000000000000" pitchFamily="2" charset="2"/>
                                      </a:rPr>
                                    </m:ctrlPr>
                                  </m:dPr>
                                  <m:e>
                                    <m:r>
                                      <a:rPr lang="en-US" sz="1800" b="0" i="1" smtClean="0">
                                        <a:latin typeface="Cambria Math" panose="02040503050406030204" pitchFamily="18" charset="0"/>
                                        <a:ea typeface="Cambria Math" panose="02040503050406030204" pitchFamily="18" charset="0"/>
                                        <a:sym typeface="Wingdings" panose="05000000000000000000" pitchFamily="2" charset="2"/>
                                      </a:rPr>
                                      <m:t>𝛼</m:t>
                                    </m:r>
                                    <m:r>
                                      <a:rPr lang="en-US" sz="1800" b="0" i="1" smtClean="0">
                                        <a:latin typeface="Cambria Math" panose="02040503050406030204" pitchFamily="18" charset="0"/>
                                        <a:ea typeface="Cambria Math" panose="02040503050406030204" pitchFamily="18" charset="0"/>
                                        <a:sym typeface="Wingdings" panose="05000000000000000000" pitchFamily="2" charset="2"/>
                                      </a:rPr>
                                      <m:t>−</m:t>
                                    </m:r>
                                    <m:f>
                                      <m:fPr>
                                        <m:ctrlPr>
                                          <a:rPr lang="en-US" sz="1800" b="0" i="1" smtClean="0">
                                            <a:latin typeface="Cambria Math" charset="0"/>
                                            <a:ea typeface="Cambria Math" panose="02040503050406030204" pitchFamily="18" charset="0"/>
                                            <a:sym typeface="Wingdings" panose="05000000000000000000" pitchFamily="2" charset="2"/>
                                          </a:rPr>
                                        </m:ctrlPr>
                                      </m:fPr>
                                      <m:num>
                                        <m:r>
                                          <a:rPr lang="en-US" sz="1800" b="0" i="1" smtClean="0">
                                            <a:latin typeface="Cambria Math" panose="02040503050406030204" pitchFamily="18" charset="0"/>
                                            <a:ea typeface="Cambria Math" panose="02040503050406030204" pitchFamily="18" charset="0"/>
                                            <a:sym typeface="Wingdings" panose="05000000000000000000" pitchFamily="2" charset="2"/>
                                          </a:rPr>
                                          <m:t>1</m:t>
                                        </m:r>
                                      </m:num>
                                      <m:den>
                                        <m:sSup>
                                          <m:sSupPr>
                                            <m:ctrlPr>
                                              <a:rPr lang="en-US" sz="1800" b="0" i="1" smtClean="0">
                                                <a:latin typeface="Cambria Math" charset="0"/>
                                                <a:ea typeface="Cambria Math" panose="02040503050406030204" pitchFamily="18" charset="0"/>
                                                <a:sym typeface="Wingdings" panose="05000000000000000000" pitchFamily="2" charset="2"/>
                                              </a:rPr>
                                            </m:ctrlPr>
                                          </m:sSupPr>
                                          <m:e>
                                            <m:r>
                                              <a:rPr lang="en-US" sz="1800" b="0" i="1" smtClean="0">
                                                <a:latin typeface="Cambria Math" panose="02040503050406030204" pitchFamily="18" charset="0"/>
                                                <a:ea typeface="Cambria Math" panose="02040503050406030204" pitchFamily="18" charset="0"/>
                                                <a:sym typeface="Wingdings" panose="05000000000000000000" pitchFamily="2" charset="2"/>
                                              </a:rPr>
                                              <m:t>𝛾</m:t>
                                            </m:r>
                                          </m:e>
                                          <m:sup>
                                            <m:r>
                                              <a:rPr lang="en-US" sz="1800" b="0" i="1" smtClean="0">
                                                <a:latin typeface="Cambria Math" panose="02040503050406030204" pitchFamily="18" charset="0"/>
                                                <a:ea typeface="Cambria Math" panose="02040503050406030204" pitchFamily="18" charset="0"/>
                                                <a:sym typeface="Wingdings" panose="05000000000000000000" pitchFamily="2" charset="2"/>
                                              </a:rPr>
                                              <m:t>2</m:t>
                                            </m:r>
                                          </m:sup>
                                        </m:sSup>
                                      </m:den>
                                    </m:f>
                                  </m:e>
                                </m:d>
                                <m:f>
                                  <m:fPr>
                                    <m:ctrlPr>
                                      <a:rPr lang="en-US" sz="1800" b="0" i="1" smtClean="0">
                                        <a:latin typeface="Cambria Math" charset="0"/>
                                        <a:ea typeface="Cambria Math" panose="02040503050406030204" pitchFamily="18" charset="0"/>
                                        <a:sym typeface="Wingdings" panose="05000000000000000000" pitchFamily="2" charset="2"/>
                                      </a:rPr>
                                    </m:ctrlPr>
                                  </m:fPr>
                                  <m:num>
                                    <m:r>
                                      <a:rPr lang="en-US" sz="1800" b="0" i="1" smtClean="0">
                                        <a:latin typeface="Cambria Math" panose="02040503050406030204" pitchFamily="18" charset="0"/>
                                        <a:ea typeface="Cambria Math" panose="02040503050406030204" pitchFamily="18" charset="0"/>
                                        <a:sym typeface="Wingdings" panose="05000000000000000000" pitchFamily="2" charset="2"/>
                                      </a:rPr>
                                      <m:t>𝑑𝑝</m:t>
                                    </m:r>
                                  </m:num>
                                  <m:den>
                                    <m:r>
                                      <a:rPr lang="en-US" sz="1800" b="0" i="1" smtClean="0">
                                        <a:latin typeface="Cambria Math" panose="02040503050406030204" pitchFamily="18" charset="0"/>
                                        <a:ea typeface="Cambria Math" panose="02040503050406030204" pitchFamily="18" charset="0"/>
                                        <a:sym typeface="Wingdings" panose="05000000000000000000" pitchFamily="2" charset="2"/>
                                      </a:rPr>
                                      <m:t>𝑝</m:t>
                                    </m:r>
                                  </m:den>
                                </m:f>
                                <m:r>
                                  <a:rPr lang="en-US" sz="1800" b="0" i="1" smtClean="0">
                                    <a:latin typeface="Cambria Math" panose="02040503050406030204" pitchFamily="18" charset="0"/>
                                    <a:ea typeface="Cambria Math" panose="02040503050406030204" pitchFamily="18" charset="0"/>
                                    <a:sym typeface="Wingdings" panose="05000000000000000000" pitchFamily="2" charset="2"/>
                                  </a:rPr>
                                  <m:t>=</m:t>
                                </m:r>
                                <m:r>
                                  <a:rPr lang="en-US" b="0" i="1" smtClean="0">
                                    <a:latin typeface="Cambria Math" panose="02040503050406030204" pitchFamily="18" charset="0"/>
                                    <a:ea typeface="Cambria Math" panose="02040503050406030204" pitchFamily="18" charset="0"/>
                                  </a:rPr>
                                  <m:t>−</m:t>
                                </m:r>
                                <m:d>
                                  <m:dPr>
                                    <m:ctrlPr>
                                      <a:rPr lang="en-US" sz="1800" b="0" i="1" smtClean="0">
                                        <a:latin typeface="Cambria Math" charset="0"/>
                                        <a:ea typeface="Cambria Math" panose="02040503050406030204" pitchFamily="18" charset="0"/>
                                        <a:sym typeface="Wingdings" panose="05000000000000000000" pitchFamily="2" charset="2"/>
                                      </a:rPr>
                                    </m:ctrlPr>
                                  </m:dPr>
                                  <m:e>
                                    <m:r>
                                      <a:rPr lang="en-US" sz="1800" b="0" i="1" smtClean="0">
                                        <a:latin typeface="Cambria Math" panose="02040503050406030204" pitchFamily="18" charset="0"/>
                                        <a:ea typeface="Cambria Math" panose="02040503050406030204" pitchFamily="18" charset="0"/>
                                        <a:sym typeface="Wingdings" panose="05000000000000000000" pitchFamily="2" charset="2"/>
                                      </a:rPr>
                                      <m:t>𝛼</m:t>
                                    </m:r>
                                    <m:r>
                                      <a:rPr lang="en-US" sz="1800" b="0" i="1" smtClean="0">
                                        <a:latin typeface="Cambria Math" panose="02040503050406030204" pitchFamily="18" charset="0"/>
                                        <a:ea typeface="Cambria Math" panose="02040503050406030204" pitchFamily="18" charset="0"/>
                                        <a:sym typeface="Wingdings" panose="05000000000000000000" pitchFamily="2" charset="2"/>
                                      </a:rPr>
                                      <m:t>−</m:t>
                                    </m:r>
                                    <m:f>
                                      <m:fPr>
                                        <m:ctrlPr>
                                          <a:rPr lang="en-US" sz="1800" b="0" i="1" smtClean="0">
                                            <a:latin typeface="Cambria Math" charset="0"/>
                                            <a:ea typeface="Cambria Math" panose="02040503050406030204" pitchFamily="18" charset="0"/>
                                            <a:sym typeface="Wingdings" panose="05000000000000000000" pitchFamily="2" charset="2"/>
                                          </a:rPr>
                                        </m:ctrlPr>
                                      </m:fPr>
                                      <m:num>
                                        <m:r>
                                          <a:rPr lang="en-US" sz="1800" b="0" i="1" smtClean="0">
                                            <a:latin typeface="Cambria Math" panose="02040503050406030204" pitchFamily="18" charset="0"/>
                                            <a:ea typeface="Cambria Math" panose="02040503050406030204" pitchFamily="18" charset="0"/>
                                            <a:sym typeface="Wingdings" panose="05000000000000000000" pitchFamily="2" charset="2"/>
                                          </a:rPr>
                                          <m:t>1</m:t>
                                        </m:r>
                                      </m:num>
                                      <m:den>
                                        <m:sSup>
                                          <m:sSupPr>
                                            <m:ctrlPr>
                                              <a:rPr lang="en-US" sz="1800" b="0" i="1" smtClean="0">
                                                <a:latin typeface="Cambria Math" charset="0"/>
                                                <a:ea typeface="Cambria Math" panose="02040503050406030204" pitchFamily="18" charset="0"/>
                                                <a:sym typeface="Wingdings" panose="05000000000000000000" pitchFamily="2" charset="2"/>
                                              </a:rPr>
                                            </m:ctrlPr>
                                          </m:sSupPr>
                                          <m:e>
                                            <m:r>
                                              <a:rPr lang="en-US" sz="1800" b="0" i="1" smtClean="0">
                                                <a:latin typeface="Cambria Math" panose="02040503050406030204" pitchFamily="18" charset="0"/>
                                                <a:ea typeface="Cambria Math" panose="02040503050406030204" pitchFamily="18" charset="0"/>
                                                <a:sym typeface="Wingdings" panose="05000000000000000000" pitchFamily="2" charset="2"/>
                                              </a:rPr>
                                              <m:t>𝛾</m:t>
                                            </m:r>
                                          </m:e>
                                          <m:sup>
                                            <m:r>
                                              <a:rPr lang="en-US" sz="1800" b="0" i="1" smtClean="0">
                                                <a:latin typeface="Cambria Math" panose="02040503050406030204" pitchFamily="18" charset="0"/>
                                                <a:ea typeface="Cambria Math" panose="02040503050406030204" pitchFamily="18" charset="0"/>
                                                <a:sym typeface="Wingdings" panose="05000000000000000000" pitchFamily="2" charset="2"/>
                                              </a:rPr>
                                              <m:t>2</m:t>
                                            </m:r>
                                          </m:sup>
                                        </m:sSup>
                                      </m:den>
                                    </m:f>
                                  </m:e>
                                </m:d>
                                <m:f>
                                  <m:fPr>
                                    <m:ctrlPr>
                                      <a:rPr lang="en-US" sz="1800" b="0" i="1" smtClean="0">
                                        <a:latin typeface="Cambria Math" charset="0"/>
                                        <a:ea typeface="Cambria Math" panose="02040503050406030204" pitchFamily="18" charset="0"/>
                                        <a:sym typeface="Wingdings" panose="05000000000000000000" pitchFamily="2" charset="2"/>
                                      </a:rPr>
                                    </m:ctrlPr>
                                  </m:fPr>
                                  <m:num>
                                    <m:r>
                                      <a:rPr lang="en-US" sz="1800" b="0" i="1" smtClean="0">
                                        <a:latin typeface="Cambria Math" panose="02040503050406030204" pitchFamily="18" charset="0"/>
                                        <a:ea typeface="Cambria Math" panose="02040503050406030204" pitchFamily="18" charset="0"/>
                                        <a:sym typeface="Wingdings" panose="05000000000000000000" pitchFamily="2" charset="2"/>
                                      </a:rPr>
                                      <m:t>1</m:t>
                                    </m:r>
                                  </m:num>
                                  <m:den>
                                    <m:sSubSup>
                                      <m:sSubSupPr>
                                        <m:ctrlPr>
                                          <a:rPr lang="en-US" sz="1800" b="0" i="1" smtClean="0">
                                            <a:latin typeface="Cambria Math" charset="0"/>
                                            <a:ea typeface="Cambria Math" panose="02040503050406030204" pitchFamily="18" charset="0"/>
                                            <a:sym typeface="Wingdings" panose="05000000000000000000" pitchFamily="2" charset="2"/>
                                          </a:rPr>
                                        </m:ctrlPr>
                                      </m:sSubSupPr>
                                      <m:e>
                                        <m:r>
                                          <a:rPr lang="en-US" sz="1800" b="0" i="1" smtClean="0">
                                            <a:latin typeface="Cambria Math" panose="02040503050406030204" pitchFamily="18" charset="0"/>
                                            <a:ea typeface="Cambria Math" panose="02040503050406030204" pitchFamily="18" charset="0"/>
                                            <a:sym typeface="Wingdings" panose="05000000000000000000" pitchFamily="2" charset="2"/>
                                          </a:rPr>
                                          <m:t>𝛽</m:t>
                                        </m:r>
                                      </m:e>
                                      <m:sub>
                                        <m:r>
                                          <a:rPr lang="en-US" sz="1800" b="0" i="1" smtClean="0">
                                            <a:latin typeface="Cambria Math" panose="02040503050406030204" pitchFamily="18" charset="0"/>
                                            <a:ea typeface="Cambria Math" panose="02040503050406030204" pitchFamily="18" charset="0"/>
                                            <a:sym typeface="Wingdings" panose="05000000000000000000" pitchFamily="2" charset="2"/>
                                          </a:rPr>
                                          <m:t>𝑠</m:t>
                                        </m:r>
                                      </m:sub>
                                      <m:sup>
                                        <m:r>
                                          <a:rPr lang="en-US" sz="1800" b="0" i="1" smtClean="0">
                                            <a:latin typeface="Cambria Math" panose="02040503050406030204" pitchFamily="18" charset="0"/>
                                            <a:ea typeface="Cambria Math" panose="02040503050406030204" pitchFamily="18" charset="0"/>
                                            <a:sym typeface="Wingdings" panose="05000000000000000000" pitchFamily="2" charset="2"/>
                                          </a:rPr>
                                          <m:t>2</m:t>
                                        </m:r>
                                      </m:sup>
                                    </m:sSubSup>
                                  </m:den>
                                </m:f>
                                <m:f>
                                  <m:fPr>
                                    <m:ctrlPr>
                                      <a:rPr lang="en-US" sz="1800" b="0" i="1" smtClean="0">
                                        <a:latin typeface="Cambria Math" charset="0"/>
                                        <a:ea typeface="Cambria Math" panose="02040503050406030204" pitchFamily="18" charset="0"/>
                                        <a:sym typeface="Wingdings" panose="05000000000000000000" pitchFamily="2" charset="2"/>
                                      </a:rPr>
                                    </m:ctrlPr>
                                  </m:fPr>
                                  <m:num>
                                    <m:r>
                                      <a:rPr lang="en-US" sz="1800" b="0" i="1" smtClean="0">
                                        <a:latin typeface="Cambria Math" panose="02040503050406030204" pitchFamily="18" charset="0"/>
                                        <a:ea typeface="Cambria Math" panose="02040503050406030204" pitchFamily="18" charset="0"/>
                                        <a:sym typeface="Wingdings" panose="05000000000000000000" pitchFamily="2" charset="2"/>
                                      </a:rPr>
                                      <m:t>𝛥</m:t>
                                    </m:r>
                                    <m:r>
                                      <a:rPr lang="en-US" sz="1800" b="0" i="1" smtClean="0">
                                        <a:latin typeface="Cambria Math" panose="02040503050406030204" pitchFamily="18" charset="0"/>
                                        <a:ea typeface="Cambria Math" panose="02040503050406030204" pitchFamily="18" charset="0"/>
                                        <a:sym typeface="Wingdings" panose="05000000000000000000" pitchFamily="2" charset="2"/>
                                      </a:rPr>
                                      <m:t>𝑊</m:t>
                                    </m:r>
                                  </m:num>
                                  <m:den>
                                    <m:sSub>
                                      <m:sSubPr>
                                        <m:ctrlPr>
                                          <a:rPr lang="en-US" sz="1800" b="0" i="1" smtClean="0">
                                            <a:latin typeface="Cambria Math" charset="0"/>
                                            <a:ea typeface="Cambria Math" panose="02040503050406030204" pitchFamily="18" charset="0"/>
                                            <a:sym typeface="Wingdings" panose="05000000000000000000" pitchFamily="2" charset="2"/>
                                          </a:rPr>
                                        </m:ctrlPr>
                                      </m:sSubPr>
                                      <m:e>
                                        <m:r>
                                          <a:rPr lang="en-US" sz="1800" b="0" i="1" smtClean="0">
                                            <a:latin typeface="Cambria Math" panose="02040503050406030204" pitchFamily="18" charset="0"/>
                                            <a:ea typeface="Cambria Math" panose="02040503050406030204" pitchFamily="18" charset="0"/>
                                            <a:sym typeface="Wingdings" panose="05000000000000000000" pitchFamily="2" charset="2"/>
                                          </a:rPr>
                                          <m:t>𝑊</m:t>
                                        </m:r>
                                      </m:e>
                                      <m:sub>
                                        <m:r>
                                          <a:rPr lang="en-US" sz="1800" b="0" i="1" smtClean="0">
                                            <a:latin typeface="Cambria Math" panose="02040503050406030204" pitchFamily="18" charset="0"/>
                                            <a:ea typeface="Cambria Math" panose="02040503050406030204" pitchFamily="18" charset="0"/>
                                            <a:sym typeface="Wingdings" panose="05000000000000000000" pitchFamily="2" charset="2"/>
                                          </a:rPr>
                                          <m:t>𝑠</m:t>
                                        </m:r>
                                      </m:sub>
                                    </m:sSub>
                                  </m:den>
                                </m:f>
                                <m:r>
                                  <a:rPr lang="en-US" sz="1800" b="0" i="1" smtClean="0">
                                    <a:latin typeface="Cambria Math" panose="02040503050406030204" pitchFamily="18" charset="0"/>
                                    <a:ea typeface="Cambria Math" panose="02040503050406030204" pitchFamily="18" charset="0"/>
                                    <a:sym typeface="Wingdings" panose="05000000000000000000" pitchFamily="2" charset="2"/>
                                  </a:rPr>
                                  <m:t>=</m:t>
                                </m:r>
                                <m:r>
                                  <a:rPr lang="en-US" sz="1800" b="1" i="1" smtClean="0">
                                    <a:latin typeface="Cambria Math" panose="02040503050406030204" pitchFamily="18" charset="0"/>
                                    <a:ea typeface="Cambria Math" panose="02040503050406030204" pitchFamily="18" charset="0"/>
                                    <a:sym typeface="Wingdings" panose="05000000000000000000" pitchFamily="2" charset="2"/>
                                  </a:rPr>
                                  <m:t>−</m:t>
                                </m:r>
                                <m:sSub>
                                  <m:sSubPr>
                                    <m:ctrlPr>
                                      <a:rPr lang="en-US" sz="1800" b="1" i="1" smtClean="0">
                                        <a:latin typeface="Cambria Math" charset="0"/>
                                        <a:ea typeface="Cambria Math" panose="02040503050406030204" pitchFamily="18" charset="0"/>
                                        <a:sym typeface="Wingdings" panose="05000000000000000000" pitchFamily="2" charset="2"/>
                                      </a:rPr>
                                    </m:ctrlPr>
                                  </m:sSubPr>
                                  <m:e>
                                    <m:r>
                                      <a:rPr lang="en-US" sz="1800" b="1" i="1" smtClean="0">
                                        <a:latin typeface="Cambria Math" panose="02040503050406030204" pitchFamily="18" charset="0"/>
                                        <a:ea typeface="Cambria Math" panose="02040503050406030204" pitchFamily="18" charset="0"/>
                                        <a:sym typeface="Wingdings" panose="05000000000000000000" pitchFamily="2" charset="2"/>
                                      </a:rPr>
                                      <m:t>𝜞</m:t>
                                    </m:r>
                                  </m:e>
                                  <m:sub>
                                    <m:r>
                                      <a:rPr lang="en-US" sz="1800" b="1" i="1" smtClean="0">
                                        <a:latin typeface="Cambria Math" panose="02040503050406030204" pitchFamily="18" charset="0"/>
                                        <a:ea typeface="Cambria Math" panose="02040503050406030204" pitchFamily="18" charset="0"/>
                                        <a:sym typeface="Wingdings" panose="05000000000000000000" pitchFamily="2" charset="2"/>
                                      </a:rPr>
                                      <m:t>𝒔</m:t>
                                    </m:r>
                                  </m:sub>
                                </m:sSub>
                                <m:r>
                                  <a:rPr lang="en-US" sz="1800" b="1" i="1" smtClean="0">
                                    <a:latin typeface="Cambria Math" panose="02040503050406030204" pitchFamily="18" charset="0"/>
                                    <a:ea typeface="Cambria Math" panose="02040503050406030204" pitchFamily="18" charset="0"/>
                                    <a:sym typeface="Wingdings" panose="05000000000000000000" pitchFamily="2" charset="2"/>
                                  </a:rPr>
                                  <m:t>𝒘</m:t>
                                </m:r>
                              </m:oMath>
                            </m:oMathPara>
                          </a14:m>
                          <a:endParaRPr lang="en-US" b="1" dirty="0" smtClean="0"/>
                        </a:p>
                      </a:txBody>
                      <a:tcPr>
                        <a:noFill/>
                      </a:tcPr>
                    </a:tc>
                    <a:tc>
                      <a:txBody>
                        <a:bodyPr/>
                        <a:lstStyle/>
                        <a:p>
                          <a:pPr algn="r"/>
                          <a:r>
                            <a:rPr lang="en-GB" dirty="0" smtClean="0"/>
                            <a:t>Eq. 33 </a:t>
                          </a:r>
                          <a:endParaRPr lang="en-GB" dirty="0"/>
                        </a:p>
                      </a:txBody>
                      <a:tcPr anchor="ctr"/>
                    </a:tc>
                    <a:extLst>
                      <a:ext uri="{0D108BD9-81ED-4DB2-BD59-A6C34878D82A}">
                        <a16:rowId xmlns:a16="http://schemas.microsoft.com/office/drawing/2014/main" xmlns="" val="2992407173"/>
                      </a:ext>
                    </a:extLst>
                  </a:tr>
                </a:tbl>
              </a:graphicData>
            </a:graphic>
          </p:graphicFrame>
        </mc:Choice>
        <mc:Fallback>
          <p:graphicFrame>
            <p:nvGraphicFramePr>
              <p:cNvPr id="6" name="Table 5"/>
              <p:cNvGraphicFramePr>
                <a:graphicFrameLocks noGrp="1"/>
              </p:cNvGraphicFramePr>
              <p:nvPr>
                <p:extLst>
                  <p:ext uri="{D42A27DB-BD31-4B8C-83A1-F6EECF244321}">
                    <p14:modId xmlns:p14="http://schemas.microsoft.com/office/powerpoint/2010/main" val="1761501122"/>
                  </p:ext>
                </p:extLst>
              </p:nvPr>
            </p:nvGraphicFramePr>
            <p:xfrm>
              <a:off x="273270" y="4288852"/>
              <a:ext cx="10118398" cy="668528"/>
            </p:xfrm>
            <a:graphic>
              <a:graphicData uri="http://schemas.openxmlformats.org/drawingml/2006/table">
                <a:tbl>
                  <a:tblPr firstRow="1" bandRow="1">
                    <a:tableStyleId>{2D5ABB26-0587-4C30-8999-92F81FD0307C}</a:tableStyleId>
                  </a:tblPr>
                  <a:tblGrid>
                    <a:gridCol w="6348248">
                      <a:extLst>
                        <a:ext uri="{9D8B030D-6E8A-4147-A177-3AD203B41FA5}">
                          <a16:colId xmlns:a16="http://schemas.microsoft.com/office/drawing/2014/main" xmlns="" xmlns:a14="http://schemas.microsoft.com/office/drawing/2010/main" val="2435879438"/>
                        </a:ext>
                      </a:extLst>
                    </a:gridCol>
                    <a:gridCol w="3770150">
                      <a:extLst>
                        <a:ext uri="{9D8B030D-6E8A-4147-A177-3AD203B41FA5}">
                          <a16:colId xmlns:a16="http://schemas.microsoft.com/office/drawing/2014/main" xmlns="" xmlns:a14="http://schemas.microsoft.com/office/drawing/2010/main" val="3489280894"/>
                        </a:ext>
                      </a:extLst>
                    </a:gridCol>
                  </a:tblGrid>
                  <a:tr h="668528">
                    <a:tc>
                      <a:txBody>
                        <a:bodyPr/>
                        <a:lstStyle/>
                        <a:p>
                          <a:endParaRPr lang="en-US"/>
                        </a:p>
                      </a:txBody>
                      <a:tcPr>
                        <a:blipFill rotWithShape="0">
                          <a:blip r:embed="rId5"/>
                          <a:stretch>
                            <a:fillRect r="-59405"/>
                          </a:stretch>
                        </a:blipFill>
                      </a:tcPr>
                    </a:tc>
                    <a:tc>
                      <a:txBody>
                        <a:bodyPr/>
                        <a:lstStyle/>
                        <a:p>
                          <a:pPr algn="r"/>
                          <a:r>
                            <a:rPr lang="en-GB" dirty="0" smtClean="0"/>
                            <a:t>Eq. 33 </a:t>
                          </a:r>
                          <a:endParaRPr lang="en-GB" dirty="0"/>
                        </a:p>
                      </a:txBody>
                      <a:tcPr anchor="ctr"/>
                    </a:tc>
                    <a:extLst>
                      <a:ext uri="{0D108BD9-81ED-4DB2-BD59-A6C34878D82A}">
                        <a16:rowId xmlns:a16="http://schemas.microsoft.com/office/drawing/2014/main" xmlns="" xmlns:a14="http://schemas.microsoft.com/office/drawing/2010/main" val="2992407173"/>
                      </a:ext>
                    </a:extLst>
                  </a:tr>
                </a:tbl>
              </a:graphicData>
            </a:graphic>
          </p:graphicFrame>
        </mc:Fallback>
      </mc:AlternateContent>
      <p:grpSp>
        <p:nvGrpSpPr>
          <p:cNvPr id="26" name="Group 25"/>
          <p:cNvGrpSpPr/>
          <p:nvPr/>
        </p:nvGrpSpPr>
        <p:grpSpPr>
          <a:xfrm>
            <a:off x="3993931" y="4288852"/>
            <a:ext cx="2333297" cy="973253"/>
            <a:chOff x="3993931" y="2473679"/>
            <a:chExt cx="2333297" cy="973253"/>
          </a:xfrm>
        </p:grpSpPr>
        <p:sp>
          <p:nvSpPr>
            <p:cNvPr id="2" name="Rectangle 1"/>
            <p:cNvSpPr/>
            <p:nvPr/>
          </p:nvSpPr>
          <p:spPr>
            <a:xfrm>
              <a:off x="3993931" y="2473679"/>
              <a:ext cx="1271752" cy="707771"/>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p:nvPr/>
          </p:nvSpPr>
          <p:spPr>
            <a:xfrm>
              <a:off x="4729655" y="2974428"/>
              <a:ext cx="1418897" cy="472504"/>
            </a:xfrm>
            <a:custGeom>
              <a:avLst/>
              <a:gdLst>
                <a:gd name="connsiteX0" fmla="*/ 0 w 1418897"/>
                <a:gd name="connsiteY0" fmla="*/ 273269 h 472504"/>
                <a:gd name="connsiteX1" fmla="*/ 746235 w 1418897"/>
                <a:gd name="connsiteY1" fmla="*/ 462455 h 472504"/>
                <a:gd name="connsiteX2" fmla="*/ 1418897 w 1418897"/>
                <a:gd name="connsiteY2" fmla="*/ 0 h 472504"/>
              </a:gdLst>
              <a:ahLst/>
              <a:cxnLst>
                <a:cxn ang="0">
                  <a:pos x="connsiteX0" y="connsiteY0"/>
                </a:cxn>
                <a:cxn ang="0">
                  <a:pos x="connsiteX1" y="connsiteY1"/>
                </a:cxn>
                <a:cxn ang="0">
                  <a:pos x="connsiteX2" y="connsiteY2"/>
                </a:cxn>
              </a:cxnLst>
              <a:rect l="l" t="t" r="r" b="b"/>
              <a:pathLst>
                <a:path w="1418897" h="472504">
                  <a:moveTo>
                    <a:pt x="0" y="273269"/>
                  </a:moveTo>
                  <a:cubicBezTo>
                    <a:pt x="254876" y="390634"/>
                    <a:pt x="509752" y="508000"/>
                    <a:pt x="746235" y="462455"/>
                  </a:cubicBezTo>
                  <a:cubicBezTo>
                    <a:pt x="982718" y="416910"/>
                    <a:pt x="1200807" y="208455"/>
                    <a:pt x="1418897" y="0"/>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6074979" y="2606566"/>
              <a:ext cx="252249" cy="5748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Date Placeholder 12"/>
          <p:cNvSpPr>
            <a:spLocks noGrp="1"/>
          </p:cNvSpPr>
          <p:nvPr>
            <p:ph type="dt" sz="half" idx="10"/>
          </p:nvPr>
        </p:nvSpPr>
        <p:spPr/>
        <p:txBody>
          <a:bodyPr/>
          <a:lstStyle/>
          <a:p>
            <a:r>
              <a:rPr lang="en-US" smtClean="0"/>
              <a:t>22.03.2022</a:t>
            </a:r>
            <a:endParaRPr lang="en-GB"/>
          </a:p>
        </p:txBody>
      </p:sp>
      <p:sp>
        <p:nvSpPr>
          <p:cNvPr id="17" name="Slide Number Placeholder 16"/>
          <p:cNvSpPr>
            <a:spLocks noGrp="1"/>
          </p:cNvSpPr>
          <p:nvPr>
            <p:ph type="sldNum" sz="quarter" idx="12"/>
          </p:nvPr>
        </p:nvSpPr>
        <p:spPr/>
        <p:txBody>
          <a:bodyPr/>
          <a:lstStyle/>
          <a:p>
            <a:fld id="{F45B2314-50F7-4F10-B8A8-A8DCE8E27403}" type="slidenum">
              <a:rPr lang="en-GB" smtClean="0"/>
              <a:t>37</a:t>
            </a:fld>
            <a:endParaRPr lang="en-GB"/>
          </a:p>
        </p:txBody>
      </p:sp>
      <mc:AlternateContent xmlns:mc="http://schemas.openxmlformats.org/markup-compatibility/2006">
        <mc:Choice xmlns:a14="http://schemas.microsoft.com/office/drawing/2010/main" Requires="a14">
          <p:sp>
            <p:nvSpPr>
              <p:cNvPr id="18" name="TextBox 17"/>
              <p:cNvSpPr txBox="1"/>
              <p:nvPr/>
            </p:nvSpPr>
            <p:spPr>
              <a:xfrm>
                <a:off x="7558458" y="4374405"/>
                <a:ext cx="800989" cy="5311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charset="0"/>
                            </a:rPr>
                          </m:ctrlPr>
                        </m:sSubPr>
                        <m:e>
                          <m:r>
                            <m:rPr>
                              <m:sty m:val="p"/>
                            </m:rPr>
                            <a:rPr lang="el-GR" i="1" smtClean="0">
                              <a:latin typeface="Cambria Math" charset="0"/>
                              <a:ea typeface="Cambria Math" charset="0"/>
                              <a:cs typeface="Cambria Math" charset="0"/>
                            </a:rPr>
                            <m:t>Γ</m:t>
                          </m:r>
                        </m:e>
                        <m:sub>
                          <m:r>
                            <a:rPr lang="en-US" b="0" i="1" smtClean="0">
                              <a:latin typeface="Cambria Math" charset="0"/>
                            </a:rPr>
                            <m:t>𝑠</m:t>
                          </m:r>
                        </m:sub>
                      </m:sSub>
                      <m:r>
                        <a:rPr lang="en-US" b="0" i="1" smtClean="0">
                          <a:latin typeface="Cambria Math" charset="0"/>
                        </a:rPr>
                        <m:t>=</m:t>
                      </m:r>
                      <m:f>
                        <m:fPr>
                          <m:ctrlPr>
                            <a:rPr lang="mr-IN" b="0" i="1" smtClean="0">
                              <a:latin typeface="Cambria Math" charset="0"/>
                            </a:rPr>
                          </m:ctrlPr>
                        </m:fPr>
                        <m:num>
                          <m:r>
                            <a:rPr lang="mr-IN" b="0" i="1" smtClean="0">
                              <a:latin typeface="Cambria Math" charset="0"/>
                              <a:ea typeface="Cambria Math" charset="0"/>
                              <a:cs typeface="Cambria Math" charset="0"/>
                            </a:rPr>
                            <m:t>𝜂</m:t>
                          </m:r>
                        </m:num>
                        <m:den>
                          <m:sSubSup>
                            <m:sSubSupPr>
                              <m:ctrlPr>
                                <a:rPr lang="en-US" b="0" i="1" smtClean="0">
                                  <a:latin typeface="Cambria Math" charset="0"/>
                                </a:rPr>
                              </m:ctrlPr>
                            </m:sSubSupPr>
                            <m:e>
                              <m:r>
                                <a:rPr lang="en-US" b="0" i="1" smtClean="0">
                                  <a:latin typeface="Cambria Math" charset="0"/>
                                  <a:ea typeface="Cambria Math" charset="0"/>
                                  <a:cs typeface="Cambria Math" charset="0"/>
                                </a:rPr>
                                <m:t>𝛽</m:t>
                              </m:r>
                            </m:e>
                            <m:sub>
                              <m:r>
                                <a:rPr lang="en-US" b="0" i="1" smtClean="0">
                                  <a:latin typeface="Cambria Math" charset="0"/>
                                </a:rPr>
                                <m:t>𝑠</m:t>
                              </m:r>
                            </m:sub>
                            <m:sup>
                              <m:r>
                                <a:rPr lang="en-US" b="0" i="1" smtClean="0">
                                  <a:latin typeface="Cambria Math" charset="0"/>
                                </a:rPr>
                                <m:t>2</m:t>
                              </m:r>
                            </m:sup>
                          </m:sSubSup>
                        </m:den>
                      </m:f>
                    </m:oMath>
                  </m:oMathPara>
                </a14:m>
                <a:endParaRPr lang="en-US" dirty="0"/>
              </a:p>
            </p:txBody>
          </p:sp>
        </mc:Choice>
        <mc:Fallback>
          <p:sp>
            <p:nvSpPr>
              <p:cNvPr id="18" name="TextBox 17"/>
              <p:cNvSpPr txBox="1">
                <a:spLocks noRot="1" noChangeAspect="1" noMove="1" noResize="1" noEditPoints="1" noAdjustHandles="1" noChangeArrowheads="1" noChangeShapeType="1" noTextEdit="1"/>
              </p:cNvSpPr>
              <p:nvPr/>
            </p:nvSpPr>
            <p:spPr>
              <a:xfrm>
                <a:off x="7558458" y="4374405"/>
                <a:ext cx="800989" cy="531107"/>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19" name="Table 18"/>
              <p:cNvGraphicFramePr>
                <a:graphicFrameLocks noGrp="1"/>
              </p:cNvGraphicFramePr>
              <p:nvPr>
                <p:extLst>
                  <p:ext uri="{D42A27DB-BD31-4B8C-83A1-F6EECF244321}">
                    <p14:modId xmlns:p14="http://schemas.microsoft.com/office/powerpoint/2010/main" val="694665418"/>
                  </p:ext>
                </p:extLst>
              </p:nvPr>
            </p:nvGraphicFramePr>
            <p:xfrm>
              <a:off x="253905" y="125045"/>
              <a:ext cx="10159917" cy="723392"/>
            </p:xfrm>
            <a:graphic>
              <a:graphicData uri="http://schemas.openxmlformats.org/drawingml/2006/table">
                <a:tbl>
                  <a:tblPr firstRow="1" bandRow="1">
                    <a:tableStyleId>{2D5ABB26-0587-4C30-8999-92F81FD0307C}</a:tableStyleId>
                  </a:tblPr>
                  <a:tblGrid>
                    <a:gridCol w="6775706">
                      <a:extLst>
                        <a:ext uri="{9D8B030D-6E8A-4147-A177-3AD203B41FA5}">
                          <a16:colId xmlns:a16="http://schemas.microsoft.com/office/drawing/2014/main" xmlns="" val="2435879438"/>
                        </a:ext>
                      </a:extLst>
                    </a:gridCol>
                    <a:gridCol w="3384211">
                      <a:extLst>
                        <a:ext uri="{9D8B030D-6E8A-4147-A177-3AD203B41FA5}">
                          <a16:colId xmlns:a16="http://schemas.microsoft.com/office/drawing/2014/main" xmlns="" val="348928089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acc>
                                  <m:accPr>
                                    <m:chr m:val="̇"/>
                                    <m:ctrlPr>
                                      <a:rPr lang="en-US" sz="2000" b="0" i="1" smtClean="0">
                                        <a:latin typeface="Cambria Math" charset="0"/>
                                        <a:ea typeface="Cambria Math" panose="02040503050406030204" pitchFamily="18" charset="0"/>
                                      </a:rPr>
                                    </m:ctrlPr>
                                  </m:accPr>
                                  <m:e>
                                    <m:r>
                                      <m:rPr>
                                        <m:sty m:val="p"/>
                                      </m:rPr>
                                      <a:rPr lang="el-GR" sz="2000" b="0" i="1" smtClean="0">
                                        <a:latin typeface="Cambria Math" panose="02040503050406030204" pitchFamily="18" charset="0"/>
                                        <a:ea typeface="Cambria Math" panose="02040503050406030204" pitchFamily="18" charset="0"/>
                                      </a:rPr>
                                      <m:t>Δ</m:t>
                                    </m:r>
                                    <m:r>
                                      <a:rPr lang="el-GR" sz="2000" b="0" i="1" smtClean="0">
                                        <a:latin typeface="Cambria Math" panose="02040503050406030204" pitchFamily="18" charset="0"/>
                                        <a:ea typeface="Cambria Math" panose="02040503050406030204" pitchFamily="18" charset="0"/>
                                      </a:rPr>
                                      <m:t>𝜑</m:t>
                                    </m:r>
                                    <m:r>
                                      <a:rPr lang="en-US" sz="2000" b="0" i="1" smtClean="0">
                                        <a:latin typeface="Cambria Math" panose="02040503050406030204" pitchFamily="18" charset="0"/>
                                        <a:ea typeface="Cambria Math" panose="02040503050406030204" pitchFamily="18" charset="0"/>
                                      </a:rPr>
                                      <m:t>=</m:t>
                                    </m:r>
                                  </m:e>
                                </m:acc>
                                <m:f>
                                  <m:fPr>
                                    <m:ctrlPr>
                                      <a:rPr lang="en-US" sz="2000" b="0" i="1" smtClean="0">
                                        <a:latin typeface="Cambria Math"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𝛿</m:t>
                                    </m:r>
                                    <m:r>
                                      <a:rPr lang="en-US" sz="2000" b="0" i="1" smtClean="0">
                                        <a:latin typeface="Cambria Math" panose="02040503050406030204" pitchFamily="18" charset="0"/>
                                        <a:ea typeface="Cambria Math" panose="02040503050406030204" pitchFamily="18" charset="0"/>
                                      </a:rPr>
                                      <m:t>(</m:t>
                                    </m:r>
                                    <m:r>
                                      <m:rPr>
                                        <m:sty m:val="p"/>
                                      </m:rPr>
                                      <a:rPr lang="el-GR" sz="2000" b="0" i="1" smtClean="0">
                                        <a:latin typeface="Cambria Math" panose="02040503050406030204" pitchFamily="18" charset="0"/>
                                        <a:ea typeface="Cambria Math" panose="02040503050406030204" pitchFamily="18" charset="0"/>
                                      </a:rPr>
                                      <m:t>Δ</m:t>
                                    </m:r>
                                    <m:r>
                                      <a:rPr lang="el-GR" sz="2000" b="0" i="1" smtClean="0">
                                        <a:latin typeface="Cambria Math" panose="02040503050406030204" pitchFamily="18" charset="0"/>
                                        <a:ea typeface="Cambria Math" panose="02040503050406030204" pitchFamily="18" charset="0"/>
                                      </a:rPr>
                                      <m:t>𝜑</m:t>
                                    </m:r>
                                    <m:r>
                                      <a:rPr lang="en-US" sz="2000" b="0" i="1" smtClean="0">
                                        <a:latin typeface="Cambria Math" panose="02040503050406030204" pitchFamily="18" charset="0"/>
                                        <a:ea typeface="Cambria Math" panose="02040503050406030204" pitchFamily="18" charset="0"/>
                                      </a:rPr>
                                      <m:t>)</m:t>
                                    </m:r>
                                  </m:num>
                                  <m:den>
                                    <m:r>
                                      <a:rPr lang="en-US" sz="2000" b="0" i="1" smtClean="0">
                                        <a:latin typeface="Cambria Math" panose="02040503050406030204" pitchFamily="18" charset="0"/>
                                        <a:ea typeface="Cambria Math" panose="02040503050406030204" pitchFamily="18" charset="0"/>
                                      </a:rPr>
                                      <m:t>𝛿</m:t>
                                    </m:r>
                                    <m:r>
                                      <a:rPr lang="en-US" sz="2000" b="0" i="1" smtClean="0">
                                        <a:latin typeface="Cambria Math" panose="02040503050406030204" pitchFamily="18" charset="0"/>
                                        <a:ea typeface="Cambria Math" panose="02040503050406030204" pitchFamily="18" charset="0"/>
                                      </a:rPr>
                                      <m:t>𝑡</m:t>
                                    </m:r>
                                  </m:den>
                                </m:f>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h</m:t>
                                    </m:r>
                                    <m:r>
                                      <m:rPr>
                                        <m:sty m:val="p"/>
                                      </m:rPr>
                                      <a:rPr lang="el-GR" sz="2000" b="0" i="1" smtClean="0">
                                        <a:latin typeface="Cambria Math" panose="02040503050406030204" pitchFamily="18" charset="0"/>
                                        <a:ea typeface="Cambria Math" panose="02040503050406030204" pitchFamily="18" charset="0"/>
                                      </a:rPr>
                                      <m:t>Ω</m:t>
                                    </m:r>
                                  </m:e>
                                  <m:sub>
                                    <m:r>
                                      <a:rPr lang="en-US" sz="2000" b="0" i="1" smtClean="0">
                                        <a:latin typeface="Cambria Math" panose="02040503050406030204" pitchFamily="18" charset="0"/>
                                        <a:ea typeface="Cambria Math" panose="02040503050406030204" pitchFamily="18" charset="0"/>
                                      </a:rPr>
                                      <m:t>𝑠</m:t>
                                    </m:r>
                                  </m:sub>
                                </m:sSub>
                                <m:d>
                                  <m:dPr>
                                    <m:ctrlPr>
                                      <a:rPr lang="en-US" sz="2000" b="0" i="1" smtClean="0">
                                        <a:latin typeface="Cambria Math" charset="0"/>
                                        <a:ea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1−</m:t>
                                    </m:r>
                                    <m:f>
                                      <m:fPr>
                                        <m:ctrlPr>
                                          <a:rPr lang="en-US" sz="2000" b="0" i="1" smtClean="0">
                                            <a:latin typeface="Cambria Math" charset="0"/>
                                            <a:ea typeface="Cambria Math" panose="02040503050406030204" pitchFamily="18" charset="0"/>
                                          </a:rPr>
                                        </m:ctrlPr>
                                      </m:fPr>
                                      <m:num>
                                        <m:r>
                                          <m:rPr>
                                            <m:sty m:val="p"/>
                                          </m:rPr>
                                          <a:rPr lang="el-GR" sz="2000" b="0" i="1" smtClean="0">
                                            <a:latin typeface="Cambria Math" panose="02040503050406030204" pitchFamily="18" charset="0"/>
                                            <a:ea typeface="Cambria Math" panose="02040503050406030204" pitchFamily="18" charset="0"/>
                                          </a:rPr>
                                          <m:t>Ω</m:t>
                                        </m:r>
                                      </m:num>
                                      <m:den>
                                        <m:sSub>
                                          <m:sSubPr>
                                            <m:ctrlPr>
                                              <a:rPr lang="en-US" sz="2000" b="0" i="1" smtClean="0">
                                                <a:latin typeface="Cambria Math" charset="0"/>
                                                <a:ea typeface="Cambria Math" panose="02040503050406030204" pitchFamily="18" charset="0"/>
                                              </a:rPr>
                                            </m:ctrlPr>
                                          </m:sSubPr>
                                          <m:e>
                                            <m:r>
                                              <m:rPr>
                                                <m:sty m:val="p"/>
                                              </m:rPr>
                                              <a:rPr lang="el-GR" sz="2000" b="0" i="1" smtClean="0">
                                                <a:latin typeface="Cambria Math" panose="02040503050406030204" pitchFamily="18" charset="0"/>
                                                <a:ea typeface="Cambria Math" panose="02040503050406030204" pitchFamily="18" charset="0"/>
                                              </a:rPr>
                                              <m:t>Ω</m:t>
                                            </m:r>
                                          </m:e>
                                          <m:sub>
                                            <m:r>
                                              <a:rPr lang="en-US" sz="2000" b="0" i="1" smtClean="0">
                                                <a:latin typeface="Cambria Math" panose="02040503050406030204" pitchFamily="18" charset="0"/>
                                                <a:ea typeface="Cambria Math" panose="02040503050406030204" pitchFamily="18" charset="0"/>
                                              </a:rPr>
                                              <m:t>𝑠</m:t>
                                            </m:r>
                                          </m:sub>
                                        </m:sSub>
                                      </m:den>
                                    </m:f>
                                  </m:e>
                                </m:d>
                              </m:oMath>
                            </m:oMathPara>
                          </a14:m>
                          <a:endParaRPr lang="en-US" sz="2000" b="0" dirty="0" smtClean="0"/>
                        </a:p>
                      </a:txBody>
                      <a:tcPr/>
                    </a:tc>
                    <a:tc>
                      <a:txBody>
                        <a:bodyPr/>
                        <a:lstStyle/>
                        <a:p>
                          <a:pPr algn="r"/>
                          <a:r>
                            <a:rPr lang="en-GB" sz="2000" dirty="0" smtClean="0"/>
                            <a:t>Eq. 31 </a:t>
                          </a:r>
                          <a:endParaRPr lang="en-GB" sz="2000" dirty="0"/>
                        </a:p>
                      </a:txBody>
                      <a:tcPr anchor="ctr"/>
                    </a:tc>
                    <a:extLst>
                      <a:ext uri="{0D108BD9-81ED-4DB2-BD59-A6C34878D82A}">
                        <a16:rowId xmlns:a16="http://schemas.microsoft.com/office/drawing/2014/main" xmlns="" val="2992407173"/>
                      </a:ext>
                    </a:extLst>
                  </a:tr>
                </a:tbl>
              </a:graphicData>
            </a:graphic>
          </p:graphicFrame>
        </mc:Choice>
        <mc:Fallback>
          <p:graphicFrame>
            <p:nvGraphicFramePr>
              <p:cNvPr id="19" name="Table 18"/>
              <p:cNvGraphicFramePr>
                <a:graphicFrameLocks noGrp="1"/>
              </p:cNvGraphicFramePr>
              <p:nvPr>
                <p:extLst>
                  <p:ext uri="{D42A27DB-BD31-4B8C-83A1-F6EECF244321}">
                    <p14:modId xmlns:p14="http://schemas.microsoft.com/office/powerpoint/2010/main" val="694665418"/>
                  </p:ext>
                </p:extLst>
              </p:nvPr>
            </p:nvGraphicFramePr>
            <p:xfrm>
              <a:off x="253905" y="125045"/>
              <a:ext cx="10159917" cy="723392"/>
            </p:xfrm>
            <a:graphic>
              <a:graphicData uri="http://schemas.openxmlformats.org/drawingml/2006/table">
                <a:tbl>
                  <a:tblPr firstRow="1" bandRow="1">
                    <a:tableStyleId>{2D5ABB26-0587-4C30-8999-92F81FD0307C}</a:tableStyleId>
                  </a:tblPr>
                  <a:tblGrid>
                    <a:gridCol w="6775706">
                      <a:extLst>
                        <a:ext uri="{9D8B030D-6E8A-4147-A177-3AD203B41FA5}">
                          <a16:colId xmlns:a16="http://schemas.microsoft.com/office/drawing/2014/main" xmlns="" xmlns:a14="http://schemas.microsoft.com/office/drawing/2010/main" val="2435879438"/>
                        </a:ext>
                      </a:extLst>
                    </a:gridCol>
                    <a:gridCol w="3384211">
                      <a:extLst>
                        <a:ext uri="{9D8B030D-6E8A-4147-A177-3AD203B41FA5}">
                          <a16:colId xmlns:a16="http://schemas.microsoft.com/office/drawing/2014/main" xmlns="" xmlns:a14="http://schemas.microsoft.com/office/drawing/2010/main" val="3489280894"/>
                        </a:ext>
                      </a:extLst>
                    </a:gridCol>
                  </a:tblGrid>
                  <a:tr h="723392">
                    <a:tc>
                      <a:txBody>
                        <a:bodyPr/>
                        <a:lstStyle/>
                        <a:p>
                          <a:endParaRPr lang="en-US"/>
                        </a:p>
                      </a:txBody>
                      <a:tcPr>
                        <a:blipFill rotWithShape="0">
                          <a:blip r:embed="rId7"/>
                          <a:stretch>
                            <a:fillRect r="-50000"/>
                          </a:stretch>
                        </a:blipFill>
                      </a:tcPr>
                    </a:tc>
                    <a:tc>
                      <a:txBody>
                        <a:bodyPr/>
                        <a:lstStyle/>
                        <a:p>
                          <a:pPr algn="r"/>
                          <a:r>
                            <a:rPr lang="en-GB" sz="2000" dirty="0" smtClean="0"/>
                            <a:t>Eq. 31 </a:t>
                          </a:r>
                          <a:endParaRPr lang="en-GB" sz="2000" dirty="0"/>
                        </a:p>
                      </a:txBody>
                      <a:tcPr anchor="ctr"/>
                    </a:tc>
                    <a:extLst>
                      <a:ext uri="{0D108BD9-81ED-4DB2-BD59-A6C34878D82A}">
                        <a16:rowId xmlns:a16="http://schemas.microsoft.com/office/drawing/2014/main" xmlns="" xmlns:a14="http://schemas.microsoft.com/office/drawing/2010/main" val="2992407173"/>
                      </a:ext>
                    </a:extLst>
                  </a:tr>
                </a:tbl>
              </a:graphicData>
            </a:graphic>
          </p:graphicFrame>
        </mc:Fallback>
      </mc:AlternateContent>
      <mc:AlternateContent xmlns:mc="http://schemas.openxmlformats.org/markup-compatibility/2006">
        <mc:Choice xmlns:a14="http://schemas.microsoft.com/office/drawing/2010/main" Requires="a14">
          <p:graphicFrame>
            <p:nvGraphicFramePr>
              <p:cNvPr id="25" name="Table 24"/>
              <p:cNvGraphicFramePr>
                <a:graphicFrameLocks noGrp="1"/>
              </p:cNvGraphicFramePr>
              <p:nvPr>
                <p:extLst>
                  <p:ext uri="{D42A27DB-BD31-4B8C-83A1-F6EECF244321}">
                    <p14:modId xmlns:p14="http://schemas.microsoft.com/office/powerpoint/2010/main" val="11138056"/>
                  </p:ext>
                </p:extLst>
              </p:nvPr>
            </p:nvGraphicFramePr>
            <p:xfrm>
              <a:off x="8371957" y="3708100"/>
              <a:ext cx="2511010" cy="487363"/>
            </p:xfrm>
            <a:graphic>
              <a:graphicData uri="http://schemas.openxmlformats.org/drawingml/2006/table">
                <a:tbl>
                  <a:tblPr firstRow="1" bandRow="1">
                    <a:tableStyleId>{2D5ABB26-0587-4C30-8999-92F81FD0307C}</a:tableStyleId>
                  </a:tblPr>
                  <a:tblGrid>
                    <a:gridCol w="1736718">
                      <a:extLst>
                        <a:ext uri="{9D8B030D-6E8A-4147-A177-3AD203B41FA5}">
                          <a16:colId xmlns:a16="http://schemas.microsoft.com/office/drawing/2014/main" xmlns="" val="2435879438"/>
                        </a:ext>
                      </a:extLst>
                    </a:gridCol>
                    <a:gridCol w="774292">
                      <a:extLst>
                        <a:ext uri="{9D8B030D-6E8A-4147-A177-3AD203B41FA5}">
                          <a16:colId xmlns:a16="http://schemas.microsoft.com/office/drawing/2014/main" xmlns="" val="348928089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f>
                                  <m:fPr>
                                    <m:ctrlPr>
                                      <a:rPr lang="en-US" sz="1200" b="0" i="1" smtClean="0">
                                        <a:latin typeface="Cambria Math" charset="0"/>
                                      </a:rPr>
                                    </m:ctrlPr>
                                  </m:fPr>
                                  <m:num>
                                    <m:r>
                                      <m:rPr>
                                        <m:sty m:val="p"/>
                                      </m:rPr>
                                      <a:rPr lang="el-GR" sz="1200" b="0" i="1" smtClean="0">
                                        <a:latin typeface="Cambria Math" panose="02040503050406030204" pitchFamily="18" charset="0"/>
                                        <a:ea typeface="Cambria Math" panose="02040503050406030204" pitchFamily="18" charset="0"/>
                                      </a:rPr>
                                      <m:t>Δ</m:t>
                                    </m:r>
                                    <m:r>
                                      <a:rPr lang="en-US" sz="1200" b="0" i="1" smtClean="0">
                                        <a:latin typeface="Cambria Math" panose="02040503050406030204" pitchFamily="18" charset="0"/>
                                        <a:ea typeface="Cambria Math" panose="02040503050406030204" pitchFamily="18" charset="0"/>
                                      </a:rPr>
                                      <m:t>𝑝</m:t>
                                    </m:r>
                                  </m:num>
                                  <m:den>
                                    <m:sSub>
                                      <m:sSubPr>
                                        <m:ctrlPr>
                                          <a:rPr lang="en-US" sz="1200" b="0" i="1" smtClean="0">
                                            <a:latin typeface="Cambria Math" charset="0"/>
                                          </a:rPr>
                                        </m:ctrlPr>
                                      </m:sSubPr>
                                      <m:e>
                                        <m:r>
                                          <a:rPr lang="en-US" sz="1200" b="0" i="1" smtClean="0">
                                            <a:latin typeface="Cambria Math" panose="02040503050406030204" pitchFamily="18" charset="0"/>
                                          </a:rPr>
                                          <m:t>𝑝</m:t>
                                        </m:r>
                                      </m:e>
                                      <m:sub>
                                        <m:r>
                                          <a:rPr lang="en-US" sz="1200" b="0" i="1" smtClean="0">
                                            <a:latin typeface="Cambria Math" panose="02040503050406030204" pitchFamily="18" charset="0"/>
                                          </a:rPr>
                                          <m:t>𝑠</m:t>
                                        </m:r>
                                      </m:sub>
                                    </m:sSub>
                                  </m:den>
                                </m:f>
                                <m:r>
                                  <a:rPr lang="en-US" sz="1200" b="0" i="1" smtClean="0">
                                    <a:latin typeface="Cambria Math" panose="02040503050406030204" pitchFamily="18" charset="0"/>
                                  </a:rPr>
                                  <m:t>=</m:t>
                                </m:r>
                                <m:f>
                                  <m:fPr>
                                    <m:ctrlPr>
                                      <a:rPr lang="en-US" sz="1200" b="0" i="1" smtClean="0">
                                        <a:latin typeface="Cambria Math" charset="0"/>
                                      </a:rPr>
                                    </m:ctrlPr>
                                  </m:fPr>
                                  <m:num>
                                    <m:r>
                                      <a:rPr lang="en-US" sz="1200" b="0" i="1" smtClean="0">
                                        <a:latin typeface="Cambria Math" panose="02040503050406030204" pitchFamily="18" charset="0"/>
                                      </a:rPr>
                                      <m:t>1</m:t>
                                    </m:r>
                                  </m:num>
                                  <m:den>
                                    <m:sSup>
                                      <m:sSupPr>
                                        <m:ctrlPr>
                                          <a:rPr lang="en-US" sz="1200" b="0" i="1" smtClean="0">
                                            <a:latin typeface="Cambria Math" charset="0"/>
                                          </a:rPr>
                                        </m:ctrlPr>
                                      </m:sSupPr>
                                      <m:e>
                                        <m:sSub>
                                          <m:sSubPr>
                                            <m:ctrlPr>
                                              <a:rPr lang="en-US" sz="1200" b="0" i="1" smtClean="0">
                                                <a:latin typeface="Cambria Math" charset="0"/>
                                              </a:rPr>
                                            </m:ctrlPr>
                                          </m:sSubPr>
                                          <m:e>
                                            <m:r>
                                              <a:rPr lang="en-US" sz="1200" b="0" i="1" smtClean="0">
                                                <a:latin typeface="Cambria Math" panose="02040503050406030204" pitchFamily="18" charset="0"/>
                                                <a:ea typeface="Cambria Math" panose="02040503050406030204" pitchFamily="18" charset="0"/>
                                              </a:rPr>
                                              <m:t>𝛽</m:t>
                                            </m:r>
                                          </m:e>
                                          <m:sub>
                                            <m:r>
                                              <a:rPr lang="en-US" sz="1200" b="0" i="1" smtClean="0">
                                                <a:latin typeface="Cambria Math" panose="02040503050406030204" pitchFamily="18" charset="0"/>
                                              </a:rPr>
                                              <m:t>𝑠</m:t>
                                            </m:r>
                                          </m:sub>
                                        </m:sSub>
                                      </m:e>
                                      <m:sup>
                                        <m:r>
                                          <a:rPr lang="en-US" sz="1200" b="0" i="1" smtClean="0">
                                            <a:latin typeface="Cambria Math" panose="02040503050406030204" pitchFamily="18" charset="0"/>
                                          </a:rPr>
                                          <m:t>2</m:t>
                                        </m:r>
                                      </m:sup>
                                    </m:sSup>
                                  </m:den>
                                </m:f>
                                <m:f>
                                  <m:fPr>
                                    <m:ctrlPr>
                                      <a:rPr lang="en-US" sz="1200" b="0" i="1" smtClean="0">
                                        <a:latin typeface="Cambria Math" charset="0"/>
                                      </a:rPr>
                                    </m:ctrlPr>
                                  </m:fPr>
                                  <m:num>
                                    <m:r>
                                      <m:rPr>
                                        <m:sty m:val="p"/>
                                      </m:rPr>
                                      <a:rPr lang="el-GR" sz="1200" b="0" i="1" smtClean="0">
                                        <a:latin typeface="Cambria Math" panose="02040503050406030204" pitchFamily="18" charset="0"/>
                                        <a:ea typeface="Cambria Math" panose="02040503050406030204" pitchFamily="18" charset="0"/>
                                      </a:rPr>
                                      <m:t>Δ</m:t>
                                    </m:r>
                                    <m:r>
                                      <a:rPr lang="en-US" sz="1200" b="0" i="1" smtClean="0">
                                        <a:latin typeface="Cambria Math" panose="02040503050406030204" pitchFamily="18" charset="0"/>
                                        <a:ea typeface="Cambria Math" panose="02040503050406030204" pitchFamily="18" charset="0"/>
                                      </a:rPr>
                                      <m:t>𝑊</m:t>
                                    </m:r>
                                  </m:num>
                                  <m:den>
                                    <m:sSub>
                                      <m:sSubPr>
                                        <m:ctrlPr>
                                          <a:rPr lang="en-US" sz="1200" b="0" i="1" smtClean="0">
                                            <a:latin typeface="Cambria Math" charset="0"/>
                                          </a:rPr>
                                        </m:ctrlPr>
                                      </m:sSubPr>
                                      <m:e>
                                        <m:r>
                                          <a:rPr lang="en-US" sz="1200" b="0" i="1" smtClean="0">
                                            <a:latin typeface="Cambria Math" panose="02040503050406030204" pitchFamily="18" charset="0"/>
                                          </a:rPr>
                                          <m:t>𝑊</m:t>
                                        </m:r>
                                      </m:e>
                                      <m:sub>
                                        <m:r>
                                          <a:rPr lang="en-US" sz="1200" b="0" i="1" smtClean="0">
                                            <a:latin typeface="Cambria Math" panose="02040503050406030204" pitchFamily="18" charset="0"/>
                                          </a:rPr>
                                          <m:t>𝑠</m:t>
                                        </m:r>
                                      </m:sub>
                                    </m:sSub>
                                  </m:den>
                                </m:f>
                              </m:oMath>
                            </m:oMathPara>
                          </a14:m>
                          <a:endParaRPr lang="en-US" sz="1200" b="0" dirty="0" smtClean="0"/>
                        </a:p>
                      </a:txBody>
                      <a:tcPr/>
                    </a:tc>
                    <a:tc>
                      <a:txBody>
                        <a:bodyPr/>
                        <a:lstStyle/>
                        <a:p>
                          <a:pPr algn="r"/>
                          <a:r>
                            <a:rPr lang="en-GB" sz="1200" dirty="0" smtClean="0"/>
                            <a:t>Eq. 26  </a:t>
                          </a:r>
                          <a:endParaRPr lang="en-GB" sz="1200" dirty="0"/>
                        </a:p>
                      </a:txBody>
                      <a:tcPr anchor="ctr"/>
                    </a:tc>
                    <a:extLst>
                      <a:ext uri="{0D108BD9-81ED-4DB2-BD59-A6C34878D82A}">
                        <a16:rowId xmlns:a16="http://schemas.microsoft.com/office/drawing/2014/main" xmlns="" val="2992407173"/>
                      </a:ext>
                    </a:extLst>
                  </a:tr>
                </a:tbl>
              </a:graphicData>
            </a:graphic>
          </p:graphicFrame>
        </mc:Choice>
        <mc:Fallback>
          <p:graphicFrame>
            <p:nvGraphicFramePr>
              <p:cNvPr id="25" name="Table 24"/>
              <p:cNvGraphicFramePr>
                <a:graphicFrameLocks noGrp="1"/>
              </p:cNvGraphicFramePr>
              <p:nvPr>
                <p:extLst>
                  <p:ext uri="{D42A27DB-BD31-4B8C-83A1-F6EECF244321}">
                    <p14:modId xmlns:p14="http://schemas.microsoft.com/office/powerpoint/2010/main" val="11138056"/>
                  </p:ext>
                </p:extLst>
              </p:nvPr>
            </p:nvGraphicFramePr>
            <p:xfrm>
              <a:off x="8371957" y="3708100"/>
              <a:ext cx="2511010" cy="487363"/>
            </p:xfrm>
            <a:graphic>
              <a:graphicData uri="http://schemas.openxmlformats.org/drawingml/2006/table">
                <a:tbl>
                  <a:tblPr firstRow="1" bandRow="1">
                    <a:tableStyleId>{2D5ABB26-0587-4C30-8999-92F81FD0307C}</a:tableStyleId>
                  </a:tblPr>
                  <a:tblGrid>
                    <a:gridCol w="1736718">
                      <a:extLst>
                        <a:ext uri="{9D8B030D-6E8A-4147-A177-3AD203B41FA5}">
                          <a16:colId xmlns:a16="http://schemas.microsoft.com/office/drawing/2014/main" xmlns="" xmlns:a14="http://schemas.microsoft.com/office/drawing/2010/main" val="2435879438"/>
                        </a:ext>
                      </a:extLst>
                    </a:gridCol>
                    <a:gridCol w="774292">
                      <a:extLst>
                        <a:ext uri="{9D8B030D-6E8A-4147-A177-3AD203B41FA5}">
                          <a16:colId xmlns:a16="http://schemas.microsoft.com/office/drawing/2014/main" xmlns="" xmlns:a14="http://schemas.microsoft.com/office/drawing/2010/main" val="3489280894"/>
                        </a:ext>
                      </a:extLst>
                    </a:gridCol>
                  </a:tblGrid>
                  <a:tr h="487363">
                    <a:tc>
                      <a:txBody>
                        <a:bodyPr/>
                        <a:lstStyle/>
                        <a:p>
                          <a:endParaRPr lang="en-US"/>
                        </a:p>
                      </a:txBody>
                      <a:tcPr>
                        <a:blipFill rotWithShape="0">
                          <a:blip r:embed="rId8"/>
                          <a:stretch>
                            <a:fillRect r="-44406" b="-4938"/>
                          </a:stretch>
                        </a:blipFill>
                      </a:tcPr>
                    </a:tc>
                    <a:tc>
                      <a:txBody>
                        <a:bodyPr/>
                        <a:lstStyle/>
                        <a:p>
                          <a:pPr algn="r"/>
                          <a:r>
                            <a:rPr lang="en-GB" sz="1200" dirty="0" smtClean="0"/>
                            <a:t>Eq. 26  </a:t>
                          </a:r>
                          <a:endParaRPr lang="en-GB" sz="1200" dirty="0"/>
                        </a:p>
                      </a:txBody>
                      <a:tcPr anchor="ctr"/>
                    </a:tc>
                    <a:extLst>
                      <a:ext uri="{0D108BD9-81ED-4DB2-BD59-A6C34878D82A}">
                        <a16:rowId xmlns:a16="http://schemas.microsoft.com/office/drawing/2014/main" xmlns="" xmlns:a14="http://schemas.microsoft.com/office/drawing/2010/main" val="2992407173"/>
                      </a:ext>
                    </a:extLst>
                  </a:tr>
                </a:tbl>
              </a:graphicData>
            </a:graphic>
          </p:graphicFrame>
        </mc:Fallback>
      </mc:AlternateContent>
      <mc:AlternateContent xmlns:mc="http://schemas.openxmlformats.org/markup-compatibility/2006">
        <mc:Choice xmlns:a14="http://schemas.microsoft.com/office/drawing/2010/main" Requires="a14">
          <p:sp>
            <p:nvSpPr>
              <p:cNvPr id="28" name="Rectangle 27"/>
              <p:cNvSpPr/>
              <p:nvPr/>
            </p:nvSpPr>
            <p:spPr>
              <a:xfrm>
                <a:off x="6675012" y="5925933"/>
                <a:ext cx="5256521" cy="646331"/>
              </a:xfrm>
              <a:prstGeom prst="rect">
                <a:avLst/>
              </a:prstGeom>
            </p:spPr>
            <p:txBody>
              <a:bodyPr wrap="square">
                <a:spAutoFit/>
              </a:bodyPr>
              <a:lstStyle/>
              <a:p>
                <a14:m>
                  <m:oMath xmlns:m="http://schemas.openxmlformats.org/officeDocument/2006/math">
                    <m:sSub>
                      <m:sSubPr>
                        <m:ctrlPr>
                          <a:rPr lang="en-GB" i="1">
                            <a:latin typeface="Cambria Math" charset="0"/>
                          </a:rPr>
                        </m:ctrlPr>
                      </m:sSubPr>
                      <m:e>
                        <m:r>
                          <m:rPr>
                            <m:sty m:val="p"/>
                          </m:rPr>
                          <a:rPr lang="el-GR" i="1">
                            <a:latin typeface="Cambria Math" panose="02040503050406030204" pitchFamily="18" charset="0"/>
                            <a:ea typeface="Cambria Math" panose="02040503050406030204" pitchFamily="18" charset="0"/>
                          </a:rPr>
                          <m:t>Ω</m:t>
                        </m:r>
                      </m:e>
                      <m:sub>
                        <m:r>
                          <a:rPr lang="en-US" i="1">
                            <a:latin typeface="Cambria Math" panose="02040503050406030204" pitchFamily="18" charset="0"/>
                          </a:rPr>
                          <m:t>𝑅𝐹</m:t>
                        </m:r>
                      </m:sub>
                    </m:sSub>
                    <m:r>
                      <a:rPr lang="en-US" i="1">
                        <a:latin typeface="Cambria Math" panose="02040503050406030204" pitchFamily="18" charset="0"/>
                      </a:rPr>
                      <m:t>=</m:t>
                    </m:r>
                    <m:r>
                      <a:rPr lang="en-US" i="1">
                        <a:latin typeface="Cambria Math" panose="02040503050406030204" pitchFamily="18" charset="0"/>
                      </a:rPr>
                      <m:t>h</m:t>
                    </m:r>
                    <m:sSub>
                      <m:sSubPr>
                        <m:ctrlPr>
                          <a:rPr lang="en-US" i="1">
                            <a:latin typeface="Cambria Math" charset="0"/>
                          </a:rPr>
                        </m:ctrlPr>
                      </m:sSubPr>
                      <m:e>
                        <m:r>
                          <m:rPr>
                            <m:sty m:val="p"/>
                          </m:rPr>
                          <a:rPr lang="el-GR" i="1">
                            <a:latin typeface="Cambria Math" panose="02040503050406030204" pitchFamily="18" charset="0"/>
                            <a:ea typeface="Cambria Math" panose="02040503050406030204" pitchFamily="18" charset="0"/>
                          </a:rPr>
                          <m:t>Ω</m:t>
                        </m:r>
                      </m:e>
                      <m:sub>
                        <m:r>
                          <a:rPr lang="en-US" i="1">
                            <a:latin typeface="Cambria Math" panose="02040503050406030204" pitchFamily="18" charset="0"/>
                          </a:rPr>
                          <m:t>𝑠</m:t>
                        </m:r>
                      </m:sub>
                    </m:sSub>
                  </m:oMath>
                </a14:m>
                <a:r>
                  <a:rPr lang="en-US" dirty="0" smtClean="0"/>
                  <a:t> </a:t>
                </a:r>
                <a:r>
                  <a:rPr lang="en-US" dirty="0" smtClean="0">
                    <a:sym typeface="Wingdings"/>
                  </a:rPr>
                  <a:t>angular RF frequency is a multiple of the revolution frequency, h: harmonic number </a:t>
                </a:r>
                <a:endParaRPr lang="en-US" dirty="0"/>
              </a:p>
            </p:txBody>
          </p:sp>
        </mc:Choice>
        <mc:Fallback>
          <p:sp>
            <p:nvSpPr>
              <p:cNvPr id="28" name="Rectangle 27"/>
              <p:cNvSpPr>
                <a:spLocks noRot="1" noChangeAspect="1" noMove="1" noResize="1" noEditPoints="1" noAdjustHandles="1" noChangeArrowheads="1" noChangeShapeType="1" noTextEdit="1"/>
              </p:cNvSpPr>
              <p:nvPr/>
            </p:nvSpPr>
            <p:spPr>
              <a:xfrm>
                <a:off x="6675012" y="5925933"/>
                <a:ext cx="5256521" cy="646331"/>
              </a:xfrm>
              <a:prstGeom prst="rect">
                <a:avLst/>
              </a:prstGeom>
              <a:blipFill rotWithShape="0">
                <a:blip r:embed="rId9"/>
                <a:stretch>
                  <a:fillRect l="-1044" t="-6604" b="-14151"/>
                </a:stretch>
              </a:blipFill>
            </p:spPr>
            <p:txBody>
              <a:bodyPr/>
              <a:lstStyle/>
              <a:p>
                <a:r>
                  <a:rPr lang="en-US">
                    <a:noFill/>
                  </a:rPr>
                  <a:t> </a:t>
                </a:r>
              </a:p>
            </p:txBody>
          </p:sp>
        </mc:Fallback>
      </mc:AlternateContent>
      <p:sp>
        <p:nvSpPr>
          <p:cNvPr id="29" name="Down Arrow 28"/>
          <p:cNvSpPr/>
          <p:nvPr/>
        </p:nvSpPr>
        <p:spPr>
          <a:xfrm>
            <a:off x="5145213" y="849176"/>
            <a:ext cx="484632" cy="307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4325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p:bldP spid="18" grpId="0"/>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22.03.2022</a:t>
            </a:r>
            <a:endParaRPr lang="en-GB"/>
          </a:p>
        </p:txBody>
      </p:sp>
      <p:sp>
        <p:nvSpPr>
          <p:cNvPr id="3" name="Footer Placeholder 2"/>
          <p:cNvSpPr>
            <a:spLocks noGrp="1"/>
          </p:cNvSpPr>
          <p:nvPr>
            <p:ph type="ftr" sz="quarter" idx="11"/>
          </p:nvPr>
        </p:nvSpPr>
        <p:spPr/>
        <p:txBody>
          <a:bodyPr/>
          <a:lstStyle/>
          <a:p>
            <a:r>
              <a:rPr lang="en-GB" smtClean="0"/>
              <a:t>Introduction to accelerator physics, R. Alemany Fernandez</a:t>
            </a:r>
            <a:endParaRPr lang="en-GB"/>
          </a:p>
        </p:txBody>
      </p:sp>
      <p:sp>
        <p:nvSpPr>
          <p:cNvPr id="4" name="Slide Number Placeholder 3"/>
          <p:cNvSpPr>
            <a:spLocks noGrp="1"/>
          </p:cNvSpPr>
          <p:nvPr>
            <p:ph type="sldNum" sz="quarter" idx="12"/>
          </p:nvPr>
        </p:nvSpPr>
        <p:spPr/>
        <p:txBody>
          <a:bodyPr/>
          <a:lstStyle/>
          <a:p>
            <a:fld id="{F45B2314-50F7-4F10-B8A8-A8DCE8E27403}" type="slidenum">
              <a:rPr lang="en-GB" smtClean="0"/>
              <a:t>38</a:t>
            </a:fld>
            <a:endParaRPr lang="en-GB"/>
          </a:p>
        </p:txBody>
      </p:sp>
      <p:sp>
        <p:nvSpPr>
          <p:cNvPr id="5" name="TextBox 4"/>
          <p:cNvSpPr txBox="1"/>
          <p:nvPr/>
        </p:nvSpPr>
        <p:spPr>
          <a:xfrm>
            <a:off x="539593" y="824267"/>
            <a:ext cx="10498521" cy="523220"/>
          </a:xfrm>
          <a:prstGeom prst="rect">
            <a:avLst/>
          </a:prstGeom>
          <a:noFill/>
        </p:spPr>
        <p:txBody>
          <a:bodyPr wrap="square" rtlCol="0">
            <a:spAutoFit/>
          </a:bodyPr>
          <a:lstStyle/>
          <a:p>
            <a:r>
              <a:rPr lang="en-GB" sz="2800" dirty="0" smtClean="0"/>
              <a:t>Note: in literature (e.g. S.Y. Lee) you’ll find the equation written </a:t>
            </a:r>
            <a:r>
              <a:rPr lang="en-GB" sz="2800" dirty="0" smtClean="0"/>
              <a:t>like</a:t>
            </a:r>
            <a:r>
              <a:rPr lang="en-GB" sz="2800" dirty="0" smtClean="0"/>
              <a:t>:</a:t>
            </a:r>
            <a:endParaRPr lang="en-GB" sz="2800" dirty="0"/>
          </a:p>
        </p:txBody>
      </p:sp>
      <mc:AlternateContent xmlns:mc="http://schemas.openxmlformats.org/markup-compatibility/2006">
        <mc:Choice xmlns:a14="http://schemas.microsoft.com/office/drawing/2010/main" Requires="a14">
          <p:graphicFrame>
            <p:nvGraphicFramePr>
              <p:cNvPr id="6" name="Table 5"/>
              <p:cNvGraphicFramePr>
                <a:graphicFrameLocks noGrp="1"/>
              </p:cNvGraphicFramePr>
              <p:nvPr>
                <p:extLst>
                  <p:ext uri="{D42A27DB-BD31-4B8C-83A1-F6EECF244321}">
                    <p14:modId xmlns:p14="http://schemas.microsoft.com/office/powerpoint/2010/main" val="36973641"/>
                  </p:ext>
                </p:extLst>
              </p:nvPr>
            </p:nvGraphicFramePr>
            <p:xfrm>
              <a:off x="387570" y="1945318"/>
              <a:ext cx="10118398" cy="900367"/>
            </p:xfrm>
            <a:graphic>
              <a:graphicData uri="http://schemas.openxmlformats.org/drawingml/2006/table">
                <a:tbl>
                  <a:tblPr firstRow="1" bandRow="1">
                    <a:tableStyleId>{2D5ABB26-0587-4C30-8999-92F81FD0307C}</a:tableStyleId>
                  </a:tblPr>
                  <a:tblGrid>
                    <a:gridCol w="7296120">
                      <a:extLst>
                        <a:ext uri="{9D8B030D-6E8A-4147-A177-3AD203B41FA5}">
                          <a16:colId xmlns:a16="http://schemas.microsoft.com/office/drawing/2014/main" xmlns="" val="2435879438"/>
                        </a:ext>
                      </a:extLst>
                    </a:gridCol>
                    <a:gridCol w="2822278">
                      <a:extLst>
                        <a:ext uri="{9D8B030D-6E8A-4147-A177-3AD203B41FA5}">
                          <a16:colId xmlns:a16="http://schemas.microsoft.com/office/drawing/2014/main" xmlns="" val="348928089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acc>
                                  <m:accPr>
                                    <m:chr m:val="̇"/>
                                    <m:ctrlPr>
                                      <a:rPr lang="en-US" sz="2400" b="0" i="1" smtClean="0">
                                        <a:latin typeface="Cambria Math" charset="0"/>
                                        <a:ea typeface="Cambria Math" panose="02040503050406030204" pitchFamily="18" charset="0"/>
                                      </a:rPr>
                                    </m:ctrlPr>
                                  </m:accPr>
                                  <m:e>
                                    <m:r>
                                      <m:rPr>
                                        <m:sty m:val="p"/>
                                      </m:rPr>
                                      <a:rPr lang="el-GR" sz="2400" b="0" i="1" smtClean="0">
                                        <a:latin typeface="Cambria Math" panose="02040503050406030204" pitchFamily="18" charset="0"/>
                                        <a:ea typeface="Cambria Math" panose="02040503050406030204" pitchFamily="18" charset="0"/>
                                      </a:rPr>
                                      <m:t>Δ</m:t>
                                    </m:r>
                                    <m:r>
                                      <a:rPr lang="el-GR" sz="2400" b="0" i="1" smtClean="0">
                                        <a:latin typeface="Cambria Math" panose="02040503050406030204" pitchFamily="18" charset="0"/>
                                        <a:ea typeface="Cambria Math" panose="02040503050406030204" pitchFamily="18" charset="0"/>
                                      </a:rPr>
                                      <m:t>𝜑</m:t>
                                    </m:r>
                                    <m:r>
                                      <a:rPr lang="en-US" sz="2400" b="0" i="1" smtClean="0">
                                        <a:latin typeface="Cambria Math" panose="02040503050406030204" pitchFamily="18" charset="0"/>
                                        <a:ea typeface="Cambria Math" panose="02040503050406030204" pitchFamily="18" charset="0"/>
                                      </a:rPr>
                                      <m:t>=</m:t>
                                    </m:r>
                                  </m:e>
                                </m:acc>
                                <m:f>
                                  <m:fPr>
                                    <m:ctrlPr>
                                      <a:rPr lang="en-US" sz="2400" b="0" i="1" smtClean="0">
                                        <a:latin typeface="Cambria Math"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h</m:t>
                                    </m:r>
                                    <m:sSubSup>
                                      <m:sSubSupPr>
                                        <m:ctrlPr>
                                          <a:rPr lang="en-US" sz="2400" b="0" i="1" smtClean="0">
                                            <a:latin typeface="Cambria Math" charset="0"/>
                                            <a:ea typeface="Cambria Math" panose="02040503050406030204" pitchFamily="18" charset="0"/>
                                          </a:rPr>
                                        </m:ctrlPr>
                                      </m:sSubSupPr>
                                      <m:e>
                                        <m:r>
                                          <m:rPr>
                                            <m:sty m:val="p"/>
                                          </m:rPr>
                                          <a:rPr lang="el-GR" sz="2400" b="0" i="1" smtClean="0">
                                            <a:latin typeface="Cambria Math" panose="02040503050406030204" pitchFamily="18" charset="0"/>
                                            <a:ea typeface="Cambria Math" panose="02040503050406030204" pitchFamily="18" charset="0"/>
                                          </a:rPr>
                                          <m:t>Ω</m:t>
                                        </m:r>
                                      </m:e>
                                      <m:sub>
                                        <m:r>
                                          <a:rPr lang="en-US" sz="2400" b="0" i="1" smtClean="0">
                                            <a:latin typeface="Cambria Math" panose="02040503050406030204" pitchFamily="18" charset="0"/>
                                            <a:ea typeface="Cambria Math" panose="02040503050406030204" pitchFamily="18" charset="0"/>
                                          </a:rPr>
                                          <m:t>𝑠</m:t>
                                        </m:r>
                                      </m:sub>
                                      <m:sup>
                                        <m:r>
                                          <a:rPr lang="en-US" sz="2400" b="0" i="1" smtClean="0">
                                            <a:latin typeface="Cambria Math" panose="02040503050406030204" pitchFamily="18" charset="0"/>
                                            <a:ea typeface="Cambria Math" panose="02040503050406030204" pitchFamily="18" charset="0"/>
                                          </a:rPr>
                                          <m:t>2</m:t>
                                        </m:r>
                                      </m:sup>
                                    </m:sSubSup>
                                    <m:r>
                                      <a:rPr lang="en-US" sz="2400" b="0" i="1" smtClean="0">
                                        <a:latin typeface="Cambria Math" panose="02040503050406030204" pitchFamily="18" charset="0"/>
                                        <a:ea typeface="Cambria Math" panose="02040503050406030204" pitchFamily="18" charset="0"/>
                                      </a:rPr>
                                      <m:t>𝜂</m:t>
                                    </m:r>
                                  </m:num>
                                  <m:den>
                                    <m:sSubSup>
                                      <m:sSubSupPr>
                                        <m:ctrlPr>
                                          <a:rPr lang="en-US" sz="2400" b="0" i="1" smtClean="0">
                                            <a:latin typeface="Cambria Math"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𝛽</m:t>
                                        </m:r>
                                      </m:e>
                                      <m:sub>
                                        <m:r>
                                          <a:rPr lang="en-US" sz="2400" b="0" i="1" smtClean="0">
                                            <a:latin typeface="Cambria Math" panose="02040503050406030204" pitchFamily="18" charset="0"/>
                                            <a:ea typeface="Cambria Math" panose="02040503050406030204" pitchFamily="18" charset="0"/>
                                          </a:rPr>
                                          <m:t>𝑠</m:t>
                                        </m:r>
                                      </m:sub>
                                      <m:sup>
                                        <m:r>
                                          <a:rPr lang="en-US" sz="2400" b="0" i="1" smtClean="0">
                                            <a:latin typeface="Cambria Math" panose="02040503050406030204" pitchFamily="18" charset="0"/>
                                            <a:ea typeface="Cambria Math" panose="02040503050406030204" pitchFamily="18" charset="0"/>
                                          </a:rPr>
                                          <m:t>2</m:t>
                                        </m:r>
                                      </m:sup>
                                    </m:sSubSup>
                                    <m:sSub>
                                      <m:sSubPr>
                                        <m:ctrlPr>
                                          <a:rPr lang="en-US" sz="2400" b="0" i="1" smtClean="0">
                                            <a:latin typeface="Cambria Math"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𝑊</m:t>
                                        </m:r>
                                      </m:e>
                                      <m:sub>
                                        <m:r>
                                          <a:rPr lang="en-US" sz="2400" b="0" i="1" smtClean="0">
                                            <a:latin typeface="Cambria Math" panose="02040503050406030204" pitchFamily="18" charset="0"/>
                                            <a:ea typeface="Cambria Math" panose="02040503050406030204" pitchFamily="18" charset="0"/>
                                          </a:rPr>
                                          <m:t>𝑠</m:t>
                                        </m:r>
                                      </m:sub>
                                    </m:sSub>
                                  </m:den>
                                </m:f>
                                <m:d>
                                  <m:dPr>
                                    <m:ctrlPr>
                                      <a:rPr lang="en-US" sz="2400" b="0" i="1" smtClean="0">
                                        <a:latin typeface="Cambria Math" charset="0"/>
                                        <a:ea typeface="Cambria Math" panose="02040503050406030204" pitchFamily="18" charset="0"/>
                                      </a:rPr>
                                    </m:ctrlPr>
                                  </m:dPr>
                                  <m:e>
                                    <m:f>
                                      <m:fPr>
                                        <m:ctrlPr>
                                          <a:rPr lang="en-US" sz="2400" b="0" i="1" smtClean="0">
                                            <a:latin typeface="Cambria Math" charset="0"/>
                                            <a:ea typeface="Cambria Math" panose="02040503050406030204" pitchFamily="18" charset="0"/>
                                          </a:rPr>
                                        </m:ctrlPr>
                                      </m:fPr>
                                      <m:num>
                                        <m:r>
                                          <m:rPr>
                                            <m:sty m:val="p"/>
                                          </m:rPr>
                                          <a:rPr lang="el-GR" sz="2400" b="0" i="1" smtClean="0">
                                            <a:latin typeface="Cambria Math" panose="02040503050406030204" pitchFamily="18" charset="0"/>
                                            <a:ea typeface="Cambria Math" panose="02040503050406030204" pitchFamily="18" charset="0"/>
                                          </a:rPr>
                                          <m:t>Δ</m:t>
                                        </m:r>
                                        <m:r>
                                          <a:rPr lang="en-US" sz="2400" b="0" i="1" smtClean="0">
                                            <a:latin typeface="Cambria Math" panose="02040503050406030204" pitchFamily="18" charset="0"/>
                                            <a:ea typeface="Cambria Math" panose="02040503050406030204" pitchFamily="18" charset="0"/>
                                          </a:rPr>
                                          <m:t>𝑊</m:t>
                                        </m:r>
                                      </m:num>
                                      <m:den>
                                        <m:sSub>
                                          <m:sSubPr>
                                            <m:ctrlPr>
                                              <a:rPr lang="en-US" sz="2400" b="0" i="1" smtClean="0">
                                                <a:latin typeface="Cambria Math" charset="0"/>
                                                <a:ea typeface="Cambria Math" panose="02040503050406030204" pitchFamily="18" charset="0"/>
                                              </a:rPr>
                                            </m:ctrlPr>
                                          </m:sSubPr>
                                          <m:e>
                                            <m:r>
                                              <m:rPr>
                                                <m:sty m:val="p"/>
                                              </m:rPr>
                                              <a:rPr lang="el-GR" sz="2400" b="0" i="1" smtClean="0">
                                                <a:latin typeface="Cambria Math" panose="02040503050406030204" pitchFamily="18" charset="0"/>
                                                <a:ea typeface="Cambria Math" panose="02040503050406030204" pitchFamily="18" charset="0"/>
                                              </a:rPr>
                                              <m:t>Ω</m:t>
                                            </m:r>
                                          </m:e>
                                          <m:sub>
                                            <m:r>
                                              <a:rPr lang="en-US" sz="2400" b="0" i="1" smtClean="0">
                                                <a:latin typeface="Cambria Math" panose="02040503050406030204" pitchFamily="18" charset="0"/>
                                                <a:ea typeface="Cambria Math" panose="02040503050406030204" pitchFamily="18" charset="0"/>
                                              </a:rPr>
                                              <m:t>𝑠</m:t>
                                            </m:r>
                                          </m:sub>
                                        </m:sSub>
                                      </m:den>
                                    </m:f>
                                  </m:e>
                                </m:d>
                                <m:r>
                                  <a:rPr lang="en-US" sz="2400" b="0" i="0" smtClean="0">
                                    <a:latin typeface="Cambria Math" panose="02040503050406030204" pitchFamily="18" charset="0"/>
                                    <a:ea typeface="Cambria Math" panose="02040503050406030204" pitchFamily="18" charset="0"/>
                                  </a:rPr>
                                  <m:t>  </m:t>
                                </m:r>
                                <m:r>
                                  <m:rPr>
                                    <m:sty m:val="p"/>
                                  </m:rPr>
                                  <a:rPr lang="en-US" sz="2400" b="0" i="0" smtClean="0">
                                    <a:latin typeface="Cambria Math" panose="02040503050406030204" pitchFamily="18" charset="0"/>
                                    <a:ea typeface="Cambria Math" panose="02040503050406030204" pitchFamily="18" charset="0"/>
                                  </a:rPr>
                                  <m:t>or</m:t>
                                </m:r>
                                <m:acc>
                                  <m:accPr>
                                    <m:chr m:val="̇"/>
                                    <m:ctrlPr>
                                      <a:rPr lang="en-US" sz="2400" b="0" i="1" smtClean="0">
                                        <a:latin typeface="Cambria Math" charset="0"/>
                                        <a:ea typeface="Cambria Math" panose="02040503050406030204" pitchFamily="18" charset="0"/>
                                      </a:rPr>
                                    </m:ctrlPr>
                                  </m:accPr>
                                  <m:e>
                                    <m:r>
                                      <a:rPr lang="en-US" sz="2400" b="0" i="1" smtClean="0">
                                        <a:latin typeface="Cambria Math" panose="02040503050406030204" pitchFamily="18" charset="0"/>
                                        <a:ea typeface="Cambria Math" panose="02040503050406030204" pitchFamily="18" charset="0"/>
                                      </a:rPr>
                                      <m:t>     </m:t>
                                    </m:r>
                                    <m:r>
                                      <m:rPr>
                                        <m:sty m:val="p"/>
                                      </m:rPr>
                                      <a:rPr lang="el-GR" sz="2400" b="0" i="1" smtClean="0">
                                        <a:latin typeface="Cambria Math" panose="02040503050406030204" pitchFamily="18" charset="0"/>
                                        <a:ea typeface="Cambria Math" panose="02040503050406030204" pitchFamily="18" charset="0"/>
                                      </a:rPr>
                                      <m:t>Δ</m:t>
                                    </m:r>
                                    <m:r>
                                      <a:rPr lang="el-GR" sz="2400" b="0" i="1" smtClean="0">
                                        <a:latin typeface="Cambria Math" panose="02040503050406030204" pitchFamily="18" charset="0"/>
                                        <a:ea typeface="Cambria Math" panose="02040503050406030204" pitchFamily="18" charset="0"/>
                                      </a:rPr>
                                      <m:t>𝜑</m:t>
                                    </m:r>
                                    <m:r>
                                      <a:rPr lang="en-US" sz="2400" b="0" i="1" smtClean="0">
                                        <a:latin typeface="Cambria Math" panose="02040503050406030204" pitchFamily="18" charset="0"/>
                                        <a:ea typeface="Cambria Math" panose="02040503050406030204" pitchFamily="18" charset="0"/>
                                      </a:rPr>
                                      <m:t>=</m:t>
                                    </m:r>
                                  </m:e>
                                </m:acc>
                                <m:r>
                                  <m:rPr>
                                    <m:sty m:val="p"/>
                                  </m:rPr>
                                  <a:rPr lang="en-US" sz="2400" b="0" i="0" smtClean="0">
                                    <a:latin typeface="Cambria Math" panose="02040503050406030204" pitchFamily="18" charset="0"/>
                                    <a:ea typeface="Cambria Math" panose="02040503050406030204" pitchFamily="18" charset="0"/>
                                  </a:rPr>
                                  <m:t>h</m:t>
                                </m:r>
                                <m:sSub>
                                  <m:sSubPr>
                                    <m:ctrlPr>
                                      <a:rPr lang="en-US" sz="2400" b="0" i="1" smtClean="0">
                                        <a:latin typeface="Cambria Math" charset="0"/>
                                        <a:ea typeface="Cambria Math" panose="02040503050406030204" pitchFamily="18" charset="0"/>
                                      </a:rPr>
                                    </m:ctrlPr>
                                  </m:sSubPr>
                                  <m:e>
                                    <m:r>
                                      <m:rPr>
                                        <m:sty m:val="p"/>
                                      </m:rPr>
                                      <a:rPr lang="el-GR" sz="2400" b="0" i="1" smtClean="0">
                                        <a:latin typeface="Cambria Math" panose="02040503050406030204" pitchFamily="18" charset="0"/>
                                        <a:ea typeface="Cambria Math" panose="02040503050406030204" pitchFamily="18" charset="0"/>
                                      </a:rPr>
                                      <m:t>Ω</m:t>
                                    </m:r>
                                  </m:e>
                                  <m:sub>
                                    <m:r>
                                      <a:rPr lang="en-US" sz="2400" b="0" i="1" smtClean="0">
                                        <a:latin typeface="Cambria Math" panose="02040503050406030204" pitchFamily="18" charset="0"/>
                                        <a:ea typeface="Cambria Math" panose="02040503050406030204" pitchFamily="18" charset="0"/>
                                      </a:rPr>
                                      <m:t>𝑠</m:t>
                                    </m:r>
                                  </m:sub>
                                </m:sSub>
                                <m:r>
                                  <a:rPr lang="en-US" sz="2400" b="0" i="1" smtClean="0">
                                    <a:latin typeface="Cambria Math" panose="02040503050406030204" pitchFamily="18" charset="0"/>
                                    <a:ea typeface="Cambria Math" panose="02040503050406030204" pitchFamily="18" charset="0"/>
                                  </a:rPr>
                                  <m:t>𝜂</m:t>
                                </m:r>
                                <m:f>
                                  <m:fPr>
                                    <m:ctrlPr>
                                      <a:rPr lang="en-US" sz="2400" b="0" i="1" smtClean="0">
                                        <a:latin typeface="Cambria Math" charset="0"/>
                                        <a:ea typeface="Cambria Math" panose="02040503050406030204" pitchFamily="18" charset="0"/>
                                      </a:rPr>
                                    </m:ctrlPr>
                                  </m:fPr>
                                  <m:num>
                                    <m:r>
                                      <m:rPr>
                                        <m:sty m:val="p"/>
                                      </m:rPr>
                                      <a:rPr lang="el-GR" sz="2400" b="0" i="1" smtClean="0">
                                        <a:latin typeface="Cambria Math" panose="02040503050406030204" pitchFamily="18" charset="0"/>
                                        <a:ea typeface="Cambria Math" panose="02040503050406030204" pitchFamily="18" charset="0"/>
                                      </a:rPr>
                                      <m:t>Δ</m:t>
                                    </m:r>
                                    <m:r>
                                      <a:rPr lang="en-US" sz="2400" b="0" i="1" smtClean="0">
                                        <a:latin typeface="Cambria Math" panose="02040503050406030204" pitchFamily="18" charset="0"/>
                                        <a:ea typeface="Cambria Math" panose="02040503050406030204" pitchFamily="18" charset="0"/>
                                      </a:rPr>
                                      <m:t>𝑝</m:t>
                                    </m:r>
                                  </m:num>
                                  <m:den>
                                    <m:sSub>
                                      <m:sSubPr>
                                        <m:ctrlPr>
                                          <a:rPr lang="en-US" sz="2400" b="0" i="1" smtClean="0">
                                            <a:latin typeface="Cambria Math"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𝑝</m:t>
                                        </m:r>
                                      </m:e>
                                      <m:sub>
                                        <m:r>
                                          <a:rPr lang="en-US" sz="2400" b="0" i="1" smtClean="0">
                                            <a:latin typeface="Cambria Math" panose="02040503050406030204" pitchFamily="18" charset="0"/>
                                            <a:ea typeface="Cambria Math" panose="02040503050406030204" pitchFamily="18" charset="0"/>
                                          </a:rPr>
                                          <m:t>𝑠</m:t>
                                        </m:r>
                                      </m:sub>
                                    </m:sSub>
                                  </m:den>
                                </m:f>
                              </m:oMath>
                            </m:oMathPara>
                          </a14:m>
                          <a:endParaRPr lang="en-US" sz="2400" b="0" dirty="0" smtClean="0"/>
                        </a:p>
                      </a:txBody>
                      <a:tcPr>
                        <a:noFill/>
                      </a:tcPr>
                    </a:tc>
                    <a:tc>
                      <a:txBody>
                        <a:bodyPr/>
                        <a:lstStyle/>
                        <a:p>
                          <a:pPr algn="r"/>
                          <a:r>
                            <a:rPr lang="en-GB" sz="2400" dirty="0" smtClean="0"/>
                            <a:t> </a:t>
                          </a:r>
                          <a:endParaRPr lang="en-GB" sz="2400" dirty="0"/>
                        </a:p>
                      </a:txBody>
                      <a:tcPr anchor="ctr"/>
                    </a:tc>
                    <a:extLst>
                      <a:ext uri="{0D108BD9-81ED-4DB2-BD59-A6C34878D82A}">
                        <a16:rowId xmlns:a16="http://schemas.microsoft.com/office/drawing/2014/main" xmlns="" val="2992407173"/>
                      </a:ext>
                    </a:extLst>
                  </a:tr>
                </a:tbl>
              </a:graphicData>
            </a:graphic>
          </p:graphicFrame>
        </mc:Choice>
        <mc:Fallback>
          <p:graphicFrame>
            <p:nvGraphicFramePr>
              <p:cNvPr id="6" name="Table 5"/>
              <p:cNvGraphicFramePr>
                <a:graphicFrameLocks noGrp="1"/>
              </p:cNvGraphicFramePr>
              <p:nvPr>
                <p:extLst>
                  <p:ext uri="{D42A27DB-BD31-4B8C-83A1-F6EECF244321}">
                    <p14:modId xmlns:p14="http://schemas.microsoft.com/office/powerpoint/2010/main" val="36973641"/>
                  </p:ext>
                </p:extLst>
              </p:nvPr>
            </p:nvGraphicFramePr>
            <p:xfrm>
              <a:off x="387570" y="1945318"/>
              <a:ext cx="10118398" cy="900367"/>
            </p:xfrm>
            <a:graphic>
              <a:graphicData uri="http://schemas.openxmlformats.org/drawingml/2006/table">
                <a:tbl>
                  <a:tblPr firstRow="1" bandRow="1">
                    <a:tableStyleId>{2D5ABB26-0587-4C30-8999-92F81FD0307C}</a:tableStyleId>
                  </a:tblPr>
                  <a:tblGrid>
                    <a:gridCol w="7296120">
                      <a:extLst>
                        <a:ext uri="{9D8B030D-6E8A-4147-A177-3AD203B41FA5}">
                          <a16:colId xmlns:a16="http://schemas.microsoft.com/office/drawing/2014/main" xmlns="" xmlns:a14="http://schemas.microsoft.com/office/drawing/2010/main" val="2435879438"/>
                        </a:ext>
                      </a:extLst>
                    </a:gridCol>
                    <a:gridCol w="2822278">
                      <a:extLst>
                        <a:ext uri="{9D8B030D-6E8A-4147-A177-3AD203B41FA5}">
                          <a16:colId xmlns:a16="http://schemas.microsoft.com/office/drawing/2014/main" xmlns="" xmlns:a14="http://schemas.microsoft.com/office/drawing/2010/main" val="3489280894"/>
                        </a:ext>
                      </a:extLst>
                    </a:gridCol>
                  </a:tblGrid>
                  <a:tr h="900367">
                    <a:tc>
                      <a:txBody>
                        <a:bodyPr/>
                        <a:lstStyle/>
                        <a:p>
                          <a:endParaRPr lang="en-US"/>
                        </a:p>
                      </a:txBody>
                      <a:tcPr>
                        <a:blipFill rotWithShape="0">
                          <a:blip r:embed="rId2"/>
                          <a:stretch>
                            <a:fillRect r="-38648"/>
                          </a:stretch>
                        </a:blipFill>
                      </a:tcPr>
                    </a:tc>
                    <a:tc>
                      <a:txBody>
                        <a:bodyPr/>
                        <a:lstStyle/>
                        <a:p>
                          <a:pPr algn="r"/>
                          <a:r>
                            <a:rPr lang="en-GB" sz="2400" dirty="0" smtClean="0"/>
                            <a:t> </a:t>
                          </a:r>
                          <a:endParaRPr lang="en-GB" sz="2400" dirty="0"/>
                        </a:p>
                      </a:txBody>
                      <a:tcPr anchor="ctr"/>
                    </a:tc>
                    <a:extLst>
                      <a:ext uri="{0D108BD9-81ED-4DB2-BD59-A6C34878D82A}">
                        <a16:rowId xmlns:a16="http://schemas.microsoft.com/office/drawing/2014/main" xmlns="" xmlns:a14="http://schemas.microsoft.com/office/drawing/2010/main" val="2992407173"/>
                      </a:ext>
                    </a:extLst>
                  </a:tr>
                </a:tbl>
              </a:graphicData>
            </a:graphic>
          </p:graphicFrame>
        </mc:Fallback>
      </mc:AlternateContent>
      <mc:AlternateContent xmlns:mc="http://schemas.openxmlformats.org/markup-compatibility/2006">
        <mc:Choice xmlns:a14="http://schemas.microsoft.com/office/drawing/2010/main" Requires="a14">
          <p:sp>
            <p:nvSpPr>
              <p:cNvPr id="7" name="TextBox 6"/>
              <p:cNvSpPr txBox="1"/>
              <p:nvPr/>
            </p:nvSpPr>
            <p:spPr>
              <a:xfrm>
                <a:off x="558117" y="3251658"/>
                <a:ext cx="11075765" cy="1200521"/>
              </a:xfrm>
              <a:prstGeom prst="rect">
                <a:avLst/>
              </a:prstGeom>
              <a:noFill/>
            </p:spPr>
            <p:txBody>
              <a:bodyPr wrap="square" rtlCol="0">
                <a:spAutoFit/>
              </a:bodyPr>
              <a:lstStyle/>
              <a:p>
                <a:r>
                  <a:rPr lang="en-GB" sz="2800" dirty="0" smtClean="0"/>
                  <a:t>Where </a:t>
                </a:r>
                <a:r>
                  <a:rPr lang="en-GB" sz="2800" dirty="0" smtClean="0">
                    <a:solidFill>
                      <a:srgbClr val="FF0000"/>
                    </a:solidFill>
                  </a:rPr>
                  <a:t>(</a:t>
                </a:r>
                <a14:m>
                  <m:oMath xmlns:m="http://schemas.openxmlformats.org/officeDocument/2006/math">
                    <m:r>
                      <m:rPr>
                        <m:sty m:val="p"/>
                      </m:rPr>
                      <a:rPr lang="el-GR" sz="2800" i="1" smtClean="0">
                        <a:solidFill>
                          <a:srgbClr val="FF0000"/>
                        </a:solidFill>
                        <a:latin typeface="Cambria Math" panose="02040503050406030204" pitchFamily="18" charset="0"/>
                        <a:ea typeface="Cambria Math" panose="02040503050406030204" pitchFamily="18" charset="0"/>
                      </a:rPr>
                      <m:t>Δ</m:t>
                    </m:r>
                    <m:r>
                      <a:rPr lang="el-GR" sz="2800" i="1" smtClean="0">
                        <a:solidFill>
                          <a:srgbClr val="FF0000"/>
                        </a:solidFill>
                        <a:latin typeface="Cambria Math" panose="02040503050406030204" pitchFamily="18" charset="0"/>
                        <a:ea typeface="Cambria Math" panose="02040503050406030204" pitchFamily="18" charset="0"/>
                      </a:rPr>
                      <m:t>𝜑</m:t>
                    </m:r>
                    <m:r>
                      <a:rPr lang="en-US" sz="2800" b="0" i="1" smtClean="0">
                        <a:solidFill>
                          <a:srgbClr val="FF0000"/>
                        </a:solidFill>
                        <a:latin typeface="Cambria Math" panose="02040503050406030204" pitchFamily="18" charset="0"/>
                        <a:ea typeface="Cambria Math" panose="02040503050406030204" pitchFamily="18" charset="0"/>
                      </a:rPr>
                      <m:t>,</m:t>
                    </m:r>
                  </m:oMath>
                </a14:m>
                <a:r>
                  <a:rPr lang="en-US" sz="2800" dirty="0">
                    <a:solidFill>
                      <a:srgbClr val="FF0000"/>
                    </a:solidFill>
                    <a:ea typeface="Cambria Math" panose="02040503050406030204" pitchFamily="18" charset="0"/>
                  </a:rPr>
                  <a:t> </a:t>
                </a:r>
                <a14:m>
                  <m:oMath xmlns:m="http://schemas.openxmlformats.org/officeDocument/2006/math">
                    <m:f>
                      <m:fPr>
                        <m:ctrlPr>
                          <a:rPr lang="en-US" sz="2800" i="1">
                            <a:solidFill>
                              <a:srgbClr val="FF0000"/>
                            </a:solidFill>
                            <a:latin typeface="Cambria Math" charset="0"/>
                            <a:ea typeface="Cambria Math" panose="02040503050406030204" pitchFamily="18" charset="0"/>
                          </a:rPr>
                        </m:ctrlPr>
                      </m:fPr>
                      <m:num>
                        <m:r>
                          <m:rPr>
                            <m:sty m:val="p"/>
                          </m:rPr>
                          <a:rPr lang="el-GR" sz="2800" i="1">
                            <a:solidFill>
                              <a:srgbClr val="FF0000"/>
                            </a:solidFill>
                            <a:latin typeface="Cambria Math" panose="02040503050406030204" pitchFamily="18" charset="0"/>
                            <a:ea typeface="Cambria Math" panose="02040503050406030204" pitchFamily="18" charset="0"/>
                          </a:rPr>
                          <m:t>Δ</m:t>
                        </m:r>
                        <m:r>
                          <a:rPr lang="en-US" sz="2800" i="1">
                            <a:solidFill>
                              <a:srgbClr val="FF0000"/>
                            </a:solidFill>
                            <a:latin typeface="Cambria Math" panose="02040503050406030204" pitchFamily="18" charset="0"/>
                            <a:ea typeface="Cambria Math" panose="02040503050406030204" pitchFamily="18" charset="0"/>
                          </a:rPr>
                          <m:t>𝑊</m:t>
                        </m:r>
                      </m:num>
                      <m:den>
                        <m:sSub>
                          <m:sSubPr>
                            <m:ctrlPr>
                              <a:rPr lang="en-US" sz="2800" i="1">
                                <a:solidFill>
                                  <a:srgbClr val="FF0000"/>
                                </a:solidFill>
                                <a:latin typeface="Cambria Math" charset="0"/>
                                <a:ea typeface="Cambria Math" panose="02040503050406030204" pitchFamily="18" charset="0"/>
                              </a:rPr>
                            </m:ctrlPr>
                          </m:sSubPr>
                          <m:e>
                            <m:r>
                              <m:rPr>
                                <m:sty m:val="p"/>
                              </m:rPr>
                              <a:rPr lang="el-GR" sz="2800" i="1">
                                <a:solidFill>
                                  <a:srgbClr val="FF0000"/>
                                </a:solidFill>
                                <a:latin typeface="Cambria Math" panose="02040503050406030204" pitchFamily="18" charset="0"/>
                                <a:ea typeface="Cambria Math" panose="02040503050406030204" pitchFamily="18" charset="0"/>
                              </a:rPr>
                              <m:t>Ω</m:t>
                            </m:r>
                          </m:e>
                          <m:sub>
                            <m:r>
                              <a:rPr lang="en-US" sz="2800" i="1">
                                <a:solidFill>
                                  <a:srgbClr val="FF0000"/>
                                </a:solidFill>
                                <a:latin typeface="Cambria Math" panose="02040503050406030204" pitchFamily="18" charset="0"/>
                                <a:ea typeface="Cambria Math" panose="02040503050406030204" pitchFamily="18" charset="0"/>
                              </a:rPr>
                              <m:t>𝑠</m:t>
                            </m:r>
                          </m:sub>
                        </m:sSub>
                      </m:den>
                    </m:f>
                  </m:oMath>
                </a14:m>
                <a:r>
                  <a:rPr lang="en-GB" sz="2800" dirty="0" smtClean="0">
                    <a:solidFill>
                      <a:srgbClr val="FF0000"/>
                    </a:solidFill>
                  </a:rPr>
                  <a:t>) </a:t>
                </a:r>
                <a:r>
                  <a:rPr lang="en-GB" sz="2800" dirty="0" smtClean="0"/>
                  <a:t>or </a:t>
                </a:r>
                <a:r>
                  <a:rPr lang="en-GB" sz="2800" dirty="0" smtClean="0">
                    <a:solidFill>
                      <a:srgbClr val="FF0000"/>
                    </a:solidFill>
                  </a:rPr>
                  <a:t>(</a:t>
                </a:r>
                <a14:m>
                  <m:oMath xmlns:m="http://schemas.openxmlformats.org/officeDocument/2006/math">
                    <m:r>
                      <m:rPr>
                        <m:sty m:val="p"/>
                      </m:rPr>
                      <a:rPr lang="el-GR" sz="2800" i="1">
                        <a:solidFill>
                          <a:srgbClr val="FF0000"/>
                        </a:solidFill>
                        <a:latin typeface="Cambria Math" panose="02040503050406030204" pitchFamily="18" charset="0"/>
                        <a:ea typeface="Cambria Math" panose="02040503050406030204" pitchFamily="18" charset="0"/>
                      </a:rPr>
                      <m:t>Δ</m:t>
                    </m:r>
                    <m:r>
                      <a:rPr lang="el-GR" sz="2800" i="1">
                        <a:solidFill>
                          <a:srgbClr val="FF0000"/>
                        </a:solidFill>
                        <a:latin typeface="Cambria Math" panose="02040503050406030204" pitchFamily="18" charset="0"/>
                        <a:ea typeface="Cambria Math" panose="02040503050406030204" pitchFamily="18" charset="0"/>
                      </a:rPr>
                      <m:t>𝜑</m:t>
                    </m:r>
                    <m:r>
                      <a:rPr lang="en-US" sz="2800" i="1">
                        <a:solidFill>
                          <a:srgbClr val="FF0000"/>
                        </a:solidFill>
                        <a:latin typeface="Cambria Math" panose="02040503050406030204" pitchFamily="18" charset="0"/>
                        <a:ea typeface="Cambria Math" panose="02040503050406030204" pitchFamily="18" charset="0"/>
                      </a:rPr>
                      <m:t>,</m:t>
                    </m:r>
                    <m:f>
                      <m:fPr>
                        <m:ctrlPr>
                          <a:rPr lang="en-US" sz="2800" i="1">
                            <a:solidFill>
                              <a:srgbClr val="FF0000"/>
                            </a:solidFill>
                            <a:latin typeface="Cambria Math" charset="0"/>
                            <a:ea typeface="Cambria Math" panose="02040503050406030204" pitchFamily="18" charset="0"/>
                          </a:rPr>
                        </m:ctrlPr>
                      </m:fPr>
                      <m:num>
                        <m:r>
                          <m:rPr>
                            <m:sty m:val="p"/>
                          </m:rPr>
                          <a:rPr lang="el-GR" sz="2800" i="1">
                            <a:solidFill>
                              <a:srgbClr val="FF0000"/>
                            </a:solidFill>
                            <a:latin typeface="Cambria Math" panose="02040503050406030204" pitchFamily="18" charset="0"/>
                            <a:ea typeface="Cambria Math" panose="02040503050406030204" pitchFamily="18" charset="0"/>
                          </a:rPr>
                          <m:t>Δ</m:t>
                        </m:r>
                        <m:r>
                          <a:rPr lang="en-US" sz="2800" i="1">
                            <a:solidFill>
                              <a:srgbClr val="FF0000"/>
                            </a:solidFill>
                            <a:latin typeface="Cambria Math" panose="02040503050406030204" pitchFamily="18" charset="0"/>
                            <a:ea typeface="Cambria Math" panose="02040503050406030204" pitchFamily="18" charset="0"/>
                          </a:rPr>
                          <m:t>𝑝</m:t>
                        </m:r>
                      </m:num>
                      <m:den>
                        <m:sSub>
                          <m:sSubPr>
                            <m:ctrlPr>
                              <a:rPr lang="en-US" sz="2800" i="1">
                                <a:solidFill>
                                  <a:srgbClr val="FF0000"/>
                                </a:solidFill>
                                <a:latin typeface="Cambria Math" charset="0"/>
                                <a:ea typeface="Cambria Math" panose="02040503050406030204" pitchFamily="18" charset="0"/>
                              </a:rPr>
                            </m:ctrlPr>
                          </m:sSubPr>
                          <m:e>
                            <m:r>
                              <a:rPr lang="en-US" sz="2800" i="1">
                                <a:solidFill>
                                  <a:srgbClr val="FF0000"/>
                                </a:solidFill>
                                <a:latin typeface="Cambria Math" panose="02040503050406030204" pitchFamily="18" charset="0"/>
                                <a:ea typeface="Cambria Math" panose="02040503050406030204" pitchFamily="18" charset="0"/>
                              </a:rPr>
                              <m:t>𝑝</m:t>
                            </m:r>
                          </m:e>
                          <m:sub>
                            <m:r>
                              <a:rPr lang="en-US" sz="2800" i="1">
                                <a:solidFill>
                                  <a:srgbClr val="FF0000"/>
                                </a:solidFill>
                                <a:latin typeface="Cambria Math" panose="02040503050406030204" pitchFamily="18" charset="0"/>
                                <a:ea typeface="Cambria Math" panose="02040503050406030204" pitchFamily="18" charset="0"/>
                              </a:rPr>
                              <m:t>𝑠</m:t>
                            </m:r>
                          </m:sub>
                        </m:sSub>
                      </m:den>
                    </m:f>
                  </m:oMath>
                </a14:m>
                <a:r>
                  <a:rPr lang="en-GB" sz="2800" dirty="0" smtClean="0">
                    <a:solidFill>
                      <a:srgbClr val="FF0000"/>
                    </a:solidFill>
                  </a:rPr>
                  <a:t>) </a:t>
                </a:r>
                <a:r>
                  <a:rPr lang="en-GB" sz="2800" dirty="0" smtClean="0"/>
                  <a:t>are pairs of conjugate phase-space coordinates. To change from one to another we use Eq. 26:</a:t>
                </a:r>
                <a:endParaRPr lang="en-GB" sz="2800" dirty="0"/>
              </a:p>
            </p:txBody>
          </p:sp>
        </mc:Choice>
        <mc:Fallback>
          <p:sp>
            <p:nvSpPr>
              <p:cNvPr id="7" name="TextBox 6"/>
              <p:cNvSpPr txBox="1">
                <a:spLocks noRot="1" noChangeAspect="1" noMove="1" noResize="1" noEditPoints="1" noAdjustHandles="1" noChangeArrowheads="1" noChangeShapeType="1" noTextEdit="1"/>
              </p:cNvSpPr>
              <p:nvPr/>
            </p:nvSpPr>
            <p:spPr>
              <a:xfrm>
                <a:off x="558117" y="3251658"/>
                <a:ext cx="11075765" cy="1200521"/>
              </a:xfrm>
              <a:prstGeom prst="rect">
                <a:avLst/>
              </a:prstGeom>
              <a:blipFill rotWithShape="0">
                <a:blip r:embed="rId3"/>
                <a:stretch>
                  <a:fillRect l="-1156" b="-1319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9" name="Table 8"/>
              <p:cNvGraphicFramePr>
                <a:graphicFrameLocks noGrp="1"/>
              </p:cNvGraphicFramePr>
              <p:nvPr>
                <p:extLst>
                  <p:ext uri="{D42A27DB-BD31-4B8C-83A1-F6EECF244321}">
                    <p14:modId xmlns:p14="http://schemas.microsoft.com/office/powerpoint/2010/main" val="930696477"/>
                  </p:ext>
                </p:extLst>
              </p:nvPr>
            </p:nvGraphicFramePr>
            <p:xfrm>
              <a:off x="387570" y="4994460"/>
              <a:ext cx="10118398" cy="853567"/>
            </p:xfrm>
            <a:graphic>
              <a:graphicData uri="http://schemas.openxmlformats.org/drawingml/2006/table">
                <a:tbl>
                  <a:tblPr firstRow="1" bandRow="1">
                    <a:tableStyleId>{2D5ABB26-0587-4C30-8999-92F81FD0307C}</a:tableStyleId>
                  </a:tblPr>
                  <a:tblGrid>
                    <a:gridCol w="6348248">
                      <a:extLst>
                        <a:ext uri="{9D8B030D-6E8A-4147-A177-3AD203B41FA5}">
                          <a16:colId xmlns:a16="http://schemas.microsoft.com/office/drawing/2014/main" xmlns="" val="2435879438"/>
                        </a:ext>
                      </a:extLst>
                    </a:gridCol>
                    <a:gridCol w="3770150">
                      <a:extLst>
                        <a:ext uri="{9D8B030D-6E8A-4147-A177-3AD203B41FA5}">
                          <a16:colId xmlns:a16="http://schemas.microsoft.com/office/drawing/2014/main" xmlns="" val="348928089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f>
                                  <m:fPr>
                                    <m:ctrlPr>
                                      <a:rPr lang="en-US" sz="2400" b="0" i="1" smtClean="0">
                                        <a:latin typeface="Cambria Math" charset="0"/>
                                        <a:ea typeface="Cambria Math" panose="02040503050406030204" pitchFamily="18" charset="0"/>
                                      </a:rPr>
                                    </m:ctrlPr>
                                  </m:fPr>
                                  <m:num>
                                    <m:r>
                                      <m:rPr>
                                        <m:sty m:val="p"/>
                                      </m:rPr>
                                      <a:rPr lang="el-GR" sz="2400" b="0" i="1" smtClean="0">
                                        <a:latin typeface="Cambria Math" panose="02040503050406030204" pitchFamily="18" charset="0"/>
                                        <a:ea typeface="Cambria Math" panose="02040503050406030204" pitchFamily="18" charset="0"/>
                                      </a:rPr>
                                      <m:t>Δ</m:t>
                                    </m:r>
                                    <m:r>
                                      <a:rPr lang="en-US" sz="2400" b="0" i="1" smtClean="0">
                                        <a:latin typeface="Cambria Math" panose="02040503050406030204" pitchFamily="18" charset="0"/>
                                        <a:ea typeface="Cambria Math" panose="02040503050406030204" pitchFamily="18" charset="0"/>
                                      </a:rPr>
                                      <m:t>𝑝</m:t>
                                    </m:r>
                                  </m:num>
                                  <m:den>
                                    <m:sSub>
                                      <m:sSubPr>
                                        <m:ctrlPr>
                                          <a:rPr lang="en-US" sz="2400" b="0" i="1" smtClean="0">
                                            <a:latin typeface="Cambria Math"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𝑝</m:t>
                                        </m:r>
                                      </m:e>
                                      <m:sub>
                                        <m:r>
                                          <a:rPr lang="en-US" sz="2400" b="0" i="1" smtClean="0">
                                            <a:latin typeface="Cambria Math" panose="02040503050406030204" pitchFamily="18" charset="0"/>
                                            <a:ea typeface="Cambria Math" panose="02040503050406030204" pitchFamily="18" charset="0"/>
                                          </a:rPr>
                                          <m:t>𝑠</m:t>
                                        </m:r>
                                      </m:sub>
                                    </m:sSub>
                                  </m:den>
                                </m:f>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1</m:t>
                                    </m:r>
                                  </m:num>
                                  <m:den>
                                    <m:sSubSup>
                                      <m:sSubSupPr>
                                        <m:ctrlPr>
                                          <a:rPr lang="en-US" sz="2400" b="0" i="1" smtClean="0">
                                            <a:latin typeface="Cambria Math"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𝛽</m:t>
                                        </m:r>
                                      </m:e>
                                      <m:sub>
                                        <m:r>
                                          <a:rPr lang="en-US" sz="2400" b="0" i="1" smtClean="0">
                                            <a:latin typeface="Cambria Math" panose="02040503050406030204" pitchFamily="18" charset="0"/>
                                            <a:ea typeface="Cambria Math" panose="02040503050406030204" pitchFamily="18" charset="0"/>
                                          </a:rPr>
                                          <m:t>𝑠</m:t>
                                        </m:r>
                                      </m:sub>
                                      <m:sup>
                                        <m:r>
                                          <a:rPr lang="en-US" sz="2400" b="0" i="1" smtClean="0">
                                            <a:latin typeface="Cambria Math" panose="02040503050406030204" pitchFamily="18" charset="0"/>
                                            <a:ea typeface="Cambria Math" panose="02040503050406030204" pitchFamily="18" charset="0"/>
                                          </a:rPr>
                                          <m:t>2</m:t>
                                        </m:r>
                                      </m:sup>
                                    </m:sSubSup>
                                  </m:den>
                                </m:f>
                                <m:d>
                                  <m:dPr>
                                    <m:ctrlPr>
                                      <a:rPr lang="en-US" sz="2400" b="0" i="1" smtClean="0">
                                        <a:latin typeface="Cambria Math" charset="0"/>
                                        <a:ea typeface="Cambria Math" panose="02040503050406030204" pitchFamily="18" charset="0"/>
                                      </a:rPr>
                                    </m:ctrlPr>
                                  </m:dPr>
                                  <m:e>
                                    <m:f>
                                      <m:fPr>
                                        <m:ctrlPr>
                                          <a:rPr lang="en-US" sz="2400" b="0" i="1" smtClean="0">
                                            <a:latin typeface="Cambria Math" charset="0"/>
                                            <a:ea typeface="Cambria Math" panose="02040503050406030204" pitchFamily="18" charset="0"/>
                                          </a:rPr>
                                        </m:ctrlPr>
                                      </m:fPr>
                                      <m:num>
                                        <m:r>
                                          <m:rPr>
                                            <m:sty m:val="p"/>
                                          </m:rPr>
                                          <a:rPr lang="el-GR" sz="2400" b="0" i="1" smtClean="0">
                                            <a:latin typeface="Cambria Math" panose="02040503050406030204" pitchFamily="18" charset="0"/>
                                            <a:ea typeface="Cambria Math" panose="02040503050406030204" pitchFamily="18" charset="0"/>
                                          </a:rPr>
                                          <m:t>Δ</m:t>
                                        </m:r>
                                        <m:r>
                                          <a:rPr lang="en-US" sz="2400" b="0" i="1" smtClean="0">
                                            <a:latin typeface="Cambria Math" panose="02040503050406030204" pitchFamily="18" charset="0"/>
                                            <a:ea typeface="Cambria Math" panose="02040503050406030204" pitchFamily="18" charset="0"/>
                                          </a:rPr>
                                          <m:t>𝑊</m:t>
                                        </m:r>
                                      </m:num>
                                      <m:den>
                                        <m:sSub>
                                          <m:sSubPr>
                                            <m:ctrlPr>
                                              <a:rPr lang="en-US" sz="2400" b="0" i="1" smtClean="0">
                                                <a:latin typeface="Cambria Math"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𝑊</m:t>
                                            </m:r>
                                          </m:e>
                                          <m:sub>
                                            <m:r>
                                              <a:rPr lang="en-US" sz="2400" b="0" i="1" smtClean="0">
                                                <a:latin typeface="Cambria Math" panose="02040503050406030204" pitchFamily="18" charset="0"/>
                                                <a:ea typeface="Cambria Math" panose="02040503050406030204" pitchFamily="18" charset="0"/>
                                              </a:rPr>
                                              <m:t>𝑠</m:t>
                                            </m:r>
                                          </m:sub>
                                        </m:sSub>
                                      </m:den>
                                    </m:f>
                                  </m:e>
                                </m:d>
                                <m:f>
                                  <m:fPr>
                                    <m:ctrlPr>
                                      <a:rPr lang="en-US" sz="2400" b="0" i="1" smtClean="0">
                                        <a:latin typeface="Cambria Math" charset="0"/>
                                        <a:ea typeface="Cambria Math" panose="02040503050406030204" pitchFamily="18" charset="0"/>
                                      </a:rPr>
                                    </m:ctrlPr>
                                  </m:fPr>
                                  <m:num>
                                    <m:sSub>
                                      <m:sSubPr>
                                        <m:ctrlPr>
                                          <a:rPr lang="en-US" sz="2400" b="0" i="1" smtClean="0">
                                            <a:latin typeface="Cambria Math" charset="0"/>
                                            <a:ea typeface="Cambria Math" panose="02040503050406030204" pitchFamily="18" charset="0"/>
                                          </a:rPr>
                                        </m:ctrlPr>
                                      </m:sSubPr>
                                      <m:e>
                                        <m:r>
                                          <m:rPr>
                                            <m:sty m:val="p"/>
                                          </m:rPr>
                                          <a:rPr lang="el-GR" sz="2400" b="0" i="1" smtClean="0">
                                            <a:latin typeface="Cambria Math" panose="02040503050406030204" pitchFamily="18" charset="0"/>
                                            <a:ea typeface="Cambria Math" panose="02040503050406030204" pitchFamily="18" charset="0"/>
                                          </a:rPr>
                                          <m:t>Ω</m:t>
                                        </m:r>
                                      </m:e>
                                      <m:sub>
                                        <m:r>
                                          <a:rPr lang="en-US" sz="2400" b="0" i="1" smtClean="0">
                                            <a:latin typeface="Cambria Math" panose="02040503050406030204" pitchFamily="18" charset="0"/>
                                            <a:ea typeface="Cambria Math" panose="02040503050406030204" pitchFamily="18" charset="0"/>
                                          </a:rPr>
                                          <m:t>𝑠</m:t>
                                        </m:r>
                                      </m:sub>
                                    </m:sSub>
                                  </m:num>
                                  <m:den>
                                    <m:sSub>
                                      <m:sSubPr>
                                        <m:ctrlPr>
                                          <a:rPr lang="en-US" sz="2400" b="0" i="1" smtClean="0">
                                            <a:latin typeface="Cambria Math" charset="0"/>
                                            <a:ea typeface="Cambria Math" panose="02040503050406030204" pitchFamily="18" charset="0"/>
                                          </a:rPr>
                                        </m:ctrlPr>
                                      </m:sSubPr>
                                      <m:e>
                                        <m:r>
                                          <m:rPr>
                                            <m:sty m:val="p"/>
                                          </m:rPr>
                                          <a:rPr lang="el-GR" sz="2400" b="0" i="1" smtClean="0">
                                            <a:latin typeface="Cambria Math" panose="02040503050406030204" pitchFamily="18" charset="0"/>
                                            <a:ea typeface="Cambria Math" panose="02040503050406030204" pitchFamily="18" charset="0"/>
                                          </a:rPr>
                                          <m:t>Ω</m:t>
                                        </m:r>
                                      </m:e>
                                      <m:sub>
                                        <m:r>
                                          <a:rPr lang="en-US" sz="2400" b="0" i="1" smtClean="0">
                                            <a:latin typeface="Cambria Math" panose="02040503050406030204" pitchFamily="18" charset="0"/>
                                            <a:ea typeface="Cambria Math" panose="02040503050406030204" pitchFamily="18" charset="0"/>
                                          </a:rPr>
                                          <m:t>𝑠</m:t>
                                        </m:r>
                                      </m:sub>
                                    </m:sSub>
                                  </m:den>
                                </m:f>
                                <m:r>
                                  <a:rPr lang="en-US" sz="2400" b="0" i="0" smtClean="0">
                                    <a:latin typeface="Cambria Math" panose="02040503050406030204" pitchFamily="18" charset="0"/>
                                    <a:ea typeface="Cambria Math" panose="02040503050406030204" pitchFamily="18" charset="0"/>
                                  </a:rPr>
                                  <m:t> </m:t>
                                </m:r>
                              </m:oMath>
                            </m:oMathPara>
                          </a14:m>
                          <a:endParaRPr lang="en-US" sz="2400" b="0" dirty="0" smtClean="0"/>
                        </a:p>
                      </a:txBody>
                      <a:tcPr>
                        <a:noFill/>
                      </a:tcPr>
                    </a:tc>
                    <a:tc>
                      <a:txBody>
                        <a:bodyPr/>
                        <a:lstStyle/>
                        <a:p>
                          <a:pPr algn="r"/>
                          <a:r>
                            <a:rPr lang="en-GB" sz="2400" dirty="0" smtClean="0"/>
                            <a:t> </a:t>
                          </a:r>
                          <a:endParaRPr lang="en-GB" sz="2400" dirty="0"/>
                        </a:p>
                      </a:txBody>
                      <a:tcPr anchor="ctr"/>
                    </a:tc>
                    <a:extLst>
                      <a:ext uri="{0D108BD9-81ED-4DB2-BD59-A6C34878D82A}">
                        <a16:rowId xmlns:a16="http://schemas.microsoft.com/office/drawing/2014/main" xmlns="" val="2992407173"/>
                      </a:ext>
                    </a:extLst>
                  </a:tr>
                </a:tbl>
              </a:graphicData>
            </a:graphic>
          </p:graphicFrame>
        </mc:Choice>
        <mc:Fallback>
          <p:graphicFrame>
            <p:nvGraphicFramePr>
              <p:cNvPr id="9" name="Table 8"/>
              <p:cNvGraphicFramePr>
                <a:graphicFrameLocks noGrp="1"/>
              </p:cNvGraphicFramePr>
              <p:nvPr>
                <p:extLst>
                  <p:ext uri="{D42A27DB-BD31-4B8C-83A1-F6EECF244321}">
                    <p14:modId xmlns:p14="http://schemas.microsoft.com/office/powerpoint/2010/main" val="930696477"/>
                  </p:ext>
                </p:extLst>
              </p:nvPr>
            </p:nvGraphicFramePr>
            <p:xfrm>
              <a:off x="387570" y="4994460"/>
              <a:ext cx="10118398" cy="853567"/>
            </p:xfrm>
            <a:graphic>
              <a:graphicData uri="http://schemas.openxmlformats.org/drawingml/2006/table">
                <a:tbl>
                  <a:tblPr firstRow="1" bandRow="1">
                    <a:tableStyleId>{2D5ABB26-0587-4C30-8999-92F81FD0307C}</a:tableStyleId>
                  </a:tblPr>
                  <a:tblGrid>
                    <a:gridCol w="6348248">
                      <a:extLst>
                        <a:ext uri="{9D8B030D-6E8A-4147-A177-3AD203B41FA5}">
                          <a16:colId xmlns:a16="http://schemas.microsoft.com/office/drawing/2014/main" xmlns="" xmlns:a14="http://schemas.microsoft.com/office/drawing/2010/main" val="2435879438"/>
                        </a:ext>
                      </a:extLst>
                    </a:gridCol>
                    <a:gridCol w="3770150">
                      <a:extLst>
                        <a:ext uri="{9D8B030D-6E8A-4147-A177-3AD203B41FA5}">
                          <a16:colId xmlns:a16="http://schemas.microsoft.com/office/drawing/2014/main" xmlns="" xmlns:a14="http://schemas.microsoft.com/office/drawing/2010/main" val="3489280894"/>
                        </a:ext>
                      </a:extLst>
                    </a:gridCol>
                  </a:tblGrid>
                  <a:tr h="853567">
                    <a:tc>
                      <a:txBody>
                        <a:bodyPr/>
                        <a:lstStyle/>
                        <a:p>
                          <a:endParaRPr lang="en-US"/>
                        </a:p>
                      </a:txBody>
                      <a:tcPr>
                        <a:blipFill rotWithShape="0">
                          <a:blip r:embed="rId4"/>
                          <a:stretch>
                            <a:fillRect r="-59405"/>
                          </a:stretch>
                        </a:blipFill>
                      </a:tcPr>
                    </a:tc>
                    <a:tc>
                      <a:txBody>
                        <a:bodyPr/>
                        <a:lstStyle/>
                        <a:p>
                          <a:pPr algn="r"/>
                          <a:r>
                            <a:rPr lang="en-GB" sz="2400" dirty="0" smtClean="0"/>
                            <a:t> </a:t>
                          </a:r>
                          <a:endParaRPr lang="en-GB" sz="2400" dirty="0"/>
                        </a:p>
                      </a:txBody>
                      <a:tcPr anchor="ctr"/>
                    </a:tc>
                    <a:extLst>
                      <a:ext uri="{0D108BD9-81ED-4DB2-BD59-A6C34878D82A}">
                        <a16:rowId xmlns:a16="http://schemas.microsoft.com/office/drawing/2014/main" xmlns="" xmlns:a14="http://schemas.microsoft.com/office/drawing/2010/main" val="2992407173"/>
                      </a:ext>
                    </a:extLst>
                  </a:tr>
                </a:tbl>
              </a:graphicData>
            </a:graphic>
          </p:graphicFrame>
        </mc:Fallback>
      </mc:AlternateContent>
    </p:spTree>
    <p:extLst>
      <p:ext uri="{BB962C8B-B14F-4D97-AF65-F5344CB8AC3E}">
        <p14:creationId xmlns:p14="http://schemas.microsoft.com/office/powerpoint/2010/main" val="107666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22.03.2022</a:t>
            </a:r>
            <a:endParaRPr lang="en-GB"/>
          </a:p>
        </p:txBody>
      </p:sp>
      <p:sp>
        <p:nvSpPr>
          <p:cNvPr id="3" name="Footer Placeholder 2"/>
          <p:cNvSpPr>
            <a:spLocks noGrp="1"/>
          </p:cNvSpPr>
          <p:nvPr>
            <p:ph type="ftr" sz="quarter" idx="11"/>
          </p:nvPr>
        </p:nvSpPr>
        <p:spPr/>
        <p:txBody>
          <a:bodyPr/>
          <a:lstStyle/>
          <a:p>
            <a:r>
              <a:rPr lang="en-GB" smtClean="0"/>
              <a:t>Introduction to accelerator physics, R. Alemany Fernandez</a:t>
            </a:r>
            <a:endParaRPr lang="en-GB"/>
          </a:p>
        </p:txBody>
      </p:sp>
      <p:sp>
        <p:nvSpPr>
          <p:cNvPr id="4" name="Slide Number Placeholder 3"/>
          <p:cNvSpPr>
            <a:spLocks noGrp="1"/>
          </p:cNvSpPr>
          <p:nvPr>
            <p:ph type="sldNum" sz="quarter" idx="12"/>
          </p:nvPr>
        </p:nvSpPr>
        <p:spPr/>
        <p:txBody>
          <a:bodyPr/>
          <a:lstStyle/>
          <a:p>
            <a:fld id="{F45B2314-50F7-4F10-B8A8-A8DCE8E27403}" type="slidenum">
              <a:rPr lang="en-GB" smtClean="0"/>
              <a:t>39</a:t>
            </a:fld>
            <a:endParaRPr lang="en-GB"/>
          </a:p>
        </p:txBody>
      </p:sp>
      <p:sp>
        <p:nvSpPr>
          <p:cNvPr id="5" name="Rectangle 4"/>
          <p:cNvSpPr/>
          <p:nvPr/>
        </p:nvSpPr>
        <p:spPr>
          <a:xfrm>
            <a:off x="3110978" y="599157"/>
            <a:ext cx="3905319" cy="101979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207481341"/>
                  </p:ext>
                </p:extLst>
              </p:nvPr>
            </p:nvGraphicFramePr>
            <p:xfrm>
              <a:off x="674915" y="599157"/>
              <a:ext cx="10118398" cy="904177"/>
            </p:xfrm>
            <a:graphic>
              <a:graphicData uri="http://schemas.openxmlformats.org/drawingml/2006/table">
                <a:tbl>
                  <a:tblPr firstRow="1" bandRow="1">
                    <a:tableStyleId>{2D5ABB26-0587-4C30-8999-92F81FD0307C}</a:tableStyleId>
                  </a:tblPr>
                  <a:tblGrid>
                    <a:gridCol w="6348248">
                      <a:extLst>
                        <a:ext uri="{9D8B030D-6E8A-4147-A177-3AD203B41FA5}">
                          <a16:colId xmlns:a16="http://schemas.microsoft.com/office/drawing/2014/main" xmlns="" val="2435879438"/>
                        </a:ext>
                      </a:extLst>
                    </a:gridCol>
                    <a:gridCol w="3770150">
                      <a:extLst>
                        <a:ext uri="{9D8B030D-6E8A-4147-A177-3AD203B41FA5}">
                          <a16:colId xmlns:a16="http://schemas.microsoft.com/office/drawing/2014/main" xmlns="" val="348928089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acc>
                                  <m:accPr>
                                    <m:chr m:val="̇"/>
                                    <m:ctrlPr>
                                      <a:rPr lang="en-US" sz="2800" b="0" i="1" smtClean="0">
                                        <a:latin typeface="Cambria Math" charset="0"/>
                                        <a:ea typeface="Cambria Math" panose="02040503050406030204" pitchFamily="18" charset="0"/>
                                      </a:rPr>
                                    </m:ctrlPr>
                                  </m:accPr>
                                  <m:e>
                                    <m:r>
                                      <m:rPr>
                                        <m:sty m:val="p"/>
                                      </m:rPr>
                                      <a:rPr lang="el-GR" sz="2800" b="0" i="1" smtClean="0">
                                        <a:latin typeface="Cambria Math" panose="02040503050406030204" pitchFamily="18" charset="0"/>
                                        <a:ea typeface="Cambria Math" panose="02040503050406030204" pitchFamily="18" charset="0"/>
                                      </a:rPr>
                                      <m:t>Δ</m:t>
                                    </m:r>
                                    <m:r>
                                      <a:rPr lang="el-GR" sz="2800" b="0" i="1" smtClean="0">
                                        <a:latin typeface="Cambria Math" panose="02040503050406030204" pitchFamily="18" charset="0"/>
                                        <a:ea typeface="Cambria Math" panose="02040503050406030204" pitchFamily="18" charset="0"/>
                                      </a:rPr>
                                      <m:t>𝜑</m:t>
                                    </m:r>
                                    <m:r>
                                      <a:rPr lang="en-US" sz="2800" b="0" i="1" smtClean="0">
                                        <a:latin typeface="Cambria Math" panose="02040503050406030204" pitchFamily="18" charset="0"/>
                                        <a:ea typeface="Cambria Math" panose="02040503050406030204" pitchFamily="18" charset="0"/>
                                      </a:rPr>
                                      <m:t>=</m:t>
                                    </m:r>
                                  </m:e>
                                </m:acc>
                                <m:f>
                                  <m:fPr>
                                    <m:ctrlPr>
                                      <a:rPr lang="en-US" sz="2800" b="0" i="1" smtClean="0">
                                        <a:latin typeface="Cambria Math"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𝛿</m:t>
                                    </m:r>
                                    <m:r>
                                      <a:rPr lang="en-US" sz="2800" b="0" i="1" smtClean="0">
                                        <a:latin typeface="Cambria Math" panose="02040503050406030204" pitchFamily="18" charset="0"/>
                                        <a:ea typeface="Cambria Math" panose="02040503050406030204" pitchFamily="18" charset="0"/>
                                      </a:rPr>
                                      <m:t>(</m:t>
                                    </m:r>
                                    <m:r>
                                      <m:rPr>
                                        <m:sty m:val="p"/>
                                      </m:rPr>
                                      <a:rPr lang="el-GR" sz="2800" b="0" i="1" smtClean="0">
                                        <a:latin typeface="Cambria Math" panose="02040503050406030204" pitchFamily="18" charset="0"/>
                                        <a:ea typeface="Cambria Math" panose="02040503050406030204" pitchFamily="18" charset="0"/>
                                      </a:rPr>
                                      <m:t>Δ</m:t>
                                    </m:r>
                                    <m:r>
                                      <a:rPr lang="el-GR" sz="2800" b="0" i="1" smtClean="0">
                                        <a:latin typeface="Cambria Math" panose="02040503050406030204" pitchFamily="18" charset="0"/>
                                        <a:ea typeface="Cambria Math" panose="02040503050406030204" pitchFamily="18" charset="0"/>
                                      </a:rPr>
                                      <m:t>𝜑</m:t>
                                    </m:r>
                                    <m:r>
                                      <a:rPr lang="en-US" sz="2800" b="0" i="1" smtClean="0">
                                        <a:latin typeface="Cambria Math" panose="02040503050406030204" pitchFamily="18" charset="0"/>
                                        <a:ea typeface="Cambria Math" panose="02040503050406030204" pitchFamily="18" charset="0"/>
                                      </a:rPr>
                                      <m:t>)</m:t>
                                    </m:r>
                                  </m:num>
                                  <m:den>
                                    <m:r>
                                      <a:rPr lang="en-US" sz="2800" b="0" i="1" smtClean="0">
                                        <a:latin typeface="Cambria Math" panose="02040503050406030204" pitchFamily="18" charset="0"/>
                                        <a:ea typeface="Cambria Math" panose="02040503050406030204" pitchFamily="18" charset="0"/>
                                      </a:rPr>
                                      <m:t>𝛿</m:t>
                                    </m:r>
                                    <m:r>
                                      <a:rPr lang="en-US" sz="2800" b="0" i="1" smtClean="0">
                                        <a:latin typeface="Cambria Math" panose="02040503050406030204" pitchFamily="18" charset="0"/>
                                        <a:ea typeface="Cambria Math" panose="02040503050406030204" pitchFamily="18" charset="0"/>
                                      </a:rPr>
                                      <m:t>𝑡</m:t>
                                    </m:r>
                                  </m:den>
                                </m:f>
                                <m:r>
                                  <a:rPr lang="en-US" sz="2800" b="0" i="1" smtClean="0">
                                    <a:latin typeface="Cambria Math" panose="02040503050406030204" pitchFamily="18" charset="0"/>
                                    <a:ea typeface="Cambria Math" panose="02040503050406030204" pitchFamily="18" charset="0"/>
                                  </a:rPr>
                                  <m:t>=</m:t>
                                </m:r>
                                <m:sSub>
                                  <m:sSubPr>
                                    <m:ctrlPr>
                                      <a:rPr lang="en-US" sz="2800" b="0" i="1" smtClean="0">
                                        <a:latin typeface="Cambria Math"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h</m:t>
                                    </m:r>
                                    <m:sSub>
                                      <m:sSubPr>
                                        <m:ctrlPr>
                                          <a:rPr lang="en-US" sz="2800" b="0" i="1" smtClean="0">
                                            <a:latin typeface="Cambria Math" charset="0"/>
                                            <a:ea typeface="Cambria Math" panose="02040503050406030204" pitchFamily="18" charset="0"/>
                                          </a:rPr>
                                        </m:ctrlPr>
                                      </m:sSubPr>
                                      <m:e>
                                        <m:r>
                                          <m:rPr>
                                            <m:sty m:val="p"/>
                                          </m:rPr>
                                          <a:rPr lang="el-GR" sz="2800" b="0" i="1" smtClean="0">
                                            <a:latin typeface="Cambria Math" panose="02040503050406030204" pitchFamily="18" charset="0"/>
                                            <a:ea typeface="Cambria Math" panose="02040503050406030204" pitchFamily="18" charset="0"/>
                                          </a:rPr>
                                          <m:t>Γ</m:t>
                                        </m:r>
                                      </m:e>
                                      <m:sub>
                                        <m:r>
                                          <a:rPr lang="en-US" sz="2800" b="0" i="1" smtClean="0">
                                            <a:latin typeface="Cambria Math" panose="02040503050406030204" pitchFamily="18" charset="0"/>
                                            <a:ea typeface="Cambria Math" panose="02040503050406030204" pitchFamily="18" charset="0"/>
                                          </a:rPr>
                                          <m:t>𝑠</m:t>
                                        </m:r>
                                      </m:sub>
                                    </m:sSub>
                                    <m:r>
                                      <m:rPr>
                                        <m:sty m:val="p"/>
                                      </m:rPr>
                                      <a:rPr lang="el-GR" sz="2800" b="0" i="1" smtClean="0">
                                        <a:latin typeface="Cambria Math" panose="02040503050406030204" pitchFamily="18" charset="0"/>
                                        <a:ea typeface="Cambria Math" panose="02040503050406030204" pitchFamily="18" charset="0"/>
                                      </a:rPr>
                                      <m:t>Ω</m:t>
                                    </m:r>
                                  </m:e>
                                  <m:sub>
                                    <m:r>
                                      <a:rPr lang="en-US" sz="2800" b="0" i="1" smtClean="0">
                                        <a:latin typeface="Cambria Math" panose="02040503050406030204" pitchFamily="18" charset="0"/>
                                        <a:ea typeface="Cambria Math" panose="02040503050406030204" pitchFamily="18" charset="0"/>
                                      </a:rPr>
                                      <m:t>𝑠</m:t>
                                    </m:r>
                                  </m:sub>
                                </m:sSub>
                                <m:r>
                                  <a:rPr lang="en-US" sz="2800" b="0" i="1" smtClean="0">
                                    <a:latin typeface="Cambria Math" panose="02040503050406030204" pitchFamily="18" charset="0"/>
                                    <a:ea typeface="Cambria Math" panose="02040503050406030204" pitchFamily="18" charset="0"/>
                                  </a:rPr>
                                  <m:t>𝑤</m:t>
                                </m:r>
                              </m:oMath>
                            </m:oMathPara>
                          </a14:m>
                          <a:endParaRPr lang="en-US" sz="2800" b="0" dirty="0" smtClean="0"/>
                        </a:p>
                      </a:txBody>
                      <a:tcPr>
                        <a:noFill/>
                      </a:tcPr>
                    </a:tc>
                    <a:tc>
                      <a:txBody>
                        <a:bodyPr/>
                        <a:lstStyle/>
                        <a:p>
                          <a:pPr algn="r"/>
                          <a:r>
                            <a:rPr lang="en-GB" sz="2800" dirty="0" smtClean="0"/>
                            <a:t>Eq. 34 </a:t>
                          </a:r>
                          <a:endParaRPr lang="en-GB" sz="2800" dirty="0"/>
                        </a:p>
                      </a:txBody>
                      <a:tcPr anchor="ctr"/>
                    </a:tc>
                    <a:extLst>
                      <a:ext uri="{0D108BD9-81ED-4DB2-BD59-A6C34878D82A}">
                        <a16:rowId xmlns:a16="http://schemas.microsoft.com/office/drawing/2014/main" xmlns="" val="2992407173"/>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207481341"/>
                  </p:ext>
                </p:extLst>
              </p:nvPr>
            </p:nvGraphicFramePr>
            <p:xfrm>
              <a:off x="674915" y="599157"/>
              <a:ext cx="10118398" cy="904177"/>
            </p:xfrm>
            <a:graphic>
              <a:graphicData uri="http://schemas.openxmlformats.org/drawingml/2006/table">
                <a:tbl>
                  <a:tblPr firstRow="1" bandRow="1">
                    <a:tableStyleId>{2D5ABB26-0587-4C30-8999-92F81FD0307C}</a:tableStyleId>
                  </a:tblPr>
                  <a:tblGrid>
                    <a:gridCol w="6348248">
                      <a:extLst>
                        <a:ext uri="{9D8B030D-6E8A-4147-A177-3AD203B41FA5}">
                          <a16:colId xmlns="" xmlns:a16="http://schemas.microsoft.com/office/drawing/2014/main" xmlns:a14="http://schemas.microsoft.com/office/drawing/2010/main" val="2435879438"/>
                        </a:ext>
                      </a:extLst>
                    </a:gridCol>
                    <a:gridCol w="3770150">
                      <a:extLst>
                        <a:ext uri="{9D8B030D-6E8A-4147-A177-3AD203B41FA5}">
                          <a16:colId xmlns="" xmlns:a16="http://schemas.microsoft.com/office/drawing/2014/main" xmlns:a14="http://schemas.microsoft.com/office/drawing/2010/main" val="3489280894"/>
                        </a:ext>
                      </a:extLst>
                    </a:gridCol>
                  </a:tblGrid>
                  <a:tr h="904177">
                    <a:tc>
                      <a:txBody>
                        <a:bodyPr/>
                        <a:lstStyle/>
                        <a:p>
                          <a:endParaRPr lang="en-US"/>
                        </a:p>
                      </a:txBody>
                      <a:tcPr>
                        <a:blipFill rotWithShape="0">
                          <a:blip r:embed="rId2"/>
                          <a:stretch>
                            <a:fillRect r="-59405"/>
                          </a:stretch>
                        </a:blipFill>
                      </a:tcPr>
                    </a:tc>
                    <a:tc>
                      <a:txBody>
                        <a:bodyPr/>
                        <a:lstStyle/>
                        <a:p>
                          <a:pPr algn="r"/>
                          <a:r>
                            <a:rPr lang="en-GB" sz="2800" dirty="0" smtClean="0"/>
                            <a:t>Eq. 34 </a:t>
                          </a:r>
                          <a:endParaRPr lang="en-GB" sz="2800" dirty="0"/>
                        </a:p>
                      </a:txBody>
                      <a:tcPr anchor="ctr"/>
                    </a:tc>
                    <a:extLst>
                      <a:ext uri="{0D108BD9-81ED-4DB2-BD59-A6C34878D82A}">
                        <a16:rowId xmlns="" xmlns:a16="http://schemas.microsoft.com/office/drawing/2014/main" xmlns:a14="http://schemas.microsoft.com/office/drawing/2010/main" val="2992407173"/>
                      </a:ext>
                    </a:extLst>
                  </a:tr>
                </a:tbl>
              </a:graphicData>
            </a:graphic>
          </p:graphicFrame>
        </mc:Fallback>
      </mc:AlternateContent>
      <p:sp>
        <p:nvSpPr>
          <p:cNvPr id="7" name="TextBox 6"/>
          <p:cNvSpPr txBox="1"/>
          <p:nvPr/>
        </p:nvSpPr>
        <p:spPr>
          <a:xfrm>
            <a:off x="674916" y="741578"/>
            <a:ext cx="2307370" cy="646331"/>
          </a:xfrm>
          <a:prstGeom prst="rect">
            <a:avLst/>
          </a:prstGeom>
          <a:noFill/>
        </p:spPr>
        <p:txBody>
          <a:bodyPr wrap="square" rtlCol="0">
            <a:spAutoFit/>
          </a:bodyPr>
          <a:lstStyle/>
          <a:p>
            <a:pPr algn="ctr"/>
            <a:r>
              <a:rPr lang="en-GB" dirty="0" smtClean="0"/>
              <a:t>SECOND EQUATION OF MOTION</a:t>
            </a:r>
            <a:endParaRPr lang="en-GB" dirty="0"/>
          </a:p>
        </p:txBody>
      </p:sp>
      <mc:AlternateContent xmlns:mc="http://schemas.openxmlformats.org/markup-compatibility/2006" xmlns:a14="http://schemas.microsoft.com/office/drawing/2010/main">
        <mc:Choice Requires="a14">
          <p:sp>
            <p:nvSpPr>
              <p:cNvPr id="9" name="Rectangle 8"/>
              <p:cNvSpPr/>
              <p:nvPr/>
            </p:nvSpPr>
            <p:spPr>
              <a:xfrm>
                <a:off x="1349912" y="1761368"/>
                <a:ext cx="10292644" cy="954107"/>
              </a:xfrm>
              <a:prstGeom prst="rect">
                <a:avLst/>
              </a:prstGeom>
            </p:spPr>
            <p:txBody>
              <a:bodyPr wrap="square">
                <a:spAutoFit/>
              </a:bodyPr>
              <a:lstStyle/>
              <a:p>
                <a14:m>
                  <m:oMath xmlns:m="http://schemas.openxmlformats.org/officeDocument/2006/math">
                    <m:sSub>
                      <m:sSubPr>
                        <m:ctrlPr>
                          <a:rPr lang="en-GB" sz="2800" i="1">
                            <a:latin typeface="Cambria Math" charset="0"/>
                          </a:rPr>
                        </m:ctrlPr>
                      </m:sSubPr>
                      <m:e>
                        <m:r>
                          <m:rPr>
                            <m:sty m:val="p"/>
                          </m:rPr>
                          <a:rPr lang="el-GR" sz="2800" i="1">
                            <a:latin typeface="Cambria Math" panose="02040503050406030204" pitchFamily="18" charset="0"/>
                            <a:ea typeface="Cambria Math" panose="02040503050406030204" pitchFamily="18" charset="0"/>
                          </a:rPr>
                          <m:t>Ω</m:t>
                        </m:r>
                      </m:e>
                      <m:sub>
                        <m:r>
                          <a:rPr lang="en-US" sz="2800" i="1">
                            <a:latin typeface="Cambria Math" panose="02040503050406030204" pitchFamily="18" charset="0"/>
                          </a:rPr>
                          <m:t>𝑅𝐹</m:t>
                        </m:r>
                      </m:sub>
                    </m:sSub>
                    <m:r>
                      <a:rPr lang="en-US" sz="2800" i="1">
                        <a:latin typeface="Cambria Math" panose="02040503050406030204" pitchFamily="18" charset="0"/>
                      </a:rPr>
                      <m:t>=</m:t>
                    </m:r>
                    <m:r>
                      <a:rPr lang="en-US" sz="2800" i="1">
                        <a:latin typeface="Cambria Math" panose="02040503050406030204" pitchFamily="18" charset="0"/>
                      </a:rPr>
                      <m:t>h</m:t>
                    </m:r>
                    <m:sSub>
                      <m:sSubPr>
                        <m:ctrlPr>
                          <a:rPr lang="en-US" sz="2800" i="1">
                            <a:latin typeface="Cambria Math" charset="0"/>
                          </a:rPr>
                        </m:ctrlPr>
                      </m:sSubPr>
                      <m:e>
                        <m:r>
                          <m:rPr>
                            <m:sty m:val="p"/>
                          </m:rPr>
                          <a:rPr lang="el-GR" sz="2800" i="1">
                            <a:latin typeface="Cambria Math" panose="02040503050406030204" pitchFamily="18" charset="0"/>
                            <a:ea typeface="Cambria Math" panose="02040503050406030204" pitchFamily="18" charset="0"/>
                          </a:rPr>
                          <m:t>Ω</m:t>
                        </m:r>
                      </m:e>
                      <m:sub>
                        <m:r>
                          <a:rPr lang="en-US" sz="2800" i="1">
                            <a:latin typeface="Cambria Math" panose="02040503050406030204" pitchFamily="18" charset="0"/>
                          </a:rPr>
                          <m:t>𝑠</m:t>
                        </m:r>
                      </m:sub>
                    </m:sSub>
                  </m:oMath>
                </a14:m>
                <a:r>
                  <a:rPr lang="en-US" sz="2800" dirty="0" smtClean="0"/>
                  <a:t> </a:t>
                </a:r>
                <a:r>
                  <a:rPr lang="en-US" sz="2800" dirty="0" smtClean="0">
                    <a:sym typeface="Wingdings"/>
                  </a:rPr>
                  <a:t>angular RF frequency is a multiple of the revolution frequency, h: harmonic number </a:t>
                </a:r>
                <a:endParaRPr lang="en-US" sz="2800" dirty="0"/>
              </a:p>
            </p:txBody>
          </p:sp>
        </mc:Choice>
        <mc:Fallback xmlns="">
          <p:sp>
            <p:nvSpPr>
              <p:cNvPr id="9" name="Rectangle 8"/>
              <p:cNvSpPr>
                <a:spLocks noRot="1" noChangeAspect="1" noMove="1" noResize="1" noEditPoints="1" noAdjustHandles="1" noChangeArrowheads="1" noChangeShapeType="1" noTextEdit="1"/>
              </p:cNvSpPr>
              <p:nvPr/>
            </p:nvSpPr>
            <p:spPr>
              <a:xfrm>
                <a:off x="1349912" y="1761368"/>
                <a:ext cx="10292644" cy="954107"/>
              </a:xfrm>
              <a:prstGeom prst="rect">
                <a:avLst/>
              </a:prstGeom>
              <a:blipFill rotWithShape="0">
                <a:blip r:embed="rId3"/>
                <a:stretch>
                  <a:fillRect l="-1184" t="-9615" b="-17308"/>
                </a:stretch>
              </a:blipFill>
            </p:spPr>
            <p:txBody>
              <a:bodyPr/>
              <a:lstStyle/>
              <a:p>
                <a:r>
                  <a:rPr lang="en-US">
                    <a:noFill/>
                  </a:rPr>
                  <a:t> </a:t>
                </a:r>
              </a:p>
            </p:txBody>
          </p:sp>
        </mc:Fallback>
      </mc:AlternateContent>
      <p:sp>
        <p:nvSpPr>
          <p:cNvPr id="10" name="TextBox 9"/>
          <p:cNvSpPr txBox="1"/>
          <p:nvPr/>
        </p:nvSpPr>
        <p:spPr>
          <a:xfrm>
            <a:off x="493146" y="2857896"/>
            <a:ext cx="11205708" cy="3539430"/>
          </a:xfrm>
          <a:prstGeom prst="rect">
            <a:avLst/>
          </a:prstGeom>
          <a:noFill/>
        </p:spPr>
        <p:txBody>
          <a:bodyPr wrap="square" rtlCol="0">
            <a:spAutoFit/>
          </a:bodyPr>
          <a:lstStyle/>
          <a:p>
            <a:r>
              <a:rPr lang="en-US" sz="2800" dirty="0" smtClean="0"/>
              <a:t>Example:</a:t>
            </a:r>
          </a:p>
          <a:p>
            <a:r>
              <a:rPr lang="en-US" sz="2800" dirty="0" smtClean="0"/>
              <a:t>If h =1, 1 RF period is equal to 1 particle period</a:t>
            </a:r>
          </a:p>
          <a:p>
            <a:r>
              <a:rPr lang="en-US" sz="2800" dirty="0" smtClean="0"/>
              <a:t>LHC harmonic h = 35640, while the particle gives 1 turn the RF system has oscillated 35640 times</a:t>
            </a:r>
          </a:p>
          <a:p>
            <a:endParaRPr lang="en-US" sz="2800" dirty="0" smtClean="0"/>
          </a:p>
          <a:p>
            <a:r>
              <a:rPr lang="en-US" sz="2800" dirty="0" smtClean="0"/>
              <a:t>The harmonic number indicates the number of available “buckets”, i.e. the number of available </a:t>
            </a:r>
            <a:r>
              <a:rPr lang="en-US" sz="2800" u="sng" dirty="0" smtClean="0"/>
              <a:t>potential wells </a:t>
            </a:r>
            <a:r>
              <a:rPr lang="en-US" sz="2800" dirty="0" smtClean="0"/>
              <a:t>where the particles are stable ==&gt; see </a:t>
            </a:r>
            <a:r>
              <a:rPr lang="en-US" sz="2800" dirty="0" smtClean="0"/>
              <a:t>next course</a:t>
            </a:r>
            <a:endParaRPr lang="en-US" sz="2800" dirty="0"/>
          </a:p>
        </p:txBody>
      </p:sp>
    </p:spTree>
    <p:extLst>
      <p:ext uri="{BB962C8B-B14F-4D97-AF65-F5344CB8AC3E}">
        <p14:creationId xmlns:p14="http://schemas.microsoft.com/office/powerpoint/2010/main" val="509285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Part </a:t>
            </a:r>
            <a:r>
              <a:rPr lang="en-US" b="1" dirty="0">
                <a:solidFill>
                  <a:schemeClr val="tx1"/>
                </a:solidFill>
              </a:rPr>
              <a:t>2</a:t>
            </a:r>
            <a:r>
              <a:rPr lang="en-US" b="1" dirty="0" smtClean="0">
                <a:solidFill>
                  <a:schemeClr val="tx1"/>
                </a:solidFill>
              </a:rPr>
              <a:t> covers:</a:t>
            </a:r>
            <a:endParaRPr lang="en-US" b="1" dirty="0">
              <a:solidFill>
                <a:schemeClr val="tx1"/>
              </a:solidFill>
            </a:endParaRPr>
          </a:p>
        </p:txBody>
      </p:sp>
      <p:sp>
        <p:nvSpPr>
          <p:cNvPr id="3" name="Date Placeholder 2"/>
          <p:cNvSpPr>
            <a:spLocks noGrp="1"/>
          </p:cNvSpPr>
          <p:nvPr>
            <p:ph type="dt" sz="half" idx="10"/>
          </p:nvPr>
        </p:nvSpPr>
        <p:spPr/>
        <p:txBody>
          <a:bodyPr/>
          <a:lstStyle/>
          <a:p>
            <a:r>
              <a:rPr lang="en-US" smtClean="0"/>
              <a:t>22.03.2022</a:t>
            </a:r>
            <a:endParaRPr lang="en-GB"/>
          </a:p>
        </p:txBody>
      </p:sp>
      <p:sp>
        <p:nvSpPr>
          <p:cNvPr id="4" name="Footer Placeholder 3"/>
          <p:cNvSpPr>
            <a:spLocks noGrp="1"/>
          </p:cNvSpPr>
          <p:nvPr>
            <p:ph type="ftr" sz="quarter" idx="11"/>
          </p:nvPr>
        </p:nvSpPr>
        <p:spPr/>
        <p:txBody>
          <a:bodyPr/>
          <a:lstStyle/>
          <a:p>
            <a:r>
              <a:rPr lang="en-GB" smtClean="0"/>
              <a:t>Introduction to accelerator physics, R. Alemany Fernandez</a:t>
            </a:r>
            <a:endParaRPr lang="en-GB"/>
          </a:p>
        </p:txBody>
      </p:sp>
      <p:sp>
        <p:nvSpPr>
          <p:cNvPr id="5" name="Slide Number Placeholder 4"/>
          <p:cNvSpPr>
            <a:spLocks noGrp="1"/>
          </p:cNvSpPr>
          <p:nvPr>
            <p:ph type="sldNum" sz="quarter" idx="12"/>
          </p:nvPr>
        </p:nvSpPr>
        <p:spPr/>
        <p:txBody>
          <a:bodyPr/>
          <a:lstStyle/>
          <a:p>
            <a:fld id="{F45B2314-50F7-4F10-B8A8-A8DCE8E27403}" type="slidenum">
              <a:rPr lang="en-GB" smtClean="0"/>
              <a:t>4</a:t>
            </a:fld>
            <a:endParaRPr lang="en-GB"/>
          </a:p>
        </p:txBody>
      </p:sp>
      <p:sp>
        <p:nvSpPr>
          <p:cNvPr id="7" name="TextBox 6"/>
          <p:cNvSpPr txBox="1"/>
          <p:nvPr/>
        </p:nvSpPr>
        <p:spPr>
          <a:xfrm>
            <a:off x="1025495" y="1777525"/>
            <a:ext cx="9537107" cy="3970318"/>
          </a:xfrm>
          <a:prstGeom prst="rect">
            <a:avLst/>
          </a:prstGeom>
          <a:noFill/>
        </p:spPr>
        <p:txBody>
          <a:bodyPr wrap="square" rtlCol="0">
            <a:spAutoFit/>
          </a:bodyPr>
          <a:lstStyle/>
          <a:p>
            <a:pPr marL="342900" indent="-342900">
              <a:buFont typeface="+mj-lt"/>
              <a:buAutoNum type="arabicPeriod"/>
            </a:pPr>
            <a:r>
              <a:rPr lang="en-GB" b="1" dirty="0"/>
              <a:t>LONGITUDINAL PHASE SPACE AND </a:t>
            </a:r>
            <a:r>
              <a:rPr lang="en-GB" b="1" dirty="0" smtClean="0"/>
              <a:t>SEPARATRIX</a:t>
            </a:r>
          </a:p>
          <a:p>
            <a:pPr marL="342900" indent="-342900">
              <a:buFont typeface="+mj-lt"/>
              <a:buAutoNum type="arabicPeriod"/>
            </a:pPr>
            <a:endParaRPr lang="en-GB" b="1" dirty="0" smtClean="0"/>
          </a:p>
          <a:p>
            <a:pPr marL="342900" indent="-342900">
              <a:buFont typeface="+mj-lt"/>
              <a:buAutoNum type="arabicPeriod"/>
            </a:pPr>
            <a:r>
              <a:rPr lang="en-GB" b="1" dirty="0" smtClean="0"/>
              <a:t>CASE </a:t>
            </a:r>
            <a:r>
              <a:rPr lang="en-GB" b="1" dirty="0"/>
              <a:t>1: NO ACCELERATION (ABOVE TRANSITION</a:t>
            </a:r>
            <a:r>
              <a:rPr lang="en-GB" b="1" dirty="0" smtClean="0"/>
              <a:t>):</a:t>
            </a:r>
          </a:p>
          <a:p>
            <a:pPr marL="800100" lvl="1" indent="-342900">
              <a:buFont typeface="Arial" charset="0"/>
              <a:buChar char="•"/>
            </a:pPr>
            <a:r>
              <a:rPr lang="en-GB" b="1" dirty="0" smtClean="0">
                <a:sym typeface="Wingdings" panose="05000000000000000000" pitchFamily="2" charset="2"/>
              </a:rPr>
              <a:t>STATIONARY BUCKET</a:t>
            </a:r>
          </a:p>
          <a:p>
            <a:pPr marL="800100" lvl="1" indent="-342900">
              <a:buFont typeface="Arial" charset="0"/>
              <a:buChar char="•"/>
            </a:pPr>
            <a:r>
              <a:rPr lang="en-GB" b="1" dirty="0" smtClean="0">
                <a:sym typeface="Wingdings" panose="05000000000000000000" pitchFamily="2" charset="2"/>
              </a:rPr>
              <a:t>SEPARATRIX</a:t>
            </a:r>
          </a:p>
          <a:p>
            <a:pPr marL="800100" lvl="1" indent="-342900">
              <a:buFont typeface="+mj-lt"/>
              <a:buAutoNum type="arabicPeriod"/>
            </a:pPr>
            <a:endParaRPr lang="en-GB" b="1" dirty="0" smtClean="0">
              <a:sym typeface="Wingdings" panose="05000000000000000000" pitchFamily="2" charset="2"/>
            </a:endParaRPr>
          </a:p>
          <a:p>
            <a:pPr marL="342900" indent="-342900">
              <a:buFont typeface="+mj-lt"/>
              <a:buAutoNum type="arabicPeriod"/>
            </a:pPr>
            <a:r>
              <a:rPr lang="en-GB" b="1" dirty="0" smtClean="0"/>
              <a:t>CASE </a:t>
            </a:r>
            <a:r>
              <a:rPr lang="en-GB" b="1" dirty="0"/>
              <a:t>2: ACCELERATION (ABOVE TRANSITION</a:t>
            </a:r>
            <a:r>
              <a:rPr lang="en-GB" b="1" dirty="0" smtClean="0"/>
              <a:t>)</a:t>
            </a:r>
          </a:p>
          <a:p>
            <a:pPr marL="342900" indent="-342900">
              <a:buFont typeface="+mj-lt"/>
              <a:buAutoNum type="arabicPeriod"/>
            </a:pPr>
            <a:endParaRPr lang="en-GB" b="1" dirty="0" smtClean="0"/>
          </a:p>
          <a:p>
            <a:pPr marL="342900" indent="-342900">
              <a:buFont typeface="+mj-lt"/>
              <a:buAutoNum type="arabicPeriod"/>
            </a:pPr>
            <a:r>
              <a:rPr lang="en-GB" b="1" dirty="0" smtClean="0"/>
              <a:t>RF BUCKET PARAMETERS</a:t>
            </a:r>
          </a:p>
          <a:p>
            <a:pPr marL="800100" lvl="1" indent="-342900">
              <a:buFont typeface="Arial" charset="0"/>
              <a:buChar char="•"/>
            </a:pPr>
            <a:r>
              <a:rPr lang="en-GB" b="1" dirty="0" smtClean="0"/>
              <a:t>PHASE SPACE AREA</a:t>
            </a:r>
          </a:p>
          <a:p>
            <a:pPr marL="800100" lvl="1" indent="-342900">
              <a:buFont typeface="Arial" charset="0"/>
              <a:buChar char="•"/>
            </a:pPr>
            <a:r>
              <a:rPr lang="en-GB" b="1" dirty="0" smtClean="0"/>
              <a:t>BUCKET AREA OR LONGITUDINAL ACCEPTANCE</a:t>
            </a:r>
          </a:p>
          <a:p>
            <a:pPr marL="800100" lvl="1" indent="-342900">
              <a:buFont typeface="Arial" charset="0"/>
              <a:buChar char="•"/>
            </a:pPr>
            <a:r>
              <a:rPr lang="en-GB" b="1" dirty="0" smtClean="0"/>
              <a:t>BUCKET WIDTH</a:t>
            </a:r>
          </a:p>
          <a:p>
            <a:pPr marL="800100" lvl="1" indent="-342900">
              <a:buFont typeface="Arial" charset="0"/>
              <a:buChar char="•"/>
            </a:pPr>
            <a:r>
              <a:rPr lang="en-GB" b="1" dirty="0" smtClean="0"/>
              <a:t>BUCKET HIGHT</a:t>
            </a:r>
          </a:p>
          <a:p>
            <a:pPr marL="800100" lvl="1" indent="-342900">
              <a:buFont typeface="Arial" charset="0"/>
              <a:buChar char="•"/>
            </a:pPr>
            <a:r>
              <a:rPr lang="en-GB" b="1" dirty="0" smtClean="0"/>
              <a:t>SINGLE PARTICLE LONGITUDINAL EMITTANCE</a:t>
            </a:r>
            <a:endParaRPr lang="en-GB" b="1" dirty="0"/>
          </a:p>
        </p:txBody>
      </p:sp>
    </p:spTree>
    <p:extLst>
      <p:ext uri="{BB962C8B-B14F-4D97-AF65-F5344CB8AC3E}">
        <p14:creationId xmlns:p14="http://schemas.microsoft.com/office/powerpoint/2010/main" val="10724832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383" y="365125"/>
            <a:ext cx="11685814" cy="1325563"/>
          </a:xfrm>
        </p:spPr>
        <p:txBody>
          <a:bodyPr>
            <a:normAutofit fontScale="90000"/>
          </a:bodyPr>
          <a:lstStyle/>
          <a:p>
            <a:r>
              <a:rPr lang="en-GB" b="1" dirty="0" smtClean="0">
                <a:solidFill>
                  <a:schemeClr val="accent5"/>
                </a:solidFill>
              </a:rPr>
              <a:t>SYNCHROTRON EQUATIONS OF MOTION</a:t>
            </a:r>
            <a:endParaRPr lang="en-GB" b="1" dirty="0">
              <a:solidFill>
                <a:schemeClr val="accent5"/>
              </a:solidFill>
            </a:endParaRPr>
          </a:p>
        </p:txBody>
      </p:sp>
      <p:sp>
        <p:nvSpPr>
          <p:cNvPr id="9" name="Date Placeholder 8"/>
          <p:cNvSpPr>
            <a:spLocks noGrp="1"/>
          </p:cNvSpPr>
          <p:nvPr>
            <p:ph type="dt" sz="half" idx="10"/>
          </p:nvPr>
        </p:nvSpPr>
        <p:spPr/>
        <p:txBody>
          <a:bodyPr/>
          <a:lstStyle/>
          <a:p>
            <a:r>
              <a:rPr lang="en-US" smtClean="0"/>
              <a:t>22.03.2022</a:t>
            </a:r>
            <a:endParaRPr lang="en-GB"/>
          </a:p>
        </p:txBody>
      </p:sp>
      <p:sp>
        <p:nvSpPr>
          <p:cNvPr id="10" name="Footer Placeholder 9"/>
          <p:cNvSpPr>
            <a:spLocks noGrp="1"/>
          </p:cNvSpPr>
          <p:nvPr>
            <p:ph type="ftr" sz="quarter" idx="11"/>
          </p:nvPr>
        </p:nvSpPr>
        <p:spPr/>
        <p:txBody>
          <a:bodyPr/>
          <a:lstStyle/>
          <a:p>
            <a:r>
              <a:rPr lang="en-GB" smtClean="0"/>
              <a:t>Introduction to accelerator physics, R. Alemany Fernandez</a:t>
            </a:r>
            <a:endParaRPr lang="en-GB"/>
          </a:p>
        </p:txBody>
      </p:sp>
      <p:sp>
        <p:nvSpPr>
          <p:cNvPr id="11" name="Slide Number Placeholder 10"/>
          <p:cNvSpPr>
            <a:spLocks noGrp="1"/>
          </p:cNvSpPr>
          <p:nvPr>
            <p:ph type="sldNum" sz="quarter" idx="12"/>
          </p:nvPr>
        </p:nvSpPr>
        <p:spPr/>
        <p:txBody>
          <a:bodyPr/>
          <a:lstStyle/>
          <a:p>
            <a:fld id="{F45B2314-50F7-4F10-B8A8-A8DCE8E27403}" type="slidenum">
              <a:rPr lang="en-GB" smtClean="0"/>
              <a:t>40</a:t>
            </a:fld>
            <a:endParaRPr lang="en-GB"/>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1230630462"/>
                  </p:ext>
                </p:extLst>
              </p:nvPr>
            </p:nvGraphicFramePr>
            <p:xfrm>
              <a:off x="799891" y="1530268"/>
              <a:ext cx="10118398" cy="965137"/>
            </p:xfrm>
            <a:graphic>
              <a:graphicData uri="http://schemas.openxmlformats.org/drawingml/2006/table">
                <a:tbl>
                  <a:tblPr firstRow="1" bandRow="1">
                    <a:tableStyleId>{2D5ABB26-0587-4C30-8999-92F81FD0307C}</a:tableStyleId>
                  </a:tblPr>
                  <a:tblGrid>
                    <a:gridCol w="8985791">
                      <a:extLst>
                        <a:ext uri="{9D8B030D-6E8A-4147-A177-3AD203B41FA5}">
                          <a16:colId xmlns:a16="http://schemas.microsoft.com/office/drawing/2014/main" xmlns="" val="2435879438"/>
                        </a:ext>
                      </a:extLst>
                    </a:gridCol>
                    <a:gridCol w="1132607">
                      <a:extLst>
                        <a:ext uri="{9D8B030D-6E8A-4147-A177-3AD203B41FA5}">
                          <a16:colId xmlns:a16="http://schemas.microsoft.com/office/drawing/2014/main" xmlns="" val="348928089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acc>
                                  <m:accPr>
                                    <m:chr m:val="̇"/>
                                    <m:ctrlPr>
                                      <a:rPr lang="en-US" sz="2800" b="0" i="1" smtClean="0">
                                        <a:latin typeface="Cambria Math" charset="0"/>
                                        <a:ea typeface="Cambria Math" panose="02040503050406030204" pitchFamily="18" charset="0"/>
                                      </a:rPr>
                                    </m:ctrlPr>
                                  </m:accPr>
                                  <m:e>
                                    <m:r>
                                      <a:rPr lang="en-US" sz="2800" b="0" i="1" smtClean="0">
                                        <a:latin typeface="Cambria Math" panose="02040503050406030204" pitchFamily="18" charset="0"/>
                                        <a:ea typeface="Cambria Math" panose="02040503050406030204" pitchFamily="18" charset="0"/>
                                      </a:rPr>
                                      <m:t>𝑤</m:t>
                                    </m:r>
                                  </m:e>
                                </m:acc>
                                <m:r>
                                  <a:rPr lang="en-US" sz="2800" b="0" i="1" smtClean="0">
                                    <a:latin typeface="Cambria Math" panose="02040503050406030204" pitchFamily="18" charset="0"/>
                                    <a:ea typeface="Cambria Math" panose="02040503050406030204" pitchFamily="18" charset="0"/>
                                  </a:rPr>
                                  <m:t>=</m:t>
                                </m:r>
                                <m:f>
                                  <m:fPr>
                                    <m:ctrlPr>
                                      <a:rPr lang="en-US" sz="2800" b="0" i="1" smtClean="0">
                                        <a:latin typeface="Cambria Math" charset="0"/>
                                      </a:rPr>
                                    </m:ctrlPr>
                                  </m:fPr>
                                  <m:num>
                                    <m:r>
                                      <a:rPr lang="en-US" sz="2800" b="0" i="1" smtClean="0">
                                        <a:latin typeface="Cambria Math" panose="02040503050406030204" pitchFamily="18" charset="0"/>
                                        <a:ea typeface="Cambria Math" panose="02040503050406030204" pitchFamily="18" charset="0"/>
                                      </a:rPr>
                                      <m:t>𝑞</m:t>
                                    </m:r>
                                    <m:sSub>
                                      <m:sSubPr>
                                        <m:ctrlPr>
                                          <a:rPr lang="en-US" sz="2800" b="0" i="1" smtClean="0">
                                            <a:latin typeface="Cambria Math"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𝑉</m:t>
                                        </m:r>
                                      </m:e>
                                      <m:sub>
                                        <m:r>
                                          <a:rPr lang="en-US" sz="2800" b="0" i="1" smtClean="0">
                                            <a:latin typeface="Cambria Math" panose="02040503050406030204" pitchFamily="18" charset="0"/>
                                            <a:ea typeface="Cambria Math" panose="02040503050406030204" pitchFamily="18" charset="0"/>
                                          </a:rPr>
                                          <m:t>𝑚𝑎𝑥</m:t>
                                        </m:r>
                                      </m:sub>
                                    </m:sSub>
                                    <m:sSub>
                                      <m:sSubPr>
                                        <m:ctrlPr>
                                          <a:rPr lang="en-US" sz="2800" b="0" i="1" smtClean="0">
                                            <a:latin typeface="Cambria Math" charset="0"/>
                                            <a:ea typeface="Cambria Math" panose="02040503050406030204" pitchFamily="18" charset="0"/>
                                          </a:rPr>
                                        </m:ctrlPr>
                                      </m:sSubPr>
                                      <m:e>
                                        <m:r>
                                          <m:rPr>
                                            <m:sty m:val="p"/>
                                          </m:rPr>
                                          <a:rPr lang="el-GR" sz="2800" b="0" i="1" smtClean="0">
                                            <a:latin typeface="Cambria Math" panose="02040503050406030204" pitchFamily="18" charset="0"/>
                                            <a:ea typeface="Cambria Math" panose="02040503050406030204" pitchFamily="18" charset="0"/>
                                          </a:rPr>
                                          <m:t>Ω</m:t>
                                        </m:r>
                                      </m:e>
                                      <m:sub>
                                        <m:r>
                                          <a:rPr lang="en-US" sz="2800" b="0" i="1" smtClean="0">
                                            <a:latin typeface="Cambria Math" panose="02040503050406030204" pitchFamily="18" charset="0"/>
                                            <a:ea typeface="Cambria Math" panose="02040503050406030204" pitchFamily="18" charset="0"/>
                                          </a:rPr>
                                          <m:t>𝑠</m:t>
                                        </m:r>
                                      </m:sub>
                                    </m:sSub>
                                  </m:num>
                                  <m:den>
                                    <m:r>
                                      <a:rPr lang="en-US" sz="2800" b="0" i="1" smtClean="0">
                                        <a:latin typeface="Cambria Math" panose="02040503050406030204" pitchFamily="18" charset="0"/>
                                      </a:rPr>
                                      <m:t>2</m:t>
                                    </m:r>
                                    <m:r>
                                      <a:rPr lang="en-US" sz="2800" b="0" i="1" smtClean="0">
                                        <a:latin typeface="Cambria Math" panose="02040503050406030204" pitchFamily="18" charset="0"/>
                                        <a:ea typeface="Cambria Math" panose="02040503050406030204" pitchFamily="18" charset="0"/>
                                      </a:rPr>
                                      <m:t>𝜋</m:t>
                                    </m:r>
                                    <m:sSub>
                                      <m:sSubPr>
                                        <m:ctrlPr>
                                          <a:rPr lang="en-US" sz="2800" b="0" i="1" smtClean="0">
                                            <a:latin typeface="Cambria Math" charset="0"/>
                                          </a:rPr>
                                        </m:ctrlPr>
                                      </m:sSubPr>
                                      <m:e>
                                        <m:r>
                                          <a:rPr lang="en-US" sz="2800" b="0" i="1" smtClean="0">
                                            <a:latin typeface="Cambria Math" panose="02040503050406030204" pitchFamily="18" charset="0"/>
                                          </a:rPr>
                                          <m:t>𝑊</m:t>
                                        </m:r>
                                      </m:e>
                                      <m:sub>
                                        <m:r>
                                          <a:rPr lang="en-US" sz="2800" b="0" i="1" smtClean="0">
                                            <a:latin typeface="Cambria Math" panose="02040503050406030204" pitchFamily="18" charset="0"/>
                                          </a:rPr>
                                          <m:t>𝑠</m:t>
                                        </m:r>
                                      </m:sub>
                                    </m:sSub>
                                  </m:den>
                                </m:f>
                                <m:r>
                                  <a:rPr lang="en-US" sz="2800" b="0" i="1" smtClean="0">
                                    <a:latin typeface="Cambria Math" panose="02040503050406030204" pitchFamily="18" charset="0"/>
                                    <a:ea typeface="Cambria Math" panose="02040503050406030204" pitchFamily="18" charset="0"/>
                                  </a:rPr>
                                  <m:t> (</m:t>
                                </m:r>
                                <m:r>
                                  <m:rPr>
                                    <m:sty m:val="p"/>
                                  </m:rPr>
                                  <a:rPr lang="en-US" sz="2800" b="0" i="0" smtClean="0">
                                    <a:latin typeface="Cambria Math" panose="02040503050406030204" pitchFamily="18" charset="0"/>
                                    <a:ea typeface="Cambria Math" panose="02040503050406030204" pitchFamily="18" charset="0"/>
                                  </a:rPr>
                                  <m:t>sin</m:t>
                                </m:r>
                                <m:r>
                                  <a:rPr lang="en-US" sz="2800" b="0" i="1" smtClean="0">
                                    <a:latin typeface="Cambria Math" panose="02040503050406030204" pitchFamily="18" charset="0"/>
                                    <a:ea typeface="Cambria Math" panose="02040503050406030204" pitchFamily="18" charset="0"/>
                                  </a:rPr>
                                  <m:t>⁡(</m:t>
                                </m:r>
                                <m:r>
                                  <m:rPr>
                                    <m:sty m:val="p"/>
                                  </m:rPr>
                                  <a:rPr lang="el-GR" sz="2800" b="0" i="1" smtClean="0">
                                    <a:latin typeface="Cambria Math" panose="02040503050406030204" pitchFamily="18" charset="0"/>
                                    <a:ea typeface="Cambria Math" panose="02040503050406030204" pitchFamily="18" charset="0"/>
                                  </a:rPr>
                                  <m:t>Δ</m:t>
                                </m:r>
                                <m:r>
                                  <a:rPr lang="en-US" sz="2800" b="0" i="1" smtClean="0">
                                    <a:latin typeface="Cambria Math" panose="02040503050406030204" pitchFamily="18" charset="0"/>
                                    <a:ea typeface="Cambria Math" panose="02040503050406030204" pitchFamily="18" charset="0"/>
                                  </a:rPr>
                                  <m:t>𝜑</m:t>
                                </m:r>
                                <m:r>
                                  <a:rPr lang="en-US" sz="2800" b="0" i="1" smtClean="0">
                                    <a:latin typeface="Cambria Math" panose="02040503050406030204" pitchFamily="18" charset="0"/>
                                    <a:ea typeface="Cambria Math" panose="02040503050406030204" pitchFamily="18" charset="0"/>
                                  </a:rPr>
                                  <m:t>+</m:t>
                                </m:r>
                                <m:sSub>
                                  <m:sSubPr>
                                    <m:ctrlPr>
                                      <a:rPr lang="en-US" sz="2800" b="0" i="1" smtClean="0">
                                        <a:latin typeface="Cambria Math"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𝜑</m:t>
                                    </m:r>
                                  </m:e>
                                  <m:sub>
                                    <m:r>
                                      <a:rPr lang="en-US" sz="2800" b="0" i="1" smtClean="0">
                                        <a:latin typeface="Cambria Math" panose="02040503050406030204" pitchFamily="18" charset="0"/>
                                        <a:ea typeface="Cambria Math" panose="02040503050406030204" pitchFamily="18" charset="0"/>
                                      </a:rPr>
                                      <m:t>𝑠</m:t>
                                    </m:r>
                                  </m:sub>
                                </m:sSub>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𝑠𝑖𝑛</m:t>
                                </m:r>
                                <m:sSub>
                                  <m:sSubPr>
                                    <m:ctrlPr>
                                      <a:rPr lang="en-US" sz="2800" b="0" i="1" smtClean="0">
                                        <a:latin typeface="Cambria Math"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𝜑</m:t>
                                    </m:r>
                                  </m:e>
                                  <m:sub>
                                    <m:r>
                                      <a:rPr lang="en-US" sz="2800" b="0" i="1" smtClean="0">
                                        <a:latin typeface="Cambria Math" panose="02040503050406030204" pitchFamily="18" charset="0"/>
                                        <a:ea typeface="Cambria Math" panose="02040503050406030204" pitchFamily="18" charset="0"/>
                                      </a:rPr>
                                      <m:t>𝑠</m:t>
                                    </m:r>
                                  </m:sub>
                                </m:sSub>
                                <m:r>
                                  <a:rPr lang="en-US" sz="2800" b="0" i="1" smtClean="0">
                                    <a:latin typeface="Cambria Math" panose="02040503050406030204" pitchFamily="18" charset="0"/>
                                    <a:ea typeface="Cambria Math" panose="02040503050406030204" pitchFamily="18" charset="0"/>
                                  </a:rPr>
                                  <m:t>)</m:t>
                                </m:r>
                              </m:oMath>
                            </m:oMathPara>
                          </a14:m>
                          <a:endParaRPr lang="en-US" sz="2800" b="0" dirty="0" smtClean="0"/>
                        </a:p>
                      </a:txBody>
                      <a:tcPr>
                        <a:noFill/>
                      </a:tcPr>
                    </a:tc>
                    <a:tc>
                      <a:txBody>
                        <a:bodyPr/>
                        <a:lstStyle/>
                        <a:p>
                          <a:pPr algn="r"/>
                          <a:r>
                            <a:rPr lang="en-GB" sz="2800" dirty="0" smtClean="0"/>
                            <a:t>Eq. 25 </a:t>
                          </a:r>
                          <a:endParaRPr lang="en-GB" sz="2800" dirty="0"/>
                        </a:p>
                      </a:txBody>
                      <a:tcPr anchor="ctr"/>
                    </a:tc>
                    <a:extLst>
                      <a:ext uri="{0D108BD9-81ED-4DB2-BD59-A6C34878D82A}">
                        <a16:rowId xmlns:a16="http://schemas.microsoft.com/office/drawing/2014/main" xmlns="" val="2992407173"/>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1230630462"/>
                  </p:ext>
                </p:extLst>
              </p:nvPr>
            </p:nvGraphicFramePr>
            <p:xfrm>
              <a:off x="799891" y="1530268"/>
              <a:ext cx="10118398" cy="965137"/>
            </p:xfrm>
            <a:graphic>
              <a:graphicData uri="http://schemas.openxmlformats.org/drawingml/2006/table">
                <a:tbl>
                  <a:tblPr firstRow="1" bandRow="1">
                    <a:tableStyleId>{2D5ABB26-0587-4C30-8999-92F81FD0307C}</a:tableStyleId>
                  </a:tblPr>
                  <a:tblGrid>
                    <a:gridCol w="8985791">
                      <a:extLst>
                        <a:ext uri="{9D8B030D-6E8A-4147-A177-3AD203B41FA5}">
                          <a16:colId xmlns="" xmlns:a16="http://schemas.microsoft.com/office/drawing/2014/main" xmlns:a14="http://schemas.microsoft.com/office/drawing/2010/main" val="2435879438"/>
                        </a:ext>
                      </a:extLst>
                    </a:gridCol>
                    <a:gridCol w="1132607">
                      <a:extLst>
                        <a:ext uri="{9D8B030D-6E8A-4147-A177-3AD203B41FA5}">
                          <a16:colId xmlns="" xmlns:a16="http://schemas.microsoft.com/office/drawing/2014/main" xmlns:a14="http://schemas.microsoft.com/office/drawing/2010/main" val="3489280894"/>
                        </a:ext>
                      </a:extLst>
                    </a:gridCol>
                  </a:tblGrid>
                  <a:tr h="965137">
                    <a:tc>
                      <a:txBody>
                        <a:bodyPr/>
                        <a:lstStyle/>
                        <a:p>
                          <a:endParaRPr lang="en-US"/>
                        </a:p>
                      </a:txBody>
                      <a:tcPr>
                        <a:blipFill rotWithShape="0">
                          <a:blip r:embed="rId2"/>
                          <a:stretch>
                            <a:fillRect r="-12610"/>
                          </a:stretch>
                        </a:blipFill>
                      </a:tcPr>
                    </a:tc>
                    <a:tc>
                      <a:txBody>
                        <a:bodyPr/>
                        <a:lstStyle/>
                        <a:p>
                          <a:pPr algn="r"/>
                          <a:r>
                            <a:rPr lang="en-GB" sz="2800" dirty="0" smtClean="0"/>
                            <a:t>Eq. 25 </a:t>
                          </a:r>
                          <a:endParaRPr lang="en-GB" sz="2800" dirty="0"/>
                        </a:p>
                      </a:txBody>
                      <a:tcPr anchor="ctr"/>
                    </a:tc>
                    <a:extLst>
                      <a:ext uri="{0D108BD9-81ED-4DB2-BD59-A6C34878D82A}">
                        <a16:rowId xmlns="" xmlns:a16="http://schemas.microsoft.com/office/drawing/2014/main" xmlns:a14="http://schemas.microsoft.com/office/drawing/2010/main" val="2992407173"/>
                      </a:ext>
                    </a:extLst>
                  </a:tr>
                </a:tbl>
              </a:graphicData>
            </a:graphic>
          </p:graphicFrame>
        </mc:Fallback>
      </mc:AlternateContent>
      <p:sp>
        <p:nvSpPr>
          <p:cNvPr id="4" name="TextBox 3"/>
          <p:cNvSpPr txBox="1"/>
          <p:nvPr/>
        </p:nvSpPr>
        <p:spPr>
          <a:xfrm>
            <a:off x="557048" y="1855705"/>
            <a:ext cx="2910733" cy="369332"/>
          </a:xfrm>
          <a:prstGeom prst="rect">
            <a:avLst/>
          </a:prstGeom>
          <a:noFill/>
        </p:spPr>
        <p:txBody>
          <a:bodyPr wrap="none" rtlCol="0">
            <a:spAutoFit/>
          </a:bodyPr>
          <a:lstStyle/>
          <a:p>
            <a:r>
              <a:rPr lang="en-GB" dirty="0" smtClean="0"/>
              <a:t>FIRST EQUATION OF MOTION</a:t>
            </a:r>
            <a:endParaRPr lang="en-GB" dirty="0"/>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791170577"/>
                  </p:ext>
                </p:extLst>
              </p:nvPr>
            </p:nvGraphicFramePr>
            <p:xfrm>
              <a:off x="799891" y="2348446"/>
              <a:ext cx="10118398" cy="904177"/>
            </p:xfrm>
            <a:graphic>
              <a:graphicData uri="http://schemas.openxmlformats.org/drawingml/2006/table">
                <a:tbl>
                  <a:tblPr firstRow="1" bandRow="1">
                    <a:tableStyleId>{2D5ABB26-0587-4C30-8999-92F81FD0307C}</a:tableStyleId>
                  </a:tblPr>
                  <a:tblGrid>
                    <a:gridCol w="8793286">
                      <a:extLst>
                        <a:ext uri="{9D8B030D-6E8A-4147-A177-3AD203B41FA5}">
                          <a16:colId xmlns:a16="http://schemas.microsoft.com/office/drawing/2014/main" xmlns="" val="2435879438"/>
                        </a:ext>
                      </a:extLst>
                    </a:gridCol>
                    <a:gridCol w="1325112">
                      <a:extLst>
                        <a:ext uri="{9D8B030D-6E8A-4147-A177-3AD203B41FA5}">
                          <a16:colId xmlns:a16="http://schemas.microsoft.com/office/drawing/2014/main" xmlns="" val="348928089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acc>
                                  <m:accPr>
                                    <m:chr m:val="̇"/>
                                    <m:ctrlPr>
                                      <a:rPr lang="en-US" sz="2800" b="0" i="1" smtClean="0">
                                        <a:latin typeface="Cambria Math" charset="0"/>
                                        <a:ea typeface="Cambria Math" panose="02040503050406030204" pitchFamily="18" charset="0"/>
                                      </a:rPr>
                                    </m:ctrlPr>
                                  </m:accPr>
                                  <m:e>
                                    <m:r>
                                      <m:rPr>
                                        <m:sty m:val="p"/>
                                      </m:rPr>
                                      <a:rPr lang="el-GR" sz="2800" b="0" i="1" smtClean="0">
                                        <a:latin typeface="Cambria Math" panose="02040503050406030204" pitchFamily="18" charset="0"/>
                                        <a:ea typeface="Cambria Math" panose="02040503050406030204" pitchFamily="18" charset="0"/>
                                      </a:rPr>
                                      <m:t>Δ</m:t>
                                    </m:r>
                                    <m:r>
                                      <a:rPr lang="el-GR" sz="2800" b="0" i="1" smtClean="0">
                                        <a:latin typeface="Cambria Math" panose="02040503050406030204" pitchFamily="18" charset="0"/>
                                        <a:ea typeface="Cambria Math" panose="02040503050406030204" pitchFamily="18" charset="0"/>
                                      </a:rPr>
                                      <m:t>𝜑</m:t>
                                    </m:r>
                                    <m:r>
                                      <a:rPr lang="en-US" sz="2800" b="0" i="1" smtClean="0">
                                        <a:latin typeface="Cambria Math" panose="02040503050406030204" pitchFamily="18" charset="0"/>
                                        <a:ea typeface="Cambria Math" panose="02040503050406030204" pitchFamily="18" charset="0"/>
                                      </a:rPr>
                                      <m:t>=</m:t>
                                    </m:r>
                                  </m:e>
                                </m:acc>
                                <m:f>
                                  <m:fPr>
                                    <m:ctrlPr>
                                      <a:rPr lang="en-US" sz="2800" b="0" i="1" smtClean="0">
                                        <a:latin typeface="Cambria Math" charset="0"/>
                                        <a:ea typeface="Cambria Math" panose="02040503050406030204" pitchFamily="18" charset="0"/>
                                      </a:rPr>
                                    </m:ctrlPr>
                                  </m:fPr>
                                  <m:num>
                                    <m:r>
                                      <a:rPr lang="en-US" sz="2800" b="0" i="1" smtClean="0">
                                        <a:latin typeface="Cambria Math" panose="02040503050406030204" pitchFamily="18" charset="0"/>
                                        <a:ea typeface="Cambria Math" panose="02040503050406030204" pitchFamily="18" charset="0"/>
                                      </a:rPr>
                                      <m:t>𝛿</m:t>
                                    </m:r>
                                    <m:r>
                                      <a:rPr lang="en-US" sz="2800" b="0" i="1" smtClean="0">
                                        <a:latin typeface="Cambria Math" panose="02040503050406030204" pitchFamily="18" charset="0"/>
                                        <a:ea typeface="Cambria Math" panose="02040503050406030204" pitchFamily="18" charset="0"/>
                                      </a:rPr>
                                      <m:t>(</m:t>
                                    </m:r>
                                    <m:r>
                                      <m:rPr>
                                        <m:sty m:val="p"/>
                                      </m:rPr>
                                      <a:rPr lang="el-GR" sz="2800" b="0" i="1" smtClean="0">
                                        <a:latin typeface="Cambria Math" panose="02040503050406030204" pitchFamily="18" charset="0"/>
                                        <a:ea typeface="Cambria Math" panose="02040503050406030204" pitchFamily="18" charset="0"/>
                                      </a:rPr>
                                      <m:t>Δ</m:t>
                                    </m:r>
                                    <m:r>
                                      <a:rPr lang="el-GR" sz="2800" b="0" i="1" smtClean="0">
                                        <a:latin typeface="Cambria Math" panose="02040503050406030204" pitchFamily="18" charset="0"/>
                                        <a:ea typeface="Cambria Math" panose="02040503050406030204" pitchFamily="18" charset="0"/>
                                      </a:rPr>
                                      <m:t>𝜑</m:t>
                                    </m:r>
                                    <m:r>
                                      <a:rPr lang="en-US" sz="2800" b="0" i="1" smtClean="0">
                                        <a:latin typeface="Cambria Math" panose="02040503050406030204" pitchFamily="18" charset="0"/>
                                        <a:ea typeface="Cambria Math" panose="02040503050406030204" pitchFamily="18" charset="0"/>
                                      </a:rPr>
                                      <m:t>)</m:t>
                                    </m:r>
                                  </m:num>
                                  <m:den>
                                    <m:r>
                                      <a:rPr lang="en-US" sz="2800" b="0" i="1" smtClean="0">
                                        <a:latin typeface="Cambria Math" panose="02040503050406030204" pitchFamily="18" charset="0"/>
                                        <a:ea typeface="Cambria Math" panose="02040503050406030204" pitchFamily="18" charset="0"/>
                                      </a:rPr>
                                      <m:t>𝛿</m:t>
                                    </m:r>
                                    <m:r>
                                      <a:rPr lang="en-US" sz="2800" b="0" i="1" smtClean="0">
                                        <a:latin typeface="Cambria Math" panose="02040503050406030204" pitchFamily="18" charset="0"/>
                                        <a:ea typeface="Cambria Math" panose="02040503050406030204" pitchFamily="18" charset="0"/>
                                      </a:rPr>
                                      <m:t>𝑡</m:t>
                                    </m:r>
                                  </m:den>
                                </m:f>
                                <m:r>
                                  <a:rPr lang="en-US" sz="2800" b="0" i="1" smtClean="0">
                                    <a:latin typeface="Cambria Math" panose="02040503050406030204" pitchFamily="18" charset="0"/>
                                    <a:ea typeface="Cambria Math" panose="02040503050406030204" pitchFamily="18" charset="0"/>
                                  </a:rPr>
                                  <m:t>=</m:t>
                                </m:r>
                                <m:sSub>
                                  <m:sSubPr>
                                    <m:ctrlPr>
                                      <a:rPr lang="en-US" sz="2800" b="0" i="1" smtClean="0">
                                        <a:latin typeface="Cambria Math"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h</m:t>
                                    </m:r>
                                    <m:sSub>
                                      <m:sSubPr>
                                        <m:ctrlPr>
                                          <a:rPr lang="en-US" sz="2800" b="0" i="1" smtClean="0">
                                            <a:latin typeface="Cambria Math" charset="0"/>
                                            <a:ea typeface="Cambria Math" panose="02040503050406030204" pitchFamily="18" charset="0"/>
                                          </a:rPr>
                                        </m:ctrlPr>
                                      </m:sSubPr>
                                      <m:e>
                                        <m:r>
                                          <m:rPr>
                                            <m:sty m:val="p"/>
                                          </m:rPr>
                                          <a:rPr lang="el-GR" sz="2800" b="0" i="1" smtClean="0">
                                            <a:latin typeface="Cambria Math" panose="02040503050406030204" pitchFamily="18" charset="0"/>
                                            <a:ea typeface="Cambria Math" panose="02040503050406030204" pitchFamily="18" charset="0"/>
                                          </a:rPr>
                                          <m:t>Γ</m:t>
                                        </m:r>
                                      </m:e>
                                      <m:sub>
                                        <m:r>
                                          <a:rPr lang="en-US" sz="2800" b="0" i="1" smtClean="0">
                                            <a:latin typeface="Cambria Math" panose="02040503050406030204" pitchFamily="18" charset="0"/>
                                            <a:ea typeface="Cambria Math" panose="02040503050406030204" pitchFamily="18" charset="0"/>
                                          </a:rPr>
                                          <m:t>𝑠</m:t>
                                        </m:r>
                                      </m:sub>
                                    </m:sSub>
                                    <m:r>
                                      <m:rPr>
                                        <m:sty m:val="p"/>
                                      </m:rPr>
                                      <a:rPr lang="el-GR" sz="2800" b="0" i="1" smtClean="0">
                                        <a:latin typeface="Cambria Math" panose="02040503050406030204" pitchFamily="18" charset="0"/>
                                        <a:ea typeface="Cambria Math" panose="02040503050406030204" pitchFamily="18" charset="0"/>
                                      </a:rPr>
                                      <m:t>Ω</m:t>
                                    </m:r>
                                  </m:e>
                                  <m:sub>
                                    <m:r>
                                      <a:rPr lang="en-US" sz="2800" b="0" i="1" smtClean="0">
                                        <a:latin typeface="Cambria Math" panose="02040503050406030204" pitchFamily="18" charset="0"/>
                                        <a:ea typeface="Cambria Math" panose="02040503050406030204" pitchFamily="18" charset="0"/>
                                      </a:rPr>
                                      <m:t>𝑠</m:t>
                                    </m:r>
                                  </m:sub>
                                </m:sSub>
                                <m:r>
                                  <a:rPr lang="en-US" sz="2800" b="0" i="1" smtClean="0">
                                    <a:latin typeface="Cambria Math" panose="02040503050406030204" pitchFamily="18" charset="0"/>
                                    <a:ea typeface="Cambria Math" panose="02040503050406030204" pitchFamily="18" charset="0"/>
                                  </a:rPr>
                                  <m:t>𝑤</m:t>
                                </m:r>
                              </m:oMath>
                            </m:oMathPara>
                          </a14:m>
                          <a:endParaRPr lang="en-US" sz="2800" b="0" dirty="0" smtClean="0"/>
                        </a:p>
                      </a:txBody>
                      <a:tcPr>
                        <a:noFill/>
                      </a:tcPr>
                    </a:tc>
                    <a:tc>
                      <a:txBody>
                        <a:bodyPr/>
                        <a:lstStyle/>
                        <a:p>
                          <a:pPr algn="r"/>
                          <a:r>
                            <a:rPr lang="en-GB" sz="2800" dirty="0" smtClean="0"/>
                            <a:t>Eq. 34 </a:t>
                          </a:r>
                          <a:endParaRPr lang="en-GB" sz="2800" dirty="0"/>
                        </a:p>
                      </a:txBody>
                      <a:tcPr anchor="ctr"/>
                    </a:tc>
                    <a:extLst>
                      <a:ext uri="{0D108BD9-81ED-4DB2-BD59-A6C34878D82A}">
                        <a16:rowId xmlns:a16="http://schemas.microsoft.com/office/drawing/2014/main" xmlns="" val="2992407173"/>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791170577"/>
                  </p:ext>
                </p:extLst>
              </p:nvPr>
            </p:nvGraphicFramePr>
            <p:xfrm>
              <a:off x="799891" y="2348446"/>
              <a:ext cx="10118398" cy="904177"/>
            </p:xfrm>
            <a:graphic>
              <a:graphicData uri="http://schemas.openxmlformats.org/drawingml/2006/table">
                <a:tbl>
                  <a:tblPr firstRow="1" bandRow="1">
                    <a:tableStyleId>{2D5ABB26-0587-4C30-8999-92F81FD0307C}</a:tableStyleId>
                  </a:tblPr>
                  <a:tblGrid>
                    <a:gridCol w="8793286">
                      <a:extLst>
                        <a:ext uri="{9D8B030D-6E8A-4147-A177-3AD203B41FA5}">
                          <a16:colId xmlns="" xmlns:a16="http://schemas.microsoft.com/office/drawing/2014/main" xmlns:a14="http://schemas.microsoft.com/office/drawing/2010/main" val="2435879438"/>
                        </a:ext>
                      </a:extLst>
                    </a:gridCol>
                    <a:gridCol w="1325112">
                      <a:extLst>
                        <a:ext uri="{9D8B030D-6E8A-4147-A177-3AD203B41FA5}">
                          <a16:colId xmlns="" xmlns:a16="http://schemas.microsoft.com/office/drawing/2014/main" xmlns:a14="http://schemas.microsoft.com/office/drawing/2010/main" val="3489280894"/>
                        </a:ext>
                      </a:extLst>
                    </a:gridCol>
                  </a:tblGrid>
                  <a:tr h="904177">
                    <a:tc>
                      <a:txBody>
                        <a:bodyPr/>
                        <a:lstStyle/>
                        <a:p>
                          <a:endParaRPr lang="en-US"/>
                        </a:p>
                      </a:txBody>
                      <a:tcPr>
                        <a:blipFill rotWithShape="0">
                          <a:blip r:embed="rId3"/>
                          <a:stretch>
                            <a:fillRect r="-15107"/>
                          </a:stretch>
                        </a:blipFill>
                      </a:tcPr>
                    </a:tc>
                    <a:tc>
                      <a:txBody>
                        <a:bodyPr/>
                        <a:lstStyle/>
                        <a:p>
                          <a:pPr algn="r"/>
                          <a:r>
                            <a:rPr lang="en-GB" sz="2800" dirty="0" smtClean="0"/>
                            <a:t>Eq. 34 </a:t>
                          </a:r>
                          <a:endParaRPr lang="en-GB" sz="2800" dirty="0"/>
                        </a:p>
                      </a:txBody>
                      <a:tcPr anchor="ctr"/>
                    </a:tc>
                    <a:extLst>
                      <a:ext uri="{0D108BD9-81ED-4DB2-BD59-A6C34878D82A}">
                        <a16:rowId xmlns="" xmlns:a16="http://schemas.microsoft.com/office/drawing/2014/main" xmlns:a14="http://schemas.microsoft.com/office/drawing/2010/main" val="2992407173"/>
                      </a:ext>
                    </a:extLst>
                  </a:tr>
                </a:tbl>
              </a:graphicData>
            </a:graphic>
          </p:graphicFrame>
        </mc:Fallback>
      </mc:AlternateContent>
      <p:sp>
        <p:nvSpPr>
          <p:cNvPr id="6" name="TextBox 5"/>
          <p:cNvSpPr txBox="1"/>
          <p:nvPr/>
        </p:nvSpPr>
        <p:spPr>
          <a:xfrm>
            <a:off x="430925" y="2651287"/>
            <a:ext cx="3189527" cy="369332"/>
          </a:xfrm>
          <a:prstGeom prst="rect">
            <a:avLst/>
          </a:prstGeom>
          <a:noFill/>
        </p:spPr>
        <p:txBody>
          <a:bodyPr wrap="none" rtlCol="0">
            <a:spAutoFit/>
          </a:bodyPr>
          <a:lstStyle/>
          <a:p>
            <a:r>
              <a:rPr lang="en-GB" dirty="0" smtClean="0"/>
              <a:t>SECOND EQUATION OF MOTION</a:t>
            </a:r>
            <a:endParaRPr lang="en-GB" dirty="0"/>
          </a:p>
        </p:txBody>
      </p:sp>
      <p:sp>
        <p:nvSpPr>
          <p:cNvPr id="7" name="TextBox 6"/>
          <p:cNvSpPr txBox="1"/>
          <p:nvPr/>
        </p:nvSpPr>
        <p:spPr>
          <a:xfrm>
            <a:off x="459888" y="4017075"/>
            <a:ext cx="11536164" cy="954107"/>
          </a:xfrm>
          <a:prstGeom prst="rect">
            <a:avLst/>
          </a:prstGeom>
          <a:noFill/>
        </p:spPr>
        <p:txBody>
          <a:bodyPr wrap="square" rtlCol="0">
            <a:spAutoFit/>
          </a:bodyPr>
          <a:lstStyle/>
          <a:p>
            <a:r>
              <a:rPr lang="en-GB" sz="2800" dirty="0" smtClean="0"/>
              <a:t>Differential equations system to describe the evolution as a function of time of the energy and phase of the real particle around the synchronous </a:t>
            </a:r>
            <a:r>
              <a:rPr lang="en-GB" sz="2800" dirty="0" smtClean="0"/>
              <a:t>particle</a:t>
            </a:r>
            <a:endParaRPr lang="en-GB" sz="2800" dirty="0"/>
          </a:p>
        </p:txBody>
      </p:sp>
      <p:sp>
        <p:nvSpPr>
          <p:cNvPr id="8" name="TextBox 7"/>
          <p:cNvSpPr txBox="1"/>
          <p:nvPr/>
        </p:nvSpPr>
        <p:spPr>
          <a:xfrm>
            <a:off x="565558" y="5177285"/>
            <a:ext cx="11060383" cy="1200329"/>
          </a:xfrm>
          <a:prstGeom prst="rect">
            <a:avLst/>
          </a:prstGeom>
          <a:noFill/>
        </p:spPr>
        <p:txBody>
          <a:bodyPr wrap="square" rtlCol="0">
            <a:spAutoFit/>
          </a:bodyPr>
          <a:lstStyle/>
          <a:p>
            <a:r>
              <a:rPr lang="en-GB" sz="2400" dirty="0" smtClean="0"/>
              <a:t>Note: In order to obtain the first equation of motion, we have assumed that the beam energy can be change only by the applied RF field, and we have neglected any other energy variation due to interaction with the environment or the synchrotron radiation</a:t>
            </a:r>
            <a:endParaRPr lang="en-GB" sz="2400" dirty="0"/>
          </a:p>
        </p:txBody>
      </p:sp>
      <mc:AlternateContent xmlns:mc="http://schemas.openxmlformats.org/markup-compatibility/2006" xmlns:a14="http://schemas.microsoft.com/office/drawing/2010/main">
        <mc:Choice Requires="a14">
          <p:sp>
            <p:nvSpPr>
              <p:cNvPr id="12" name="TextBox 11"/>
              <p:cNvSpPr txBox="1"/>
              <p:nvPr/>
            </p:nvSpPr>
            <p:spPr>
              <a:xfrm>
                <a:off x="3781612" y="3153163"/>
                <a:ext cx="3131755" cy="5311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charset="0"/>
                            </a:rPr>
                          </m:ctrlPr>
                        </m:sSubPr>
                        <m:e>
                          <m:r>
                            <m:rPr>
                              <m:sty m:val="p"/>
                            </m:rPr>
                            <a:rPr lang="el-GR" i="1" smtClean="0">
                              <a:latin typeface="Cambria Math" charset="0"/>
                              <a:ea typeface="Cambria Math" charset="0"/>
                              <a:cs typeface="Cambria Math" charset="0"/>
                            </a:rPr>
                            <m:t>Γ</m:t>
                          </m:r>
                        </m:e>
                        <m:sub>
                          <m:r>
                            <a:rPr lang="en-US" b="0" i="1" smtClean="0">
                              <a:latin typeface="Cambria Math" charset="0"/>
                            </a:rPr>
                            <m:t>𝑠</m:t>
                          </m:r>
                        </m:sub>
                      </m:sSub>
                      <m:r>
                        <a:rPr lang="en-US" b="0" i="1" smtClean="0">
                          <a:latin typeface="Cambria Math" charset="0"/>
                        </a:rPr>
                        <m:t>=</m:t>
                      </m:r>
                      <m:f>
                        <m:fPr>
                          <m:ctrlPr>
                            <a:rPr lang="mr-IN" b="0" i="1" smtClean="0">
                              <a:latin typeface="Cambria Math" charset="0"/>
                            </a:rPr>
                          </m:ctrlPr>
                        </m:fPr>
                        <m:num>
                          <m:r>
                            <a:rPr lang="mr-IN" b="0" i="1" smtClean="0">
                              <a:latin typeface="Cambria Math" charset="0"/>
                              <a:ea typeface="Cambria Math" charset="0"/>
                              <a:cs typeface="Cambria Math" charset="0"/>
                            </a:rPr>
                            <m:t>𝜂</m:t>
                          </m:r>
                        </m:num>
                        <m:den>
                          <m:sSubSup>
                            <m:sSubSupPr>
                              <m:ctrlPr>
                                <a:rPr lang="en-US" b="0" i="1" smtClean="0">
                                  <a:latin typeface="Cambria Math" charset="0"/>
                                </a:rPr>
                              </m:ctrlPr>
                            </m:sSubSupPr>
                            <m:e>
                              <m:r>
                                <a:rPr lang="en-US" b="0" i="1" smtClean="0">
                                  <a:latin typeface="Cambria Math" charset="0"/>
                                  <a:ea typeface="Cambria Math" charset="0"/>
                                  <a:cs typeface="Cambria Math" charset="0"/>
                                </a:rPr>
                                <m:t>𝛽</m:t>
                              </m:r>
                            </m:e>
                            <m:sub>
                              <m:r>
                                <a:rPr lang="en-US" b="0" i="1" smtClean="0">
                                  <a:latin typeface="Cambria Math" charset="0"/>
                                </a:rPr>
                                <m:t>𝑠</m:t>
                              </m:r>
                            </m:sub>
                            <m:sup>
                              <m:r>
                                <a:rPr lang="en-US" b="0" i="1" smtClean="0">
                                  <a:latin typeface="Cambria Math" charset="0"/>
                                </a:rPr>
                                <m:t>2</m:t>
                              </m:r>
                            </m:sup>
                          </m:sSubSup>
                        </m:den>
                      </m:f>
                      <m:r>
                        <a:rPr lang="en-US" b="0" i="0" smtClean="0">
                          <a:latin typeface="Cambria Math" charset="0"/>
                        </a:rPr>
                        <m:t>, </m:t>
                      </m:r>
                      <m:r>
                        <m:rPr>
                          <m:sty m:val="p"/>
                        </m:rPr>
                        <a:rPr lang="en-US" b="0" i="0" smtClean="0">
                          <a:latin typeface="Cambria Math" charset="0"/>
                        </a:rPr>
                        <m:t>h</m:t>
                      </m:r>
                      <m:r>
                        <a:rPr lang="en-US" b="0" i="0" smtClean="0">
                          <a:latin typeface="Cambria Math" charset="0"/>
                        </a:rPr>
                        <m:t>=</m:t>
                      </m:r>
                      <m:r>
                        <m:rPr>
                          <m:sty m:val="p"/>
                        </m:rPr>
                        <a:rPr lang="en-US" b="0" i="0" smtClean="0">
                          <a:latin typeface="Cambria Math" charset="0"/>
                        </a:rPr>
                        <m:t>harmonic</m:t>
                      </m:r>
                      <m:r>
                        <a:rPr lang="en-US" b="0" i="0" smtClean="0">
                          <a:latin typeface="Cambria Math" charset="0"/>
                        </a:rPr>
                        <m:t> </m:t>
                      </m:r>
                      <m:r>
                        <m:rPr>
                          <m:sty m:val="p"/>
                        </m:rPr>
                        <a:rPr lang="en-US" b="0" i="0" smtClean="0">
                          <a:latin typeface="Cambria Math" charset="0"/>
                        </a:rPr>
                        <m:t>number</m:t>
                      </m:r>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3781612" y="3153163"/>
                <a:ext cx="3131755" cy="531107"/>
              </a:xfrm>
              <a:prstGeom prst="rect">
                <a:avLst/>
              </a:prstGeom>
              <a:blipFill rotWithShape="0">
                <a:blip r:embed="rId4"/>
                <a:stretch>
                  <a:fillRect b="-1149"/>
                </a:stretch>
              </a:blipFill>
            </p:spPr>
            <p:txBody>
              <a:bodyPr/>
              <a:lstStyle/>
              <a:p>
                <a:r>
                  <a:rPr lang="en-US">
                    <a:noFill/>
                  </a:rPr>
                  <a:t> </a:t>
                </a:r>
              </a:p>
            </p:txBody>
          </p:sp>
        </mc:Fallback>
      </mc:AlternateContent>
    </p:spTree>
    <p:extLst>
      <p:ext uri="{BB962C8B-B14F-4D97-AF65-F5344CB8AC3E}">
        <p14:creationId xmlns:p14="http://schemas.microsoft.com/office/powerpoint/2010/main" val="8223598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22.03.2022</a:t>
            </a:r>
            <a:endParaRPr lang="en-GB"/>
          </a:p>
        </p:txBody>
      </p:sp>
      <p:sp>
        <p:nvSpPr>
          <p:cNvPr id="3" name="Footer Placeholder 2"/>
          <p:cNvSpPr>
            <a:spLocks noGrp="1"/>
          </p:cNvSpPr>
          <p:nvPr>
            <p:ph type="ftr" sz="quarter" idx="11"/>
          </p:nvPr>
        </p:nvSpPr>
        <p:spPr/>
        <p:txBody>
          <a:bodyPr/>
          <a:lstStyle/>
          <a:p>
            <a:r>
              <a:rPr lang="en-GB" smtClean="0"/>
              <a:t>Introduction to accelerator physics, R. Alemany Fernandez</a:t>
            </a:r>
            <a:endParaRPr lang="en-GB"/>
          </a:p>
        </p:txBody>
      </p:sp>
      <p:sp>
        <p:nvSpPr>
          <p:cNvPr id="4" name="Slide Number Placeholder 3"/>
          <p:cNvSpPr>
            <a:spLocks noGrp="1"/>
          </p:cNvSpPr>
          <p:nvPr>
            <p:ph type="sldNum" sz="quarter" idx="12"/>
          </p:nvPr>
        </p:nvSpPr>
        <p:spPr/>
        <p:txBody>
          <a:bodyPr/>
          <a:lstStyle/>
          <a:p>
            <a:fld id="{F45B2314-50F7-4F10-B8A8-A8DCE8E27403}" type="slidenum">
              <a:rPr lang="en-GB" smtClean="0"/>
              <a:t>41</a:t>
            </a:fld>
            <a:endParaRPr lang="en-GB"/>
          </a:p>
        </p:txBody>
      </p:sp>
      <p:sp>
        <p:nvSpPr>
          <p:cNvPr id="5" name="TextBox 4"/>
          <p:cNvSpPr txBox="1"/>
          <p:nvPr/>
        </p:nvSpPr>
        <p:spPr>
          <a:xfrm>
            <a:off x="994610" y="2534653"/>
            <a:ext cx="9499588" cy="707886"/>
          </a:xfrm>
          <a:prstGeom prst="rect">
            <a:avLst/>
          </a:prstGeom>
          <a:noFill/>
        </p:spPr>
        <p:txBody>
          <a:bodyPr wrap="none" rtlCol="0">
            <a:spAutoFit/>
          </a:bodyPr>
          <a:lstStyle/>
          <a:p>
            <a:r>
              <a:rPr lang="en-US" sz="4000" smtClean="0"/>
              <a:t>PARTICULAR CASE </a:t>
            </a:r>
            <a:r>
              <a:rPr lang="en-US" sz="4000" smtClean="0">
                <a:sym typeface="Wingdings"/>
              </a:rPr>
              <a:t> SMALL DEVIATIONS</a:t>
            </a:r>
            <a:endParaRPr lang="en-US" sz="4000" dirty="0"/>
          </a:p>
        </p:txBody>
      </p:sp>
    </p:spTree>
    <p:extLst>
      <p:ext uri="{BB962C8B-B14F-4D97-AF65-F5344CB8AC3E}">
        <p14:creationId xmlns:p14="http://schemas.microsoft.com/office/powerpoint/2010/main" val="21326290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graphicFrame>
            <p:nvGraphicFramePr>
              <p:cNvPr id="10" name="Table 9"/>
              <p:cNvGraphicFramePr>
                <a:graphicFrameLocks noGrp="1"/>
              </p:cNvGraphicFramePr>
              <p:nvPr>
                <p:extLst>
                  <p:ext uri="{D42A27DB-BD31-4B8C-83A1-F6EECF244321}">
                    <p14:modId xmlns:p14="http://schemas.microsoft.com/office/powerpoint/2010/main" val="1895697820"/>
                  </p:ext>
                </p:extLst>
              </p:nvPr>
            </p:nvGraphicFramePr>
            <p:xfrm>
              <a:off x="746235" y="4267270"/>
              <a:ext cx="10118398" cy="613918"/>
            </p:xfrm>
            <a:graphic>
              <a:graphicData uri="http://schemas.openxmlformats.org/drawingml/2006/table">
                <a:tbl>
                  <a:tblPr firstRow="1" bandRow="1">
                    <a:tableStyleId>{2D5ABB26-0587-4C30-8999-92F81FD0307C}</a:tableStyleId>
                  </a:tblPr>
                  <a:tblGrid>
                    <a:gridCol w="7073461">
                      <a:extLst>
                        <a:ext uri="{9D8B030D-6E8A-4147-A177-3AD203B41FA5}">
                          <a16:colId xmlns:a16="http://schemas.microsoft.com/office/drawing/2014/main" xmlns="" val="2435879438"/>
                        </a:ext>
                      </a:extLst>
                    </a:gridCol>
                    <a:gridCol w="3044937">
                      <a:extLst>
                        <a:ext uri="{9D8B030D-6E8A-4147-A177-3AD203B41FA5}">
                          <a16:colId xmlns:a16="http://schemas.microsoft.com/office/drawing/2014/main" xmlns="" val="348928089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acc>
                                  <m:accPr>
                                    <m:chr m:val="̇"/>
                                    <m:ctrlPr>
                                      <a:rPr lang="en-US" b="0" i="1" smtClean="0">
                                        <a:latin typeface="Cambria Math" charset="0"/>
                                        <a:ea typeface="Cambria Math" panose="02040503050406030204" pitchFamily="18" charset="0"/>
                                      </a:rPr>
                                    </m:ctrlPr>
                                  </m:accPr>
                                  <m:e>
                                    <m:r>
                                      <m:rPr>
                                        <m:sty m:val="p"/>
                                      </m:rPr>
                                      <a:rPr lang="el-GR" b="0" i="1" smtClean="0">
                                        <a:latin typeface="Cambria Math" panose="02040503050406030204" pitchFamily="18" charset="0"/>
                                        <a:ea typeface="Cambria Math" panose="02040503050406030204" pitchFamily="18" charset="0"/>
                                      </a:rPr>
                                      <m:t>Δ</m:t>
                                    </m:r>
                                    <m:r>
                                      <a:rPr lang="el-GR" b="0" i="1" smtClean="0">
                                        <a:latin typeface="Cambria Math" panose="02040503050406030204" pitchFamily="18" charset="0"/>
                                        <a:ea typeface="Cambria Math" panose="02040503050406030204" pitchFamily="18" charset="0"/>
                                      </a:rPr>
                                      <m:t>𝜑</m:t>
                                    </m:r>
                                    <m:r>
                                      <a:rPr lang="en-US" b="0" i="1" smtClean="0">
                                        <a:latin typeface="Cambria Math" panose="02040503050406030204" pitchFamily="18" charset="0"/>
                                        <a:ea typeface="Cambria Math" panose="02040503050406030204" pitchFamily="18" charset="0"/>
                                      </a:rPr>
                                      <m:t>=</m:t>
                                    </m:r>
                                  </m:e>
                                </m:acc>
                                <m:f>
                                  <m:fPr>
                                    <m:ctrlPr>
                                      <a:rPr lang="en-US" b="0" i="1" smtClean="0">
                                        <a:latin typeface="Cambria Math"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m:t>
                                    </m:r>
                                    <m:r>
                                      <m:rPr>
                                        <m:sty m:val="p"/>
                                      </m:rPr>
                                      <a:rPr lang="el-GR" b="0" i="1" smtClean="0">
                                        <a:latin typeface="Cambria Math" panose="02040503050406030204" pitchFamily="18" charset="0"/>
                                        <a:ea typeface="Cambria Math" panose="02040503050406030204" pitchFamily="18" charset="0"/>
                                      </a:rPr>
                                      <m:t>Δ</m:t>
                                    </m:r>
                                    <m:r>
                                      <a:rPr lang="el-GR" b="0" i="1" smtClean="0">
                                        <a:latin typeface="Cambria Math" panose="02040503050406030204" pitchFamily="18" charset="0"/>
                                        <a:ea typeface="Cambria Math" panose="02040503050406030204" pitchFamily="18" charset="0"/>
                                      </a:rPr>
                                      <m:t>𝜑</m:t>
                                    </m:r>
                                    <m:r>
                                      <a:rPr lang="en-US" b="0" i="1" smtClean="0">
                                        <a:latin typeface="Cambria Math" panose="02040503050406030204" pitchFamily="18" charset="0"/>
                                        <a:ea typeface="Cambria Math" panose="02040503050406030204" pitchFamily="18" charset="0"/>
                                      </a:rPr>
                                      <m:t>)</m:t>
                                    </m:r>
                                  </m:num>
                                  <m:den>
                                    <m:r>
                                      <a:rPr lang="en-US" b="0" i="1" smtClean="0">
                                        <a:latin typeface="Cambria Math" panose="02040503050406030204" pitchFamily="18" charset="0"/>
                                        <a:ea typeface="Cambria Math" panose="02040503050406030204" pitchFamily="18" charset="0"/>
                                      </a:rPr>
                                      <m:t>𝛿</m:t>
                                    </m:r>
                                    <m:r>
                                      <a:rPr lang="en-US" b="0" i="1" smtClean="0">
                                        <a:latin typeface="Cambria Math" panose="02040503050406030204" pitchFamily="18" charset="0"/>
                                        <a:ea typeface="Cambria Math" panose="02040503050406030204" pitchFamily="18" charset="0"/>
                                      </a:rPr>
                                      <m:t>𝑡</m:t>
                                    </m:r>
                                  </m:den>
                                </m:f>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h</m:t>
                                    </m:r>
                                    <m:sSub>
                                      <m:sSubPr>
                                        <m:ctrlPr>
                                          <a:rPr lang="en-US" b="0" i="1" smtClean="0">
                                            <a:latin typeface="Cambria Math" charset="0"/>
                                            <a:ea typeface="Cambria Math" panose="02040503050406030204" pitchFamily="18" charset="0"/>
                                          </a:rPr>
                                        </m:ctrlPr>
                                      </m:sSubPr>
                                      <m:e>
                                        <m:r>
                                          <m:rPr>
                                            <m:sty m:val="p"/>
                                          </m:rPr>
                                          <a:rPr lang="el-GR" b="0" i="1" smtClean="0">
                                            <a:latin typeface="Cambria Math" panose="02040503050406030204" pitchFamily="18" charset="0"/>
                                            <a:ea typeface="Cambria Math" panose="02040503050406030204" pitchFamily="18" charset="0"/>
                                          </a:rPr>
                                          <m:t>Γ</m:t>
                                        </m:r>
                                      </m:e>
                                      <m:sub>
                                        <m:r>
                                          <a:rPr lang="en-US" b="0" i="1" smtClean="0">
                                            <a:latin typeface="Cambria Math" panose="02040503050406030204" pitchFamily="18" charset="0"/>
                                            <a:ea typeface="Cambria Math" panose="02040503050406030204" pitchFamily="18" charset="0"/>
                                          </a:rPr>
                                          <m:t>𝑠</m:t>
                                        </m:r>
                                      </m:sub>
                                    </m:sSub>
                                    <m:r>
                                      <m:rPr>
                                        <m:sty m:val="p"/>
                                      </m:rPr>
                                      <a:rPr lang="el-GR" b="0" i="1" smtClean="0">
                                        <a:latin typeface="Cambria Math" panose="02040503050406030204" pitchFamily="18" charset="0"/>
                                        <a:ea typeface="Cambria Math" panose="02040503050406030204" pitchFamily="18" charset="0"/>
                                      </a:rPr>
                                      <m:t>Ω</m:t>
                                    </m:r>
                                  </m:e>
                                  <m:sub>
                                    <m:r>
                                      <a:rPr lang="en-US" b="0" i="1" smtClean="0">
                                        <a:latin typeface="Cambria Math" panose="02040503050406030204" pitchFamily="18" charset="0"/>
                                        <a:ea typeface="Cambria Math" panose="02040503050406030204" pitchFamily="18" charset="0"/>
                                      </a:rPr>
                                      <m:t>𝑠</m:t>
                                    </m:r>
                                  </m:sub>
                                </m:sSub>
                                <m:r>
                                  <a:rPr lang="en-US" b="0" i="1" smtClean="0">
                                    <a:latin typeface="Cambria Math" panose="02040503050406030204" pitchFamily="18" charset="0"/>
                                    <a:ea typeface="Cambria Math" panose="02040503050406030204" pitchFamily="18" charset="0"/>
                                  </a:rPr>
                                  <m:t>𝑤</m:t>
                                </m:r>
                              </m:oMath>
                            </m:oMathPara>
                          </a14:m>
                          <a:endParaRPr lang="en-US" b="0" dirty="0" smtClean="0"/>
                        </a:p>
                      </a:txBody>
                      <a:tcPr>
                        <a:noFill/>
                      </a:tcPr>
                    </a:tc>
                    <a:tc>
                      <a:txBody>
                        <a:bodyPr/>
                        <a:lstStyle/>
                        <a:p>
                          <a:pPr algn="r"/>
                          <a:endParaRPr lang="en-GB" dirty="0"/>
                        </a:p>
                      </a:txBody>
                      <a:tcPr anchor="ctr"/>
                    </a:tc>
                    <a:extLst>
                      <a:ext uri="{0D108BD9-81ED-4DB2-BD59-A6C34878D82A}">
                        <a16:rowId xmlns:a16="http://schemas.microsoft.com/office/drawing/2014/main" xmlns="" val="2992407173"/>
                      </a:ext>
                    </a:extLst>
                  </a:tr>
                </a:tbl>
              </a:graphicData>
            </a:graphic>
          </p:graphicFrame>
        </mc:Choice>
        <mc:Fallback>
          <p:graphicFrame>
            <p:nvGraphicFramePr>
              <p:cNvPr id="10" name="Table 9"/>
              <p:cNvGraphicFramePr>
                <a:graphicFrameLocks noGrp="1"/>
              </p:cNvGraphicFramePr>
              <p:nvPr>
                <p:extLst>
                  <p:ext uri="{D42A27DB-BD31-4B8C-83A1-F6EECF244321}">
                    <p14:modId xmlns:p14="http://schemas.microsoft.com/office/powerpoint/2010/main" val="1895697820"/>
                  </p:ext>
                </p:extLst>
              </p:nvPr>
            </p:nvGraphicFramePr>
            <p:xfrm>
              <a:off x="746235" y="4267270"/>
              <a:ext cx="10118398" cy="613918"/>
            </p:xfrm>
            <a:graphic>
              <a:graphicData uri="http://schemas.openxmlformats.org/drawingml/2006/table">
                <a:tbl>
                  <a:tblPr firstRow="1" bandRow="1">
                    <a:tableStyleId>{2D5ABB26-0587-4C30-8999-92F81FD0307C}</a:tableStyleId>
                  </a:tblPr>
                  <a:tblGrid>
                    <a:gridCol w="7073461">
                      <a:extLst>
                        <a:ext uri="{9D8B030D-6E8A-4147-A177-3AD203B41FA5}">
                          <a16:colId xmlns:a16="http://schemas.microsoft.com/office/drawing/2014/main" xmlns="" xmlns:a14="http://schemas.microsoft.com/office/drawing/2010/main" val="2435879438"/>
                        </a:ext>
                      </a:extLst>
                    </a:gridCol>
                    <a:gridCol w="3044937">
                      <a:extLst>
                        <a:ext uri="{9D8B030D-6E8A-4147-A177-3AD203B41FA5}">
                          <a16:colId xmlns:a16="http://schemas.microsoft.com/office/drawing/2014/main" xmlns="" xmlns:a14="http://schemas.microsoft.com/office/drawing/2010/main" val="3489280894"/>
                        </a:ext>
                      </a:extLst>
                    </a:gridCol>
                  </a:tblGrid>
                  <a:tr h="613918">
                    <a:tc>
                      <a:txBody>
                        <a:bodyPr/>
                        <a:lstStyle/>
                        <a:p>
                          <a:endParaRPr lang="en-US"/>
                        </a:p>
                      </a:txBody>
                      <a:tcPr>
                        <a:blipFill rotWithShape="0">
                          <a:blip r:embed="rId2"/>
                          <a:stretch>
                            <a:fillRect r="-43066"/>
                          </a:stretch>
                        </a:blipFill>
                      </a:tcPr>
                    </a:tc>
                    <a:tc>
                      <a:txBody>
                        <a:bodyPr/>
                        <a:lstStyle/>
                        <a:p>
                          <a:pPr algn="r"/>
                          <a:endParaRPr lang="en-GB" dirty="0"/>
                        </a:p>
                      </a:txBody>
                      <a:tcPr anchor="ctr"/>
                    </a:tc>
                    <a:extLst>
                      <a:ext uri="{0D108BD9-81ED-4DB2-BD59-A6C34878D82A}">
                        <a16:rowId xmlns:a16="http://schemas.microsoft.com/office/drawing/2014/main" xmlns="" xmlns:a14="http://schemas.microsoft.com/office/drawing/2010/main" val="2992407173"/>
                      </a:ext>
                    </a:extLst>
                  </a:tr>
                </a:tbl>
              </a:graphicData>
            </a:graphic>
          </p:graphicFrame>
        </mc:Fallback>
      </mc:AlternateContent>
      <p:sp>
        <p:nvSpPr>
          <p:cNvPr id="18" name="Rectangle 17"/>
          <p:cNvSpPr/>
          <p:nvPr/>
        </p:nvSpPr>
        <p:spPr>
          <a:xfrm>
            <a:off x="4635062" y="5722811"/>
            <a:ext cx="3218454" cy="76702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138863" y="2922529"/>
            <a:ext cx="3714653" cy="96513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92046" y="252248"/>
            <a:ext cx="3187604" cy="369332"/>
          </a:xfrm>
          <a:prstGeom prst="rect">
            <a:avLst/>
          </a:prstGeom>
          <a:noFill/>
        </p:spPr>
        <p:txBody>
          <a:bodyPr wrap="none" rtlCol="0">
            <a:spAutoFit/>
          </a:bodyPr>
          <a:lstStyle/>
          <a:p>
            <a:r>
              <a:rPr lang="en-GB" b="1" dirty="0" smtClean="0">
                <a:solidFill>
                  <a:schemeClr val="accent5"/>
                </a:solidFill>
              </a:rPr>
              <a:t>CASE OF SMALL DEVIATIONS</a:t>
            </a:r>
            <a:endParaRPr lang="en-GB" b="1" dirty="0">
              <a:solidFill>
                <a:schemeClr val="accent5"/>
              </a:solidFill>
            </a:endParaRPr>
          </a:p>
        </p:txBody>
      </p:sp>
      <mc:AlternateContent xmlns:mc="http://schemas.openxmlformats.org/markup-compatibility/2006">
        <mc:Choice xmlns:a14="http://schemas.microsoft.com/office/drawing/2010/main" Requires="a14">
          <p:graphicFrame>
            <p:nvGraphicFramePr>
              <p:cNvPr id="3" name="Table 2"/>
              <p:cNvGraphicFramePr>
                <a:graphicFrameLocks noGrp="1"/>
              </p:cNvGraphicFramePr>
              <p:nvPr>
                <p:extLst>
                  <p:ext uri="{D42A27DB-BD31-4B8C-83A1-F6EECF244321}">
                    <p14:modId xmlns:p14="http://schemas.microsoft.com/office/powerpoint/2010/main" val="130227185"/>
                  </p:ext>
                </p:extLst>
              </p:nvPr>
            </p:nvGraphicFramePr>
            <p:xfrm>
              <a:off x="746235" y="2127454"/>
              <a:ext cx="10118398" cy="653161"/>
            </p:xfrm>
            <a:graphic>
              <a:graphicData uri="http://schemas.openxmlformats.org/drawingml/2006/table">
                <a:tbl>
                  <a:tblPr firstRow="1" bandRow="1">
                    <a:tableStyleId>{2D5ABB26-0587-4C30-8999-92F81FD0307C}</a:tableStyleId>
                  </a:tblPr>
                  <a:tblGrid>
                    <a:gridCol w="7104993">
                      <a:extLst>
                        <a:ext uri="{9D8B030D-6E8A-4147-A177-3AD203B41FA5}">
                          <a16:colId xmlns:a16="http://schemas.microsoft.com/office/drawing/2014/main" xmlns="" val="2435879438"/>
                        </a:ext>
                      </a:extLst>
                    </a:gridCol>
                    <a:gridCol w="3013405">
                      <a:extLst>
                        <a:ext uri="{9D8B030D-6E8A-4147-A177-3AD203B41FA5}">
                          <a16:colId xmlns:a16="http://schemas.microsoft.com/office/drawing/2014/main" xmlns="" val="348928089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acc>
                                  <m:accPr>
                                    <m:chr m:val="̇"/>
                                    <m:ctrlPr>
                                      <a:rPr lang="en-US" b="0" i="1" smtClean="0">
                                        <a:latin typeface="Cambria Math"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𝑤</m:t>
                                    </m:r>
                                  </m:e>
                                </m:acc>
                                <m:r>
                                  <a:rPr lang="en-US" b="0" i="1" smtClean="0">
                                    <a:latin typeface="Cambria Math" panose="02040503050406030204" pitchFamily="18" charset="0"/>
                                    <a:ea typeface="Cambria Math" panose="02040503050406030204" pitchFamily="18" charset="0"/>
                                  </a:rPr>
                                  <m:t>=</m:t>
                                </m:r>
                                <m:f>
                                  <m:fPr>
                                    <m:ctrlPr>
                                      <a:rPr lang="en-US" b="0" i="1" smtClean="0">
                                        <a:latin typeface="Cambria Math" charset="0"/>
                                      </a:rPr>
                                    </m:ctrlPr>
                                  </m:fPr>
                                  <m:num>
                                    <m:r>
                                      <a:rPr lang="en-US" b="0" i="1" smtClean="0">
                                        <a:latin typeface="Cambria Math" panose="02040503050406030204" pitchFamily="18" charset="0"/>
                                        <a:ea typeface="Cambria Math" panose="02040503050406030204" pitchFamily="18" charset="0"/>
                                      </a:rPr>
                                      <m:t>𝑞</m:t>
                                    </m:r>
                                    <m:sSub>
                                      <m:sSubPr>
                                        <m:ctrlPr>
                                          <a:rPr lang="en-US" b="0" i="1" smtClean="0">
                                            <a:latin typeface="Cambria Math"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𝑚𝑎𝑥</m:t>
                                        </m:r>
                                      </m:sub>
                                    </m:sSub>
                                    <m:sSub>
                                      <m:sSubPr>
                                        <m:ctrlPr>
                                          <a:rPr lang="en-US" b="0" i="1" smtClean="0">
                                            <a:latin typeface="Cambria Math" charset="0"/>
                                            <a:ea typeface="Cambria Math" panose="02040503050406030204" pitchFamily="18" charset="0"/>
                                          </a:rPr>
                                        </m:ctrlPr>
                                      </m:sSubPr>
                                      <m:e>
                                        <m:r>
                                          <m:rPr>
                                            <m:sty m:val="p"/>
                                          </m:rPr>
                                          <a:rPr lang="el-GR" b="0" i="1" smtClean="0">
                                            <a:latin typeface="Cambria Math" panose="02040503050406030204" pitchFamily="18" charset="0"/>
                                            <a:ea typeface="Cambria Math" panose="02040503050406030204" pitchFamily="18" charset="0"/>
                                          </a:rPr>
                                          <m:t>Ω</m:t>
                                        </m:r>
                                      </m:e>
                                      <m:sub>
                                        <m:r>
                                          <a:rPr lang="en-US" b="0" i="1" smtClean="0">
                                            <a:latin typeface="Cambria Math" panose="02040503050406030204" pitchFamily="18" charset="0"/>
                                            <a:ea typeface="Cambria Math" panose="02040503050406030204" pitchFamily="18" charset="0"/>
                                          </a:rPr>
                                          <m:t>𝑠</m:t>
                                        </m:r>
                                      </m:sub>
                                    </m:sSub>
                                  </m:num>
                                  <m:den>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sSub>
                                      <m:sSubPr>
                                        <m:ctrlPr>
                                          <a:rPr lang="en-US" b="0" i="1" smtClean="0">
                                            <a:latin typeface="Cambria Math"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𝑠</m:t>
                                        </m:r>
                                      </m:sub>
                                    </m:sSub>
                                  </m:den>
                                </m:f>
                                <m:r>
                                  <a:rPr lang="en-US" b="0" i="1"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sin</m:t>
                                </m:r>
                                <m:r>
                                  <a:rPr lang="en-US" b="0" i="1" smtClean="0">
                                    <a:latin typeface="Cambria Math" panose="02040503050406030204" pitchFamily="18" charset="0"/>
                                    <a:ea typeface="Cambria Math" panose="02040503050406030204" pitchFamily="18" charset="0"/>
                                  </a:rPr>
                                  <m:t>⁡(</m:t>
                                </m:r>
                                <m:r>
                                  <m:rPr>
                                    <m:sty m:val="p"/>
                                  </m:rPr>
                                  <a:rPr lang="el-GR" b="0" i="1" smtClean="0">
                                    <a:latin typeface="Cambria Math" panose="02040503050406030204" pitchFamily="18" charset="0"/>
                                    <a:ea typeface="Cambria Math" panose="02040503050406030204" pitchFamily="18" charset="0"/>
                                  </a:rPr>
                                  <m:t>Δ</m:t>
                                </m:r>
                                <m:r>
                                  <a:rPr lang="en-US" b="0" i="1" smtClean="0">
                                    <a:latin typeface="Cambria Math" panose="02040503050406030204" pitchFamily="18" charset="0"/>
                                    <a:ea typeface="Cambria Math" panose="02040503050406030204" pitchFamily="18" charset="0"/>
                                  </a:rPr>
                                  <m:t>𝜑</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𝜑</m:t>
                                    </m:r>
                                  </m:e>
                                  <m:sub>
                                    <m:r>
                                      <a:rPr lang="en-US" b="0" i="1" smtClean="0">
                                        <a:latin typeface="Cambria Math" panose="02040503050406030204" pitchFamily="18" charset="0"/>
                                        <a:ea typeface="Cambria Math" panose="02040503050406030204" pitchFamily="18" charset="0"/>
                                      </a:rPr>
                                      <m:t>𝑠</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𝑠𝑖𝑛</m:t>
                                </m:r>
                                <m:sSub>
                                  <m:sSubPr>
                                    <m:ctrlPr>
                                      <a:rPr lang="en-US" b="0" i="1" smtClean="0">
                                        <a:latin typeface="Cambria Math"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𝜑</m:t>
                                    </m:r>
                                  </m:e>
                                  <m:sub>
                                    <m:r>
                                      <a:rPr lang="en-US" b="0" i="1" smtClean="0">
                                        <a:latin typeface="Cambria Math" panose="02040503050406030204" pitchFamily="18" charset="0"/>
                                        <a:ea typeface="Cambria Math" panose="02040503050406030204" pitchFamily="18" charset="0"/>
                                      </a:rPr>
                                      <m:t>𝑠</m:t>
                                    </m:r>
                                  </m:sub>
                                </m:sSub>
                                <m:r>
                                  <a:rPr lang="en-US" b="0" i="1" smtClean="0">
                                    <a:latin typeface="Cambria Math" panose="02040503050406030204" pitchFamily="18" charset="0"/>
                                    <a:ea typeface="Cambria Math" panose="02040503050406030204" pitchFamily="18" charset="0"/>
                                  </a:rPr>
                                  <m:t>)</m:t>
                                </m:r>
                              </m:oMath>
                            </m:oMathPara>
                          </a14:m>
                          <a:endParaRPr lang="en-US" b="0" dirty="0" smtClean="0"/>
                        </a:p>
                      </a:txBody>
                      <a:tcPr>
                        <a:noFill/>
                      </a:tcPr>
                    </a:tc>
                    <a:tc>
                      <a:txBody>
                        <a:bodyPr/>
                        <a:lstStyle/>
                        <a:p>
                          <a:pPr algn="r"/>
                          <a:endParaRPr lang="en-GB" dirty="0"/>
                        </a:p>
                      </a:txBody>
                      <a:tcPr anchor="ctr"/>
                    </a:tc>
                    <a:extLst>
                      <a:ext uri="{0D108BD9-81ED-4DB2-BD59-A6C34878D82A}">
                        <a16:rowId xmlns:a16="http://schemas.microsoft.com/office/drawing/2014/main" xmlns="" val="2992407173"/>
                      </a:ext>
                    </a:extLst>
                  </a:tr>
                </a:tbl>
              </a:graphicData>
            </a:graphic>
          </p:graphicFrame>
        </mc:Choice>
        <mc:Fallback>
          <p:graphicFrame>
            <p:nvGraphicFramePr>
              <p:cNvPr id="3" name="Table 2"/>
              <p:cNvGraphicFramePr>
                <a:graphicFrameLocks noGrp="1"/>
              </p:cNvGraphicFramePr>
              <p:nvPr>
                <p:extLst>
                  <p:ext uri="{D42A27DB-BD31-4B8C-83A1-F6EECF244321}">
                    <p14:modId xmlns:p14="http://schemas.microsoft.com/office/powerpoint/2010/main" val="130227185"/>
                  </p:ext>
                </p:extLst>
              </p:nvPr>
            </p:nvGraphicFramePr>
            <p:xfrm>
              <a:off x="746235" y="2127454"/>
              <a:ext cx="10118398" cy="653161"/>
            </p:xfrm>
            <a:graphic>
              <a:graphicData uri="http://schemas.openxmlformats.org/drawingml/2006/table">
                <a:tbl>
                  <a:tblPr firstRow="1" bandRow="1">
                    <a:tableStyleId>{2D5ABB26-0587-4C30-8999-92F81FD0307C}</a:tableStyleId>
                  </a:tblPr>
                  <a:tblGrid>
                    <a:gridCol w="7104993">
                      <a:extLst>
                        <a:ext uri="{9D8B030D-6E8A-4147-A177-3AD203B41FA5}">
                          <a16:colId xmlns:a16="http://schemas.microsoft.com/office/drawing/2014/main" xmlns="" xmlns:a14="http://schemas.microsoft.com/office/drawing/2010/main" val="2435879438"/>
                        </a:ext>
                      </a:extLst>
                    </a:gridCol>
                    <a:gridCol w="3013405">
                      <a:extLst>
                        <a:ext uri="{9D8B030D-6E8A-4147-A177-3AD203B41FA5}">
                          <a16:colId xmlns:a16="http://schemas.microsoft.com/office/drawing/2014/main" xmlns="" xmlns:a14="http://schemas.microsoft.com/office/drawing/2010/main" val="3489280894"/>
                        </a:ext>
                      </a:extLst>
                    </a:gridCol>
                  </a:tblGrid>
                  <a:tr h="653161">
                    <a:tc>
                      <a:txBody>
                        <a:bodyPr/>
                        <a:lstStyle/>
                        <a:p>
                          <a:endParaRPr lang="en-US"/>
                        </a:p>
                      </a:txBody>
                      <a:tcPr>
                        <a:blipFill rotWithShape="0">
                          <a:blip r:embed="rId3"/>
                          <a:stretch>
                            <a:fillRect r="-42453"/>
                          </a:stretch>
                        </a:blipFill>
                      </a:tcPr>
                    </a:tc>
                    <a:tc>
                      <a:txBody>
                        <a:bodyPr/>
                        <a:lstStyle/>
                        <a:p>
                          <a:pPr algn="r"/>
                          <a:endParaRPr lang="en-GB" dirty="0"/>
                        </a:p>
                      </a:txBody>
                      <a:tcPr anchor="ctr"/>
                    </a:tc>
                    <a:extLst>
                      <a:ext uri="{0D108BD9-81ED-4DB2-BD59-A6C34878D82A}">
                        <a16:rowId xmlns:a16="http://schemas.microsoft.com/office/drawing/2014/main" xmlns="" xmlns:a14="http://schemas.microsoft.com/office/drawing/2010/main" val="2992407173"/>
                      </a:ext>
                    </a:extLst>
                  </a:tr>
                </a:tbl>
              </a:graphicData>
            </a:graphic>
          </p:graphicFrame>
        </mc:Fallback>
      </mc:AlternateContent>
      <p:sp>
        <p:nvSpPr>
          <p:cNvPr id="4" name="TextBox 3"/>
          <p:cNvSpPr txBox="1"/>
          <p:nvPr/>
        </p:nvSpPr>
        <p:spPr>
          <a:xfrm>
            <a:off x="670667" y="2268776"/>
            <a:ext cx="2910733" cy="369332"/>
          </a:xfrm>
          <a:prstGeom prst="rect">
            <a:avLst/>
          </a:prstGeom>
          <a:noFill/>
        </p:spPr>
        <p:txBody>
          <a:bodyPr wrap="none" rtlCol="0">
            <a:spAutoFit/>
          </a:bodyPr>
          <a:lstStyle/>
          <a:p>
            <a:r>
              <a:rPr lang="en-GB" dirty="0" smtClean="0"/>
              <a:t>FIRST EQUATION OF MOTION</a:t>
            </a:r>
            <a:endParaRPr lang="en-GB" dirty="0"/>
          </a:p>
        </p:txBody>
      </p:sp>
      <mc:AlternateContent xmlns:mc="http://schemas.openxmlformats.org/markup-compatibility/2006" xmlns:a14="http://schemas.microsoft.com/office/drawing/2010/main">
        <mc:Choice Requires="a14">
          <p:sp>
            <p:nvSpPr>
              <p:cNvPr id="6" name="TextBox 5"/>
              <p:cNvSpPr txBox="1"/>
              <p:nvPr/>
            </p:nvSpPr>
            <p:spPr>
              <a:xfrm>
                <a:off x="592046" y="795056"/>
                <a:ext cx="8273419" cy="1015663"/>
              </a:xfrm>
              <a:prstGeom prst="rect">
                <a:avLst/>
              </a:prstGeom>
              <a:noFill/>
            </p:spPr>
            <p:txBody>
              <a:bodyPr wrap="none" rtlCol="0">
                <a:spAutoFit/>
              </a:bodyPr>
              <a:lstStyle/>
              <a:p>
                <a:pPr marL="285750" indent="-285750">
                  <a:buFont typeface="Arial" panose="020B0604020202020204" pitchFamily="34" charset="0"/>
                  <a:buChar char="•"/>
                </a:pPr>
                <a:r>
                  <a:rPr lang="en-GB" sz="2000" smtClean="0"/>
                  <a:t>For </a:t>
                </a:r>
                <a:r>
                  <a:rPr lang="en-GB" sz="2000" dirty="0" smtClean="0"/>
                  <a:t>this we need to take Eq. 25 and develop for the case </a:t>
                </a:r>
                <a14:m>
                  <m:oMath xmlns:m="http://schemas.openxmlformats.org/officeDocument/2006/math">
                    <m:r>
                      <m:rPr>
                        <m:sty m:val="p"/>
                      </m:rPr>
                      <a:rPr lang="el-GR" sz="2000" b="0" i="1" smtClean="0">
                        <a:latin typeface="Cambria Math" panose="02040503050406030204" pitchFamily="18" charset="0"/>
                        <a:ea typeface="Cambria Math" panose="02040503050406030204" pitchFamily="18" charset="0"/>
                      </a:rPr>
                      <m:t>Δ</m:t>
                    </m:r>
                    <m:r>
                      <a:rPr lang="en-US" sz="2000" b="0" i="1" smtClean="0">
                        <a:latin typeface="Cambria Math" panose="02040503050406030204" pitchFamily="18" charset="0"/>
                        <a:ea typeface="Cambria Math" panose="02040503050406030204" pitchFamily="18" charset="0"/>
                      </a:rPr>
                      <m:t>𝜑</m:t>
                    </m:r>
                    <m:r>
                      <a:rPr lang="en-US" sz="2000" b="0" i="1" smtClean="0">
                        <a:latin typeface="Cambria Math" panose="02040503050406030204" pitchFamily="18" charset="0"/>
                        <a:ea typeface="Cambria Math" panose="02040503050406030204" pitchFamily="18" charset="0"/>
                      </a:rPr>
                      <m:t>≪</m:t>
                    </m:r>
                  </m:oMath>
                </a14:m>
                <a:endParaRPr lang="en-GB" sz="2000" dirty="0" smtClean="0"/>
              </a:p>
              <a:p>
                <a:pPr marL="285750" indent="-285750">
                  <a:buFont typeface="Arial" panose="020B0604020202020204" pitchFamily="34" charset="0"/>
                  <a:buChar char="•"/>
                </a:pPr>
                <a14:m>
                  <m:oMath xmlns:m="http://schemas.openxmlformats.org/officeDocument/2006/math">
                    <m:func>
                      <m:funcPr>
                        <m:ctrlPr>
                          <a:rPr lang="en-US" sz="2000" b="0" i="1" smtClean="0">
                            <a:latin typeface="Cambria Math" charset="0"/>
                            <a:ea typeface="Cambria Math" panose="02040503050406030204" pitchFamily="18" charset="0"/>
                          </a:rPr>
                        </m:ctrlPr>
                      </m:funcPr>
                      <m:fName>
                        <m:r>
                          <m:rPr>
                            <m:sty m:val="p"/>
                          </m:rPr>
                          <a:rPr lang="en-US" sz="2000" b="0" i="0" smtClean="0">
                            <a:latin typeface="Cambria Math" panose="02040503050406030204" pitchFamily="18" charset="0"/>
                            <a:ea typeface="Cambria Math" panose="02040503050406030204" pitchFamily="18" charset="0"/>
                          </a:rPr>
                          <m:t>sin</m:t>
                        </m:r>
                      </m:fName>
                      <m:e>
                        <m:d>
                          <m:dPr>
                            <m:ctrlPr>
                              <a:rPr lang="en-US" sz="2000" b="0" i="1" smtClean="0">
                                <a:latin typeface="Cambria Math" charset="0"/>
                                <a:ea typeface="Cambria Math" panose="02040503050406030204" pitchFamily="18" charset="0"/>
                              </a:rPr>
                            </m:ctrlPr>
                          </m:dPr>
                          <m:e>
                            <m:r>
                              <m:rPr>
                                <m:sty m:val="p"/>
                              </m:rPr>
                              <a:rPr lang="el-GR" sz="2000" b="0" i="1" smtClean="0">
                                <a:latin typeface="Cambria Math" panose="02040503050406030204" pitchFamily="18" charset="0"/>
                                <a:ea typeface="Cambria Math" panose="02040503050406030204" pitchFamily="18" charset="0"/>
                              </a:rPr>
                              <m:t>Δ</m:t>
                            </m:r>
                            <m:r>
                              <a:rPr lang="en-US" sz="2000" b="0" i="1" smtClean="0">
                                <a:latin typeface="Cambria Math" panose="02040503050406030204" pitchFamily="18" charset="0"/>
                                <a:ea typeface="Cambria Math" panose="02040503050406030204" pitchFamily="18" charset="0"/>
                              </a:rPr>
                              <m:t>𝜑</m:t>
                            </m:r>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𝜑</m:t>
                                </m:r>
                              </m:e>
                              <m:sub>
                                <m:r>
                                  <a:rPr lang="en-US" sz="2000" b="0" i="1" smtClean="0">
                                    <a:latin typeface="Cambria Math" panose="02040503050406030204" pitchFamily="18" charset="0"/>
                                    <a:ea typeface="Cambria Math" panose="02040503050406030204" pitchFamily="18" charset="0"/>
                                  </a:rPr>
                                  <m:t>𝑠</m:t>
                                </m:r>
                              </m:sub>
                            </m:sSub>
                          </m:e>
                        </m:d>
                      </m:e>
                    </m:func>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𝑠𝑖𝑛</m:t>
                    </m:r>
                    <m:r>
                      <m:rPr>
                        <m:sty m:val="p"/>
                      </m:rPr>
                      <a:rPr lang="el-GR" sz="2000" b="0" i="1" smtClean="0">
                        <a:latin typeface="Cambria Math" panose="02040503050406030204" pitchFamily="18" charset="0"/>
                        <a:ea typeface="Cambria Math" panose="02040503050406030204" pitchFamily="18" charset="0"/>
                      </a:rPr>
                      <m:t>Δ</m:t>
                    </m:r>
                    <m:r>
                      <a:rPr lang="en-US" sz="2000" b="0" i="1" smtClean="0">
                        <a:latin typeface="Cambria Math" panose="02040503050406030204" pitchFamily="18" charset="0"/>
                        <a:ea typeface="Cambria Math" panose="02040503050406030204" pitchFamily="18" charset="0"/>
                      </a:rPr>
                      <m:t>𝜑</m:t>
                    </m:r>
                    <m:r>
                      <a:rPr lang="en-US" sz="2000" b="0" i="1" smtClean="0">
                        <a:latin typeface="Cambria Math" panose="02040503050406030204" pitchFamily="18" charset="0"/>
                        <a:ea typeface="Cambria Math" panose="02040503050406030204" pitchFamily="18" charset="0"/>
                      </a:rPr>
                      <m:t>𝑐𝑜𝑠</m:t>
                    </m:r>
                    <m:sSub>
                      <m:sSubPr>
                        <m:ctrlPr>
                          <a:rPr lang="en-US" sz="2000" b="0" i="1" smtClean="0">
                            <a:latin typeface="Cambria Math"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𝜑</m:t>
                        </m:r>
                      </m:e>
                      <m:sub>
                        <m:r>
                          <a:rPr lang="en-US" sz="2000" b="0" i="1" smtClean="0">
                            <a:latin typeface="Cambria Math" panose="02040503050406030204" pitchFamily="18" charset="0"/>
                            <a:ea typeface="Cambria Math" panose="02040503050406030204" pitchFamily="18" charset="0"/>
                          </a:rPr>
                          <m:t>𝑠</m:t>
                        </m:r>
                      </m:sub>
                    </m:sSub>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𝑐𝑜𝑠</m:t>
                    </m:r>
                    <m:r>
                      <m:rPr>
                        <m:sty m:val="p"/>
                      </m:rPr>
                      <a:rPr lang="el-GR" sz="2000" b="0" i="1" smtClean="0">
                        <a:latin typeface="Cambria Math" panose="02040503050406030204" pitchFamily="18" charset="0"/>
                        <a:ea typeface="Cambria Math" panose="02040503050406030204" pitchFamily="18" charset="0"/>
                      </a:rPr>
                      <m:t>Δ</m:t>
                    </m:r>
                    <m:r>
                      <a:rPr lang="en-US" sz="2000" b="0" i="1" smtClean="0">
                        <a:latin typeface="Cambria Math" panose="02040503050406030204" pitchFamily="18" charset="0"/>
                        <a:ea typeface="Cambria Math" panose="02040503050406030204" pitchFamily="18" charset="0"/>
                      </a:rPr>
                      <m:t>𝜑</m:t>
                    </m:r>
                    <m:r>
                      <a:rPr lang="en-US" sz="2000" b="0" i="1" smtClean="0">
                        <a:latin typeface="Cambria Math" panose="02040503050406030204" pitchFamily="18" charset="0"/>
                        <a:ea typeface="Cambria Math" panose="02040503050406030204" pitchFamily="18" charset="0"/>
                      </a:rPr>
                      <m:t>𝑠𝑖𝑛</m:t>
                    </m:r>
                    <m:sSub>
                      <m:sSubPr>
                        <m:ctrlPr>
                          <a:rPr lang="en-US" sz="2000" b="0" i="1" smtClean="0">
                            <a:latin typeface="Cambria Math"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𝜑</m:t>
                        </m:r>
                      </m:e>
                      <m:sub>
                        <m:r>
                          <a:rPr lang="en-US" sz="2000" b="0" i="1" smtClean="0">
                            <a:latin typeface="Cambria Math" panose="02040503050406030204" pitchFamily="18" charset="0"/>
                            <a:ea typeface="Cambria Math" panose="02040503050406030204" pitchFamily="18" charset="0"/>
                          </a:rPr>
                          <m:t>𝑠</m:t>
                        </m:r>
                      </m:sub>
                    </m:sSub>
                    <m:r>
                      <a:rPr lang="en-US" sz="2000" b="0" i="1" smtClean="0">
                        <a:latin typeface="Cambria Math" panose="02040503050406030204" pitchFamily="18" charset="0"/>
                        <a:ea typeface="Cambria Math" panose="02040503050406030204" pitchFamily="18" charset="0"/>
                      </a:rPr>
                      <m:t>≅</m:t>
                    </m:r>
                    <m:r>
                      <m:rPr>
                        <m:sty m:val="p"/>
                      </m:rPr>
                      <a:rPr lang="el-GR" sz="2000" b="0" i="1" smtClean="0">
                        <a:latin typeface="Cambria Math" panose="02040503050406030204" pitchFamily="18" charset="0"/>
                        <a:ea typeface="Cambria Math" panose="02040503050406030204" pitchFamily="18" charset="0"/>
                      </a:rPr>
                      <m:t>Δ</m:t>
                    </m:r>
                    <m:r>
                      <a:rPr lang="en-US" sz="2000" b="0" i="1" smtClean="0">
                        <a:latin typeface="Cambria Math" panose="02040503050406030204" pitchFamily="18" charset="0"/>
                        <a:ea typeface="Cambria Math" panose="02040503050406030204" pitchFamily="18" charset="0"/>
                      </a:rPr>
                      <m:t>𝜑</m:t>
                    </m:r>
                    <m:r>
                      <a:rPr lang="en-US" sz="2000" b="0" i="1" smtClean="0">
                        <a:latin typeface="Cambria Math" panose="02040503050406030204" pitchFamily="18" charset="0"/>
                        <a:ea typeface="Cambria Math" panose="02040503050406030204" pitchFamily="18" charset="0"/>
                      </a:rPr>
                      <m:t>𝑐𝑜𝑠</m:t>
                    </m:r>
                    <m:sSub>
                      <m:sSubPr>
                        <m:ctrlPr>
                          <a:rPr lang="en-US" sz="2000" b="0" i="1" smtClean="0">
                            <a:latin typeface="Cambria Math"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𝜑</m:t>
                        </m:r>
                      </m:e>
                      <m:sub>
                        <m:r>
                          <a:rPr lang="en-US" sz="2000" b="0" i="1" smtClean="0">
                            <a:latin typeface="Cambria Math" panose="02040503050406030204" pitchFamily="18" charset="0"/>
                            <a:ea typeface="Cambria Math" panose="02040503050406030204" pitchFamily="18" charset="0"/>
                          </a:rPr>
                          <m:t>𝑠</m:t>
                        </m:r>
                      </m:sub>
                    </m:sSub>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𝑠𝑖𝑛</m:t>
                    </m:r>
                    <m:sSub>
                      <m:sSubPr>
                        <m:ctrlPr>
                          <a:rPr lang="en-US" sz="2000" b="0" i="1" smtClean="0">
                            <a:latin typeface="Cambria Math"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𝜑</m:t>
                        </m:r>
                      </m:e>
                      <m:sub>
                        <m:r>
                          <a:rPr lang="en-US" sz="2000" b="0" i="1" smtClean="0">
                            <a:latin typeface="Cambria Math" panose="02040503050406030204" pitchFamily="18" charset="0"/>
                            <a:ea typeface="Cambria Math" panose="02040503050406030204" pitchFamily="18" charset="0"/>
                          </a:rPr>
                          <m:t>𝑠</m:t>
                        </m:r>
                      </m:sub>
                    </m:sSub>
                  </m:oMath>
                </a14:m>
                <a:endParaRPr lang="en-GB" sz="2000" dirty="0" smtClean="0"/>
              </a:p>
              <a:p>
                <a:pPr marL="285750" indent="-285750">
                  <a:buFont typeface="Arial" panose="020B0604020202020204" pitchFamily="34" charset="0"/>
                  <a:buChar char="•"/>
                </a:pPr>
                <a:r>
                  <a:rPr lang="en-GB" sz="2000" dirty="0" smtClean="0"/>
                  <a:t>Plugging the </a:t>
                </a:r>
                <a:r>
                  <a:rPr lang="en-GB" sz="2000" dirty="0"/>
                  <a:t>above relation into </a:t>
                </a:r>
                <a:r>
                  <a:rPr lang="en-GB" sz="2000" dirty="0" smtClean="0"/>
                  <a:t>the first equation of motion we get Eq. 35</a:t>
                </a:r>
                <a:endParaRPr lang="en-GB"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592046" y="795056"/>
                <a:ext cx="8273419" cy="1015663"/>
              </a:xfrm>
              <a:prstGeom prst="rect">
                <a:avLst/>
              </a:prstGeom>
              <a:blipFill rotWithShape="0">
                <a:blip r:embed="rId4"/>
                <a:stretch>
                  <a:fillRect l="-663" t="-2395"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1370773562"/>
                  </p:ext>
                </p:extLst>
              </p:nvPr>
            </p:nvGraphicFramePr>
            <p:xfrm>
              <a:off x="746235" y="2922529"/>
              <a:ext cx="10118398" cy="965137"/>
            </p:xfrm>
            <a:graphic>
              <a:graphicData uri="http://schemas.openxmlformats.org/drawingml/2006/table">
                <a:tbl>
                  <a:tblPr firstRow="1" bandRow="1">
                    <a:tableStyleId>{2D5ABB26-0587-4C30-8999-92F81FD0307C}</a:tableStyleId>
                  </a:tblPr>
                  <a:tblGrid>
                    <a:gridCol w="7104993">
                      <a:extLst>
                        <a:ext uri="{9D8B030D-6E8A-4147-A177-3AD203B41FA5}">
                          <a16:colId xmlns:a16="http://schemas.microsoft.com/office/drawing/2014/main" xmlns="" val="2435879438"/>
                        </a:ext>
                      </a:extLst>
                    </a:gridCol>
                    <a:gridCol w="3013405">
                      <a:extLst>
                        <a:ext uri="{9D8B030D-6E8A-4147-A177-3AD203B41FA5}">
                          <a16:colId xmlns:a16="http://schemas.microsoft.com/office/drawing/2014/main" xmlns="" val="348928089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acc>
                                  <m:accPr>
                                    <m:chr m:val="̇"/>
                                    <m:ctrlPr>
                                      <a:rPr lang="en-US" sz="2800" b="0" i="1" smtClean="0">
                                        <a:latin typeface="Cambria Math" charset="0"/>
                                        <a:ea typeface="Cambria Math" panose="02040503050406030204" pitchFamily="18" charset="0"/>
                                      </a:rPr>
                                    </m:ctrlPr>
                                  </m:accPr>
                                  <m:e>
                                    <m:r>
                                      <a:rPr lang="en-US" sz="2800" b="0" i="1" smtClean="0">
                                        <a:latin typeface="Cambria Math" panose="02040503050406030204" pitchFamily="18" charset="0"/>
                                        <a:ea typeface="Cambria Math" panose="02040503050406030204" pitchFamily="18" charset="0"/>
                                      </a:rPr>
                                      <m:t>𝑤</m:t>
                                    </m:r>
                                  </m:e>
                                </m:acc>
                                <m:r>
                                  <a:rPr lang="en-US" sz="2800" b="0" i="1" smtClean="0">
                                    <a:latin typeface="Cambria Math" panose="02040503050406030204" pitchFamily="18" charset="0"/>
                                    <a:ea typeface="Cambria Math" panose="02040503050406030204" pitchFamily="18" charset="0"/>
                                  </a:rPr>
                                  <m:t>=</m:t>
                                </m:r>
                                <m:f>
                                  <m:fPr>
                                    <m:ctrlPr>
                                      <a:rPr lang="en-US" sz="2800" b="0" i="1" smtClean="0">
                                        <a:latin typeface="Cambria Math" charset="0"/>
                                      </a:rPr>
                                    </m:ctrlPr>
                                  </m:fPr>
                                  <m:num>
                                    <m:r>
                                      <a:rPr lang="en-US" sz="2800" b="0" i="1" smtClean="0">
                                        <a:latin typeface="Cambria Math" panose="02040503050406030204" pitchFamily="18" charset="0"/>
                                        <a:ea typeface="Cambria Math" panose="02040503050406030204" pitchFamily="18" charset="0"/>
                                      </a:rPr>
                                      <m:t>𝑞</m:t>
                                    </m:r>
                                    <m:sSub>
                                      <m:sSubPr>
                                        <m:ctrlPr>
                                          <a:rPr lang="en-US" sz="2800" b="0" i="1" smtClean="0">
                                            <a:latin typeface="Cambria Math"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𝑉</m:t>
                                        </m:r>
                                      </m:e>
                                      <m:sub>
                                        <m:r>
                                          <a:rPr lang="en-US" sz="2800" b="0" i="1" smtClean="0">
                                            <a:latin typeface="Cambria Math" panose="02040503050406030204" pitchFamily="18" charset="0"/>
                                            <a:ea typeface="Cambria Math" panose="02040503050406030204" pitchFamily="18" charset="0"/>
                                          </a:rPr>
                                          <m:t>𝑚𝑎𝑥</m:t>
                                        </m:r>
                                      </m:sub>
                                    </m:sSub>
                                    <m:sSub>
                                      <m:sSubPr>
                                        <m:ctrlPr>
                                          <a:rPr lang="en-US" sz="2800" b="0" i="1" smtClean="0">
                                            <a:latin typeface="Cambria Math" charset="0"/>
                                            <a:ea typeface="Cambria Math" panose="02040503050406030204" pitchFamily="18" charset="0"/>
                                          </a:rPr>
                                        </m:ctrlPr>
                                      </m:sSubPr>
                                      <m:e>
                                        <m:r>
                                          <m:rPr>
                                            <m:sty m:val="p"/>
                                          </m:rPr>
                                          <a:rPr lang="el-GR" sz="2800" b="0" i="1" smtClean="0">
                                            <a:latin typeface="Cambria Math" panose="02040503050406030204" pitchFamily="18" charset="0"/>
                                            <a:ea typeface="Cambria Math" panose="02040503050406030204" pitchFamily="18" charset="0"/>
                                          </a:rPr>
                                          <m:t>Ω</m:t>
                                        </m:r>
                                      </m:e>
                                      <m:sub>
                                        <m:r>
                                          <a:rPr lang="en-US" sz="2800" b="0" i="1" smtClean="0">
                                            <a:latin typeface="Cambria Math" panose="02040503050406030204" pitchFamily="18" charset="0"/>
                                            <a:ea typeface="Cambria Math" panose="02040503050406030204" pitchFamily="18" charset="0"/>
                                          </a:rPr>
                                          <m:t>𝑠</m:t>
                                        </m:r>
                                      </m:sub>
                                    </m:sSub>
                                    <m:r>
                                      <a:rPr lang="en-US" sz="2800" b="0" i="1" smtClean="0">
                                        <a:latin typeface="Cambria Math" panose="02040503050406030204" pitchFamily="18" charset="0"/>
                                        <a:ea typeface="Cambria Math" panose="02040503050406030204" pitchFamily="18" charset="0"/>
                                      </a:rPr>
                                      <m:t>𝑐𝑜𝑠</m:t>
                                    </m:r>
                                    <m:sSub>
                                      <m:sSubPr>
                                        <m:ctrlPr>
                                          <a:rPr lang="en-US" sz="2800" b="0" i="1" smtClean="0">
                                            <a:latin typeface="Cambria Math"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𝜑</m:t>
                                        </m:r>
                                      </m:e>
                                      <m:sub>
                                        <m:r>
                                          <a:rPr lang="en-US" sz="2800" b="0" i="1" smtClean="0">
                                            <a:latin typeface="Cambria Math" panose="02040503050406030204" pitchFamily="18" charset="0"/>
                                            <a:ea typeface="Cambria Math" panose="02040503050406030204" pitchFamily="18" charset="0"/>
                                          </a:rPr>
                                          <m:t>𝑠</m:t>
                                        </m:r>
                                      </m:sub>
                                    </m:sSub>
                                  </m:num>
                                  <m:den>
                                    <m:r>
                                      <a:rPr lang="en-US" sz="2800" b="0" i="1" smtClean="0">
                                        <a:latin typeface="Cambria Math" panose="02040503050406030204" pitchFamily="18" charset="0"/>
                                      </a:rPr>
                                      <m:t>2</m:t>
                                    </m:r>
                                    <m:r>
                                      <a:rPr lang="en-US" sz="2800" b="0" i="1" smtClean="0">
                                        <a:latin typeface="Cambria Math" panose="02040503050406030204" pitchFamily="18" charset="0"/>
                                        <a:ea typeface="Cambria Math" panose="02040503050406030204" pitchFamily="18" charset="0"/>
                                      </a:rPr>
                                      <m:t>𝜋</m:t>
                                    </m:r>
                                    <m:sSub>
                                      <m:sSubPr>
                                        <m:ctrlPr>
                                          <a:rPr lang="en-US" sz="2800" b="0" i="1" smtClean="0">
                                            <a:latin typeface="Cambria Math" charset="0"/>
                                          </a:rPr>
                                        </m:ctrlPr>
                                      </m:sSubPr>
                                      <m:e>
                                        <m:r>
                                          <a:rPr lang="en-US" sz="2800" b="0" i="1" smtClean="0">
                                            <a:latin typeface="Cambria Math" panose="02040503050406030204" pitchFamily="18" charset="0"/>
                                          </a:rPr>
                                          <m:t>𝑊</m:t>
                                        </m:r>
                                      </m:e>
                                      <m:sub>
                                        <m:r>
                                          <a:rPr lang="en-US" sz="2800" b="0" i="1" smtClean="0">
                                            <a:latin typeface="Cambria Math" panose="02040503050406030204" pitchFamily="18" charset="0"/>
                                          </a:rPr>
                                          <m:t>𝑠</m:t>
                                        </m:r>
                                      </m:sub>
                                    </m:sSub>
                                  </m:den>
                                </m:f>
                                <m:r>
                                  <a:rPr lang="en-US" sz="2800" b="0" i="1" smtClean="0">
                                    <a:latin typeface="Cambria Math" panose="02040503050406030204" pitchFamily="18" charset="0"/>
                                    <a:ea typeface="Cambria Math" panose="02040503050406030204" pitchFamily="18" charset="0"/>
                                  </a:rPr>
                                  <m:t> </m:t>
                                </m:r>
                                <m:r>
                                  <m:rPr>
                                    <m:sty m:val="p"/>
                                  </m:rPr>
                                  <a:rPr lang="el-GR" sz="2800" b="0" i="1" smtClean="0">
                                    <a:latin typeface="Cambria Math" panose="02040503050406030204" pitchFamily="18" charset="0"/>
                                    <a:ea typeface="Cambria Math" panose="02040503050406030204" pitchFamily="18" charset="0"/>
                                  </a:rPr>
                                  <m:t>Δ</m:t>
                                </m:r>
                                <m:r>
                                  <a:rPr lang="en-US" sz="2800" b="0" i="1" smtClean="0">
                                    <a:latin typeface="Cambria Math" panose="02040503050406030204" pitchFamily="18" charset="0"/>
                                    <a:ea typeface="Cambria Math" panose="02040503050406030204" pitchFamily="18" charset="0"/>
                                  </a:rPr>
                                  <m:t>𝜑</m:t>
                                </m:r>
                              </m:oMath>
                            </m:oMathPara>
                          </a14:m>
                          <a:endParaRPr lang="en-US" sz="2800" b="0" dirty="0" smtClean="0"/>
                        </a:p>
                      </a:txBody>
                      <a:tcPr>
                        <a:noFill/>
                      </a:tcPr>
                    </a:tc>
                    <a:tc>
                      <a:txBody>
                        <a:bodyPr/>
                        <a:lstStyle/>
                        <a:p>
                          <a:pPr algn="r"/>
                          <a:r>
                            <a:rPr lang="en-GB" sz="2800" dirty="0" smtClean="0"/>
                            <a:t>Eq. 35 </a:t>
                          </a:r>
                          <a:endParaRPr lang="en-GB" sz="2800" dirty="0"/>
                        </a:p>
                      </a:txBody>
                      <a:tcPr anchor="ctr"/>
                    </a:tc>
                    <a:extLst>
                      <a:ext uri="{0D108BD9-81ED-4DB2-BD59-A6C34878D82A}">
                        <a16:rowId xmlns:a16="http://schemas.microsoft.com/office/drawing/2014/main" xmlns="" val="2992407173"/>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1370773562"/>
                  </p:ext>
                </p:extLst>
              </p:nvPr>
            </p:nvGraphicFramePr>
            <p:xfrm>
              <a:off x="746235" y="2922529"/>
              <a:ext cx="10118398" cy="965137"/>
            </p:xfrm>
            <a:graphic>
              <a:graphicData uri="http://schemas.openxmlformats.org/drawingml/2006/table">
                <a:tbl>
                  <a:tblPr firstRow="1" bandRow="1">
                    <a:tableStyleId>{2D5ABB26-0587-4C30-8999-92F81FD0307C}</a:tableStyleId>
                  </a:tblPr>
                  <a:tblGrid>
                    <a:gridCol w="7104993">
                      <a:extLst>
                        <a:ext uri="{9D8B030D-6E8A-4147-A177-3AD203B41FA5}">
                          <a16:colId xmlns="" xmlns:a16="http://schemas.microsoft.com/office/drawing/2014/main" xmlns:a14="http://schemas.microsoft.com/office/drawing/2010/main" val="2435879438"/>
                        </a:ext>
                      </a:extLst>
                    </a:gridCol>
                    <a:gridCol w="3013405">
                      <a:extLst>
                        <a:ext uri="{9D8B030D-6E8A-4147-A177-3AD203B41FA5}">
                          <a16:colId xmlns="" xmlns:a16="http://schemas.microsoft.com/office/drawing/2014/main" xmlns:a14="http://schemas.microsoft.com/office/drawing/2010/main" val="3489280894"/>
                        </a:ext>
                      </a:extLst>
                    </a:gridCol>
                  </a:tblGrid>
                  <a:tr h="965137">
                    <a:tc>
                      <a:txBody>
                        <a:bodyPr/>
                        <a:lstStyle/>
                        <a:p>
                          <a:endParaRPr lang="en-US"/>
                        </a:p>
                      </a:txBody>
                      <a:tcPr>
                        <a:blipFill rotWithShape="0">
                          <a:blip r:embed="rId5"/>
                          <a:stretch>
                            <a:fillRect r="-42453"/>
                          </a:stretch>
                        </a:blipFill>
                      </a:tcPr>
                    </a:tc>
                    <a:tc>
                      <a:txBody>
                        <a:bodyPr/>
                        <a:lstStyle/>
                        <a:p>
                          <a:pPr algn="r"/>
                          <a:r>
                            <a:rPr lang="en-GB" sz="2800" dirty="0" smtClean="0"/>
                            <a:t>Eq. 35 </a:t>
                          </a:r>
                          <a:endParaRPr lang="en-GB" sz="2800" dirty="0"/>
                        </a:p>
                      </a:txBody>
                      <a:tcPr anchor="ctr"/>
                    </a:tc>
                    <a:extLst>
                      <a:ext uri="{0D108BD9-81ED-4DB2-BD59-A6C34878D82A}">
                        <a16:rowId xmlns="" xmlns:a16="http://schemas.microsoft.com/office/drawing/2014/main" xmlns:a14="http://schemas.microsoft.com/office/drawing/2010/main" val="2992407173"/>
                      </a:ext>
                    </a:extLst>
                  </a:tr>
                </a:tbl>
              </a:graphicData>
            </a:graphic>
          </p:graphicFrame>
        </mc:Fallback>
      </mc:AlternateContent>
      <p:sp>
        <p:nvSpPr>
          <p:cNvPr id="8" name="TextBox 7"/>
          <p:cNvSpPr txBox="1"/>
          <p:nvPr/>
        </p:nvSpPr>
        <p:spPr>
          <a:xfrm>
            <a:off x="661331" y="3130106"/>
            <a:ext cx="3400438" cy="553998"/>
          </a:xfrm>
          <a:prstGeom prst="rect">
            <a:avLst/>
          </a:prstGeom>
          <a:noFill/>
        </p:spPr>
        <p:txBody>
          <a:bodyPr wrap="square" rtlCol="0">
            <a:spAutoFit/>
          </a:bodyPr>
          <a:lstStyle/>
          <a:p>
            <a:r>
              <a:rPr lang="en-GB" dirty="0" smtClean="0"/>
              <a:t>FIRST EQUATION OF MOTION </a:t>
            </a:r>
            <a:r>
              <a:rPr lang="en-GB" sz="1200" b="1" dirty="0" smtClean="0">
                <a:solidFill>
                  <a:srgbClr val="FFC000"/>
                </a:solidFill>
              </a:rPr>
              <a:t>FOR SMALL PHASE AMPLITUDE OSCILLATIONS</a:t>
            </a:r>
            <a:endParaRPr lang="en-GB" sz="1200" b="1" dirty="0">
              <a:solidFill>
                <a:srgbClr val="FFC000"/>
              </a:solidFill>
            </a:endParaRPr>
          </a:p>
        </p:txBody>
      </p:sp>
      <p:sp>
        <p:nvSpPr>
          <p:cNvPr id="9" name="TextBox 8"/>
          <p:cNvSpPr txBox="1"/>
          <p:nvPr/>
        </p:nvSpPr>
        <p:spPr>
          <a:xfrm>
            <a:off x="592046" y="3878317"/>
            <a:ext cx="5876930" cy="369332"/>
          </a:xfrm>
          <a:prstGeom prst="rect">
            <a:avLst/>
          </a:prstGeom>
          <a:noFill/>
        </p:spPr>
        <p:txBody>
          <a:bodyPr wrap="none" rtlCol="0">
            <a:spAutoFit/>
          </a:bodyPr>
          <a:lstStyle/>
          <a:p>
            <a:pPr marL="285750" indent="-285750">
              <a:buFont typeface="Arial" panose="020B0604020202020204" pitchFamily="34" charset="0"/>
              <a:buChar char="•"/>
            </a:pPr>
            <a:r>
              <a:rPr lang="en-GB" dirty="0" smtClean="0"/>
              <a:t>Now we derivate the second equation of </a:t>
            </a:r>
            <a:r>
              <a:rPr lang="en-GB" dirty="0" smtClean="0"/>
              <a:t>motion </a:t>
            </a:r>
            <a:r>
              <a:rPr lang="en-GB" dirty="0" smtClean="0"/>
              <a:t>to get: </a:t>
            </a:r>
            <a:endParaRPr lang="en-GB" dirty="0"/>
          </a:p>
        </p:txBody>
      </p:sp>
      <p:sp>
        <p:nvSpPr>
          <p:cNvPr id="11" name="TextBox 10"/>
          <p:cNvSpPr txBox="1"/>
          <p:nvPr/>
        </p:nvSpPr>
        <p:spPr>
          <a:xfrm>
            <a:off x="746235" y="4409691"/>
            <a:ext cx="3189527" cy="369332"/>
          </a:xfrm>
          <a:prstGeom prst="rect">
            <a:avLst/>
          </a:prstGeom>
          <a:noFill/>
        </p:spPr>
        <p:txBody>
          <a:bodyPr wrap="none" rtlCol="0">
            <a:spAutoFit/>
          </a:bodyPr>
          <a:lstStyle/>
          <a:p>
            <a:r>
              <a:rPr lang="en-GB" dirty="0" smtClean="0"/>
              <a:t>SECOND EQUATION OF MOTION</a:t>
            </a:r>
            <a:endParaRPr lang="en-GB" dirty="0"/>
          </a:p>
        </p:txBody>
      </p:sp>
      <mc:AlternateContent xmlns:mc="http://schemas.openxmlformats.org/markup-compatibility/2006">
        <mc:Choice xmlns:a14="http://schemas.microsoft.com/office/drawing/2010/main" Requires="a14">
          <p:graphicFrame>
            <p:nvGraphicFramePr>
              <p:cNvPr id="12" name="Table 11"/>
              <p:cNvGraphicFramePr>
                <a:graphicFrameLocks noGrp="1"/>
              </p:cNvGraphicFramePr>
              <p:nvPr>
                <p:extLst>
                  <p:ext uri="{D42A27DB-BD31-4B8C-83A1-F6EECF244321}">
                    <p14:modId xmlns:p14="http://schemas.microsoft.com/office/powerpoint/2010/main" val="172823467"/>
                  </p:ext>
                </p:extLst>
              </p:nvPr>
            </p:nvGraphicFramePr>
            <p:xfrm>
              <a:off x="746235" y="4958850"/>
              <a:ext cx="10118398" cy="376174"/>
            </p:xfrm>
            <a:graphic>
              <a:graphicData uri="http://schemas.openxmlformats.org/drawingml/2006/table">
                <a:tbl>
                  <a:tblPr firstRow="1" bandRow="1">
                    <a:tableStyleId>{2D5ABB26-0587-4C30-8999-92F81FD0307C}</a:tableStyleId>
                  </a:tblPr>
                  <a:tblGrid>
                    <a:gridCol w="7073461">
                      <a:extLst>
                        <a:ext uri="{9D8B030D-6E8A-4147-A177-3AD203B41FA5}">
                          <a16:colId xmlns:a16="http://schemas.microsoft.com/office/drawing/2014/main" xmlns="" val="2435879438"/>
                        </a:ext>
                      </a:extLst>
                    </a:gridCol>
                    <a:gridCol w="3044937">
                      <a:extLst>
                        <a:ext uri="{9D8B030D-6E8A-4147-A177-3AD203B41FA5}">
                          <a16:colId xmlns:a16="http://schemas.microsoft.com/office/drawing/2014/main" xmlns="" val="348928089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acc>
                                  <m:accPr>
                                    <m:chr m:val="̈"/>
                                    <m:ctrlPr>
                                      <a:rPr lang="en-US" b="0" i="1" smtClean="0">
                                        <a:latin typeface="Cambria Math" charset="0"/>
                                        <a:ea typeface="Cambria Math" panose="02040503050406030204" pitchFamily="18" charset="0"/>
                                      </a:rPr>
                                    </m:ctrlPr>
                                  </m:accPr>
                                  <m:e>
                                    <m:r>
                                      <m:rPr>
                                        <m:sty m:val="p"/>
                                      </m:rPr>
                                      <a:rPr lang="el-GR" b="0" i="1" smtClean="0">
                                        <a:latin typeface="Cambria Math" panose="02040503050406030204" pitchFamily="18" charset="0"/>
                                        <a:ea typeface="Cambria Math" panose="02040503050406030204" pitchFamily="18" charset="0"/>
                                      </a:rPr>
                                      <m:t>Δ</m:t>
                                    </m:r>
                                    <m:r>
                                      <a:rPr lang="en-US" b="0" i="1" smtClean="0">
                                        <a:latin typeface="Cambria Math" panose="02040503050406030204" pitchFamily="18" charset="0"/>
                                        <a:ea typeface="Cambria Math" panose="02040503050406030204" pitchFamily="18" charset="0"/>
                                      </a:rPr>
                                      <m:t>𝜑</m:t>
                                    </m:r>
                                  </m:e>
                                </m:acc>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h</m:t>
                                    </m:r>
                                    <m:sSub>
                                      <m:sSubPr>
                                        <m:ctrlPr>
                                          <a:rPr lang="en-US" b="0" i="1" smtClean="0">
                                            <a:latin typeface="Cambria Math" charset="0"/>
                                            <a:ea typeface="Cambria Math" panose="02040503050406030204" pitchFamily="18" charset="0"/>
                                          </a:rPr>
                                        </m:ctrlPr>
                                      </m:sSubPr>
                                      <m:e>
                                        <m:r>
                                          <m:rPr>
                                            <m:sty m:val="p"/>
                                          </m:rPr>
                                          <a:rPr lang="el-GR" b="0" i="1" smtClean="0">
                                            <a:latin typeface="Cambria Math" panose="02040503050406030204" pitchFamily="18" charset="0"/>
                                            <a:ea typeface="Cambria Math" panose="02040503050406030204" pitchFamily="18" charset="0"/>
                                          </a:rPr>
                                          <m:t>Γ</m:t>
                                        </m:r>
                                      </m:e>
                                      <m:sub>
                                        <m:r>
                                          <a:rPr lang="en-US" b="0" i="1" smtClean="0">
                                            <a:latin typeface="Cambria Math" panose="02040503050406030204" pitchFamily="18" charset="0"/>
                                            <a:ea typeface="Cambria Math" panose="02040503050406030204" pitchFamily="18" charset="0"/>
                                          </a:rPr>
                                          <m:t>𝑠</m:t>
                                        </m:r>
                                      </m:sub>
                                    </m:sSub>
                                    <m:r>
                                      <m:rPr>
                                        <m:sty m:val="p"/>
                                      </m:rPr>
                                      <a:rPr lang="el-GR" b="0" i="1" smtClean="0">
                                        <a:latin typeface="Cambria Math" panose="02040503050406030204" pitchFamily="18" charset="0"/>
                                        <a:ea typeface="Cambria Math" panose="02040503050406030204" pitchFamily="18" charset="0"/>
                                      </a:rPr>
                                      <m:t>Ω</m:t>
                                    </m:r>
                                  </m:e>
                                  <m:sub>
                                    <m:r>
                                      <a:rPr lang="en-US" b="0" i="1" smtClean="0">
                                        <a:latin typeface="Cambria Math" panose="02040503050406030204" pitchFamily="18" charset="0"/>
                                        <a:ea typeface="Cambria Math" panose="02040503050406030204" pitchFamily="18" charset="0"/>
                                      </a:rPr>
                                      <m:t>𝑠</m:t>
                                    </m:r>
                                  </m:sub>
                                </m:sSub>
                                <m:acc>
                                  <m:accPr>
                                    <m:chr m:val="̇"/>
                                    <m:ctrlPr>
                                      <a:rPr lang="en-US" b="0" i="1" smtClean="0">
                                        <a:latin typeface="Cambria Math"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𝑤</m:t>
                                    </m:r>
                                  </m:e>
                                </m:acc>
                              </m:oMath>
                            </m:oMathPara>
                          </a14:m>
                          <a:endParaRPr lang="en-US" b="0" dirty="0" smtClean="0"/>
                        </a:p>
                      </a:txBody>
                      <a:tcPr>
                        <a:noFill/>
                      </a:tcPr>
                    </a:tc>
                    <a:tc>
                      <a:txBody>
                        <a:bodyPr/>
                        <a:lstStyle/>
                        <a:p>
                          <a:pPr algn="r"/>
                          <a:endParaRPr lang="en-GB" dirty="0"/>
                        </a:p>
                      </a:txBody>
                      <a:tcPr anchor="ctr"/>
                    </a:tc>
                    <a:extLst>
                      <a:ext uri="{0D108BD9-81ED-4DB2-BD59-A6C34878D82A}">
                        <a16:rowId xmlns:a16="http://schemas.microsoft.com/office/drawing/2014/main" xmlns="" val="2992407173"/>
                      </a:ext>
                    </a:extLst>
                  </a:tr>
                </a:tbl>
              </a:graphicData>
            </a:graphic>
          </p:graphicFrame>
        </mc:Choice>
        <mc:Fallback>
          <p:graphicFrame>
            <p:nvGraphicFramePr>
              <p:cNvPr id="12" name="Table 11"/>
              <p:cNvGraphicFramePr>
                <a:graphicFrameLocks noGrp="1"/>
              </p:cNvGraphicFramePr>
              <p:nvPr>
                <p:extLst>
                  <p:ext uri="{D42A27DB-BD31-4B8C-83A1-F6EECF244321}">
                    <p14:modId xmlns:p14="http://schemas.microsoft.com/office/powerpoint/2010/main" val="172823467"/>
                  </p:ext>
                </p:extLst>
              </p:nvPr>
            </p:nvGraphicFramePr>
            <p:xfrm>
              <a:off x="746235" y="4958850"/>
              <a:ext cx="10118398" cy="376174"/>
            </p:xfrm>
            <a:graphic>
              <a:graphicData uri="http://schemas.openxmlformats.org/drawingml/2006/table">
                <a:tbl>
                  <a:tblPr firstRow="1" bandRow="1">
                    <a:tableStyleId>{2D5ABB26-0587-4C30-8999-92F81FD0307C}</a:tableStyleId>
                  </a:tblPr>
                  <a:tblGrid>
                    <a:gridCol w="7073461">
                      <a:extLst>
                        <a:ext uri="{9D8B030D-6E8A-4147-A177-3AD203B41FA5}">
                          <a16:colId xmlns:a16="http://schemas.microsoft.com/office/drawing/2014/main" xmlns="" xmlns:a14="http://schemas.microsoft.com/office/drawing/2010/main" val="2435879438"/>
                        </a:ext>
                      </a:extLst>
                    </a:gridCol>
                    <a:gridCol w="3044937">
                      <a:extLst>
                        <a:ext uri="{9D8B030D-6E8A-4147-A177-3AD203B41FA5}">
                          <a16:colId xmlns:a16="http://schemas.microsoft.com/office/drawing/2014/main" xmlns="" xmlns:a14="http://schemas.microsoft.com/office/drawing/2010/main" val="3489280894"/>
                        </a:ext>
                      </a:extLst>
                    </a:gridCol>
                  </a:tblGrid>
                  <a:tr h="376174">
                    <a:tc>
                      <a:txBody>
                        <a:bodyPr/>
                        <a:lstStyle/>
                        <a:p>
                          <a:endParaRPr lang="en-US"/>
                        </a:p>
                      </a:txBody>
                      <a:tcPr>
                        <a:blipFill rotWithShape="0">
                          <a:blip r:embed="rId6"/>
                          <a:stretch>
                            <a:fillRect t="-1587" r="-43066" b="-3175"/>
                          </a:stretch>
                        </a:blipFill>
                      </a:tcPr>
                    </a:tc>
                    <a:tc>
                      <a:txBody>
                        <a:bodyPr/>
                        <a:lstStyle/>
                        <a:p>
                          <a:pPr algn="r"/>
                          <a:endParaRPr lang="en-GB" dirty="0"/>
                        </a:p>
                      </a:txBody>
                      <a:tcPr anchor="ctr"/>
                    </a:tc>
                    <a:extLst>
                      <a:ext uri="{0D108BD9-81ED-4DB2-BD59-A6C34878D82A}">
                        <a16:rowId xmlns:a16="http://schemas.microsoft.com/office/drawing/2014/main" xmlns="" xmlns:a14="http://schemas.microsoft.com/office/drawing/2010/main" val="2992407173"/>
                      </a:ext>
                    </a:extLst>
                  </a:tr>
                </a:tbl>
              </a:graphicData>
            </a:graphic>
          </p:graphicFrame>
        </mc:Fallback>
      </mc:AlternateContent>
      <mc:AlternateContent xmlns:mc="http://schemas.openxmlformats.org/markup-compatibility/2006" xmlns:a14="http://schemas.microsoft.com/office/drawing/2010/main">
        <mc:Choice Requires="a14">
          <p:sp>
            <p:nvSpPr>
              <p:cNvPr id="5" name="TextBox 4"/>
              <p:cNvSpPr txBox="1"/>
              <p:nvPr/>
            </p:nvSpPr>
            <p:spPr>
              <a:xfrm>
                <a:off x="573900" y="5253535"/>
                <a:ext cx="6453690" cy="369332"/>
              </a:xfrm>
              <a:prstGeom prst="rect">
                <a:avLst/>
              </a:prstGeom>
              <a:noFill/>
            </p:spPr>
            <p:txBody>
              <a:bodyPr wrap="none" rtlCol="0">
                <a:spAutoFit/>
              </a:bodyPr>
              <a:lstStyle/>
              <a:p>
                <a:pPr marL="285750" indent="-285750">
                  <a:buFont typeface="Arial" panose="020B0604020202020204" pitchFamily="34" charset="0"/>
                  <a:buChar char="•"/>
                </a:pPr>
                <a:r>
                  <a:rPr lang="en-GB" dirty="0" smtClean="0"/>
                  <a:t>Replacing </a:t>
                </a:r>
                <a14:m>
                  <m:oMath xmlns:m="http://schemas.openxmlformats.org/officeDocument/2006/math">
                    <m:acc>
                      <m:accPr>
                        <m:chr m:val="̇"/>
                        <m:ctrlPr>
                          <a:rPr lang="en-US" i="1">
                            <a:latin typeface="Cambria Math" charset="0"/>
                            <a:ea typeface="Cambria Math" panose="02040503050406030204" pitchFamily="18" charset="0"/>
                          </a:rPr>
                        </m:ctrlPr>
                      </m:accPr>
                      <m:e>
                        <m:r>
                          <a:rPr lang="en-US" i="1">
                            <a:latin typeface="Cambria Math" panose="02040503050406030204" pitchFamily="18" charset="0"/>
                            <a:ea typeface="Cambria Math" panose="02040503050406030204" pitchFamily="18" charset="0"/>
                          </a:rPr>
                          <m:t>𝑤</m:t>
                        </m:r>
                      </m:e>
                    </m:acc>
                  </m:oMath>
                </a14:m>
                <a:r>
                  <a:rPr lang="en-GB" dirty="0" smtClean="0"/>
                  <a:t> by Eq. 35, and regrouping all the terms in this way: </a:t>
                </a:r>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573900" y="5253535"/>
                <a:ext cx="6453690" cy="369332"/>
              </a:xfrm>
              <a:prstGeom prst="rect">
                <a:avLst/>
              </a:prstGeom>
              <a:blipFill rotWithShape="0">
                <a:blip r:embed="rId7"/>
                <a:stretch>
                  <a:fillRect l="-567" t="-8333" r="-378" b="-28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14" name="Table 13"/>
              <p:cNvGraphicFramePr>
                <a:graphicFrameLocks noGrp="1"/>
              </p:cNvGraphicFramePr>
              <p:nvPr>
                <p:extLst>
                  <p:ext uri="{D42A27DB-BD31-4B8C-83A1-F6EECF244321}">
                    <p14:modId xmlns:p14="http://schemas.microsoft.com/office/powerpoint/2010/main" val="990556907"/>
                  </p:ext>
                </p:extLst>
              </p:nvPr>
            </p:nvGraphicFramePr>
            <p:xfrm>
              <a:off x="746235" y="5809536"/>
              <a:ext cx="10118398" cy="721551"/>
            </p:xfrm>
            <a:graphic>
              <a:graphicData uri="http://schemas.openxmlformats.org/drawingml/2006/table">
                <a:tbl>
                  <a:tblPr firstRow="1" bandRow="1">
                    <a:tableStyleId>{2D5ABB26-0587-4C30-8999-92F81FD0307C}</a:tableStyleId>
                  </a:tblPr>
                  <a:tblGrid>
                    <a:gridCol w="7104993">
                      <a:extLst>
                        <a:ext uri="{9D8B030D-6E8A-4147-A177-3AD203B41FA5}">
                          <a16:colId xmlns:a16="http://schemas.microsoft.com/office/drawing/2014/main" xmlns="" val="2435879438"/>
                        </a:ext>
                      </a:extLst>
                    </a:gridCol>
                    <a:gridCol w="3013405">
                      <a:extLst>
                        <a:ext uri="{9D8B030D-6E8A-4147-A177-3AD203B41FA5}">
                          <a16:colId xmlns:a16="http://schemas.microsoft.com/office/drawing/2014/main" xmlns="" val="348928089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sSubSup>
                                  <m:sSubSupPr>
                                    <m:ctrlPr>
                                      <a:rPr lang="en-US" sz="2000" b="0" i="1" smtClean="0">
                                        <a:latin typeface="Cambria Math" charset="0"/>
                                        <a:ea typeface="Cambria Math" panose="02040503050406030204" pitchFamily="18" charset="0"/>
                                      </a:rPr>
                                    </m:ctrlPr>
                                  </m:sSubSupPr>
                                  <m:e>
                                    <m:r>
                                      <m:rPr>
                                        <m:sty m:val="p"/>
                                      </m:rPr>
                                      <a:rPr lang="el-GR" sz="2000" b="0" i="1" smtClean="0">
                                        <a:latin typeface="Cambria Math" panose="02040503050406030204" pitchFamily="18" charset="0"/>
                                        <a:ea typeface="Cambria Math" panose="02040503050406030204" pitchFamily="18" charset="0"/>
                                      </a:rPr>
                                      <m:t>Ω</m:t>
                                    </m:r>
                                  </m:e>
                                  <m:sub>
                                    <m:r>
                                      <a:rPr lang="en-US" sz="2000" b="0" i="1" smtClean="0">
                                        <a:latin typeface="Cambria Math" panose="02040503050406030204" pitchFamily="18" charset="0"/>
                                        <a:ea typeface="Cambria Math" panose="02040503050406030204" pitchFamily="18" charset="0"/>
                                      </a:rPr>
                                      <m:t>𝑠𝑦</m:t>
                                    </m:r>
                                  </m:sub>
                                  <m:sup>
                                    <m:r>
                                      <a:rPr lang="en-US" sz="2000" b="0" i="1" smtClean="0">
                                        <a:latin typeface="Cambria Math" panose="02040503050406030204" pitchFamily="18" charset="0"/>
                                        <a:ea typeface="Cambria Math" panose="02040503050406030204" pitchFamily="18" charset="0"/>
                                      </a:rPr>
                                      <m:t>2</m:t>
                                    </m:r>
                                  </m:sup>
                                </m:sSubSup>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charset="0"/>
                                      </a:rPr>
                                    </m:ctrlPr>
                                  </m:fPr>
                                  <m:num>
                                    <m:r>
                                      <a:rPr lang="en-US" sz="2000" b="0" i="1" smtClean="0">
                                        <a:latin typeface="Cambria Math" panose="02040503050406030204" pitchFamily="18" charset="0"/>
                                        <a:ea typeface="Cambria Math" panose="02040503050406030204" pitchFamily="18" charset="0"/>
                                      </a:rPr>
                                      <m:t>𝑞</m:t>
                                    </m:r>
                                    <m:sSub>
                                      <m:sSubPr>
                                        <m:ctrlPr>
                                          <a:rPr lang="en-US" sz="2000" b="0" i="1" smtClean="0">
                                            <a:latin typeface="Cambria Math"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h</m:t>
                                        </m:r>
                                        <m:sSub>
                                          <m:sSubPr>
                                            <m:ctrlPr>
                                              <a:rPr lang="en-US" sz="2000" b="0" i="1" smtClean="0">
                                                <a:latin typeface="Cambria Math" charset="0"/>
                                                <a:ea typeface="Cambria Math" panose="02040503050406030204" pitchFamily="18" charset="0"/>
                                              </a:rPr>
                                            </m:ctrlPr>
                                          </m:sSubPr>
                                          <m:e>
                                            <m:r>
                                              <m:rPr>
                                                <m:sty m:val="p"/>
                                              </m:rPr>
                                              <a:rPr lang="el-GR" sz="2000" b="0" i="1" smtClean="0">
                                                <a:latin typeface="Cambria Math" panose="02040503050406030204" pitchFamily="18" charset="0"/>
                                                <a:ea typeface="Cambria Math" panose="02040503050406030204" pitchFamily="18" charset="0"/>
                                              </a:rPr>
                                              <m:t>Γ</m:t>
                                            </m:r>
                                          </m:e>
                                          <m:sub>
                                            <m:r>
                                              <a:rPr lang="en-US" sz="2000" b="0" i="1" smtClean="0">
                                                <a:latin typeface="Cambria Math" panose="02040503050406030204" pitchFamily="18" charset="0"/>
                                                <a:ea typeface="Cambria Math" panose="02040503050406030204" pitchFamily="18" charset="0"/>
                                              </a:rPr>
                                              <m:t>𝑠</m:t>
                                            </m:r>
                                          </m:sub>
                                        </m:sSub>
                                        <m:r>
                                          <a:rPr lang="en-US" sz="2000" b="0" i="1" smtClean="0">
                                            <a:latin typeface="Cambria Math" panose="02040503050406030204" pitchFamily="18" charset="0"/>
                                            <a:ea typeface="Cambria Math" panose="02040503050406030204" pitchFamily="18" charset="0"/>
                                          </a:rPr>
                                          <m:t>𝑉</m:t>
                                        </m:r>
                                      </m:e>
                                      <m:sub>
                                        <m:r>
                                          <a:rPr lang="en-US" sz="2000" b="0" i="1" smtClean="0">
                                            <a:latin typeface="Cambria Math" panose="02040503050406030204" pitchFamily="18" charset="0"/>
                                            <a:ea typeface="Cambria Math" panose="02040503050406030204" pitchFamily="18" charset="0"/>
                                          </a:rPr>
                                          <m:t>𝑚𝑎𝑥</m:t>
                                        </m:r>
                                      </m:sub>
                                    </m:sSub>
                                    <m:r>
                                      <a:rPr lang="en-US" sz="2000" b="0" i="1" smtClean="0">
                                        <a:latin typeface="Cambria Math" panose="02040503050406030204" pitchFamily="18" charset="0"/>
                                        <a:ea typeface="Cambria Math" panose="02040503050406030204" pitchFamily="18" charset="0"/>
                                      </a:rPr>
                                      <m:t>𝑐𝑜𝑠</m:t>
                                    </m:r>
                                    <m:sSub>
                                      <m:sSubPr>
                                        <m:ctrlPr>
                                          <a:rPr lang="en-US" sz="2000" b="0" i="1" smtClean="0">
                                            <a:latin typeface="Cambria Math"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𝜑</m:t>
                                        </m:r>
                                      </m:e>
                                      <m:sub>
                                        <m:r>
                                          <a:rPr lang="en-US" sz="2000" b="0" i="1" smtClean="0">
                                            <a:latin typeface="Cambria Math" panose="02040503050406030204" pitchFamily="18" charset="0"/>
                                            <a:ea typeface="Cambria Math" panose="02040503050406030204" pitchFamily="18" charset="0"/>
                                          </a:rPr>
                                          <m:t>𝑠</m:t>
                                        </m:r>
                                      </m:sub>
                                    </m:sSub>
                                  </m:num>
                                  <m:den>
                                    <m:r>
                                      <a:rPr lang="en-US" sz="2000" b="0" i="1" smtClean="0">
                                        <a:latin typeface="Cambria Math" panose="02040503050406030204" pitchFamily="18" charset="0"/>
                                      </a:rPr>
                                      <m:t>2</m:t>
                                    </m:r>
                                    <m:r>
                                      <a:rPr lang="en-US" sz="2000" b="0" i="1" smtClean="0">
                                        <a:latin typeface="Cambria Math" panose="02040503050406030204" pitchFamily="18" charset="0"/>
                                        <a:ea typeface="Cambria Math" panose="02040503050406030204" pitchFamily="18" charset="0"/>
                                      </a:rPr>
                                      <m:t>𝜋</m:t>
                                    </m:r>
                                    <m:sSub>
                                      <m:sSubPr>
                                        <m:ctrlPr>
                                          <a:rPr lang="en-US" sz="2000" b="0" i="1" smtClean="0">
                                            <a:latin typeface="Cambria Math" charset="0"/>
                                          </a:rPr>
                                        </m:ctrlPr>
                                      </m:sSubPr>
                                      <m:e>
                                        <m:r>
                                          <a:rPr lang="en-US" sz="2000" b="0" i="1" smtClean="0">
                                            <a:latin typeface="Cambria Math" panose="02040503050406030204" pitchFamily="18" charset="0"/>
                                          </a:rPr>
                                          <m:t>𝑊</m:t>
                                        </m:r>
                                      </m:e>
                                      <m:sub>
                                        <m:r>
                                          <a:rPr lang="en-US" sz="2000" b="0" i="1" smtClean="0">
                                            <a:latin typeface="Cambria Math" panose="02040503050406030204" pitchFamily="18" charset="0"/>
                                          </a:rPr>
                                          <m:t>𝑠</m:t>
                                        </m:r>
                                      </m:sub>
                                    </m:sSub>
                                  </m:den>
                                </m:f>
                                <m:r>
                                  <a:rPr lang="en-US" sz="2000" b="0" i="1" smtClean="0">
                                    <a:latin typeface="Cambria Math" panose="02040503050406030204" pitchFamily="18" charset="0"/>
                                    <a:ea typeface="Cambria Math" panose="02040503050406030204" pitchFamily="18" charset="0"/>
                                  </a:rPr>
                                  <m:t> </m:t>
                                </m:r>
                                <m:sSubSup>
                                  <m:sSubSupPr>
                                    <m:ctrlPr>
                                      <a:rPr lang="en-US" sz="2000" b="0" i="1" smtClean="0">
                                        <a:latin typeface="Cambria Math" charset="0"/>
                                        <a:ea typeface="Cambria Math" panose="02040503050406030204" pitchFamily="18" charset="0"/>
                                      </a:rPr>
                                    </m:ctrlPr>
                                  </m:sSubSupPr>
                                  <m:e>
                                    <m:r>
                                      <m:rPr>
                                        <m:sty m:val="p"/>
                                      </m:rPr>
                                      <a:rPr lang="el-GR" sz="2000" b="0" i="1" smtClean="0">
                                        <a:latin typeface="Cambria Math" panose="02040503050406030204" pitchFamily="18" charset="0"/>
                                        <a:ea typeface="Cambria Math" panose="02040503050406030204" pitchFamily="18" charset="0"/>
                                      </a:rPr>
                                      <m:t>Ω</m:t>
                                    </m:r>
                                  </m:e>
                                  <m:sub>
                                    <m:r>
                                      <a:rPr lang="en-US" sz="2000" b="0" i="1" smtClean="0">
                                        <a:latin typeface="Cambria Math" panose="02040503050406030204" pitchFamily="18" charset="0"/>
                                        <a:ea typeface="Cambria Math" panose="02040503050406030204" pitchFamily="18" charset="0"/>
                                      </a:rPr>
                                      <m:t>𝑠</m:t>
                                    </m:r>
                                  </m:sub>
                                  <m:sup>
                                    <m:r>
                                      <a:rPr lang="en-US" sz="2000" b="0" i="1" smtClean="0">
                                        <a:latin typeface="Cambria Math" panose="02040503050406030204" pitchFamily="18" charset="0"/>
                                        <a:ea typeface="Cambria Math" panose="02040503050406030204" pitchFamily="18" charset="0"/>
                                      </a:rPr>
                                      <m:t>2</m:t>
                                    </m:r>
                                  </m:sup>
                                </m:sSubSup>
                              </m:oMath>
                            </m:oMathPara>
                          </a14:m>
                          <a:endParaRPr lang="en-US" sz="2000" b="0" dirty="0" smtClean="0"/>
                        </a:p>
                      </a:txBody>
                      <a:tcPr>
                        <a:noFill/>
                      </a:tcPr>
                    </a:tc>
                    <a:tc>
                      <a:txBody>
                        <a:bodyPr/>
                        <a:lstStyle/>
                        <a:p>
                          <a:pPr algn="r"/>
                          <a:r>
                            <a:rPr lang="en-GB" sz="2000" dirty="0" smtClean="0"/>
                            <a:t>Eq. </a:t>
                          </a:r>
                          <a:r>
                            <a:rPr lang="en-GB" sz="2000" dirty="0" smtClean="0"/>
                            <a:t>36 </a:t>
                          </a:r>
                          <a:endParaRPr lang="en-GB" sz="2000" dirty="0"/>
                        </a:p>
                      </a:txBody>
                      <a:tcPr anchor="ctr"/>
                    </a:tc>
                    <a:extLst>
                      <a:ext uri="{0D108BD9-81ED-4DB2-BD59-A6C34878D82A}">
                        <a16:rowId xmlns:a16="http://schemas.microsoft.com/office/drawing/2014/main" xmlns="" val="2992407173"/>
                      </a:ext>
                    </a:extLst>
                  </a:tr>
                </a:tbl>
              </a:graphicData>
            </a:graphic>
          </p:graphicFrame>
        </mc:Choice>
        <mc:Fallback>
          <p:graphicFrame>
            <p:nvGraphicFramePr>
              <p:cNvPr id="14" name="Table 13"/>
              <p:cNvGraphicFramePr>
                <a:graphicFrameLocks noGrp="1"/>
              </p:cNvGraphicFramePr>
              <p:nvPr>
                <p:extLst>
                  <p:ext uri="{D42A27DB-BD31-4B8C-83A1-F6EECF244321}">
                    <p14:modId xmlns:p14="http://schemas.microsoft.com/office/powerpoint/2010/main" val="990556907"/>
                  </p:ext>
                </p:extLst>
              </p:nvPr>
            </p:nvGraphicFramePr>
            <p:xfrm>
              <a:off x="746235" y="5809536"/>
              <a:ext cx="10118398" cy="721551"/>
            </p:xfrm>
            <a:graphic>
              <a:graphicData uri="http://schemas.openxmlformats.org/drawingml/2006/table">
                <a:tbl>
                  <a:tblPr firstRow="1" bandRow="1">
                    <a:tableStyleId>{2D5ABB26-0587-4C30-8999-92F81FD0307C}</a:tableStyleId>
                  </a:tblPr>
                  <a:tblGrid>
                    <a:gridCol w="7104993">
                      <a:extLst>
                        <a:ext uri="{9D8B030D-6E8A-4147-A177-3AD203B41FA5}">
                          <a16:colId xmlns:a16="http://schemas.microsoft.com/office/drawing/2014/main" xmlns="" xmlns:a14="http://schemas.microsoft.com/office/drawing/2010/main" val="2435879438"/>
                        </a:ext>
                      </a:extLst>
                    </a:gridCol>
                    <a:gridCol w="3013405">
                      <a:extLst>
                        <a:ext uri="{9D8B030D-6E8A-4147-A177-3AD203B41FA5}">
                          <a16:colId xmlns:a16="http://schemas.microsoft.com/office/drawing/2014/main" xmlns="" xmlns:a14="http://schemas.microsoft.com/office/drawing/2010/main" val="3489280894"/>
                        </a:ext>
                      </a:extLst>
                    </a:gridCol>
                  </a:tblGrid>
                  <a:tr h="721551">
                    <a:tc>
                      <a:txBody>
                        <a:bodyPr/>
                        <a:lstStyle/>
                        <a:p>
                          <a:endParaRPr lang="en-US"/>
                        </a:p>
                      </a:txBody>
                      <a:tcPr>
                        <a:blipFill rotWithShape="0">
                          <a:blip r:embed="rId8"/>
                          <a:stretch>
                            <a:fillRect r="-42453"/>
                          </a:stretch>
                        </a:blipFill>
                      </a:tcPr>
                    </a:tc>
                    <a:tc>
                      <a:txBody>
                        <a:bodyPr/>
                        <a:lstStyle/>
                        <a:p>
                          <a:pPr algn="r"/>
                          <a:r>
                            <a:rPr lang="en-GB" sz="2000" dirty="0" smtClean="0"/>
                            <a:t>Eq. </a:t>
                          </a:r>
                          <a:r>
                            <a:rPr lang="en-GB" sz="2000" dirty="0" smtClean="0"/>
                            <a:t>36 </a:t>
                          </a:r>
                          <a:endParaRPr lang="en-GB" sz="2000" dirty="0"/>
                        </a:p>
                      </a:txBody>
                      <a:tcPr anchor="ctr"/>
                    </a:tc>
                    <a:extLst>
                      <a:ext uri="{0D108BD9-81ED-4DB2-BD59-A6C34878D82A}">
                        <a16:rowId xmlns:a16="http://schemas.microsoft.com/office/drawing/2014/main" xmlns="" xmlns:a14="http://schemas.microsoft.com/office/drawing/2010/main" val="2992407173"/>
                      </a:ext>
                    </a:extLst>
                  </a:tr>
                </a:tbl>
              </a:graphicData>
            </a:graphic>
          </p:graphicFrame>
        </mc:Fallback>
      </mc:AlternateContent>
      <p:sp>
        <p:nvSpPr>
          <p:cNvPr id="13" name="Date Placeholder 12"/>
          <p:cNvSpPr>
            <a:spLocks noGrp="1"/>
          </p:cNvSpPr>
          <p:nvPr>
            <p:ph type="dt" sz="half" idx="10"/>
          </p:nvPr>
        </p:nvSpPr>
        <p:spPr/>
        <p:txBody>
          <a:bodyPr/>
          <a:lstStyle/>
          <a:p>
            <a:r>
              <a:rPr lang="en-US" smtClean="0"/>
              <a:t>22.03.2022</a:t>
            </a:r>
            <a:endParaRPr lang="en-GB"/>
          </a:p>
        </p:txBody>
      </p:sp>
      <p:sp>
        <p:nvSpPr>
          <p:cNvPr id="15" name="Footer Placeholder 14"/>
          <p:cNvSpPr>
            <a:spLocks noGrp="1"/>
          </p:cNvSpPr>
          <p:nvPr>
            <p:ph type="ftr" sz="quarter" idx="11"/>
          </p:nvPr>
        </p:nvSpPr>
        <p:spPr>
          <a:xfrm>
            <a:off x="3800745" y="6505898"/>
            <a:ext cx="4114800" cy="365125"/>
          </a:xfrm>
        </p:spPr>
        <p:txBody>
          <a:bodyPr/>
          <a:lstStyle/>
          <a:p>
            <a:r>
              <a:rPr lang="en-GB" smtClean="0"/>
              <a:t>Introduction to accelerator physics, R. Alemany Fernandez</a:t>
            </a:r>
            <a:endParaRPr lang="en-GB" dirty="0"/>
          </a:p>
        </p:txBody>
      </p:sp>
      <p:sp>
        <p:nvSpPr>
          <p:cNvPr id="16" name="Slide Number Placeholder 15"/>
          <p:cNvSpPr>
            <a:spLocks noGrp="1"/>
          </p:cNvSpPr>
          <p:nvPr>
            <p:ph type="sldNum" sz="quarter" idx="12"/>
          </p:nvPr>
        </p:nvSpPr>
        <p:spPr/>
        <p:txBody>
          <a:bodyPr/>
          <a:lstStyle/>
          <a:p>
            <a:fld id="{F45B2314-50F7-4F10-B8A8-A8DCE8E27403}" type="slidenum">
              <a:rPr lang="en-GB" smtClean="0"/>
              <a:t>42</a:t>
            </a:fld>
            <a:endParaRPr lang="en-GB"/>
          </a:p>
        </p:txBody>
      </p:sp>
    </p:spTree>
    <p:extLst>
      <p:ext uri="{BB962C8B-B14F-4D97-AF65-F5344CB8AC3E}">
        <p14:creationId xmlns:p14="http://schemas.microsoft.com/office/powerpoint/2010/main" val="228498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P spid="4" grpId="0"/>
      <p:bldP spid="8" grpId="0"/>
      <p:bldP spid="9" grpId="0"/>
      <p:bldP spid="11" grpId="0"/>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1816057117"/>
                  </p:ext>
                </p:extLst>
              </p:nvPr>
            </p:nvGraphicFramePr>
            <p:xfrm>
              <a:off x="672663" y="386850"/>
              <a:ext cx="10118398" cy="577850"/>
            </p:xfrm>
            <a:graphic>
              <a:graphicData uri="http://schemas.openxmlformats.org/drawingml/2006/table">
                <a:tbl>
                  <a:tblPr firstRow="1" bandRow="1">
                    <a:tableStyleId>{2D5ABB26-0587-4C30-8999-92F81FD0307C}</a:tableStyleId>
                  </a:tblPr>
                  <a:tblGrid>
                    <a:gridCol w="7073461">
                      <a:extLst>
                        <a:ext uri="{9D8B030D-6E8A-4147-A177-3AD203B41FA5}">
                          <a16:colId xmlns:a16="http://schemas.microsoft.com/office/drawing/2014/main" xmlns="" val="2435879438"/>
                        </a:ext>
                      </a:extLst>
                    </a:gridCol>
                    <a:gridCol w="3044937">
                      <a:extLst>
                        <a:ext uri="{9D8B030D-6E8A-4147-A177-3AD203B41FA5}">
                          <a16:colId xmlns:a16="http://schemas.microsoft.com/office/drawing/2014/main" xmlns="" val="348928089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acc>
                                  <m:accPr>
                                    <m:chr m:val="̈"/>
                                    <m:ctrlPr>
                                      <a:rPr lang="en-US" sz="2800" b="0" i="1" smtClean="0">
                                        <a:latin typeface="Cambria Math" charset="0"/>
                                        <a:ea typeface="Cambria Math" panose="02040503050406030204" pitchFamily="18" charset="0"/>
                                      </a:rPr>
                                    </m:ctrlPr>
                                  </m:accPr>
                                  <m:e>
                                    <m:r>
                                      <m:rPr>
                                        <m:sty m:val="p"/>
                                      </m:rPr>
                                      <a:rPr lang="el-GR" sz="2800" b="0" i="1" smtClean="0">
                                        <a:latin typeface="Cambria Math" panose="02040503050406030204" pitchFamily="18" charset="0"/>
                                        <a:ea typeface="Cambria Math" panose="02040503050406030204" pitchFamily="18" charset="0"/>
                                      </a:rPr>
                                      <m:t>Δ</m:t>
                                    </m:r>
                                    <m:r>
                                      <a:rPr lang="en-US" sz="2800" b="0" i="1" smtClean="0">
                                        <a:latin typeface="Cambria Math" panose="02040503050406030204" pitchFamily="18" charset="0"/>
                                        <a:ea typeface="Cambria Math" panose="02040503050406030204" pitchFamily="18" charset="0"/>
                                      </a:rPr>
                                      <m:t>𝜑</m:t>
                                    </m:r>
                                  </m:e>
                                </m:acc>
                                <m:r>
                                  <a:rPr lang="en-US" sz="2800" b="0" i="1" smtClean="0">
                                    <a:latin typeface="Cambria Math" panose="02040503050406030204" pitchFamily="18" charset="0"/>
                                    <a:ea typeface="Cambria Math" panose="02040503050406030204" pitchFamily="18" charset="0"/>
                                  </a:rPr>
                                  <m:t>+</m:t>
                                </m:r>
                                <m:sSubSup>
                                  <m:sSubSupPr>
                                    <m:ctrlPr>
                                      <a:rPr lang="en-US" sz="2800" b="0" i="1" smtClean="0">
                                        <a:latin typeface="Cambria Math" charset="0"/>
                                        <a:ea typeface="Cambria Math" panose="02040503050406030204" pitchFamily="18" charset="0"/>
                                      </a:rPr>
                                    </m:ctrlPr>
                                  </m:sSubSupPr>
                                  <m:e>
                                    <m:r>
                                      <m:rPr>
                                        <m:sty m:val="p"/>
                                      </m:rPr>
                                      <a:rPr lang="el-GR" sz="2800" b="0" i="1" smtClean="0">
                                        <a:latin typeface="Cambria Math" panose="02040503050406030204" pitchFamily="18" charset="0"/>
                                        <a:ea typeface="Cambria Math" panose="02040503050406030204" pitchFamily="18" charset="0"/>
                                      </a:rPr>
                                      <m:t>Ω</m:t>
                                    </m:r>
                                  </m:e>
                                  <m:sub>
                                    <m:r>
                                      <a:rPr lang="en-US" sz="2800" b="0" i="1" smtClean="0">
                                        <a:latin typeface="Cambria Math" panose="02040503050406030204" pitchFamily="18" charset="0"/>
                                        <a:ea typeface="Cambria Math" panose="02040503050406030204" pitchFamily="18" charset="0"/>
                                      </a:rPr>
                                      <m:t>𝑠𝑦</m:t>
                                    </m:r>
                                  </m:sub>
                                  <m:sup>
                                    <m:r>
                                      <a:rPr lang="en-US" sz="2800" b="0" i="1" smtClean="0">
                                        <a:latin typeface="Cambria Math" panose="02040503050406030204" pitchFamily="18" charset="0"/>
                                        <a:ea typeface="Cambria Math" panose="02040503050406030204" pitchFamily="18" charset="0"/>
                                      </a:rPr>
                                      <m:t>2</m:t>
                                    </m:r>
                                  </m:sup>
                                </m:sSubSup>
                                <m:r>
                                  <m:rPr>
                                    <m:sty m:val="p"/>
                                  </m:rPr>
                                  <a:rPr lang="el-GR" sz="2800" b="0" i="1" smtClean="0">
                                    <a:latin typeface="Cambria Math" panose="02040503050406030204" pitchFamily="18" charset="0"/>
                                    <a:ea typeface="Cambria Math" panose="02040503050406030204" pitchFamily="18" charset="0"/>
                                  </a:rPr>
                                  <m:t>Δ</m:t>
                                </m:r>
                                <m:r>
                                  <a:rPr lang="el-GR" sz="2800" b="0" i="1" smtClean="0">
                                    <a:latin typeface="Cambria Math" panose="02040503050406030204" pitchFamily="18" charset="0"/>
                                    <a:ea typeface="Cambria Math" panose="02040503050406030204" pitchFamily="18" charset="0"/>
                                  </a:rPr>
                                  <m:t>𝜑</m:t>
                                </m:r>
                                <m:r>
                                  <a:rPr lang="en-US" sz="2800" b="0" i="1" smtClean="0">
                                    <a:latin typeface="Cambria Math" panose="02040503050406030204" pitchFamily="18" charset="0"/>
                                    <a:ea typeface="Cambria Math" panose="02040503050406030204" pitchFamily="18" charset="0"/>
                                  </a:rPr>
                                  <m:t>=0</m:t>
                                </m:r>
                              </m:oMath>
                            </m:oMathPara>
                          </a14:m>
                          <a:endParaRPr lang="en-US" sz="2800" b="0" dirty="0" smtClean="0"/>
                        </a:p>
                      </a:txBody>
                      <a:tcPr>
                        <a:noFill/>
                      </a:tcPr>
                    </a:tc>
                    <a:tc>
                      <a:txBody>
                        <a:bodyPr/>
                        <a:lstStyle/>
                        <a:p>
                          <a:pPr algn="r"/>
                          <a:r>
                            <a:rPr lang="en-GB" sz="2800" dirty="0" smtClean="0"/>
                            <a:t>Eq. 37 </a:t>
                          </a:r>
                          <a:endParaRPr lang="en-GB" sz="2800" dirty="0"/>
                        </a:p>
                      </a:txBody>
                      <a:tcPr anchor="ctr"/>
                    </a:tc>
                    <a:extLst>
                      <a:ext uri="{0D108BD9-81ED-4DB2-BD59-A6C34878D82A}">
                        <a16:rowId xmlns:a16="http://schemas.microsoft.com/office/drawing/2014/main" xmlns="" val="2992407173"/>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1816057117"/>
                  </p:ext>
                </p:extLst>
              </p:nvPr>
            </p:nvGraphicFramePr>
            <p:xfrm>
              <a:off x="672663" y="386850"/>
              <a:ext cx="10118398" cy="577850"/>
            </p:xfrm>
            <a:graphic>
              <a:graphicData uri="http://schemas.openxmlformats.org/drawingml/2006/table">
                <a:tbl>
                  <a:tblPr firstRow="1" bandRow="1">
                    <a:tableStyleId>{2D5ABB26-0587-4C30-8999-92F81FD0307C}</a:tableStyleId>
                  </a:tblPr>
                  <a:tblGrid>
                    <a:gridCol w="7073461">
                      <a:extLst>
                        <a:ext uri="{9D8B030D-6E8A-4147-A177-3AD203B41FA5}">
                          <a16:colId xmlns="" xmlns:a16="http://schemas.microsoft.com/office/drawing/2014/main" xmlns:a14="http://schemas.microsoft.com/office/drawing/2010/main" val="2435879438"/>
                        </a:ext>
                      </a:extLst>
                    </a:gridCol>
                    <a:gridCol w="3044937">
                      <a:extLst>
                        <a:ext uri="{9D8B030D-6E8A-4147-A177-3AD203B41FA5}">
                          <a16:colId xmlns="" xmlns:a16="http://schemas.microsoft.com/office/drawing/2014/main" xmlns:a14="http://schemas.microsoft.com/office/drawing/2010/main" val="3489280894"/>
                        </a:ext>
                      </a:extLst>
                    </a:gridCol>
                  </a:tblGrid>
                  <a:tr h="577850">
                    <a:tc>
                      <a:txBody>
                        <a:bodyPr/>
                        <a:lstStyle/>
                        <a:p>
                          <a:endParaRPr lang="en-US"/>
                        </a:p>
                      </a:txBody>
                      <a:tcPr>
                        <a:blipFill rotWithShape="0">
                          <a:blip r:embed="rId2"/>
                          <a:stretch>
                            <a:fillRect t="-5208" r="-43066" b="-22917"/>
                          </a:stretch>
                        </a:blipFill>
                      </a:tcPr>
                    </a:tc>
                    <a:tc>
                      <a:txBody>
                        <a:bodyPr/>
                        <a:lstStyle/>
                        <a:p>
                          <a:pPr algn="r"/>
                          <a:r>
                            <a:rPr lang="en-GB" sz="2800" dirty="0" smtClean="0"/>
                            <a:t>Eq. 37 </a:t>
                          </a:r>
                          <a:endParaRPr lang="en-GB" sz="2800" dirty="0"/>
                        </a:p>
                      </a:txBody>
                      <a:tcPr anchor="ctr"/>
                    </a:tc>
                    <a:extLst>
                      <a:ext uri="{0D108BD9-81ED-4DB2-BD59-A6C34878D82A}">
                        <a16:rowId xmlns="" xmlns:a16="http://schemas.microsoft.com/office/drawing/2014/main" xmlns:a14="http://schemas.microsoft.com/office/drawing/2010/main" val="2992407173"/>
                      </a:ext>
                    </a:extLst>
                  </a:tr>
                </a:tbl>
              </a:graphicData>
            </a:graphic>
          </p:graphicFrame>
        </mc:Fallback>
      </mc:AlternateContent>
      <p:sp>
        <p:nvSpPr>
          <p:cNvPr id="3" name="TextBox 2"/>
          <p:cNvSpPr txBox="1"/>
          <p:nvPr/>
        </p:nvSpPr>
        <p:spPr>
          <a:xfrm>
            <a:off x="210207" y="468355"/>
            <a:ext cx="4656083" cy="523220"/>
          </a:xfrm>
          <a:prstGeom prst="rect">
            <a:avLst/>
          </a:prstGeom>
          <a:noFill/>
        </p:spPr>
        <p:txBody>
          <a:bodyPr wrap="square" rtlCol="0">
            <a:spAutoFit/>
          </a:bodyPr>
          <a:lstStyle/>
          <a:p>
            <a:pPr algn="ctr"/>
            <a:r>
              <a:rPr lang="en-GB" sz="1400" dirty="0" smtClean="0"/>
              <a:t>HARMONIC OSCILLATOR EQUATION TO DESCRIBE THE SYNCHROTRON OSCILLATIONS FOR SMALL AMPLITUDES </a:t>
            </a:r>
            <a:endParaRPr lang="en-GB" sz="1400" dirty="0"/>
          </a:p>
        </p:txBody>
      </p:sp>
      <p:sp>
        <p:nvSpPr>
          <p:cNvPr id="7" name="Oval 6"/>
          <p:cNvSpPr/>
          <p:nvPr/>
        </p:nvSpPr>
        <p:spPr>
          <a:xfrm>
            <a:off x="5880537" y="349203"/>
            <a:ext cx="656897" cy="64237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p:cNvCxnSpPr/>
          <p:nvPr/>
        </p:nvCxnSpPr>
        <p:spPr>
          <a:xfrm flipV="1">
            <a:off x="6195846" y="976671"/>
            <a:ext cx="15766" cy="3647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5618101" y="1215342"/>
                <a:ext cx="4329686" cy="668260"/>
              </a:xfrm>
              <a:prstGeom prst="rect">
                <a:avLst/>
              </a:prstGeom>
              <a:solidFill>
                <a:schemeClr val="accent1">
                  <a:lumMod val="75000"/>
                </a:schemeClr>
              </a:solidFill>
            </p:spPr>
            <p:txBody>
              <a:bodyPr wrap="square" rtlCol="0">
                <a:spAutoFit/>
              </a:bodyPr>
              <a:lstStyle/>
              <a:p>
                <a:pPr algn="ctr"/>
                <a14:m>
                  <m:oMath xmlns:m="http://schemas.openxmlformats.org/officeDocument/2006/math">
                    <m:sSub>
                      <m:sSubPr>
                        <m:ctrlPr>
                          <a:rPr lang="en-GB" i="1" smtClean="0">
                            <a:latin typeface="Cambria Math" charset="0"/>
                          </a:rPr>
                        </m:ctrlPr>
                      </m:sSubPr>
                      <m:e>
                        <m:r>
                          <m:rPr>
                            <m:sty m:val="p"/>
                          </m:rPr>
                          <a:rPr lang="el-GR" i="1" smtClean="0">
                            <a:latin typeface="Cambria Math" panose="02040503050406030204" pitchFamily="18" charset="0"/>
                            <a:ea typeface="Cambria Math" panose="02040503050406030204" pitchFamily="18" charset="0"/>
                          </a:rPr>
                          <m:t>Ω</m:t>
                        </m:r>
                      </m:e>
                      <m:sub>
                        <m:r>
                          <a:rPr lang="en-US" b="0" i="1" smtClean="0">
                            <a:latin typeface="Cambria Math" panose="02040503050406030204" pitchFamily="18" charset="0"/>
                          </a:rPr>
                          <m:t>𝑠𝑦</m:t>
                        </m:r>
                      </m:sub>
                    </m:sSub>
                    <m:r>
                      <a:rPr lang="en-US" b="0" i="1" smtClean="0">
                        <a:latin typeface="Cambria Math" panose="02040503050406030204" pitchFamily="18" charset="0"/>
                      </a:rPr>
                      <m:t>= </m:t>
                    </m:r>
                  </m:oMath>
                </a14:m>
                <a:r>
                  <a:rPr lang="en-GB" dirty="0"/>
                  <a:t>synchrotron </a:t>
                </a:r>
                <a:r>
                  <a:rPr lang="en-GB" dirty="0" smtClean="0"/>
                  <a:t>oscillation frequency </a:t>
                </a:r>
              </a:p>
              <a:p>
                <a:pPr algn="ctr"/>
                <a:r>
                  <a:rPr lang="en-GB" dirty="0" smtClean="0">
                    <a:sym typeface="Wingdings" panose="05000000000000000000" pitchFamily="2" charset="2"/>
                  </a:rPr>
                  <a:t> proportional to the revolution frequency</a:t>
                </a:r>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5618101" y="1215342"/>
                <a:ext cx="4329686" cy="668260"/>
              </a:xfrm>
              <a:prstGeom prst="rect">
                <a:avLst/>
              </a:prstGeom>
              <a:blipFill rotWithShape="0">
                <a:blip r:embed="rId3"/>
                <a:stretch>
                  <a:fillRect l="-704" t="-51818" r="-563" b="-23636"/>
                </a:stretch>
              </a:blipFill>
            </p:spPr>
            <p:txBody>
              <a:bodyPr/>
              <a:lstStyle/>
              <a:p>
                <a:r>
                  <a:rPr lang="en-US">
                    <a:noFill/>
                  </a:rPr>
                  <a:t> </a:t>
                </a:r>
              </a:p>
            </p:txBody>
          </p:sp>
        </mc:Fallback>
      </mc:AlternateContent>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712" y="3099109"/>
            <a:ext cx="5718288" cy="3015379"/>
          </a:xfrm>
          <a:prstGeom prst="rect">
            <a:avLst/>
          </a:prstGeom>
          <a:solidFill>
            <a:schemeClr val="tx1"/>
          </a:solidFill>
        </p:spPr>
      </p:pic>
      <p:sp>
        <p:nvSpPr>
          <p:cNvPr id="8" name="Rectangle 7"/>
          <p:cNvSpPr/>
          <p:nvPr/>
        </p:nvSpPr>
        <p:spPr>
          <a:xfrm>
            <a:off x="6083879" y="5080392"/>
            <a:ext cx="4139041" cy="923330"/>
          </a:xfrm>
          <a:prstGeom prst="rect">
            <a:avLst/>
          </a:prstGeom>
        </p:spPr>
        <p:txBody>
          <a:bodyPr wrap="square">
            <a:spAutoFit/>
          </a:bodyPr>
          <a:lstStyle/>
          <a:p>
            <a:pPr algn="ctr"/>
            <a:r>
              <a:rPr lang="en-GB" dirty="0" smtClean="0"/>
              <a:t>An </a:t>
            </a:r>
            <a:r>
              <a:rPr lang="en-GB" dirty="0"/>
              <a:t>arbitrary potential can usually be approximated as a </a:t>
            </a:r>
            <a:r>
              <a:rPr lang="en-GB" i="1" dirty="0"/>
              <a:t>harmonic</a:t>
            </a:r>
            <a:r>
              <a:rPr lang="en-GB" dirty="0"/>
              <a:t> potential at the vicinity of a </a:t>
            </a:r>
            <a:r>
              <a:rPr lang="en-GB" i="1" dirty="0"/>
              <a:t>stable</a:t>
            </a:r>
            <a:r>
              <a:rPr lang="en-GB" dirty="0"/>
              <a:t> equilibrium point</a:t>
            </a:r>
          </a:p>
        </p:txBody>
      </p:sp>
      <p:sp>
        <p:nvSpPr>
          <p:cNvPr id="11" name="Date Placeholder 10"/>
          <p:cNvSpPr>
            <a:spLocks noGrp="1"/>
          </p:cNvSpPr>
          <p:nvPr>
            <p:ph type="dt" sz="half" idx="10"/>
          </p:nvPr>
        </p:nvSpPr>
        <p:spPr/>
        <p:txBody>
          <a:bodyPr/>
          <a:lstStyle/>
          <a:p>
            <a:r>
              <a:rPr lang="en-US" smtClean="0"/>
              <a:t>22.03.2022</a:t>
            </a:r>
            <a:endParaRPr lang="en-GB"/>
          </a:p>
        </p:txBody>
      </p:sp>
      <p:sp>
        <p:nvSpPr>
          <p:cNvPr id="12" name="Footer Placeholder 11"/>
          <p:cNvSpPr>
            <a:spLocks noGrp="1"/>
          </p:cNvSpPr>
          <p:nvPr>
            <p:ph type="ftr" sz="quarter" idx="11"/>
          </p:nvPr>
        </p:nvSpPr>
        <p:spPr/>
        <p:txBody>
          <a:bodyPr/>
          <a:lstStyle/>
          <a:p>
            <a:r>
              <a:rPr lang="en-GB" smtClean="0"/>
              <a:t>Introduction to accelerator physics, R. Alemany Fernandez</a:t>
            </a:r>
            <a:endParaRPr lang="en-GB"/>
          </a:p>
        </p:txBody>
      </p:sp>
      <p:sp>
        <p:nvSpPr>
          <p:cNvPr id="15" name="Slide Number Placeholder 14"/>
          <p:cNvSpPr>
            <a:spLocks noGrp="1"/>
          </p:cNvSpPr>
          <p:nvPr>
            <p:ph type="sldNum" sz="quarter" idx="12"/>
          </p:nvPr>
        </p:nvSpPr>
        <p:spPr/>
        <p:txBody>
          <a:bodyPr/>
          <a:lstStyle/>
          <a:p>
            <a:fld id="{F45B2314-50F7-4F10-B8A8-A8DCE8E27403}" type="slidenum">
              <a:rPr lang="en-GB" smtClean="0"/>
              <a:t>43</a:t>
            </a:fld>
            <a:endParaRPr lang="en-GB"/>
          </a:p>
        </p:txBody>
      </p:sp>
      <mc:AlternateContent xmlns:mc="http://schemas.openxmlformats.org/markup-compatibility/2006">
        <mc:Choice xmlns:a14="http://schemas.microsoft.com/office/drawing/2010/main" Requires="a14">
          <p:graphicFrame>
            <p:nvGraphicFramePr>
              <p:cNvPr id="16" name="Table 15"/>
              <p:cNvGraphicFramePr>
                <a:graphicFrameLocks noGrp="1"/>
              </p:cNvGraphicFramePr>
              <p:nvPr>
                <p:extLst>
                  <p:ext uri="{D42A27DB-BD31-4B8C-83A1-F6EECF244321}">
                    <p14:modId xmlns:p14="http://schemas.microsoft.com/office/powerpoint/2010/main" val="1381915056"/>
                  </p:ext>
                </p:extLst>
              </p:nvPr>
            </p:nvGraphicFramePr>
            <p:xfrm>
              <a:off x="4734945" y="1999212"/>
              <a:ext cx="6095998" cy="973646"/>
            </p:xfrm>
            <a:graphic>
              <a:graphicData uri="http://schemas.openxmlformats.org/drawingml/2006/table">
                <a:tbl>
                  <a:tblPr firstRow="1" bandRow="1">
                    <a:tableStyleId>{2D5ABB26-0587-4C30-8999-92F81FD0307C}</a:tableStyleId>
                  </a:tblPr>
                  <a:tblGrid>
                    <a:gridCol w="4829065">
                      <a:extLst>
                        <a:ext uri="{9D8B030D-6E8A-4147-A177-3AD203B41FA5}">
                          <a16:colId xmlns:a16="http://schemas.microsoft.com/office/drawing/2014/main" xmlns="" val="2435879438"/>
                        </a:ext>
                      </a:extLst>
                    </a:gridCol>
                    <a:gridCol w="1266933">
                      <a:extLst>
                        <a:ext uri="{9D8B030D-6E8A-4147-A177-3AD203B41FA5}">
                          <a16:colId xmlns:a16="http://schemas.microsoft.com/office/drawing/2014/main" xmlns="" val="348928089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sSubSup>
                                  <m:sSubSupPr>
                                    <m:ctrlPr>
                                      <a:rPr lang="en-US" sz="2800" b="0" i="1" smtClean="0">
                                        <a:latin typeface="Cambria Math" charset="0"/>
                                        <a:ea typeface="Cambria Math" panose="02040503050406030204" pitchFamily="18" charset="0"/>
                                      </a:rPr>
                                    </m:ctrlPr>
                                  </m:sSubSupPr>
                                  <m:e>
                                    <m:r>
                                      <m:rPr>
                                        <m:sty m:val="p"/>
                                      </m:rPr>
                                      <a:rPr lang="el-GR" sz="2800" b="0" i="1" smtClean="0">
                                        <a:latin typeface="Cambria Math" panose="02040503050406030204" pitchFamily="18" charset="0"/>
                                        <a:ea typeface="Cambria Math" panose="02040503050406030204" pitchFamily="18" charset="0"/>
                                      </a:rPr>
                                      <m:t>Ω</m:t>
                                    </m:r>
                                  </m:e>
                                  <m:sub>
                                    <m:r>
                                      <a:rPr lang="en-US" sz="2800" b="0" i="1" smtClean="0">
                                        <a:latin typeface="Cambria Math" panose="02040503050406030204" pitchFamily="18" charset="0"/>
                                        <a:ea typeface="Cambria Math" panose="02040503050406030204" pitchFamily="18" charset="0"/>
                                      </a:rPr>
                                      <m:t>𝑠𝑦</m:t>
                                    </m:r>
                                  </m:sub>
                                  <m:sup>
                                    <m:r>
                                      <a:rPr lang="en-US" sz="2800" b="0" i="1" smtClean="0">
                                        <a:latin typeface="Cambria Math" panose="02040503050406030204" pitchFamily="18" charset="0"/>
                                        <a:ea typeface="Cambria Math" panose="02040503050406030204" pitchFamily="18" charset="0"/>
                                      </a:rPr>
                                      <m:t>2</m:t>
                                    </m:r>
                                  </m:sup>
                                </m:sSubSup>
                                <m:r>
                                  <a:rPr lang="en-US" sz="2800" b="0" i="1" smtClean="0">
                                    <a:latin typeface="Cambria Math" panose="02040503050406030204" pitchFamily="18" charset="0"/>
                                    <a:ea typeface="Cambria Math" panose="02040503050406030204" pitchFamily="18" charset="0"/>
                                  </a:rPr>
                                  <m:t>=−</m:t>
                                </m:r>
                                <m:f>
                                  <m:fPr>
                                    <m:ctrlPr>
                                      <a:rPr lang="en-US" sz="2800" b="0" i="1" smtClean="0">
                                        <a:latin typeface="Cambria Math" charset="0"/>
                                      </a:rPr>
                                    </m:ctrlPr>
                                  </m:fPr>
                                  <m:num>
                                    <m:r>
                                      <a:rPr lang="en-US" sz="2800" b="0" i="1" smtClean="0">
                                        <a:latin typeface="Cambria Math" panose="02040503050406030204" pitchFamily="18" charset="0"/>
                                        <a:ea typeface="Cambria Math" panose="02040503050406030204" pitchFamily="18" charset="0"/>
                                      </a:rPr>
                                      <m:t>𝑞</m:t>
                                    </m:r>
                                    <m:sSub>
                                      <m:sSubPr>
                                        <m:ctrlPr>
                                          <a:rPr lang="en-US" sz="2800" b="0" i="1" smtClean="0">
                                            <a:latin typeface="Cambria Math"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h</m:t>
                                        </m:r>
                                        <m:sSub>
                                          <m:sSubPr>
                                            <m:ctrlPr>
                                              <a:rPr lang="en-US" sz="2800" b="0" i="1" smtClean="0">
                                                <a:latin typeface="Cambria Math" charset="0"/>
                                                <a:ea typeface="Cambria Math" panose="02040503050406030204" pitchFamily="18" charset="0"/>
                                              </a:rPr>
                                            </m:ctrlPr>
                                          </m:sSubPr>
                                          <m:e>
                                            <m:r>
                                              <m:rPr>
                                                <m:sty m:val="p"/>
                                              </m:rPr>
                                              <a:rPr lang="el-GR" sz="2800" b="0" i="1" smtClean="0">
                                                <a:latin typeface="Cambria Math" panose="02040503050406030204" pitchFamily="18" charset="0"/>
                                                <a:ea typeface="Cambria Math" panose="02040503050406030204" pitchFamily="18" charset="0"/>
                                              </a:rPr>
                                              <m:t>Γ</m:t>
                                            </m:r>
                                          </m:e>
                                          <m:sub>
                                            <m:r>
                                              <a:rPr lang="en-US" sz="2800" b="0" i="1" smtClean="0">
                                                <a:latin typeface="Cambria Math" panose="02040503050406030204" pitchFamily="18" charset="0"/>
                                                <a:ea typeface="Cambria Math" panose="02040503050406030204" pitchFamily="18" charset="0"/>
                                              </a:rPr>
                                              <m:t>𝑠</m:t>
                                            </m:r>
                                          </m:sub>
                                        </m:sSub>
                                        <m:r>
                                          <a:rPr lang="en-US" sz="2800" b="0" i="1" smtClean="0">
                                            <a:latin typeface="Cambria Math" panose="02040503050406030204" pitchFamily="18" charset="0"/>
                                            <a:ea typeface="Cambria Math" panose="02040503050406030204" pitchFamily="18" charset="0"/>
                                          </a:rPr>
                                          <m:t>𝑉</m:t>
                                        </m:r>
                                      </m:e>
                                      <m:sub>
                                        <m:r>
                                          <a:rPr lang="en-US" sz="2800" b="0" i="1" smtClean="0">
                                            <a:latin typeface="Cambria Math" panose="02040503050406030204" pitchFamily="18" charset="0"/>
                                            <a:ea typeface="Cambria Math" panose="02040503050406030204" pitchFamily="18" charset="0"/>
                                          </a:rPr>
                                          <m:t>𝑚𝑎𝑥</m:t>
                                        </m:r>
                                      </m:sub>
                                    </m:sSub>
                                    <m:r>
                                      <a:rPr lang="en-US" sz="2800" b="0" i="1" smtClean="0">
                                        <a:latin typeface="Cambria Math" panose="02040503050406030204" pitchFamily="18" charset="0"/>
                                        <a:ea typeface="Cambria Math" panose="02040503050406030204" pitchFamily="18" charset="0"/>
                                      </a:rPr>
                                      <m:t>𝑐𝑜𝑠</m:t>
                                    </m:r>
                                    <m:sSub>
                                      <m:sSubPr>
                                        <m:ctrlPr>
                                          <a:rPr lang="en-US" sz="2800" b="0" i="1" smtClean="0">
                                            <a:latin typeface="Cambria Math"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𝜑</m:t>
                                        </m:r>
                                      </m:e>
                                      <m:sub>
                                        <m:r>
                                          <a:rPr lang="en-US" sz="2800" b="0" i="1" smtClean="0">
                                            <a:latin typeface="Cambria Math" panose="02040503050406030204" pitchFamily="18" charset="0"/>
                                            <a:ea typeface="Cambria Math" panose="02040503050406030204" pitchFamily="18" charset="0"/>
                                          </a:rPr>
                                          <m:t>𝑠</m:t>
                                        </m:r>
                                      </m:sub>
                                    </m:sSub>
                                  </m:num>
                                  <m:den>
                                    <m:r>
                                      <a:rPr lang="en-US" sz="2800" b="0" i="1" smtClean="0">
                                        <a:latin typeface="Cambria Math" panose="02040503050406030204" pitchFamily="18" charset="0"/>
                                      </a:rPr>
                                      <m:t>2</m:t>
                                    </m:r>
                                    <m:r>
                                      <a:rPr lang="en-US" sz="2800" b="0" i="1" smtClean="0">
                                        <a:latin typeface="Cambria Math" panose="02040503050406030204" pitchFamily="18" charset="0"/>
                                        <a:ea typeface="Cambria Math" panose="02040503050406030204" pitchFamily="18" charset="0"/>
                                      </a:rPr>
                                      <m:t>𝜋</m:t>
                                    </m:r>
                                    <m:sSub>
                                      <m:sSubPr>
                                        <m:ctrlPr>
                                          <a:rPr lang="en-US" sz="2800" b="0" i="1" smtClean="0">
                                            <a:latin typeface="Cambria Math" charset="0"/>
                                          </a:rPr>
                                        </m:ctrlPr>
                                      </m:sSubPr>
                                      <m:e>
                                        <m:r>
                                          <a:rPr lang="en-US" sz="2800" b="0" i="1" smtClean="0">
                                            <a:latin typeface="Cambria Math" panose="02040503050406030204" pitchFamily="18" charset="0"/>
                                          </a:rPr>
                                          <m:t>𝑊</m:t>
                                        </m:r>
                                      </m:e>
                                      <m:sub>
                                        <m:r>
                                          <a:rPr lang="en-US" sz="2800" b="0" i="1" smtClean="0">
                                            <a:latin typeface="Cambria Math" panose="02040503050406030204" pitchFamily="18" charset="0"/>
                                          </a:rPr>
                                          <m:t>𝑠</m:t>
                                        </m:r>
                                      </m:sub>
                                    </m:sSub>
                                  </m:den>
                                </m:f>
                                <m:r>
                                  <a:rPr lang="en-US" sz="2800" b="0" i="1" smtClean="0">
                                    <a:latin typeface="Cambria Math" panose="02040503050406030204" pitchFamily="18" charset="0"/>
                                    <a:ea typeface="Cambria Math" panose="02040503050406030204" pitchFamily="18" charset="0"/>
                                  </a:rPr>
                                  <m:t> </m:t>
                                </m:r>
                                <m:sSubSup>
                                  <m:sSubSupPr>
                                    <m:ctrlPr>
                                      <a:rPr lang="en-US" sz="2800" b="0" i="1" smtClean="0">
                                        <a:latin typeface="Cambria Math" charset="0"/>
                                        <a:ea typeface="Cambria Math" panose="02040503050406030204" pitchFamily="18" charset="0"/>
                                      </a:rPr>
                                    </m:ctrlPr>
                                  </m:sSubSupPr>
                                  <m:e>
                                    <m:r>
                                      <m:rPr>
                                        <m:sty m:val="p"/>
                                      </m:rPr>
                                      <a:rPr lang="el-GR" sz="2800" b="0" i="1" smtClean="0">
                                        <a:latin typeface="Cambria Math" panose="02040503050406030204" pitchFamily="18" charset="0"/>
                                        <a:ea typeface="Cambria Math" panose="02040503050406030204" pitchFamily="18" charset="0"/>
                                      </a:rPr>
                                      <m:t>Ω</m:t>
                                    </m:r>
                                  </m:e>
                                  <m:sub>
                                    <m:r>
                                      <a:rPr lang="en-US" sz="2800" b="0" i="1" smtClean="0">
                                        <a:latin typeface="Cambria Math" panose="02040503050406030204" pitchFamily="18" charset="0"/>
                                        <a:ea typeface="Cambria Math" panose="02040503050406030204" pitchFamily="18" charset="0"/>
                                      </a:rPr>
                                      <m:t>𝑠</m:t>
                                    </m:r>
                                  </m:sub>
                                  <m:sup>
                                    <m:r>
                                      <a:rPr lang="en-US" sz="2800" b="0" i="1" smtClean="0">
                                        <a:latin typeface="Cambria Math" panose="02040503050406030204" pitchFamily="18" charset="0"/>
                                        <a:ea typeface="Cambria Math" panose="02040503050406030204" pitchFamily="18" charset="0"/>
                                      </a:rPr>
                                      <m:t>2</m:t>
                                    </m:r>
                                  </m:sup>
                                </m:sSubSup>
                              </m:oMath>
                            </m:oMathPara>
                          </a14:m>
                          <a:endParaRPr lang="en-US" sz="2800" b="0" dirty="0" smtClean="0"/>
                        </a:p>
                      </a:txBody>
                      <a:tcPr>
                        <a:noFill/>
                      </a:tcPr>
                    </a:tc>
                    <a:tc>
                      <a:txBody>
                        <a:bodyPr/>
                        <a:lstStyle/>
                        <a:p>
                          <a:pPr algn="r"/>
                          <a:r>
                            <a:rPr lang="en-GB" sz="2800" dirty="0" smtClean="0"/>
                            <a:t>Eq. </a:t>
                          </a:r>
                          <a:r>
                            <a:rPr lang="en-GB" sz="2800" dirty="0" smtClean="0"/>
                            <a:t>36 </a:t>
                          </a:r>
                          <a:endParaRPr lang="en-GB" sz="2800" dirty="0"/>
                        </a:p>
                      </a:txBody>
                      <a:tcPr anchor="ctr"/>
                    </a:tc>
                    <a:extLst>
                      <a:ext uri="{0D108BD9-81ED-4DB2-BD59-A6C34878D82A}">
                        <a16:rowId xmlns:a16="http://schemas.microsoft.com/office/drawing/2014/main" xmlns="" val="2992407173"/>
                      </a:ext>
                    </a:extLst>
                  </a:tr>
                </a:tbl>
              </a:graphicData>
            </a:graphic>
          </p:graphicFrame>
        </mc:Choice>
        <mc:Fallback>
          <p:graphicFrame>
            <p:nvGraphicFramePr>
              <p:cNvPr id="16" name="Table 15"/>
              <p:cNvGraphicFramePr>
                <a:graphicFrameLocks noGrp="1"/>
              </p:cNvGraphicFramePr>
              <p:nvPr>
                <p:extLst>
                  <p:ext uri="{D42A27DB-BD31-4B8C-83A1-F6EECF244321}">
                    <p14:modId xmlns:p14="http://schemas.microsoft.com/office/powerpoint/2010/main" val="1381915056"/>
                  </p:ext>
                </p:extLst>
              </p:nvPr>
            </p:nvGraphicFramePr>
            <p:xfrm>
              <a:off x="4734945" y="1999212"/>
              <a:ext cx="6095998" cy="973646"/>
            </p:xfrm>
            <a:graphic>
              <a:graphicData uri="http://schemas.openxmlformats.org/drawingml/2006/table">
                <a:tbl>
                  <a:tblPr firstRow="1" bandRow="1">
                    <a:tableStyleId>{2D5ABB26-0587-4C30-8999-92F81FD0307C}</a:tableStyleId>
                  </a:tblPr>
                  <a:tblGrid>
                    <a:gridCol w="4829065">
                      <a:extLst>
                        <a:ext uri="{9D8B030D-6E8A-4147-A177-3AD203B41FA5}">
                          <a16:colId xmlns:a16="http://schemas.microsoft.com/office/drawing/2014/main" xmlns="" xmlns:a14="http://schemas.microsoft.com/office/drawing/2010/main" val="2435879438"/>
                        </a:ext>
                      </a:extLst>
                    </a:gridCol>
                    <a:gridCol w="1266933">
                      <a:extLst>
                        <a:ext uri="{9D8B030D-6E8A-4147-A177-3AD203B41FA5}">
                          <a16:colId xmlns:a16="http://schemas.microsoft.com/office/drawing/2014/main" xmlns="" xmlns:a14="http://schemas.microsoft.com/office/drawing/2010/main" val="3489280894"/>
                        </a:ext>
                      </a:extLst>
                    </a:gridCol>
                  </a:tblGrid>
                  <a:tr h="973646">
                    <a:tc>
                      <a:txBody>
                        <a:bodyPr/>
                        <a:lstStyle/>
                        <a:p>
                          <a:endParaRPr lang="en-US"/>
                        </a:p>
                      </a:txBody>
                      <a:tcPr>
                        <a:blipFill rotWithShape="0">
                          <a:blip r:embed="rId5"/>
                          <a:stretch>
                            <a:fillRect r="-26230"/>
                          </a:stretch>
                        </a:blipFill>
                      </a:tcPr>
                    </a:tc>
                    <a:tc>
                      <a:txBody>
                        <a:bodyPr/>
                        <a:lstStyle/>
                        <a:p>
                          <a:pPr algn="r"/>
                          <a:r>
                            <a:rPr lang="en-GB" sz="2800" dirty="0" smtClean="0"/>
                            <a:t>Eq. </a:t>
                          </a:r>
                          <a:r>
                            <a:rPr lang="en-GB" sz="2800" dirty="0" smtClean="0"/>
                            <a:t>36 </a:t>
                          </a:r>
                          <a:endParaRPr lang="en-GB" sz="2800" dirty="0"/>
                        </a:p>
                      </a:txBody>
                      <a:tcPr anchor="ctr"/>
                    </a:tc>
                    <a:extLst>
                      <a:ext uri="{0D108BD9-81ED-4DB2-BD59-A6C34878D82A}">
                        <a16:rowId xmlns:a16="http://schemas.microsoft.com/office/drawing/2014/main" xmlns="" xmlns:a14="http://schemas.microsoft.com/office/drawing/2010/main" val="2992407173"/>
                      </a:ext>
                    </a:extLst>
                  </a:tr>
                </a:tbl>
              </a:graphicData>
            </a:graphic>
          </p:graphicFrame>
        </mc:Fallback>
      </mc:AlternateContent>
    </p:spTree>
    <p:extLst>
      <p:ext uri="{BB962C8B-B14F-4D97-AF65-F5344CB8AC3E}">
        <p14:creationId xmlns:p14="http://schemas.microsoft.com/office/powerpoint/2010/main" val="110278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1183647779"/>
                  </p:ext>
                </p:extLst>
              </p:nvPr>
            </p:nvGraphicFramePr>
            <p:xfrm>
              <a:off x="672663" y="386850"/>
              <a:ext cx="10118398" cy="404178"/>
            </p:xfrm>
            <a:graphic>
              <a:graphicData uri="http://schemas.openxmlformats.org/drawingml/2006/table">
                <a:tbl>
                  <a:tblPr firstRow="1" bandRow="1">
                    <a:tableStyleId>{2D5ABB26-0587-4C30-8999-92F81FD0307C}</a:tableStyleId>
                  </a:tblPr>
                  <a:tblGrid>
                    <a:gridCol w="7073461">
                      <a:extLst>
                        <a:ext uri="{9D8B030D-6E8A-4147-A177-3AD203B41FA5}">
                          <a16:colId xmlns:a16="http://schemas.microsoft.com/office/drawing/2014/main" xmlns="" val="2435879438"/>
                        </a:ext>
                      </a:extLst>
                    </a:gridCol>
                    <a:gridCol w="3044937">
                      <a:extLst>
                        <a:ext uri="{9D8B030D-6E8A-4147-A177-3AD203B41FA5}">
                          <a16:colId xmlns:a16="http://schemas.microsoft.com/office/drawing/2014/main" xmlns="" val="348928089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acc>
                                  <m:accPr>
                                    <m:chr m:val="̈"/>
                                    <m:ctrlPr>
                                      <a:rPr lang="en-US" b="0" i="1" smtClean="0">
                                        <a:latin typeface="Cambria Math" charset="0"/>
                                        <a:ea typeface="Cambria Math" panose="02040503050406030204" pitchFamily="18" charset="0"/>
                                      </a:rPr>
                                    </m:ctrlPr>
                                  </m:accPr>
                                  <m:e>
                                    <m:r>
                                      <m:rPr>
                                        <m:sty m:val="p"/>
                                      </m:rPr>
                                      <a:rPr lang="el-GR" b="0" i="1" smtClean="0">
                                        <a:latin typeface="Cambria Math" panose="02040503050406030204" pitchFamily="18" charset="0"/>
                                        <a:ea typeface="Cambria Math" panose="02040503050406030204" pitchFamily="18" charset="0"/>
                                      </a:rPr>
                                      <m:t>Δ</m:t>
                                    </m:r>
                                    <m:r>
                                      <a:rPr lang="en-US" b="0" i="1" smtClean="0">
                                        <a:latin typeface="Cambria Math" panose="02040503050406030204" pitchFamily="18" charset="0"/>
                                        <a:ea typeface="Cambria Math" panose="02040503050406030204" pitchFamily="18" charset="0"/>
                                      </a:rPr>
                                      <m:t>𝜑</m:t>
                                    </m:r>
                                  </m:e>
                                </m:acc>
                                <m:r>
                                  <a:rPr lang="en-US" b="0" i="1" smtClean="0">
                                    <a:latin typeface="Cambria Math" panose="02040503050406030204" pitchFamily="18" charset="0"/>
                                    <a:ea typeface="Cambria Math" panose="02040503050406030204" pitchFamily="18" charset="0"/>
                                  </a:rPr>
                                  <m:t>+</m:t>
                                </m:r>
                                <m:sSubSup>
                                  <m:sSubSupPr>
                                    <m:ctrlPr>
                                      <a:rPr lang="en-US" b="0" i="1" smtClean="0">
                                        <a:latin typeface="Cambria Math" charset="0"/>
                                        <a:ea typeface="Cambria Math" panose="02040503050406030204" pitchFamily="18" charset="0"/>
                                      </a:rPr>
                                    </m:ctrlPr>
                                  </m:sSubSupPr>
                                  <m:e>
                                    <m:r>
                                      <m:rPr>
                                        <m:sty m:val="p"/>
                                      </m:rPr>
                                      <a:rPr lang="el-GR" b="0" i="1" smtClean="0">
                                        <a:latin typeface="Cambria Math" panose="02040503050406030204" pitchFamily="18" charset="0"/>
                                        <a:ea typeface="Cambria Math" panose="02040503050406030204" pitchFamily="18" charset="0"/>
                                      </a:rPr>
                                      <m:t>Ω</m:t>
                                    </m:r>
                                  </m:e>
                                  <m:sub>
                                    <m:r>
                                      <a:rPr lang="en-US" b="0" i="1" smtClean="0">
                                        <a:latin typeface="Cambria Math" panose="02040503050406030204" pitchFamily="18" charset="0"/>
                                        <a:ea typeface="Cambria Math" panose="02040503050406030204" pitchFamily="18" charset="0"/>
                                      </a:rPr>
                                      <m:t>𝑠𝑦</m:t>
                                    </m:r>
                                  </m:sub>
                                  <m:sup>
                                    <m:r>
                                      <a:rPr lang="en-US" b="0" i="1" smtClean="0">
                                        <a:latin typeface="Cambria Math" panose="02040503050406030204" pitchFamily="18" charset="0"/>
                                        <a:ea typeface="Cambria Math" panose="02040503050406030204" pitchFamily="18" charset="0"/>
                                      </a:rPr>
                                      <m:t>2</m:t>
                                    </m:r>
                                  </m:sup>
                                </m:sSubSup>
                                <m:r>
                                  <m:rPr>
                                    <m:sty m:val="p"/>
                                  </m:rPr>
                                  <a:rPr lang="el-GR" b="0" i="1" smtClean="0">
                                    <a:latin typeface="Cambria Math" panose="02040503050406030204" pitchFamily="18" charset="0"/>
                                    <a:ea typeface="Cambria Math" panose="02040503050406030204" pitchFamily="18" charset="0"/>
                                  </a:rPr>
                                  <m:t>Δ</m:t>
                                </m:r>
                                <m:r>
                                  <a:rPr lang="el-GR" b="0" i="1" smtClean="0">
                                    <a:latin typeface="Cambria Math" panose="02040503050406030204" pitchFamily="18" charset="0"/>
                                    <a:ea typeface="Cambria Math" panose="02040503050406030204" pitchFamily="18" charset="0"/>
                                  </a:rPr>
                                  <m:t>𝜑</m:t>
                                </m:r>
                                <m:r>
                                  <a:rPr lang="en-US" b="0" i="1" smtClean="0">
                                    <a:latin typeface="Cambria Math" panose="02040503050406030204" pitchFamily="18" charset="0"/>
                                    <a:ea typeface="Cambria Math" panose="02040503050406030204" pitchFamily="18" charset="0"/>
                                  </a:rPr>
                                  <m:t>=0</m:t>
                                </m:r>
                              </m:oMath>
                            </m:oMathPara>
                          </a14:m>
                          <a:endParaRPr lang="en-US" b="0" dirty="0" smtClean="0"/>
                        </a:p>
                      </a:txBody>
                      <a:tcPr>
                        <a:noFill/>
                      </a:tcPr>
                    </a:tc>
                    <a:tc>
                      <a:txBody>
                        <a:bodyPr/>
                        <a:lstStyle/>
                        <a:p>
                          <a:pPr algn="r"/>
                          <a:r>
                            <a:rPr lang="en-GB" dirty="0" smtClean="0"/>
                            <a:t>Eq. 37 </a:t>
                          </a:r>
                          <a:endParaRPr lang="en-GB" dirty="0"/>
                        </a:p>
                      </a:txBody>
                      <a:tcPr anchor="ctr"/>
                    </a:tc>
                    <a:extLst>
                      <a:ext uri="{0D108BD9-81ED-4DB2-BD59-A6C34878D82A}">
                        <a16:rowId xmlns:a16="http://schemas.microsoft.com/office/drawing/2014/main" xmlns="" val="2992407173"/>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1183647779"/>
                  </p:ext>
                </p:extLst>
              </p:nvPr>
            </p:nvGraphicFramePr>
            <p:xfrm>
              <a:off x="672663" y="386850"/>
              <a:ext cx="10118398" cy="404178"/>
            </p:xfrm>
            <a:graphic>
              <a:graphicData uri="http://schemas.openxmlformats.org/drawingml/2006/table">
                <a:tbl>
                  <a:tblPr firstRow="1" bandRow="1">
                    <a:tableStyleId>{2D5ABB26-0587-4C30-8999-92F81FD0307C}</a:tableStyleId>
                  </a:tblPr>
                  <a:tblGrid>
                    <a:gridCol w="7073461">
                      <a:extLst>
                        <a:ext uri="{9D8B030D-6E8A-4147-A177-3AD203B41FA5}">
                          <a16:colId xmlns:a16="http://schemas.microsoft.com/office/drawing/2014/main" xmlns="" xmlns:a14="http://schemas.microsoft.com/office/drawing/2010/main" val="2435879438"/>
                        </a:ext>
                      </a:extLst>
                    </a:gridCol>
                    <a:gridCol w="3044937">
                      <a:extLst>
                        <a:ext uri="{9D8B030D-6E8A-4147-A177-3AD203B41FA5}">
                          <a16:colId xmlns:a16="http://schemas.microsoft.com/office/drawing/2014/main" xmlns="" xmlns:a14="http://schemas.microsoft.com/office/drawing/2010/main" val="3489280894"/>
                        </a:ext>
                      </a:extLst>
                    </a:gridCol>
                  </a:tblGrid>
                  <a:tr h="404178">
                    <a:tc>
                      <a:txBody>
                        <a:bodyPr/>
                        <a:lstStyle/>
                        <a:p>
                          <a:endParaRPr lang="en-US"/>
                        </a:p>
                      </a:txBody>
                      <a:tcPr>
                        <a:blipFill rotWithShape="0">
                          <a:blip r:embed="rId2"/>
                          <a:stretch>
                            <a:fillRect t="-2985" r="-43066" b="-19403"/>
                          </a:stretch>
                        </a:blipFill>
                      </a:tcPr>
                    </a:tc>
                    <a:tc>
                      <a:txBody>
                        <a:bodyPr/>
                        <a:lstStyle/>
                        <a:p>
                          <a:pPr algn="r"/>
                          <a:r>
                            <a:rPr lang="en-GB" dirty="0" smtClean="0"/>
                            <a:t>Eq. 37 </a:t>
                          </a:r>
                          <a:endParaRPr lang="en-GB" dirty="0"/>
                        </a:p>
                      </a:txBody>
                      <a:tcPr anchor="ctr"/>
                    </a:tc>
                    <a:extLst>
                      <a:ext uri="{0D108BD9-81ED-4DB2-BD59-A6C34878D82A}">
                        <a16:rowId xmlns:a16="http://schemas.microsoft.com/office/drawing/2014/main" xmlns="" xmlns:a14="http://schemas.microsoft.com/office/drawing/2010/main" val="2992407173"/>
                      </a:ext>
                    </a:extLst>
                  </a:tr>
                </a:tbl>
              </a:graphicData>
            </a:graphic>
          </p:graphicFrame>
        </mc:Fallback>
      </mc:AlternateContent>
      <p:sp>
        <p:nvSpPr>
          <p:cNvPr id="3" name="TextBox 2"/>
          <p:cNvSpPr txBox="1"/>
          <p:nvPr/>
        </p:nvSpPr>
        <p:spPr>
          <a:xfrm>
            <a:off x="599089" y="327329"/>
            <a:ext cx="4656083" cy="523220"/>
          </a:xfrm>
          <a:prstGeom prst="rect">
            <a:avLst/>
          </a:prstGeom>
          <a:noFill/>
        </p:spPr>
        <p:txBody>
          <a:bodyPr wrap="square" rtlCol="0">
            <a:spAutoFit/>
          </a:bodyPr>
          <a:lstStyle/>
          <a:p>
            <a:pPr algn="ctr"/>
            <a:r>
              <a:rPr lang="en-GB" sz="1400" dirty="0" smtClean="0"/>
              <a:t>HARMONIC OSCILLATOR EQUATION TO DESCRIBE THE SYNCHROTRON OSCILLATIONS FOR SMALL AMPLITUDES </a:t>
            </a:r>
            <a:endParaRPr lang="en-GB" sz="1400" dirty="0"/>
          </a:p>
        </p:txBody>
      </p:sp>
      <p:sp>
        <p:nvSpPr>
          <p:cNvPr id="7" name="Oval 6"/>
          <p:cNvSpPr/>
          <p:nvPr/>
        </p:nvSpPr>
        <p:spPr>
          <a:xfrm>
            <a:off x="6505903" y="327329"/>
            <a:ext cx="430925" cy="5232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p:cNvCxnSpPr/>
          <p:nvPr/>
        </p:nvCxnSpPr>
        <p:spPr>
          <a:xfrm flipV="1">
            <a:off x="6721365" y="850551"/>
            <a:ext cx="15766" cy="3647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5618101" y="1215342"/>
                <a:ext cx="4300189" cy="668260"/>
              </a:xfrm>
              <a:prstGeom prst="rect">
                <a:avLst/>
              </a:prstGeom>
              <a:solidFill>
                <a:schemeClr val="accent1">
                  <a:lumMod val="75000"/>
                </a:schemeClr>
              </a:solidFill>
            </p:spPr>
            <p:txBody>
              <a:bodyPr wrap="square" rtlCol="0">
                <a:spAutoFit/>
              </a:bodyPr>
              <a:lstStyle/>
              <a:p>
                <a:pPr algn="ctr"/>
                <a14:m>
                  <m:oMath xmlns:m="http://schemas.openxmlformats.org/officeDocument/2006/math">
                    <m:sSub>
                      <m:sSubPr>
                        <m:ctrlPr>
                          <a:rPr lang="en-GB" i="1" smtClean="0">
                            <a:latin typeface="Cambria Math" charset="0"/>
                          </a:rPr>
                        </m:ctrlPr>
                      </m:sSubPr>
                      <m:e>
                        <m:r>
                          <m:rPr>
                            <m:sty m:val="p"/>
                          </m:rPr>
                          <a:rPr lang="el-GR" i="1" smtClean="0">
                            <a:latin typeface="Cambria Math" panose="02040503050406030204" pitchFamily="18" charset="0"/>
                            <a:ea typeface="Cambria Math" panose="02040503050406030204" pitchFamily="18" charset="0"/>
                          </a:rPr>
                          <m:t>Ω</m:t>
                        </m:r>
                      </m:e>
                      <m:sub>
                        <m:r>
                          <a:rPr lang="en-US" b="0" i="1" smtClean="0">
                            <a:latin typeface="Cambria Math" panose="02040503050406030204" pitchFamily="18" charset="0"/>
                          </a:rPr>
                          <m:t>𝑠𝑦</m:t>
                        </m:r>
                      </m:sub>
                    </m:sSub>
                    <m:r>
                      <a:rPr lang="en-US" b="0" i="1" smtClean="0">
                        <a:latin typeface="Cambria Math" panose="02040503050406030204" pitchFamily="18" charset="0"/>
                      </a:rPr>
                      <m:t>= </m:t>
                    </m:r>
                  </m:oMath>
                </a14:m>
                <a:r>
                  <a:rPr lang="en-GB" dirty="0"/>
                  <a:t>synchrotron oscillations</a:t>
                </a:r>
                <a:r>
                  <a:rPr lang="en-GB" dirty="0" smtClean="0"/>
                  <a:t> frequency </a:t>
                </a:r>
              </a:p>
              <a:p>
                <a:pPr algn="ctr"/>
                <a:r>
                  <a:rPr lang="en-GB" dirty="0" smtClean="0">
                    <a:sym typeface="Wingdings" panose="05000000000000000000" pitchFamily="2" charset="2"/>
                  </a:rPr>
                  <a:t> proportional to the revolution frequency</a:t>
                </a:r>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5618101" y="1215342"/>
                <a:ext cx="4300189" cy="668260"/>
              </a:xfrm>
              <a:prstGeom prst="rect">
                <a:avLst/>
              </a:prstGeom>
              <a:blipFill rotWithShape="0">
                <a:blip r:embed="rId3"/>
                <a:stretch>
                  <a:fillRect l="-1135" t="-51818" r="-851" b="-2363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16" name="Table 15"/>
              <p:cNvGraphicFramePr>
                <a:graphicFrameLocks noGrp="1"/>
              </p:cNvGraphicFramePr>
              <p:nvPr>
                <p:extLst>
                  <p:ext uri="{D42A27DB-BD31-4B8C-83A1-F6EECF244321}">
                    <p14:modId xmlns:p14="http://schemas.microsoft.com/office/powerpoint/2010/main" val="1916570625"/>
                  </p:ext>
                </p:extLst>
              </p:nvPr>
            </p:nvGraphicFramePr>
            <p:xfrm>
              <a:off x="721265" y="1976107"/>
              <a:ext cx="10118398" cy="901891"/>
            </p:xfrm>
            <a:graphic>
              <a:graphicData uri="http://schemas.openxmlformats.org/drawingml/2006/table">
                <a:tbl>
                  <a:tblPr firstRow="1" bandRow="1">
                    <a:tableStyleId>{2D5ABB26-0587-4C30-8999-92F81FD0307C}</a:tableStyleId>
                  </a:tblPr>
                  <a:tblGrid>
                    <a:gridCol w="7104993">
                      <a:extLst>
                        <a:ext uri="{9D8B030D-6E8A-4147-A177-3AD203B41FA5}">
                          <a16:colId xmlns:a16="http://schemas.microsoft.com/office/drawing/2014/main" xmlns="" val="2435879438"/>
                        </a:ext>
                      </a:extLst>
                    </a:gridCol>
                    <a:gridCol w="3013405">
                      <a:extLst>
                        <a:ext uri="{9D8B030D-6E8A-4147-A177-3AD203B41FA5}">
                          <a16:colId xmlns:a16="http://schemas.microsoft.com/office/drawing/2014/main" xmlns="" val="348928089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sSubSup>
                                  <m:sSubSupPr>
                                    <m:ctrlPr>
                                      <a:rPr lang="en-US" b="0" i="1" smtClean="0">
                                        <a:latin typeface="Cambria Math" charset="0"/>
                                        <a:ea typeface="Cambria Math" panose="02040503050406030204" pitchFamily="18" charset="0"/>
                                      </a:rPr>
                                    </m:ctrlPr>
                                  </m:sSubSupPr>
                                  <m:e>
                                    <m:r>
                                      <m:rPr>
                                        <m:sty m:val="p"/>
                                      </m:rPr>
                                      <a:rPr lang="el-GR" b="0" i="1" smtClean="0">
                                        <a:latin typeface="Cambria Math" panose="02040503050406030204" pitchFamily="18" charset="0"/>
                                        <a:ea typeface="Cambria Math" panose="02040503050406030204" pitchFamily="18" charset="0"/>
                                      </a:rPr>
                                      <m:t>Ω</m:t>
                                    </m:r>
                                  </m:e>
                                  <m:sub>
                                    <m:r>
                                      <a:rPr lang="en-US" b="0" i="1" smtClean="0">
                                        <a:latin typeface="Cambria Math" panose="02040503050406030204" pitchFamily="18" charset="0"/>
                                        <a:ea typeface="Cambria Math" panose="02040503050406030204" pitchFamily="18" charset="0"/>
                                      </a:rPr>
                                      <m:t>𝑠𝑦</m:t>
                                    </m:r>
                                  </m:sub>
                                  <m:sup/>
                                </m:sSubSup>
                                <m:r>
                                  <a:rPr lang="en-US" b="0" i="1" smtClean="0">
                                    <a:latin typeface="Cambria Math" panose="02040503050406030204" pitchFamily="18" charset="0"/>
                                    <a:ea typeface="Cambria Math" panose="02040503050406030204" pitchFamily="18" charset="0"/>
                                  </a:rPr>
                                  <m:t>=</m:t>
                                </m:r>
                                <m:rad>
                                  <m:radPr>
                                    <m:degHide m:val="on"/>
                                    <m:ctrlPr>
                                      <a:rPr lang="en-US" b="0" i="1" smtClean="0">
                                        <a:latin typeface="Cambria Math"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m:t>
                                    </m:r>
                                    <m:f>
                                      <m:fPr>
                                        <m:ctrlPr>
                                          <a:rPr lang="en-US" b="0" i="1" smtClean="0">
                                            <a:latin typeface="Cambria Math" charset="0"/>
                                          </a:rPr>
                                        </m:ctrlPr>
                                      </m:fPr>
                                      <m:num>
                                        <m:r>
                                          <a:rPr lang="en-US" b="0" i="1" smtClean="0">
                                            <a:latin typeface="Cambria Math" panose="02040503050406030204" pitchFamily="18" charset="0"/>
                                            <a:ea typeface="Cambria Math" panose="02040503050406030204" pitchFamily="18" charset="0"/>
                                          </a:rPr>
                                          <m:t>𝑞</m:t>
                                        </m:r>
                                        <m:sSub>
                                          <m:sSubPr>
                                            <m:ctrlPr>
                                              <a:rPr lang="en-US" b="0" i="1" smtClean="0">
                                                <a:latin typeface="Cambria Math"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h</m:t>
                                            </m:r>
                                            <m:sSub>
                                              <m:sSubPr>
                                                <m:ctrlPr>
                                                  <a:rPr lang="en-US" b="0" i="1" smtClean="0">
                                                    <a:latin typeface="Cambria Math" charset="0"/>
                                                    <a:ea typeface="Cambria Math" panose="02040503050406030204" pitchFamily="18" charset="0"/>
                                                  </a:rPr>
                                                </m:ctrlPr>
                                              </m:sSubPr>
                                              <m:e>
                                                <m:r>
                                                  <m:rPr>
                                                    <m:sty m:val="p"/>
                                                  </m:rPr>
                                                  <a:rPr lang="el-GR" b="0" i="1" smtClean="0">
                                                    <a:latin typeface="Cambria Math" panose="02040503050406030204" pitchFamily="18" charset="0"/>
                                                    <a:ea typeface="Cambria Math" panose="02040503050406030204" pitchFamily="18" charset="0"/>
                                                  </a:rPr>
                                                  <m:t>Γ</m:t>
                                                </m:r>
                                              </m:e>
                                              <m:sub>
                                                <m:r>
                                                  <a:rPr lang="en-US" b="0" i="1" smtClean="0">
                                                    <a:latin typeface="Cambria Math" panose="02040503050406030204" pitchFamily="18" charset="0"/>
                                                    <a:ea typeface="Cambria Math" panose="02040503050406030204" pitchFamily="18" charset="0"/>
                                                  </a:rPr>
                                                  <m:t>𝑠</m:t>
                                                </m:r>
                                              </m:sub>
                                            </m:sSub>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𝑚𝑎𝑥</m:t>
                                            </m:r>
                                          </m:sub>
                                        </m:sSub>
                                        <m:r>
                                          <a:rPr lang="en-US" b="0" i="1" smtClean="0">
                                            <a:latin typeface="Cambria Math" panose="02040503050406030204" pitchFamily="18" charset="0"/>
                                            <a:ea typeface="Cambria Math" panose="02040503050406030204" pitchFamily="18" charset="0"/>
                                          </a:rPr>
                                          <m:t>𝑐𝑜𝑠</m:t>
                                        </m:r>
                                        <m:sSub>
                                          <m:sSubPr>
                                            <m:ctrlPr>
                                              <a:rPr lang="en-US" b="0" i="1" smtClean="0">
                                                <a:latin typeface="Cambria Math"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𝜑</m:t>
                                            </m:r>
                                          </m:e>
                                          <m:sub>
                                            <m:r>
                                              <a:rPr lang="en-US" b="0" i="1" smtClean="0">
                                                <a:latin typeface="Cambria Math" panose="02040503050406030204" pitchFamily="18" charset="0"/>
                                                <a:ea typeface="Cambria Math" panose="02040503050406030204" pitchFamily="18" charset="0"/>
                                              </a:rPr>
                                              <m:t>𝑠</m:t>
                                            </m:r>
                                          </m:sub>
                                        </m:sSub>
                                      </m:num>
                                      <m:den>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sSub>
                                          <m:sSubPr>
                                            <m:ctrlPr>
                                              <a:rPr lang="en-US" b="0" i="1" smtClean="0">
                                                <a:latin typeface="Cambria Math"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𝑠</m:t>
                                            </m:r>
                                          </m:sub>
                                        </m:sSub>
                                      </m:den>
                                    </m:f>
                                  </m:e>
                                </m:rad>
                                <m:sSubSup>
                                  <m:sSubSupPr>
                                    <m:ctrlPr>
                                      <a:rPr lang="en-US" b="0" i="1" smtClean="0">
                                        <a:latin typeface="Cambria Math" charset="0"/>
                                        <a:ea typeface="Cambria Math" panose="02040503050406030204" pitchFamily="18" charset="0"/>
                                      </a:rPr>
                                    </m:ctrlPr>
                                  </m:sSubSupPr>
                                  <m:e>
                                    <m:r>
                                      <m:rPr>
                                        <m:sty m:val="p"/>
                                      </m:rPr>
                                      <a:rPr lang="el-GR" b="0" i="1" smtClean="0">
                                        <a:latin typeface="Cambria Math" panose="02040503050406030204" pitchFamily="18" charset="0"/>
                                        <a:ea typeface="Cambria Math" panose="02040503050406030204" pitchFamily="18" charset="0"/>
                                      </a:rPr>
                                      <m:t>Ω</m:t>
                                    </m:r>
                                  </m:e>
                                  <m:sub>
                                    <m:r>
                                      <a:rPr lang="en-US" b="0" i="1" smtClean="0">
                                        <a:latin typeface="Cambria Math" panose="02040503050406030204" pitchFamily="18" charset="0"/>
                                        <a:ea typeface="Cambria Math" panose="02040503050406030204" pitchFamily="18" charset="0"/>
                                      </a:rPr>
                                      <m:t>𝑠</m:t>
                                    </m:r>
                                  </m:sub>
                                  <m:sup/>
                                </m:sSubSup>
                              </m:oMath>
                            </m:oMathPara>
                          </a14:m>
                          <a:endParaRPr lang="en-US" b="0" dirty="0" smtClean="0"/>
                        </a:p>
                      </a:txBody>
                      <a:tcPr>
                        <a:noFill/>
                      </a:tcPr>
                    </a:tc>
                    <a:tc>
                      <a:txBody>
                        <a:bodyPr/>
                        <a:lstStyle/>
                        <a:p>
                          <a:pPr algn="r"/>
                          <a:r>
                            <a:rPr lang="en-GB" dirty="0" smtClean="0"/>
                            <a:t> </a:t>
                          </a:r>
                          <a:endParaRPr lang="en-GB" dirty="0"/>
                        </a:p>
                      </a:txBody>
                      <a:tcPr anchor="ctr"/>
                    </a:tc>
                    <a:extLst>
                      <a:ext uri="{0D108BD9-81ED-4DB2-BD59-A6C34878D82A}">
                        <a16:rowId xmlns:a16="http://schemas.microsoft.com/office/drawing/2014/main" xmlns="" val="2992407173"/>
                      </a:ext>
                    </a:extLst>
                  </a:tr>
                </a:tbl>
              </a:graphicData>
            </a:graphic>
          </p:graphicFrame>
        </mc:Choice>
        <mc:Fallback>
          <p:graphicFrame>
            <p:nvGraphicFramePr>
              <p:cNvPr id="16" name="Table 15"/>
              <p:cNvGraphicFramePr>
                <a:graphicFrameLocks noGrp="1"/>
              </p:cNvGraphicFramePr>
              <p:nvPr>
                <p:extLst>
                  <p:ext uri="{D42A27DB-BD31-4B8C-83A1-F6EECF244321}">
                    <p14:modId xmlns:p14="http://schemas.microsoft.com/office/powerpoint/2010/main" val="1916570625"/>
                  </p:ext>
                </p:extLst>
              </p:nvPr>
            </p:nvGraphicFramePr>
            <p:xfrm>
              <a:off x="721265" y="1976107"/>
              <a:ext cx="10118398" cy="901891"/>
            </p:xfrm>
            <a:graphic>
              <a:graphicData uri="http://schemas.openxmlformats.org/drawingml/2006/table">
                <a:tbl>
                  <a:tblPr firstRow="1" bandRow="1">
                    <a:tableStyleId>{2D5ABB26-0587-4C30-8999-92F81FD0307C}</a:tableStyleId>
                  </a:tblPr>
                  <a:tblGrid>
                    <a:gridCol w="7104993">
                      <a:extLst>
                        <a:ext uri="{9D8B030D-6E8A-4147-A177-3AD203B41FA5}">
                          <a16:colId xmlns:a16="http://schemas.microsoft.com/office/drawing/2014/main" xmlns="" xmlns:a14="http://schemas.microsoft.com/office/drawing/2010/main" val="2435879438"/>
                        </a:ext>
                      </a:extLst>
                    </a:gridCol>
                    <a:gridCol w="3013405">
                      <a:extLst>
                        <a:ext uri="{9D8B030D-6E8A-4147-A177-3AD203B41FA5}">
                          <a16:colId xmlns:a16="http://schemas.microsoft.com/office/drawing/2014/main" xmlns="" xmlns:a14="http://schemas.microsoft.com/office/drawing/2010/main" val="3489280894"/>
                        </a:ext>
                      </a:extLst>
                    </a:gridCol>
                  </a:tblGrid>
                  <a:tr h="901891">
                    <a:tc>
                      <a:txBody>
                        <a:bodyPr/>
                        <a:lstStyle/>
                        <a:p>
                          <a:endParaRPr lang="en-US"/>
                        </a:p>
                      </a:txBody>
                      <a:tcPr>
                        <a:blipFill rotWithShape="0">
                          <a:blip r:embed="rId4"/>
                          <a:stretch>
                            <a:fillRect r="-42453"/>
                          </a:stretch>
                        </a:blipFill>
                      </a:tcPr>
                    </a:tc>
                    <a:tc>
                      <a:txBody>
                        <a:bodyPr/>
                        <a:lstStyle/>
                        <a:p>
                          <a:pPr algn="r"/>
                          <a:r>
                            <a:rPr lang="en-GB" dirty="0" smtClean="0"/>
                            <a:t> </a:t>
                          </a:r>
                          <a:endParaRPr lang="en-GB" dirty="0"/>
                        </a:p>
                      </a:txBody>
                      <a:tcPr anchor="ctr"/>
                    </a:tc>
                    <a:extLst>
                      <a:ext uri="{0D108BD9-81ED-4DB2-BD59-A6C34878D82A}">
                        <a16:rowId xmlns:a16="http://schemas.microsoft.com/office/drawing/2014/main" xmlns="" xmlns:a14="http://schemas.microsoft.com/office/drawing/2010/main" val="2992407173"/>
                      </a:ext>
                    </a:extLst>
                  </a:tr>
                </a:tbl>
              </a:graphicData>
            </a:graphic>
          </p:graphicFrame>
        </mc:Fallback>
      </mc:AlternateContent>
      <p:sp>
        <p:nvSpPr>
          <p:cNvPr id="12" name="Date Placeholder 11"/>
          <p:cNvSpPr>
            <a:spLocks noGrp="1"/>
          </p:cNvSpPr>
          <p:nvPr>
            <p:ph type="dt" sz="half" idx="10"/>
          </p:nvPr>
        </p:nvSpPr>
        <p:spPr/>
        <p:txBody>
          <a:bodyPr/>
          <a:lstStyle/>
          <a:p>
            <a:r>
              <a:rPr lang="en-US" smtClean="0"/>
              <a:t>22.03.2022</a:t>
            </a:r>
            <a:endParaRPr lang="en-GB"/>
          </a:p>
        </p:txBody>
      </p:sp>
      <p:sp>
        <p:nvSpPr>
          <p:cNvPr id="15" name="Footer Placeholder 14"/>
          <p:cNvSpPr>
            <a:spLocks noGrp="1"/>
          </p:cNvSpPr>
          <p:nvPr>
            <p:ph type="ftr" sz="quarter" idx="11"/>
          </p:nvPr>
        </p:nvSpPr>
        <p:spPr/>
        <p:txBody>
          <a:bodyPr/>
          <a:lstStyle/>
          <a:p>
            <a:r>
              <a:rPr lang="en-GB" smtClean="0"/>
              <a:t>Introduction to accelerator physics, R. Alemany Fernandez</a:t>
            </a:r>
            <a:endParaRPr lang="en-GB"/>
          </a:p>
        </p:txBody>
      </p:sp>
      <p:sp>
        <p:nvSpPr>
          <p:cNvPr id="17" name="Slide Number Placeholder 16"/>
          <p:cNvSpPr>
            <a:spLocks noGrp="1"/>
          </p:cNvSpPr>
          <p:nvPr>
            <p:ph type="sldNum" sz="quarter" idx="12"/>
          </p:nvPr>
        </p:nvSpPr>
        <p:spPr/>
        <p:txBody>
          <a:bodyPr/>
          <a:lstStyle/>
          <a:p>
            <a:fld id="{F45B2314-50F7-4F10-B8A8-A8DCE8E27403}" type="slidenum">
              <a:rPr lang="en-GB" smtClean="0"/>
              <a:t>44</a:t>
            </a:fld>
            <a:endParaRPr lang="en-GB"/>
          </a:p>
        </p:txBody>
      </p:sp>
      <p:sp>
        <p:nvSpPr>
          <p:cNvPr id="4" name="TextBox 3"/>
          <p:cNvSpPr txBox="1"/>
          <p:nvPr/>
        </p:nvSpPr>
        <p:spPr>
          <a:xfrm>
            <a:off x="721265" y="2907664"/>
            <a:ext cx="9053056" cy="461665"/>
          </a:xfrm>
          <a:prstGeom prst="rect">
            <a:avLst/>
          </a:prstGeom>
          <a:noFill/>
        </p:spPr>
        <p:txBody>
          <a:bodyPr wrap="none" rtlCol="0">
            <a:spAutoFit/>
          </a:bodyPr>
          <a:lstStyle/>
          <a:p>
            <a:r>
              <a:rPr lang="en-US" sz="2400" dirty="0" smtClean="0">
                <a:solidFill>
                  <a:srgbClr val="FFC000"/>
                </a:solidFill>
              </a:rPr>
              <a:t>SYNCHROTRON TUNE </a:t>
            </a:r>
            <a:r>
              <a:rPr lang="en-US" sz="2400" dirty="0" smtClean="0">
                <a:sym typeface="Wingdings"/>
              </a:rPr>
              <a:t> number of synchrotron oscillations per turn</a:t>
            </a:r>
            <a:endParaRPr lang="en-US" sz="2400" dirty="0"/>
          </a:p>
        </p:txBody>
      </p:sp>
      <mc:AlternateContent xmlns:mc="http://schemas.openxmlformats.org/markup-compatibility/2006">
        <mc:Choice xmlns:a14="http://schemas.microsoft.com/office/drawing/2010/main" Requires="a14">
          <p:graphicFrame>
            <p:nvGraphicFramePr>
              <p:cNvPr id="14" name="Table 13"/>
              <p:cNvGraphicFramePr>
                <a:graphicFrameLocks noGrp="1"/>
              </p:cNvGraphicFramePr>
              <p:nvPr>
                <p:extLst>
                  <p:ext uri="{D42A27DB-BD31-4B8C-83A1-F6EECF244321}">
                    <p14:modId xmlns:p14="http://schemas.microsoft.com/office/powerpoint/2010/main" val="1138873406"/>
                  </p:ext>
                </p:extLst>
              </p:nvPr>
            </p:nvGraphicFramePr>
            <p:xfrm>
              <a:off x="599089" y="3545993"/>
              <a:ext cx="10118398" cy="1172083"/>
            </p:xfrm>
            <a:graphic>
              <a:graphicData uri="http://schemas.openxmlformats.org/drawingml/2006/table">
                <a:tbl>
                  <a:tblPr firstRow="1" bandRow="1">
                    <a:tableStyleId>{2D5ABB26-0587-4C30-8999-92F81FD0307C}</a:tableStyleId>
                  </a:tblPr>
                  <a:tblGrid>
                    <a:gridCol w="7104993">
                      <a:extLst>
                        <a:ext uri="{9D8B030D-6E8A-4147-A177-3AD203B41FA5}">
                          <a16:colId xmlns:a16="http://schemas.microsoft.com/office/drawing/2014/main" xmlns="" val="2435879438"/>
                        </a:ext>
                      </a:extLst>
                    </a:gridCol>
                    <a:gridCol w="3013405">
                      <a:extLst>
                        <a:ext uri="{9D8B030D-6E8A-4147-A177-3AD203B41FA5}">
                          <a16:colId xmlns:a16="http://schemas.microsoft.com/office/drawing/2014/main" xmlns="" val="348928089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sSub>
                                  <m:sSubPr>
                                    <m:ctrlPr>
                                      <a:rPr lang="en-US" sz="2400" b="0" i="1" smtClean="0">
                                        <a:latin typeface="Cambria Math" charset="0"/>
                                        <a:ea typeface="Cambria Math" panose="02040503050406030204" pitchFamily="18" charset="0"/>
                                      </a:rPr>
                                    </m:ctrlPr>
                                  </m:sSubPr>
                                  <m:e>
                                    <m:r>
                                      <a:rPr lang="en-US" sz="2400" b="0" i="1" smtClean="0">
                                        <a:latin typeface="Cambria Math" charset="0"/>
                                        <a:ea typeface="Cambria Math" panose="02040503050406030204" pitchFamily="18" charset="0"/>
                                      </a:rPr>
                                      <m:t>𝑄</m:t>
                                    </m:r>
                                  </m:e>
                                  <m:sub>
                                    <m:r>
                                      <a:rPr lang="en-US" sz="2400" b="0" i="1" smtClean="0">
                                        <a:latin typeface="Cambria Math" charset="0"/>
                                        <a:ea typeface="Cambria Math" panose="02040503050406030204" pitchFamily="18" charset="0"/>
                                      </a:rPr>
                                      <m:t>𝑠𝑦</m:t>
                                    </m:r>
                                  </m:sub>
                                </m:sSub>
                                <m:r>
                                  <a:rPr lang="en-US" sz="2400" b="0" i="1" smtClean="0">
                                    <a:latin typeface="Cambria Math" charset="0"/>
                                    <a:ea typeface="Cambria Math" panose="02040503050406030204" pitchFamily="18" charset="0"/>
                                  </a:rPr>
                                  <m:t>=</m:t>
                                </m:r>
                                <m:f>
                                  <m:fPr>
                                    <m:ctrlPr>
                                      <a:rPr lang="mr-IN" sz="2400" b="0" i="1" smtClean="0">
                                        <a:latin typeface="Cambria Math" charset="0"/>
                                        <a:ea typeface="Cambria Math" panose="02040503050406030204" pitchFamily="18" charset="0"/>
                                      </a:rPr>
                                    </m:ctrlPr>
                                  </m:fPr>
                                  <m:num>
                                    <m:sSubSup>
                                      <m:sSubSupPr>
                                        <m:ctrlPr>
                                          <a:rPr lang="en-US" sz="2400" b="0" i="1" smtClean="0">
                                            <a:latin typeface="Cambria Math" charset="0"/>
                                            <a:ea typeface="Cambria Math" panose="02040503050406030204" pitchFamily="18" charset="0"/>
                                          </a:rPr>
                                        </m:ctrlPr>
                                      </m:sSubSupPr>
                                      <m:e>
                                        <m:r>
                                          <m:rPr>
                                            <m:sty m:val="p"/>
                                          </m:rPr>
                                          <a:rPr lang="el-GR" sz="2400" b="0" i="1" smtClean="0">
                                            <a:latin typeface="Cambria Math" panose="02040503050406030204" pitchFamily="18" charset="0"/>
                                            <a:ea typeface="Cambria Math" panose="02040503050406030204" pitchFamily="18" charset="0"/>
                                          </a:rPr>
                                          <m:t>Ω</m:t>
                                        </m:r>
                                      </m:e>
                                      <m:sub>
                                        <m:r>
                                          <a:rPr lang="en-US" sz="2400" b="0" i="1" smtClean="0">
                                            <a:latin typeface="Cambria Math" panose="02040503050406030204" pitchFamily="18" charset="0"/>
                                            <a:ea typeface="Cambria Math" panose="02040503050406030204" pitchFamily="18" charset="0"/>
                                          </a:rPr>
                                          <m:t>𝑠𝑦</m:t>
                                        </m:r>
                                      </m:sub>
                                      <m:sup/>
                                    </m:sSubSup>
                                  </m:num>
                                  <m:den>
                                    <m:sSubSup>
                                      <m:sSubSupPr>
                                        <m:ctrlPr>
                                          <a:rPr lang="en-US" sz="2400" b="0" i="1" smtClean="0">
                                            <a:latin typeface="Cambria Math" charset="0"/>
                                            <a:ea typeface="Cambria Math" panose="02040503050406030204" pitchFamily="18" charset="0"/>
                                          </a:rPr>
                                        </m:ctrlPr>
                                      </m:sSubSupPr>
                                      <m:e>
                                        <m:r>
                                          <m:rPr>
                                            <m:sty m:val="p"/>
                                          </m:rPr>
                                          <a:rPr lang="el-GR" sz="2400" b="0" i="1" smtClean="0">
                                            <a:latin typeface="Cambria Math" panose="02040503050406030204" pitchFamily="18" charset="0"/>
                                            <a:ea typeface="Cambria Math" panose="02040503050406030204" pitchFamily="18" charset="0"/>
                                          </a:rPr>
                                          <m:t>Ω</m:t>
                                        </m:r>
                                      </m:e>
                                      <m:sub>
                                        <m:r>
                                          <a:rPr lang="en-US" sz="2400" b="0" i="1" smtClean="0">
                                            <a:latin typeface="Cambria Math" panose="02040503050406030204" pitchFamily="18" charset="0"/>
                                            <a:ea typeface="Cambria Math" panose="02040503050406030204" pitchFamily="18" charset="0"/>
                                          </a:rPr>
                                          <m:t>𝑠</m:t>
                                        </m:r>
                                      </m:sub>
                                      <m:sup/>
                                    </m:sSubSup>
                                  </m:den>
                                </m:f>
                                <m:r>
                                  <a:rPr lang="en-US" sz="2400" b="0" i="1" smtClean="0">
                                    <a:latin typeface="Cambria Math" panose="02040503050406030204" pitchFamily="18" charset="0"/>
                                    <a:ea typeface="Cambria Math" panose="02040503050406030204" pitchFamily="18" charset="0"/>
                                  </a:rPr>
                                  <m:t>=</m:t>
                                </m:r>
                                <m:rad>
                                  <m:radPr>
                                    <m:degHide m:val="on"/>
                                    <m:ctrlPr>
                                      <a:rPr lang="en-US" sz="2400" b="0" i="1" smtClean="0">
                                        <a:latin typeface="Cambria Math" charset="0"/>
                                        <a:ea typeface="Cambria Math" panose="02040503050406030204" pitchFamily="18" charset="0"/>
                                      </a:rPr>
                                    </m:ctrlPr>
                                  </m:radPr>
                                  <m:deg/>
                                  <m:e>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charset="0"/>
                                          </a:rPr>
                                        </m:ctrlPr>
                                      </m:fPr>
                                      <m:num>
                                        <m:r>
                                          <a:rPr lang="en-US" sz="2400" b="0" i="1" smtClean="0">
                                            <a:latin typeface="Cambria Math" panose="02040503050406030204" pitchFamily="18" charset="0"/>
                                            <a:ea typeface="Cambria Math" panose="02040503050406030204" pitchFamily="18" charset="0"/>
                                          </a:rPr>
                                          <m:t>𝑞</m:t>
                                        </m:r>
                                        <m:sSub>
                                          <m:sSubPr>
                                            <m:ctrlPr>
                                              <a:rPr lang="en-US" sz="2400" b="0" i="1" smtClean="0">
                                                <a:latin typeface="Cambria Math"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h</m:t>
                                            </m:r>
                                            <m:sSub>
                                              <m:sSubPr>
                                                <m:ctrlPr>
                                                  <a:rPr lang="en-US" sz="2400" b="0" i="1" smtClean="0">
                                                    <a:latin typeface="Cambria Math" charset="0"/>
                                                    <a:ea typeface="Cambria Math" panose="02040503050406030204" pitchFamily="18" charset="0"/>
                                                  </a:rPr>
                                                </m:ctrlPr>
                                              </m:sSubPr>
                                              <m:e>
                                                <m:r>
                                                  <m:rPr>
                                                    <m:sty m:val="p"/>
                                                  </m:rPr>
                                                  <a:rPr lang="el-GR" sz="2400" b="0" i="1" smtClean="0">
                                                    <a:latin typeface="Cambria Math" panose="02040503050406030204" pitchFamily="18" charset="0"/>
                                                    <a:ea typeface="Cambria Math" panose="02040503050406030204" pitchFamily="18" charset="0"/>
                                                  </a:rPr>
                                                  <m:t>Γ</m:t>
                                                </m:r>
                                              </m:e>
                                              <m:sub>
                                                <m:r>
                                                  <a:rPr lang="en-US" sz="2400" b="0" i="1" smtClean="0">
                                                    <a:latin typeface="Cambria Math" panose="02040503050406030204" pitchFamily="18" charset="0"/>
                                                    <a:ea typeface="Cambria Math" panose="02040503050406030204" pitchFamily="18" charset="0"/>
                                                  </a:rPr>
                                                  <m:t>𝑠</m:t>
                                                </m:r>
                                              </m:sub>
                                            </m:sSub>
                                            <m:r>
                                              <a:rPr lang="en-US" sz="2400" b="0" i="1" smtClean="0">
                                                <a:latin typeface="Cambria Math" panose="02040503050406030204" pitchFamily="18" charset="0"/>
                                                <a:ea typeface="Cambria Math" panose="02040503050406030204" pitchFamily="18" charset="0"/>
                                              </a:rPr>
                                              <m:t>𝑉</m:t>
                                            </m:r>
                                          </m:e>
                                          <m:sub>
                                            <m:r>
                                              <a:rPr lang="en-US" sz="2400" b="0" i="1" smtClean="0">
                                                <a:latin typeface="Cambria Math" panose="02040503050406030204" pitchFamily="18" charset="0"/>
                                                <a:ea typeface="Cambria Math" panose="02040503050406030204" pitchFamily="18" charset="0"/>
                                              </a:rPr>
                                              <m:t>𝑚𝑎𝑥</m:t>
                                            </m:r>
                                          </m:sub>
                                        </m:sSub>
                                        <m:r>
                                          <a:rPr lang="en-US" sz="2400" b="0" i="1" smtClean="0">
                                            <a:latin typeface="Cambria Math" panose="02040503050406030204" pitchFamily="18" charset="0"/>
                                            <a:ea typeface="Cambria Math" panose="02040503050406030204" pitchFamily="18" charset="0"/>
                                          </a:rPr>
                                          <m:t>𝑐𝑜𝑠</m:t>
                                        </m:r>
                                        <m:sSub>
                                          <m:sSubPr>
                                            <m:ctrlPr>
                                              <a:rPr lang="en-US" sz="2400" b="0" i="1" smtClean="0">
                                                <a:latin typeface="Cambria Math"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𝜑</m:t>
                                            </m:r>
                                          </m:e>
                                          <m:sub>
                                            <m:r>
                                              <a:rPr lang="en-US" sz="2400" b="0" i="1" smtClean="0">
                                                <a:latin typeface="Cambria Math" panose="02040503050406030204" pitchFamily="18" charset="0"/>
                                                <a:ea typeface="Cambria Math" panose="02040503050406030204" pitchFamily="18" charset="0"/>
                                              </a:rPr>
                                              <m:t>𝑠</m:t>
                                            </m:r>
                                          </m:sub>
                                        </m:sSub>
                                      </m:num>
                                      <m:den>
                                        <m:r>
                                          <a:rPr lang="en-US" sz="2400" b="0" i="1" smtClean="0">
                                            <a:latin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𝜋</m:t>
                                        </m:r>
                                        <m:sSub>
                                          <m:sSubPr>
                                            <m:ctrlPr>
                                              <a:rPr lang="en-US" sz="2400" b="0" i="1" smtClean="0">
                                                <a:latin typeface="Cambria Math" charset="0"/>
                                              </a:rPr>
                                            </m:ctrlPr>
                                          </m:sSubPr>
                                          <m:e>
                                            <m:r>
                                              <a:rPr lang="en-US" sz="2400" b="0" i="1" smtClean="0">
                                                <a:latin typeface="Cambria Math" panose="02040503050406030204" pitchFamily="18" charset="0"/>
                                              </a:rPr>
                                              <m:t>𝑊</m:t>
                                            </m:r>
                                          </m:e>
                                          <m:sub>
                                            <m:r>
                                              <a:rPr lang="en-US" sz="2400" b="0" i="1" smtClean="0">
                                                <a:latin typeface="Cambria Math" panose="02040503050406030204" pitchFamily="18" charset="0"/>
                                              </a:rPr>
                                              <m:t>𝑠</m:t>
                                            </m:r>
                                          </m:sub>
                                        </m:sSub>
                                      </m:den>
                                    </m:f>
                                  </m:e>
                                </m:rad>
                              </m:oMath>
                            </m:oMathPara>
                          </a14:m>
                          <a:endParaRPr lang="en-US" sz="2400" b="0" dirty="0" smtClean="0"/>
                        </a:p>
                      </a:txBody>
                      <a:tcPr>
                        <a:noFill/>
                      </a:tcPr>
                    </a:tc>
                    <a:tc>
                      <a:txBody>
                        <a:bodyPr/>
                        <a:lstStyle/>
                        <a:p>
                          <a:pPr algn="r"/>
                          <a:r>
                            <a:rPr lang="en-GB" sz="2400" dirty="0" smtClean="0"/>
                            <a:t>Eq. </a:t>
                          </a:r>
                          <a:r>
                            <a:rPr lang="en-GB" sz="2400" dirty="0" smtClean="0"/>
                            <a:t>38</a:t>
                          </a:r>
                          <a:endParaRPr lang="en-GB" sz="2400" dirty="0"/>
                        </a:p>
                      </a:txBody>
                      <a:tcPr anchor="ctr"/>
                    </a:tc>
                    <a:extLst>
                      <a:ext uri="{0D108BD9-81ED-4DB2-BD59-A6C34878D82A}">
                        <a16:rowId xmlns:a16="http://schemas.microsoft.com/office/drawing/2014/main" xmlns="" val="2992407173"/>
                      </a:ext>
                    </a:extLst>
                  </a:tr>
                </a:tbl>
              </a:graphicData>
            </a:graphic>
          </p:graphicFrame>
        </mc:Choice>
        <mc:Fallback>
          <p:graphicFrame>
            <p:nvGraphicFramePr>
              <p:cNvPr id="14" name="Table 13"/>
              <p:cNvGraphicFramePr>
                <a:graphicFrameLocks noGrp="1"/>
              </p:cNvGraphicFramePr>
              <p:nvPr>
                <p:extLst>
                  <p:ext uri="{D42A27DB-BD31-4B8C-83A1-F6EECF244321}">
                    <p14:modId xmlns:p14="http://schemas.microsoft.com/office/powerpoint/2010/main" val="1138873406"/>
                  </p:ext>
                </p:extLst>
              </p:nvPr>
            </p:nvGraphicFramePr>
            <p:xfrm>
              <a:off x="599089" y="3545993"/>
              <a:ext cx="10118398" cy="1172083"/>
            </p:xfrm>
            <a:graphic>
              <a:graphicData uri="http://schemas.openxmlformats.org/drawingml/2006/table">
                <a:tbl>
                  <a:tblPr firstRow="1" bandRow="1">
                    <a:tableStyleId>{2D5ABB26-0587-4C30-8999-92F81FD0307C}</a:tableStyleId>
                  </a:tblPr>
                  <a:tblGrid>
                    <a:gridCol w="7104993">
                      <a:extLst>
                        <a:ext uri="{9D8B030D-6E8A-4147-A177-3AD203B41FA5}">
                          <a16:colId xmlns:a16="http://schemas.microsoft.com/office/drawing/2014/main" xmlns="" xmlns:a14="http://schemas.microsoft.com/office/drawing/2010/main" val="2435879438"/>
                        </a:ext>
                      </a:extLst>
                    </a:gridCol>
                    <a:gridCol w="3013405">
                      <a:extLst>
                        <a:ext uri="{9D8B030D-6E8A-4147-A177-3AD203B41FA5}">
                          <a16:colId xmlns:a16="http://schemas.microsoft.com/office/drawing/2014/main" xmlns="" xmlns:a14="http://schemas.microsoft.com/office/drawing/2010/main" val="3489280894"/>
                        </a:ext>
                      </a:extLst>
                    </a:gridCol>
                  </a:tblGrid>
                  <a:tr h="1172083">
                    <a:tc>
                      <a:txBody>
                        <a:bodyPr/>
                        <a:lstStyle/>
                        <a:p>
                          <a:endParaRPr lang="en-US"/>
                        </a:p>
                      </a:txBody>
                      <a:tcPr>
                        <a:blipFill rotWithShape="0">
                          <a:blip r:embed="rId5"/>
                          <a:stretch>
                            <a:fillRect r="-42453"/>
                          </a:stretch>
                        </a:blipFill>
                      </a:tcPr>
                    </a:tc>
                    <a:tc>
                      <a:txBody>
                        <a:bodyPr/>
                        <a:lstStyle/>
                        <a:p>
                          <a:pPr algn="r"/>
                          <a:r>
                            <a:rPr lang="en-GB" sz="2400" dirty="0" smtClean="0"/>
                            <a:t>Eq. </a:t>
                          </a:r>
                          <a:r>
                            <a:rPr lang="en-GB" sz="2400" dirty="0" smtClean="0"/>
                            <a:t>38</a:t>
                          </a:r>
                          <a:endParaRPr lang="en-GB" sz="2400" dirty="0"/>
                        </a:p>
                      </a:txBody>
                      <a:tcPr anchor="ctr"/>
                    </a:tc>
                    <a:extLst>
                      <a:ext uri="{0D108BD9-81ED-4DB2-BD59-A6C34878D82A}">
                        <a16:rowId xmlns:a16="http://schemas.microsoft.com/office/drawing/2014/main" xmlns="" xmlns:a14="http://schemas.microsoft.com/office/drawing/2010/main" val="2992407173"/>
                      </a:ext>
                    </a:extLst>
                  </a:tr>
                </a:tbl>
              </a:graphicData>
            </a:graphic>
          </p:graphicFrame>
        </mc:Fallback>
      </mc:AlternateContent>
    </p:spTree>
    <p:extLst>
      <p:ext uri="{BB962C8B-B14F-4D97-AF65-F5344CB8AC3E}">
        <p14:creationId xmlns:p14="http://schemas.microsoft.com/office/powerpoint/2010/main" val="35052543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22.03.2022</a:t>
            </a:r>
            <a:endParaRPr lang="en-GB"/>
          </a:p>
        </p:txBody>
      </p:sp>
      <p:sp>
        <p:nvSpPr>
          <p:cNvPr id="3" name="Footer Placeholder 2"/>
          <p:cNvSpPr>
            <a:spLocks noGrp="1"/>
          </p:cNvSpPr>
          <p:nvPr>
            <p:ph type="ftr" sz="quarter" idx="11"/>
          </p:nvPr>
        </p:nvSpPr>
        <p:spPr/>
        <p:txBody>
          <a:bodyPr/>
          <a:lstStyle/>
          <a:p>
            <a:r>
              <a:rPr lang="en-GB" smtClean="0"/>
              <a:t>Introduction to accelerator physics, R. Alemany Fernandez</a:t>
            </a:r>
            <a:endParaRPr lang="en-GB"/>
          </a:p>
        </p:txBody>
      </p:sp>
      <p:sp>
        <p:nvSpPr>
          <p:cNvPr id="4" name="Slide Number Placeholder 3"/>
          <p:cNvSpPr>
            <a:spLocks noGrp="1"/>
          </p:cNvSpPr>
          <p:nvPr>
            <p:ph type="sldNum" sz="quarter" idx="12"/>
          </p:nvPr>
        </p:nvSpPr>
        <p:spPr/>
        <p:txBody>
          <a:bodyPr/>
          <a:lstStyle/>
          <a:p>
            <a:fld id="{F45B2314-50F7-4F10-B8A8-A8DCE8E27403}" type="slidenum">
              <a:rPr lang="en-GB" smtClean="0"/>
              <a:t>45</a:t>
            </a:fld>
            <a:endParaRPr lang="en-GB"/>
          </a:p>
        </p:txBody>
      </p:sp>
      <mc:AlternateContent xmlns:mc="http://schemas.openxmlformats.org/markup-compatibility/2006">
        <mc:Choice xmlns:a14="http://schemas.microsoft.com/office/drawing/2010/main" Requires="a14">
          <p:sp>
            <p:nvSpPr>
              <p:cNvPr id="5" name="TextBox 4"/>
              <p:cNvSpPr txBox="1"/>
              <p:nvPr/>
            </p:nvSpPr>
            <p:spPr>
              <a:xfrm>
                <a:off x="599089" y="3256374"/>
                <a:ext cx="10993821" cy="2602507"/>
              </a:xfrm>
              <a:prstGeom prst="rect">
                <a:avLst/>
              </a:prstGeom>
              <a:noFill/>
            </p:spPr>
            <p:txBody>
              <a:bodyPr wrap="square" rtlCol="0">
                <a:spAutoFit/>
              </a:bodyPr>
              <a:lstStyle/>
              <a:p>
                <a:r>
                  <a:rPr lang="en-GB" sz="3200" dirty="0" smtClean="0"/>
                  <a:t>The </a:t>
                </a:r>
                <a:r>
                  <a:rPr lang="en-GB" sz="3200" u="sng" dirty="0" smtClean="0">
                    <a:solidFill>
                      <a:srgbClr val="FFC000"/>
                    </a:solidFill>
                  </a:rPr>
                  <a:t>synchrotron oscillation frequency cannot be an imaginary number</a:t>
                </a:r>
                <a:r>
                  <a:rPr lang="en-GB" sz="3200" dirty="0" smtClean="0"/>
                  <a:t>, has to be real, otherwise the solution won’t be the usual “A*cos(</a:t>
                </a:r>
                <a:r>
                  <a:rPr lang="en-GB" sz="3200" dirty="0" err="1" smtClean="0"/>
                  <a:t>wt+phi</a:t>
                </a:r>
                <a:r>
                  <a:rPr lang="en-GB" sz="3200" dirty="0" smtClean="0"/>
                  <a:t>)” function describing harmonic oscillations. Therefore, the ratio inside the square root has to be positive. </a:t>
                </a:r>
                <a:endParaRPr lang="en-GB" sz="3200" dirty="0" smtClean="0"/>
              </a:p>
              <a:p>
                <a:r>
                  <a:rPr lang="en-GB" sz="3200" dirty="0" smtClean="0"/>
                  <a:t>For </a:t>
                </a:r>
                <a:r>
                  <a:rPr lang="en-GB" sz="3200" dirty="0" smtClean="0"/>
                  <a:t>this to be positive, </a:t>
                </a:r>
                <a:r>
                  <a:rPr lang="en-GB" sz="3200" dirty="0" smtClean="0">
                    <a:solidFill>
                      <a:srgbClr val="FFC000"/>
                    </a:solidFill>
                  </a:rPr>
                  <a:t>“</a:t>
                </a:r>
                <a14:m>
                  <m:oMath xmlns:m="http://schemas.openxmlformats.org/officeDocument/2006/math">
                    <m:sSub>
                      <m:sSubPr>
                        <m:ctrlPr>
                          <a:rPr lang="en-US" sz="3200" i="1">
                            <a:solidFill>
                              <a:srgbClr val="FFC000"/>
                            </a:solidFill>
                            <a:latin typeface="Cambria Math" charset="0"/>
                            <a:ea typeface="Cambria Math" panose="02040503050406030204" pitchFamily="18" charset="0"/>
                          </a:rPr>
                        </m:ctrlPr>
                      </m:sSubPr>
                      <m:e>
                        <m:sSub>
                          <m:sSubPr>
                            <m:ctrlPr>
                              <a:rPr lang="en-US" sz="3200" i="1">
                                <a:solidFill>
                                  <a:srgbClr val="FFC000"/>
                                </a:solidFill>
                                <a:latin typeface="Cambria Math" charset="0"/>
                                <a:ea typeface="Cambria Math" panose="02040503050406030204" pitchFamily="18" charset="0"/>
                              </a:rPr>
                            </m:ctrlPr>
                          </m:sSubPr>
                          <m:e>
                            <m:r>
                              <m:rPr>
                                <m:sty m:val="p"/>
                              </m:rPr>
                              <a:rPr lang="el-GR" sz="3200" i="1">
                                <a:solidFill>
                                  <a:srgbClr val="FFC000"/>
                                </a:solidFill>
                                <a:latin typeface="Cambria Math" panose="02040503050406030204" pitchFamily="18" charset="0"/>
                                <a:ea typeface="Cambria Math" panose="02040503050406030204" pitchFamily="18" charset="0"/>
                              </a:rPr>
                              <m:t>Γ</m:t>
                            </m:r>
                          </m:e>
                          <m:sub>
                            <m:r>
                              <a:rPr lang="en-US" sz="3200" i="1">
                                <a:solidFill>
                                  <a:srgbClr val="FFC000"/>
                                </a:solidFill>
                                <a:latin typeface="Cambria Math" panose="02040503050406030204" pitchFamily="18" charset="0"/>
                                <a:ea typeface="Cambria Math" panose="02040503050406030204" pitchFamily="18" charset="0"/>
                              </a:rPr>
                              <m:t>𝑠</m:t>
                            </m:r>
                          </m:sub>
                        </m:sSub>
                      </m:e>
                      <m:sub/>
                    </m:sSub>
                    <m:r>
                      <a:rPr lang="en-US" sz="3200" i="1">
                        <a:solidFill>
                          <a:srgbClr val="FFC000"/>
                        </a:solidFill>
                        <a:latin typeface="Cambria Math" panose="02040503050406030204" pitchFamily="18" charset="0"/>
                        <a:ea typeface="Cambria Math" panose="02040503050406030204" pitchFamily="18" charset="0"/>
                      </a:rPr>
                      <m:t>𝑐𝑜𝑠</m:t>
                    </m:r>
                    <m:sSub>
                      <m:sSubPr>
                        <m:ctrlPr>
                          <a:rPr lang="en-US" sz="3200" i="1">
                            <a:solidFill>
                              <a:srgbClr val="FFC000"/>
                            </a:solidFill>
                            <a:latin typeface="Cambria Math" charset="0"/>
                            <a:ea typeface="Cambria Math" panose="02040503050406030204" pitchFamily="18" charset="0"/>
                          </a:rPr>
                        </m:ctrlPr>
                      </m:sSubPr>
                      <m:e>
                        <m:r>
                          <a:rPr lang="en-US" sz="3200" i="1">
                            <a:solidFill>
                              <a:srgbClr val="FFC000"/>
                            </a:solidFill>
                            <a:latin typeface="Cambria Math" panose="02040503050406030204" pitchFamily="18" charset="0"/>
                            <a:ea typeface="Cambria Math" panose="02040503050406030204" pitchFamily="18" charset="0"/>
                          </a:rPr>
                          <m:t>𝜑</m:t>
                        </m:r>
                      </m:e>
                      <m:sub>
                        <m:r>
                          <a:rPr lang="en-US" sz="3200" i="1">
                            <a:solidFill>
                              <a:srgbClr val="FFC000"/>
                            </a:solidFill>
                            <a:latin typeface="Cambria Math" panose="02040503050406030204" pitchFamily="18" charset="0"/>
                            <a:ea typeface="Cambria Math" panose="02040503050406030204" pitchFamily="18" charset="0"/>
                          </a:rPr>
                          <m:t>𝑠</m:t>
                        </m:r>
                      </m:sub>
                    </m:sSub>
                  </m:oMath>
                </a14:m>
                <a:r>
                  <a:rPr lang="en-GB" sz="3200" dirty="0" smtClean="0">
                    <a:solidFill>
                      <a:srgbClr val="FFC000"/>
                    </a:solidFill>
                  </a:rPr>
                  <a:t>” has to be negative</a:t>
                </a:r>
                <a:r>
                  <a:rPr lang="en-GB" sz="3200" dirty="0" smtClean="0"/>
                  <a:t>.</a:t>
                </a:r>
                <a:endParaRPr lang="en-GB" sz="3200" dirty="0"/>
              </a:p>
            </p:txBody>
          </p:sp>
        </mc:Choice>
        <mc:Fallback>
          <p:sp>
            <p:nvSpPr>
              <p:cNvPr id="5" name="TextBox 4"/>
              <p:cNvSpPr txBox="1">
                <a:spLocks noRot="1" noChangeAspect="1" noMove="1" noResize="1" noEditPoints="1" noAdjustHandles="1" noChangeArrowheads="1" noChangeShapeType="1" noTextEdit="1"/>
              </p:cNvSpPr>
              <p:nvPr/>
            </p:nvSpPr>
            <p:spPr>
              <a:xfrm>
                <a:off x="599089" y="3256374"/>
                <a:ext cx="10993821" cy="2602507"/>
              </a:xfrm>
              <a:prstGeom prst="rect">
                <a:avLst/>
              </a:prstGeom>
              <a:blipFill rotWithShape="0">
                <a:blip r:embed="rId2"/>
                <a:stretch>
                  <a:fillRect l="-1386" t="-3279" r="-1829" b="-562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6" name="Table 5"/>
              <p:cNvGraphicFramePr>
                <a:graphicFrameLocks noGrp="1"/>
              </p:cNvGraphicFramePr>
              <p:nvPr>
                <p:extLst>
                  <p:ext uri="{D42A27DB-BD31-4B8C-83A1-F6EECF244321}">
                    <p14:modId xmlns:p14="http://schemas.microsoft.com/office/powerpoint/2010/main" val="2070461847"/>
                  </p:ext>
                </p:extLst>
              </p:nvPr>
            </p:nvGraphicFramePr>
            <p:xfrm>
              <a:off x="838200" y="1249515"/>
              <a:ext cx="10118398" cy="1532382"/>
            </p:xfrm>
            <a:graphic>
              <a:graphicData uri="http://schemas.openxmlformats.org/drawingml/2006/table">
                <a:tbl>
                  <a:tblPr firstRow="1" bandRow="1">
                    <a:tableStyleId>{2D5ABB26-0587-4C30-8999-92F81FD0307C}</a:tableStyleId>
                  </a:tblPr>
                  <a:tblGrid>
                    <a:gridCol w="7104993">
                      <a:extLst>
                        <a:ext uri="{9D8B030D-6E8A-4147-A177-3AD203B41FA5}">
                          <a16:colId xmlns:a16="http://schemas.microsoft.com/office/drawing/2014/main" xmlns="" val="2435879438"/>
                        </a:ext>
                      </a:extLst>
                    </a:gridCol>
                    <a:gridCol w="3013405">
                      <a:extLst>
                        <a:ext uri="{9D8B030D-6E8A-4147-A177-3AD203B41FA5}">
                          <a16:colId xmlns:a16="http://schemas.microsoft.com/office/drawing/2014/main" xmlns="" val="348928089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sSub>
                                  <m:sSubPr>
                                    <m:ctrlPr>
                                      <a:rPr lang="en-US" sz="3200" b="0" i="1" smtClean="0">
                                        <a:latin typeface="Cambria Math" charset="0"/>
                                        <a:ea typeface="Cambria Math" panose="02040503050406030204" pitchFamily="18" charset="0"/>
                                      </a:rPr>
                                    </m:ctrlPr>
                                  </m:sSubPr>
                                  <m:e>
                                    <m:r>
                                      <a:rPr lang="en-US" sz="3200" b="0" i="1" smtClean="0">
                                        <a:latin typeface="Cambria Math" charset="0"/>
                                        <a:ea typeface="Cambria Math" panose="02040503050406030204" pitchFamily="18" charset="0"/>
                                      </a:rPr>
                                      <m:t>𝑄</m:t>
                                    </m:r>
                                  </m:e>
                                  <m:sub>
                                    <m:r>
                                      <a:rPr lang="en-US" sz="3200" b="0" i="1" smtClean="0">
                                        <a:latin typeface="Cambria Math" charset="0"/>
                                        <a:ea typeface="Cambria Math" panose="02040503050406030204" pitchFamily="18" charset="0"/>
                                      </a:rPr>
                                      <m:t>𝑠𝑦</m:t>
                                    </m:r>
                                  </m:sub>
                                </m:sSub>
                                <m:r>
                                  <a:rPr lang="en-US" sz="3200" b="0" i="1" smtClean="0">
                                    <a:latin typeface="Cambria Math" charset="0"/>
                                    <a:ea typeface="Cambria Math" panose="02040503050406030204" pitchFamily="18" charset="0"/>
                                  </a:rPr>
                                  <m:t>=</m:t>
                                </m:r>
                                <m:f>
                                  <m:fPr>
                                    <m:ctrlPr>
                                      <a:rPr lang="mr-IN" sz="3200" b="0" i="1" smtClean="0">
                                        <a:latin typeface="Cambria Math" charset="0"/>
                                        <a:ea typeface="Cambria Math" panose="02040503050406030204" pitchFamily="18" charset="0"/>
                                      </a:rPr>
                                    </m:ctrlPr>
                                  </m:fPr>
                                  <m:num>
                                    <m:sSubSup>
                                      <m:sSubSupPr>
                                        <m:ctrlPr>
                                          <a:rPr lang="en-US" sz="3200" b="0" i="1" smtClean="0">
                                            <a:latin typeface="Cambria Math" charset="0"/>
                                            <a:ea typeface="Cambria Math" panose="02040503050406030204" pitchFamily="18" charset="0"/>
                                          </a:rPr>
                                        </m:ctrlPr>
                                      </m:sSubSupPr>
                                      <m:e>
                                        <m:r>
                                          <m:rPr>
                                            <m:sty m:val="p"/>
                                          </m:rPr>
                                          <a:rPr lang="el-GR" sz="3200" b="0" i="1" smtClean="0">
                                            <a:latin typeface="Cambria Math" panose="02040503050406030204" pitchFamily="18" charset="0"/>
                                            <a:ea typeface="Cambria Math" panose="02040503050406030204" pitchFamily="18" charset="0"/>
                                          </a:rPr>
                                          <m:t>Ω</m:t>
                                        </m:r>
                                      </m:e>
                                      <m:sub>
                                        <m:r>
                                          <a:rPr lang="en-US" sz="3200" b="0" i="1" smtClean="0">
                                            <a:latin typeface="Cambria Math" panose="02040503050406030204" pitchFamily="18" charset="0"/>
                                            <a:ea typeface="Cambria Math" panose="02040503050406030204" pitchFamily="18" charset="0"/>
                                          </a:rPr>
                                          <m:t>𝑠𝑦</m:t>
                                        </m:r>
                                      </m:sub>
                                      <m:sup/>
                                    </m:sSubSup>
                                  </m:num>
                                  <m:den>
                                    <m:sSubSup>
                                      <m:sSubSupPr>
                                        <m:ctrlPr>
                                          <a:rPr lang="en-US" sz="3200" b="0" i="1" smtClean="0">
                                            <a:latin typeface="Cambria Math" charset="0"/>
                                            <a:ea typeface="Cambria Math" panose="02040503050406030204" pitchFamily="18" charset="0"/>
                                          </a:rPr>
                                        </m:ctrlPr>
                                      </m:sSubSupPr>
                                      <m:e>
                                        <m:r>
                                          <m:rPr>
                                            <m:sty m:val="p"/>
                                          </m:rPr>
                                          <a:rPr lang="el-GR" sz="3200" b="0" i="1" smtClean="0">
                                            <a:latin typeface="Cambria Math" panose="02040503050406030204" pitchFamily="18" charset="0"/>
                                            <a:ea typeface="Cambria Math" panose="02040503050406030204" pitchFamily="18" charset="0"/>
                                          </a:rPr>
                                          <m:t>Ω</m:t>
                                        </m:r>
                                      </m:e>
                                      <m:sub>
                                        <m:r>
                                          <a:rPr lang="en-US" sz="3200" b="0" i="1" smtClean="0">
                                            <a:latin typeface="Cambria Math" panose="02040503050406030204" pitchFamily="18" charset="0"/>
                                            <a:ea typeface="Cambria Math" panose="02040503050406030204" pitchFamily="18" charset="0"/>
                                          </a:rPr>
                                          <m:t>𝑠</m:t>
                                        </m:r>
                                      </m:sub>
                                      <m:sup/>
                                    </m:sSubSup>
                                  </m:den>
                                </m:f>
                                <m:r>
                                  <a:rPr lang="en-US" sz="3200" b="0" i="1" smtClean="0">
                                    <a:latin typeface="Cambria Math" panose="02040503050406030204" pitchFamily="18" charset="0"/>
                                    <a:ea typeface="Cambria Math" panose="02040503050406030204" pitchFamily="18" charset="0"/>
                                  </a:rPr>
                                  <m:t>=</m:t>
                                </m:r>
                                <m:rad>
                                  <m:radPr>
                                    <m:degHide m:val="on"/>
                                    <m:ctrlPr>
                                      <a:rPr lang="en-US" sz="3200" b="0" i="1" smtClean="0">
                                        <a:latin typeface="Cambria Math" charset="0"/>
                                        <a:ea typeface="Cambria Math" panose="02040503050406030204" pitchFamily="18" charset="0"/>
                                      </a:rPr>
                                    </m:ctrlPr>
                                  </m:radPr>
                                  <m:deg/>
                                  <m:e>
                                    <m:r>
                                      <a:rPr lang="en-US" sz="3200" b="1" i="1" smtClean="0">
                                        <a:solidFill>
                                          <a:srgbClr val="FFC000"/>
                                        </a:solidFill>
                                        <a:latin typeface="Cambria Math" panose="02040503050406030204" pitchFamily="18" charset="0"/>
                                        <a:ea typeface="Cambria Math" panose="02040503050406030204" pitchFamily="18" charset="0"/>
                                      </a:rPr>
                                      <m:t>−</m:t>
                                    </m:r>
                                    <m:f>
                                      <m:fPr>
                                        <m:ctrlPr>
                                          <a:rPr lang="en-US" sz="3200" b="0" i="1" smtClean="0">
                                            <a:latin typeface="Cambria Math" charset="0"/>
                                          </a:rPr>
                                        </m:ctrlPr>
                                      </m:fPr>
                                      <m:num>
                                        <m:r>
                                          <a:rPr lang="en-US" sz="3200" b="0" i="1" smtClean="0">
                                            <a:latin typeface="Cambria Math" panose="02040503050406030204" pitchFamily="18" charset="0"/>
                                            <a:ea typeface="Cambria Math" panose="02040503050406030204" pitchFamily="18" charset="0"/>
                                          </a:rPr>
                                          <m:t>𝑞</m:t>
                                        </m:r>
                                        <m:sSub>
                                          <m:sSubPr>
                                            <m:ctrlPr>
                                              <a:rPr lang="en-US" sz="3200" b="0" i="1" smtClean="0">
                                                <a:latin typeface="Cambria Math"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h</m:t>
                                            </m:r>
                                            <m:sSub>
                                              <m:sSubPr>
                                                <m:ctrlPr>
                                                  <a:rPr lang="en-US" sz="3200" b="0" i="1" smtClean="0">
                                                    <a:latin typeface="Cambria Math" charset="0"/>
                                                    <a:ea typeface="Cambria Math" panose="02040503050406030204" pitchFamily="18" charset="0"/>
                                                  </a:rPr>
                                                </m:ctrlPr>
                                              </m:sSubPr>
                                              <m:e>
                                                <m:r>
                                                  <m:rPr>
                                                    <m:sty m:val="p"/>
                                                  </m:rPr>
                                                  <a:rPr lang="el-GR" sz="3200" b="0" i="1" smtClean="0">
                                                    <a:latin typeface="Cambria Math" panose="02040503050406030204" pitchFamily="18" charset="0"/>
                                                    <a:ea typeface="Cambria Math" panose="02040503050406030204" pitchFamily="18" charset="0"/>
                                                  </a:rPr>
                                                  <m:t>Γ</m:t>
                                                </m:r>
                                              </m:e>
                                              <m:sub>
                                                <m:r>
                                                  <a:rPr lang="en-US" sz="3200" b="0" i="1" smtClean="0">
                                                    <a:latin typeface="Cambria Math" panose="02040503050406030204" pitchFamily="18" charset="0"/>
                                                    <a:ea typeface="Cambria Math" panose="02040503050406030204" pitchFamily="18" charset="0"/>
                                                  </a:rPr>
                                                  <m:t>𝑠</m:t>
                                                </m:r>
                                              </m:sub>
                                            </m:sSub>
                                            <m:r>
                                              <a:rPr lang="en-US" sz="3200" b="0" i="1" smtClean="0">
                                                <a:latin typeface="Cambria Math" panose="02040503050406030204" pitchFamily="18" charset="0"/>
                                                <a:ea typeface="Cambria Math" panose="02040503050406030204" pitchFamily="18" charset="0"/>
                                              </a:rPr>
                                              <m:t>𝑉</m:t>
                                            </m:r>
                                          </m:e>
                                          <m:sub>
                                            <m:r>
                                              <a:rPr lang="en-US" sz="3200" b="0" i="1" smtClean="0">
                                                <a:latin typeface="Cambria Math" panose="02040503050406030204" pitchFamily="18" charset="0"/>
                                                <a:ea typeface="Cambria Math" panose="02040503050406030204" pitchFamily="18" charset="0"/>
                                              </a:rPr>
                                              <m:t>𝑚𝑎𝑥</m:t>
                                            </m:r>
                                          </m:sub>
                                        </m:sSub>
                                        <m:r>
                                          <a:rPr lang="en-US" sz="3200" b="0" i="1" smtClean="0">
                                            <a:latin typeface="Cambria Math" panose="02040503050406030204" pitchFamily="18" charset="0"/>
                                            <a:ea typeface="Cambria Math" panose="02040503050406030204" pitchFamily="18" charset="0"/>
                                          </a:rPr>
                                          <m:t>𝑐𝑜𝑠</m:t>
                                        </m:r>
                                        <m:sSub>
                                          <m:sSubPr>
                                            <m:ctrlPr>
                                              <a:rPr lang="en-US" sz="3200" b="0" i="1" smtClean="0">
                                                <a:latin typeface="Cambria Math"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𝜑</m:t>
                                            </m:r>
                                          </m:e>
                                          <m:sub>
                                            <m:r>
                                              <a:rPr lang="en-US" sz="3200" b="0" i="1" smtClean="0">
                                                <a:latin typeface="Cambria Math" panose="02040503050406030204" pitchFamily="18" charset="0"/>
                                                <a:ea typeface="Cambria Math" panose="02040503050406030204" pitchFamily="18" charset="0"/>
                                              </a:rPr>
                                              <m:t>𝑠</m:t>
                                            </m:r>
                                          </m:sub>
                                        </m:sSub>
                                      </m:num>
                                      <m:den>
                                        <m:r>
                                          <a:rPr lang="en-US" sz="3200" b="0" i="1" smtClean="0">
                                            <a:latin typeface="Cambria Math" panose="02040503050406030204" pitchFamily="18" charset="0"/>
                                          </a:rPr>
                                          <m:t>2</m:t>
                                        </m:r>
                                        <m:r>
                                          <a:rPr lang="en-US" sz="3200" b="0" i="1" smtClean="0">
                                            <a:latin typeface="Cambria Math" panose="02040503050406030204" pitchFamily="18" charset="0"/>
                                            <a:ea typeface="Cambria Math" panose="02040503050406030204" pitchFamily="18" charset="0"/>
                                          </a:rPr>
                                          <m:t>𝜋</m:t>
                                        </m:r>
                                        <m:sSub>
                                          <m:sSubPr>
                                            <m:ctrlPr>
                                              <a:rPr lang="en-US" sz="3200" b="0" i="1" smtClean="0">
                                                <a:latin typeface="Cambria Math" charset="0"/>
                                              </a:rPr>
                                            </m:ctrlPr>
                                          </m:sSubPr>
                                          <m:e>
                                            <m:r>
                                              <a:rPr lang="en-US" sz="3200" b="0" i="1" smtClean="0">
                                                <a:latin typeface="Cambria Math" panose="02040503050406030204" pitchFamily="18" charset="0"/>
                                              </a:rPr>
                                              <m:t>𝑊</m:t>
                                            </m:r>
                                          </m:e>
                                          <m:sub>
                                            <m:r>
                                              <a:rPr lang="en-US" sz="3200" b="0" i="1" smtClean="0">
                                                <a:latin typeface="Cambria Math" panose="02040503050406030204" pitchFamily="18" charset="0"/>
                                              </a:rPr>
                                              <m:t>𝑠</m:t>
                                            </m:r>
                                          </m:sub>
                                        </m:sSub>
                                      </m:den>
                                    </m:f>
                                  </m:e>
                                </m:rad>
                              </m:oMath>
                            </m:oMathPara>
                          </a14:m>
                          <a:endParaRPr lang="en-US" sz="3200" b="0" dirty="0" smtClean="0"/>
                        </a:p>
                      </a:txBody>
                      <a:tcPr>
                        <a:noFill/>
                      </a:tcPr>
                    </a:tc>
                    <a:tc>
                      <a:txBody>
                        <a:bodyPr/>
                        <a:lstStyle/>
                        <a:p>
                          <a:pPr algn="r"/>
                          <a:r>
                            <a:rPr lang="en-GB" sz="3200" dirty="0" smtClean="0"/>
                            <a:t>Eq. </a:t>
                          </a:r>
                          <a:r>
                            <a:rPr lang="en-GB" sz="3200" dirty="0" smtClean="0"/>
                            <a:t>38</a:t>
                          </a:r>
                          <a:endParaRPr lang="en-GB" sz="3200" dirty="0"/>
                        </a:p>
                      </a:txBody>
                      <a:tcPr anchor="ctr"/>
                    </a:tc>
                    <a:extLst>
                      <a:ext uri="{0D108BD9-81ED-4DB2-BD59-A6C34878D82A}">
                        <a16:rowId xmlns:a16="http://schemas.microsoft.com/office/drawing/2014/main" xmlns="" val="2992407173"/>
                      </a:ext>
                    </a:extLst>
                  </a:tr>
                </a:tbl>
              </a:graphicData>
            </a:graphic>
          </p:graphicFrame>
        </mc:Choice>
        <mc:Fallback>
          <p:graphicFrame>
            <p:nvGraphicFramePr>
              <p:cNvPr id="6" name="Table 5"/>
              <p:cNvGraphicFramePr>
                <a:graphicFrameLocks noGrp="1"/>
              </p:cNvGraphicFramePr>
              <p:nvPr>
                <p:extLst>
                  <p:ext uri="{D42A27DB-BD31-4B8C-83A1-F6EECF244321}">
                    <p14:modId xmlns:p14="http://schemas.microsoft.com/office/powerpoint/2010/main" val="2070461847"/>
                  </p:ext>
                </p:extLst>
              </p:nvPr>
            </p:nvGraphicFramePr>
            <p:xfrm>
              <a:off x="838200" y="1249515"/>
              <a:ext cx="10118398" cy="1532382"/>
            </p:xfrm>
            <a:graphic>
              <a:graphicData uri="http://schemas.openxmlformats.org/drawingml/2006/table">
                <a:tbl>
                  <a:tblPr firstRow="1" bandRow="1">
                    <a:tableStyleId>{2D5ABB26-0587-4C30-8999-92F81FD0307C}</a:tableStyleId>
                  </a:tblPr>
                  <a:tblGrid>
                    <a:gridCol w="7104993">
                      <a:extLst>
                        <a:ext uri="{9D8B030D-6E8A-4147-A177-3AD203B41FA5}">
                          <a16:colId xmlns:a16="http://schemas.microsoft.com/office/drawing/2014/main" xmlns="" xmlns:a14="http://schemas.microsoft.com/office/drawing/2010/main" val="2435879438"/>
                        </a:ext>
                      </a:extLst>
                    </a:gridCol>
                    <a:gridCol w="3013405">
                      <a:extLst>
                        <a:ext uri="{9D8B030D-6E8A-4147-A177-3AD203B41FA5}">
                          <a16:colId xmlns:a16="http://schemas.microsoft.com/office/drawing/2014/main" xmlns="" xmlns:a14="http://schemas.microsoft.com/office/drawing/2010/main" val="3489280894"/>
                        </a:ext>
                      </a:extLst>
                    </a:gridCol>
                  </a:tblGrid>
                  <a:tr h="1532382">
                    <a:tc>
                      <a:txBody>
                        <a:bodyPr/>
                        <a:lstStyle/>
                        <a:p>
                          <a:endParaRPr lang="en-US"/>
                        </a:p>
                      </a:txBody>
                      <a:tcPr>
                        <a:blipFill rotWithShape="0">
                          <a:blip r:embed="rId3"/>
                          <a:stretch>
                            <a:fillRect r="-42453"/>
                          </a:stretch>
                        </a:blipFill>
                      </a:tcPr>
                    </a:tc>
                    <a:tc>
                      <a:txBody>
                        <a:bodyPr/>
                        <a:lstStyle/>
                        <a:p>
                          <a:pPr algn="r"/>
                          <a:r>
                            <a:rPr lang="en-GB" sz="3200" dirty="0" smtClean="0"/>
                            <a:t>Eq. </a:t>
                          </a:r>
                          <a:r>
                            <a:rPr lang="en-GB" sz="3200" dirty="0" smtClean="0"/>
                            <a:t>38</a:t>
                          </a:r>
                          <a:endParaRPr lang="en-GB" sz="3200" dirty="0"/>
                        </a:p>
                      </a:txBody>
                      <a:tcPr anchor="ctr"/>
                    </a:tc>
                    <a:extLst>
                      <a:ext uri="{0D108BD9-81ED-4DB2-BD59-A6C34878D82A}">
                        <a16:rowId xmlns:a16="http://schemas.microsoft.com/office/drawing/2014/main" xmlns="" xmlns:a14="http://schemas.microsoft.com/office/drawing/2010/main" val="2992407173"/>
                      </a:ext>
                    </a:extLst>
                  </a:tr>
                </a:tbl>
              </a:graphicData>
            </a:graphic>
          </p:graphicFrame>
        </mc:Fallback>
      </mc:AlternateContent>
      <mc:AlternateContent xmlns:mc="http://schemas.openxmlformats.org/markup-compatibility/2006">
        <mc:Choice xmlns:a14="http://schemas.microsoft.com/office/drawing/2010/main" Requires="a14">
          <p:sp>
            <p:nvSpPr>
              <p:cNvPr id="7" name="Rectangle 6"/>
              <p:cNvSpPr/>
              <p:nvPr/>
            </p:nvSpPr>
            <p:spPr>
              <a:xfrm>
                <a:off x="10052499" y="5458675"/>
                <a:ext cx="1241430" cy="800412"/>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US" sz="2400" i="1">
                              <a:latin typeface="Cambria Math" charset="0"/>
                            </a:rPr>
                          </m:ctrlPr>
                        </m:sSubPr>
                        <m:e>
                          <m:r>
                            <m:rPr>
                              <m:sty m:val="p"/>
                            </m:rPr>
                            <a:rPr lang="el-GR" sz="2400" i="1">
                              <a:latin typeface="Cambria Math" charset="0"/>
                              <a:ea typeface="Cambria Math" charset="0"/>
                              <a:cs typeface="Cambria Math" charset="0"/>
                            </a:rPr>
                            <m:t>Γ</m:t>
                          </m:r>
                        </m:e>
                        <m:sub>
                          <m:r>
                            <a:rPr lang="en-US" sz="2400" i="1">
                              <a:latin typeface="Cambria Math" charset="0"/>
                            </a:rPr>
                            <m:t>𝑠</m:t>
                          </m:r>
                        </m:sub>
                      </m:sSub>
                      <m:r>
                        <a:rPr lang="en-US" sz="2400" i="1">
                          <a:latin typeface="Cambria Math" charset="0"/>
                        </a:rPr>
                        <m:t>=</m:t>
                      </m:r>
                      <m:f>
                        <m:fPr>
                          <m:ctrlPr>
                            <a:rPr lang="mr-IN" sz="2400" i="1">
                              <a:latin typeface="Cambria Math" charset="0"/>
                            </a:rPr>
                          </m:ctrlPr>
                        </m:fPr>
                        <m:num>
                          <m:r>
                            <a:rPr lang="mr-IN" sz="2400" i="1">
                              <a:latin typeface="Cambria Math" charset="0"/>
                              <a:ea typeface="Cambria Math" charset="0"/>
                              <a:cs typeface="Cambria Math" charset="0"/>
                            </a:rPr>
                            <m:t>𝜂</m:t>
                          </m:r>
                        </m:num>
                        <m:den>
                          <m:sSubSup>
                            <m:sSubSupPr>
                              <m:ctrlPr>
                                <a:rPr lang="en-US" sz="2400" i="1">
                                  <a:latin typeface="Cambria Math" charset="0"/>
                                </a:rPr>
                              </m:ctrlPr>
                            </m:sSubSupPr>
                            <m:e>
                              <m:r>
                                <a:rPr lang="en-US" sz="2400" i="1">
                                  <a:latin typeface="Cambria Math" charset="0"/>
                                  <a:ea typeface="Cambria Math" charset="0"/>
                                  <a:cs typeface="Cambria Math" charset="0"/>
                                </a:rPr>
                                <m:t>𝛽</m:t>
                              </m:r>
                            </m:e>
                            <m:sub>
                              <m:r>
                                <a:rPr lang="en-US" sz="2400" i="1">
                                  <a:latin typeface="Cambria Math" charset="0"/>
                                </a:rPr>
                                <m:t>𝑠</m:t>
                              </m:r>
                            </m:sub>
                            <m:sup>
                              <m:r>
                                <a:rPr lang="en-US" sz="2400" i="1">
                                  <a:latin typeface="Cambria Math" charset="0"/>
                                </a:rPr>
                                <m:t>2</m:t>
                              </m:r>
                            </m:sup>
                          </m:sSubSup>
                        </m:den>
                      </m:f>
                    </m:oMath>
                  </m:oMathPara>
                </a14:m>
                <a:endParaRPr lang="en-GB" sz="2400" dirty="0"/>
              </a:p>
            </p:txBody>
          </p:sp>
        </mc:Choice>
        <mc:Fallback>
          <p:sp>
            <p:nvSpPr>
              <p:cNvPr id="7" name="Rectangle 6"/>
              <p:cNvSpPr>
                <a:spLocks noRot="1" noChangeAspect="1" noMove="1" noResize="1" noEditPoints="1" noAdjustHandles="1" noChangeArrowheads="1" noChangeShapeType="1" noTextEdit="1"/>
              </p:cNvSpPr>
              <p:nvPr/>
            </p:nvSpPr>
            <p:spPr>
              <a:xfrm>
                <a:off x="10052499" y="5458675"/>
                <a:ext cx="1241430" cy="800412"/>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235889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22.03.2022</a:t>
            </a:r>
            <a:endParaRPr lang="en-GB"/>
          </a:p>
        </p:txBody>
      </p:sp>
      <p:sp>
        <p:nvSpPr>
          <p:cNvPr id="3" name="Footer Placeholder 2"/>
          <p:cNvSpPr>
            <a:spLocks noGrp="1"/>
          </p:cNvSpPr>
          <p:nvPr>
            <p:ph type="ftr" sz="quarter" idx="11"/>
          </p:nvPr>
        </p:nvSpPr>
        <p:spPr/>
        <p:txBody>
          <a:bodyPr/>
          <a:lstStyle/>
          <a:p>
            <a:r>
              <a:rPr lang="en-GB" smtClean="0"/>
              <a:t>Introduction to accelerator physics, R. Alemany Fernandez</a:t>
            </a:r>
            <a:endParaRPr lang="en-GB"/>
          </a:p>
        </p:txBody>
      </p:sp>
      <p:sp>
        <p:nvSpPr>
          <p:cNvPr id="4" name="Slide Number Placeholder 3"/>
          <p:cNvSpPr>
            <a:spLocks noGrp="1"/>
          </p:cNvSpPr>
          <p:nvPr>
            <p:ph type="sldNum" sz="quarter" idx="12"/>
          </p:nvPr>
        </p:nvSpPr>
        <p:spPr/>
        <p:txBody>
          <a:bodyPr/>
          <a:lstStyle/>
          <a:p>
            <a:fld id="{F45B2314-50F7-4F10-B8A8-A8DCE8E27403}" type="slidenum">
              <a:rPr lang="en-GB" smtClean="0"/>
              <a:t>46</a:t>
            </a:fld>
            <a:endParaRPr lang="en-GB"/>
          </a:p>
        </p:txBody>
      </p:sp>
      <p:sp>
        <p:nvSpPr>
          <p:cNvPr id="5" name="TextBox 4"/>
          <p:cNvSpPr txBox="1"/>
          <p:nvPr/>
        </p:nvSpPr>
        <p:spPr>
          <a:xfrm>
            <a:off x="408834" y="2743201"/>
            <a:ext cx="11505778" cy="523220"/>
          </a:xfrm>
          <a:prstGeom prst="rect">
            <a:avLst/>
          </a:prstGeom>
          <a:noFill/>
        </p:spPr>
        <p:txBody>
          <a:bodyPr wrap="none" rtlCol="0">
            <a:spAutoFit/>
          </a:bodyPr>
          <a:lstStyle/>
          <a:p>
            <a:r>
              <a:rPr lang="en-US" sz="2800" b="1" dirty="0" smtClean="0">
                <a:solidFill>
                  <a:srgbClr val="FFC000"/>
                </a:solidFill>
              </a:rPr>
              <a:t>STABILITY CONDITON</a:t>
            </a:r>
            <a:r>
              <a:rPr lang="en-US" sz="2800" dirty="0" smtClean="0"/>
              <a:t> FOR SMALL AMPLITUDE OSCILLATIONS IN PHASE</a:t>
            </a:r>
            <a:endParaRPr lang="en-US" sz="2800" dirty="0"/>
          </a:p>
        </p:txBody>
      </p:sp>
    </p:spTree>
    <p:extLst>
      <p:ext uri="{BB962C8B-B14F-4D97-AF65-F5344CB8AC3E}">
        <p14:creationId xmlns:p14="http://schemas.microsoft.com/office/powerpoint/2010/main" val="20181163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4884413" y="2129049"/>
            <a:ext cx="3039402" cy="89106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graphicFrame>
            <p:nvGraphicFramePr>
              <p:cNvPr id="2" name="Table 1"/>
              <p:cNvGraphicFramePr>
                <a:graphicFrameLocks noGrp="1"/>
              </p:cNvGraphicFramePr>
              <p:nvPr>
                <p:extLst>
                  <p:ext uri="{D42A27DB-BD31-4B8C-83A1-F6EECF244321}">
                    <p14:modId xmlns:p14="http://schemas.microsoft.com/office/powerpoint/2010/main" val="1416806516"/>
                  </p:ext>
                </p:extLst>
              </p:nvPr>
            </p:nvGraphicFramePr>
            <p:xfrm>
              <a:off x="672663" y="386850"/>
              <a:ext cx="10118398" cy="457200"/>
            </p:xfrm>
            <a:graphic>
              <a:graphicData uri="http://schemas.openxmlformats.org/drawingml/2006/table">
                <a:tbl>
                  <a:tblPr firstRow="1" bandRow="1">
                    <a:tableStyleId>{2D5ABB26-0587-4C30-8999-92F81FD0307C}</a:tableStyleId>
                  </a:tblPr>
                  <a:tblGrid>
                    <a:gridCol w="7073461">
                      <a:extLst>
                        <a:ext uri="{9D8B030D-6E8A-4147-A177-3AD203B41FA5}">
                          <a16:colId xmlns:a16="http://schemas.microsoft.com/office/drawing/2014/main" xmlns="" val="2435879438"/>
                        </a:ext>
                      </a:extLst>
                    </a:gridCol>
                    <a:gridCol w="3044937">
                      <a:extLst>
                        <a:ext uri="{9D8B030D-6E8A-4147-A177-3AD203B41FA5}">
                          <a16:colId xmlns:a16="http://schemas.microsoft.com/office/drawing/2014/main" xmlns="" val="348928089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sSub>
                                  <m:sSubPr>
                                    <m:ctrlPr>
                                      <a:rPr lang="en-US" sz="2400" b="0" i="1" smtClean="0">
                                        <a:latin typeface="Cambria Math" charset="0"/>
                                        <a:ea typeface="Cambria Math" panose="02040503050406030204" pitchFamily="18" charset="0"/>
                                        <a:sym typeface="Wingdings" panose="05000000000000000000" pitchFamily="2" charset="2"/>
                                      </a:rPr>
                                    </m:ctrlPr>
                                  </m:sSubPr>
                                  <m:e>
                                    <m:r>
                                      <a:rPr lang="en-US" sz="2400" b="0" i="1" smtClean="0">
                                        <a:latin typeface="Cambria Math" panose="02040503050406030204" pitchFamily="18" charset="0"/>
                                        <a:ea typeface="Cambria Math" panose="02040503050406030204" pitchFamily="18" charset="0"/>
                                        <a:sym typeface="Wingdings" panose="05000000000000000000" pitchFamily="2" charset="2"/>
                                      </a:rPr>
                                      <m:t>𝛤</m:t>
                                    </m:r>
                                  </m:e>
                                  <m:sub>
                                    <m:r>
                                      <a:rPr lang="en-US" sz="2400" b="0" i="1" smtClean="0">
                                        <a:latin typeface="Cambria Math" panose="02040503050406030204" pitchFamily="18" charset="0"/>
                                        <a:ea typeface="Cambria Math" panose="02040503050406030204" pitchFamily="18" charset="0"/>
                                        <a:sym typeface="Wingdings" panose="05000000000000000000" pitchFamily="2" charset="2"/>
                                      </a:rPr>
                                      <m:t>𝑠</m:t>
                                    </m:r>
                                  </m:sub>
                                </m:sSub>
                                <m:r>
                                  <a:rPr lang="en-US" sz="2400" b="0" i="1" smtClean="0">
                                    <a:latin typeface="Cambria Math" panose="02040503050406030204" pitchFamily="18" charset="0"/>
                                    <a:ea typeface="Cambria Math" panose="02040503050406030204" pitchFamily="18" charset="0"/>
                                    <a:sym typeface="Wingdings" panose="05000000000000000000" pitchFamily="2" charset="2"/>
                                  </a:rPr>
                                  <m:t>𝑐𝑜𝑠</m:t>
                                </m:r>
                                <m:sSub>
                                  <m:sSubPr>
                                    <m:ctrlPr>
                                      <a:rPr lang="en-US" sz="2400" b="0" i="1" smtClean="0">
                                        <a:latin typeface="Cambria Math" charset="0"/>
                                        <a:ea typeface="Cambria Math" panose="02040503050406030204" pitchFamily="18" charset="0"/>
                                        <a:sym typeface="Wingdings" panose="05000000000000000000" pitchFamily="2" charset="2"/>
                                      </a:rPr>
                                    </m:ctrlPr>
                                  </m:sSubPr>
                                  <m:e>
                                    <m:r>
                                      <a:rPr lang="en-US" sz="2400" b="0" i="1" smtClean="0">
                                        <a:latin typeface="Cambria Math" panose="02040503050406030204" pitchFamily="18" charset="0"/>
                                        <a:ea typeface="Cambria Math" panose="02040503050406030204" pitchFamily="18" charset="0"/>
                                        <a:sym typeface="Wingdings" panose="05000000000000000000" pitchFamily="2" charset="2"/>
                                      </a:rPr>
                                      <m:t>𝜑</m:t>
                                    </m:r>
                                  </m:e>
                                  <m:sub>
                                    <m:r>
                                      <a:rPr lang="en-US" sz="2400" b="0" i="1" smtClean="0">
                                        <a:latin typeface="Cambria Math" panose="02040503050406030204" pitchFamily="18" charset="0"/>
                                        <a:ea typeface="Cambria Math" panose="02040503050406030204" pitchFamily="18" charset="0"/>
                                        <a:sym typeface="Wingdings" panose="05000000000000000000" pitchFamily="2" charset="2"/>
                                      </a:rPr>
                                      <m:t>𝑠</m:t>
                                    </m:r>
                                  </m:sub>
                                </m:sSub>
                                <m:r>
                                  <a:rPr lang="en-US" sz="2400" b="0" i="1" smtClean="0">
                                    <a:latin typeface="Cambria Math" panose="02040503050406030204" pitchFamily="18" charset="0"/>
                                    <a:ea typeface="Cambria Math" panose="02040503050406030204" pitchFamily="18" charset="0"/>
                                    <a:sym typeface="Wingdings" panose="05000000000000000000" pitchFamily="2" charset="2"/>
                                  </a:rPr>
                                  <m:t>&lt;0</m:t>
                                </m:r>
                              </m:oMath>
                            </m:oMathPara>
                          </a14:m>
                          <a:endParaRPr lang="en-US" sz="2400" b="0" dirty="0" smtClean="0">
                            <a:ea typeface="Cambria Math" panose="02040503050406030204" pitchFamily="18" charset="0"/>
                            <a:sym typeface="Wingdings" panose="05000000000000000000" pitchFamily="2" charset="2"/>
                          </a:endParaRPr>
                        </a:p>
                      </a:txBody>
                      <a:tcPr>
                        <a:noFill/>
                      </a:tcPr>
                    </a:tc>
                    <a:tc>
                      <a:txBody>
                        <a:bodyPr/>
                        <a:lstStyle/>
                        <a:p>
                          <a:pPr algn="r"/>
                          <a:endParaRPr lang="en-GB" sz="2400" b="0" dirty="0"/>
                        </a:p>
                      </a:txBody>
                      <a:tcPr anchor="ctr"/>
                    </a:tc>
                    <a:extLst>
                      <a:ext uri="{0D108BD9-81ED-4DB2-BD59-A6C34878D82A}">
                        <a16:rowId xmlns:a16="http://schemas.microsoft.com/office/drawing/2014/main" xmlns="" val="2992407173"/>
                      </a:ext>
                    </a:extLst>
                  </a:tr>
                </a:tbl>
              </a:graphicData>
            </a:graphic>
          </p:graphicFrame>
        </mc:Choice>
        <mc:Fallback>
          <p:graphicFrame>
            <p:nvGraphicFramePr>
              <p:cNvPr id="2" name="Table 1"/>
              <p:cNvGraphicFramePr>
                <a:graphicFrameLocks noGrp="1"/>
              </p:cNvGraphicFramePr>
              <p:nvPr>
                <p:extLst>
                  <p:ext uri="{D42A27DB-BD31-4B8C-83A1-F6EECF244321}">
                    <p14:modId xmlns:p14="http://schemas.microsoft.com/office/powerpoint/2010/main" val="1416806516"/>
                  </p:ext>
                </p:extLst>
              </p:nvPr>
            </p:nvGraphicFramePr>
            <p:xfrm>
              <a:off x="672663" y="386850"/>
              <a:ext cx="10118398" cy="457200"/>
            </p:xfrm>
            <a:graphic>
              <a:graphicData uri="http://schemas.openxmlformats.org/drawingml/2006/table">
                <a:tbl>
                  <a:tblPr firstRow="1" bandRow="1">
                    <a:tableStyleId>{2D5ABB26-0587-4C30-8999-92F81FD0307C}</a:tableStyleId>
                  </a:tblPr>
                  <a:tblGrid>
                    <a:gridCol w="7073461">
                      <a:extLst>
                        <a:ext uri="{9D8B030D-6E8A-4147-A177-3AD203B41FA5}">
                          <a16:colId xmlns:a16="http://schemas.microsoft.com/office/drawing/2014/main" xmlns="" xmlns:a14="http://schemas.microsoft.com/office/drawing/2010/main" val="2435879438"/>
                        </a:ext>
                      </a:extLst>
                    </a:gridCol>
                    <a:gridCol w="3044937">
                      <a:extLst>
                        <a:ext uri="{9D8B030D-6E8A-4147-A177-3AD203B41FA5}">
                          <a16:colId xmlns:a16="http://schemas.microsoft.com/office/drawing/2014/main" xmlns="" xmlns:a14="http://schemas.microsoft.com/office/drawing/2010/main" val="3489280894"/>
                        </a:ext>
                      </a:extLst>
                    </a:gridCol>
                  </a:tblGrid>
                  <a:tr h="457200">
                    <a:tc>
                      <a:txBody>
                        <a:bodyPr/>
                        <a:lstStyle/>
                        <a:p>
                          <a:endParaRPr lang="en-US"/>
                        </a:p>
                      </a:txBody>
                      <a:tcPr>
                        <a:blipFill rotWithShape="0">
                          <a:blip r:embed="rId2"/>
                          <a:stretch>
                            <a:fillRect r="-43066" b="-5263"/>
                          </a:stretch>
                        </a:blipFill>
                      </a:tcPr>
                    </a:tc>
                    <a:tc>
                      <a:txBody>
                        <a:bodyPr/>
                        <a:lstStyle/>
                        <a:p>
                          <a:pPr algn="r"/>
                          <a:endParaRPr lang="en-GB" sz="2400" b="0" dirty="0"/>
                        </a:p>
                      </a:txBody>
                      <a:tcPr anchor="ctr"/>
                    </a:tc>
                    <a:extLst>
                      <a:ext uri="{0D108BD9-81ED-4DB2-BD59-A6C34878D82A}">
                        <a16:rowId xmlns:a16="http://schemas.microsoft.com/office/drawing/2014/main" xmlns="" xmlns:a14="http://schemas.microsoft.com/office/drawing/2010/main" val="2992407173"/>
                      </a:ext>
                    </a:extLst>
                  </a:tr>
                </a:tbl>
              </a:graphicData>
            </a:graphic>
          </p:graphicFrame>
        </mc:Fallback>
      </mc:AlternateContent>
      <mc:AlternateContent xmlns:mc="http://schemas.openxmlformats.org/markup-compatibility/2006">
        <mc:Choice xmlns:a14="http://schemas.microsoft.com/office/drawing/2010/main" Requires="a14">
          <p:sp>
            <p:nvSpPr>
              <p:cNvPr id="3" name="TextBox 2"/>
              <p:cNvSpPr txBox="1"/>
              <p:nvPr/>
            </p:nvSpPr>
            <p:spPr>
              <a:xfrm>
                <a:off x="672663" y="757690"/>
                <a:ext cx="3890360" cy="523220"/>
              </a:xfrm>
              <a:prstGeom prst="rect">
                <a:avLst/>
              </a:prstGeom>
              <a:noFill/>
            </p:spPr>
            <p:txBody>
              <a:bodyPr wrap="none" rtlCol="0">
                <a:spAutoFit/>
              </a:bodyPr>
              <a:lstStyle/>
              <a:p>
                <a:r>
                  <a:rPr lang="en-GB" sz="2800" dirty="0" smtClean="0"/>
                  <a:t>Replacing </a:t>
                </a:r>
                <a14:m>
                  <m:oMath xmlns:m="http://schemas.openxmlformats.org/officeDocument/2006/math">
                    <m:sSub>
                      <m:sSubPr>
                        <m:ctrlPr>
                          <a:rPr lang="en-US" sz="2800" i="1">
                            <a:latin typeface="Cambria Math" charset="0"/>
                            <a:ea typeface="Cambria Math" panose="02040503050406030204" pitchFamily="18" charset="0"/>
                            <a:sym typeface="Wingdings" panose="05000000000000000000" pitchFamily="2" charset="2"/>
                          </a:rPr>
                        </m:ctrlPr>
                      </m:sSubPr>
                      <m:e>
                        <m:r>
                          <a:rPr lang="en-US" sz="2800" i="1">
                            <a:latin typeface="Cambria Math" panose="02040503050406030204" pitchFamily="18" charset="0"/>
                            <a:ea typeface="Cambria Math" panose="02040503050406030204" pitchFamily="18" charset="0"/>
                            <a:sym typeface="Wingdings" panose="05000000000000000000" pitchFamily="2" charset="2"/>
                          </a:rPr>
                          <m:t>𝛤</m:t>
                        </m:r>
                      </m:e>
                      <m:sub>
                        <m:r>
                          <a:rPr lang="en-US" sz="2800" i="1">
                            <a:latin typeface="Cambria Math" panose="02040503050406030204" pitchFamily="18" charset="0"/>
                            <a:ea typeface="Cambria Math" panose="02040503050406030204" pitchFamily="18" charset="0"/>
                            <a:sym typeface="Wingdings" panose="05000000000000000000" pitchFamily="2" charset="2"/>
                          </a:rPr>
                          <m:t>𝑠</m:t>
                        </m:r>
                      </m:sub>
                    </m:sSub>
                  </m:oMath>
                </a14:m>
                <a:r>
                  <a:rPr lang="en-GB" sz="2800" dirty="0" smtClean="0"/>
                  <a:t> by its value: </a:t>
                </a:r>
                <a:endParaRPr lang="en-GB" sz="2800" dirty="0"/>
              </a:p>
            </p:txBody>
          </p:sp>
        </mc:Choice>
        <mc:Fallback>
          <p:sp>
            <p:nvSpPr>
              <p:cNvPr id="3" name="TextBox 2"/>
              <p:cNvSpPr txBox="1">
                <a:spLocks noRot="1" noChangeAspect="1" noMove="1" noResize="1" noEditPoints="1" noAdjustHandles="1" noChangeArrowheads="1" noChangeShapeType="1" noTextEdit="1"/>
              </p:cNvSpPr>
              <p:nvPr/>
            </p:nvSpPr>
            <p:spPr>
              <a:xfrm>
                <a:off x="672663" y="757690"/>
                <a:ext cx="3890360" cy="523220"/>
              </a:xfrm>
              <a:prstGeom prst="rect">
                <a:avLst/>
              </a:prstGeom>
              <a:blipFill rotWithShape="0">
                <a:blip r:embed="rId3"/>
                <a:stretch>
                  <a:fillRect l="-3130" t="-10465" r="-2191" b="-3255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4" name="Table 3"/>
              <p:cNvGraphicFramePr>
                <a:graphicFrameLocks noGrp="1"/>
              </p:cNvGraphicFramePr>
              <p:nvPr>
                <p:extLst>
                  <p:ext uri="{D42A27DB-BD31-4B8C-83A1-F6EECF244321}">
                    <p14:modId xmlns:p14="http://schemas.microsoft.com/office/powerpoint/2010/main" val="21909700"/>
                  </p:ext>
                </p:extLst>
              </p:nvPr>
            </p:nvGraphicFramePr>
            <p:xfrm>
              <a:off x="672663" y="980822"/>
              <a:ext cx="10118398" cy="853567"/>
            </p:xfrm>
            <a:graphic>
              <a:graphicData uri="http://schemas.openxmlformats.org/drawingml/2006/table">
                <a:tbl>
                  <a:tblPr firstRow="1" bandRow="1">
                    <a:tableStyleId>{2D5ABB26-0587-4C30-8999-92F81FD0307C}</a:tableStyleId>
                  </a:tblPr>
                  <a:tblGrid>
                    <a:gridCol w="7073461">
                      <a:extLst>
                        <a:ext uri="{9D8B030D-6E8A-4147-A177-3AD203B41FA5}">
                          <a16:colId xmlns:a16="http://schemas.microsoft.com/office/drawing/2014/main" xmlns="" val="2435879438"/>
                        </a:ext>
                      </a:extLst>
                    </a:gridCol>
                    <a:gridCol w="3044937">
                      <a:extLst>
                        <a:ext uri="{9D8B030D-6E8A-4147-A177-3AD203B41FA5}">
                          <a16:colId xmlns:a16="http://schemas.microsoft.com/office/drawing/2014/main" xmlns="" val="348928089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d>
                                  <m:dPr>
                                    <m:ctrlPr>
                                      <a:rPr lang="en-US" sz="2400" b="0" i="1" smtClean="0">
                                        <a:latin typeface="Cambria Math" charset="0"/>
                                        <a:ea typeface="Cambria Math" panose="02040503050406030204" pitchFamily="18" charset="0"/>
                                        <a:sym typeface="Wingdings" panose="05000000000000000000" pitchFamily="2" charset="2"/>
                                      </a:rPr>
                                    </m:ctrlPr>
                                  </m:dPr>
                                  <m:e>
                                    <m:r>
                                      <a:rPr lang="en-US" sz="2400" b="0" i="1" smtClean="0">
                                        <a:latin typeface="Cambria Math" panose="02040503050406030204" pitchFamily="18" charset="0"/>
                                        <a:ea typeface="Cambria Math" panose="02040503050406030204" pitchFamily="18" charset="0"/>
                                        <a:sym typeface="Wingdings" panose="05000000000000000000" pitchFamily="2" charset="2"/>
                                      </a:rPr>
                                      <m:t>𝛼</m:t>
                                    </m:r>
                                    <m:r>
                                      <a:rPr lang="en-US" sz="2400" b="0" i="1" smtClean="0">
                                        <a:latin typeface="Cambria Math" panose="02040503050406030204" pitchFamily="18" charset="0"/>
                                        <a:ea typeface="Cambria Math" panose="02040503050406030204" pitchFamily="18" charset="0"/>
                                        <a:sym typeface="Wingdings" panose="05000000000000000000" pitchFamily="2" charset="2"/>
                                      </a:rPr>
                                      <m:t>−</m:t>
                                    </m:r>
                                    <m:f>
                                      <m:fPr>
                                        <m:ctrlPr>
                                          <a:rPr lang="en-US" sz="2400" b="0" i="1" smtClean="0">
                                            <a:latin typeface="Cambria Math" charset="0"/>
                                            <a:ea typeface="Cambria Math" panose="02040503050406030204" pitchFamily="18" charset="0"/>
                                            <a:sym typeface="Wingdings" panose="05000000000000000000" pitchFamily="2" charset="2"/>
                                          </a:rPr>
                                        </m:ctrlPr>
                                      </m:fPr>
                                      <m:num>
                                        <m:r>
                                          <a:rPr lang="en-US" sz="2400" b="0" i="1" smtClean="0">
                                            <a:latin typeface="Cambria Math" panose="02040503050406030204" pitchFamily="18" charset="0"/>
                                            <a:ea typeface="Cambria Math" panose="02040503050406030204" pitchFamily="18" charset="0"/>
                                            <a:sym typeface="Wingdings" panose="05000000000000000000" pitchFamily="2" charset="2"/>
                                          </a:rPr>
                                          <m:t>1</m:t>
                                        </m:r>
                                      </m:num>
                                      <m:den>
                                        <m:sSup>
                                          <m:sSupPr>
                                            <m:ctrlPr>
                                              <a:rPr lang="en-US" sz="2400" b="0" i="1" smtClean="0">
                                                <a:latin typeface="Cambria Math" charset="0"/>
                                                <a:ea typeface="Cambria Math" panose="02040503050406030204" pitchFamily="18" charset="0"/>
                                                <a:sym typeface="Wingdings" panose="05000000000000000000" pitchFamily="2" charset="2"/>
                                              </a:rPr>
                                            </m:ctrlPr>
                                          </m:sSupPr>
                                          <m:e>
                                            <m:r>
                                              <a:rPr lang="en-US" sz="2400" b="0" i="1" smtClean="0">
                                                <a:latin typeface="Cambria Math" panose="02040503050406030204" pitchFamily="18" charset="0"/>
                                                <a:ea typeface="Cambria Math" panose="02040503050406030204" pitchFamily="18" charset="0"/>
                                                <a:sym typeface="Wingdings" panose="05000000000000000000" pitchFamily="2" charset="2"/>
                                              </a:rPr>
                                              <m:t>𝛾</m:t>
                                            </m:r>
                                          </m:e>
                                          <m:sup>
                                            <m:r>
                                              <a:rPr lang="en-US" sz="2400" b="0" i="1" smtClean="0">
                                                <a:latin typeface="Cambria Math" panose="02040503050406030204" pitchFamily="18" charset="0"/>
                                                <a:ea typeface="Cambria Math" panose="02040503050406030204" pitchFamily="18" charset="0"/>
                                                <a:sym typeface="Wingdings" panose="05000000000000000000" pitchFamily="2" charset="2"/>
                                              </a:rPr>
                                              <m:t>2</m:t>
                                            </m:r>
                                          </m:sup>
                                        </m:sSup>
                                      </m:den>
                                    </m:f>
                                  </m:e>
                                </m:d>
                                <m:f>
                                  <m:fPr>
                                    <m:ctrlPr>
                                      <a:rPr lang="en-US" sz="2400" b="0" i="1" smtClean="0">
                                        <a:latin typeface="Cambria Math" charset="0"/>
                                        <a:ea typeface="Cambria Math" panose="02040503050406030204" pitchFamily="18" charset="0"/>
                                        <a:sym typeface="Wingdings" panose="05000000000000000000" pitchFamily="2" charset="2"/>
                                      </a:rPr>
                                    </m:ctrlPr>
                                  </m:fPr>
                                  <m:num>
                                    <m:r>
                                      <a:rPr lang="en-US" sz="2400" b="0" i="1" smtClean="0">
                                        <a:latin typeface="Cambria Math" panose="02040503050406030204" pitchFamily="18" charset="0"/>
                                        <a:ea typeface="Cambria Math" panose="02040503050406030204" pitchFamily="18" charset="0"/>
                                        <a:sym typeface="Wingdings" panose="05000000000000000000" pitchFamily="2" charset="2"/>
                                      </a:rPr>
                                      <m:t>1</m:t>
                                    </m:r>
                                  </m:num>
                                  <m:den>
                                    <m:sSubSup>
                                      <m:sSubSupPr>
                                        <m:ctrlPr>
                                          <a:rPr lang="en-US" sz="2400" b="0" i="1" smtClean="0">
                                            <a:latin typeface="Cambria Math" charset="0"/>
                                            <a:ea typeface="Cambria Math" panose="02040503050406030204" pitchFamily="18" charset="0"/>
                                            <a:sym typeface="Wingdings" panose="05000000000000000000" pitchFamily="2" charset="2"/>
                                          </a:rPr>
                                        </m:ctrlPr>
                                      </m:sSubSupPr>
                                      <m:e>
                                        <m:r>
                                          <a:rPr lang="en-US" sz="2400" b="0" i="1" smtClean="0">
                                            <a:latin typeface="Cambria Math" panose="02040503050406030204" pitchFamily="18" charset="0"/>
                                            <a:ea typeface="Cambria Math" panose="02040503050406030204" pitchFamily="18" charset="0"/>
                                            <a:sym typeface="Wingdings" panose="05000000000000000000" pitchFamily="2" charset="2"/>
                                          </a:rPr>
                                          <m:t>𝛽</m:t>
                                        </m:r>
                                      </m:e>
                                      <m:sub>
                                        <m:r>
                                          <a:rPr lang="en-US" sz="2400" b="0" i="1" smtClean="0">
                                            <a:latin typeface="Cambria Math" panose="02040503050406030204" pitchFamily="18" charset="0"/>
                                            <a:ea typeface="Cambria Math" panose="02040503050406030204" pitchFamily="18" charset="0"/>
                                            <a:sym typeface="Wingdings" panose="05000000000000000000" pitchFamily="2" charset="2"/>
                                          </a:rPr>
                                          <m:t>𝑠</m:t>
                                        </m:r>
                                      </m:sub>
                                      <m:sup>
                                        <m:r>
                                          <a:rPr lang="en-US" sz="2400" b="0" i="1" smtClean="0">
                                            <a:latin typeface="Cambria Math" panose="02040503050406030204" pitchFamily="18" charset="0"/>
                                            <a:ea typeface="Cambria Math" panose="02040503050406030204" pitchFamily="18" charset="0"/>
                                            <a:sym typeface="Wingdings" panose="05000000000000000000" pitchFamily="2" charset="2"/>
                                          </a:rPr>
                                          <m:t>2</m:t>
                                        </m:r>
                                      </m:sup>
                                    </m:sSubSup>
                                  </m:den>
                                </m:f>
                                <m:r>
                                  <a:rPr lang="en-US" sz="2400" b="0" i="1" smtClean="0">
                                    <a:latin typeface="Cambria Math" panose="02040503050406030204" pitchFamily="18" charset="0"/>
                                    <a:ea typeface="Cambria Math" panose="02040503050406030204" pitchFamily="18" charset="0"/>
                                    <a:sym typeface="Wingdings" panose="05000000000000000000" pitchFamily="2" charset="2"/>
                                  </a:rPr>
                                  <m:t>𝑐𝑜𝑠</m:t>
                                </m:r>
                                <m:sSub>
                                  <m:sSubPr>
                                    <m:ctrlPr>
                                      <a:rPr lang="en-US" sz="2400" b="0" i="1" smtClean="0">
                                        <a:latin typeface="Cambria Math" charset="0"/>
                                        <a:ea typeface="Cambria Math" panose="02040503050406030204" pitchFamily="18" charset="0"/>
                                        <a:sym typeface="Wingdings" panose="05000000000000000000" pitchFamily="2" charset="2"/>
                                      </a:rPr>
                                    </m:ctrlPr>
                                  </m:sSubPr>
                                  <m:e>
                                    <m:r>
                                      <a:rPr lang="en-US" sz="2400" b="0" i="1" smtClean="0">
                                        <a:latin typeface="Cambria Math" panose="02040503050406030204" pitchFamily="18" charset="0"/>
                                        <a:ea typeface="Cambria Math" panose="02040503050406030204" pitchFamily="18" charset="0"/>
                                        <a:sym typeface="Wingdings" panose="05000000000000000000" pitchFamily="2" charset="2"/>
                                      </a:rPr>
                                      <m:t>𝜑</m:t>
                                    </m:r>
                                  </m:e>
                                  <m:sub>
                                    <m:r>
                                      <a:rPr lang="en-US" sz="2400" b="0" i="1" smtClean="0">
                                        <a:latin typeface="Cambria Math" panose="02040503050406030204" pitchFamily="18" charset="0"/>
                                        <a:ea typeface="Cambria Math" panose="02040503050406030204" pitchFamily="18" charset="0"/>
                                        <a:sym typeface="Wingdings" panose="05000000000000000000" pitchFamily="2" charset="2"/>
                                      </a:rPr>
                                      <m:t>𝑠</m:t>
                                    </m:r>
                                  </m:sub>
                                </m:sSub>
                                <m:r>
                                  <a:rPr lang="en-US" sz="2400" b="0" i="1" smtClean="0">
                                    <a:latin typeface="Cambria Math" panose="02040503050406030204" pitchFamily="18" charset="0"/>
                                    <a:ea typeface="Cambria Math" panose="02040503050406030204" pitchFamily="18" charset="0"/>
                                    <a:sym typeface="Wingdings" panose="05000000000000000000" pitchFamily="2" charset="2"/>
                                  </a:rPr>
                                  <m:t>&lt;0</m:t>
                                </m:r>
                              </m:oMath>
                            </m:oMathPara>
                          </a14:m>
                          <a:endParaRPr lang="en-US" sz="2400" b="0" dirty="0" smtClean="0">
                            <a:ea typeface="Cambria Math" panose="02040503050406030204" pitchFamily="18" charset="0"/>
                            <a:sym typeface="Wingdings" panose="05000000000000000000" pitchFamily="2" charset="2"/>
                          </a:endParaRPr>
                        </a:p>
                      </a:txBody>
                      <a:tcPr>
                        <a:noFill/>
                      </a:tcPr>
                    </a:tc>
                    <a:tc>
                      <a:txBody>
                        <a:bodyPr/>
                        <a:lstStyle/>
                        <a:p>
                          <a:pPr algn="r"/>
                          <a:endParaRPr lang="en-GB" sz="2400" b="0" dirty="0"/>
                        </a:p>
                      </a:txBody>
                      <a:tcPr anchor="ctr"/>
                    </a:tc>
                    <a:extLst>
                      <a:ext uri="{0D108BD9-81ED-4DB2-BD59-A6C34878D82A}">
                        <a16:rowId xmlns:a16="http://schemas.microsoft.com/office/drawing/2014/main" xmlns="" val="2992407173"/>
                      </a:ext>
                    </a:extLst>
                  </a:tr>
                </a:tbl>
              </a:graphicData>
            </a:graphic>
          </p:graphicFrame>
        </mc:Choice>
        <mc:Fallback>
          <p:graphicFrame>
            <p:nvGraphicFramePr>
              <p:cNvPr id="4" name="Table 3"/>
              <p:cNvGraphicFramePr>
                <a:graphicFrameLocks noGrp="1"/>
              </p:cNvGraphicFramePr>
              <p:nvPr>
                <p:extLst>
                  <p:ext uri="{D42A27DB-BD31-4B8C-83A1-F6EECF244321}">
                    <p14:modId xmlns:p14="http://schemas.microsoft.com/office/powerpoint/2010/main" val="21909700"/>
                  </p:ext>
                </p:extLst>
              </p:nvPr>
            </p:nvGraphicFramePr>
            <p:xfrm>
              <a:off x="672663" y="980822"/>
              <a:ext cx="10118398" cy="853567"/>
            </p:xfrm>
            <a:graphic>
              <a:graphicData uri="http://schemas.openxmlformats.org/drawingml/2006/table">
                <a:tbl>
                  <a:tblPr firstRow="1" bandRow="1">
                    <a:tableStyleId>{2D5ABB26-0587-4C30-8999-92F81FD0307C}</a:tableStyleId>
                  </a:tblPr>
                  <a:tblGrid>
                    <a:gridCol w="7073461">
                      <a:extLst>
                        <a:ext uri="{9D8B030D-6E8A-4147-A177-3AD203B41FA5}">
                          <a16:colId xmlns:a16="http://schemas.microsoft.com/office/drawing/2014/main" xmlns="" xmlns:a14="http://schemas.microsoft.com/office/drawing/2010/main" val="2435879438"/>
                        </a:ext>
                      </a:extLst>
                    </a:gridCol>
                    <a:gridCol w="3044937">
                      <a:extLst>
                        <a:ext uri="{9D8B030D-6E8A-4147-A177-3AD203B41FA5}">
                          <a16:colId xmlns:a16="http://schemas.microsoft.com/office/drawing/2014/main" xmlns="" xmlns:a14="http://schemas.microsoft.com/office/drawing/2010/main" val="3489280894"/>
                        </a:ext>
                      </a:extLst>
                    </a:gridCol>
                  </a:tblGrid>
                  <a:tr h="853567">
                    <a:tc>
                      <a:txBody>
                        <a:bodyPr/>
                        <a:lstStyle/>
                        <a:p>
                          <a:endParaRPr lang="en-US"/>
                        </a:p>
                      </a:txBody>
                      <a:tcPr>
                        <a:blipFill rotWithShape="0">
                          <a:blip r:embed="rId4"/>
                          <a:stretch>
                            <a:fillRect r="-43066"/>
                          </a:stretch>
                        </a:blipFill>
                      </a:tcPr>
                    </a:tc>
                    <a:tc>
                      <a:txBody>
                        <a:bodyPr/>
                        <a:lstStyle/>
                        <a:p>
                          <a:pPr algn="r"/>
                          <a:endParaRPr lang="en-GB" sz="2400" b="0" dirty="0"/>
                        </a:p>
                      </a:txBody>
                      <a:tcPr anchor="ctr"/>
                    </a:tc>
                    <a:extLst>
                      <a:ext uri="{0D108BD9-81ED-4DB2-BD59-A6C34878D82A}">
                        <a16:rowId xmlns:a16="http://schemas.microsoft.com/office/drawing/2014/main" xmlns="" xmlns:a14="http://schemas.microsoft.com/office/drawing/2010/main" val="2992407173"/>
                      </a:ext>
                    </a:extLst>
                  </a:tr>
                </a:tbl>
              </a:graphicData>
            </a:graphic>
          </p:graphicFrame>
        </mc:Fallback>
      </mc:AlternateContent>
      <mc:AlternateContent xmlns:mc="http://schemas.openxmlformats.org/markup-compatibility/2006">
        <mc:Choice xmlns:a14="http://schemas.microsoft.com/office/drawing/2010/main" Requires="a14">
          <p:sp>
            <p:nvSpPr>
              <p:cNvPr id="5" name="TextBox 4"/>
              <p:cNvSpPr txBox="1"/>
              <p:nvPr/>
            </p:nvSpPr>
            <p:spPr>
              <a:xfrm>
                <a:off x="672663" y="1764764"/>
                <a:ext cx="5422318" cy="461665"/>
              </a:xfrm>
              <a:prstGeom prst="rect">
                <a:avLst/>
              </a:prstGeom>
              <a:noFill/>
            </p:spPr>
            <p:txBody>
              <a:bodyPr wrap="none" rtlCol="0">
                <a:spAutoFit/>
              </a:bodyPr>
              <a:lstStyle/>
              <a:p>
                <a:r>
                  <a:rPr lang="en-GB" sz="2400" dirty="0" smtClean="0"/>
                  <a:t>Since </a:t>
                </a:r>
                <a14:m>
                  <m:oMath xmlns:m="http://schemas.openxmlformats.org/officeDocument/2006/math">
                    <m:sSubSup>
                      <m:sSubSupPr>
                        <m:ctrlPr>
                          <a:rPr lang="en-US" sz="2400" i="1">
                            <a:latin typeface="Cambria Math" charset="0"/>
                            <a:ea typeface="Cambria Math" panose="02040503050406030204" pitchFamily="18" charset="0"/>
                            <a:sym typeface="Wingdings" panose="05000000000000000000" pitchFamily="2" charset="2"/>
                          </a:rPr>
                        </m:ctrlPr>
                      </m:sSubSupPr>
                      <m:e>
                        <m:r>
                          <a:rPr lang="en-US" sz="2400" i="1">
                            <a:latin typeface="Cambria Math" panose="02040503050406030204" pitchFamily="18" charset="0"/>
                            <a:ea typeface="Cambria Math" panose="02040503050406030204" pitchFamily="18" charset="0"/>
                            <a:sym typeface="Wingdings" panose="05000000000000000000" pitchFamily="2" charset="2"/>
                          </a:rPr>
                          <m:t>𝛽</m:t>
                        </m:r>
                      </m:e>
                      <m:sub>
                        <m:r>
                          <a:rPr lang="en-US" sz="2400" i="1">
                            <a:latin typeface="Cambria Math" panose="02040503050406030204" pitchFamily="18" charset="0"/>
                            <a:ea typeface="Cambria Math" panose="02040503050406030204" pitchFamily="18" charset="0"/>
                            <a:sym typeface="Wingdings" panose="05000000000000000000" pitchFamily="2" charset="2"/>
                          </a:rPr>
                          <m:t>𝑠</m:t>
                        </m:r>
                      </m:sub>
                      <m:sup>
                        <m:r>
                          <a:rPr lang="en-US" sz="2400" i="1">
                            <a:latin typeface="Cambria Math" panose="02040503050406030204" pitchFamily="18" charset="0"/>
                            <a:ea typeface="Cambria Math" panose="02040503050406030204" pitchFamily="18" charset="0"/>
                            <a:sym typeface="Wingdings" panose="05000000000000000000" pitchFamily="2" charset="2"/>
                          </a:rPr>
                          <m:t>2</m:t>
                        </m:r>
                      </m:sup>
                    </m:sSubSup>
                    <m:r>
                      <a:rPr lang="en-US" sz="2400" b="0" i="0" smtClean="0">
                        <a:latin typeface="Cambria Math" panose="02040503050406030204" pitchFamily="18" charset="0"/>
                        <a:ea typeface="Cambria Math" panose="02040503050406030204" pitchFamily="18" charset="0"/>
                        <a:sym typeface="Wingdings" panose="05000000000000000000" pitchFamily="2" charset="2"/>
                      </a:rPr>
                      <m:t>&gt;0</m:t>
                    </m:r>
                  </m:oMath>
                </a14:m>
                <a:r>
                  <a:rPr lang="en-GB" sz="2400" dirty="0" smtClean="0"/>
                  <a:t>, the condition simplifies to: </a:t>
                </a:r>
                <a:endParaRPr lang="en-GB" sz="2400" dirty="0"/>
              </a:p>
            </p:txBody>
          </p:sp>
        </mc:Choice>
        <mc:Fallback>
          <p:sp>
            <p:nvSpPr>
              <p:cNvPr id="5" name="TextBox 4"/>
              <p:cNvSpPr txBox="1">
                <a:spLocks noRot="1" noChangeAspect="1" noMove="1" noResize="1" noEditPoints="1" noAdjustHandles="1" noChangeArrowheads="1" noChangeShapeType="1" noTextEdit="1"/>
              </p:cNvSpPr>
              <p:nvPr/>
            </p:nvSpPr>
            <p:spPr>
              <a:xfrm>
                <a:off x="672663" y="1764764"/>
                <a:ext cx="5422318" cy="461665"/>
              </a:xfrm>
              <a:prstGeom prst="rect">
                <a:avLst/>
              </a:prstGeom>
              <a:blipFill rotWithShape="0">
                <a:blip r:embed="rId5"/>
                <a:stretch>
                  <a:fillRect l="-1685" t="-7895" r="-787" b="-3157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6" name="Table 5"/>
              <p:cNvGraphicFramePr>
                <a:graphicFrameLocks noGrp="1"/>
              </p:cNvGraphicFramePr>
              <p:nvPr>
                <p:extLst>
                  <p:ext uri="{D42A27DB-BD31-4B8C-83A1-F6EECF244321}">
                    <p14:modId xmlns:p14="http://schemas.microsoft.com/office/powerpoint/2010/main" val="1992213105"/>
                  </p:ext>
                </p:extLst>
              </p:nvPr>
            </p:nvGraphicFramePr>
            <p:xfrm>
              <a:off x="672663" y="2168806"/>
              <a:ext cx="10118398" cy="835914"/>
            </p:xfrm>
            <a:graphic>
              <a:graphicData uri="http://schemas.openxmlformats.org/drawingml/2006/table">
                <a:tbl>
                  <a:tblPr firstRow="1" bandRow="1">
                    <a:tableStyleId>{2D5ABB26-0587-4C30-8999-92F81FD0307C}</a:tableStyleId>
                  </a:tblPr>
                  <a:tblGrid>
                    <a:gridCol w="7073461">
                      <a:extLst>
                        <a:ext uri="{9D8B030D-6E8A-4147-A177-3AD203B41FA5}">
                          <a16:colId xmlns:a16="http://schemas.microsoft.com/office/drawing/2014/main" xmlns="" val="2435879438"/>
                        </a:ext>
                      </a:extLst>
                    </a:gridCol>
                    <a:gridCol w="3044937">
                      <a:extLst>
                        <a:ext uri="{9D8B030D-6E8A-4147-A177-3AD203B41FA5}">
                          <a16:colId xmlns:a16="http://schemas.microsoft.com/office/drawing/2014/main" xmlns="" val="348928089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d>
                                  <m:dPr>
                                    <m:ctrlPr>
                                      <a:rPr lang="en-US" sz="2400" b="0" i="1" smtClean="0">
                                        <a:latin typeface="Cambria Math" charset="0"/>
                                        <a:ea typeface="Cambria Math" panose="02040503050406030204" pitchFamily="18" charset="0"/>
                                        <a:sym typeface="Wingdings" panose="05000000000000000000" pitchFamily="2" charset="2"/>
                                      </a:rPr>
                                    </m:ctrlPr>
                                  </m:dPr>
                                  <m:e>
                                    <m:r>
                                      <a:rPr lang="en-US" sz="2400" b="0" i="1" smtClean="0">
                                        <a:latin typeface="Cambria Math" panose="02040503050406030204" pitchFamily="18" charset="0"/>
                                        <a:ea typeface="Cambria Math" panose="02040503050406030204" pitchFamily="18" charset="0"/>
                                        <a:sym typeface="Wingdings" panose="05000000000000000000" pitchFamily="2" charset="2"/>
                                      </a:rPr>
                                      <m:t>𝛼</m:t>
                                    </m:r>
                                    <m:r>
                                      <a:rPr lang="en-US" sz="2400" b="0" i="1" smtClean="0">
                                        <a:latin typeface="Cambria Math" panose="02040503050406030204" pitchFamily="18" charset="0"/>
                                        <a:ea typeface="Cambria Math" panose="02040503050406030204" pitchFamily="18" charset="0"/>
                                        <a:sym typeface="Wingdings" panose="05000000000000000000" pitchFamily="2" charset="2"/>
                                      </a:rPr>
                                      <m:t>−</m:t>
                                    </m:r>
                                    <m:f>
                                      <m:fPr>
                                        <m:ctrlPr>
                                          <a:rPr lang="en-US" sz="2400" b="0" i="1" smtClean="0">
                                            <a:latin typeface="Cambria Math" charset="0"/>
                                            <a:ea typeface="Cambria Math" panose="02040503050406030204" pitchFamily="18" charset="0"/>
                                            <a:sym typeface="Wingdings" panose="05000000000000000000" pitchFamily="2" charset="2"/>
                                          </a:rPr>
                                        </m:ctrlPr>
                                      </m:fPr>
                                      <m:num>
                                        <m:r>
                                          <a:rPr lang="en-US" sz="2400" b="0" i="1" smtClean="0">
                                            <a:latin typeface="Cambria Math" panose="02040503050406030204" pitchFamily="18" charset="0"/>
                                            <a:ea typeface="Cambria Math" panose="02040503050406030204" pitchFamily="18" charset="0"/>
                                            <a:sym typeface="Wingdings" panose="05000000000000000000" pitchFamily="2" charset="2"/>
                                          </a:rPr>
                                          <m:t>1</m:t>
                                        </m:r>
                                      </m:num>
                                      <m:den>
                                        <m:sSup>
                                          <m:sSupPr>
                                            <m:ctrlPr>
                                              <a:rPr lang="en-US" sz="2400" b="0" i="1" smtClean="0">
                                                <a:latin typeface="Cambria Math" charset="0"/>
                                                <a:ea typeface="Cambria Math" panose="02040503050406030204" pitchFamily="18" charset="0"/>
                                                <a:sym typeface="Wingdings" panose="05000000000000000000" pitchFamily="2" charset="2"/>
                                              </a:rPr>
                                            </m:ctrlPr>
                                          </m:sSupPr>
                                          <m:e>
                                            <m:r>
                                              <a:rPr lang="en-US" sz="2400" b="0" i="1" smtClean="0">
                                                <a:latin typeface="Cambria Math" panose="02040503050406030204" pitchFamily="18" charset="0"/>
                                                <a:ea typeface="Cambria Math" panose="02040503050406030204" pitchFamily="18" charset="0"/>
                                                <a:sym typeface="Wingdings" panose="05000000000000000000" pitchFamily="2" charset="2"/>
                                              </a:rPr>
                                              <m:t>𝛾</m:t>
                                            </m:r>
                                          </m:e>
                                          <m:sup>
                                            <m:r>
                                              <a:rPr lang="en-US" sz="2400" b="0" i="1" smtClean="0">
                                                <a:latin typeface="Cambria Math" panose="02040503050406030204" pitchFamily="18" charset="0"/>
                                                <a:ea typeface="Cambria Math" panose="02040503050406030204" pitchFamily="18" charset="0"/>
                                                <a:sym typeface="Wingdings" panose="05000000000000000000" pitchFamily="2" charset="2"/>
                                              </a:rPr>
                                              <m:t>2</m:t>
                                            </m:r>
                                          </m:sup>
                                        </m:sSup>
                                      </m:den>
                                    </m:f>
                                  </m:e>
                                </m:d>
                                <m:r>
                                  <a:rPr lang="en-US" sz="2400" b="0" i="1" smtClean="0">
                                    <a:latin typeface="Cambria Math" panose="02040503050406030204" pitchFamily="18" charset="0"/>
                                    <a:ea typeface="Cambria Math" panose="02040503050406030204" pitchFamily="18" charset="0"/>
                                    <a:sym typeface="Wingdings" panose="05000000000000000000" pitchFamily="2" charset="2"/>
                                  </a:rPr>
                                  <m:t>𝑐𝑜𝑠</m:t>
                                </m:r>
                                <m:sSub>
                                  <m:sSubPr>
                                    <m:ctrlPr>
                                      <a:rPr lang="en-US" sz="2400" b="0" i="1" smtClean="0">
                                        <a:latin typeface="Cambria Math" charset="0"/>
                                        <a:ea typeface="Cambria Math" panose="02040503050406030204" pitchFamily="18" charset="0"/>
                                        <a:sym typeface="Wingdings" panose="05000000000000000000" pitchFamily="2" charset="2"/>
                                      </a:rPr>
                                    </m:ctrlPr>
                                  </m:sSubPr>
                                  <m:e>
                                    <m:r>
                                      <a:rPr lang="en-US" sz="2400" b="0" i="1" smtClean="0">
                                        <a:latin typeface="Cambria Math" panose="02040503050406030204" pitchFamily="18" charset="0"/>
                                        <a:ea typeface="Cambria Math" panose="02040503050406030204" pitchFamily="18" charset="0"/>
                                        <a:sym typeface="Wingdings" panose="05000000000000000000" pitchFamily="2" charset="2"/>
                                      </a:rPr>
                                      <m:t>𝜑</m:t>
                                    </m:r>
                                  </m:e>
                                  <m:sub>
                                    <m:r>
                                      <a:rPr lang="en-US" sz="2400" b="0" i="1" smtClean="0">
                                        <a:latin typeface="Cambria Math" panose="02040503050406030204" pitchFamily="18" charset="0"/>
                                        <a:ea typeface="Cambria Math" panose="02040503050406030204" pitchFamily="18" charset="0"/>
                                        <a:sym typeface="Wingdings" panose="05000000000000000000" pitchFamily="2" charset="2"/>
                                      </a:rPr>
                                      <m:t>𝑠</m:t>
                                    </m:r>
                                  </m:sub>
                                </m:sSub>
                                <m:r>
                                  <a:rPr lang="en-US" sz="2400" b="0" i="1" smtClean="0">
                                    <a:latin typeface="Cambria Math" panose="02040503050406030204" pitchFamily="18" charset="0"/>
                                    <a:ea typeface="Cambria Math" panose="02040503050406030204" pitchFamily="18" charset="0"/>
                                    <a:sym typeface="Wingdings" panose="05000000000000000000" pitchFamily="2" charset="2"/>
                                  </a:rPr>
                                  <m:t>&lt;0</m:t>
                                </m:r>
                              </m:oMath>
                            </m:oMathPara>
                          </a14:m>
                          <a:endParaRPr lang="en-US" sz="2400" b="0" dirty="0" smtClean="0">
                            <a:ea typeface="Cambria Math" panose="02040503050406030204" pitchFamily="18" charset="0"/>
                            <a:sym typeface="Wingdings" panose="05000000000000000000" pitchFamily="2" charset="2"/>
                          </a:endParaRPr>
                        </a:p>
                      </a:txBody>
                      <a:tcPr>
                        <a:noFill/>
                      </a:tcPr>
                    </a:tc>
                    <a:tc>
                      <a:txBody>
                        <a:bodyPr/>
                        <a:lstStyle/>
                        <a:p>
                          <a:pPr algn="r"/>
                          <a:endParaRPr lang="en-GB" sz="2400" b="0" dirty="0"/>
                        </a:p>
                      </a:txBody>
                      <a:tcPr anchor="ctr"/>
                    </a:tc>
                    <a:extLst>
                      <a:ext uri="{0D108BD9-81ED-4DB2-BD59-A6C34878D82A}">
                        <a16:rowId xmlns:a16="http://schemas.microsoft.com/office/drawing/2014/main" xmlns="" val="2992407173"/>
                      </a:ext>
                    </a:extLst>
                  </a:tr>
                </a:tbl>
              </a:graphicData>
            </a:graphic>
          </p:graphicFrame>
        </mc:Choice>
        <mc:Fallback>
          <p:graphicFrame>
            <p:nvGraphicFramePr>
              <p:cNvPr id="6" name="Table 5"/>
              <p:cNvGraphicFramePr>
                <a:graphicFrameLocks noGrp="1"/>
              </p:cNvGraphicFramePr>
              <p:nvPr>
                <p:extLst>
                  <p:ext uri="{D42A27DB-BD31-4B8C-83A1-F6EECF244321}">
                    <p14:modId xmlns:p14="http://schemas.microsoft.com/office/powerpoint/2010/main" val="1992213105"/>
                  </p:ext>
                </p:extLst>
              </p:nvPr>
            </p:nvGraphicFramePr>
            <p:xfrm>
              <a:off x="672663" y="2168806"/>
              <a:ext cx="10118398" cy="835914"/>
            </p:xfrm>
            <a:graphic>
              <a:graphicData uri="http://schemas.openxmlformats.org/drawingml/2006/table">
                <a:tbl>
                  <a:tblPr firstRow="1" bandRow="1">
                    <a:tableStyleId>{2D5ABB26-0587-4C30-8999-92F81FD0307C}</a:tableStyleId>
                  </a:tblPr>
                  <a:tblGrid>
                    <a:gridCol w="7073461">
                      <a:extLst>
                        <a:ext uri="{9D8B030D-6E8A-4147-A177-3AD203B41FA5}">
                          <a16:colId xmlns:a16="http://schemas.microsoft.com/office/drawing/2014/main" xmlns="" xmlns:a14="http://schemas.microsoft.com/office/drawing/2010/main" val="2435879438"/>
                        </a:ext>
                      </a:extLst>
                    </a:gridCol>
                    <a:gridCol w="3044937">
                      <a:extLst>
                        <a:ext uri="{9D8B030D-6E8A-4147-A177-3AD203B41FA5}">
                          <a16:colId xmlns:a16="http://schemas.microsoft.com/office/drawing/2014/main" xmlns="" xmlns:a14="http://schemas.microsoft.com/office/drawing/2010/main" val="3489280894"/>
                        </a:ext>
                      </a:extLst>
                    </a:gridCol>
                  </a:tblGrid>
                  <a:tr h="835914">
                    <a:tc>
                      <a:txBody>
                        <a:bodyPr/>
                        <a:lstStyle/>
                        <a:p>
                          <a:endParaRPr lang="en-US"/>
                        </a:p>
                      </a:txBody>
                      <a:tcPr>
                        <a:blipFill rotWithShape="0">
                          <a:blip r:embed="rId6"/>
                          <a:stretch>
                            <a:fillRect r="-43066"/>
                          </a:stretch>
                        </a:blipFill>
                      </a:tcPr>
                    </a:tc>
                    <a:tc>
                      <a:txBody>
                        <a:bodyPr/>
                        <a:lstStyle/>
                        <a:p>
                          <a:pPr algn="r"/>
                          <a:endParaRPr lang="en-GB" sz="2400" b="0" dirty="0"/>
                        </a:p>
                      </a:txBody>
                      <a:tcPr anchor="ctr"/>
                    </a:tc>
                    <a:extLst>
                      <a:ext uri="{0D108BD9-81ED-4DB2-BD59-A6C34878D82A}">
                        <a16:rowId xmlns:a16="http://schemas.microsoft.com/office/drawing/2014/main" xmlns="" xmlns:a14="http://schemas.microsoft.com/office/drawing/2010/main" val="2992407173"/>
                      </a:ext>
                    </a:extLst>
                  </a:tr>
                </a:tbl>
              </a:graphicData>
            </a:graphic>
          </p:graphicFrame>
        </mc:Fallback>
      </mc:AlternateContent>
      <mc:AlternateContent xmlns:mc="http://schemas.openxmlformats.org/markup-compatibility/2006">
        <mc:Choice xmlns:a14="http://schemas.microsoft.com/office/drawing/2010/main" Requires="a14">
          <p:sp>
            <p:nvSpPr>
              <p:cNvPr id="7" name="TextBox 6"/>
              <p:cNvSpPr txBox="1"/>
              <p:nvPr/>
            </p:nvSpPr>
            <p:spPr>
              <a:xfrm>
                <a:off x="672663" y="2987458"/>
                <a:ext cx="9544536" cy="461665"/>
              </a:xfrm>
              <a:prstGeom prst="rect">
                <a:avLst/>
              </a:prstGeom>
              <a:noFill/>
            </p:spPr>
            <p:txBody>
              <a:bodyPr wrap="none" rtlCol="0">
                <a:spAutoFit/>
              </a:bodyPr>
              <a:lstStyle/>
              <a:p>
                <a:r>
                  <a:rPr lang="en-GB" sz="2400" dirty="0" smtClean="0"/>
                  <a:t>In </a:t>
                </a:r>
                <a:r>
                  <a:rPr lang="en-GB" sz="2400" b="1" dirty="0" smtClean="0">
                    <a:solidFill>
                      <a:srgbClr val="FFC000"/>
                    </a:solidFill>
                  </a:rPr>
                  <a:t>linear accelerators </a:t>
                </a:r>
                <a14:m>
                  <m:oMath xmlns:m="http://schemas.openxmlformats.org/officeDocument/2006/math">
                    <m:r>
                      <a:rPr lang="en-US" sz="2400" b="1" i="1">
                        <a:solidFill>
                          <a:srgbClr val="FFC000"/>
                        </a:solidFill>
                        <a:latin typeface="Cambria Math" panose="02040503050406030204" pitchFamily="18" charset="0"/>
                        <a:ea typeface="Cambria Math" panose="02040503050406030204" pitchFamily="18" charset="0"/>
                        <a:sym typeface="Wingdings" panose="05000000000000000000" pitchFamily="2" charset="2"/>
                      </a:rPr>
                      <m:t>𝜶</m:t>
                    </m:r>
                    <m:r>
                      <a:rPr lang="en-US" sz="2400" b="1" i="0" smtClean="0">
                        <a:solidFill>
                          <a:srgbClr val="FFC000"/>
                        </a:solidFill>
                        <a:latin typeface="Cambria Math" panose="02040503050406030204" pitchFamily="18" charset="0"/>
                        <a:ea typeface="Cambria Math" panose="02040503050406030204" pitchFamily="18" charset="0"/>
                        <a:sym typeface="Wingdings" panose="05000000000000000000" pitchFamily="2" charset="2"/>
                      </a:rPr>
                      <m:t>=</m:t>
                    </m:r>
                    <m:r>
                      <a:rPr lang="en-US" sz="2400" b="1" i="0" smtClean="0">
                        <a:solidFill>
                          <a:srgbClr val="FFC000"/>
                        </a:solidFill>
                        <a:latin typeface="Cambria Math" panose="02040503050406030204" pitchFamily="18" charset="0"/>
                        <a:ea typeface="Cambria Math" panose="02040503050406030204" pitchFamily="18" charset="0"/>
                        <a:sym typeface="Wingdings" panose="05000000000000000000" pitchFamily="2" charset="2"/>
                      </a:rPr>
                      <m:t>𝟎</m:t>
                    </m:r>
                  </m:oMath>
                </a14:m>
                <a:r>
                  <a:rPr lang="en-GB" sz="2400" b="1" dirty="0" smtClean="0">
                    <a:solidFill>
                      <a:srgbClr val="FFC000"/>
                    </a:solidFill>
                  </a:rPr>
                  <a:t> </a:t>
                </a:r>
                <a:r>
                  <a:rPr lang="en-GB" sz="2400" dirty="0" smtClean="0"/>
                  <a:t>!! therefore, the stability condition reduces to</a:t>
                </a:r>
                <a:endParaRPr lang="en-GB" sz="2400" dirty="0"/>
              </a:p>
            </p:txBody>
          </p:sp>
        </mc:Choice>
        <mc:Fallback>
          <p:sp>
            <p:nvSpPr>
              <p:cNvPr id="7" name="TextBox 6"/>
              <p:cNvSpPr txBox="1">
                <a:spLocks noRot="1" noChangeAspect="1" noMove="1" noResize="1" noEditPoints="1" noAdjustHandles="1" noChangeArrowheads="1" noChangeShapeType="1" noTextEdit="1"/>
              </p:cNvSpPr>
              <p:nvPr/>
            </p:nvSpPr>
            <p:spPr>
              <a:xfrm>
                <a:off x="672663" y="2987458"/>
                <a:ext cx="9544536" cy="461665"/>
              </a:xfrm>
              <a:prstGeom prst="rect">
                <a:avLst/>
              </a:prstGeom>
              <a:blipFill rotWithShape="0">
                <a:blip r:embed="rId7"/>
                <a:stretch>
                  <a:fillRect l="-958" t="-9211" r="-64" b="-3026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9" name="Table 8"/>
              <p:cNvGraphicFramePr>
                <a:graphicFrameLocks noGrp="1"/>
              </p:cNvGraphicFramePr>
              <p:nvPr>
                <p:extLst>
                  <p:ext uri="{D42A27DB-BD31-4B8C-83A1-F6EECF244321}">
                    <p14:modId xmlns:p14="http://schemas.microsoft.com/office/powerpoint/2010/main" val="181875890"/>
                  </p:ext>
                </p:extLst>
              </p:nvPr>
            </p:nvGraphicFramePr>
            <p:xfrm>
              <a:off x="672663" y="3356790"/>
              <a:ext cx="10118398" cy="457200"/>
            </p:xfrm>
            <a:graphic>
              <a:graphicData uri="http://schemas.openxmlformats.org/drawingml/2006/table">
                <a:tbl>
                  <a:tblPr firstRow="1" bandRow="1">
                    <a:tableStyleId>{2D5ABB26-0587-4C30-8999-92F81FD0307C}</a:tableStyleId>
                  </a:tblPr>
                  <a:tblGrid>
                    <a:gridCol w="7073461">
                      <a:extLst>
                        <a:ext uri="{9D8B030D-6E8A-4147-A177-3AD203B41FA5}">
                          <a16:colId xmlns:a16="http://schemas.microsoft.com/office/drawing/2014/main" xmlns="" val="2435879438"/>
                        </a:ext>
                      </a:extLst>
                    </a:gridCol>
                    <a:gridCol w="3044937">
                      <a:extLst>
                        <a:ext uri="{9D8B030D-6E8A-4147-A177-3AD203B41FA5}">
                          <a16:colId xmlns:a16="http://schemas.microsoft.com/office/drawing/2014/main" xmlns="" val="348928089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r>
                                  <a:rPr lang="en-US" sz="2400" b="0" i="1" smtClean="0">
                                    <a:latin typeface="Cambria Math" panose="02040503050406030204" pitchFamily="18" charset="0"/>
                                    <a:ea typeface="Cambria Math" panose="02040503050406030204" pitchFamily="18" charset="0"/>
                                    <a:sym typeface="Wingdings" panose="05000000000000000000" pitchFamily="2" charset="2"/>
                                  </a:rPr>
                                  <m:t>𝑐𝑜𝑠</m:t>
                                </m:r>
                                <m:sSub>
                                  <m:sSubPr>
                                    <m:ctrlPr>
                                      <a:rPr lang="en-US" sz="2400" b="0" i="1" smtClean="0">
                                        <a:latin typeface="Cambria Math" charset="0"/>
                                        <a:ea typeface="Cambria Math" panose="02040503050406030204" pitchFamily="18" charset="0"/>
                                        <a:sym typeface="Wingdings" panose="05000000000000000000" pitchFamily="2" charset="2"/>
                                      </a:rPr>
                                    </m:ctrlPr>
                                  </m:sSubPr>
                                  <m:e>
                                    <m:r>
                                      <a:rPr lang="en-US" sz="2400" b="0" i="1" smtClean="0">
                                        <a:latin typeface="Cambria Math" panose="02040503050406030204" pitchFamily="18" charset="0"/>
                                        <a:ea typeface="Cambria Math" panose="02040503050406030204" pitchFamily="18" charset="0"/>
                                        <a:sym typeface="Wingdings" panose="05000000000000000000" pitchFamily="2" charset="2"/>
                                      </a:rPr>
                                      <m:t>𝜑</m:t>
                                    </m:r>
                                  </m:e>
                                  <m:sub>
                                    <m:r>
                                      <a:rPr lang="en-US" sz="2400" b="0" i="1" smtClean="0">
                                        <a:latin typeface="Cambria Math" panose="02040503050406030204" pitchFamily="18" charset="0"/>
                                        <a:ea typeface="Cambria Math" panose="02040503050406030204" pitchFamily="18" charset="0"/>
                                        <a:sym typeface="Wingdings" panose="05000000000000000000" pitchFamily="2" charset="2"/>
                                      </a:rPr>
                                      <m:t>𝑠</m:t>
                                    </m:r>
                                  </m:sub>
                                </m:sSub>
                                <m:r>
                                  <a:rPr lang="en-US" sz="2400" b="0" i="1" smtClean="0">
                                    <a:latin typeface="Cambria Math" panose="02040503050406030204" pitchFamily="18" charset="0"/>
                                    <a:ea typeface="Cambria Math" panose="02040503050406030204" pitchFamily="18" charset="0"/>
                                    <a:sym typeface="Wingdings" panose="05000000000000000000" pitchFamily="2" charset="2"/>
                                  </a:rPr>
                                  <m:t>&gt;0</m:t>
                                </m:r>
                              </m:oMath>
                            </m:oMathPara>
                          </a14:m>
                          <a:endParaRPr lang="en-US" sz="2400" b="0" dirty="0" smtClean="0">
                            <a:ea typeface="Cambria Math" panose="02040503050406030204" pitchFamily="18" charset="0"/>
                            <a:sym typeface="Wingdings" panose="05000000000000000000" pitchFamily="2" charset="2"/>
                          </a:endParaRPr>
                        </a:p>
                      </a:txBody>
                      <a:tcPr>
                        <a:noFill/>
                      </a:tcPr>
                    </a:tc>
                    <a:tc>
                      <a:txBody>
                        <a:bodyPr/>
                        <a:lstStyle/>
                        <a:p>
                          <a:pPr algn="r"/>
                          <a:endParaRPr lang="en-GB" sz="2400" b="0" dirty="0"/>
                        </a:p>
                      </a:txBody>
                      <a:tcPr anchor="ctr"/>
                    </a:tc>
                    <a:extLst>
                      <a:ext uri="{0D108BD9-81ED-4DB2-BD59-A6C34878D82A}">
                        <a16:rowId xmlns:a16="http://schemas.microsoft.com/office/drawing/2014/main" xmlns="" val="2992407173"/>
                      </a:ext>
                    </a:extLst>
                  </a:tr>
                </a:tbl>
              </a:graphicData>
            </a:graphic>
          </p:graphicFrame>
        </mc:Choice>
        <mc:Fallback>
          <p:graphicFrame>
            <p:nvGraphicFramePr>
              <p:cNvPr id="9" name="Table 8"/>
              <p:cNvGraphicFramePr>
                <a:graphicFrameLocks noGrp="1"/>
              </p:cNvGraphicFramePr>
              <p:nvPr>
                <p:extLst>
                  <p:ext uri="{D42A27DB-BD31-4B8C-83A1-F6EECF244321}">
                    <p14:modId xmlns:p14="http://schemas.microsoft.com/office/powerpoint/2010/main" val="181875890"/>
                  </p:ext>
                </p:extLst>
              </p:nvPr>
            </p:nvGraphicFramePr>
            <p:xfrm>
              <a:off x="672663" y="3356790"/>
              <a:ext cx="10118398" cy="457200"/>
            </p:xfrm>
            <a:graphic>
              <a:graphicData uri="http://schemas.openxmlformats.org/drawingml/2006/table">
                <a:tbl>
                  <a:tblPr firstRow="1" bandRow="1">
                    <a:tableStyleId>{2D5ABB26-0587-4C30-8999-92F81FD0307C}</a:tableStyleId>
                  </a:tblPr>
                  <a:tblGrid>
                    <a:gridCol w="7073461">
                      <a:extLst>
                        <a:ext uri="{9D8B030D-6E8A-4147-A177-3AD203B41FA5}">
                          <a16:colId xmlns:a16="http://schemas.microsoft.com/office/drawing/2014/main" xmlns="" xmlns:a14="http://schemas.microsoft.com/office/drawing/2010/main" val="2435879438"/>
                        </a:ext>
                      </a:extLst>
                    </a:gridCol>
                    <a:gridCol w="3044937">
                      <a:extLst>
                        <a:ext uri="{9D8B030D-6E8A-4147-A177-3AD203B41FA5}">
                          <a16:colId xmlns:a16="http://schemas.microsoft.com/office/drawing/2014/main" xmlns="" xmlns:a14="http://schemas.microsoft.com/office/drawing/2010/main" val="3489280894"/>
                        </a:ext>
                      </a:extLst>
                    </a:gridCol>
                  </a:tblGrid>
                  <a:tr h="457200">
                    <a:tc>
                      <a:txBody>
                        <a:bodyPr/>
                        <a:lstStyle/>
                        <a:p>
                          <a:endParaRPr lang="en-US"/>
                        </a:p>
                      </a:txBody>
                      <a:tcPr>
                        <a:blipFill rotWithShape="0">
                          <a:blip r:embed="rId8"/>
                          <a:stretch>
                            <a:fillRect r="-43066" b="-6579"/>
                          </a:stretch>
                        </a:blipFill>
                      </a:tcPr>
                    </a:tc>
                    <a:tc>
                      <a:txBody>
                        <a:bodyPr/>
                        <a:lstStyle/>
                        <a:p>
                          <a:pPr algn="r"/>
                          <a:endParaRPr lang="en-GB" sz="2400" b="0" dirty="0"/>
                        </a:p>
                      </a:txBody>
                      <a:tcPr anchor="ctr"/>
                    </a:tc>
                    <a:extLst>
                      <a:ext uri="{0D108BD9-81ED-4DB2-BD59-A6C34878D82A}">
                        <a16:rowId xmlns:a16="http://schemas.microsoft.com/office/drawing/2014/main" xmlns="" xmlns:a14="http://schemas.microsoft.com/office/drawing/2010/main" val="2992407173"/>
                      </a:ext>
                    </a:extLst>
                  </a:tr>
                </a:tbl>
              </a:graphicData>
            </a:graphic>
          </p:graphicFrame>
        </mc:Fallback>
      </mc:AlternateContent>
      <mc:AlternateContent xmlns:mc="http://schemas.openxmlformats.org/markup-compatibility/2006">
        <mc:Choice xmlns:a14="http://schemas.microsoft.com/office/drawing/2010/main" Requires="a14">
          <p:sp>
            <p:nvSpPr>
              <p:cNvPr id="12" name="TextBox 11"/>
              <p:cNvSpPr txBox="1"/>
              <p:nvPr/>
            </p:nvSpPr>
            <p:spPr>
              <a:xfrm>
                <a:off x="554982" y="4768789"/>
                <a:ext cx="11079998" cy="461665"/>
              </a:xfrm>
              <a:prstGeom prst="rect">
                <a:avLst/>
              </a:prstGeom>
              <a:noFill/>
            </p:spPr>
            <p:txBody>
              <a:bodyPr wrap="square" rtlCol="0">
                <a:spAutoFit/>
              </a:bodyPr>
              <a:lstStyle/>
              <a:p>
                <a:r>
                  <a:rPr lang="en-GB" sz="2400" dirty="0" smtClean="0"/>
                  <a:t>The </a:t>
                </a:r>
                <a:r>
                  <a:rPr lang="en-GB" sz="2400" dirty="0" smtClean="0">
                    <a:solidFill>
                      <a:srgbClr val="FFC000"/>
                    </a:solidFill>
                  </a:rPr>
                  <a:t>longitudinal stability in a </a:t>
                </a:r>
                <a:r>
                  <a:rPr lang="en-GB" sz="2400" u="sng" dirty="0" smtClean="0">
                    <a:solidFill>
                      <a:srgbClr val="FFC000"/>
                    </a:solidFill>
                  </a:rPr>
                  <a:t>linear accelerator</a:t>
                </a:r>
                <a:r>
                  <a:rPr lang="en-GB" sz="2400" dirty="0" smtClean="0">
                    <a:solidFill>
                      <a:srgbClr val="FFC000"/>
                    </a:solidFill>
                  </a:rPr>
                  <a:t> </a:t>
                </a:r>
                <a:r>
                  <a:rPr lang="en-GB" sz="2400" dirty="0" smtClean="0"/>
                  <a:t>requires that</a:t>
                </a:r>
                <a:r>
                  <a:rPr lang="en-GB" sz="2400" dirty="0" smtClean="0">
                    <a:solidFill>
                      <a:srgbClr val="FF0000"/>
                    </a:solidFill>
                  </a:rPr>
                  <a:t> </a:t>
                </a:r>
                <a14:m>
                  <m:oMath xmlns:m="http://schemas.openxmlformats.org/officeDocument/2006/math">
                    <m:sSub>
                      <m:sSubPr>
                        <m:ctrlPr>
                          <a:rPr lang="en-US" sz="2400" i="1" smtClean="0">
                            <a:solidFill>
                              <a:srgbClr val="FFC000"/>
                            </a:solidFill>
                            <a:latin typeface="Cambria Math" charset="0"/>
                            <a:ea typeface="Cambria Math" panose="02040503050406030204" pitchFamily="18" charset="0"/>
                            <a:sym typeface="Wingdings" panose="05000000000000000000" pitchFamily="2" charset="2"/>
                          </a:rPr>
                        </m:ctrlPr>
                      </m:sSubPr>
                      <m:e>
                        <m:r>
                          <a:rPr lang="en-US" sz="2400" i="1">
                            <a:solidFill>
                              <a:srgbClr val="FFC000"/>
                            </a:solidFill>
                            <a:latin typeface="Cambria Math" panose="02040503050406030204" pitchFamily="18" charset="0"/>
                            <a:ea typeface="Cambria Math" panose="02040503050406030204" pitchFamily="18" charset="0"/>
                            <a:sym typeface="Wingdings" panose="05000000000000000000" pitchFamily="2" charset="2"/>
                          </a:rPr>
                          <m:t>𝜑</m:t>
                        </m:r>
                      </m:e>
                      <m:sub>
                        <m:r>
                          <a:rPr lang="en-US" sz="2400" i="1">
                            <a:solidFill>
                              <a:srgbClr val="FFC000"/>
                            </a:solidFill>
                            <a:latin typeface="Cambria Math" panose="02040503050406030204" pitchFamily="18" charset="0"/>
                            <a:ea typeface="Cambria Math" panose="02040503050406030204" pitchFamily="18" charset="0"/>
                            <a:sym typeface="Wingdings" panose="05000000000000000000" pitchFamily="2" charset="2"/>
                          </a:rPr>
                          <m:t>𝑠</m:t>
                        </m:r>
                      </m:sub>
                    </m:sSub>
                  </m:oMath>
                </a14:m>
                <a:r>
                  <a:rPr lang="en-GB" sz="2400" dirty="0" smtClean="0">
                    <a:solidFill>
                      <a:srgbClr val="FFC000"/>
                    </a:solidFill>
                  </a:rPr>
                  <a:t> is between </a:t>
                </a:r>
                <a:r>
                  <a:rPr lang="en-GB" sz="2400" dirty="0" smtClean="0">
                    <a:solidFill>
                      <a:srgbClr val="FFC000"/>
                    </a:solidFill>
                    <a:latin typeface="Arial" charset="0"/>
                    <a:ea typeface="Arial" charset="0"/>
                    <a:cs typeface="Arial" charset="0"/>
                  </a:rPr>
                  <a:t>0</a:t>
                </a:r>
                <a:r>
                  <a:rPr lang="en-GB" sz="2400" dirty="0" smtClean="0">
                    <a:solidFill>
                      <a:srgbClr val="FFC000"/>
                    </a:solidFill>
                  </a:rPr>
                  <a:t> and </a:t>
                </a:r>
                <a:r>
                  <a:rPr lang="el-GR" sz="2400" dirty="0" smtClean="0">
                    <a:solidFill>
                      <a:srgbClr val="FFC000"/>
                    </a:solidFill>
                  </a:rPr>
                  <a:t>π</a:t>
                </a:r>
                <a:r>
                  <a:rPr lang="en-US" sz="2400" dirty="0" smtClean="0">
                    <a:solidFill>
                      <a:srgbClr val="FFC000"/>
                    </a:solidFill>
                  </a:rPr>
                  <a:t>/2</a:t>
                </a:r>
                <a:r>
                  <a:rPr lang="en-GB" sz="2400" dirty="0" smtClean="0">
                    <a:solidFill>
                      <a:srgbClr val="FFC000"/>
                    </a:solidFill>
                  </a:rPr>
                  <a:t> </a:t>
                </a:r>
                <a:endParaRPr lang="en-GB" sz="2400" dirty="0">
                  <a:solidFill>
                    <a:srgbClr val="FFC000"/>
                  </a:solidFill>
                </a:endParaRPr>
              </a:p>
            </p:txBody>
          </p:sp>
        </mc:Choice>
        <mc:Fallback>
          <p:sp>
            <p:nvSpPr>
              <p:cNvPr id="12" name="TextBox 11"/>
              <p:cNvSpPr txBox="1">
                <a:spLocks noRot="1" noChangeAspect="1" noMove="1" noResize="1" noEditPoints="1" noAdjustHandles="1" noChangeArrowheads="1" noChangeShapeType="1" noTextEdit="1"/>
              </p:cNvSpPr>
              <p:nvPr/>
            </p:nvSpPr>
            <p:spPr>
              <a:xfrm>
                <a:off x="554982" y="4768789"/>
                <a:ext cx="11079998" cy="461665"/>
              </a:xfrm>
              <a:prstGeom prst="rect">
                <a:avLst/>
              </a:prstGeom>
              <a:blipFill rotWithShape="0">
                <a:blip r:embed="rId9"/>
                <a:stretch>
                  <a:fillRect l="-825" t="-13158" b="-31579"/>
                </a:stretch>
              </a:blipFill>
            </p:spPr>
            <p:txBody>
              <a:bodyPr/>
              <a:lstStyle/>
              <a:p>
                <a:r>
                  <a:rPr lang="en-US">
                    <a:noFill/>
                  </a:rPr>
                  <a:t> </a:t>
                </a:r>
              </a:p>
            </p:txBody>
          </p:sp>
        </mc:Fallback>
      </mc:AlternateContent>
      <p:sp>
        <p:nvSpPr>
          <p:cNvPr id="18" name="Date Placeholder 17"/>
          <p:cNvSpPr>
            <a:spLocks noGrp="1"/>
          </p:cNvSpPr>
          <p:nvPr>
            <p:ph type="dt" sz="half" idx="10"/>
          </p:nvPr>
        </p:nvSpPr>
        <p:spPr/>
        <p:txBody>
          <a:bodyPr/>
          <a:lstStyle/>
          <a:p>
            <a:r>
              <a:rPr lang="en-US" smtClean="0"/>
              <a:t>22.03.2022</a:t>
            </a:r>
            <a:endParaRPr lang="en-GB"/>
          </a:p>
        </p:txBody>
      </p:sp>
      <p:sp>
        <p:nvSpPr>
          <p:cNvPr id="20" name="Slide Number Placeholder 19"/>
          <p:cNvSpPr>
            <a:spLocks noGrp="1"/>
          </p:cNvSpPr>
          <p:nvPr>
            <p:ph type="sldNum" sz="quarter" idx="12"/>
          </p:nvPr>
        </p:nvSpPr>
        <p:spPr/>
        <p:txBody>
          <a:bodyPr/>
          <a:lstStyle/>
          <a:p>
            <a:fld id="{F45B2314-50F7-4F10-B8A8-A8DCE8E27403}" type="slidenum">
              <a:rPr lang="en-GB" smtClean="0"/>
              <a:t>47</a:t>
            </a:fld>
            <a:endParaRPr lang="en-GB"/>
          </a:p>
        </p:txBody>
      </p:sp>
      <mc:AlternateContent xmlns:mc="http://schemas.openxmlformats.org/markup-compatibility/2006">
        <mc:Choice xmlns:a14="http://schemas.microsoft.com/office/drawing/2010/main" Requires="a14">
          <p:graphicFrame>
            <p:nvGraphicFramePr>
              <p:cNvPr id="21" name="Table 20"/>
              <p:cNvGraphicFramePr>
                <a:graphicFrameLocks noGrp="1"/>
              </p:cNvGraphicFramePr>
              <p:nvPr>
                <p:extLst>
                  <p:ext uri="{D42A27DB-BD31-4B8C-83A1-F6EECF244321}">
                    <p14:modId xmlns:p14="http://schemas.microsoft.com/office/powerpoint/2010/main" val="938043715"/>
                  </p:ext>
                </p:extLst>
              </p:nvPr>
            </p:nvGraphicFramePr>
            <p:xfrm>
              <a:off x="912939" y="3320674"/>
              <a:ext cx="2770822" cy="810895"/>
            </p:xfrm>
            <a:graphic>
              <a:graphicData uri="http://schemas.openxmlformats.org/drawingml/2006/table">
                <a:tbl>
                  <a:tblPr firstRow="1" bandRow="1">
                    <a:tableStyleId>{2D5ABB26-0587-4C30-8999-92F81FD0307C}</a:tableStyleId>
                  </a:tblPr>
                  <a:tblGrid>
                    <a:gridCol w="2011776">
                      <a:extLst>
                        <a:ext uri="{9D8B030D-6E8A-4147-A177-3AD203B41FA5}">
                          <a16:colId xmlns:a16="http://schemas.microsoft.com/office/drawing/2014/main" xmlns="" val="2500582223"/>
                        </a:ext>
                      </a:extLst>
                    </a:gridCol>
                    <a:gridCol w="759046">
                      <a:extLst>
                        <a:ext uri="{9D8B030D-6E8A-4147-A177-3AD203B41FA5}">
                          <a16:colId xmlns:a16="http://schemas.microsoft.com/office/drawing/2014/main" xmlns="" val="132000027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r>
                                  <a:rPr lang="en-US"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m:t>
                                </m:r>
                                <m:f>
                                  <m:fPr>
                                    <m:ctrlPr>
                                      <a:rPr lang="en-US" b="0" i="1" smtClean="0">
                                        <a:latin typeface="Cambria Math" charset="0"/>
                                      </a:rPr>
                                    </m:ctrlPr>
                                  </m:fPr>
                                  <m:num>
                                    <m:r>
                                      <a:rPr lang="en-US" b="0" i="1" smtClean="0">
                                        <a:latin typeface="Cambria Math" panose="02040503050406030204" pitchFamily="18" charset="0"/>
                                      </a:rPr>
                                      <m:t>1</m:t>
                                    </m:r>
                                  </m:num>
                                  <m:den>
                                    <m:sSub>
                                      <m:sSubPr>
                                        <m:ctrlPr>
                                          <a:rPr lang="en-US" b="0" i="1" smtClean="0">
                                            <a:latin typeface="Cambria Math" charset="0"/>
                                          </a:rPr>
                                        </m:ctrlPr>
                                      </m:sSubPr>
                                      <m:e>
                                        <m:r>
                                          <a:rPr lang="en-US" b="0" i="1" smtClean="0">
                                            <a:latin typeface="Cambria Math" panose="02040503050406030204" pitchFamily="18" charset="0"/>
                                          </a:rPr>
                                          <m:t>𝑙</m:t>
                                        </m:r>
                                      </m:e>
                                      <m:sub>
                                        <m:r>
                                          <a:rPr lang="en-US" b="0" i="1" smtClean="0">
                                            <a:latin typeface="Cambria Math" panose="02040503050406030204" pitchFamily="18" charset="0"/>
                                          </a:rPr>
                                          <m:t>𝑠</m:t>
                                        </m:r>
                                      </m:sub>
                                    </m:sSub>
                                  </m:den>
                                </m:f>
                                <m:nary>
                                  <m:naryPr>
                                    <m:chr m:val="∮"/>
                                    <m:limLoc m:val="undOvr"/>
                                    <m:subHide m:val="on"/>
                                    <m:supHide m:val="on"/>
                                    <m:ctrlPr>
                                      <a:rPr lang="en-US" b="0" i="1" smtClean="0">
                                        <a:latin typeface="Cambria Math" charset="0"/>
                                      </a:rPr>
                                    </m:ctrlPr>
                                  </m:naryPr>
                                  <m:sub/>
                                  <m:sup/>
                                  <m:e>
                                    <m:f>
                                      <m:fPr>
                                        <m:ctrlPr>
                                          <a:rPr lang="en-US" b="0" i="1" smtClean="0">
                                            <a:latin typeface="Cambria Math" charset="0"/>
                                          </a:rPr>
                                        </m:ctrlPr>
                                      </m:fPr>
                                      <m:num>
                                        <m:r>
                                          <a:rPr lang="en-US" b="0" i="1" smtClean="0">
                                            <a:latin typeface="Cambria Math" panose="02040503050406030204" pitchFamily="18" charset="0"/>
                                          </a:rPr>
                                          <m:t>𝐷</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num>
                                      <m:den>
                                        <m:r>
                                          <a:rPr lang="en-US" b="0" i="1" smtClean="0">
                                            <a:latin typeface="Cambria Math" panose="02040503050406030204" pitchFamily="18" charset="0"/>
                                            <a:ea typeface="Cambria Math" panose="02040503050406030204" pitchFamily="18" charset="0"/>
                                          </a:rPr>
                                          <m:t>𝜌</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𝑠</m:t>
                                        </m:r>
                                        <m:r>
                                          <a:rPr lang="en-US" b="0" i="1" smtClean="0">
                                            <a:latin typeface="Cambria Math" panose="02040503050406030204" pitchFamily="18" charset="0"/>
                                            <a:ea typeface="Cambria Math" panose="02040503050406030204" pitchFamily="18" charset="0"/>
                                          </a:rPr>
                                          <m:t>)</m:t>
                                        </m:r>
                                      </m:den>
                                    </m:f>
                                    <m:r>
                                      <a:rPr lang="en-US" b="0" i="1" smtClean="0">
                                        <a:latin typeface="Cambria Math" panose="02040503050406030204" pitchFamily="18" charset="0"/>
                                      </a:rPr>
                                      <m:t>𝑑𝑠</m:t>
                                    </m:r>
                                  </m:e>
                                </m:nary>
                              </m:oMath>
                            </m:oMathPara>
                          </a14:m>
                          <a:endParaRPr lang="en-GB" dirty="0"/>
                        </a:p>
                      </a:txBody>
                      <a:tcPr>
                        <a:noFill/>
                      </a:tcPr>
                    </a:tc>
                    <a:tc>
                      <a:txBody>
                        <a:bodyPr/>
                        <a:lstStyle/>
                        <a:p>
                          <a:pPr algn="r"/>
                          <a:r>
                            <a:rPr lang="en-GB" dirty="0" smtClean="0"/>
                            <a:t>Eq. 6</a:t>
                          </a:r>
                          <a:endParaRPr lang="en-GB" dirty="0"/>
                        </a:p>
                      </a:txBody>
                      <a:tcPr anchor="ctr"/>
                    </a:tc>
                    <a:extLst>
                      <a:ext uri="{0D108BD9-81ED-4DB2-BD59-A6C34878D82A}">
                        <a16:rowId xmlns:a16="http://schemas.microsoft.com/office/drawing/2014/main" xmlns="" val="1258918592"/>
                      </a:ext>
                    </a:extLst>
                  </a:tr>
                </a:tbl>
              </a:graphicData>
            </a:graphic>
          </p:graphicFrame>
        </mc:Choice>
        <mc:Fallback>
          <p:graphicFrame>
            <p:nvGraphicFramePr>
              <p:cNvPr id="21" name="Table 20"/>
              <p:cNvGraphicFramePr>
                <a:graphicFrameLocks noGrp="1"/>
              </p:cNvGraphicFramePr>
              <p:nvPr>
                <p:extLst>
                  <p:ext uri="{D42A27DB-BD31-4B8C-83A1-F6EECF244321}">
                    <p14:modId xmlns:p14="http://schemas.microsoft.com/office/powerpoint/2010/main" val="938043715"/>
                  </p:ext>
                </p:extLst>
              </p:nvPr>
            </p:nvGraphicFramePr>
            <p:xfrm>
              <a:off x="912939" y="3320674"/>
              <a:ext cx="2770822" cy="810895"/>
            </p:xfrm>
            <a:graphic>
              <a:graphicData uri="http://schemas.openxmlformats.org/drawingml/2006/table">
                <a:tbl>
                  <a:tblPr firstRow="1" bandRow="1">
                    <a:tableStyleId>{2D5ABB26-0587-4C30-8999-92F81FD0307C}</a:tableStyleId>
                  </a:tblPr>
                  <a:tblGrid>
                    <a:gridCol w="2011776">
                      <a:extLst>
                        <a:ext uri="{9D8B030D-6E8A-4147-A177-3AD203B41FA5}">
                          <a16:colId xmlns:a16="http://schemas.microsoft.com/office/drawing/2014/main" xmlns="" xmlns:a14="http://schemas.microsoft.com/office/drawing/2010/main" val="2500582223"/>
                        </a:ext>
                      </a:extLst>
                    </a:gridCol>
                    <a:gridCol w="759046">
                      <a:extLst>
                        <a:ext uri="{9D8B030D-6E8A-4147-A177-3AD203B41FA5}">
                          <a16:colId xmlns:a16="http://schemas.microsoft.com/office/drawing/2014/main" xmlns="" xmlns:a14="http://schemas.microsoft.com/office/drawing/2010/main" val="1320000271"/>
                        </a:ext>
                      </a:extLst>
                    </a:gridCol>
                  </a:tblGrid>
                  <a:tr h="810895">
                    <a:tc>
                      <a:txBody>
                        <a:bodyPr/>
                        <a:lstStyle/>
                        <a:p>
                          <a:endParaRPr lang="en-US"/>
                        </a:p>
                      </a:txBody>
                      <a:tcPr>
                        <a:blipFill rotWithShape="0">
                          <a:blip r:embed="rId10"/>
                          <a:stretch>
                            <a:fillRect r="-37764"/>
                          </a:stretch>
                        </a:blipFill>
                      </a:tcPr>
                    </a:tc>
                    <a:tc>
                      <a:txBody>
                        <a:bodyPr/>
                        <a:lstStyle/>
                        <a:p>
                          <a:pPr algn="r"/>
                          <a:r>
                            <a:rPr lang="en-GB" dirty="0" smtClean="0"/>
                            <a:t>Eq. 6</a:t>
                          </a:r>
                          <a:endParaRPr lang="en-GB" dirty="0"/>
                        </a:p>
                      </a:txBody>
                      <a:tcPr anchor="ctr"/>
                    </a:tc>
                    <a:extLst>
                      <a:ext uri="{0D108BD9-81ED-4DB2-BD59-A6C34878D82A}">
                        <a16:rowId xmlns:a16="http://schemas.microsoft.com/office/drawing/2014/main" xmlns="" xmlns:a14="http://schemas.microsoft.com/office/drawing/2010/main" val="1258918592"/>
                      </a:ext>
                    </a:extLst>
                  </a:tr>
                </a:tbl>
              </a:graphicData>
            </a:graphic>
          </p:graphicFrame>
        </mc:Fallback>
      </mc:AlternateContent>
    </p:spTree>
    <p:extLst>
      <p:ext uri="{BB962C8B-B14F-4D97-AF65-F5344CB8AC3E}">
        <p14:creationId xmlns:p14="http://schemas.microsoft.com/office/powerpoint/2010/main" val="142135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nvPr>
            </p:nvGraphicFramePr>
            <p:xfrm>
              <a:off x="620111" y="66172"/>
              <a:ext cx="10118398" cy="707771"/>
            </p:xfrm>
            <a:graphic>
              <a:graphicData uri="http://schemas.openxmlformats.org/drawingml/2006/table">
                <a:tbl>
                  <a:tblPr firstRow="1" bandRow="1">
                    <a:tableStyleId>{2D5ABB26-0587-4C30-8999-92F81FD0307C}</a:tableStyleId>
                  </a:tblPr>
                  <a:tblGrid>
                    <a:gridCol w="7073461">
                      <a:extLst>
                        <a:ext uri="{9D8B030D-6E8A-4147-A177-3AD203B41FA5}">
                          <a16:colId xmlns:a16="http://schemas.microsoft.com/office/drawing/2014/main" xmlns="" val="2435879438"/>
                        </a:ext>
                      </a:extLst>
                    </a:gridCol>
                    <a:gridCol w="3044937">
                      <a:extLst>
                        <a:ext uri="{9D8B030D-6E8A-4147-A177-3AD203B41FA5}">
                          <a16:colId xmlns:a16="http://schemas.microsoft.com/office/drawing/2014/main" xmlns="" val="348928089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d>
                                  <m:dPr>
                                    <m:ctrlPr>
                                      <a:rPr lang="en-US" sz="1800" b="0" i="1" smtClean="0">
                                        <a:latin typeface="Cambria Math" charset="0"/>
                                        <a:ea typeface="Cambria Math" panose="02040503050406030204" pitchFamily="18" charset="0"/>
                                        <a:sym typeface="Wingdings" panose="05000000000000000000" pitchFamily="2" charset="2"/>
                                      </a:rPr>
                                    </m:ctrlPr>
                                  </m:dPr>
                                  <m:e>
                                    <m:f>
                                      <m:fPr>
                                        <m:ctrlPr>
                                          <a:rPr lang="en-US" i="1" smtClean="0">
                                            <a:latin typeface="Cambria Math" charset="0"/>
                                            <a:ea typeface="Cambria Math" panose="02040503050406030204" pitchFamily="18" charset="0"/>
                                            <a:sym typeface="Wingdings" panose="05000000000000000000" pitchFamily="2" charset="2"/>
                                          </a:rPr>
                                        </m:ctrlPr>
                                      </m:fPr>
                                      <m:num>
                                        <m:r>
                                          <a:rPr lang="en-US" b="0" i="1" smtClean="0">
                                            <a:latin typeface="Cambria Math" panose="02040503050406030204" pitchFamily="18" charset="0"/>
                                            <a:ea typeface="Cambria Math" panose="02040503050406030204" pitchFamily="18" charset="0"/>
                                            <a:sym typeface="Wingdings" panose="05000000000000000000" pitchFamily="2" charset="2"/>
                                          </a:rPr>
                                          <m:t>1</m:t>
                                        </m:r>
                                      </m:num>
                                      <m:den>
                                        <m:sSubSup>
                                          <m:sSubSupPr>
                                            <m:ctrlPr>
                                              <a:rPr lang="en-US" i="1" smtClean="0">
                                                <a:latin typeface="Cambria Math" charset="0"/>
                                                <a:ea typeface="Cambria Math" panose="02040503050406030204" pitchFamily="18" charset="0"/>
                                                <a:sym typeface="Wingdings" panose="05000000000000000000" pitchFamily="2" charset="2"/>
                                              </a:rPr>
                                            </m:ctrlPr>
                                          </m:sSubSupPr>
                                          <m:e>
                                            <m:r>
                                              <a:rPr lang="en-US" i="1" smtClean="0">
                                                <a:latin typeface="Cambria Math" panose="02040503050406030204" pitchFamily="18" charset="0"/>
                                                <a:ea typeface="Cambria Math" panose="02040503050406030204" pitchFamily="18" charset="0"/>
                                                <a:sym typeface="Wingdings" panose="05000000000000000000" pitchFamily="2" charset="2"/>
                                              </a:rPr>
                                              <m:t>𝛾</m:t>
                                            </m:r>
                                          </m:e>
                                          <m:sub>
                                            <m:r>
                                              <a:rPr lang="en-US" b="0" i="1" smtClean="0">
                                                <a:latin typeface="Cambria Math" panose="02040503050406030204" pitchFamily="18" charset="0"/>
                                                <a:ea typeface="Cambria Math" panose="02040503050406030204" pitchFamily="18" charset="0"/>
                                                <a:sym typeface="Wingdings" panose="05000000000000000000" pitchFamily="2" charset="2"/>
                                              </a:rPr>
                                              <m:t>𝑡𝑟</m:t>
                                            </m:r>
                                          </m:sub>
                                          <m:sup>
                                            <m:r>
                                              <a:rPr lang="en-US" b="0" i="1" smtClean="0">
                                                <a:latin typeface="Cambria Math" panose="02040503050406030204" pitchFamily="18" charset="0"/>
                                                <a:ea typeface="Cambria Math" panose="02040503050406030204" pitchFamily="18" charset="0"/>
                                                <a:sym typeface="Wingdings" panose="05000000000000000000" pitchFamily="2" charset="2"/>
                                              </a:rPr>
                                              <m:t>2</m:t>
                                            </m:r>
                                          </m:sup>
                                        </m:sSubSup>
                                      </m:den>
                                    </m:f>
                                    <m:r>
                                      <a:rPr lang="en-US" sz="1800" b="0" i="1" smtClean="0">
                                        <a:latin typeface="Cambria Math" panose="02040503050406030204" pitchFamily="18" charset="0"/>
                                        <a:ea typeface="Cambria Math" panose="02040503050406030204" pitchFamily="18" charset="0"/>
                                        <a:sym typeface="Wingdings" panose="05000000000000000000" pitchFamily="2" charset="2"/>
                                      </a:rPr>
                                      <m:t>−</m:t>
                                    </m:r>
                                    <m:f>
                                      <m:fPr>
                                        <m:ctrlPr>
                                          <a:rPr lang="en-US" sz="1800" b="0" i="1" smtClean="0">
                                            <a:latin typeface="Cambria Math" charset="0"/>
                                            <a:ea typeface="Cambria Math" panose="02040503050406030204" pitchFamily="18" charset="0"/>
                                            <a:sym typeface="Wingdings" panose="05000000000000000000" pitchFamily="2" charset="2"/>
                                          </a:rPr>
                                        </m:ctrlPr>
                                      </m:fPr>
                                      <m:num>
                                        <m:r>
                                          <a:rPr lang="en-US" sz="1800" b="0" i="1" smtClean="0">
                                            <a:latin typeface="Cambria Math" panose="02040503050406030204" pitchFamily="18" charset="0"/>
                                            <a:ea typeface="Cambria Math" panose="02040503050406030204" pitchFamily="18" charset="0"/>
                                            <a:sym typeface="Wingdings" panose="05000000000000000000" pitchFamily="2" charset="2"/>
                                          </a:rPr>
                                          <m:t>1</m:t>
                                        </m:r>
                                      </m:num>
                                      <m:den>
                                        <m:sSup>
                                          <m:sSupPr>
                                            <m:ctrlPr>
                                              <a:rPr lang="en-US" sz="1800" b="0" i="1" smtClean="0">
                                                <a:latin typeface="Cambria Math" charset="0"/>
                                                <a:ea typeface="Cambria Math" panose="02040503050406030204" pitchFamily="18" charset="0"/>
                                                <a:sym typeface="Wingdings" panose="05000000000000000000" pitchFamily="2" charset="2"/>
                                              </a:rPr>
                                            </m:ctrlPr>
                                          </m:sSupPr>
                                          <m:e>
                                            <m:r>
                                              <a:rPr lang="en-US" sz="1800" b="0" i="1" smtClean="0">
                                                <a:latin typeface="Cambria Math" panose="02040503050406030204" pitchFamily="18" charset="0"/>
                                                <a:ea typeface="Cambria Math" panose="02040503050406030204" pitchFamily="18" charset="0"/>
                                                <a:sym typeface="Wingdings" panose="05000000000000000000" pitchFamily="2" charset="2"/>
                                              </a:rPr>
                                              <m:t>𝛾</m:t>
                                            </m:r>
                                          </m:e>
                                          <m:sup>
                                            <m:r>
                                              <a:rPr lang="en-US" sz="1800" b="0" i="1" smtClean="0">
                                                <a:latin typeface="Cambria Math" panose="02040503050406030204" pitchFamily="18" charset="0"/>
                                                <a:ea typeface="Cambria Math" panose="02040503050406030204" pitchFamily="18" charset="0"/>
                                                <a:sym typeface="Wingdings" panose="05000000000000000000" pitchFamily="2" charset="2"/>
                                              </a:rPr>
                                              <m:t>2</m:t>
                                            </m:r>
                                          </m:sup>
                                        </m:sSup>
                                      </m:den>
                                    </m:f>
                                  </m:e>
                                </m:d>
                                <m:r>
                                  <a:rPr lang="en-US" sz="1800" b="0" i="1" smtClean="0">
                                    <a:latin typeface="Cambria Math" panose="02040503050406030204" pitchFamily="18" charset="0"/>
                                    <a:ea typeface="Cambria Math" panose="02040503050406030204" pitchFamily="18" charset="0"/>
                                    <a:sym typeface="Wingdings" panose="05000000000000000000" pitchFamily="2" charset="2"/>
                                  </a:rPr>
                                  <m:t>𝑐𝑜𝑠</m:t>
                                </m:r>
                                <m:sSub>
                                  <m:sSubPr>
                                    <m:ctrlPr>
                                      <a:rPr lang="en-US" sz="1800" b="0" i="1" smtClean="0">
                                        <a:latin typeface="Cambria Math" charset="0"/>
                                        <a:ea typeface="Cambria Math" panose="02040503050406030204" pitchFamily="18" charset="0"/>
                                        <a:sym typeface="Wingdings" panose="05000000000000000000" pitchFamily="2" charset="2"/>
                                      </a:rPr>
                                    </m:ctrlPr>
                                  </m:sSubPr>
                                  <m:e>
                                    <m:r>
                                      <a:rPr lang="en-US" sz="1800" b="0" i="1" smtClean="0">
                                        <a:latin typeface="Cambria Math" panose="02040503050406030204" pitchFamily="18" charset="0"/>
                                        <a:ea typeface="Cambria Math" panose="02040503050406030204" pitchFamily="18" charset="0"/>
                                        <a:sym typeface="Wingdings" panose="05000000000000000000" pitchFamily="2" charset="2"/>
                                      </a:rPr>
                                      <m:t>𝜑</m:t>
                                    </m:r>
                                  </m:e>
                                  <m:sub>
                                    <m:r>
                                      <a:rPr lang="en-US" sz="1800" b="0" i="1" smtClean="0">
                                        <a:latin typeface="Cambria Math" panose="02040503050406030204" pitchFamily="18" charset="0"/>
                                        <a:ea typeface="Cambria Math" panose="02040503050406030204" pitchFamily="18" charset="0"/>
                                        <a:sym typeface="Wingdings" panose="05000000000000000000" pitchFamily="2" charset="2"/>
                                      </a:rPr>
                                      <m:t>𝑠</m:t>
                                    </m:r>
                                  </m:sub>
                                </m:sSub>
                                <m:r>
                                  <a:rPr lang="en-US" sz="1800" b="0" i="1" smtClean="0">
                                    <a:latin typeface="Cambria Math" panose="02040503050406030204" pitchFamily="18" charset="0"/>
                                    <a:ea typeface="Cambria Math" panose="02040503050406030204" pitchFamily="18" charset="0"/>
                                    <a:sym typeface="Wingdings" panose="05000000000000000000" pitchFamily="2" charset="2"/>
                                  </a:rPr>
                                  <m:t>&lt;0</m:t>
                                </m:r>
                              </m:oMath>
                            </m:oMathPara>
                          </a14:m>
                          <a:endParaRPr lang="en-US" sz="1800" b="0" dirty="0" smtClean="0">
                            <a:ea typeface="Cambria Math" panose="02040503050406030204" pitchFamily="18" charset="0"/>
                            <a:sym typeface="Wingdings" panose="05000000000000000000" pitchFamily="2" charset="2"/>
                          </a:endParaRPr>
                        </a:p>
                      </a:txBody>
                      <a:tcPr>
                        <a:noFill/>
                      </a:tcPr>
                    </a:tc>
                    <a:tc>
                      <a:txBody>
                        <a:bodyPr/>
                        <a:lstStyle/>
                        <a:p>
                          <a:pPr algn="r"/>
                          <a:r>
                            <a:rPr lang="en-GB" b="0" dirty="0" smtClean="0"/>
                            <a:t>Eq. 42 </a:t>
                          </a:r>
                          <a:endParaRPr lang="en-GB" b="0" dirty="0"/>
                        </a:p>
                      </a:txBody>
                      <a:tcPr anchor="ctr"/>
                    </a:tc>
                    <a:extLst>
                      <a:ext uri="{0D108BD9-81ED-4DB2-BD59-A6C34878D82A}">
                        <a16:rowId xmlns:a16="http://schemas.microsoft.com/office/drawing/2014/main" xmlns="" val="2992407173"/>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1567458616"/>
                  </p:ext>
                </p:extLst>
              </p:nvPr>
            </p:nvGraphicFramePr>
            <p:xfrm>
              <a:off x="620111" y="66172"/>
              <a:ext cx="10118398" cy="707771"/>
            </p:xfrm>
            <a:graphic>
              <a:graphicData uri="http://schemas.openxmlformats.org/drawingml/2006/table">
                <a:tbl>
                  <a:tblPr firstRow="1" bandRow="1">
                    <a:tableStyleId>{2D5ABB26-0587-4C30-8999-92F81FD0307C}</a:tableStyleId>
                  </a:tblPr>
                  <a:tblGrid>
                    <a:gridCol w="7073461">
                      <a:extLst>
                        <a:ext uri="{9D8B030D-6E8A-4147-A177-3AD203B41FA5}">
                          <a16:colId xmlns:a16="http://schemas.microsoft.com/office/drawing/2014/main" val="2435879438"/>
                        </a:ext>
                      </a:extLst>
                    </a:gridCol>
                    <a:gridCol w="3044937">
                      <a:extLst>
                        <a:ext uri="{9D8B030D-6E8A-4147-A177-3AD203B41FA5}">
                          <a16:colId xmlns:a16="http://schemas.microsoft.com/office/drawing/2014/main" val="3489280894"/>
                        </a:ext>
                      </a:extLst>
                    </a:gridCol>
                  </a:tblGrid>
                  <a:tr h="707771">
                    <a:tc>
                      <a:txBody>
                        <a:bodyPr/>
                        <a:lstStyle/>
                        <a:p>
                          <a:endParaRPr lang="es-ES"/>
                        </a:p>
                      </a:txBody>
                      <a:tcPr>
                        <a:blipFill>
                          <a:blip r:embed="rId2"/>
                          <a:stretch>
                            <a:fillRect r="-43066"/>
                          </a:stretch>
                        </a:blipFill>
                      </a:tcPr>
                    </a:tc>
                    <a:tc>
                      <a:txBody>
                        <a:bodyPr/>
                        <a:lstStyle/>
                        <a:p>
                          <a:pPr algn="r"/>
                          <a:r>
                            <a:rPr lang="en-GB" b="0" dirty="0" smtClean="0"/>
                            <a:t>Eq. </a:t>
                          </a:r>
                          <a:r>
                            <a:rPr lang="en-GB" b="0" dirty="0" smtClean="0"/>
                            <a:t>42 </a:t>
                          </a:r>
                          <a:endParaRPr lang="en-GB" b="0" dirty="0"/>
                        </a:p>
                      </a:txBody>
                      <a:tcPr anchor="ctr"/>
                    </a:tc>
                    <a:extLst>
                      <a:ext uri="{0D108BD9-81ED-4DB2-BD59-A6C34878D82A}">
                        <a16:rowId xmlns:a16="http://schemas.microsoft.com/office/drawing/2014/main" val="2992407173"/>
                      </a:ext>
                    </a:extLst>
                  </a:tr>
                </a:tbl>
              </a:graphicData>
            </a:graphic>
          </p:graphicFrame>
        </mc:Fallback>
      </mc:AlternateContent>
      <mc:AlternateContent xmlns:mc="http://schemas.openxmlformats.org/markup-compatibility/2006">
        <mc:Choice xmlns:a14="http://schemas.microsoft.com/office/drawing/2010/main" Requires="a14">
          <p:sp>
            <p:nvSpPr>
              <p:cNvPr id="7" name="TextBox 6"/>
              <p:cNvSpPr txBox="1"/>
              <p:nvPr/>
            </p:nvSpPr>
            <p:spPr>
              <a:xfrm>
                <a:off x="493987" y="867782"/>
                <a:ext cx="11478273" cy="830997"/>
              </a:xfrm>
              <a:prstGeom prst="rect">
                <a:avLst/>
              </a:prstGeom>
              <a:noFill/>
            </p:spPr>
            <p:txBody>
              <a:bodyPr wrap="square" rtlCol="0">
                <a:spAutoFit/>
              </a:bodyPr>
              <a:lstStyle/>
              <a:p>
                <a:r>
                  <a:rPr lang="en-GB" sz="2400" dirty="0" smtClean="0"/>
                  <a:t>In circular accelerators the stability condition will depend on the energy of the particle. </a:t>
                </a:r>
                <a:endParaRPr lang="en-GB" sz="2400" dirty="0" smtClean="0"/>
              </a:p>
              <a:p>
                <a:r>
                  <a:rPr lang="en-GB" sz="2400" dirty="0" smtClean="0"/>
                  <a:t>At </a:t>
                </a:r>
                <a:r>
                  <a:rPr lang="en-GB" sz="2400" dirty="0" smtClean="0"/>
                  <a:t>the beginning of the acceleration </a:t>
                </a:r>
                <a:r>
                  <a:rPr lang="en-US" sz="2400" dirty="0" smtClean="0"/>
                  <a:t> </a:t>
                </a:r>
                <a14:m>
                  <m:oMath xmlns:m="http://schemas.openxmlformats.org/officeDocument/2006/math">
                    <m:r>
                      <a:rPr lang="en-US" sz="2400" i="1" smtClean="0">
                        <a:solidFill>
                          <a:schemeClr val="accent5"/>
                        </a:solidFill>
                        <a:latin typeface="Cambria Math" panose="02040503050406030204" pitchFamily="18" charset="0"/>
                        <a:ea typeface="Cambria Math" panose="02040503050406030204" pitchFamily="18" charset="0"/>
                        <a:sym typeface="Wingdings" panose="05000000000000000000" pitchFamily="2" charset="2"/>
                      </a:rPr>
                      <m:t>𝛾</m:t>
                    </m:r>
                    <m:r>
                      <a:rPr lang="en-US" sz="2400" b="0" i="0" smtClean="0">
                        <a:solidFill>
                          <a:schemeClr val="accent5"/>
                        </a:solidFill>
                        <a:latin typeface="Cambria Math" panose="02040503050406030204" pitchFamily="18" charset="0"/>
                        <a:ea typeface="Cambria Math" panose="02040503050406030204" pitchFamily="18" charset="0"/>
                        <a:sym typeface="Wingdings" panose="05000000000000000000" pitchFamily="2" charset="2"/>
                      </a:rPr>
                      <m:t>&lt;</m:t>
                    </m:r>
                    <m:sSub>
                      <m:sSubPr>
                        <m:ctrlPr>
                          <a:rPr lang="en-US" sz="2400" b="0" i="1" smtClean="0">
                            <a:solidFill>
                              <a:schemeClr val="accent5"/>
                            </a:solidFill>
                            <a:latin typeface="Cambria Math" charset="0"/>
                            <a:ea typeface="Cambria Math" panose="02040503050406030204" pitchFamily="18" charset="0"/>
                            <a:sym typeface="Wingdings" panose="05000000000000000000" pitchFamily="2" charset="2"/>
                          </a:rPr>
                        </m:ctrlPr>
                      </m:sSubPr>
                      <m:e>
                        <m:r>
                          <a:rPr lang="en-US" sz="2400" b="0" i="1" smtClean="0">
                            <a:solidFill>
                              <a:schemeClr val="accent5"/>
                            </a:solidFill>
                            <a:latin typeface="Cambria Math" panose="02040503050406030204" pitchFamily="18" charset="0"/>
                            <a:ea typeface="Cambria Math" panose="02040503050406030204" pitchFamily="18" charset="0"/>
                            <a:sym typeface="Wingdings" panose="05000000000000000000" pitchFamily="2" charset="2"/>
                          </a:rPr>
                          <m:t>𝛾</m:t>
                        </m:r>
                      </m:e>
                      <m:sub>
                        <m:r>
                          <a:rPr lang="en-US" sz="2400" b="0" i="1" smtClean="0">
                            <a:solidFill>
                              <a:schemeClr val="accent5"/>
                            </a:solidFill>
                            <a:latin typeface="Cambria Math" panose="02040503050406030204" pitchFamily="18" charset="0"/>
                            <a:ea typeface="Cambria Math" panose="02040503050406030204" pitchFamily="18" charset="0"/>
                            <a:sym typeface="Wingdings" panose="05000000000000000000" pitchFamily="2" charset="2"/>
                          </a:rPr>
                          <m:t>𝑡𝑟</m:t>
                        </m:r>
                      </m:sub>
                    </m:sSub>
                  </m:oMath>
                </a14:m>
                <a:r>
                  <a:rPr lang="en-GB" sz="2400" dirty="0" smtClean="0">
                    <a:solidFill>
                      <a:schemeClr val="accent5"/>
                    </a:solidFill>
                  </a:rPr>
                  <a:t> </a:t>
                </a:r>
                <a:r>
                  <a:rPr lang="en-GB" sz="2400" dirty="0" smtClean="0">
                    <a:sym typeface="Wingdings" panose="05000000000000000000" pitchFamily="2" charset="2"/>
                  </a:rPr>
                  <a:t> </a:t>
                </a:r>
                <a14:m>
                  <m:oMath xmlns:m="http://schemas.openxmlformats.org/officeDocument/2006/math">
                    <m:r>
                      <a:rPr lang="en-US" sz="2400" i="1">
                        <a:latin typeface="Cambria Math" panose="02040503050406030204" pitchFamily="18" charset="0"/>
                        <a:ea typeface="Cambria Math" panose="02040503050406030204" pitchFamily="18" charset="0"/>
                        <a:sym typeface="Wingdings" panose="05000000000000000000" pitchFamily="2" charset="2"/>
                      </a:rPr>
                      <m:t>𝑐𝑜𝑠</m:t>
                    </m:r>
                    <m:sSub>
                      <m:sSubPr>
                        <m:ctrlPr>
                          <a:rPr lang="en-US" sz="2400" i="1">
                            <a:latin typeface="Cambria Math" charset="0"/>
                            <a:ea typeface="Cambria Math" panose="02040503050406030204" pitchFamily="18" charset="0"/>
                            <a:sym typeface="Wingdings" panose="05000000000000000000" pitchFamily="2" charset="2"/>
                          </a:rPr>
                        </m:ctrlPr>
                      </m:sSubPr>
                      <m:e>
                        <m:r>
                          <a:rPr lang="en-US" sz="2400" i="1">
                            <a:latin typeface="Cambria Math" panose="02040503050406030204" pitchFamily="18" charset="0"/>
                            <a:ea typeface="Cambria Math" panose="02040503050406030204" pitchFamily="18" charset="0"/>
                            <a:sym typeface="Wingdings" panose="05000000000000000000" pitchFamily="2" charset="2"/>
                          </a:rPr>
                          <m:t>𝜑</m:t>
                        </m:r>
                      </m:e>
                      <m:sub>
                        <m:r>
                          <a:rPr lang="en-US" sz="2400" i="1">
                            <a:latin typeface="Cambria Math" panose="02040503050406030204" pitchFamily="18" charset="0"/>
                            <a:ea typeface="Cambria Math" panose="02040503050406030204" pitchFamily="18" charset="0"/>
                            <a:sym typeface="Wingdings" panose="05000000000000000000" pitchFamily="2" charset="2"/>
                          </a:rPr>
                          <m:t>𝑠</m:t>
                        </m:r>
                      </m:sub>
                    </m:sSub>
                    <m:r>
                      <a:rPr lang="en-US" sz="2400" b="0" i="1" smtClean="0">
                        <a:latin typeface="Cambria Math" panose="02040503050406030204" pitchFamily="18" charset="0"/>
                        <a:ea typeface="Cambria Math" panose="02040503050406030204" pitchFamily="18" charset="0"/>
                        <a:sym typeface="Wingdings" panose="05000000000000000000" pitchFamily="2" charset="2"/>
                      </a:rPr>
                      <m:t>&gt;</m:t>
                    </m:r>
                    <m:r>
                      <a:rPr lang="en-US" sz="2400" i="1">
                        <a:latin typeface="Cambria Math" panose="02040503050406030204" pitchFamily="18" charset="0"/>
                        <a:ea typeface="Cambria Math" panose="02040503050406030204" pitchFamily="18" charset="0"/>
                        <a:sym typeface="Wingdings" panose="05000000000000000000" pitchFamily="2" charset="2"/>
                      </a:rPr>
                      <m:t>0</m:t>
                    </m:r>
                  </m:oMath>
                </a14:m>
                <a:endParaRPr lang="en-GB" sz="2400" dirty="0"/>
              </a:p>
            </p:txBody>
          </p:sp>
        </mc:Choice>
        <mc:Fallback>
          <p:sp>
            <p:nvSpPr>
              <p:cNvPr id="7" name="TextBox 6"/>
              <p:cNvSpPr txBox="1">
                <a:spLocks noRot="1" noChangeAspect="1" noMove="1" noResize="1" noEditPoints="1" noAdjustHandles="1" noChangeArrowheads="1" noChangeShapeType="1" noTextEdit="1"/>
              </p:cNvSpPr>
              <p:nvPr/>
            </p:nvSpPr>
            <p:spPr>
              <a:xfrm>
                <a:off x="493987" y="867782"/>
                <a:ext cx="11478273" cy="830997"/>
              </a:xfrm>
              <a:prstGeom prst="rect">
                <a:avLst/>
              </a:prstGeom>
              <a:blipFill rotWithShape="0">
                <a:blip r:embed="rId3"/>
                <a:stretch>
                  <a:fillRect l="-797" t="-5109" b="-1678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p:cNvSpPr txBox="1"/>
              <p:nvPr/>
            </p:nvSpPr>
            <p:spPr>
              <a:xfrm>
                <a:off x="620111" y="1976205"/>
                <a:ext cx="5370785" cy="1200329"/>
              </a:xfrm>
              <a:prstGeom prst="rect">
                <a:avLst/>
              </a:prstGeom>
              <a:noFill/>
            </p:spPr>
            <p:txBody>
              <a:bodyPr wrap="square" rtlCol="0">
                <a:spAutoFit/>
              </a:bodyPr>
              <a:lstStyle/>
              <a:p>
                <a:r>
                  <a:rPr lang="en-GB" sz="2400" dirty="0" smtClean="0"/>
                  <a:t>The </a:t>
                </a:r>
                <a:r>
                  <a:rPr lang="en-GB" sz="2400" dirty="0" smtClean="0">
                    <a:solidFill>
                      <a:schemeClr val="accent5"/>
                    </a:solidFill>
                  </a:rPr>
                  <a:t>longitudinal stability in a circular accelerator below transition </a:t>
                </a:r>
                <a:r>
                  <a:rPr lang="en-GB" sz="2400" dirty="0" smtClean="0"/>
                  <a:t>requires that</a:t>
                </a:r>
                <a:r>
                  <a:rPr lang="en-GB" sz="2400" dirty="0" smtClean="0">
                    <a:solidFill>
                      <a:srgbClr val="FF0000"/>
                    </a:solidFill>
                  </a:rPr>
                  <a:t> </a:t>
                </a:r>
                <a14:m>
                  <m:oMath xmlns:m="http://schemas.openxmlformats.org/officeDocument/2006/math">
                    <m:sSub>
                      <m:sSubPr>
                        <m:ctrlPr>
                          <a:rPr lang="en-US" sz="2400" i="1" smtClean="0">
                            <a:solidFill>
                              <a:schemeClr val="accent5"/>
                            </a:solidFill>
                            <a:latin typeface="Cambria Math" charset="0"/>
                            <a:ea typeface="Cambria Math" panose="02040503050406030204" pitchFamily="18" charset="0"/>
                            <a:sym typeface="Wingdings" panose="05000000000000000000" pitchFamily="2" charset="2"/>
                          </a:rPr>
                        </m:ctrlPr>
                      </m:sSubPr>
                      <m:e>
                        <m:r>
                          <a:rPr lang="en-US" sz="2400" i="1">
                            <a:solidFill>
                              <a:schemeClr val="accent5"/>
                            </a:solidFill>
                            <a:latin typeface="Cambria Math" panose="02040503050406030204" pitchFamily="18" charset="0"/>
                            <a:ea typeface="Cambria Math" panose="02040503050406030204" pitchFamily="18" charset="0"/>
                            <a:sym typeface="Wingdings" panose="05000000000000000000" pitchFamily="2" charset="2"/>
                          </a:rPr>
                          <m:t>𝜑</m:t>
                        </m:r>
                      </m:e>
                      <m:sub>
                        <m:r>
                          <a:rPr lang="en-US" sz="2400" i="1">
                            <a:solidFill>
                              <a:schemeClr val="accent5"/>
                            </a:solidFill>
                            <a:latin typeface="Cambria Math" panose="02040503050406030204" pitchFamily="18" charset="0"/>
                            <a:ea typeface="Cambria Math" panose="02040503050406030204" pitchFamily="18" charset="0"/>
                            <a:sym typeface="Wingdings" panose="05000000000000000000" pitchFamily="2" charset="2"/>
                          </a:rPr>
                          <m:t>𝑠</m:t>
                        </m:r>
                      </m:sub>
                    </m:sSub>
                  </m:oMath>
                </a14:m>
                <a:r>
                  <a:rPr lang="en-GB" sz="2400" dirty="0" smtClean="0">
                    <a:solidFill>
                      <a:schemeClr val="accent5"/>
                    </a:solidFill>
                  </a:rPr>
                  <a:t> is between 0 and </a:t>
                </a:r>
                <a:r>
                  <a:rPr lang="el-GR" sz="2400" dirty="0" smtClean="0">
                    <a:solidFill>
                      <a:schemeClr val="accent5"/>
                    </a:solidFill>
                  </a:rPr>
                  <a:t>π</a:t>
                </a:r>
                <a:r>
                  <a:rPr lang="en-US" sz="2400" dirty="0" smtClean="0">
                    <a:solidFill>
                      <a:schemeClr val="accent5"/>
                    </a:solidFill>
                  </a:rPr>
                  <a:t>/2</a:t>
                </a:r>
                <a:r>
                  <a:rPr lang="en-GB" sz="2400" dirty="0" smtClean="0">
                    <a:solidFill>
                      <a:schemeClr val="accent5"/>
                    </a:solidFill>
                  </a:rPr>
                  <a:t> </a:t>
                </a:r>
                <a:endParaRPr lang="en-GB" sz="2400" dirty="0"/>
              </a:p>
            </p:txBody>
          </p:sp>
        </mc:Choice>
        <mc:Fallback>
          <p:sp>
            <p:nvSpPr>
              <p:cNvPr id="12" name="TextBox 11"/>
              <p:cNvSpPr txBox="1">
                <a:spLocks noRot="1" noChangeAspect="1" noMove="1" noResize="1" noEditPoints="1" noAdjustHandles="1" noChangeArrowheads="1" noChangeShapeType="1" noTextEdit="1"/>
              </p:cNvSpPr>
              <p:nvPr/>
            </p:nvSpPr>
            <p:spPr>
              <a:xfrm>
                <a:off x="620111" y="1976205"/>
                <a:ext cx="5370785" cy="1200329"/>
              </a:xfrm>
              <a:prstGeom prst="rect">
                <a:avLst/>
              </a:prstGeom>
              <a:blipFill rotWithShape="0">
                <a:blip r:embed="rId4"/>
                <a:stretch>
                  <a:fillRect l="-1816" t="-3553" r="-1362" b="-1116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TextBox 14"/>
              <p:cNvSpPr txBox="1"/>
              <p:nvPr/>
            </p:nvSpPr>
            <p:spPr>
              <a:xfrm>
                <a:off x="493988" y="3233804"/>
                <a:ext cx="5444234" cy="830997"/>
              </a:xfrm>
              <a:prstGeom prst="rect">
                <a:avLst/>
              </a:prstGeom>
              <a:noFill/>
            </p:spPr>
            <p:txBody>
              <a:bodyPr wrap="square" rtlCol="0">
                <a:spAutoFit/>
              </a:bodyPr>
              <a:lstStyle/>
              <a:p>
                <a:r>
                  <a:rPr lang="en-GB" sz="2400" dirty="0" smtClean="0"/>
                  <a:t>At some point during the acceleration process </a:t>
                </a:r>
                <a14:m>
                  <m:oMath xmlns:m="http://schemas.openxmlformats.org/officeDocument/2006/math">
                    <m:r>
                      <a:rPr lang="en-US" sz="2400" i="1" smtClean="0">
                        <a:solidFill>
                          <a:schemeClr val="accent5"/>
                        </a:solidFill>
                        <a:latin typeface="Cambria Math" panose="02040503050406030204" pitchFamily="18" charset="0"/>
                        <a:ea typeface="Cambria Math" panose="02040503050406030204" pitchFamily="18" charset="0"/>
                        <a:sym typeface="Wingdings" panose="05000000000000000000" pitchFamily="2" charset="2"/>
                      </a:rPr>
                      <m:t>𝛾</m:t>
                    </m:r>
                    <m:r>
                      <a:rPr lang="en-US" sz="2400" b="0" i="0" smtClean="0">
                        <a:solidFill>
                          <a:schemeClr val="accent5"/>
                        </a:solidFill>
                        <a:latin typeface="Cambria Math" panose="02040503050406030204" pitchFamily="18" charset="0"/>
                        <a:ea typeface="Cambria Math" panose="02040503050406030204" pitchFamily="18" charset="0"/>
                        <a:sym typeface="Wingdings" panose="05000000000000000000" pitchFamily="2" charset="2"/>
                      </a:rPr>
                      <m:t>&gt;</m:t>
                    </m:r>
                    <m:sSub>
                      <m:sSubPr>
                        <m:ctrlPr>
                          <a:rPr lang="en-US" sz="2400" b="0" i="1" smtClean="0">
                            <a:solidFill>
                              <a:schemeClr val="accent5"/>
                            </a:solidFill>
                            <a:latin typeface="Cambria Math" charset="0"/>
                            <a:ea typeface="Cambria Math" panose="02040503050406030204" pitchFamily="18" charset="0"/>
                            <a:sym typeface="Wingdings" panose="05000000000000000000" pitchFamily="2" charset="2"/>
                          </a:rPr>
                        </m:ctrlPr>
                      </m:sSubPr>
                      <m:e>
                        <m:r>
                          <a:rPr lang="en-US" sz="2400" b="0" i="1" smtClean="0">
                            <a:solidFill>
                              <a:schemeClr val="accent5"/>
                            </a:solidFill>
                            <a:latin typeface="Cambria Math" panose="02040503050406030204" pitchFamily="18" charset="0"/>
                            <a:ea typeface="Cambria Math" panose="02040503050406030204" pitchFamily="18" charset="0"/>
                            <a:sym typeface="Wingdings" panose="05000000000000000000" pitchFamily="2" charset="2"/>
                          </a:rPr>
                          <m:t>𝛾</m:t>
                        </m:r>
                      </m:e>
                      <m:sub>
                        <m:r>
                          <a:rPr lang="en-US" sz="2400" b="0" i="1" smtClean="0">
                            <a:solidFill>
                              <a:schemeClr val="accent5"/>
                            </a:solidFill>
                            <a:latin typeface="Cambria Math" panose="02040503050406030204" pitchFamily="18" charset="0"/>
                            <a:ea typeface="Cambria Math" panose="02040503050406030204" pitchFamily="18" charset="0"/>
                            <a:sym typeface="Wingdings" panose="05000000000000000000" pitchFamily="2" charset="2"/>
                          </a:rPr>
                          <m:t>𝑡𝑟</m:t>
                        </m:r>
                      </m:sub>
                    </m:sSub>
                  </m:oMath>
                </a14:m>
                <a:r>
                  <a:rPr lang="en-GB" sz="2400" dirty="0" smtClean="0">
                    <a:solidFill>
                      <a:srgbClr val="FF0000"/>
                    </a:solidFill>
                  </a:rPr>
                  <a:t> </a:t>
                </a:r>
                <a:r>
                  <a:rPr lang="en-GB" sz="2400" dirty="0" smtClean="0">
                    <a:sym typeface="Wingdings" panose="05000000000000000000" pitchFamily="2" charset="2"/>
                  </a:rPr>
                  <a:t> </a:t>
                </a:r>
                <a14:m>
                  <m:oMath xmlns:m="http://schemas.openxmlformats.org/officeDocument/2006/math">
                    <m:r>
                      <a:rPr lang="en-US" sz="2400" i="1">
                        <a:latin typeface="Cambria Math" panose="02040503050406030204" pitchFamily="18" charset="0"/>
                        <a:ea typeface="Cambria Math" panose="02040503050406030204" pitchFamily="18" charset="0"/>
                        <a:sym typeface="Wingdings" panose="05000000000000000000" pitchFamily="2" charset="2"/>
                      </a:rPr>
                      <m:t>𝑐𝑜𝑠</m:t>
                    </m:r>
                    <m:sSub>
                      <m:sSubPr>
                        <m:ctrlPr>
                          <a:rPr lang="en-US" sz="2400" i="1">
                            <a:latin typeface="Cambria Math" charset="0"/>
                            <a:ea typeface="Cambria Math" panose="02040503050406030204" pitchFamily="18" charset="0"/>
                            <a:sym typeface="Wingdings" panose="05000000000000000000" pitchFamily="2" charset="2"/>
                          </a:rPr>
                        </m:ctrlPr>
                      </m:sSubPr>
                      <m:e>
                        <m:r>
                          <a:rPr lang="en-US" sz="2400" i="1">
                            <a:latin typeface="Cambria Math" panose="02040503050406030204" pitchFamily="18" charset="0"/>
                            <a:ea typeface="Cambria Math" panose="02040503050406030204" pitchFamily="18" charset="0"/>
                            <a:sym typeface="Wingdings" panose="05000000000000000000" pitchFamily="2" charset="2"/>
                          </a:rPr>
                          <m:t>𝜑</m:t>
                        </m:r>
                      </m:e>
                      <m:sub>
                        <m:r>
                          <a:rPr lang="en-US" sz="2400" i="1">
                            <a:latin typeface="Cambria Math" panose="02040503050406030204" pitchFamily="18" charset="0"/>
                            <a:ea typeface="Cambria Math" panose="02040503050406030204" pitchFamily="18" charset="0"/>
                            <a:sym typeface="Wingdings" panose="05000000000000000000" pitchFamily="2" charset="2"/>
                          </a:rPr>
                          <m:t>𝑠</m:t>
                        </m:r>
                      </m:sub>
                    </m:sSub>
                    <m:r>
                      <a:rPr lang="en-US" sz="2400" b="0" i="1" smtClean="0">
                        <a:latin typeface="Cambria Math" panose="02040503050406030204" pitchFamily="18" charset="0"/>
                        <a:ea typeface="Cambria Math" panose="02040503050406030204" pitchFamily="18" charset="0"/>
                        <a:sym typeface="Wingdings" panose="05000000000000000000" pitchFamily="2" charset="2"/>
                      </a:rPr>
                      <m:t>&lt;</m:t>
                    </m:r>
                    <m:r>
                      <a:rPr lang="en-US" sz="2400" i="1">
                        <a:latin typeface="Cambria Math" panose="02040503050406030204" pitchFamily="18" charset="0"/>
                        <a:ea typeface="Cambria Math" panose="02040503050406030204" pitchFamily="18" charset="0"/>
                        <a:sym typeface="Wingdings" panose="05000000000000000000" pitchFamily="2" charset="2"/>
                      </a:rPr>
                      <m:t>0</m:t>
                    </m:r>
                  </m:oMath>
                </a14:m>
                <a:endParaRPr lang="en-GB" sz="2400" dirty="0"/>
              </a:p>
            </p:txBody>
          </p:sp>
        </mc:Choice>
        <mc:Fallback>
          <p:sp>
            <p:nvSpPr>
              <p:cNvPr id="15" name="TextBox 14"/>
              <p:cNvSpPr txBox="1">
                <a:spLocks noRot="1" noChangeAspect="1" noMove="1" noResize="1" noEditPoints="1" noAdjustHandles="1" noChangeArrowheads="1" noChangeShapeType="1" noTextEdit="1"/>
              </p:cNvSpPr>
              <p:nvPr/>
            </p:nvSpPr>
            <p:spPr>
              <a:xfrm>
                <a:off x="493988" y="3233804"/>
                <a:ext cx="5444234" cy="830997"/>
              </a:xfrm>
              <a:prstGeom prst="rect">
                <a:avLst/>
              </a:prstGeom>
              <a:blipFill rotWithShape="0">
                <a:blip r:embed="rId5"/>
                <a:stretch>
                  <a:fillRect l="-1680" t="-5109" b="-1678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TextBox 17"/>
              <p:cNvSpPr txBox="1"/>
              <p:nvPr/>
            </p:nvSpPr>
            <p:spPr>
              <a:xfrm>
                <a:off x="620111" y="4224571"/>
                <a:ext cx="5370785" cy="1200329"/>
              </a:xfrm>
              <a:prstGeom prst="rect">
                <a:avLst/>
              </a:prstGeom>
              <a:noFill/>
            </p:spPr>
            <p:txBody>
              <a:bodyPr wrap="square" rtlCol="0">
                <a:spAutoFit/>
              </a:bodyPr>
              <a:lstStyle/>
              <a:p>
                <a:r>
                  <a:rPr lang="en-GB" sz="2400" dirty="0" smtClean="0"/>
                  <a:t>The </a:t>
                </a:r>
                <a:r>
                  <a:rPr lang="en-GB" sz="2400" dirty="0" smtClean="0">
                    <a:solidFill>
                      <a:schemeClr val="accent5"/>
                    </a:solidFill>
                  </a:rPr>
                  <a:t>longitudinal stability in a circular accelerator above transition</a:t>
                </a:r>
                <a:r>
                  <a:rPr lang="en-GB" sz="2400" dirty="0" smtClean="0">
                    <a:solidFill>
                      <a:srgbClr val="FF0000"/>
                    </a:solidFill>
                  </a:rPr>
                  <a:t> </a:t>
                </a:r>
                <a:r>
                  <a:rPr lang="en-GB" sz="2400" dirty="0" smtClean="0"/>
                  <a:t>requires that</a:t>
                </a:r>
                <a:r>
                  <a:rPr lang="en-GB" sz="2400" dirty="0" smtClean="0">
                    <a:solidFill>
                      <a:srgbClr val="FF0000"/>
                    </a:solidFill>
                  </a:rPr>
                  <a:t> </a:t>
                </a:r>
                <a14:m>
                  <m:oMath xmlns:m="http://schemas.openxmlformats.org/officeDocument/2006/math">
                    <m:sSub>
                      <m:sSubPr>
                        <m:ctrlPr>
                          <a:rPr lang="en-US" sz="2400" i="1" smtClean="0">
                            <a:solidFill>
                              <a:schemeClr val="accent5"/>
                            </a:solidFill>
                            <a:latin typeface="Cambria Math" charset="0"/>
                            <a:ea typeface="Cambria Math" panose="02040503050406030204" pitchFamily="18" charset="0"/>
                            <a:sym typeface="Wingdings" panose="05000000000000000000" pitchFamily="2" charset="2"/>
                          </a:rPr>
                        </m:ctrlPr>
                      </m:sSubPr>
                      <m:e>
                        <m:r>
                          <a:rPr lang="en-US" sz="2400" i="1">
                            <a:solidFill>
                              <a:schemeClr val="accent5"/>
                            </a:solidFill>
                            <a:latin typeface="Cambria Math" panose="02040503050406030204" pitchFamily="18" charset="0"/>
                            <a:ea typeface="Cambria Math" panose="02040503050406030204" pitchFamily="18" charset="0"/>
                            <a:sym typeface="Wingdings" panose="05000000000000000000" pitchFamily="2" charset="2"/>
                          </a:rPr>
                          <m:t>𝜑</m:t>
                        </m:r>
                      </m:e>
                      <m:sub>
                        <m:r>
                          <a:rPr lang="en-US" sz="2400" i="1">
                            <a:solidFill>
                              <a:schemeClr val="accent5"/>
                            </a:solidFill>
                            <a:latin typeface="Cambria Math" panose="02040503050406030204" pitchFamily="18" charset="0"/>
                            <a:ea typeface="Cambria Math" panose="02040503050406030204" pitchFamily="18" charset="0"/>
                            <a:sym typeface="Wingdings" panose="05000000000000000000" pitchFamily="2" charset="2"/>
                          </a:rPr>
                          <m:t>𝑠</m:t>
                        </m:r>
                      </m:sub>
                    </m:sSub>
                  </m:oMath>
                </a14:m>
                <a:r>
                  <a:rPr lang="en-GB" sz="2400" dirty="0" smtClean="0">
                    <a:solidFill>
                      <a:schemeClr val="accent5"/>
                    </a:solidFill>
                  </a:rPr>
                  <a:t> is between </a:t>
                </a:r>
                <a:r>
                  <a:rPr lang="el-GR" sz="2400" dirty="0" smtClean="0">
                    <a:solidFill>
                      <a:schemeClr val="accent5"/>
                    </a:solidFill>
                  </a:rPr>
                  <a:t>π</a:t>
                </a:r>
                <a:r>
                  <a:rPr lang="en-US" sz="2400" dirty="0" smtClean="0">
                    <a:solidFill>
                      <a:schemeClr val="accent5"/>
                    </a:solidFill>
                  </a:rPr>
                  <a:t>/2 and </a:t>
                </a:r>
                <a:r>
                  <a:rPr lang="el-GR" sz="2400" dirty="0">
                    <a:solidFill>
                      <a:schemeClr val="accent5"/>
                    </a:solidFill>
                  </a:rPr>
                  <a:t>π</a:t>
                </a:r>
                <a:r>
                  <a:rPr lang="en-GB" sz="2400" dirty="0" smtClean="0">
                    <a:solidFill>
                      <a:schemeClr val="accent5"/>
                    </a:solidFill>
                  </a:rPr>
                  <a:t> </a:t>
                </a:r>
                <a:endParaRPr lang="en-GB" sz="2400" dirty="0">
                  <a:solidFill>
                    <a:schemeClr val="accent5"/>
                  </a:solidFill>
                </a:endParaRPr>
              </a:p>
            </p:txBody>
          </p:sp>
        </mc:Choice>
        <mc:Fallback>
          <p:sp>
            <p:nvSpPr>
              <p:cNvPr id="18" name="TextBox 17"/>
              <p:cNvSpPr txBox="1">
                <a:spLocks noRot="1" noChangeAspect="1" noMove="1" noResize="1" noEditPoints="1" noAdjustHandles="1" noChangeArrowheads="1" noChangeShapeType="1" noTextEdit="1"/>
              </p:cNvSpPr>
              <p:nvPr/>
            </p:nvSpPr>
            <p:spPr>
              <a:xfrm>
                <a:off x="620111" y="4224571"/>
                <a:ext cx="5370785" cy="1200329"/>
              </a:xfrm>
              <a:prstGeom prst="rect">
                <a:avLst/>
              </a:prstGeom>
              <a:blipFill rotWithShape="0">
                <a:blip r:embed="rId6"/>
                <a:stretch>
                  <a:fillRect l="-1816" t="-3553" r="-1362" b="-1116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Rectangle 12"/>
              <p:cNvSpPr/>
              <p:nvPr/>
            </p:nvSpPr>
            <p:spPr>
              <a:xfrm>
                <a:off x="8227962" y="6041451"/>
                <a:ext cx="293407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solidFill>
                            <a:schemeClr val="accent5"/>
                          </a:solidFill>
                          <a:latin typeface="Cambria Math" panose="02040503050406030204" pitchFamily="18" charset="0"/>
                        </a:rPr>
                        <m:t>𝑉</m:t>
                      </m:r>
                      <m:d>
                        <m:dPr>
                          <m:ctrlPr>
                            <a:rPr lang="en-US" i="1">
                              <a:solidFill>
                                <a:schemeClr val="accent5"/>
                              </a:solidFill>
                              <a:latin typeface="Cambria Math" charset="0"/>
                            </a:rPr>
                          </m:ctrlPr>
                        </m:dPr>
                        <m:e>
                          <m:r>
                            <a:rPr lang="en-US" i="1">
                              <a:solidFill>
                                <a:schemeClr val="accent5"/>
                              </a:solidFill>
                              <a:latin typeface="Cambria Math" panose="02040503050406030204" pitchFamily="18" charset="0"/>
                            </a:rPr>
                            <m:t>𝑡</m:t>
                          </m:r>
                        </m:e>
                      </m:d>
                      <m:r>
                        <a:rPr lang="en-US" i="1">
                          <a:solidFill>
                            <a:schemeClr val="accent5"/>
                          </a:solidFill>
                          <a:latin typeface="Cambria Math" panose="02040503050406030204" pitchFamily="18" charset="0"/>
                        </a:rPr>
                        <m:t>=</m:t>
                      </m:r>
                      <m:sSub>
                        <m:sSubPr>
                          <m:ctrlPr>
                            <a:rPr lang="en-US" i="1">
                              <a:solidFill>
                                <a:schemeClr val="accent5"/>
                              </a:solidFill>
                              <a:latin typeface="Cambria Math" charset="0"/>
                            </a:rPr>
                          </m:ctrlPr>
                        </m:sSubPr>
                        <m:e>
                          <m:r>
                            <a:rPr lang="en-US" i="1">
                              <a:solidFill>
                                <a:schemeClr val="accent5"/>
                              </a:solidFill>
                              <a:latin typeface="Cambria Math" panose="02040503050406030204" pitchFamily="18" charset="0"/>
                            </a:rPr>
                            <m:t>𝑉</m:t>
                          </m:r>
                        </m:e>
                        <m:sub>
                          <m:r>
                            <a:rPr lang="en-US" i="1">
                              <a:solidFill>
                                <a:schemeClr val="accent5"/>
                              </a:solidFill>
                              <a:latin typeface="Cambria Math" panose="02040503050406030204" pitchFamily="18" charset="0"/>
                            </a:rPr>
                            <m:t>𝑚𝑎𝑥</m:t>
                          </m:r>
                        </m:sub>
                      </m:sSub>
                      <m:r>
                        <m:rPr>
                          <m:sty m:val="p"/>
                        </m:rPr>
                        <a:rPr lang="en-US">
                          <a:solidFill>
                            <a:schemeClr val="accent5"/>
                          </a:solidFill>
                          <a:latin typeface="Cambria Math" panose="02040503050406030204" pitchFamily="18" charset="0"/>
                        </a:rPr>
                        <m:t>sin</m:t>
                      </m:r>
                      <m:r>
                        <a:rPr lang="en-US" i="1">
                          <a:solidFill>
                            <a:schemeClr val="accent5"/>
                          </a:solidFill>
                          <a:latin typeface="Cambria Math" panose="02040503050406030204" pitchFamily="18" charset="0"/>
                        </a:rPr>
                        <m:t>⁡(</m:t>
                      </m:r>
                      <m:sSub>
                        <m:sSubPr>
                          <m:ctrlPr>
                            <a:rPr lang="en-US" i="1">
                              <a:solidFill>
                                <a:schemeClr val="accent5"/>
                              </a:solidFill>
                              <a:latin typeface="Cambria Math" charset="0"/>
                            </a:rPr>
                          </m:ctrlPr>
                        </m:sSubPr>
                        <m:e>
                          <m:r>
                            <m:rPr>
                              <m:sty m:val="p"/>
                            </m:rPr>
                            <a:rPr lang="el-GR" i="1">
                              <a:solidFill>
                                <a:schemeClr val="accent5"/>
                              </a:solidFill>
                              <a:latin typeface="Cambria Math" panose="02040503050406030204" pitchFamily="18" charset="0"/>
                              <a:ea typeface="Cambria Math" panose="02040503050406030204" pitchFamily="18" charset="0"/>
                            </a:rPr>
                            <m:t>Ω</m:t>
                          </m:r>
                        </m:e>
                        <m:sub>
                          <m:r>
                            <a:rPr lang="en-US" i="1">
                              <a:solidFill>
                                <a:schemeClr val="accent5"/>
                              </a:solidFill>
                              <a:latin typeface="Cambria Math" panose="02040503050406030204" pitchFamily="18" charset="0"/>
                            </a:rPr>
                            <m:t>𝑅𝐹</m:t>
                          </m:r>
                        </m:sub>
                      </m:sSub>
                      <m:r>
                        <a:rPr lang="en-US" i="1">
                          <a:solidFill>
                            <a:schemeClr val="accent5"/>
                          </a:solidFill>
                          <a:latin typeface="Cambria Math" panose="02040503050406030204" pitchFamily="18" charset="0"/>
                        </a:rPr>
                        <m:t>𝑡</m:t>
                      </m:r>
                      <m:r>
                        <a:rPr lang="en-US" i="1">
                          <a:solidFill>
                            <a:schemeClr val="accent5"/>
                          </a:solidFill>
                          <a:latin typeface="Cambria Math" panose="02040503050406030204" pitchFamily="18" charset="0"/>
                        </a:rPr>
                        <m:t>+</m:t>
                      </m:r>
                      <m:sSub>
                        <m:sSubPr>
                          <m:ctrlPr>
                            <a:rPr lang="en-US" i="1">
                              <a:solidFill>
                                <a:schemeClr val="accent5"/>
                              </a:solidFill>
                              <a:latin typeface="Cambria Math" charset="0"/>
                            </a:rPr>
                          </m:ctrlPr>
                        </m:sSubPr>
                        <m:e>
                          <m:r>
                            <a:rPr lang="en-US" i="1">
                              <a:solidFill>
                                <a:schemeClr val="accent5"/>
                              </a:solidFill>
                              <a:latin typeface="Cambria Math" panose="02040503050406030204" pitchFamily="18" charset="0"/>
                              <a:ea typeface="Cambria Math" panose="02040503050406030204" pitchFamily="18" charset="0"/>
                            </a:rPr>
                            <m:t>𝜑</m:t>
                          </m:r>
                        </m:e>
                        <m:sub>
                          <m:r>
                            <a:rPr lang="en-US" i="1">
                              <a:solidFill>
                                <a:schemeClr val="accent5"/>
                              </a:solidFill>
                              <a:latin typeface="Cambria Math" panose="02040503050406030204" pitchFamily="18" charset="0"/>
                            </a:rPr>
                            <m:t>𝑠</m:t>
                          </m:r>
                        </m:sub>
                      </m:sSub>
                      <m:r>
                        <a:rPr lang="en-US" i="1">
                          <a:solidFill>
                            <a:schemeClr val="accent5"/>
                          </a:solidFill>
                          <a:latin typeface="Cambria Math" panose="02040503050406030204" pitchFamily="18" charset="0"/>
                        </a:rPr>
                        <m:t>)</m:t>
                      </m:r>
                    </m:oMath>
                  </m:oMathPara>
                </a14:m>
                <a:endParaRPr lang="en-GB" dirty="0">
                  <a:solidFill>
                    <a:schemeClr val="accent5"/>
                  </a:solidFill>
                </a:endParaRPr>
              </a:p>
            </p:txBody>
          </p:sp>
        </mc:Choice>
        <mc:Fallback>
          <p:sp>
            <p:nvSpPr>
              <p:cNvPr id="13" name="Rectangle 12"/>
              <p:cNvSpPr>
                <a:spLocks noRot="1" noChangeAspect="1" noMove="1" noResize="1" noEditPoints="1" noAdjustHandles="1" noChangeArrowheads="1" noChangeShapeType="1" noTextEdit="1"/>
              </p:cNvSpPr>
              <p:nvPr/>
            </p:nvSpPr>
            <p:spPr>
              <a:xfrm>
                <a:off x="8227962" y="6041451"/>
                <a:ext cx="2934072" cy="369332"/>
              </a:xfrm>
              <a:prstGeom prst="rect">
                <a:avLst/>
              </a:prstGeom>
              <a:blipFill rotWithShape="0">
                <a:blip r:embed="rId7"/>
                <a:stretch>
                  <a:fillRect t="-98361" b="-118033"/>
                </a:stretch>
              </a:blipFill>
            </p:spPr>
            <p:txBody>
              <a:bodyPr/>
              <a:lstStyle/>
              <a:p>
                <a:r>
                  <a:rPr lang="en-US">
                    <a:noFill/>
                  </a:rPr>
                  <a:t> </a:t>
                </a:r>
              </a:p>
            </p:txBody>
          </p:sp>
        </mc:Fallback>
      </mc:AlternateContent>
      <p:sp>
        <p:nvSpPr>
          <p:cNvPr id="2" name="Date Placeholder 1"/>
          <p:cNvSpPr>
            <a:spLocks noGrp="1"/>
          </p:cNvSpPr>
          <p:nvPr>
            <p:ph type="dt" sz="half" idx="10"/>
          </p:nvPr>
        </p:nvSpPr>
        <p:spPr/>
        <p:txBody>
          <a:bodyPr/>
          <a:lstStyle/>
          <a:p>
            <a:r>
              <a:rPr lang="en-US" smtClean="0"/>
              <a:t>22.03.2022</a:t>
            </a:r>
            <a:endParaRPr lang="en-GB"/>
          </a:p>
        </p:txBody>
      </p:sp>
      <p:sp>
        <p:nvSpPr>
          <p:cNvPr id="3" name="Footer Placeholder 2"/>
          <p:cNvSpPr>
            <a:spLocks noGrp="1"/>
          </p:cNvSpPr>
          <p:nvPr>
            <p:ph type="ftr" sz="quarter" idx="11"/>
          </p:nvPr>
        </p:nvSpPr>
        <p:spPr>
          <a:xfrm>
            <a:off x="1876096" y="6372225"/>
            <a:ext cx="4114800" cy="365125"/>
          </a:xfrm>
        </p:spPr>
        <p:txBody>
          <a:bodyPr/>
          <a:lstStyle/>
          <a:p>
            <a:r>
              <a:rPr lang="en-GB" smtClean="0"/>
              <a:t>Introduction to accelerator physics, R. Alemany Fernandez</a:t>
            </a:r>
            <a:endParaRPr lang="en-GB"/>
          </a:p>
        </p:txBody>
      </p:sp>
      <p:sp>
        <p:nvSpPr>
          <p:cNvPr id="4" name="Slide Number Placeholder 3"/>
          <p:cNvSpPr>
            <a:spLocks noGrp="1"/>
          </p:cNvSpPr>
          <p:nvPr>
            <p:ph type="sldNum" sz="quarter" idx="12"/>
          </p:nvPr>
        </p:nvSpPr>
        <p:spPr/>
        <p:txBody>
          <a:bodyPr/>
          <a:lstStyle/>
          <a:p>
            <a:fld id="{F45B2314-50F7-4F10-B8A8-A8DCE8E27403}" type="slidenum">
              <a:rPr lang="en-GB" smtClean="0"/>
              <a:t>48</a:t>
            </a:fld>
            <a:endParaRPr lang="en-GB"/>
          </a:p>
        </p:txBody>
      </p:sp>
      <mc:AlternateContent xmlns:mc="http://schemas.openxmlformats.org/markup-compatibility/2006" xmlns:a14="http://schemas.microsoft.com/office/drawing/2010/main">
        <mc:Choice Requires="a14">
          <p:graphicFrame>
            <p:nvGraphicFramePr>
              <p:cNvPr id="26" name="Table 25"/>
              <p:cNvGraphicFramePr>
                <a:graphicFrameLocks noGrp="1"/>
              </p:cNvGraphicFramePr>
              <p:nvPr>
                <p:extLst>
                  <p:ext uri="{D42A27DB-BD31-4B8C-83A1-F6EECF244321}">
                    <p14:modId xmlns:p14="http://schemas.microsoft.com/office/powerpoint/2010/main" val="1697008701"/>
                  </p:ext>
                </p:extLst>
              </p:nvPr>
            </p:nvGraphicFramePr>
            <p:xfrm>
              <a:off x="2180236" y="79433"/>
              <a:ext cx="2094107" cy="658178"/>
            </p:xfrm>
            <a:graphic>
              <a:graphicData uri="http://schemas.openxmlformats.org/drawingml/2006/table">
                <a:tbl>
                  <a:tblPr firstRow="1" bandRow="1">
                    <a:tableStyleId>{2D5ABB26-0587-4C30-8999-92F81FD0307C}</a:tableStyleId>
                  </a:tblPr>
                  <a:tblGrid>
                    <a:gridCol w="1229760">
                      <a:extLst>
                        <a:ext uri="{9D8B030D-6E8A-4147-A177-3AD203B41FA5}">
                          <a16:colId xmlns:a16="http://schemas.microsoft.com/office/drawing/2014/main" xmlns="" val="2500582223"/>
                        </a:ext>
                      </a:extLst>
                    </a:gridCol>
                    <a:gridCol w="864347">
                      <a:extLst>
                        <a:ext uri="{9D8B030D-6E8A-4147-A177-3AD203B41FA5}">
                          <a16:colId xmlns:a16="http://schemas.microsoft.com/office/drawing/2014/main" xmlns="" val="132000027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sSub>
                                  <m:sSubPr>
                                    <m:ctrlPr>
                                      <a:rPr lang="en-US" sz="1800" b="0" i="1" smtClean="0">
                                        <a:latin typeface="Cambria Math" charset="0"/>
                                        <a:sym typeface="Wingdings" panose="05000000000000000000" pitchFamily="2" charset="2"/>
                                      </a:rPr>
                                    </m:ctrlPr>
                                  </m:sSubPr>
                                  <m:e>
                                    <m:r>
                                      <a:rPr lang="en-US" sz="1800" b="0" i="1" smtClean="0">
                                        <a:latin typeface="Cambria Math" panose="02040503050406030204" pitchFamily="18" charset="0"/>
                                        <a:ea typeface="Cambria Math" panose="02040503050406030204" pitchFamily="18" charset="0"/>
                                        <a:sym typeface="Wingdings" panose="05000000000000000000" pitchFamily="2" charset="2"/>
                                      </a:rPr>
                                      <m:t>𝛾</m:t>
                                    </m:r>
                                  </m:e>
                                  <m:sub>
                                    <m:r>
                                      <a:rPr lang="en-US" sz="1800" b="0" i="1" smtClean="0">
                                        <a:latin typeface="Cambria Math" panose="02040503050406030204" pitchFamily="18" charset="0"/>
                                        <a:sym typeface="Wingdings" panose="05000000000000000000" pitchFamily="2" charset="2"/>
                                      </a:rPr>
                                      <m:t>𝑡𝑟</m:t>
                                    </m:r>
                                  </m:sub>
                                </m:sSub>
                                <m:r>
                                  <a:rPr lang="en-US" sz="1800" b="0" i="1" smtClean="0">
                                    <a:latin typeface="Cambria Math" panose="02040503050406030204" pitchFamily="18" charset="0"/>
                                    <a:sym typeface="Wingdings" panose="05000000000000000000" pitchFamily="2" charset="2"/>
                                  </a:rPr>
                                  <m:t>=</m:t>
                                </m:r>
                                <m:f>
                                  <m:fPr>
                                    <m:ctrlPr>
                                      <a:rPr lang="en-US" sz="1800" b="0" i="1" smtClean="0">
                                        <a:latin typeface="Cambria Math" charset="0"/>
                                        <a:sym typeface="Wingdings" panose="05000000000000000000" pitchFamily="2" charset="2"/>
                                      </a:rPr>
                                    </m:ctrlPr>
                                  </m:fPr>
                                  <m:num>
                                    <m:r>
                                      <a:rPr lang="en-US" sz="1800" b="0" i="0" smtClean="0">
                                        <a:latin typeface="Cambria Math" panose="02040503050406030204" pitchFamily="18" charset="0"/>
                                        <a:sym typeface="Wingdings" panose="05000000000000000000" pitchFamily="2" charset="2"/>
                                      </a:rPr>
                                      <m:t>1</m:t>
                                    </m:r>
                                  </m:num>
                                  <m:den>
                                    <m:rad>
                                      <m:radPr>
                                        <m:degHide m:val="on"/>
                                        <m:ctrlPr>
                                          <a:rPr lang="en-US" sz="1800" b="0" i="1" smtClean="0">
                                            <a:latin typeface="Cambria Math" charset="0"/>
                                            <a:sym typeface="Wingdings" panose="05000000000000000000" pitchFamily="2" charset="2"/>
                                          </a:rPr>
                                        </m:ctrlPr>
                                      </m:radPr>
                                      <m:deg/>
                                      <m:e>
                                        <m:r>
                                          <a:rPr lang="en-US" sz="1800" b="0" i="1" smtClean="0">
                                            <a:latin typeface="Cambria Math" panose="02040503050406030204" pitchFamily="18" charset="0"/>
                                            <a:ea typeface="Cambria Math" panose="02040503050406030204" pitchFamily="18" charset="0"/>
                                            <a:sym typeface="Wingdings" panose="05000000000000000000" pitchFamily="2" charset="2"/>
                                          </a:rPr>
                                          <m:t>𝛼</m:t>
                                        </m:r>
                                      </m:e>
                                    </m:rad>
                                  </m:den>
                                </m:f>
                              </m:oMath>
                            </m:oMathPara>
                          </a14:m>
                          <a:endParaRPr lang="en-GB" sz="1800" dirty="0"/>
                        </a:p>
                      </a:txBody>
                      <a:tcPr>
                        <a:noFill/>
                      </a:tcPr>
                    </a:tc>
                    <a:tc>
                      <a:txBody>
                        <a:bodyPr/>
                        <a:lstStyle/>
                        <a:p>
                          <a:pPr algn="r"/>
                          <a:r>
                            <a:rPr lang="en-GB" sz="1800" dirty="0" smtClean="0"/>
                            <a:t>Eq. 19</a:t>
                          </a:r>
                          <a:endParaRPr lang="en-GB" sz="1800" dirty="0"/>
                        </a:p>
                      </a:txBody>
                      <a:tcPr anchor="ctr"/>
                    </a:tc>
                    <a:extLst>
                      <a:ext uri="{0D108BD9-81ED-4DB2-BD59-A6C34878D82A}">
                        <a16:rowId xmlns:a16="http://schemas.microsoft.com/office/drawing/2014/main" xmlns="" val="1258918592"/>
                      </a:ext>
                    </a:extLst>
                  </a:tr>
                </a:tbl>
              </a:graphicData>
            </a:graphic>
          </p:graphicFrame>
        </mc:Choice>
        <mc:Fallback xmlns="">
          <p:graphicFrame>
            <p:nvGraphicFramePr>
              <p:cNvPr id="26" name="Table 25"/>
              <p:cNvGraphicFramePr>
                <a:graphicFrameLocks noGrp="1"/>
              </p:cNvGraphicFramePr>
              <p:nvPr>
                <p:extLst>
                  <p:ext uri="{D42A27DB-BD31-4B8C-83A1-F6EECF244321}">
                    <p14:modId xmlns:p14="http://schemas.microsoft.com/office/powerpoint/2010/main" val="1697008701"/>
                  </p:ext>
                </p:extLst>
              </p:nvPr>
            </p:nvGraphicFramePr>
            <p:xfrm>
              <a:off x="2180236" y="79433"/>
              <a:ext cx="2094107" cy="658178"/>
            </p:xfrm>
            <a:graphic>
              <a:graphicData uri="http://schemas.openxmlformats.org/drawingml/2006/table">
                <a:tbl>
                  <a:tblPr firstRow="1" bandRow="1">
                    <a:tableStyleId>{2D5ABB26-0587-4C30-8999-92F81FD0307C}</a:tableStyleId>
                  </a:tblPr>
                  <a:tblGrid>
                    <a:gridCol w="1229760">
                      <a:extLst>
                        <a:ext uri="{9D8B030D-6E8A-4147-A177-3AD203B41FA5}">
                          <a16:colId xmlns:a16="http://schemas.microsoft.com/office/drawing/2014/main" xmlns="" xmlns:a14="http://schemas.microsoft.com/office/drawing/2010/main" val="2500582223"/>
                        </a:ext>
                      </a:extLst>
                    </a:gridCol>
                    <a:gridCol w="864347">
                      <a:extLst>
                        <a:ext uri="{9D8B030D-6E8A-4147-A177-3AD203B41FA5}">
                          <a16:colId xmlns:a16="http://schemas.microsoft.com/office/drawing/2014/main" xmlns="" xmlns:a14="http://schemas.microsoft.com/office/drawing/2010/main" val="1320000271"/>
                        </a:ext>
                      </a:extLst>
                    </a:gridCol>
                  </a:tblGrid>
                  <a:tr h="658178">
                    <a:tc>
                      <a:txBody>
                        <a:bodyPr/>
                        <a:lstStyle/>
                        <a:p>
                          <a:endParaRPr lang="en-US"/>
                        </a:p>
                      </a:txBody>
                      <a:tcPr>
                        <a:blipFill rotWithShape="0">
                          <a:blip r:embed="rId10"/>
                          <a:stretch>
                            <a:fillRect r="-69951"/>
                          </a:stretch>
                        </a:blipFill>
                      </a:tcPr>
                    </a:tc>
                    <a:tc>
                      <a:txBody>
                        <a:bodyPr/>
                        <a:lstStyle/>
                        <a:p>
                          <a:pPr algn="r"/>
                          <a:r>
                            <a:rPr lang="en-GB" sz="1800" dirty="0" smtClean="0"/>
                            <a:t>Eq. 19</a:t>
                          </a:r>
                          <a:endParaRPr lang="en-GB" sz="1800" dirty="0"/>
                        </a:p>
                      </a:txBody>
                      <a:tcPr anchor="ctr"/>
                    </a:tc>
                    <a:extLst>
                      <a:ext uri="{0D108BD9-81ED-4DB2-BD59-A6C34878D82A}">
                        <a16:rowId xmlns:a16="http://schemas.microsoft.com/office/drawing/2014/main" xmlns="" xmlns:a14="http://schemas.microsoft.com/office/drawing/2010/main" val="1258918592"/>
                      </a:ext>
                    </a:extLst>
                  </a:tr>
                </a:tbl>
              </a:graphicData>
            </a:graphic>
          </p:graphicFrame>
        </mc:Fallback>
      </mc:AlternateContent>
      <p:sp>
        <p:nvSpPr>
          <p:cNvPr id="5" name="Freeform 4"/>
          <p:cNvSpPr/>
          <p:nvPr/>
        </p:nvSpPr>
        <p:spPr>
          <a:xfrm>
            <a:off x="3991087" y="559398"/>
            <a:ext cx="1516828" cy="132384"/>
          </a:xfrm>
          <a:custGeom>
            <a:avLst/>
            <a:gdLst>
              <a:gd name="connsiteX0" fmla="*/ 0 w 1516828"/>
              <a:gd name="connsiteY0" fmla="*/ 0 h 132384"/>
              <a:gd name="connsiteX1" fmla="*/ 537882 w 1516828"/>
              <a:gd name="connsiteY1" fmla="*/ 129091 h 132384"/>
              <a:gd name="connsiteX2" fmla="*/ 1516828 w 1516828"/>
              <a:gd name="connsiteY2" fmla="*/ 96818 h 132384"/>
            </a:gdLst>
            <a:ahLst/>
            <a:cxnLst>
              <a:cxn ang="0">
                <a:pos x="connsiteX0" y="connsiteY0"/>
              </a:cxn>
              <a:cxn ang="0">
                <a:pos x="connsiteX1" y="connsiteY1"/>
              </a:cxn>
              <a:cxn ang="0">
                <a:pos x="connsiteX2" y="connsiteY2"/>
              </a:cxn>
            </a:cxnLst>
            <a:rect l="l" t="t" r="r" b="b"/>
            <a:pathLst>
              <a:path w="1516828" h="132384">
                <a:moveTo>
                  <a:pt x="0" y="0"/>
                </a:moveTo>
                <a:cubicBezTo>
                  <a:pt x="142538" y="56477"/>
                  <a:pt x="285077" y="112955"/>
                  <a:pt x="537882" y="129091"/>
                </a:cubicBezTo>
                <a:cubicBezTo>
                  <a:pt x="790687" y="145227"/>
                  <a:pt x="1516828" y="96818"/>
                  <a:pt x="1516828" y="96818"/>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593976" y="15376"/>
            <a:ext cx="344245" cy="80440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11"/>
          <a:stretch>
            <a:fillRect/>
          </a:stretch>
        </p:blipFill>
        <p:spPr>
          <a:xfrm>
            <a:off x="8069398" y="1289815"/>
            <a:ext cx="3284402" cy="2291443"/>
          </a:xfrm>
          <a:prstGeom prst="rect">
            <a:avLst/>
          </a:prstGeom>
        </p:spPr>
      </p:pic>
      <p:pic>
        <p:nvPicPr>
          <p:cNvPr id="25" name="Picture 24"/>
          <p:cNvPicPr>
            <a:picLocks noChangeAspect="1"/>
          </p:cNvPicPr>
          <p:nvPr/>
        </p:nvPicPr>
        <p:blipFill>
          <a:blip r:embed="rId12"/>
          <a:stretch>
            <a:fillRect/>
          </a:stretch>
        </p:blipFill>
        <p:spPr>
          <a:xfrm>
            <a:off x="8069398" y="3649999"/>
            <a:ext cx="3284402" cy="2291443"/>
          </a:xfrm>
          <a:prstGeom prst="rect">
            <a:avLst/>
          </a:prstGeom>
        </p:spPr>
      </p:pic>
    </p:spTree>
    <p:extLst>
      <p:ext uri="{BB962C8B-B14F-4D97-AF65-F5344CB8AC3E}">
        <p14:creationId xmlns:p14="http://schemas.microsoft.com/office/powerpoint/2010/main" val="315844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5" grpId="0"/>
      <p:bldP spid="18" grpId="0"/>
      <p:bldP spid="13" grpId="0"/>
      <p:bldP spid="5" grpId="0" animBg="1"/>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p:cNvSpPr/>
          <p:nvPr/>
        </p:nvSpPr>
        <p:spPr>
          <a:xfrm>
            <a:off x="351283" y="247151"/>
            <a:ext cx="11655660" cy="830768"/>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51283" y="247151"/>
            <a:ext cx="11655660" cy="646331"/>
          </a:xfrm>
          <a:prstGeom prst="rect">
            <a:avLst/>
          </a:prstGeom>
          <a:noFill/>
          <a:ln>
            <a:noFill/>
          </a:ln>
        </p:spPr>
        <p:txBody>
          <a:bodyPr wrap="square" rtlCol="0">
            <a:spAutoFit/>
          </a:bodyPr>
          <a:lstStyle/>
          <a:p>
            <a:r>
              <a:rPr lang="en-GB" dirty="0" smtClean="0"/>
              <a:t>The principle of phase stability due to RF focusing assures that the ensemble of particles can be accelerated in synchrotrons even if they are not exactly at the synchronous phase and energy. Such particles just oscillate around the reference particle.</a:t>
            </a:r>
            <a:endParaRPr lang="en-GB" dirty="0"/>
          </a:p>
        </p:txBody>
      </p:sp>
      <p:sp>
        <p:nvSpPr>
          <p:cNvPr id="3" name="TextBox 2"/>
          <p:cNvSpPr txBox="1"/>
          <p:nvPr/>
        </p:nvSpPr>
        <p:spPr>
          <a:xfrm>
            <a:off x="351283" y="1081863"/>
            <a:ext cx="7913448" cy="369332"/>
          </a:xfrm>
          <a:prstGeom prst="rect">
            <a:avLst/>
          </a:prstGeom>
          <a:noFill/>
        </p:spPr>
        <p:txBody>
          <a:bodyPr wrap="none" rtlCol="0">
            <a:spAutoFit/>
          </a:bodyPr>
          <a:lstStyle/>
          <a:p>
            <a:r>
              <a:rPr lang="en-GB" dirty="0" smtClean="0"/>
              <a:t>In the case where there is no acceleration applied to the synchronous particle, i.e.</a:t>
            </a:r>
            <a:endParaRPr lang="en-GB" dirty="0"/>
          </a:p>
        </p:txBody>
      </p:sp>
      <mc:AlternateContent xmlns:mc="http://schemas.openxmlformats.org/markup-compatibility/2006">
        <mc:Choice xmlns:a14="http://schemas.microsoft.com/office/drawing/2010/main" Requires="a14">
          <p:graphicFrame>
            <p:nvGraphicFramePr>
              <p:cNvPr id="4" name="Table 3"/>
              <p:cNvGraphicFramePr>
                <a:graphicFrameLocks noGrp="1"/>
              </p:cNvGraphicFramePr>
              <p:nvPr>
                <p:extLst>
                  <p:ext uri="{D42A27DB-BD31-4B8C-83A1-F6EECF244321}">
                    <p14:modId xmlns:p14="http://schemas.microsoft.com/office/powerpoint/2010/main" val="1228139814"/>
                  </p:ext>
                </p:extLst>
              </p:nvPr>
            </p:nvGraphicFramePr>
            <p:xfrm>
              <a:off x="351283" y="1451195"/>
              <a:ext cx="10118398" cy="640080"/>
            </p:xfrm>
            <a:graphic>
              <a:graphicData uri="http://schemas.openxmlformats.org/drawingml/2006/table">
                <a:tbl>
                  <a:tblPr firstRow="1" bandRow="1">
                    <a:tableStyleId>{2D5ABB26-0587-4C30-8999-92F81FD0307C}</a:tableStyleId>
                  </a:tblPr>
                  <a:tblGrid>
                    <a:gridCol w="7073461">
                      <a:extLst>
                        <a:ext uri="{9D8B030D-6E8A-4147-A177-3AD203B41FA5}">
                          <a16:colId xmlns:a16="http://schemas.microsoft.com/office/drawing/2014/main" xmlns="" val="2435879438"/>
                        </a:ext>
                      </a:extLst>
                    </a:gridCol>
                    <a:gridCol w="3044937">
                      <a:extLst>
                        <a:ext uri="{9D8B030D-6E8A-4147-A177-3AD203B41FA5}">
                          <a16:colId xmlns:a16="http://schemas.microsoft.com/office/drawing/2014/main" xmlns="" val="348928089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r>
                                  <a:rPr lang="en-US" i="1" smtClean="0">
                                    <a:solidFill>
                                      <a:schemeClr val="tx1"/>
                                    </a:solidFill>
                                    <a:latin typeface="Cambria Math" panose="02040503050406030204" pitchFamily="18" charset="0"/>
                                  </a:rPr>
                                  <m:t>𝑉</m:t>
                                </m:r>
                                <m:d>
                                  <m:dPr>
                                    <m:ctrlPr>
                                      <a:rPr lang="en-US" i="1">
                                        <a:solidFill>
                                          <a:schemeClr val="tx1"/>
                                        </a:solidFill>
                                        <a:latin typeface="Cambria Math" charset="0"/>
                                      </a:rPr>
                                    </m:ctrlPr>
                                  </m:dPr>
                                  <m:e>
                                    <m:sSub>
                                      <m:sSubPr>
                                        <m:ctrlPr>
                                          <a:rPr lang="en-US" sz="1800" b="0" i="1" smtClean="0">
                                            <a:latin typeface="Cambria Math" charset="0"/>
                                            <a:ea typeface="Cambria Math" panose="02040503050406030204" pitchFamily="18" charset="0"/>
                                            <a:sym typeface="Wingdings" panose="05000000000000000000" pitchFamily="2" charset="2"/>
                                          </a:rPr>
                                        </m:ctrlPr>
                                      </m:sSubPr>
                                      <m:e>
                                        <m:r>
                                          <a:rPr lang="en-US" sz="1800" b="0" i="1" smtClean="0">
                                            <a:latin typeface="Cambria Math" panose="02040503050406030204" pitchFamily="18" charset="0"/>
                                            <a:ea typeface="Cambria Math" panose="02040503050406030204" pitchFamily="18" charset="0"/>
                                            <a:sym typeface="Wingdings" panose="05000000000000000000" pitchFamily="2" charset="2"/>
                                          </a:rPr>
                                          <m:t>𝜑</m:t>
                                        </m:r>
                                      </m:e>
                                      <m:sub>
                                        <m:r>
                                          <a:rPr lang="en-US" sz="1800" b="0" i="1" smtClean="0">
                                            <a:latin typeface="Cambria Math" panose="02040503050406030204" pitchFamily="18" charset="0"/>
                                            <a:ea typeface="Cambria Math" panose="02040503050406030204" pitchFamily="18" charset="0"/>
                                            <a:sym typeface="Wingdings" panose="05000000000000000000" pitchFamily="2" charset="2"/>
                                          </a:rPr>
                                          <m:t>𝑠</m:t>
                                        </m:r>
                                      </m:sub>
                                    </m:sSub>
                                  </m:e>
                                </m:d>
                                <m:r>
                                  <a:rPr lang="en-US" i="1">
                                    <a:solidFill>
                                      <a:schemeClr val="tx1"/>
                                    </a:solidFill>
                                    <a:latin typeface="Cambria Math" panose="02040503050406030204" pitchFamily="18" charset="0"/>
                                  </a:rPr>
                                  <m:t>=</m:t>
                                </m:r>
                                <m:sSub>
                                  <m:sSubPr>
                                    <m:ctrlPr>
                                      <a:rPr lang="en-US" i="1">
                                        <a:solidFill>
                                          <a:schemeClr val="tx1"/>
                                        </a:solidFill>
                                        <a:latin typeface="Cambria Math"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𝑚𝑎𝑥</m:t>
                                    </m:r>
                                  </m:sub>
                                </m:sSub>
                                <m:r>
                                  <m:rPr>
                                    <m:sty m:val="p"/>
                                  </m:rPr>
                                  <a:rPr lang="en-US">
                                    <a:solidFill>
                                      <a:schemeClr val="tx1"/>
                                    </a:solidFill>
                                    <a:latin typeface="Cambria Math" panose="02040503050406030204" pitchFamily="18" charset="0"/>
                                  </a:rPr>
                                  <m:t>sin</m:t>
                                </m:r>
                                <m:sSub>
                                  <m:sSubPr>
                                    <m:ctrlPr>
                                      <a:rPr lang="en-US" sz="1800" b="0" i="1" smtClean="0">
                                        <a:latin typeface="Cambria Math" charset="0"/>
                                        <a:ea typeface="Cambria Math" panose="02040503050406030204" pitchFamily="18" charset="0"/>
                                        <a:sym typeface="Wingdings" panose="05000000000000000000" pitchFamily="2" charset="2"/>
                                      </a:rPr>
                                    </m:ctrlPr>
                                  </m:sSubPr>
                                  <m:e>
                                    <m:r>
                                      <a:rPr lang="en-US" sz="1800" b="0" i="1" smtClean="0">
                                        <a:latin typeface="Cambria Math" panose="02040503050406030204" pitchFamily="18" charset="0"/>
                                        <a:ea typeface="Cambria Math" panose="02040503050406030204" pitchFamily="18" charset="0"/>
                                        <a:sym typeface="Wingdings" panose="05000000000000000000" pitchFamily="2" charset="2"/>
                                      </a:rPr>
                                      <m:t>𝜑</m:t>
                                    </m:r>
                                  </m:e>
                                  <m:sub>
                                    <m:r>
                                      <a:rPr lang="en-US" sz="1800" b="0" i="1" smtClean="0">
                                        <a:latin typeface="Cambria Math" panose="02040503050406030204" pitchFamily="18" charset="0"/>
                                        <a:ea typeface="Cambria Math" panose="02040503050406030204" pitchFamily="18" charset="0"/>
                                        <a:sym typeface="Wingdings" panose="05000000000000000000" pitchFamily="2" charset="2"/>
                                      </a:rPr>
                                      <m:t>𝑠</m:t>
                                    </m:r>
                                  </m:sub>
                                </m:sSub>
                              </m:oMath>
                            </m:oMathPara>
                          </a14:m>
                          <a:endParaRPr lang="en-GB"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r>
                                  <a:rPr lang="en-US" sz="1800" b="0" i="1" smtClean="0">
                                    <a:latin typeface="Cambria Math" panose="02040503050406030204" pitchFamily="18" charset="0"/>
                                    <a:ea typeface="Cambria Math" panose="02040503050406030204" pitchFamily="18" charset="0"/>
                                    <a:sym typeface="Wingdings" panose="05000000000000000000" pitchFamily="2" charset="2"/>
                                  </a:rPr>
                                  <m:t>𝑉</m:t>
                                </m:r>
                                <m:d>
                                  <m:dPr>
                                    <m:ctrlPr>
                                      <a:rPr lang="en-US" sz="1800" b="0" i="1" smtClean="0">
                                        <a:latin typeface="Cambria Math" charset="0"/>
                                        <a:ea typeface="Cambria Math" panose="02040503050406030204" pitchFamily="18" charset="0"/>
                                        <a:sym typeface="Wingdings" panose="05000000000000000000" pitchFamily="2" charset="2"/>
                                      </a:rPr>
                                    </m:ctrlPr>
                                  </m:dPr>
                                  <m:e>
                                    <m:sSub>
                                      <m:sSubPr>
                                        <m:ctrlPr>
                                          <a:rPr lang="en-US" sz="1800" b="0" i="1" smtClean="0">
                                            <a:latin typeface="Cambria Math" charset="0"/>
                                            <a:ea typeface="Cambria Math" panose="02040503050406030204" pitchFamily="18" charset="0"/>
                                            <a:sym typeface="Wingdings" panose="05000000000000000000" pitchFamily="2" charset="2"/>
                                          </a:rPr>
                                        </m:ctrlPr>
                                      </m:sSubPr>
                                      <m:e>
                                        <m:r>
                                          <a:rPr lang="en-US" sz="1800" b="0" i="1" smtClean="0">
                                            <a:latin typeface="Cambria Math" panose="02040503050406030204" pitchFamily="18" charset="0"/>
                                            <a:ea typeface="Cambria Math" panose="02040503050406030204" pitchFamily="18" charset="0"/>
                                            <a:sym typeface="Wingdings" panose="05000000000000000000" pitchFamily="2" charset="2"/>
                                          </a:rPr>
                                          <m:t>𝜑</m:t>
                                        </m:r>
                                      </m:e>
                                      <m:sub>
                                        <m:r>
                                          <a:rPr lang="en-US" sz="1800" b="0" i="1" smtClean="0">
                                            <a:latin typeface="Cambria Math" panose="02040503050406030204" pitchFamily="18" charset="0"/>
                                            <a:ea typeface="Cambria Math" panose="02040503050406030204" pitchFamily="18" charset="0"/>
                                            <a:sym typeface="Wingdings" panose="05000000000000000000" pitchFamily="2" charset="2"/>
                                          </a:rPr>
                                          <m:t>𝑠</m:t>
                                        </m:r>
                                      </m:sub>
                                    </m:sSub>
                                  </m:e>
                                </m:d>
                                <m:r>
                                  <a:rPr lang="en-US" sz="1800" b="0" i="1" smtClean="0">
                                    <a:latin typeface="Cambria Math" panose="02040503050406030204" pitchFamily="18" charset="0"/>
                                    <a:ea typeface="Cambria Math" panose="02040503050406030204" pitchFamily="18" charset="0"/>
                                    <a:sym typeface="Wingdings" panose="05000000000000000000" pitchFamily="2" charset="2"/>
                                  </a:rPr>
                                  <m:t>=0, </m:t>
                                </m:r>
                                <m:r>
                                  <a:rPr lang="en-US" sz="1800" b="0" i="1" smtClean="0">
                                    <a:latin typeface="Cambria Math" panose="02040503050406030204" pitchFamily="18" charset="0"/>
                                    <a:ea typeface="Cambria Math" panose="02040503050406030204" pitchFamily="18" charset="0"/>
                                    <a:sym typeface="Wingdings" panose="05000000000000000000" pitchFamily="2" charset="2"/>
                                  </a:rPr>
                                  <m:t>𝑠𝑖𝑛</m:t>
                                </m:r>
                                <m:sSub>
                                  <m:sSubPr>
                                    <m:ctrlPr>
                                      <a:rPr lang="en-US" sz="1800" b="0" i="1" smtClean="0">
                                        <a:latin typeface="Cambria Math" charset="0"/>
                                        <a:ea typeface="Cambria Math" panose="02040503050406030204" pitchFamily="18" charset="0"/>
                                        <a:sym typeface="Wingdings" panose="05000000000000000000" pitchFamily="2" charset="2"/>
                                      </a:rPr>
                                    </m:ctrlPr>
                                  </m:sSubPr>
                                  <m:e>
                                    <m:r>
                                      <a:rPr lang="en-US" sz="1800" b="0" i="1" smtClean="0">
                                        <a:latin typeface="Cambria Math" panose="02040503050406030204" pitchFamily="18" charset="0"/>
                                        <a:ea typeface="Cambria Math" panose="02040503050406030204" pitchFamily="18" charset="0"/>
                                        <a:sym typeface="Wingdings" panose="05000000000000000000" pitchFamily="2" charset="2"/>
                                      </a:rPr>
                                      <m:t>𝜑</m:t>
                                    </m:r>
                                  </m:e>
                                  <m:sub>
                                    <m:r>
                                      <a:rPr lang="en-US" sz="1800" b="0" i="1" smtClean="0">
                                        <a:latin typeface="Cambria Math" panose="02040503050406030204" pitchFamily="18" charset="0"/>
                                        <a:ea typeface="Cambria Math" panose="02040503050406030204" pitchFamily="18" charset="0"/>
                                        <a:sym typeface="Wingdings" panose="05000000000000000000" pitchFamily="2" charset="2"/>
                                      </a:rPr>
                                      <m:t>𝑠</m:t>
                                    </m:r>
                                  </m:sub>
                                </m:sSub>
                                <m:r>
                                  <a:rPr lang="en-US" sz="1800" b="0" i="0" smtClean="0">
                                    <a:latin typeface="Cambria Math" panose="02040503050406030204" pitchFamily="18" charset="0"/>
                                    <a:ea typeface="Cambria Math" panose="02040503050406030204" pitchFamily="18" charset="0"/>
                                    <a:sym typeface="Wingdings" panose="05000000000000000000" pitchFamily="2" charset="2"/>
                                  </a:rPr>
                                  <m:t>=0</m:t>
                                </m:r>
                              </m:oMath>
                            </m:oMathPara>
                          </a14:m>
                          <a:endParaRPr lang="en-US" sz="1800" b="0" dirty="0" smtClean="0">
                            <a:ea typeface="Cambria Math" panose="02040503050406030204" pitchFamily="18" charset="0"/>
                            <a:sym typeface="Wingdings" panose="05000000000000000000" pitchFamily="2" charset="2"/>
                          </a:endParaRPr>
                        </a:p>
                      </a:txBody>
                      <a:tcPr>
                        <a:noFill/>
                      </a:tcPr>
                    </a:tc>
                    <a:tc>
                      <a:txBody>
                        <a:bodyPr/>
                        <a:lstStyle/>
                        <a:p>
                          <a:pPr algn="r"/>
                          <a:r>
                            <a:rPr lang="en-GB" b="0" dirty="0" smtClean="0"/>
                            <a:t> </a:t>
                          </a:r>
                          <a:endParaRPr lang="en-GB" b="0" dirty="0"/>
                        </a:p>
                      </a:txBody>
                      <a:tcPr anchor="ctr"/>
                    </a:tc>
                    <a:extLst>
                      <a:ext uri="{0D108BD9-81ED-4DB2-BD59-A6C34878D82A}">
                        <a16:rowId xmlns:a16="http://schemas.microsoft.com/office/drawing/2014/main" xmlns="" val="2992407173"/>
                      </a:ext>
                    </a:extLst>
                  </a:tr>
                </a:tbl>
              </a:graphicData>
            </a:graphic>
          </p:graphicFrame>
        </mc:Choice>
        <mc:Fallback>
          <p:graphicFrame>
            <p:nvGraphicFramePr>
              <p:cNvPr id="4" name="Table 3"/>
              <p:cNvGraphicFramePr>
                <a:graphicFrameLocks noGrp="1"/>
              </p:cNvGraphicFramePr>
              <p:nvPr>
                <p:extLst>
                  <p:ext uri="{D42A27DB-BD31-4B8C-83A1-F6EECF244321}">
                    <p14:modId xmlns:p14="http://schemas.microsoft.com/office/powerpoint/2010/main" val="1228139814"/>
                  </p:ext>
                </p:extLst>
              </p:nvPr>
            </p:nvGraphicFramePr>
            <p:xfrm>
              <a:off x="351283" y="1451195"/>
              <a:ext cx="10118398" cy="640080"/>
            </p:xfrm>
            <a:graphic>
              <a:graphicData uri="http://schemas.openxmlformats.org/drawingml/2006/table">
                <a:tbl>
                  <a:tblPr firstRow="1" bandRow="1">
                    <a:tableStyleId>{2D5ABB26-0587-4C30-8999-92F81FD0307C}</a:tableStyleId>
                  </a:tblPr>
                  <a:tblGrid>
                    <a:gridCol w="7073461">
                      <a:extLst>
                        <a:ext uri="{9D8B030D-6E8A-4147-A177-3AD203B41FA5}">
                          <a16:colId xmlns:a16="http://schemas.microsoft.com/office/drawing/2014/main" xmlns="" xmlns:a14="http://schemas.microsoft.com/office/drawing/2010/main" val="2435879438"/>
                        </a:ext>
                      </a:extLst>
                    </a:gridCol>
                    <a:gridCol w="3044937">
                      <a:extLst>
                        <a:ext uri="{9D8B030D-6E8A-4147-A177-3AD203B41FA5}">
                          <a16:colId xmlns:a16="http://schemas.microsoft.com/office/drawing/2014/main" xmlns="" xmlns:a14="http://schemas.microsoft.com/office/drawing/2010/main" val="3489280894"/>
                        </a:ext>
                      </a:extLst>
                    </a:gridCol>
                  </a:tblGrid>
                  <a:tr h="640080">
                    <a:tc>
                      <a:txBody>
                        <a:bodyPr/>
                        <a:lstStyle/>
                        <a:p>
                          <a:endParaRPr lang="en-US"/>
                        </a:p>
                      </a:txBody>
                      <a:tcPr>
                        <a:blipFill rotWithShape="0">
                          <a:blip r:embed="rId2"/>
                          <a:stretch>
                            <a:fillRect r="-43066" b="-1887"/>
                          </a:stretch>
                        </a:blipFill>
                      </a:tcPr>
                    </a:tc>
                    <a:tc>
                      <a:txBody>
                        <a:bodyPr/>
                        <a:lstStyle/>
                        <a:p>
                          <a:pPr algn="r"/>
                          <a:r>
                            <a:rPr lang="en-GB" b="0" dirty="0" smtClean="0"/>
                            <a:t> </a:t>
                          </a:r>
                          <a:endParaRPr lang="en-GB" b="0" dirty="0"/>
                        </a:p>
                      </a:txBody>
                      <a:tcPr anchor="ctr"/>
                    </a:tc>
                    <a:extLst>
                      <a:ext uri="{0D108BD9-81ED-4DB2-BD59-A6C34878D82A}">
                        <a16:rowId xmlns:a16="http://schemas.microsoft.com/office/drawing/2014/main" xmlns="" xmlns:a14="http://schemas.microsoft.com/office/drawing/2010/main" val="2992407173"/>
                      </a:ext>
                    </a:extLst>
                  </a:tr>
                </a:tbl>
              </a:graphicData>
            </a:graphic>
          </p:graphicFrame>
        </mc:Fallback>
      </mc:AlternateContent>
      <p:sp>
        <p:nvSpPr>
          <p:cNvPr id="5" name="TextBox 4"/>
          <p:cNvSpPr txBox="1"/>
          <p:nvPr/>
        </p:nvSpPr>
        <p:spPr>
          <a:xfrm>
            <a:off x="351283" y="2091275"/>
            <a:ext cx="5204117" cy="369332"/>
          </a:xfrm>
          <a:prstGeom prst="rect">
            <a:avLst/>
          </a:prstGeom>
          <a:noFill/>
        </p:spPr>
        <p:txBody>
          <a:bodyPr wrap="none" rtlCol="0">
            <a:spAutoFit/>
          </a:bodyPr>
          <a:lstStyle/>
          <a:p>
            <a:r>
              <a:rPr lang="en-GB" dirty="0" smtClean="0"/>
              <a:t>The phase stability gives for the synchronous particle:</a:t>
            </a:r>
            <a:endParaRPr lang="en-GB" dirty="0"/>
          </a:p>
        </p:txBody>
      </p:sp>
      <mc:AlternateContent xmlns:mc="http://schemas.openxmlformats.org/markup-compatibility/2006">
        <mc:Choice xmlns:a14="http://schemas.microsoft.com/office/drawing/2010/main" Requires="a14">
          <p:graphicFrame>
            <p:nvGraphicFramePr>
              <p:cNvPr id="6" name="Table 5"/>
              <p:cNvGraphicFramePr>
                <a:graphicFrameLocks noGrp="1"/>
              </p:cNvGraphicFramePr>
              <p:nvPr>
                <p:extLst>
                  <p:ext uri="{D42A27DB-BD31-4B8C-83A1-F6EECF244321}">
                    <p14:modId xmlns:p14="http://schemas.microsoft.com/office/powerpoint/2010/main" val="1604350540"/>
                  </p:ext>
                </p:extLst>
              </p:nvPr>
            </p:nvGraphicFramePr>
            <p:xfrm>
              <a:off x="351283" y="2460607"/>
              <a:ext cx="10118398" cy="640080"/>
            </p:xfrm>
            <a:graphic>
              <a:graphicData uri="http://schemas.openxmlformats.org/drawingml/2006/table">
                <a:tbl>
                  <a:tblPr firstRow="1" bandRow="1">
                    <a:tableStyleId>{2D5ABB26-0587-4C30-8999-92F81FD0307C}</a:tableStyleId>
                  </a:tblPr>
                  <a:tblGrid>
                    <a:gridCol w="7073461">
                      <a:extLst>
                        <a:ext uri="{9D8B030D-6E8A-4147-A177-3AD203B41FA5}">
                          <a16:colId xmlns:a16="http://schemas.microsoft.com/office/drawing/2014/main" xmlns="" val="2435879438"/>
                        </a:ext>
                      </a:extLst>
                    </a:gridCol>
                    <a:gridCol w="3044937">
                      <a:extLst>
                        <a:ext uri="{9D8B030D-6E8A-4147-A177-3AD203B41FA5}">
                          <a16:colId xmlns:a16="http://schemas.microsoft.com/office/drawing/2014/main" xmlns="" val="3489280894"/>
                        </a:ext>
                      </a:extLst>
                    </a:gridCol>
                  </a:tblGrid>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lang="en-US" sz="1800" b="0" i="1" smtClean="0">
                                      <a:latin typeface="Cambria Math" charset="0"/>
                                      <a:ea typeface="Cambria Math" panose="02040503050406030204" pitchFamily="18" charset="0"/>
                                      <a:sym typeface="Wingdings" panose="05000000000000000000" pitchFamily="2" charset="2"/>
                                    </a:rPr>
                                  </m:ctrlPr>
                                </m:sSubPr>
                                <m:e>
                                  <m:r>
                                    <a:rPr lang="en-US" sz="1800" b="0" i="1" smtClean="0">
                                      <a:latin typeface="Cambria Math" panose="02040503050406030204" pitchFamily="18" charset="0"/>
                                      <a:ea typeface="Cambria Math" panose="02040503050406030204" pitchFamily="18" charset="0"/>
                                      <a:sym typeface="Wingdings" panose="05000000000000000000" pitchFamily="2" charset="2"/>
                                    </a:rPr>
                                    <m:t>𝜑</m:t>
                                  </m:r>
                                </m:e>
                                <m:sub>
                                  <m:r>
                                    <a:rPr lang="en-US" sz="1800" b="0" i="1" smtClean="0">
                                      <a:latin typeface="Cambria Math" panose="02040503050406030204" pitchFamily="18" charset="0"/>
                                      <a:ea typeface="Cambria Math" panose="02040503050406030204" pitchFamily="18" charset="0"/>
                                      <a:sym typeface="Wingdings" panose="05000000000000000000" pitchFamily="2" charset="2"/>
                                    </a:rPr>
                                    <m:t>𝑠</m:t>
                                  </m:r>
                                </m:sub>
                              </m:sSub>
                              <m:r>
                                <a:rPr lang="en-US" sz="1800" b="0" i="1" smtClean="0">
                                  <a:latin typeface="Cambria Math" panose="02040503050406030204" pitchFamily="18" charset="0"/>
                                  <a:ea typeface="Cambria Math" panose="02040503050406030204" pitchFamily="18" charset="0"/>
                                  <a:sym typeface="Wingdings" panose="05000000000000000000" pitchFamily="2" charset="2"/>
                                </a:rPr>
                                <m:t>=0,</m:t>
                              </m:r>
                            </m:oMath>
                          </a14:m>
                          <a:r>
                            <a:rPr lang="en-GB" dirty="0" smtClean="0">
                              <a:solidFill>
                                <a:schemeClr val="tx1"/>
                              </a:solidFill>
                            </a:rPr>
                            <a:t> below transition</a:t>
                          </a:r>
                          <a:endParaRPr lang="en-GB"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right"/>
                              </m:oMathParaPr>
                              <m:oMath xmlns:m="http://schemas.openxmlformats.org/officeDocument/2006/math">
                                <m:sSub>
                                  <m:sSubPr>
                                    <m:ctrlPr>
                                      <a:rPr lang="en-US" sz="1800" b="0" i="1" smtClean="0">
                                        <a:latin typeface="Cambria Math" charset="0"/>
                                        <a:ea typeface="Cambria Math" panose="02040503050406030204" pitchFamily="18" charset="0"/>
                                        <a:sym typeface="Wingdings" panose="05000000000000000000" pitchFamily="2" charset="2"/>
                                      </a:rPr>
                                    </m:ctrlPr>
                                  </m:sSubPr>
                                  <m:e>
                                    <m:r>
                                      <a:rPr lang="en-US" sz="1800" b="0" i="1" smtClean="0">
                                        <a:latin typeface="Cambria Math" panose="02040503050406030204" pitchFamily="18" charset="0"/>
                                        <a:ea typeface="Cambria Math" panose="02040503050406030204" pitchFamily="18" charset="0"/>
                                        <a:sym typeface="Wingdings" panose="05000000000000000000" pitchFamily="2" charset="2"/>
                                      </a:rPr>
                                      <m:t>𝜑</m:t>
                                    </m:r>
                                  </m:e>
                                  <m:sub>
                                    <m:r>
                                      <a:rPr lang="en-US" sz="1800" b="0" i="1" smtClean="0">
                                        <a:latin typeface="Cambria Math" panose="02040503050406030204" pitchFamily="18" charset="0"/>
                                        <a:ea typeface="Cambria Math" panose="02040503050406030204" pitchFamily="18" charset="0"/>
                                        <a:sym typeface="Wingdings" panose="05000000000000000000" pitchFamily="2" charset="2"/>
                                      </a:rPr>
                                      <m:t>𝑠</m:t>
                                    </m:r>
                                  </m:sub>
                                </m:sSub>
                                <m:r>
                                  <a:rPr lang="en-US" sz="1800" b="0" i="1" smtClean="0">
                                    <a:latin typeface="Cambria Math" panose="02040503050406030204" pitchFamily="18" charset="0"/>
                                    <a:ea typeface="Cambria Math" panose="02040503050406030204" pitchFamily="18" charset="0"/>
                                    <a:sym typeface="Wingdings" panose="05000000000000000000" pitchFamily="2" charset="2"/>
                                  </a:rPr>
                                  <m:t>=</m:t>
                                </m:r>
                                <m:r>
                                  <m:rPr>
                                    <m:sty m:val="p"/>
                                  </m:rPr>
                                  <a:rPr lang="el-GR" sz="1800" b="0" i="1" smtClean="0">
                                    <a:latin typeface="Cambria Math" panose="02040503050406030204" pitchFamily="18" charset="0"/>
                                    <a:ea typeface="Cambria Math" panose="02040503050406030204" pitchFamily="18" charset="0"/>
                                    <a:sym typeface="Wingdings" panose="05000000000000000000" pitchFamily="2" charset="2"/>
                                  </a:rPr>
                                  <m:t>π</m:t>
                                </m:r>
                                <m:r>
                                  <m:rPr>
                                    <m:nor/>
                                  </m:rPr>
                                  <a:rPr lang="en-US" sz="1800" b="0" i="0" smtClean="0">
                                    <a:latin typeface="Cambria Math" panose="02040503050406030204" pitchFamily="18" charset="0"/>
                                    <a:ea typeface="Cambria Math" panose="02040503050406030204" pitchFamily="18" charset="0"/>
                                    <a:sym typeface="Wingdings" panose="05000000000000000000" pitchFamily="2" charset="2"/>
                                  </a:rPr>
                                  <m:t>,</m:t>
                                </m:r>
                                <m:r>
                                  <m:rPr>
                                    <m:nor/>
                                  </m:rPr>
                                  <a:rPr lang="en-GB" dirty="0" smtClean="0">
                                    <a:solidFill>
                                      <a:schemeClr val="tx1"/>
                                    </a:solidFill>
                                  </a:rPr>
                                  <m:t> </m:t>
                                </m:r>
                                <m:r>
                                  <m:rPr>
                                    <m:nor/>
                                  </m:rPr>
                                  <a:rPr lang="en-US" b="0" i="0" dirty="0" smtClean="0">
                                    <a:solidFill>
                                      <a:schemeClr val="tx1"/>
                                    </a:solidFill>
                                  </a:rPr>
                                  <m:t>above</m:t>
                                </m:r>
                                <m:r>
                                  <m:rPr>
                                    <m:nor/>
                                  </m:rPr>
                                  <a:rPr lang="en-GB" dirty="0" smtClean="0">
                                    <a:solidFill>
                                      <a:schemeClr val="tx1"/>
                                    </a:solidFill>
                                  </a:rPr>
                                  <m:t> </m:t>
                                </m:r>
                                <m:r>
                                  <m:rPr>
                                    <m:nor/>
                                  </m:rPr>
                                  <a:rPr lang="en-GB" dirty="0" smtClean="0">
                                    <a:solidFill>
                                      <a:schemeClr val="tx1"/>
                                    </a:solidFill>
                                  </a:rPr>
                                  <m:t>transition</m:t>
                                </m:r>
                              </m:oMath>
                            </m:oMathPara>
                          </a14:m>
                          <a:endParaRPr lang="en-GB" dirty="0">
                            <a:solidFill>
                              <a:schemeClr val="tx1"/>
                            </a:solidFill>
                          </a:endParaRPr>
                        </a:p>
                      </a:txBody>
                      <a:tcPr>
                        <a:noFill/>
                      </a:tcPr>
                    </a:tc>
                    <a:tc>
                      <a:txBody>
                        <a:bodyPr/>
                        <a:lstStyle/>
                        <a:p>
                          <a:pPr algn="r"/>
                          <a:endParaRPr lang="en-GB" b="0" dirty="0"/>
                        </a:p>
                      </a:txBody>
                      <a:tcPr anchor="ctr"/>
                    </a:tc>
                    <a:extLst>
                      <a:ext uri="{0D108BD9-81ED-4DB2-BD59-A6C34878D82A}">
                        <a16:rowId xmlns:a16="http://schemas.microsoft.com/office/drawing/2014/main" xmlns="" val="2992407173"/>
                      </a:ext>
                    </a:extLst>
                  </a:tr>
                </a:tbl>
              </a:graphicData>
            </a:graphic>
          </p:graphicFrame>
        </mc:Choice>
        <mc:Fallback>
          <p:graphicFrame>
            <p:nvGraphicFramePr>
              <p:cNvPr id="6" name="Table 5"/>
              <p:cNvGraphicFramePr>
                <a:graphicFrameLocks noGrp="1"/>
              </p:cNvGraphicFramePr>
              <p:nvPr>
                <p:extLst>
                  <p:ext uri="{D42A27DB-BD31-4B8C-83A1-F6EECF244321}">
                    <p14:modId xmlns:p14="http://schemas.microsoft.com/office/powerpoint/2010/main" val="1604350540"/>
                  </p:ext>
                </p:extLst>
              </p:nvPr>
            </p:nvGraphicFramePr>
            <p:xfrm>
              <a:off x="351283" y="2460607"/>
              <a:ext cx="10118398" cy="640080"/>
            </p:xfrm>
            <a:graphic>
              <a:graphicData uri="http://schemas.openxmlformats.org/drawingml/2006/table">
                <a:tbl>
                  <a:tblPr firstRow="1" bandRow="1">
                    <a:tableStyleId>{2D5ABB26-0587-4C30-8999-92F81FD0307C}</a:tableStyleId>
                  </a:tblPr>
                  <a:tblGrid>
                    <a:gridCol w="7073461">
                      <a:extLst>
                        <a:ext uri="{9D8B030D-6E8A-4147-A177-3AD203B41FA5}">
                          <a16:colId xmlns:a16="http://schemas.microsoft.com/office/drawing/2014/main" xmlns="" xmlns:a14="http://schemas.microsoft.com/office/drawing/2010/main" val="2435879438"/>
                        </a:ext>
                      </a:extLst>
                    </a:gridCol>
                    <a:gridCol w="3044937">
                      <a:extLst>
                        <a:ext uri="{9D8B030D-6E8A-4147-A177-3AD203B41FA5}">
                          <a16:colId xmlns:a16="http://schemas.microsoft.com/office/drawing/2014/main" xmlns="" xmlns:a14="http://schemas.microsoft.com/office/drawing/2010/main" val="3489280894"/>
                        </a:ext>
                      </a:extLst>
                    </a:gridCol>
                  </a:tblGrid>
                  <a:tr h="640080">
                    <a:tc>
                      <a:txBody>
                        <a:bodyPr/>
                        <a:lstStyle/>
                        <a:p>
                          <a:endParaRPr lang="en-US"/>
                        </a:p>
                      </a:txBody>
                      <a:tcPr>
                        <a:blipFill rotWithShape="0">
                          <a:blip r:embed="rId3"/>
                          <a:stretch>
                            <a:fillRect t="-3774" r="-43066" b="-9434"/>
                          </a:stretch>
                        </a:blipFill>
                      </a:tcPr>
                    </a:tc>
                    <a:tc>
                      <a:txBody>
                        <a:bodyPr/>
                        <a:lstStyle/>
                        <a:p>
                          <a:pPr algn="r"/>
                          <a:endParaRPr lang="en-GB" b="0" dirty="0"/>
                        </a:p>
                      </a:txBody>
                      <a:tcPr anchor="ctr"/>
                    </a:tc>
                    <a:extLst>
                      <a:ext uri="{0D108BD9-81ED-4DB2-BD59-A6C34878D82A}">
                        <a16:rowId xmlns:a16="http://schemas.microsoft.com/office/drawing/2014/main" xmlns="" xmlns:a14="http://schemas.microsoft.com/office/drawing/2010/main" val="2992407173"/>
                      </a:ext>
                    </a:extLst>
                  </a:tr>
                </a:tbl>
              </a:graphicData>
            </a:graphic>
          </p:graphicFrame>
        </mc:Fallback>
      </mc:AlternateContent>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399" y="3245044"/>
            <a:ext cx="4369901" cy="3043107"/>
          </a:xfrm>
          <a:prstGeom prst="rect">
            <a:avLst/>
          </a:prstGeom>
          <a:noFill/>
        </p:spPr>
      </p:pic>
      <p:sp>
        <p:nvSpPr>
          <p:cNvPr id="8" name="Right Arrow 7"/>
          <p:cNvSpPr/>
          <p:nvPr/>
        </p:nvSpPr>
        <p:spPr>
          <a:xfrm>
            <a:off x="4798409" y="444137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p:cNvCxnSpPr/>
          <p:nvPr/>
        </p:nvCxnSpPr>
        <p:spPr>
          <a:xfrm flipV="1">
            <a:off x="6890657" y="3245044"/>
            <a:ext cx="0" cy="27856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096000" y="4604657"/>
            <a:ext cx="44522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6400799" y="3325577"/>
            <a:ext cx="2721429" cy="2558159"/>
          </a:xfrm>
          <a:custGeom>
            <a:avLst/>
            <a:gdLst>
              <a:gd name="connsiteX0" fmla="*/ 0 w 2231572"/>
              <a:gd name="connsiteY0" fmla="*/ 1284515 h 2558158"/>
              <a:gd name="connsiteX1" fmla="*/ 544286 w 2231572"/>
              <a:gd name="connsiteY1" fmla="*/ 0 h 2558158"/>
              <a:gd name="connsiteX2" fmla="*/ 1121229 w 2231572"/>
              <a:gd name="connsiteY2" fmla="*/ 1284515 h 2558158"/>
              <a:gd name="connsiteX3" fmla="*/ 1654629 w 2231572"/>
              <a:gd name="connsiteY3" fmla="*/ 2558143 h 2558158"/>
              <a:gd name="connsiteX4" fmla="*/ 2231572 w 2231572"/>
              <a:gd name="connsiteY4" fmla="*/ 1306286 h 2558158"/>
              <a:gd name="connsiteX0" fmla="*/ 0 w 2231572"/>
              <a:gd name="connsiteY0" fmla="*/ 1288971 h 2562614"/>
              <a:gd name="connsiteX1" fmla="*/ 119743 w 2231572"/>
              <a:gd name="connsiteY1" fmla="*/ 880764 h 2562614"/>
              <a:gd name="connsiteX2" fmla="*/ 544286 w 2231572"/>
              <a:gd name="connsiteY2" fmla="*/ 4456 h 2562614"/>
              <a:gd name="connsiteX3" fmla="*/ 1121229 w 2231572"/>
              <a:gd name="connsiteY3" fmla="*/ 1288971 h 2562614"/>
              <a:gd name="connsiteX4" fmla="*/ 1654629 w 2231572"/>
              <a:gd name="connsiteY4" fmla="*/ 2562599 h 2562614"/>
              <a:gd name="connsiteX5" fmla="*/ 2231572 w 2231572"/>
              <a:gd name="connsiteY5" fmla="*/ 1310742 h 2562614"/>
              <a:gd name="connsiteX0" fmla="*/ 0 w 2721429"/>
              <a:gd name="connsiteY0" fmla="*/ 2529942 h 2562614"/>
              <a:gd name="connsiteX1" fmla="*/ 609600 w 2721429"/>
              <a:gd name="connsiteY1" fmla="*/ 880764 h 2562614"/>
              <a:gd name="connsiteX2" fmla="*/ 1034143 w 2721429"/>
              <a:gd name="connsiteY2" fmla="*/ 4456 h 2562614"/>
              <a:gd name="connsiteX3" fmla="*/ 1611086 w 2721429"/>
              <a:gd name="connsiteY3" fmla="*/ 1288971 h 2562614"/>
              <a:gd name="connsiteX4" fmla="*/ 2144486 w 2721429"/>
              <a:gd name="connsiteY4" fmla="*/ 2562599 h 2562614"/>
              <a:gd name="connsiteX5" fmla="*/ 2721429 w 2721429"/>
              <a:gd name="connsiteY5" fmla="*/ 1310742 h 2562614"/>
              <a:gd name="connsiteX0" fmla="*/ 0 w 2721429"/>
              <a:gd name="connsiteY0" fmla="*/ 2525487 h 2558159"/>
              <a:gd name="connsiteX1" fmla="*/ 478971 w 2721429"/>
              <a:gd name="connsiteY1" fmla="*/ 1289966 h 2558159"/>
              <a:gd name="connsiteX2" fmla="*/ 1034143 w 2721429"/>
              <a:gd name="connsiteY2" fmla="*/ 1 h 2558159"/>
              <a:gd name="connsiteX3" fmla="*/ 1611086 w 2721429"/>
              <a:gd name="connsiteY3" fmla="*/ 1284516 h 2558159"/>
              <a:gd name="connsiteX4" fmla="*/ 2144486 w 2721429"/>
              <a:gd name="connsiteY4" fmla="*/ 2558144 h 2558159"/>
              <a:gd name="connsiteX5" fmla="*/ 2721429 w 2721429"/>
              <a:gd name="connsiteY5" fmla="*/ 1306287 h 255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1429" h="2558159">
                <a:moveTo>
                  <a:pt x="0" y="2525487"/>
                </a:moveTo>
                <a:cubicBezTo>
                  <a:pt x="19957" y="2457453"/>
                  <a:pt x="388257" y="1504052"/>
                  <a:pt x="478971" y="1289966"/>
                </a:cubicBezTo>
                <a:cubicBezTo>
                  <a:pt x="569685" y="1075880"/>
                  <a:pt x="845457" y="909"/>
                  <a:pt x="1034143" y="1"/>
                </a:cubicBezTo>
                <a:cubicBezTo>
                  <a:pt x="1222829" y="-907"/>
                  <a:pt x="1426029" y="858159"/>
                  <a:pt x="1611086" y="1284516"/>
                </a:cubicBezTo>
                <a:cubicBezTo>
                  <a:pt x="1796143" y="1710873"/>
                  <a:pt x="1959429" y="2554516"/>
                  <a:pt x="2144486" y="2558144"/>
                </a:cubicBezTo>
                <a:cubicBezTo>
                  <a:pt x="2329543" y="2561772"/>
                  <a:pt x="2525486" y="1934029"/>
                  <a:pt x="2721429" y="1306287"/>
                </a:cubicBez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228732" y="4559847"/>
            <a:ext cx="572593" cy="369332"/>
          </a:xfrm>
          <a:prstGeom prst="rect">
            <a:avLst/>
          </a:prstGeom>
        </p:spPr>
        <p:txBody>
          <a:bodyPr wrap="none">
            <a:spAutoFit/>
          </a:bodyPr>
          <a:lstStyle/>
          <a:p>
            <a:r>
              <a:rPr lang="el-GR" dirty="0">
                <a:solidFill>
                  <a:srgbClr val="FF0000"/>
                </a:solidFill>
              </a:rPr>
              <a:t>π</a:t>
            </a:r>
            <a:r>
              <a:rPr lang="en-US" dirty="0">
                <a:solidFill>
                  <a:srgbClr val="FF0000"/>
                </a:solidFill>
              </a:rPr>
              <a:t>/2</a:t>
            </a:r>
            <a:r>
              <a:rPr lang="en-GB" dirty="0">
                <a:solidFill>
                  <a:srgbClr val="FF0000"/>
                </a:solidFill>
              </a:rPr>
              <a:t> </a:t>
            </a:r>
            <a:endParaRPr lang="en-GB" dirty="0"/>
          </a:p>
        </p:txBody>
      </p:sp>
      <p:sp>
        <p:nvSpPr>
          <p:cNvPr id="15" name="Rectangle 14"/>
          <p:cNvSpPr/>
          <p:nvPr/>
        </p:nvSpPr>
        <p:spPr>
          <a:xfrm>
            <a:off x="6786626" y="4555429"/>
            <a:ext cx="301686" cy="369332"/>
          </a:xfrm>
          <a:prstGeom prst="rect">
            <a:avLst/>
          </a:prstGeom>
        </p:spPr>
        <p:txBody>
          <a:bodyPr wrap="none">
            <a:spAutoFit/>
          </a:bodyPr>
          <a:lstStyle/>
          <a:p>
            <a:r>
              <a:rPr lang="en-GB" dirty="0">
                <a:solidFill>
                  <a:srgbClr val="FF0000"/>
                </a:solidFill>
              </a:rPr>
              <a:t>0</a:t>
            </a:r>
            <a:endParaRPr lang="en-GB" dirty="0"/>
          </a:p>
        </p:txBody>
      </p:sp>
      <p:sp>
        <p:nvSpPr>
          <p:cNvPr id="16" name="Rectangle 15"/>
          <p:cNvSpPr/>
          <p:nvPr/>
        </p:nvSpPr>
        <p:spPr>
          <a:xfrm>
            <a:off x="8004498" y="4553103"/>
            <a:ext cx="365806" cy="369332"/>
          </a:xfrm>
          <a:prstGeom prst="rect">
            <a:avLst/>
          </a:prstGeom>
        </p:spPr>
        <p:txBody>
          <a:bodyPr wrap="none">
            <a:spAutoFit/>
          </a:bodyPr>
          <a:lstStyle/>
          <a:p>
            <a:r>
              <a:rPr lang="el-GR" dirty="0" smtClean="0">
                <a:solidFill>
                  <a:srgbClr val="FF0000"/>
                </a:solidFill>
              </a:rPr>
              <a:t>π</a:t>
            </a:r>
            <a:r>
              <a:rPr lang="en-GB" dirty="0" smtClean="0">
                <a:solidFill>
                  <a:srgbClr val="FF0000"/>
                </a:solidFill>
              </a:rPr>
              <a:t> </a:t>
            </a:r>
            <a:endParaRPr lang="en-GB" dirty="0"/>
          </a:p>
        </p:txBody>
      </p:sp>
      <p:sp>
        <p:nvSpPr>
          <p:cNvPr id="17" name="Oval 16"/>
          <p:cNvSpPr/>
          <p:nvPr/>
        </p:nvSpPr>
        <p:spPr>
          <a:xfrm>
            <a:off x="6868887" y="4539344"/>
            <a:ext cx="85374" cy="119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7968341" y="4539341"/>
            <a:ext cx="85374" cy="119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6585768" y="4273670"/>
            <a:ext cx="381836" cy="369332"/>
          </a:xfrm>
          <a:prstGeom prst="rect">
            <a:avLst/>
          </a:prstGeom>
          <a:noFill/>
        </p:spPr>
        <p:txBody>
          <a:bodyPr wrap="none" rtlCol="0">
            <a:spAutoFit/>
          </a:bodyPr>
          <a:lstStyle/>
          <a:p>
            <a:r>
              <a:rPr lang="en-GB" dirty="0" smtClean="0"/>
              <a:t>P</a:t>
            </a:r>
            <a:r>
              <a:rPr lang="en-GB" baseline="-25000" dirty="0" smtClean="0"/>
              <a:t>1</a:t>
            </a:r>
            <a:endParaRPr lang="en-GB" baseline="-25000" dirty="0"/>
          </a:p>
        </p:txBody>
      </p:sp>
      <p:sp>
        <p:nvSpPr>
          <p:cNvPr id="20" name="TextBox 19"/>
          <p:cNvSpPr txBox="1"/>
          <p:nvPr/>
        </p:nvSpPr>
        <p:spPr>
          <a:xfrm>
            <a:off x="7907203" y="4242850"/>
            <a:ext cx="381836" cy="369332"/>
          </a:xfrm>
          <a:prstGeom prst="rect">
            <a:avLst/>
          </a:prstGeom>
          <a:noFill/>
        </p:spPr>
        <p:txBody>
          <a:bodyPr wrap="none" rtlCol="0">
            <a:spAutoFit/>
          </a:bodyPr>
          <a:lstStyle/>
          <a:p>
            <a:r>
              <a:rPr lang="en-GB" dirty="0" smtClean="0"/>
              <a:t>P</a:t>
            </a:r>
            <a:r>
              <a:rPr lang="en-GB" baseline="-25000" dirty="0"/>
              <a:t>2</a:t>
            </a:r>
          </a:p>
        </p:txBody>
      </p:sp>
      <p:sp>
        <p:nvSpPr>
          <p:cNvPr id="21" name="Rectangle 20"/>
          <p:cNvSpPr/>
          <p:nvPr/>
        </p:nvSpPr>
        <p:spPr>
          <a:xfrm>
            <a:off x="6966857" y="4201886"/>
            <a:ext cx="108857" cy="90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7815947" y="4191000"/>
            <a:ext cx="108857" cy="90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6677112" y="3837100"/>
            <a:ext cx="460382" cy="369332"/>
          </a:xfrm>
          <a:prstGeom prst="rect">
            <a:avLst/>
          </a:prstGeom>
          <a:noFill/>
        </p:spPr>
        <p:txBody>
          <a:bodyPr wrap="none" rtlCol="0">
            <a:spAutoFit/>
          </a:bodyPr>
          <a:lstStyle/>
          <a:p>
            <a:r>
              <a:rPr lang="en-GB" dirty="0"/>
              <a:t>M</a:t>
            </a:r>
            <a:r>
              <a:rPr lang="en-GB" baseline="-25000" dirty="0" smtClean="0"/>
              <a:t>1</a:t>
            </a:r>
            <a:endParaRPr lang="en-GB" baseline="-25000" dirty="0"/>
          </a:p>
        </p:txBody>
      </p:sp>
      <p:sp>
        <p:nvSpPr>
          <p:cNvPr id="24" name="TextBox 23"/>
          <p:cNvSpPr txBox="1"/>
          <p:nvPr/>
        </p:nvSpPr>
        <p:spPr>
          <a:xfrm>
            <a:off x="7761513" y="3815328"/>
            <a:ext cx="460382" cy="369332"/>
          </a:xfrm>
          <a:prstGeom prst="rect">
            <a:avLst/>
          </a:prstGeom>
          <a:noFill/>
        </p:spPr>
        <p:txBody>
          <a:bodyPr wrap="none" rtlCol="0">
            <a:spAutoFit/>
          </a:bodyPr>
          <a:lstStyle/>
          <a:p>
            <a:r>
              <a:rPr lang="en-GB" dirty="0" smtClean="0"/>
              <a:t>M</a:t>
            </a:r>
            <a:r>
              <a:rPr lang="en-GB" baseline="-25000" dirty="0"/>
              <a:t>2</a:t>
            </a:r>
          </a:p>
        </p:txBody>
      </p:sp>
      <p:sp>
        <p:nvSpPr>
          <p:cNvPr id="25" name="Oval 24"/>
          <p:cNvSpPr/>
          <p:nvPr/>
        </p:nvSpPr>
        <p:spPr>
          <a:xfrm>
            <a:off x="6677969" y="4930584"/>
            <a:ext cx="85374" cy="11974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8114882" y="4930581"/>
            <a:ext cx="85374" cy="11974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6318848" y="4850496"/>
            <a:ext cx="412292" cy="369332"/>
          </a:xfrm>
          <a:prstGeom prst="rect">
            <a:avLst/>
          </a:prstGeom>
          <a:noFill/>
        </p:spPr>
        <p:txBody>
          <a:bodyPr wrap="none" rtlCol="0">
            <a:spAutoFit/>
          </a:bodyPr>
          <a:lstStyle/>
          <a:p>
            <a:r>
              <a:rPr lang="en-GB" dirty="0"/>
              <a:t>N</a:t>
            </a:r>
            <a:r>
              <a:rPr lang="en-GB" baseline="-25000" dirty="0" smtClean="0"/>
              <a:t>1</a:t>
            </a:r>
            <a:endParaRPr lang="en-GB" baseline="-25000" dirty="0"/>
          </a:p>
        </p:txBody>
      </p:sp>
      <p:sp>
        <p:nvSpPr>
          <p:cNvPr id="28" name="TextBox 27"/>
          <p:cNvSpPr txBox="1"/>
          <p:nvPr/>
        </p:nvSpPr>
        <p:spPr>
          <a:xfrm>
            <a:off x="8139399" y="4914910"/>
            <a:ext cx="412292" cy="369332"/>
          </a:xfrm>
          <a:prstGeom prst="rect">
            <a:avLst/>
          </a:prstGeom>
          <a:noFill/>
        </p:spPr>
        <p:txBody>
          <a:bodyPr wrap="none" rtlCol="0">
            <a:spAutoFit/>
          </a:bodyPr>
          <a:lstStyle/>
          <a:p>
            <a:r>
              <a:rPr lang="en-GB" dirty="0" smtClean="0"/>
              <a:t>N</a:t>
            </a:r>
            <a:r>
              <a:rPr lang="en-GB" baseline="-25000" dirty="0" smtClean="0"/>
              <a:t>2</a:t>
            </a:r>
            <a:endParaRPr lang="en-GB" baseline="-25000" dirty="0"/>
          </a:p>
        </p:txBody>
      </p:sp>
      <p:sp>
        <p:nvSpPr>
          <p:cNvPr id="9" name="Date Placeholder 8"/>
          <p:cNvSpPr>
            <a:spLocks noGrp="1"/>
          </p:cNvSpPr>
          <p:nvPr>
            <p:ph type="dt" sz="half" idx="10"/>
          </p:nvPr>
        </p:nvSpPr>
        <p:spPr/>
        <p:txBody>
          <a:bodyPr/>
          <a:lstStyle/>
          <a:p>
            <a:r>
              <a:rPr lang="en-US" smtClean="0"/>
              <a:t>22.03.2022</a:t>
            </a:r>
            <a:endParaRPr lang="en-GB"/>
          </a:p>
        </p:txBody>
      </p:sp>
      <p:sp>
        <p:nvSpPr>
          <p:cNvPr id="11" name="Footer Placeholder 10"/>
          <p:cNvSpPr>
            <a:spLocks noGrp="1"/>
          </p:cNvSpPr>
          <p:nvPr>
            <p:ph type="ftr" sz="quarter" idx="11"/>
          </p:nvPr>
        </p:nvSpPr>
        <p:spPr/>
        <p:txBody>
          <a:bodyPr/>
          <a:lstStyle/>
          <a:p>
            <a:r>
              <a:rPr lang="en-GB" smtClean="0"/>
              <a:t>Introduction to accelerator physics, R. Alemany Fernandez</a:t>
            </a:r>
            <a:endParaRPr lang="en-GB"/>
          </a:p>
        </p:txBody>
      </p:sp>
      <p:sp>
        <p:nvSpPr>
          <p:cNvPr id="29" name="Slide Number Placeholder 28"/>
          <p:cNvSpPr>
            <a:spLocks noGrp="1"/>
          </p:cNvSpPr>
          <p:nvPr>
            <p:ph type="sldNum" sz="quarter" idx="12"/>
          </p:nvPr>
        </p:nvSpPr>
        <p:spPr/>
        <p:txBody>
          <a:bodyPr/>
          <a:lstStyle/>
          <a:p>
            <a:fld id="{F45B2314-50F7-4F10-B8A8-A8DCE8E27403}" type="slidenum">
              <a:rPr lang="en-GB" smtClean="0"/>
              <a:t>49</a:t>
            </a:fld>
            <a:endParaRPr lang="en-GB"/>
          </a:p>
        </p:txBody>
      </p:sp>
      <p:sp>
        <p:nvSpPr>
          <p:cNvPr id="31" name="TextBox 30"/>
          <p:cNvSpPr txBox="1"/>
          <p:nvPr/>
        </p:nvSpPr>
        <p:spPr>
          <a:xfrm>
            <a:off x="6566529" y="3220037"/>
            <a:ext cx="324128" cy="369332"/>
          </a:xfrm>
          <a:prstGeom prst="rect">
            <a:avLst/>
          </a:prstGeom>
          <a:noFill/>
        </p:spPr>
        <p:txBody>
          <a:bodyPr wrap="none" rtlCol="0">
            <a:spAutoFit/>
          </a:bodyPr>
          <a:lstStyle/>
          <a:p>
            <a:r>
              <a:rPr lang="en-US" smtClean="0"/>
              <a:t>V</a:t>
            </a:r>
            <a:endParaRPr lang="en-US"/>
          </a:p>
        </p:txBody>
      </p:sp>
      <p:sp>
        <p:nvSpPr>
          <p:cNvPr id="32" name="TextBox 31"/>
          <p:cNvSpPr txBox="1"/>
          <p:nvPr/>
        </p:nvSpPr>
        <p:spPr>
          <a:xfrm>
            <a:off x="9396874" y="4602397"/>
            <a:ext cx="341760" cy="369332"/>
          </a:xfrm>
          <a:prstGeom prst="rect">
            <a:avLst/>
          </a:prstGeom>
          <a:noFill/>
        </p:spPr>
        <p:txBody>
          <a:bodyPr wrap="none" rtlCol="0">
            <a:spAutoFit/>
          </a:bodyPr>
          <a:lstStyle/>
          <a:p>
            <a:r>
              <a:rPr lang="en-US" smtClean="0"/>
              <a:t>𝜑</a:t>
            </a:r>
            <a:endParaRPr lang="en-US"/>
          </a:p>
        </p:txBody>
      </p:sp>
      <p:sp>
        <p:nvSpPr>
          <p:cNvPr id="33" name="TextBox 32"/>
          <p:cNvSpPr txBox="1"/>
          <p:nvPr/>
        </p:nvSpPr>
        <p:spPr>
          <a:xfrm>
            <a:off x="1981294" y="2953799"/>
            <a:ext cx="1382110" cy="369332"/>
          </a:xfrm>
          <a:prstGeom prst="rect">
            <a:avLst/>
          </a:prstGeom>
          <a:noFill/>
        </p:spPr>
        <p:txBody>
          <a:bodyPr wrap="none" rtlCol="0">
            <a:spAutoFit/>
          </a:bodyPr>
          <a:lstStyle/>
          <a:p>
            <a:r>
              <a:rPr lang="en-GB" smtClean="0"/>
              <a:t>Acceleration</a:t>
            </a:r>
            <a:endParaRPr lang="en-GB"/>
          </a:p>
        </p:txBody>
      </p:sp>
      <p:sp>
        <p:nvSpPr>
          <p:cNvPr id="34" name="TextBox 33"/>
          <p:cNvSpPr txBox="1"/>
          <p:nvPr/>
        </p:nvSpPr>
        <p:spPr>
          <a:xfrm>
            <a:off x="7908831" y="3365874"/>
            <a:ext cx="1702389" cy="369332"/>
          </a:xfrm>
          <a:prstGeom prst="rect">
            <a:avLst/>
          </a:prstGeom>
          <a:noFill/>
        </p:spPr>
        <p:txBody>
          <a:bodyPr wrap="none" rtlCol="0">
            <a:spAutoFit/>
          </a:bodyPr>
          <a:lstStyle/>
          <a:p>
            <a:r>
              <a:rPr lang="en-GB" dirty="0" smtClean="0"/>
              <a:t>No Acceleration</a:t>
            </a:r>
            <a:endParaRPr lang="en-GB" dirty="0"/>
          </a:p>
        </p:txBody>
      </p:sp>
    </p:spTree>
    <p:extLst>
      <p:ext uri="{BB962C8B-B14F-4D97-AF65-F5344CB8AC3E}">
        <p14:creationId xmlns:p14="http://schemas.microsoft.com/office/powerpoint/2010/main" val="243506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Part 1</a:t>
            </a:r>
            <a:endParaRPr lang="en-GB" dirty="0"/>
          </a:p>
        </p:txBody>
      </p:sp>
      <p:sp>
        <p:nvSpPr>
          <p:cNvPr id="3" name="Text Placeholder 2"/>
          <p:cNvSpPr>
            <a:spLocks noGrp="1"/>
          </p:cNvSpPr>
          <p:nvPr>
            <p:ph type="subTitle" idx="1"/>
          </p:nvPr>
        </p:nvSpPr>
        <p:spPr/>
        <p:txBody>
          <a:bodyPr/>
          <a:lstStyle/>
          <a:p>
            <a:endParaRPr lang="en-GB"/>
          </a:p>
        </p:txBody>
      </p:sp>
      <p:sp>
        <p:nvSpPr>
          <p:cNvPr id="4" name="Date Placeholder 3"/>
          <p:cNvSpPr>
            <a:spLocks noGrp="1"/>
          </p:cNvSpPr>
          <p:nvPr>
            <p:ph type="dt" sz="half" idx="10"/>
          </p:nvPr>
        </p:nvSpPr>
        <p:spPr/>
        <p:txBody>
          <a:bodyPr/>
          <a:lstStyle/>
          <a:p>
            <a:r>
              <a:rPr lang="en-US" smtClean="0"/>
              <a:t>22.03.2022</a:t>
            </a:r>
            <a:endParaRPr lang="en-GB"/>
          </a:p>
        </p:txBody>
      </p:sp>
      <p:sp>
        <p:nvSpPr>
          <p:cNvPr id="5" name="Footer Placeholder 4"/>
          <p:cNvSpPr>
            <a:spLocks noGrp="1"/>
          </p:cNvSpPr>
          <p:nvPr>
            <p:ph type="ftr" sz="quarter" idx="11"/>
          </p:nvPr>
        </p:nvSpPr>
        <p:spPr/>
        <p:txBody>
          <a:bodyPr/>
          <a:lstStyle/>
          <a:p>
            <a:r>
              <a:rPr lang="en-GB" smtClean="0"/>
              <a:t>Introduction to accelerator physics, R. Alemany Fernandez</a:t>
            </a:r>
            <a:endParaRPr lang="en-GB"/>
          </a:p>
        </p:txBody>
      </p:sp>
      <p:sp>
        <p:nvSpPr>
          <p:cNvPr id="6" name="Slide Number Placeholder 5"/>
          <p:cNvSpPr>
            <a:spLocks noGrp="1"/>
          </p:cNvSpPr>
          <p:nvPr>
            <p:ph type="sldNum" sz="quarter" idx="12"/>
          </p:nvPr>
        </p:nvSpPr>
        <p:spPr/>
        <p:txBody>
          <a:bodyPr/>
          <a:lstStyle/>
          <a:p>
            <a:fld id="{F45B2314-50F7-4F10-B8A8-A8DCE8E27403}" type="slidenum">
              <a:rPr lang="en-GB" smtClean="0"/>
              <a:t>5</a:t>
            </a:fld>
            <a:endParaRPr lang="en-GB"/>
          </a:p>
        </p:txBody>
      </p:sp>
    </p:spTree>
    <p:extLst>
      <p:ext uri="{BB962C8B-B14F-4D97-AF65-F5344CB8AC3E}">
        <p14:creationId xmlns:p14="http://schemas.microsoft.com/office/powerpoint/2010/main" val="1027873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4548" y="483658"/>
            <a:ext cx="11188700" cy="1754326"/>
          </a:xfrm>
          <a:prstGeom prst="rect">
            <a:avLst/>
          </a:prstGeom>
          <a:noFill/>
        </p:spPr>
        <p:txBody>
          <a:bodyPr wrap="square" rtlCol="0">
            <a:spAutoFit/>
          </a:bodyPr>
          <a:lstStyle/>
          <a:p>
            <a:pPr marL="285750" indent="-285750">
              <a:buFont typeface="Arial" panose="020B0604020202020204" pitchFamily="34" charset="0"/>
              <a:buChar char="•"/>
            </a:pPr>
            <a:r>
              <a:rPr lang="en-GB" dirty="0" smtClean="0"/>
              <a:t>In general particles gain energy from the electric field in the longitudinal direction.</a:t>
            </a:r>
          </a:p>
          <a:p>
            <a:pPr marL="285750" indent="-285750">
              <a:buFont typeface="Arial" panose="020B0604020202020204" pitchFamily="34" charset="0"/>
              <a:buChar char="•"/>
            </a:pPr>
            <a:r>
              <a:rPr lang="en-GB" dirty="0" smtClean="0"/>
              <a:t>The electric field can be generated by an electrostatic accelerator, but it is limited by the field breakdown and by the length of the accelerating column.</a:t>
            </a:r>
          </a:p>
          <a:p>
            <a:pPr marL="285750" indent="-285750">
              <a:buFont typeface="Arial" panose="020B0604020202020204" pitchFamily="34" charset="0"/>
              <a:buChar char="•"/>
            </a:pPr>
            <a:r>
              <a:rPr lang="en-GB" dirty="0" smtClean="0"/>
              <a:t>Electrostatic accelerators have been mainly used for low energy.</a:t>
            </a:r>
          </a:p>
          <a:p>
            <a:pPr marL="285750" indent="-285750">
              <a:buFont typeface="Arial" panose="020B0604020202020204" pitchFamily="34" charset="0"/>
              <a:buChar char="•"/>
            </a:pPr>
            <a:r>
              <a:rPr lang="en-GB" dirty="0" smtClean="0"/>
              <a:t>Alternatively, a radio-frequency (RF) cavity operating in a resonance condition can be used to provide the accelerating voltage:</a:t>
            </a:r>
            <a:endParaRPr lang="en-GB" dirty="0"/>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3388980"/>
                  </p:ext>
                </p:extLst>
              </p:nvPr>
            </p:nvGraphicFramePr>
            <p:xfrm>
              <a:off x="1837247" y="2237984"/>
              <a:ext cx="8128000" cy="370840"/>
            </p:xfrm>
            <a:graphic>
              <a:graphicData uri="http://schemas.openxmlformats.org/drawingml/2006/table">
                <a:tbl>
                  <a:tblPr firstRow="1" bandRow="1">
                    <a:tableStyleId>{2D5ABB26-0587-4C30-8999-92F81FD0307C}</a:tableStyleId>
                  </a:tblPr>
                  <a:tblGrid>
                    <a:gridCol w="4064000">
                      <a:extLst>
                        <a:ext uri="{9D8B030D-6E8A-4147-A177-3AD203B41FA5}">
                          <a16:colId xmlns:a16="http://schemas.microsoft.com/office/drawing/2014/main" xmlns="" val="2435879438"/>
                        </a:ext>
                      </a:extLst>
                    </a:gridCol>
                    <a:gridCol w="4064000">
                      <a:extLst>
                        <a:ext uri="{9D8B030D-6E8A-4147-A177-3AD203B41FA5}">
                          <a16:colId xmlns:a16="http://schemas.microsoft.com/office/drawing/2014/main" xmlns="" val="348928089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m:t>
                                </m:r>
                                <m:d>
                                  <m:dPr>
                                    <m:ctrlPr>
                                      <a:rPr lang="en-US" b="0" i="1" smtClean="0">
                                        <a:latin typeface="Cambria Math"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sSub>
                                  <m:sSubPr>
                                    <m:ctrlPr>
                                      <a:rPr lang="en-US" b="0" i="1" smtClean="0">
                                        <a:latin typeface="Cambria Math"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𝑚𝑎𝑥</m:t>
                                    </m:r>
                                  </m:sub>
                                </m:sSub>
                                <m:r>
                                  <m:rPr>
                                    <m:sty m:val="p"/>
                                  </m:rPr>
                                  <a:rPr lang="en-US" b="0" i="0" smtClean="0">
                                    <a:latin typeface="Cambria Math" panose="02040503050406030204" pitchFamily="18" charset="0"/>
                                  </a:rPr>
                                  <m:t>sin</m:t>
                                </m:r>
                                <m:r>
                                  <a:rPr lang="en-US" b="0" i="1" smtClean="0">
                                    <a:latin typeface="Cambria Math" panose="02040503050406030204" pitchFamily="18" charset="0"/>
                                  </a:rPr>
                                  <m:t>⁡</m:t>
                                </m:r>
                                <m:sSub>
                                  <m:sSubPr>
                                    <m:ctrlPr>
                                      <a:rPr lang="en-US" b="0" i="1" smtClean="0">
                                        <a:latin typeface="Cambria Math" charset="0"/>
                                      </a:rPr>
                                    </m:ctrlPr>
                                  </m:sSubPr>
                                  <m:e>
                                    <m:r>
                                      <a:rPr lang="en-US" b="0" i="1" smtClean="0">
                                        <a:latin typeface="Cambria Math" panose="02040503050406030204" pitchFamily="18" charset="0"/>
                                        <a:ea typeface="Cambria Math" panose="02040503050406030204" pitchFamily="18" charset="0"/>
                                      </a:rPr>
                                      <m:t>𝜑</m:t>
                                    </m:r>
                                    <m:r>
                                      <a:rPr lang="en-US" b="0" i="1" smtClean="0">
                                        <a:latin typeface="Cambria Math" charset="0"/>
                                        <a:ea typeface="Cambria Math" panose="02040503050406030204" pitchFamily="18" charset="0"/>
                                      </a:rPr>
                                      <m:t>(</m:t>
                                    </m:r>
                                    <m:r>
                                      <a:rPr lang="en-US" b="0" i="1" smtClean="0">
                                        <a:latin typeface="Cambria Math" charset="0"/>
                                        <a:ea typeface="Cambria Math" panose="02040503050406030204" pitchFamily="18" charset="0"/>
                                      </a:rPr>
                                      <m:t>𝑡</m:t>
                                    </m:r>
                                    <m:r>
                                      <a:rPr lang="en-US" b="0" i="1" smtClean="0">
                                        <a:latin typeface="Cambria Math" charset="0"/>
                                        <a:ea typeface="Cambria Math" panose="02040503050406030204" pitchFamily="18" charset="0"/>
                                      </a:rPr>
                                      <m:t>)</m:t>
                                    </m:r>
                                  </m:e>
                                  <m:sub/>
                                </m:sSub>
                              </m:oMath>
                            </m:oMathPara>
                          </a14:m>
                          <a:endParaRPr lang="en-US" b="0" dirty="0" smtClean="0"/>
                        </a:p>
                      </a:txBody>
                      <a:tcPr/>
                    </a:tc>
                    <a:tc>
                      <a:txBody>
                        <a:bodyPr/>
                        <a:lstStyle/>
                        <a:p>
                          <a:pPr algn="r"/>
                          <a:r>
                            <a:rPr lang="en-GB" dirty="0" smtClean="0"/>
                            <a:t>Eq. (1)</a:t>
                          </a:r>
                          <a:endParaRPr lang="en-GB" dirty="0"/>
                        </a:p>
                      </a:txBody>
                      <a:tcPr/>
                    </a:tc>
                    <a:extLst>
                      <a:ext uri="{0D108BD9-81ED-4DB2-BD59-A6C34878D82A}">
                        <a16:rowId xmlns:a16="http://schemas.microsoft.com/office/drawing/2014/main" xmlns="" val="2992407173"/>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3388980"/>
                  </p:ext>
                </p:extLst>
              </p:nvPr>
            </p:nvGraphicFramePr>
            <p:xfrm>
              <a:off x="1837247" y="2237984"/>
              <a:ext cx="8128000" cy="370840"/>
            </p:xfrm>
            <a:graphic>
              <a:graphicData uri="http://schemas.openxmlformats.org/drawingml/2006/table">
                <a:tbl>
                  <a:tblPr firstRow="1" bandRow="1">
                    <a:tableStyleId>{2D5ABB26-0587-4C30-8999-92F81FD0307C}</a:tableStyleId>
                  </a:tblPr>
                  <a:tblGrid>
                    <a:gridCol w="4064000">
                      <a:extLst>
                        <a:ext uri="{9D8B030D-6E8A-4147-A177-3AD203B41FA5}">
                          <a16:colId xmlns:a16="http://schemas.microsoft.com/office/drawing/2014/main" xmlns="" xmlns:a14="http://schemas.microsoft.com/office/drawing/2010/main" val="2435879438"/>
                        </a:ext>
                      </a:extLst>
                    </a:gridCol>
                    <a:gridCol w="4064000">
                      <a:extLst>
                        <a:ext uri="{9D8B030D-6E8A-4147-A177-3AD203B41FA5}">
                          <a16:colId xmlns:a16="http://schemas.microsoft.com/office/drawing/2014/main" xmlns="" xmlns:a14="http://schemas.microsoft.com/office/drawing/2010/main" val="3489280894"/>
                        </a:ext>
                      </a:extLst>
                    </a:gridCol>
                  </a:tblGrid>
                  <a:tr h="370840">
                    <a:tc>
                      <a:txBody>
                        <a:bodyPr/>
                        <a:lstStyle/>
                        <a:p>
                          <a:endParaRPr lang="en-US"/>
                        </a:p>
                      </a:txBody>
                      <a:tcPr>
                        <a:blipFill rotWithShape="0">
                          <a:blip r:embed="rId2"/>
                          <a:stretch>
                            <a:fillRect t="-96721" r="-100000" b="-119672"/>
                          </a:stretch>
                        </a:blipFill>
                      </a:tcPr>
                    </a:tc>
                    <a:tc>
                      <a:txBody>
                        <a:bodyPr/>
                        <a:lstStyle/>
                        <a:p>
                          <a:pPr algn="r"/>
                          <a:r>
                            <a:rPr lang="en-GB" dirty="0" smtClean="0"/>
                            <a:t>Eq. (1)</a:t>
                          </a:r>
                          <a:endParaRPr lang="en-GB" dirty="0"/>
                        </a:p>
                      </a:txBody>
                      <a:tcPr/>
                    </a:tc>
                    <a:extLst>
                      <a:ext uri="{0D108BD9-81ED-4DB2-BD59-A6C34878D82A}">
                        <a16:rowId xmlns:a16="http://schemas.microsoft.com/office/drawing/2014/main" xmlns="" xmlns:a14="http://schemas.microsoft.com/office/drawing/2010/main" val="2992407173"/>
                      </a:ext>
                    </a:extLst>
                  </a:tr>
                </a:tbl>
              </a:graphicData>
            </a:graphic>
          </p:graphicFrame>
        </mc:Fallback>
      </mc:AlternateContent>
      <p:sp>
        <p:nvSpPr>
          <p:cNvPr id="19" name="TextBox 18"/>
          <p:cNvSpPr txBox="1"/>
          <p:nvPr/>
        </p:nvSpPr>
        <p:spPr>
          <a:xfrm>
            <a:off x="696524" y="79974"/>
            <a:ext cx="1851789" cy="369332"/>
          </a:xfrm>
          <a:prstGeom prst="rect">
            <a:avLst/>
          </a:prstGeom>
          <a:noFill/>
        </p:spPr>
        <p:txBody>
          <a:bodyPr wrap="none" rtlCol="0">
            <a:spAutoFit/>
          </a:bodyPr>
          <a:lstStyle/>
          <a:p>
            <a:r>
              <a:rPr lang="en-GB" b="1" dirty="0" smtClean="0"/>
              <a:t>INTRODUCTION</a:t>
            </a:r>
            <a:endParaRPr lang="en-GB" b="1" dirty="0"/>
          </a:p>
        </p:txBody>
      </p:sp>
      <p:pic>
        <p:nvPicPr>
          <p:cNvPr id="9" name="Picture 8"/>
          <p:cNvPicPr>
            <a:picLocks noChangeAspect="1"/>
          </p:cNvPicPr>
          <p:nvPr/>
        </p:nvPicPr>
        <p:blipFill>
          <a:blip r:embed="rId3"/>
          <a:stretch>
            <a:fillRect/>
          </a:stretch>
        </p:blipFill>
        <p:spPr>
          <a:xfrm>
            <a:off x="-1532" y="2837783"/>
            <a:ext cx="12192000" cy="4139963"/>
          </a:xfrm>
          <a:prstGeom prst="rect">
            <a:avLst/>
          </a:prstGeom>
        </p:spPr>
      </p:pic>
      <p:sp>
        <p:nvSpPr>
          <p:cNvPr id="2" name="Date Placeholder 1"/>
          <p:cNvSpPr>
            <a:spLocks noGrp="1"/>
          </p:cNvSpPr>
          <p:nvPr>
            <p:ph type="dt" sz="half" idx="10"/>
          </p:nvPr>
        </p:nvSpPr>
        <p:spPr/>
        <p:txBody>
          <a:bodyPr/>
          <a:lstStyle/>
          <a:p>
            <a:r>
              <a:rPr lang="en-US" smtClean="0"/>
              <a:t>22.03.2022</a:t>
            </a:r>
            <a:endParaRPr lang="en-GB"/>
          </a:p>
        </p:txBody>
      </p:sp>
      <p:sp>
        <p:nvSpPr>
          <p:cNvPr id="4" name="Footer Placeholder 3"/>
          <p:cNvSpPr>
            <a:spLocks noGrp="1"/>
          </p:cNvSpPr>
          <p:nvPr>
            <p:ph type="ftr" sz="quarter" idx="11"/>
          </p:nvPr>
        </p:nvSpPr>
        <p:spPr/>
        <p:txBody>
          <a:bodyPr/>
          <a:lstStyle/>
          <a:p>
            <a:r>
              <a:rPr lang="en-GB" smtClean="0"/>
              <a:t>Introduction to accelerator physics, R. Alemany Fernandez</a:t>
            </a:r>
            <a:endParaRPr lang="en-GB"/>
          </a:p>
        </p:txBody>
      </p:sp>
      <p:sp>
        <p:nvSpPr>
          <p:cNvPr id="5" name="Slide Number Placeholder 4"/>
          <p:cNvSpPr>
            <a:spLocks noGrp="1"/>
          </p:cNvSpPr>
          <p:nvPr>
            <p:ph type="sldNum" sz="quarter" idx="12"/>
          </p:nvPr>
        </p:nvSpPr>
        <p:spPr/>
        <p:txBody>
          <a:bodyPr/>
          <a:lstStyle/>
          <a:p>
            <a:fld id="{F45B2314-50F7-4F10-B8A8-A8DCE8E27403}" type="slidenum">
              <a:rPr lang="en-GB" smtClean="0"/>
              <a:t>6</a:t>
            </a:fld>
            <a:endParaRPr lang="en-GB"/>
          </a:p>
        </p:txBody>
      </p:sp>
    </p:spTree>
    <p:extLst>
      <p:ext uri="{BB962C8B-B14F-4D97-AF65-F5344CB8AC3E}">
        <p14:creationId xmlns:p14="http://schemas.microsoft.com/office/powerpoint/2010/main" val="12982560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22.03.2022</a:t>
            </a:r>
            <a:endParaRPr lang="en-GB"/>
          </a:p>
        </p:txBody>
      </p:sp>
      <p:sp>
        <p:nvSpPr>
          <p:cNvPr id="3" name="Footer Placeholder 2"/>
          <p:cNvSpPr>
            <a:spLocks noGrp="1"/>
          </p:cNvSpPr>
          <p:nvPr>
            <p:ph type="ftr" sz="quarter" idx="11"/>
          </p:nvPr>
        </p:nvSpPr>
        <p:spPr/>
        <p:txBody>
          <a:bodyPr/>
          <a:lstStyle/>
          <a:p>
            <a:r>
              <a:rPr lang="en-GB" smtClean="0"/>
              <a:t>Introduction to accelerator physics, R. Alemany Fernandez</a:t>
            </a:r>
            <a:endParaRPr lang="en-GB"/>
          </a:p>
        </p:txBody>
      </p:sp>
      <p:sp>
        <p:nvSpPr>
          <p:cNvPr id="4" name="Slide Number Placeholder 3"/>
          <p:cNvSpPr>
            <a:spLocks noGrp="1"/>
          </p:cNvSpPr>
          <p:nvPr>
            <p:ph type="sldNum" sz="quarter" idx="12"/>
          </p:nvPr>
        </p:nvSpPr>
        <p:spPr/>
        <p:txBody>
          <a:bodyPr/>
          <a:lstStyle/>
          <a:p>
            <a:fld id="{F45B2314-50F7-4F10-B8A8-A8DCE8E27403}" type="slidenum">
              <a:rPr lang="en-GB" smtClean="0"/>
              <a:t>7</a:t>
            </a:fld>
            <a:endParaRPr lang="en-GB" dirty="0"/>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186416439"/>
                  </p:ext>
                </p:extLst>
              </p:nvPr>
            </p:nvGraphicFramePr>
            <p:xfrm>
              <a:off x="1854200" y="501393"/>
              <a:ext cx="8128000" cy="370840"/>
            </p:xfrm>
            <a:graphic>
              <a:graphicData uri="http://schemas.openxmlformats.org/drawingml/2006/table">
                <a:tbl>
                  <a:tblPr firstRow="1" bandRow="1">
                    <a:tableStyleId>{2D5ABB26-0587-4C30-8999-92F81FD0307C}</a:tableStyleId>
                  </a:tblPr>
                  <a:tblGrid>
                    <a:gridCol w="4064000">
                      <a:extLst>
                        <a:ext uri="{9D8B030D-6E8A-4147-A177-3AD203B41FA5}">
                          <a16:colId xmlns:a16="http://schemas.microsoft.com/office/drawing/2014/main" xmlns="" val="2435879438"/>
                        </a:ext>
                      </a:extLst>
                    </a:gridCol>
                    <a:gridCol w="4064000">
                      <a:extLst>
                        <a:ext uri="{9D8B030D-6E8A-4147-A177-3AD203B41FA5}">
                          <a16:colId xmlns:a16="http://schemas.microsoft.com/office/drawing/2014/main" xmlns="" val="348928089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m:t>
                                </m:r>
                                <m:d>
                                  <m:dPr>
                                    <m:ctrlPr>
                                      <a:rPr lang="en-US" b="0" i="1" smtClean="0">
                                        <a:latin typeface="Cambria Math"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m:t>
                                </m:r>
                                <m:sSub>
                                  <m:sSubPr>
                                    <m:ctrlPr>
                                      <a:rPr lang="en-US" b="0" i="1" smtClean="0">
                                        <a:latin typeface="Cambria Math"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𝑚𝑎𝑥</m:t>
                                    </m:r>
                                  </m:sub>
                                </m:sSub>
                                <m:r>
                                  <m:rPr>
                                    <m:sty m:val="p"/>
                                  </m:rPr>
                                  <a:rPr lang="en-US" b="0" i="0" smtClean="0">
                                    <a:latin typeface="Cambria Math" panose="02040503050406030204" pitchFamily="18" charset="0"/>
                                  </a:rPr>
                                  <m:t>sin</m:t>
                                </m:r>
                                <m:r>
                                  <a:rPr lang="en-US" b="0" i="1" smtClean="0">
                                    <a:latin typeface="Cambria Math" panose="02040503050406030204" pitchFamily="18" charset="0"/>
                                  </a:rPr>
                                  <m:t>⁡</m:t>
                                </m:r>
                                <m:sSub>
                                  <m:sSubPr>
                                    <m:ctrlPr>
                                      <a:rPr lang="en-US" b="0" i="1" smtClean="0">
                                        <a:latin typeface="Cambria Math" charset="0"/>
                                      </a:rPr>
                                    </m:ctrlPr>
                                  </m:sSubPr>
                                  <m:e>
                                    <m:r>
                                      <a:rPr lang="en-US" b="0" i="1" smtClean="0">
                                        <a:latin typeface="Cambria Math" panose="02040503050406030204" pitchFamily="18" charset="0"/>
                                        <a:ea typeface="Cambria Math" panose="02040503050406030204" pitchFamily="18" charset="0"/>
                                      </a:rPr>
                                      <m:t>𝜑</m:t>
                                    </m:r>
                                    <m:r>
                                      <a:rPr lang="en-US" b="0" i="1" smtClean="0">
                                        <a:latin typeface="Cambria Math" charset="0"/>
                                        <a:ea typeface="Cambria Math" panose="02040503050406030204" pitchFamily="18" charset="0"/>
                                      </a:rPr>
                                      <m:t>(</m:t>
                                    </m:r>
                                    <m:r>
                                      <a:rPr lang="en-US" b="0" i="1" smtClean="0">
                                        <a:latin typeface="Cambria Math" charset="0"/>
                                        <a:ea typeface="Cambria Math" panose="02040503050406030204" pitchFamily="18" charset="0"/>
                                      </a:rPr>
                                      <m:t>𝑡</m:t>
                                    </m:r>
                                    <m:r>
                                      <a:rPr lang="en-US" b="0" i="1" smtClean="0">
                                        <a:latin typeface="Cambria Math" charset="0"/>
                                        <a:ea typeface="Cambria Math" panose="02040503050406030204" pitchFamily="18" charset="0"/>
                                      </a:rPr>
                                      <m:t>)</m:t>
                                    </m:r>
                                  </m:e>
                                  <m:sub/>
                                </m:sSub>
                              </m:oMath>
                            </m:oMathPara>
                          </a14:m>
                          <a:endParaRPr lang="en-US" b="0" dirty="0" smtClean="0"/>
                        </a:p>
                      </a:txBody>
                      <a:tcPr/>
                    </a:tc>
                    <a:tc>
                      <a:txBody>
                        <a:bodyPr/>
                        <a:lstStyle/>
                        <a:p>
                          <a:pPr algn="r"/>
                          <a:r>
                            <a:rPr lang="en-GB" dirty="0" smtClean="0"/>
                            <a:t>Eq. (1)</a:t>
                          </a:r>
                          <a:endParaRPr lang="en-GB" dirty="0"/>
                        </a:p>
                      </a:txBody>
                      <a:tcPr/>
                    </a:tc>
                    <a:extLst>
                      <a:ext uri="{0D108BD9-81ED-4DB2-BD59-A6C34878D82A}">
                        <a16:rowId xmlns:a16="http://schemas.microsoft.com/office/drawing/2014/main" xmlns="" val="2992407173"/>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86416439"/>
                  </p:ext>
                </p:extLst>
              </p:nvPr>
            </p:nvGraphicFramePr>
            <p:xfrm>
              <a:off x="1854200" y="501393"/>
              <a:ext cx="8128000" cy="370840"/>
            </p:xfrm>
            <a:graphic>
              <a:graphicData uri="http://schemas.openxmlformats.org/drawingml/2006/table">
                <a:tbl>
                  <a:tblPr firstRow="1" bandRow="1">
                    <a:tableStyleId>{2D5ABB26-0587-4C30-8999-92F81FD0307C}</a:tableStyleId>
                  </a:tblPr>
                  <a:tblGrid>
                    <a:gridCol w="4064000">
                      <a:extLst>
                        <a:ext uri="{9D8B030D-6E8A-4147-A177-3AD203B41FA5}">
                          <a16:colId xmlns="" xmlns:a16="http://schemas.microsoft.com/office/drawing/2014/main" xmlns:a14="http://schemas.microsoft.com/office/drawing/2010/main" val="2435879438"/>
                        </a:ext>
                      </a:extLst>
                    </a:gridCol>
                    <a:gridCol w="4064000">
                      <a:extLst>
                        <a:ext uri="{9D8B030D-6E8A-4147-A177-3AD203B41FA5}">
                          <a16:colId xmlns="" xmlns:a16="http://schemas.microsoft.com/office/drawing/2014/main" xmlns:a14="http://schemas.microsoft.com/office/drawing/2010/main" val="3489280894"/>
                        </a:ext>
                      </a:extLst>
                    </a:gridCol>
                  </a:tblGrid>
                  <a:tr h="370840">
                    <a:tc>
                      <a:txBody>
                        <a:bodyPr/>
                        <a:lstStyle/>
                        <a:p>
                          <a:endParaRPr lang="en-US"/>
                        </a:p>
                      </a:txBody>
                      <a:tcPr>
                        <a:blipFill rotWithShape="0">
                          <a:blip r:embed="rId2"/>
                          <a:stretch>
                            <a:fillRect t="-95161" r="-100000" b="-114516"/>
                          </a:stretch>
                        </a:blipFill>
                      </a:tcPr>
                    </a:tc>
                    <a:tc>
                      <a:txBody>
                        <a:bodyPr/>
                        <a:lstStyle/>
                        <a:p>
                          <a:pPr algn="r"/>
                          <a:r>
                            <a:rPr lang="en-GB" dirty="0" smtClean="0"/>
                            <a:t>Eq. (1)</a:t>
                          </a:r>
                          <a:endParaRPr lang="en-GB" dirty="0"/>
                        </a:p>
                      </a:txBody>
                      <a:tcPr/>
                    </a:tc>
                    <a:extLst>
                      <a:ext uri="{0D108BD9-81ED-4DB2-BD59-A6C34878D82A}">
                        <a16:rowId xmlns="" xmlns:a16="http://schemas.microsoft.com/office/drawing/2014/main" xmlns:a14="http://schemas.microsoft.com/office/drawing/2010/main" val="2992407173"/>
                      </a:ext>
                    </a:extLst>
                  </a:tr>
                </a:tbl>
              </a:graphicData>
            </a:graphic>
          </p:graphicFrame>
        </mc:Fallback>
      </mc:AlternateContent>
      <p:sp>
        <p:nvSpPr>
          <p:cNvPr id="7" name="Freeform 6"/>
          <p:cNvSpPr/>
          <p:nvPr/>
        </p:nvSpPr>
        <p:spPr>
          <a:xfrm>
            <a:off x="3118585" y="2059743"/>
            <a:ext cx="5380522" cy="2441584"/>
          </a:xfrm>
          <a:custGeom>
            <a:avLst/>
            <a:gdLst>
              <a:gd name="connsiteX0" fmla="*/ 0 w 5380522"/>
              <a:gd name="connsiteY0" fmla="*/ 1193596 h 2441584"/>
              <a:gd name="connsiteX1" fmla="*/ 288758 w 5380522"/>
              <a:gd name="connsiteY1" fmla="*/ 808585 h 2441584"/>
              <a:gd name="connsiteX2" fmla="*/ 539015 w 5380522"/>
              <a:gd name="connsiteY2" fmla="*/ 500577 h 2441584"/>
              <a:gd name="connsiteX3" fmla="*/ 789272 w 5380522"/>
              <a:gd name="connsiteY3" fmla="*/ 240695 h 2441584"/>
              <a:gd name="connsiteX4" fmla="*/ 1049154 w 5380522"/>
              <a:gd name="connsiteY4" fmla="*/ 77065 h 2441584"/>
              <a:gd name="connsiteX5" fmla="*/ 1328287 w 5380522"/>
              <a:gd name="connsiteY5" fmla="*/ 63 h 2441584"/>
              <a:gd name="connsiteX6" fmla="*/ 1617044 w 5380522"/>
              <a:gd name="connsiteY6" fmla="*/ 67440 h 2441584"/>
              <a:gd name="connsiteX7" fmla="*/ 1886552 w 5380522"/>
              <a:gd name="connsiteY7" fmla="*/ 240695 h 2441584"/>
              <a:gd name="connsiteX8" fmla="*/ 2098308 w 5380522"/>
              <a:gd name="connsiteY8" fmla="*/ 442825 h 2441584"/>
              <a:gd name="connsiteX9" fmla="*/ 2261937 w 5380522"/>
              <a:gd name="connsiteY9" fmla="*/ 635331 h 2441584"/>
              <a:gd name="connsiteX10" fmla="*/ 2425567 w 5380522"/>
              <a:gd name="connsiteY10" fmla="*/ 847086 h 2441584"/>
              <a:gd name="connsiteX11" fmla="*/ 2868329 w 5380522"/>
              <a:gd name="connsiteY11" fmla="*/ 1472729 h 2441584"/>
              <a:gd name="connsiteX12" fmla="*/ 3253339 w 5380522"/>
              <a:gd name="connsiteY12" fmla="*/ 1944366 h 2441584"/>
              <a:gd name="connsiteX13" fmla="*/ 3590223 w 5380522"/>
              <a:gd name="connsiteY13" fmla="*/ 2271625 h 2441584"/>
              <a:gd name="connsiteX14" fmla="*/ 3984859 w 5380522"/>
              <a:gd name="connsiteY14" fmla="*/ 2435255 h 2441584"/>
              <a:gd name="connsiteX15" fmla="*/ 4321743 w 5380522"/>
              <a:gd name="connsiteY15" fmla="*/ 2377503 h 2441584"/>
              <a:gd name="connsiteX16" fmla="*/ 4687503 w 5380522"/>
              <a:gd name="connsiteY16" fmla="*/ 2098371 h 2441584"/>
              <a:gd name="connsiteX17" fmla="*/ 5005137 w 5380522"/>
              <a:gd name="connsiteY17" fmla="*/ 1742236 h 2441584"/>
              <a:gd name="connsiteX18" fmla="*/ 5226518 w 5380522"/>
              <a:gd name="connsiteY18" fmla="*/ 1443853 h 2441584"/>
              <a:gd name="connsiteX19" fmla="*/ 5380522 w 5380522"/>
              <a:gd name="connsiteY19" fmla="*/ 1203221 h 24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380522" h="2441584">
                <a:moveTo>
                  <a:pt x="0" y="1193596"/>
                </a:moveTo>
                <a:cubicBezTo>
                  <a:pt x="99461" y="1058842"/>
                  <a:pt x="198922" y="924088"/>
                  <a:pt x="288758" y="808585"/>
                </a:cubicBezTo>
                <a:cubicBezTo>
                  <a:pt x="378594" y="693082"/>
                  <a:pt x="455596" y="595225"/>
                  <a:pt x="539015" y="500577"/>
                </a:cubicBezTo>
                <a:cubicBezTo>
                  <a:pt x="622434" y="405929"/>
                  <a:pt x="704249" y="311280"/>
                  <a:pt x="789272" y="240695"/>
                </a:cubicBezTo>
                <a:cubicBezTo>
                  <a:pt x="874295" y="170110"/>
                  <a:pt x="959318" y="117170"/>
                  <a:pt x="1049154" y="77065"/>
                </a:cubicBezTo>
                <a:cubicBezTo>
                  <a:pt x="1138990" y="36960"/>
                  <a:pt x="1233639" y="1667"/>
                  <a:pt x="1328287" y="63"/>
                </a:cubicBezTo>
                <a:cubicBezTo>
                  <a:pt x="1422935" y="-1541"/>
                  <a:pt x="1524000" y="27335"/>
                  <a:pt x="1617044" y="67440"/>
                </a:cubicBezTo>
                <a:cubicBezTo>
                  <a:pt x="1710088" y="107545"/>
                  <a:pt x="1806341" y="178131"/>
                  <a:pt x="1886552" y="240695"/>
                </a:cubicBezTo>
                <a:cubicBezTo>
                  <a:pt x="1966763" y="303259"/>
                  <a:pt x="2035744" y="377052"/>
                  <a:pt x="2098308" y="442825"/>
                </a:cubicBezTo>
                <a:cubicBezTo>
                  <a:pt x="2160872" y="508598"/>
                  <a:pt x="2207394" y="567954"/>
                  <a:pt x="2261937" y="635331"/>
                </a:cubicBezTo>
                <a:cubicBezTo>
                  <a:pt x="2316480" y="702708"/>
                  <a:pt x="2324502" y="707520"/>
                  <a:pt x="2425567" y="847086"/>
                </a:cubicBezTo>
                <a:cubicBezTo>
                  <a:pt x="2526632" y="986652"/>
                  <a:pt x="2730367" y="1289849"/>
                  <a:pt x="2868329" y="1472729"/>
                </a:cubicBezTo>
                <a:cubicBezTo>
                  <a:pt x="3006291" y="1655609"/>
                  <a:pt x="3133023" y="1811217"/>
                  <a:pt x="3253339" y="1944366"/>
                </a:cubicBezTo>
                <a:cubicBezTo>
                  <a:pt x="3373655" y="2077515"/>
                  <a:pt x="3468303" y="2189810"/>
                  <a:pt x="3590223" y="2271625"/>
                </a:cubicBezTo>
                <a:cubicBezTo>
                  <a:pt x="3712143" y="2353440"/>
                  <a:pt x="3862939" y="2417609"/>
                  <a:pt x="3984859" y="2435255"/>
                </a:cubicBezTo>
                <a:cubicBezTo>
                  <a:pt x="4106779" y="2452901"/>
                  <a:pt x="4204636" y="2433650"/>
                  <a:pt x="4321743" y="2377503"/>
                </a:cubicBezTo>
                <a:cubicBezTo>
                  <a:pt x="4438850" y="2321356"/>
                  <a:pt x="4573604" y="2204249"/>
                  <a:pt x="4687503" y="2098371"/>
                </a:cubicBezTo>
                <a:cubicBezTo>
                  <a:pt x="4801402" y="1992493"/>
                  <a:pt x="4915301" y="1851322"/>
                  <a:pt x="5005137" y="1742236"/>
                </a:cubicBezTo>
                <a:cubicBezTo>
                  <a:pt x="5094973" y="1633150"/>
                  <a:pt x="5163954" y="1533689"/>
                  <a:pt x="5226518" y="1443853"/>
                </a:cubicBezTo>
                <a:cubicBezTo>
                  <a:pt x="5289082" y="1354017"/>
                  <a:pt x="5380522" y="1203221"/>
                  <a:pt x="5380522" y="1203221"/>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3118585" y="1443789"/>
            <a:ext cx="19251" cy="36479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118585" y="3280535"/>
            <a:ext cx="55171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037402" y="2940386"/>
            <a:ext cx="1532792" cy="369332"/>
          </a:xfrm>
          <a:prstGeom prst="rect">
            <a:avLst/>
          </a:prstGeom>
          <a:noFill/>
        </p:spPr>
        <p:txBody>
          <a:bodyPr wrap="none" rtlCol="0">
            <a:spAutoFit/>
          </a:bodyPr>
          <a:lstStyle/>
          <a:p>
            <a:r>
              <a:rPr lang="en-US" dirty="0" smtClean="0"/>
              <a:t>time or phase</a:t>
            </a:r>
            <a:endParaRPr lang="en-US" dirty="0"/>
          </a:p>
        </p:txBody>
      </p:sp>
      <p:sp>
        <p:nvSpPr>
          <p:cNvPr id="13" name="TextBox 12"/>
          <p:cNvSpPr txBox="1"/>
          <p:nvPr/>
        </p:nvSpPr>
        <p:spPr>
          <a:xfrm>
            <a:off x="2723370" y="1334349"/>
            <a:ext cx="324128" cy="369332"/>
          </a:xfrm>
          <a:prstGeom prst="rect">
            <a:avLst/>
          </a:prstGeom>
          <a:noFill/>
        </p:spPr>
        <p:txBody>
          <a:bodyPr wrap="none" rtlCol="0">
            <a:spAutoFit/>
          </a:bodyPr>
          <a:lstStyle/>
          <a:p>
            <a:r>
              <a:rPr lang="en-US" smtClean="0"/>
              <a:t>V</a:t>
            </a:r>
            <a:endParaRPr lang="en-US"/>
          </a:p>
        </p:txBody>
      </p:sp>
      <p:sp>
        <p:nvSpPr>
          <p:cNvPr id="14" name="TextBox 13"/>
          <p:cNvSpPr txBox="1"/>
          <p:nvPr/>
        </p:nvSpPr>
        <p:spPr>
          <a:xfrm>
            <a:off x="5097392" y="1178286"/>
            <a:ext cx="1249060" cy="369332"/>
          </a:xfrm>
          <a:prstGeom prst="rect">
            <a:avLst/>
          </a:prstGeom>
          <a:noFill/>
        </p:spPr>
        <p:txBody>
          <a:bodyPr wrap="none" rtlCol="0">
            <a:spAutoFit/>
          </a:bodyPr>
          <a:lstStyle/>
          <a:p>
            <a:r>
              <a:rPr lang="en-US" smtClean="0"/>
              <a:t>1 RF period</a:t>
            </a:r>
            <a:endParaRPr lang="en-US"/>
          </a:p>
        </p:txBody>
      </p:sp>
      <p:sp>
        <p:nvSpPr>
          <p:cNvPr id="15" name="TextBox 14"/>
          <p:cNvSpPr txBox="1"/>
          <p:nvPr/>
        </p:nvSpPr>
        <p:spPr>
          <a:xfrm>
            <a:off x="1928030" y="5340236"/>
            <a:ext cx="8553882" cy="646331"/>
          </a:xfrm>
          <a:prstGeom prst="rect">
            <a:avLst/>
          </a:prstGeom>
          <a:noFill/>
        </p:spPr>
        <p:txBody>
          <a:bodyPr wrap="square" rtlCol="0">
            <a:spAutoFit/>
          </a:bodyPr>
          <a:lstStyle/>
          <a:p>
            <a:r>
              <a:rPr lang="en-US" dirty="0" smtClean="0"/>
              <a:t>When is the best time or phase at which the particle has to enter the cavity to get the best accelerating performance??? </a:t>
            </a:r>
            <a:endParaRPr lang="en-US" dirty="0"/>
          </a:p>
        </p:txBody>
      </p:sp>
      <p:cxnSp>
        <p:nvCxnSpPr>
          <p:cNvPr id="17" name="Straight Arrow Connector 16"/>
          <p:cNvCxnSpPr>
            <a:endCxn id="7" idx="3"/>
          </p:cNvCxnSpPr>
          <p:nvPr/>
        </p:nvCxnSpPr>
        <p:spPr>
          <a:xfrm flipV="1">
            <a:off x="3907857" y="2300438"/>
            <a:ext cx="0" cy="18115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5186412" y="2510590"/>
            <a:ext cx="0" cy="18115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454892" y="2059743"/>
            <a:ext cx="0" cy="18115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5792804" y="3280611"/>
            <a:ext cx="0" cy="18115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767488" y="4129462"/>
            <a:ext cx="394636" cy="369332"/>
          </a:xfrm>
          <a:prstGeom prst="rect">
            <a:avLst/>
          </a:prstGeom>
          <a:noFill/>
        </p:spPr>
        <p:txBody>
          <a:bodyPr wrap="square" rtlCol="0">
            <a:spAutoFit/>
          </a:bodyPr>
          <a:lstStyle/>
          <a:p>
            <a:r>
              <a:rPr lang="en-US" smtClean="0"/>
              <a:t>?</a:t>
            </a:r>
            <a:endParaRPr lang="en-US"/>
          </a:p>
        </p:txBody>
      </p:sp>
      <p:sp>
        <p:nvSpPr>
          <p:cNvPr id="22" name="TextBox 21"/>
          <p:cNvSpPr txBox="1"/>
          <p:nvPr/>
        </p:nvSpPr>
        <p:spPr>
          <a:xfrm>
            <a:off x="4316931" y="3865815"/>
            <a:ext cx="394636" cy="369332"/>
          </a:xfrm>
          <a:prstGeom prst="rect">
            <a:avLst/>
          </a:prstGeom>
        </p:spPr>
        <p:txBody>
          <a:bodyPr wrap="square" rtlCol="0">
            <a:spAutoFit/>
          </a:bodyPr>
          <a:lstStyle/>
          <a:p>
            <a:r>
              <a:rPr lang="en-US" smtClean="0"/>
              <a:t>?</a:t>
            </a:r>
            <a:endParaRPr lang="en-US"/>
          </a:p>
        </p:txBody>
      </p:sp>
      <p:sp>
        <p:nvSpPr>
          <p:cNvPr id="23" name="TextBox 22"/>
          <p:cNvSpPr txBox="1"/>
          <p:nvPr/>
        </p:nvSpPr>
        <p:spPr>
          <a:xfrm>
            <a:off x="5055281" y="4320763"/>
            <a:ext cx="394636" cy="369332"/>
          </a:xfrm>
          <a:prstGeom prst="rect">
            <a:avLst/>
          </a:prstGeom>
          <a:noFill/>
        </p:spPr>
        <p:txBody>
          <a:bodyPr wrap="square" rtlCol="0">
            <a:spAutoFit/>
          </a:bodyPr>
          <a:lstStyle/>
          <a:p>
            <a:r>
              <a:rPr lang="en-US" smtClean="0"/>
              <a:t>?</a:t>
            </a:r>
            <a:endParaRPr lang="en-US"/>
          </a:p>
        </p:txBody>
      </p:sp>
      <p:sp>
        <p:nvSpPr>
          <p:cNvPr id="24" name="TextBox 23"/>
          <p:cNvSpPr txBox="1"/>
          <p:nvPr/>
        </p:nvSpPr>
        <p:spPr>
          <a:xfrm>
            <a:off x="5673289" y="5090024"/>
            <a:ext cx="394636" cy="369332"/>
          </a:xfrm>
          <a:prstGeom prst="rect">
            <a:avLst/>
          </a:prstGeom>
          <a:noFill/>
        </p:spPr>
        <p:txBody>
          <a:bodyPr wrap="square" rtlCol="0">
            <a:spAutoFit/>
          </a:bodyPr>
          <a:lstStyle/>
          <a:p>
            <a:r>
              <a:rPr lang="en-US" smtClean="0"/>
              <a:t>?</a:t>
            </a:r>
            <a:endParaRPr lang="en-US"/>
          </a:p>
        </p:txBody>
      </p:sp>
      <p:sp>
        <p:nvSpPr>
          <p:cNvPr id="25" name="TextBox 24"/>
          <p:cNvSpPr txBox="1"/>
          <p:nvPr/>
        </p:nvSpPr>
        <p:spPr>
          <a:xfrm>
            <a:off x="6217785" y="4656810"/>
            <a:ext cx="394636" cy="369332"/>
          </a:xfrm>
          <a:prstGeom prst="rect">
            <a:avLst/>
          </a:prstGeom>
          <a:noFill/>
        </p:spPr>
        <p:txBody>
          <a:bodyPr wrap="square" rtlCol="0">
            <a:spAutoFit/>
          </a:bodyPr>
          <a:lstStyle/>
          <a:p>
            <a:r>
              <a:rPr lang="en-US" smtClean="0"/>
              <a:t>?</a:t>
            </a:r>
            <a:endParaRPr lang="en-US"/>
          </a:p>
        </p:txBody>
      </p:sp>
      <p:cxnSp>
        <p:nvCxnSpPr>
          <p:cNvPr id="26" name="Straight Arrow Connector 25"/>
          <p:cNvCxnSpPr/>
          <p:nvPr/>
        </p:nvCxnSpPr>
        <p:spPr>
          <a:xfrm flipV="1">
            <a:off x="6346452" y="4007270"/>
            <a:ext cx="0" cy="6349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54222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22.03.2022</a:t>
            </a:r>
            <a:endParaRPr lang="en-GB"/>
          </a:p>
        </p:txBody>
      </p:sp>
      <p:sp>
        <p:nvSpPr>
          <p:cNvPr id="3" name="Footer Placeholder 2"/>
          <p:cNvSpPr>
            <a:spLocks noGrp="1"/>
          </p:cNvSpPr>
          <p:nvPr>
            <p:ph type="ftr" sz="quarter" idx="11"/>
          </p:nvPr>
        </p:nvSpPr>
        <p:spPr/>
        <p:txBody>
          <a:bodyPr/>
          <a:lstStyle/>
          <a:p>
            <a:r>
              <a:rPr lang="en-GB" smtClean="0"/>
              <a:t>Introduction to accelerator physics, R. Alemany Fernandez</a:t>
            </a:r>
            <a:endParaRPr lang="en-GB"/>
          </a:p>
        </p:txBody>
      </p:sp>
      <p:sp>
        <p:nvSpPr>
          <p:cNvPr id="4" name="Slide Number Placeholder 3"/>
          <p:cNvSpPr>
            <a:spLocks noGrp="1"/>
          </p:cNvSpPr>
          <p:nvPr>
            <p:ph type="sldNum" sz="quarter" idx="12"/>
          </p:nvPr>
        </p:nvSpPr>
        <p:spPr/>
        <p:txBody>
          <a:bodyPr/>
          <a:lstStyle/>
          <a:p>
            <a:fld id="{F45B2314-50F7-4F10-B8A8-A8DCE8E27403}" type="slidenum">
              <a:rPr lang="en-GB" smtClean="0"/>
              <a:t>8</a:t>
            </a:fld>
            <a:endParaRPr lang="en-GB"/>
          </a:p>
        </p:txBody>
      </p:sp>
      <p:sp>
        <p:nvSpPr>
          <p:cNvPr id="5" name="TextBox 4"/>
          <p:cNvSpPr txBox="1"/>
          <p:nvPr/>
        </p:nvSpPr>
        <p:spPr>
          <a:xfrm>
            <a:off x="1495124" y="106297"/>
            <a:ext cx="9201751" cy="1015663"/>
          </a:xfrm>
          <a:prstGeom prst="rect">
            <a:avLst/>
          </a:prstGeom>
          <a:noFill/>
        </p:spPr>
        <p:txBody>
          <a:bodyPr wrap="square" rtlCol="0">
            <a:spAutoFit/>
          </a:bodyPr>
          <a:lstStyle/>
          <a:p>
            <a:r>
              <a:rPr lang="en-US" sz="3000" dirty="0" smtClean="0"/>
              <a:t>Let’s try to answer the question by concentrating our argumentation on </a:t>
            </a:r>
            <a:r>
              <a:rPr lang="en-US" sz="3000" smtClean="0"/>
              <a:t>the behavior </a:t>
            </a:r>
            <a:r>
              <a:rPr lang="en-US" sz="3000" dirty="0" smtClean="0"/>
              <a:t>of the IDEAL PARTICLE</a:t>
            </a:r>
            <a:endParaRPr lang="en-US" sz="3000" dirty="0"/>
          </a:p>
        </p:txBody>
      </p:sp>
      <p:sp>
        <p:nvSpPr>
          <p:cNvPr id="6" name="Rectangle 5"/>
          <p:cNvSpPr/>
          <p:nvPr/>
        </p:nvSpPr>
        <p:spPr>
          <a:xfrm>
            <a:off x="578125" y="1395988"/>
            <a:ext cx="11035748" cy="2677656"/>
          </a:xfrm>
          <a:prstGeom prst="rect">
            <a:avLst/>
          </a:prstGeom>
        </p:spPr>
        <p:txBody>
          <a:bodyPr wrap="square">
            <a:spAutoFit/>
          </a:bodyPr>
          <a:lstStyle/>
          <a:p>
            <a:pPr marL="285750" indent="-285750">
              <a:buFont typeface="Arial" panose="020B0604020202020204" pitchFamily="34" charset="0"/>
              <a:buChar char="•"/>
            </a:pPr>
            <a:r>
              <a:rPr lang="en-GB" sz="2800" dirty="0" smtClean="0"/>
              <a:t>The IDEAL particle has the design momentum which perfectly follows the magnetic field variation </a:t>
            </a:r>
            <a:r>
              <a:rPr lang="en-GB" sz="2800" dirty="0" smtClean="0">
                <a:sym typeface="Wingdings"/>
              </a:rPr>
              <a:t> </a:t>
            </a:r>
            <a:r>
              <a:rPr lang="en-US" sz="2800" i="1" dirty="0" err="1">
                <a:latin typeface="Calibri" charset="0"/>
              </a:rPr>
              <a:t>p</a:t>
            </a:r>
            <a:r>
              <a:rPr lang="en-US" sz="2800" i="1" baseline="-25000" dirty="0" err="1">
                <a:latin typeface="Calibri" charset="0"/>
              </a:rPr>
              <a:t>s</a:t>
            </a:r>
            <a:r>
              <a:rPr lang="en-US" sz="2800" i="1" dirty="0">
                <a:latin typeface="Calibri" charset="0"/>
              </a:rPr>
              <a:t> = </a:t>
            </a:r>
            <a:r>
              <a:rPr lang="en-US" sz="2800" i="1" dirty="0" err="1" smtClean="0">
                <a:latin typeface="Calibri" charset="0"/>
              </a:rPr>
              <a:t>qBρ</a:t>
            </a:r>
            <a:endParaRPr lang="en-US" sz="2800" i="1" dirty="0" smtClean="0">
              <a:latin typeface="Calibri" charset="0"/>
            </a:endParaRPr>
          </a:p>
          <a:p>
            <a:pPr marL="285750" indent="-285750">
              <a:buFont typeface="Arial" panose="020B0604020202020204" pitchFamily="34" charset="0"/>
              <a:buChar char="•"/>
            </a:pPr>
            <a:r>
              <a:rPr lang="en-US" sz="2800" dirty="0" smtClean="0">
                <a:latin typeface="Calibri" charset="0"/>
              </a:rPr>
              <a:t>The IDEAL particle goes through the center of the quadrupoles, and does not see any restoring force</a:t>
            </a:r>
          </a:p>
          <a:p>
            <a:pPr marL="285750" indent="-285750">
              <a:buFont typeface="Arial" panose="020B0604020202020204" pitchFamily="34" charset="0"/>
              <a:buChar char="•"/>
            </a:pPr>
            <a:r>
              <a:rPr lang="en-US" sz="2800" dirty="0" smtClean="0">
                <a:latin typeface="Calibri" charset="0"/>
              </a:rPr>
              <a:t>The IDEAL particle has the design momentum and therefore does not have a dispersive orbit</a:t>
            </a:r>
            <a:endParaRPr lang="en-GB" sz="2800" dirty="0" smtClean="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4755" y="3658838"/>
            <a:ext cx="4879118" cy="2565233"/>
          </a:xfrm>
          <a:prstGeom prst="rect">
            <a:avLst/>
          </a:prstGeom>
        </p:spPr>
      </p:pic>
      <mc:AlternateContent xmlns:mc="http://schemas.openxmlformats.org/markup-compatibility/2006" xmlns:a14="http://schemas.microsoft.com/office/drawing/2010/main">
        <mc:Choice Requires="a14">
          <p:sp>
            <p:nvSpPr>
              <p:cNvPr id="12" name="Rectangle 11"/>
              <p:cNvSpPr/>
              <p:nvPr/>
            </p:nvSpPr>
            <p:spPr>
              <a:xfrm>
                <a:off x="578125" y="4080317"/>
                <a:ext cx="6096000" cy="1815882"/>
              </a:xfrm>
              <a:prstGeom prst="rect">
                <a:avLst/>
              </a:prstGeom>
            </p:spPr>
            <p:txBody>
              <a:bodyPr>
                <a:spAutoFit/>
              </a:bodyPr>
              <a:lstStyle/>
              <a:p>
                <a:pPr marL="285750" indent="-285750">
                  <a:buFont typeface="Arial" panose="020B0604020202020204" pitchFamily="34" charset="0"/>
                  <a:buChar char="•"/>
                </a:pPr>
                <a:r>
                  <a:rPr lang="en-GB" sz="2800" dirty="0"/>
                  <a:t>The IDEAL particle runs on the design orbit defined by the dipole magnets and travel a distance ds with bending radius </a:t>
                </a:r>
                <a14:m>
                  <m:oMath xmlns:m="http://schemas.openxmlformats.org/officeDocument/2006/math">
                    <m:r>
                      <a:rPr lang="en-GB" sz="2800" i="1">
                        <a:latin typeface="Cambria Math" panose="02040503050406030204" pitchFamily="18" charset="0"/>
                        <a:ea typeface="Cambria Math" panose="02040503050406030204" pitchFamily="18" charset="0"/>
                      </a:rPr>
                      <m:t>𝜌</m:t>
                    </m:r>
                  </m:oMath>
                </a14:m>
                <a:r>
                  <a:rPr lang="en-GB" sz="2800" dirty="0"/>
                  <a:t> at a given moment in time</a:t>
                </a:r>
              </a:p>
            </p:txBody>
          </p:sp>
        </mc:Choice>
        <mc:Fallback xmlns="">
          <p:sp>
            <p:nvSpPr>
              <p:cNvPr id="12" name="Rectangle 11"/>
              <p:cNvSpPr>
                <a:spLocks noRot="1" noChangeAspect="1" noMove="1" noResize="1" noEditPoints="1" noAdjustHandles="1" noChangeArrowheads="1" noChangeShapeType="1" noTextEdit="1"/>
              </p:cNvSpPr>
              <p:nvPr/>
            </p:nvSpPr>
            <p:spPr>
              <a:xfrm>
                <a:off x="578125" y="4080317"/>
                <a:ext cx="6096000" cy="1815882"/>
              </a:xfrm>
              <a:prstGeom prst="rect">
                <a:avLst/>
              </a:prstGeom>
              <a:blipFill rotWithShape="0">
                <a:blip r:embed="rId3"/>
                <a:stretch>
                  <a:fillRect l="-1800" t="-3356" r="-1000" b="-8725"/>
                </a:stretch>
              </a:blipFill>
            </p:spPr>
            <p:txBody>
              <a:bodyPr/>
              <a:lstStyle/>
              <a:p>
                <a:r>
                  <a:rPr lang="en-US">
                    <a:noFill/>
                  </a:rPr>
                  <a:t> </a:t>
                </a:r>
              </a:p>
            </p:txBody>
          </p:sp>
        </mc:Fallback>
      </mc:AlternateContent>
    </p:spTree>
    <p:extLst>
      <p:ext uri="{BB962C8B-B14F-4D97-AF65-F5344CB8AC3E}">
        <p14:creationId xmlns:p14="http://schemas.microsoft.com/office/powerpoint/2010/main" val="1724859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01717" y="239530"/>
            <a:ext cx="10614829" cy="461665"/>
          </a:xfrm>
          <a:prstGeom prst="rect">
            <a:avLst/>
          </a:prstGeom>
          <a:noFill/>
        </p:spPr>
        <p:txBody>
          <a:bodyPr wrap="none" rtlCol="0">
            <a:spAutoFit/>
          </a:bodyPr>
          <a:lstStyle/>
          <a:p>
            <a:r>
              <a:rPr lang="en-GB" sz="2400" b="1" dirty="0" smtClean="0"/>
              <a:t>SYNCRHONOUS PARTICLE or ON-MOMENTUM PARTICLE or IDEAL PARTICLE</a:t>
            </a:r>
            <a:endParaRPr lang="en-GB" sz="2400" b="1" dirty="0"/>
          </a:p>
        </p:txBody>
      </p:sp>
      <mc:AlternateContent xmlns:mc="http://schemas.openxmlformats.org/markup-compatibility/2006" xmlns:a14="http://schemas.microsoft.com/office/drawing/2010/main">
        <mc:Choice Requires="a14">
          <p:sp>
            <p:nvSpPr>
              <p:cNvPr id="16" name="TextBox 15"/>
              <p:cNvSpPr txBox="1"/>
              <p:nvPr/>
            </p:nvSpPr>
            <p:spPr>
              <a:xfrm>
                <a:off x="601716" y="2103858"/>
                <a:ext cx="11198397" cy="3752437"/>
              </a:xfrm>
              <a:prstGeom prst="rect">
                <a:avLst/>
              </a:prstGeom>
              <a:noFill/>
            </p:spPr>
            <p:txBody>
              <a:bodyPr wrap="square" rtlCol="0">
                <a:spAutoFit/>
              </a:bodyPr>
              <a:lstStyle/>
              <a:p>
                <a:pPr marL="285750" indent="-285750">
                  <a:buFont typeface="Arial" panose="020B0604020202020204" pitchFamily="34" charset="0"/>
                  <a:buChar char="•"/>
                </a:pPr>
                <a:r>
                  <a:rPr lang="en-GB" sz="2800" dirty="0" smtClean="0"/>
                  <a:t>The IDEAL particle is synchronized with the RF phase </a:t>
                </a:r>
                <a:r>
                  <a:rPr lang="en-GB" sz="2800" dirty="0" smtClean="0">
                    <a:sym typeface="Wingdings"/>
                  </a:rPr>
                  <a:t> </a:t>
                </a:r>
                <a:r>
                  <a:rPr lang="en-GB" sz="2800" dirty="0" smtClean="0"/>
                  <a:t>has the so called synchronous phase, </a:t>
                </a:r>
                <a14:m>
                  <m:oMath xmlns:m="http://schemas.openxmlformats.org/officeDocument/2006/math">
                    <m:sSub>
                      <m:sSubPr>
                        <m:ctrlPr>
                          <a:rPr lang="en-GB" sz="2800" i="1" smtClean="0">
                            <a:solidFill>
                              <a:srgbClr val="FFC000"/>
                            </a:solidFill>
                            <a:latin typeface="Cambria Math" charset="0"/>
                          </a:rPr>
                        </m:ctrlPr>
                      </m:sSubPr>
                      <m:e>
                        <m:r>
                          <a:rPr lang="en-GB" sz="2800" i="1" smtClean="0">
                            <a:solidFill>
                              <a:srgbClr val="FFC000"/>
                            </a:solidFill>
                            <a:latin typeface="Cambria Math" panose="02040503050406030204" pitchFamily="18" charset="0"/>
                            <a:ea typeface="Cambria Math" panose="02040503050406030204" pitchFamily="18" charset="0"/>
                          </a:rPr>
                          <m:t>𝜑</m:t>
                        </m:r>
                      </m:e>
                      <m:sub>
                        <m:r>
                          <a:rPr lang="en-US" sz="2800" b="0" i="1" smtClean="0">
                            <a:solidFill>
                              <a:srgbClr val="FFC000"/>
                            </a:solidFill>
                            <a:latin typeface="Cambria Math" panose="02040503050406030204" pitchFamily="18" charset="0"/>
                          </a:rPr>
                          <m:t>𝑠</m:t>
                        </m:r>
                      </m:sub>
                    </m:sSub>
                  </m:oMath>
                </a14:m>
                <a:r>
                  <a:rPr lang="en-GB" sz="2800" dirty="0" smtClean="0"/>
                  <a:t>, at a revolution period </a:t>
                </a:r>
                <a14:m>
                  <m:oMath xmlns:m="http://schemas.openxmlformats.org/officeDocument/2006/math">
                    <m:sSub>
                      <m:sSubPr>
                        <m:ctrlPr>
                          <a:rPr lang="en-GB" sz="2800" i="1" smtClean="0">
                            <a:solidFill>
                              <a:srgbClr val="FFC000"/>
                            </a:solidFill>
                            <a:latin typeface="Cambria Math" charset="0"/>
                          </a:rPr>
                        </m:ctrlPr>
                      </m:sSubPr>
                      <m:e>
                        <m:r>
                          <a:rPr lang="en-US" sz="2800" b="0" i="1" smtClean="0">
                            <a:solidFill>
                              <a:srgbClr val="FFC000"/>
                            </a:solidFill>
                            <a:latin typeface="Cambria Math" panose="02040503050406030204" pitchFamily="18" charset="0"/>
                          </a:rPr>
                          <m:t>𝑇</m:t>
                        </m:r>
                      </m:e>
                      <m:sub>
                        <m:r>
                          <a:rPr lang="en-US" sz="2800" b="0" i="1" smtClean="0">
                            <a:solidFill>
                              <a:srgbClr val="FFC000"/>
                            </a:solidFill>
                            <a:latin typeface="Cambria Math" panose="02040503050406030204" pitchFamily="18" charset="0"/>
                          </a:rPr>
                          <m:t>𝑠</m:t>
                        </m:r>
                      </m:sub>
                    </m:sSub>
                    <m:r>
                      <a:rPr lang="en-US" sz="2800" b="0" i="1" smtClean="0">
                        <a:latin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𝛿</m:t>
                    </m:r>
                    <m:sSub>
                      <m:sSubPr>
                        <m:ctrlPr>
                          <a:rPr lang="en-US" sz="2800" b="0" i="1" smtClean="0">
                            <a:latin typeface="Cambria Math"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𝑡</m:t>
                        </m:r>
                      </m:e>
                      <m:sub>
                        <m:r>
                          <a:rPr lang="en-US" sz="2800" b="0" i="1" smtClean="0">
                            <a:latin typeface="Cambria Math" panose="02040503050406030204" pitchFamily="18" charset="0"/>
                            <a:ea typeface="Cambria Math" panose="02040503050406030204" pitchFamily="18" charset="0"/>
                          </a:rPr>
                          <m:t>𝑠</m:t>
                        </m:r>
                      </m:sub>
                    </m:sSub>
                    <m:r>
                      <a:rPr lang="en-US" sz="2800" b="0" i="1" smtClean="0">
                        <a:latin typeface="Cambria Math" panose="02040503050406030204" pitchFamily="18" charset="0"/>
                        <a:ea typeface="Cambria Math" panose="02040503050406030204" pitchFamily="18" charset="0"/>
                      </a:rPr>
                      <m:t>=</m:t>
                    </m:r>
                    <m:sSub>
                      <m:sSubPr>
                        <m:ctrlPr>
                          <a:rPr lang="en-US" sz="2800" b="0" i="1" smtClean="0">
                            <a:latin typeface="Cambria Math" charset="0"/>
                            <a:ea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𝑇</m:t>
                        </m:r>
                      </m:e>
                      <m:sub>
                        <m:r>
                          <a:rPr lang="en-US" sz="2800" b="0" i="1" smtClean="0">
                            <a:latin typeface="Cambria Math" panose="02040503050406030204" pitchFamily="18" charset="0"/>
                            <a:ea typeface="Cambria Math" panose="02040503050406030204" pitchFamily="18" charset="0"/>
                          </a:rPr>
                          <m:t>0</m:t>
                        </m:r>
                      </m:sub>
                    </m:sSub>
                  </m:oMath>
                </a14:m>
                <a:r>
                  <a:rPr lang="en-GB" sz="2800" dirty="0" smtClean="0"/>
                  <a:t>(*) and its momentum is </a:t>
                </a:r>
                <a14:m>
                  <m:oMath xmlns:m="http://schemas.openxmlformats.org/officeDocument/2006/math">
                    <m:sSub>
                      <m:sSubPr>
                        <m:ctrlPr>
                          <a:rPr lang="en-GB" sz="2800" i="1" smtClean="0">
                            <a:solidFill>
                              <a:srgbClr val="FFC000"/>
                            </a:solidFill>
                            <a:latin typeface="Cambria Math" charset="0"/>
                          </a:rPr>
                        </m:ctrlPr>
                      </m:sSubPr>
                      <m:e>
                        <m:r>
                          <a:rPr lang="en-US" sz="2800" b="0" i="1" smtClean="0">
                            <a:solidFill>
                              <a:srgbClr val="FFC000"/>
                            </a:solidFill>
                            <a:latin typeface="Cambria Math" panose="02040503050406030204" pitchFamily="18" charset="0"/>
                          </a:rPr>
                          <m:t>𝑝</m:t>
                        </m:r>
                      </m:e>
                      <m:sub>
                        <m:r>
                          <a:rPr lang="en-US" sz="2800" b="0" i="1" smtClean="0">
                            <a:solidFill>
                              <a:srgbClr val="FFC000"/>
                            </a:solidFill>
                            <a:latin typeface="Cambria Math" panose="02040503050406030204" pitchFamily="18" charset="0"/>
                          </a:rPr>
                          <m:t>𝑠</m:t>
                        </m:r>
                      </m:sub>
                    </m:sSub>
                    <m:r>
                      <a:rPr lang="en-US" sz="2800" b="0" i="1" smtClean="0">
                        <a:latin typeface="Cambria Math" panose="02040503050406030204" pitchFamily="18" charset="0"/>
                      </a:rPr>
                      <m:t>=</m:t>
                    </m:r>
                    <m:sSub>
                      <m:sSubPr>
                        <m:ctrlPr>
                          <a:rPr lang="en-US" sz="2800" b="0" i="1" smtClean="0">
                            <a:latin typeface="Cambria Math" charset="0"/>
                          </a:rPr>
                        </m:ctrlPr>
                      </m:sSubPr>
                      <m:e>
                        <m:r>
                          <a:rPr lang="en-US" sz="2800" b="0" i="1" smtClean="0">
                            <a:latin typeface="Cambria Math" panose="02040503050406030204" pitchFamily="18" charset="0"/>
                          </a:rPr>
                          <m:t>𝑝</m:t>
                        </m:r>
                      </m:e>
                      <m:sub>
                        <m:r>
                          <a:rPr lang="en-US" sz="2800" b="0" i="1" smtClean="0">
                            <a:latin typeface="Cambria Math" panose="02040503050406030204" pitchFamily="18" charset="0"/>
                          </a:rPr>
                          <m:t>0</m:t>
                        </m:r>
                      </m:sub>
                    </m:sSub>
                  </m:oMath>
                </a14:m>
                <a:endParaRPr lang="en-GB" sz="2800" dirty="0" smtClean="0"/>
              </a:p>
              <a:p>
                <a:pPr marL="285750" indent="-285750">
                  <a:buFont typeface="Arial" panose="020B0604020202020204" pitchFamily="34" charset="0"/>
                  <a:buChar char="•"/>
                </a:pPr>
                <a:r>
                  <a:rPr lang="en-GB" sz="2800" dirty="0" smtClean="0"/>
                  <a:t>The IDEAL particle is the synchronous particle of charge q that gains energy every time it crosses the accelerating gap by this amount: 			</a:t>
                </a:r>
                <a:r>
                  <a:rPr lang="en-US" sz="2800" dirty="0"/>
                  <a:t> </a:t>
                </a:r>
                <a:endParaRPr lang="en-US" sz="2800" dirty="0" smtClean="0"/>
              </a:p>
              <a:p>
                <a:pPr/>
                <a14:m>
                  <m:oMathPara xmlns:m="http://schemas.openxmlformats.org/officeDocument/2006/math">
                    <m:oMathParaPr>
                      <m:jc m:val="centerGroup"/>
                    </m:oMathParaPr>
                    <m:oMath xmlns:m="http://schemas.openxmlformats.org/officeDocument/2006/math">
                      <m:r>
                        <a:rPr lang="en-US" sz="2800" i="1" smtClean="0">
                          <a:latin typeface="Cambria Math" charset="0"/>
                          <a:ea typeface="Cambria Math" charset="0"/>
                          <a:cs typeface="Cambria Math" charset="0"/>
                        </a:rPr>
                        <m:t>∆</m:t>
                      </m:r>
                      <m:r>
                        <a:rPr lang="en-US" sz="2800" b="0" i="1" smtClean="0">
                          <a:latin typeface="Cambria Math" charset="0"/>
                          <a:ea typeface="Cambria Math" charset="0"/>
                          <a:cs typeface="Cambria Math" charset="0"/>
                        </a:rPr>
                        <m:t>𝐸</m:t>
                      </m:r>
                      <m:r>
                        <a:rPr lang="en-US" sz="2800" b="0" i="1" smtClean="0">
                          <a:latin typeface="Cambria Math" charset="0"/>
                          <a:ea typeface="Cambria Math" charset="0"/>
                          <a:cs typeface="Cambria Math" charset="0"/>
                        </a:rPr>
                        <m:t>=</m:t>
                      </m:r>
                      <m:nary>
                        <m:naryPr>
                          <m:ctrlPr>
                            <a:rPr lang="is-IS" sz="2800" b="0" i="1" smtClean="0">
                              <a:latin typeface="Cambria Math" charset="0"/>
                              <a:ea typeface="Cambria Math" charset="0"/>
                              <a:cs typeface="Cambria Math" charset="0"/>
                            </a:rPr>
                          </m:ctrlPr>
                        </m:naryPr>
                        <m:sub>
                          <m:sSub>
                            <m:sSubPr>
                              <m:ctrlPr>
                                <a:rPr lang="en-US" sz="2800" b="0" i="1" smtClean="0">
                                  <a:latin typeface="Cambria Math" charset="0"/>
                                  <a:ea typeface="Cambria Math" charset="0"/>
                                  <a:cs typeface="Cambria Math" charset="0"/>
                                </a:rPr>
                              </m:ctrlPr>
                            </m:sSubPr>
                            <m:e>
                              <m:r>
                                <a:rPr lang="en-US" sz="2800" b="0" i="1" smtClean="0">
                                  <a:latin typeface="Cambria Math" charset="0"/>
                                  <a:ea typeface="Cambria Math" charset="0"/>
                                  <a:cs typeface="Cambria Math" charset="0"/>
                                </a:rPr>
                                <m:t>𝑠</m:t>
                              </m:r>
                            </m:e>
                            <m:sub>
                              <m:r>
                                <a:rPr lang="en-US" sz="2800" b="0" i="1" smtClean="0">
                                  <a:latin typeface="Cambria Math" charset="0"/>
                                  <a:ea typeface="Cambria Math" charset="0"/>
                                  <a:cs typeface="Cambria Math" charset="0"/>
                                </a:rPr>
                                <m:t>1</m:t>
                              </m:r>
                            </m:sub>
                          </m:sSub>
                        </m:sub>
                        <m:sup>
                          <m:sSub>
                            <m:sSubPr>
                              <m:ctrlPr>
                                <a:rPr lang="en-US" sz="2800" b="0" i="1" smtClean="0">
                                  <a:latin typeface="Cambria Math" charset="0"/>
                                  <a:ea typeface="Cambria Math" charset="0"/>
                                  <a:cs typeface="Cambria Math" charset="0"/>
                                </a:rPr>
                              </m:ctrlPr>
                            </m:sSubPr>
                            <m:e>
                              <m:r>
                                <a:rPr lang="en-US" sz="2800" b="0" i="1" smtClean="0">
                                  <a:latin typeface="Cambria Math" charset="0"/>
                                  <a:ea typeface="Cambria Math" charset="0"/>
                                  <a:cs typeface="Cambria Math" charset="0"/>
                                </a:rPr>
                                <m:t>𝑠</m:t>
                              </m:r>
                            </m:e>
                            <m:sub>
                              <m:r>
                                <a:rPr lang="en-US" sz="2800" b="0" i="1" smtClean="0">
                                  <a:latin typeface="Cambria Math" charset="0"/>
                                  <a:ea typeface="Cambria Math" charset="0"/>
                                  <a:cs typeface="Cambria Math" charset="0"/>
                                </a:rPr>
                                <m:t>2</m:t>
                              </m:r>
                            </m:sub>
                          </m:sSub>
                        </m:sup>
                        <m:e>
                          <m:sSub>
                            <m:sSubPr>
                              <m:ctrlPr>
                                <a:rPr lang="en-US" sz="2800" b="0" i="1" smtClean="0">
                                  <a:latin typeface="Cambria Math" charset="0"/>
                                  <a:ea typeface="Cambria Math" charset="0"/>
                                  <a:cs typeface="Cambria Math" charset="0"/>
                                </a:rPr>
                              </m:ctrlPr>
                            </m:sSubPr>
                            <m:e>
                              <m:r>
                                <a:rPr lang="en-US" sz="2800" b="0" i="1" smtClean="0">
                                  <a:latin typeface="Cambria Math" charset="0"/>
                                  <a:ea typeface="Cambria Math" charset="0"/>
                                  <a:cs typeface="Cambria Math" charset="0"/>
                                </a:rPr>
                                <m:t>𝐹</m:t>
                              </m:r>
                            </m:e>
                            <m:sub>
                              <m:r>
                                <a:rPr lang="en-US" sz="2800" b="0" i="1" smtClean="0">
                                  <a:latin typeface="Cambria Math" charset="0"/>
                                  <a:ea typeface="Cambria Math" charset="0"/>
                                  <a:cs typeface="Cambria Math" charset="0"/>
                                </a:rPr>
                                <m:t>𝑒𝑙𝑒𝑐</m:t>
                              </m:r>
                            </m:sub>
                          </m:sSub>
                          <m:r>
                            <a:rPr lang="en-US" sz="2800" b="0" i="1" smtClean="0">
                              <a:latin typeface="Cambria Math" charset="0"/>
                              <a:ea typeface="Cambria Math" charset="0"/>
                              <a:cs typeface="Cambria Math" charset="0"/>
                            </a:rPr>
                            <m:t>𝑑𝑠</m:t>
                          </m:r>
                          <m:r>
                            <a:rPr lang="en-US" sz="2800" b="0" i="1" smtClean="0">
                              <a:latin typeface="Cambria Math" charset="0"/>
                              <a:ea typeface="Cambria Math" charset="0"/>
                              <a:cs typeface="Cambria Math" charset="0"/>
                            </a:rPr>
                            <m:t>=</m:t>
                          </m:r>
                        </m:e>
                      </m:nary>
                      <m:nary>
                        <m:naryPr>
                          <m:ctrlPr>
                            <a:rPr lang="is-IS" sz="2800" i="1">
                              <a:latin typeface="Cambria Math" charset="0"/>
                              <a:ea typeface="Cambria Math" charset="0"/>
                              <a:cs typeface="Cambria Math" charset="0"/>
                            </a:rPr>
                          </m:ctrlPr>
                        </m:naryPr>
                        <m:sub>
                          <m:sSub>
                            <m:sSubPr>
                              <m:ctrlPr>
                                <a:rPr lang="en-US" sz="2800" i="1">
                                  <a:latin typeface="Cambria Math" charset="0"/>
                                  <a:ea typeface="Cambria Math" charset="0"/>
                                  <a:cs typeface="Cambria Math" charset="0"/>
                                </a:rPr>
                              </m:ctrlPr>
                            </m:sSubPr>
                            <m:e>
                              <m:r>
                                <a:rPr lang="en-US" sz="2800" i="1">
                                  <a:latin typeface="Cambria Math" charset="0"/>
                                  <a:ea typeface="Cambria Math" charset="0"/>
                                  <a:cs typeface="Cambria Math" charset="0"/>
                                </a:rPr>
                                <m:t>𝑠</m:t>
                              </m:r>
                            </m:e>
                            <m:sub>
                              <m:r>
                                <a:rPr lang="en-US" sz="2800" i="1">
                                  <a:latin typeface="Cambria Math" charset="0"/>
                                  <a:ea typeface="Cambria Math" charset="0"/>
                                  <a:cs typeface="Cambria Math" charset="0"/>
                                </a:rPr>
                                <m:t>1</m:t>
                              </m:r>
                            </m:sub>
                          </m:sSub>
                        </m:sub>
                        <m:sup>
                          <m:sSub>
                            <m:sSubPr>
                              <m:ctrlPr>
                                <a:rPr lang="en-US" sz="2800" i="1">
                                  <a:latin typeface="Cambria Math" charset="0"/>
                                  <a:ea typeface="Cambria Math" charset="0"/>
                                  <a:cs typeface="Cambria Math" charset="0"/>
                                </a:rPr>
                              </m:ctrlPr>
                            </m:sSubPr>
                            <m:e>
                              <m:r>
                                <a:rPr lang="en-US" sz="2800" i="1">
                                  <a:latin typeface="Cambria Math" charset="0"/>
                                  <a:ea typeface="Cambria Math" charset="0"/>
                                  <a:cs typeface="Cambria Math" charset="0"/>
                                </a:rPr>
                                <m:t>𝑠</m:t>
                              </m:r>
                            </m:e>
                            <m:sub>
                              <m:r>
                                <a:rPr lang="en-US" sz="2800" i="1">
                                  <a:latin typeface="Cambria Math" charset="0"/>
                                  <a:ea typeface="Cambria Math" charset="0"/>
                                  <a:cs typeface="Cambria Math" charset="0"/>
                                </a:rPr>
                                <m:t>2</m:t>
                              </m:r>
                            </m:sub>
                          </m:sSub>
                        </m:sup>
                        <m:e>
                          <m:sSub>
                            <m:sSubPr>
                              <m:ctrlPr>
                                <a:rPr lang="en-US" sz="2800" i="1">
                                  <a:latin typeface="Cambria Math" charset="0"/>
                                  <a:ea typeface="Cambria Math" charset="0"/>
                                  <a:cs typeface="Cambria Math" charset="0"/>
                                </a:rPr>
                              </m:ctrlPr>
                            </m:sSubPr>
                            <m:e>
                              <m:r>
                                <a:rPr lang="en-US" sz="2800" b="0" i="1" smtClean="0">
                                  <a:latin typeface="Cambria Math" charset="0"/>
                                  <a:ea typeface="Cambria Math" charset="0"/>
                                  <a:cs typeface="Cambria Math" charset="0"/>
                                </a:rPr>
                                <m:t>𝑞𝐸</m:t>
                              </m:r>
                            </m:e>
                            <m:sub>
                              <m:r>
                                <a:rPr lang="en-US" sz="2800" i="1">
                                  <a:latin typeface="Cambria Math" charset="0"/>
                                  <a:ea typeface="Cambria Math" charset="0"/>
                                  <a:cs typeface="Cambria Math" charset="0"/>
                                </a:rPr>
                                <m:t>𝑒𝑙𝑒𝑐</m:t>
                              </m:r>
                            </m:sub>
                          </m:sSub>
                          <m:r>
                            <a:rPr lang="en-US" sz="2800" i="1">
                              <a:latin typeface="Cambria Math" charset="0"/>
                              <a:ea typeface="Cambria Math" charset="0"/>
                              <a:cs typeface="Cambria Math" charset="0"/>
                            </a:rPr>
                            <m:t>𝑑𝑠</m:t>
                          </m:r>
                          <m:r>
                            <a:rPr lang="en-US" sz="2800" i="1">
                              <a:latin typeface="Cambria Math" charset="0"/>
                              <a:ea typeface="Cambria Math" charset="0"/>
                              <a:cs typeface="Cambria Math" charset="0"/>
                            </a:rPr>
                            <m:t>=</m:t>
                          </m:r>
                        </m:e>
                      </m:nary>
                      <m:r>
                        <a:rPr lang="en-US" sz="2800" b="0" i="1" smtClean="0">
                          <a:latin typeface="Cambria Math" charset="0"/>
                          <a:ea typeface="Cambria Math" charset="0"/>
                          <a:cs typeface="Cambria Math" charset="0"/>
                        </a:rPr>
                        <m:t>𝑞𝐸</m:t>
                      </m:r>
                      <m:r>
                        <a:rPr lang="en-US" sz="2800" b="0" i="1" smtClean="0">
                          <a:latin typeface="Cambria Math" charset="0"/>
                          <a:ea typeface="Cambria Math" charset="0"/>
                          <a:cs typeface="Cambria Math" charset="0"/>
                        </a:rPr>
                        <m:t>∆</m:t>
                      </m:r>
                      <m:r>
                        <a:rPr lang="en-US" sz="2800" b="0" i="1" smtClean="0">
                          <a:latin typeface="Cambria Math" charset="0"/>
                          <a:ea typeface="Cambria Math" charset="0"/>
                          <a:cs typeface="Cambria Math" charset="0"/>
                        </a:rPr>
                        <m:t>𝑠</m:t>
                      </m:r>
                      <m:r>
                        <a:rPr lang="en-US" sz="2800" b="0" i="1" smtClean="0">
                          <a:latin typeface="Cambria Math" charset="0"/>
                          <a:ea typeface="Cambria Math" charset="0"/>
                          <a:cs typeface="Cambria Math" charset="0"/>
                        </a:rPr>
                        <m:t>=</m:t>
                      </m:r>
                      <m:r>
                        <a:rPr lang="en-US" sz="2800" b="0" i="1" smtClean="0">
                          <a:latin typeface="Cambria Math" charset="0"/>
                          <a:ea typeface="Cambria Math" charset="0"/>
                          <a:cs typeface="Cambria Math" charset="0"/>
                        </a:rPr>
                        <m:t>𝑞𝑉</m:t>
                      </m:r>
                      <m:r>
                        <a:rPr lang="en-US" sz="2800" b="0" i="1" smtClean="0">
                          <a:latin typeface="Cambria Math" charset="0"/>
                          <a:ea typeface="Cambria Math" charset="0"/>
                          <a:cs typeface="Cambria Math" charset="0"/>
                        </a:rPr>
                        <m:t>=</m:t>
                      </m:r>
                      <m:r>
                        <a:rPr lang="en-US" sz="2800" i="1">
                          <a:latin typeface="Cambria Math" panose="02040503050406030204" pitchFamily="18" charset="0"/>
                        </a:rPr>
                        <m:t>𝑞</m:t>
                      </m:r>
                      <m:sSub>
                        <m:sSubPr>
                          <m:ctrlPr>
                            <a:rPr lang="en-US" sz="2800" i="1">
                              <a:latin typeface="Cambria Math" charset="0"/>
                            </a:rPr>
                          </m:ctrlPr>
                        </m:sSubPr>
                        <m:e>
                          <m:r>
                            <a:rPr lang="en-US" sz="2800" i="1">
                              <a:latin typeface="Cambria Math" panose="02040503050406030204" pitchFamily="18" charset="0"/>
                            </a:rPr>
                            <m:t>𝑉</m:t>
                          </m:r>
                        </m:e>
                        <m:sub>
                          <m:r>
                            <a:rPr lang="en-US" sz="2800" i="1">
                              <a:latin typeface="Cambria Math" panose="02040503050406030204" pitchFamily="18" charset="0"/>
                            </a:rPr>
                            <m:t>𝑚𝑎𝑥</m:t>
                          </m:r>
                        </m:sub>
                      </m:sSub>
                      <m:r>
                        <a:rPr lang="en-US" sz="2800" i="1">
                          <a:latin typeface="Cambria Math" panose="02040503050406030204" pitchFamily="18" charset="0"/>
                        </a:rPr>
                        <m:t>𝑠𝑖𝑛</m:t>
                      </m:r>
                      <m:sSub>
                        <m:sSubPr>
                          <m:ctrlPr>
                            <a:rPr lang="en-US" sz="2800" i="1" smtClean="0">
                              <a:solidFill>
                                <a:srgbClr val="FFC000"/>
                              </a:solidFill>
                              <a:latin typeface="Cambria Math" charset="0"/>
                            </a:rPr>
                          </m:ctrlPr>
                        </m:sSubPr>
                        <m:e>
                          <m:r>
                            <a:rPr lang="en-US" sz="2800" i="1">
                              <a:solidFill>
                                <a:srgbClr val="FFC000"/>
                              </a:solidFill>
                              <a:latin typeface="Cambria Math" panose="02040503050406030204" pitchFamily="18" charset="0"/>
                              <a:ea typeface="Cambria Math" panose="02040503050406030204" pitchFamily="18" charset="0"/>
                            </a:rPr>
                            <m:t>𝜑</m:t>
                          </m:r>
                        </m:e>
                        <m:sub>
                          <m:r>
                            <a:rPr lang="en-US" sz="2800" i="1">
                              <a:solidFill>
                                <a:srgbClr val="FFC000"/>
                              </a:solidFill>
                              <a:latin typeface="Cambria Math" panose="02040503050406030204" pitchFamily="18" charset="0"/>
                            </a:rPr>
                            <m:t>𝑠</m:t>
                          </m:r>
                        </m:sub>
                      </m:sSub>
                    </m:oMath>
                  </m:oMathPara>
                </a14:m>
                <a:endParaRPr lang="en-GB" sz="2800" dirty="0" smtClean="0"/>
              </a:p>
            </p:txBody>
          </p:sp>
        </mc:Choice>
        <mc:Fallback xmlns="">
          <p:sp>
            <p:nvSpPr>
              <p:cNvPr id="16" name="TextBox 15"/>
              <p:cNvSpPr txBox="1">
                <a:spLocks noRot="1" noChangeAspect="1" noMove="1" noResize="1" noEditPoints="1" noAdjustHandles="1" noChangeArrowheads="1" noChangeShapeType="1" noTextEdit="1"/>
              </p:cNvSpPr>
              <p:nvPr/>
            </p:nvSpPr>
            <p:spPr>
              <a:xfrm>
                <a:off x="601716" y="2103858"/>
                <a:ext cx="11198397" cy="3752437"/>
              </a:xfrm>
              <a:prstGeom prst="rect">
                <a:avLst/>
              </a:prstGeom>
              <a:blipFill rotWithShape="0">
                <a:blip r:embed="rId2"/>
                <a:stretch>
                  <a:fillRect l="-980" t="-2273" r="-1252"/>
                </a:stretch>
              </a:blipFill>
            </p:spPr>
            <p:txBody>
              <a:bodyPr/>
              <a:lstStyle/>
              <a:p>
                <a:r>
                  <a:rPr lang="en-US">
                    <a:noFill/>
                  </a:rPr>
                  <a:t> </a:t>
                </a:r>
              </a:p>
            </p:txBody>
          </p:sp>
        </mc:Fallback>
      </mc:AlternateContent>
      <p:sp>
        <p:nvSpPr>
          <p:cNvPr id="2" name="Date Placeholder 1"/>
          <p:cNvSpPr>
            <a:spLocks noGrp="1"/>
          </p:cNvSpPr>
          <p:nvPr>
            <p:ph type="dt" sz="half" idx="10"/>
          </p:nvPr>
        </p:nvSpPr>
        <p:spPr/>
        <p:txBody>
          <a:bodyPr/>
          <a:lstStyle/>
          <a:p>
            <a:r>
              <a:rPr lang="en-US" smtClean="0"/>
              <a:t>22.03.2022</a:t>
            </a:r>
            <a:endParaRPr lang="en-GB"/>
          </a:p>
        </p:txBody>
      </p:sp>
      <p:sp>
        <p:nvSpPr>
          <p:cNvPr id="3" name="Footer Placeholder 2"/>
          <p:cNvSpPr>
            <a:spLocks noGrp="1"/>
          </p:cNvSpPr>
          <p:nvPr>
            <p:ph type="ftr" sz="quarter" idx="11"/>
          </p:nvPr>
        </p:nvSpPr>
        <p:spPr/>
        <p:txBody>
          <a:bodyPr/>
          <a:lstStyle/>
          <a:p>
            <a:r>
              <a:rPr lang="en-GB" smtClean="0"/>
              <a:t>Introduction to accelerator physics, R. Alemany Fernandez</a:t>
            </a:r>
            <a:endParaRPr lang="en-GB"/>
          </a:p>
        </p:txBody>
      </p:sp>
      <p:sp>
        <p:nvSpPr>
          <p:cNvPr id="4" name="Slide Number Placeholder 3"/>
          <p:cNvSpPr>
            <a:spLocks noGrp="1"/>
          </p:cNvSpPr>
          <p:nvPr>
            <p:ph type="sldNum" sz="quarter" idx="12"/>
          </p:nvPr>
        </p:nvSpPr>
        <p:spPr/>
        <p:txBody>
          <a:bodyPr/>
          <a:lstStyle/>
          <a:p>
            <a:fld id="{F45B2314-50F7-4F10-B8A8-A8DCE8E27403}" type="slidenum">
              <a:rPr lang="en-GB" smtClean="0"/>
              <a:t>9</a:t>
            </a:fld>
            <a:endParaRPr lang="en-GB"/>
          </a:p>
        </p:txBody>
      </p:sp>
      <p:sp>
        <p:nvSpPr>
          <p:cNvPr id="6" name="TextBox 5"/>
          <p:cNvSpPr txBox="1"/>
          <p:nvPr/>
        </p:nvSpPr>
        <p:spPr>
          <a:xfrm>
            <a:off x="601717" y="1053548"/>
            <a:ext cx="11198397" cy="954107"/>
          </a:xfrm>
          <a:prstGeom prst="rect">
            <a:avLst/>
          </a:prstGeom>
          <a:noFill/>
        </p:spPr>
        <p:txBody>
          <a:bodyPr wrap="square" rtlCol="0">
            <a:spAutoFit/>
          </a:bodyPr>
          <a:lstStyle/>
          <a:p>
            <a:pPr marL="285750" indent="-285750">
              <a:buFont typeface="Arial" charset="0"/>
              <a:buChar char="•"/>
            </a:pPr>
            <a:r>
              <a:rPr lang="en-US" sz="2800" dirty="0" smtClean="0"/>
              <a:t>The IDEAL particle has the design momentum, therefore, it enters the RF cavity at the right time </a:t>
            </a:r>
            <a:r>
              <a:rPr lang="en-US" sz="2800" smtClean="0"/>
              <a:t>or phase</a:t>
            </a:r>
            <a:endParaRPr lang="en-US" sz="2800"/>
          </a:p>
        </p:txBody>
      </p:sp>
      <p:sp>
        <p:nvSpPr>
          <p:cNvPr id="7" name="Rectangle 6"/>
          <p:cNvSpPr/>
          <p:nvPr/>
        </p:nvSpPr>
        <p:spPr>
          <a:xfrm>
            <a:off x="6200914" y="5753290"/>
            <a:ext cx="5549661" cy="369332"/>
          </a:xfrm>
          <a:prstGeom prst="rect">
            <a:avLst/>
          </a:prstGeom>
        </p:spPr>
        <p:txBody>
          <a:bodyPr wrap="none">
            <a:spAutoFit/>
          </a:bodyPr>
          <a:lstStyle/>
          <a:p>
            <a:r>
              <a:rPr lang="en-GB" dirty="0" smtClean="0"/>
              <a:t>(*) unfortunately</a:t>
            </a:r>
            <a:r>
              <a:rPr lang="en-GB" dirty="0"/>
              <a:t>, every author uses a different </a:t>
            </a:r>
            <a:r>
              <a:rPr lang="en-GB" dirty="0" smtClean="0"/>
              <a:t>notation </a:t>
            </a:r>
            <a:endParaRPr lang="en-US" dirty="0"/>
          </a:p>
        </p:txBody>
      </p:sp>
    </p:spTree>
    <p:extLst>
      <p:ext uri="{BB962C8B-B14F-4D97-AF65-F5344CB8AC3E}">
        <p14:creationId xmlns:p14="http://schemas.microsoft.com/office/powerpoint/2010/main" val="414658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20012</TotalTime>
  <Words>6988</Words>
  <Application>Microsoft Macintosh PowerPoint</Application>
  <PresentationFormat>Widescreen</PresentationFormat>
  <Paragraphs>604</Paragraphs>
  <Slides>49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Calibri</vt:lpstr>
      <vt:lpstr>Cambria Math</vt:lpstr>
      <vt:lpstr>Corbel</vt:lpstr>
      <vt:lpstr>Mangal</vt:lpstr>
      <vt:lpstr>Wingdings</vt:lpstr>
      <vt:lpstr>Arial</vt:lpstr>
      <vt:lpstr>Depth</vt:lpstr>
      <vt:lpstr>Introduction to longitudinal beam dynamics I</vt:lpstr>
      <vt:lpstr>Course objectives</vt:lpstr>
      <vt:lpstr>Part I covers:</vt:lpstr>
      <vt:lpstr>Part 2 covers:</vt:lpstr>
      <vt:lpstr>Part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SYNCHROTRON MOTION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SYNCHROTRON EQUATIONS OF MOTION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CERN</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longitudinal beam dynamics</dc:title>
  <dc:creator>Reyes Alemany Fernandez</dc:creator>
  <cp:lastModifiedBy>Reyes Alemany Fernandez</cp:lastModifiedBy>
  <cp:revision>116</cp:revision>
  <dcterms:created xsi:type="dcterms:W3CDTF">2020-01-31T11:01:07Z</dcterms:created>
  <dcterms:modified xsi:type="dcterms:W3CDTF">2022-03-04T16:12:36Z</dcterms:modified>
</cp:coreProperties>
</file>