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png" ContentType="image/png"/>
  <Default Extension="wmf" ContentType="image/x-wm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7"/>
  </p:notesMasterIdLst>
  <p:handoutMasterIdLst>
    <p:handoutMasterId r:id="rId58"/>
  </p:handoutMasterIdLst>
  <p:sldIdLst>
    <p:sldId id="265" r:id="rId5"/>
    <p:sldId id="310" r:id="rId6"/>
    <p:sldId id="311" r:id="rId7"/>
    <p:sldId id="320" r:id="rId8"/>
    <p:sldId id="321" r:id="rId9"/>
    <p:sldId id="334" r:id="rId10"/>
    <p:sldId id="323" r:id="rId11"/>
    <p:sldId id="328" r:id="rId12"/>
    <p:sldId id="336" r:id="rId13"/>
    <p:sldId id="337" r:id="rId14"/>
    <p:sldId id="338" r:id="rId15"/>
    <p:sldId id="339" r:id="rId16"/>
    <p:sldId id="340" r:id="rId17"/>
    <p:sldId id="341" r:id="rId18"/>
    <p:sldId id="342" r:id="rId19"/>
    <p:sldId id="343" r:id="rId20"/>
    <p:sldId id="344" r:id="rId21"/>
    <p:sldId id="346" r:id="rId22"/>
    <p:sldId id="345" r:id="rId23"/>
    <p:sldId id="347" r:id="rId24"/>
    <p:sldId id="348" r:id="rId25"/>
    <p:sldId id="354" r:id="rId26"/>
    <p:sldId id="349" r:id="rId27"/>
    <p:sldId id="350" r:id="rId28"/>
    <p:sldId id="356" r:id="rId29"/>
    <p:sldId id="380" r:id="rId30"/>
    <p:sldId id="353" r:id="rId31"/>
    <p:sldId id="378" r:id="rId32"/>
    <p:sldId id="355" r:id="rId33"/>
    <p:sldId id="379" r:id="rId34"/>
    <p:sldId id="360" r:id="rId35"/>
    <p:sldId id="361" r:id="rId36"/>
    <p:sldId id="362" r:id="rId37"/>
    <p:sldId id="373" r:id="rId38"/>
    <p:sldId id="369" r:id="rId39"/>
    <p:sldId id="370" r:id="rId40"/>
    <p:sldId id="365" r:id="rId41"/>
    <p:sldId id="367" r:id="rId42"/>
    <p:sldId id="383" r:id="rId43"/>
    <p:sldId id="381" r:id="rId44"/>
    <p:sldId id="368" r:id="rId45"/>
    <p:sldId id="374" r:id="rId46"/>
    <p:sldId id="376" r:id="rId47"/>
    <p:sldId id="377" r:id="rId48"/>
    <p:sldId id="382" r:id="rId49"/>
    <p:sldId id="371" r:id="rId50"/>
    <p:sldId id="351" r:id="rId51"/>
    <p:sldId id="352" r:id="rId52"/>
    <p:sldId id="384" r:id="rId53"/>
    <p:sldId id="385" r:id="rId54"/>
    <p:sldId id="386" r:id="rId55"/>
    <p:sldId id="387" r:id="rId56"/>
  </p:sldIdLst>
  <p:sldSz cx="12188825" cy="6858000"/>
  <p:notesSz cx="6858000" cy="9144000"/>
  <p:custDataLst>
    <p:tags r:id="rId5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49" autoAdjust="0"/>
    <p:restoredTop sz="94643" autoAdjust="0"/>
  </p:normalViewPr>
  <p:slideViewPr>
    <p:cSldViewPr showGuides="1">
      <p:cViewPr varScale="1">
        <p:scale>
          <a:sx n="97" d="100"/>
          <a:sy n="97" d="100"/>
        </p:scale>
        <p:origin x="224" y="584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6448"/>
    </p:cViewPr>
  </p:sorterViewPr>
  <p:notesViewPr>
    <p:cSldViewPr showGuides="1">
      <p:cViewPr varScale="1">
        <p:scale>
          <a:sx n="63" d="100"/>
          <a:sy n="63" d="100"/>
        </p:scale>
        <p:origin x="198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tableStyles" Target="tableStyles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notesMaster" Target="notesMasters/notesMaster1.xml"/><Relationship Id="rId58" Type="http://schemas.openxmlformats.org/officeDocument/2006/relationships/handoutMaster" Target="handoutMasters/handoutMaster1.xml"/><Relationship Id="rId59" Type="http://schemas.openxmlformats.org/officeDocument/2006/relationships/tags" Target="tags/tag1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Relationship Id="rId2" Type="http://schemas.openxmlformats.org/officeDocument/2006/relationships/image" Target="../media/image55.wmf"/><Relationship Id="rId3" Type="http://schemas.openxmlformats.org/officeDocument/2006/relationships/image" Target="../media/image5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Relationship Id="rId2" Type="http://schemas.openxmlformats.org/officeDocument/2006/relationships/image" Target="../media/image64.wmf"/><Relationship Id="rId3" Type="http://schemas.openxmlformats.org/officeDocument/2006/relationships/image" Target="../media/image6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88EAF-6ECA-4616-85EF-35AA19C641F3}" type="datetimeFigureOut">
              <a:rPr lang="en-US"/>
              <a:t>3/2/22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912AB-2776-42F2-A957-313FC7EFEDB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en-US"/>
              <a:t>3/2/22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9025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uk-UA" smtClean="0"/>
              <a:t>2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58842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8229600" cy="28956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4800600"/>
            <a:ext cx="8229600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2412" y="381001"/>
            <a:ext cx="1524001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2" y="381001"/>
            <a:ext cx="7391399" cy="56388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2413" y="6400800"/>
            <a:ext cx="2411759" cy="276228"/>
          </a:xfrm>
        </p:spPr>
        <p:txBody>
          <a:bodyPr/>
          <a:lstStyle/>
          <a:p>
            <a:r>
              <a:rPr lang="en-GB" smtClean="0"/>
              <a:t>Accelerator Physics for UCLouvain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62364" y="6400800"/>
            <a:ext cx="4013447" cy="276228"/>
          </a:xfrm>
        </p:spPr>
        <p:txBody>
          <a:bodyPr/>
          <a:lstStyle/>
          <a:p>
            <a:r>
              <a:rPr lang="en-US" smtClean="0"/>
              <a:t>21.03.2021  R. Alemany Fernandez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614" y="2514600"/>
            <a:ext cx="8692399" cy="28194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3" y="5410200"/>
            <a:ext cx="8687333" cy="6096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2413" y="6400800"/>
            <a:ext cx="3059831" cy="276228"/>
          </a:xfrm>
        </p:spPr>
        <p:txBody>
          <a:bodyPr/>
          <a:lstStyle/>
          <a:p>
            <a:r>
              <a:rPr lang="en-GB" smtClean="0"/>
              <a:t>Accelerator Physics for UCLouvain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8508" y="6400800"/>
            <a:ext cx="2717303" cy="276228"/>
          </a:xfrm>
        </p:spPr>
        <p:txBody>
          <a:bodyPr/>
          <a:lstStyle/>
          <a:p>
            <a:r>
              <a:rPr lang="en-US" smtClean="0"/>
              <a:t>21.03.2021  R. Alemany Fernandez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4781" y="1905001"/>
            <a:ext cx="4419599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9183" y="1905001"/>
            <a:ext cx="4419600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1414" y="685800"/>
            <a:ext cx="6400800" cy="533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4999"/>
            <a:ext cx="9134391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277179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Accelerator Physics for UCLouvain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30516" y="6400800"/>
            <a:ext cx="2645295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21.03.2021  R. </a:t>
            </a:r>
            <a:r>
              <a:rPr lang="en-US" dirty="0" smtClean="0"/>
              <a:t>Alemany Fernandez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1" y="6400800"/>
            <a:ext cx="8382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410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50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37.png"/><Relationship Id="rId7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641.png"/><Relationship Id="rId5" Type="http://schemas.openxmlformats.org/officeDocument/2006/relationships/image" Target="../media/image41.jp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69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50.jpg"/><Relationship Id="rId8" Type="http://schemas.openxmlformats.org/officeDocument/2006/relationships/image" Target="../media/image78.png"/><Relationship Id="rId9" Type="http://schemas.openxmlformats.org/officeDocument/2006/relationships/image" Target="../media/image79.png"/><Relationship Id="rId10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0.png"/><Relationship Id="rId3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.bin"/><Relationship Id="rId12" Type="http://schemas.openxmlformats.org/officeDocument/2006/relationships/image" Target="../media/image54.wmf"/><Relationship Id="rId13" Type="http://schemas.openxmlformats.org/officeDocument/2006/relationships/oleObject" Target="../embeddings/oleObject2.bin"/><Relationship Id="rId14" Type="http://schemas.openxmlformats.org/officeDocument/2006/relationships/oleObject" Target="../embeddings/oleObject3.bin"/><Relationship Id="rId15" Type="http://schemas.openxmlformats.org/officeDocument/2006/relationships/image" Target="../media/image55.wmf"/><Relationship Id="rId16" Type="http://schemas.openxmlformats.org/officeDocument/2006/relationships/oleObject" Target="../embeddings/oleObject4.bin"/><Relationship Id="rId17" Type="http://schemas.openxmlformats.org/officeDocument/2006/relationships/oleObject" Target="../embeddings/oleObject5.bin"/><Relationship Id="rId18" Type="http://schemas.openxmlformats.org/officeDocument/2006/relationships/image" Target="../media/image56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8" Type="http://schemas.openxmlformats.org/officeDocument/2006/relationships/image" Target="../media/image91.png"/><Relationship Id="rId9" Type="http://schemas.openxmlformats.org/officeDocument/2006/relationships/image" Target="../media/image92.png"/><Relationship Id="rId10" Type="http://schemas.openxmlformats.org/officeDocument/2006/relationships/image" Target="../media/image9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w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63.wmf"/><Relationship Id="rId5" Type="http://schemas.openxmlformats.org/officeDocument/2006/relationships/oleObject" Target="../embeddings/oleObject7.bin"/><Relationship Id="rId6" Type="http://schemas.openxmlformats.org/officeDocument/2006/relationships/image" Target="../media/image64.wmf"/><Relationship Id="rId7" Type="http://schemas.openxmlformats.org/officeDocument/2006/relationships/oleObject" Target="../embeddings/oleObject8.bin"/><Relationship Id="rId8" Type="http://schemas.openxmlformats.org/officeDocument/2006/relationships/image" Target="../media/image65.wmf"/><Relationship Id="rId9" Type="http://schemas.openxmlformats.org/officeDocument/2006/relationships/image" Target="../media/image66.png"/><Relationship Id="rId10" Type="http://schemas.openxmlformats.org/officeDocument/2006/relationships/image" Target="../media/image67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ng"/><Relationship Id="rId3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png"/><Relationship Id="rId3" Type="http://schemas.openxmlformats.org/officeDocument/2006/relationships/image" Target="../media/image82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0.png"/><Relationship Id="rId4" Type="http://schemas.openxmlformats.org/officeDocument/2006/relationships/image" Target="../media/image111.png"/><Relationship Id="rId5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2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84.wmf"/><Relationship Id="rId5" Type="http://schemas.openxmlformats.org/officeDocument/2006/relationships/image" Target="../media/image910.png"/><Relationship Id="rId6" Type="http://schemas.openxmlformats.org/officeDocument/2006/relationships/image" Target="../media/image920.png"/><Relationship Id="rId7" Type="http://schemas.openxmlformats.org/officeDocument/2006/relationships/image" Target="../media/image930.png"/><Relationship Id="rId8" Type="http://schemas.openxmlformats.org/officeDocument/2006/relationships/image" Target="../media/image940.png"/><Relationship Id="rId9" Type="http://schemas.openxmlformats.org/officeDocument/2006/relationships/image" Target="../media/image950.png"/><Relationship Id="rId11" Type="http://schemas.openxmlformats.org/officeDocument/2006/relationships/image" Target="../media/image970.png"/><Relationship Id="rId12" Type="http://schemas.openxmlformats.org/officeDocument/2006/relationships/image" Target="../media/image980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640.png"/><Relationship Id="rId5" Type="http://schemas.openxmlformats.org/officeDocument/2006/relationships/image" Target="../media/image65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6.png"/><Relationship Id="rId3" Type="http://schemas.openxmlformats.org/officeDocument/2006/relationships/image" Target="../media/image15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4" Type="http://schemas.openxmlformats.org/officeDocument/2006/relationships/image" Target="../media/image170.png"/><Relationship Id="rId5" Type="http://schemas.openxmlformats.org/officeDocument/2006/relationships/image" Target="../media/image18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hyperlink" Target="https://en.wikipedia.org/wiki/Work_(physics)" TargetMode="External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Particle Accelerators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A brief (hystorical) introduction</a:t>
            </a:r>
          </a:p>
          <a:p>
            <a:endParaRPr lang="it-IT" dirty="0"/>
          </a:p>
          <a:p>
            <a:r>
              <a:rPr lang="it-IT" dirty="0" err="1" smtClean="0"/>
              <a:t>Reyes</a:t>
            </a:r>
            <a:r>
              <a:rPr lang="it-IT" dirty="0" smtClean="0"/>
              <a:t> </a:t>
            </a:r>
            <a:r>
              <a:rPr lang="it-IT" dirty="0" err="1" smtClean="0"/>
              <a:t>alemany</a:t>
            </a:r>
            <a:r>
              <a:rPr lang="it-IT" dirty="0" smtClean="0"/>
              <a:t> </a:t>
            </a:r>
            <a:r>
              <a:rPr lang="it-IT" dirty="0" err="1" smtClean="0"/>
              <a:t>fernandez</a:t>
            </a:r>
            <a:r>
              <a:rPr lang="it-IT" dirty="0" smtClean="0"/>
              <a:t> (</a:t>
            </a:r>
            <a:r>
              <a:rPr lang="it-IT" dirty="0" err="1" smtClean="0"/>
              <a:t>cern</a:t>
            </a:r>
            <a:r>
              <a:rPr lang="it-IT" dirty="0" smtClean="0"/>
              <a:t>, BEAMS DEPARTMENT)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96" y="-704495"/>
            <a:ext cx="9144001" cy="1371600"/>
          </a:xfrm>
        </p:spPr>
        <p:txBody>
          <a:bodyPr/>
          <a:lstStyle/>
          <a:p>
            <a:r>
              <a:rPr lang="en-GB" smtClean="0"/>
              <a:t>How can we accelerate charged particles?</a:t>
            </a:r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693812" y="908720"/>
            <a:ext cx="1021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smtClean="0"/>
              <a:t>Simplest particle accelerators use a constant electric field (DC accelerators) between two electrodes, produced by a high energy voltage generator</a:t>
            </a:r>
            <a:endParaRPr lang="en-GB" sz="2400"/>
          </a:p>
        </p:txBody>
      </p:sp>
      <p:sp>
        <p:nvSpPr>
          <p:cNvPr id="6" name="TextBox 5"/>
          <p:cNvSpPr txBox="1"/>
          <p:nvPr/>
        </p:nvSpPr>
        <p:spPr>
          <a:xfrm>
            <a:off x="5806380" y="2385461"/>
            <a:ext cx="6382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smtClean="0"/>
              <a:t>One of the electrodes has the particle source</a:t>
            </a:r>
            <a:endParaRPr lang="en-GB" sz="2400"/>
          </a:p>
        </p:txBody>
      </p:sp>
      <p:sp>
        <p:nvSpPr>
          <p:cNvPr id="7" name="TextBox 6"/>
          <p:cNvSpPr txBox="1"/>
          <p:nvPr/>
        </p:nvSpPr>
        <p:spPr>
          <a:xfrm>
            <a:off x="5802044" y="2847126"/>
            <a:ext cx="6264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smtClean="0"/>
              <a:t>If e- beams: particle source is a thermionic cathode (widely used in vacuum technology)</a:t>
            </a:r>
            <a:endParaRPr lang="en-GB" sz="2400"/>
          </a:p>
        </p:txBody>
      </p:sp>
      <p:sp>
        <p:nvSpPr>
          <p:cNvPr id="8" name="TextBox 7"/>
          <p:cNvSpPr txBox="1"/>
          <p:nvPr/>
        </p:nvSpPr>
        <p:spPr>
          <a:xfrm>
            <a:off x="5808516" y="3678123"/>
            <a:ext cx="61248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smtClean="0"/>
              <a:t>In the accelerating region there is good vacuum to avoid beam-gas collisions</a:t>
            </a:r>
            <a:endParaRPr lang="en-GB" sz="2400"/>
          </a:p>
        </p:txBody>
      </p:sp>
      <p:grpSp>
        <p:nvGrpSpPr>
          <p:cNvPr id="19" name="Group 18"/>
          <p:cNvGrpSpPr/>
          <p:nvPr/>
        </p:nvGrpSpPr>
        <p:grpSpPr>
          <a:xfrm>
            <a:off x="189756" y="1948290"/>
            <a:ext cx="5544616" cy="2871139"/>
            <a:chOff x="189756" y="2164314"/>
            <a:chExt cx="5544616" cy="287113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9756" y="2168317"/>
              <a:ext cx="5544616" cy="286713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070076" y="2164314"/>
              <a:ext cx="21659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smtClean="0">
                  <a:solidFill>
                    <a:schemeClr val="bg1"/>
                  </a:solidFill>
                </a:rPr>
                <a:t>Exit window towards the target</a:t>
              </a:r>
              <a:endParaRPr lang="en-GB" sz="1200">
                <a:solidFill>
                  <a:schemeClr val="bg1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4150196" y="2348880"/>
              <a:ext cx="0" cy="53394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4081839" y="3738108"/>
              <a:ext cx="13093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smtClean="0">
                  <a:solidFill>
                    <a:schemeClr val="bg1"/>
                  </a:solidFill>
                </a:rPr>
                <a:t>Field-free field region</a:t>
              </a:r>
              <a:endParaRPr lang="en-GB" sz="1200">
                <a:solidFill>
                  <a:schemeClr val="bg1"/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4150196" y="3717032"/>
              <a:ext cx="1172669" cy="0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053852" y="5553540"/>
            <a:ext cx="10441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smtClean="0">
                <a:sym typeface="Wingdings" panose="05000000000000000000" pitchFamily="2" charset="2"/>
              </a:rPr>
              <a:t>Depends on the maximum voltage that can be given by the generator</a:t>
            </a:r>
            <a:endParaRPr lang="en-GB" sz="2400"/>
          </a:p>
        </p:txBody>
      </p:sp>
      <p:sp>
        <p:nvSpPr>
          <p:cNvPr id="17" name="Rectangle 16"/>
          <p:cNvSpPr/>
          <p:nvPr/>
        </p:nvSpPr>
        <p:spPr>
          <a:xfrm>
            <a:off x="1056226" y="5114829"/>
            <a:ext cx="103458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smtClean="0"/>
              <a:t>Limited achievable particle energies</a:t>
            </a:r>
            <a:endParaRPr lang="en-GB" sz="24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 lang="en-GB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5231" y="75612"/>
            <a:ext cx="1480567" cy="16622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24046" y="3000059"/>
            <a:ext cx="144016" cy="1335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4135448" y="2731042"/>
            <a:ext cx="45719" cy="221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4146728" y="3149591"/>
            <a:ext cx="45719" cy="221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608788" y="3371550"/>
            <a:ext cx="648072" cy="674758"/>
          </a:xfrm>
          <a:prstGeom prst="rect">
            <a:avLst/>
          </a:prstGeom>
          <a:noFill/>
          <a:ln w="57150"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 lang="es-E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690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16" grpId="0"/>
      <p:bldP spid="17" grpId="0"/>
      <p:bldP spid="10" grpId="0" animBg="1"/>
      <p:bldP spid="12" grpId="0" animBg="1"/>
      <p:bldP spid="20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2684" y="-685800"/>
            <a:ext cx="9144001" cy="1371600"/>
          </a:xfrm>
        </p:spPr>
        <p:txBody>
          <a:bodyPr/>
          <a:lstStyle/>
          <a:p>
            <a:r>
              <a:rPr lang="en-GB"/>
              <a:t>How can we accelerate charged particles?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1163" y="1599565"/>
            <a:ext cx="6600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smtClean="0"/>
              <a:t>CORONA FORMATION is the actual energy limit</a:t>
            </a:r>
            <a:endParaRPr lang="en-GB" sz="2400"/>
          </a:p>
        </p:txBody>
      </p:sp>
      <p:sp>
        <p:nvSpPr>
          <p:cNvPr id="4" name="Oval 3"/>
          <p:cNvSpPr/>
          <p:nvPr/>
        </p:nvSpPr>
        <p:spPr>
          <a:xfrm>
            <a:off x="1987932" y="3519712"/>
            <a:ext cx="360040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1987932" y="3491444"/>
            <a:ext cx="396044" cy="4165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1979631" y="3470615"/>
            <a:ext cx="435648" cy="45823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1976771" y="3444588"/>
            <a:ext cx="479213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1967727" y="3417114"/>
            <a:ext cx="527134" cy="5544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1963856" y="3389391"/>
            <a:ext cx="579847" cy="60990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oup 9"/>
          <p:cNvGrpSpPr/>
          <p:nvPr/>
        </p:nvGrpSpPr>
        <p:grpSpPr>
          <a:xfrm>
            <a:off x="1159840" y="3591720"/>
            <a:ext cx="1065618" cy="216024"/>
            <a:chOff x="4452730" y="5877272"/>
            <a:chExt cx="1065618" cy="216024"/>
          </a:xfrm>
        </p:grpSpPr>
        <p:sp>
          <p:nvSpPr>
            <p:cNvPr id="11" name="Rectangle 10"/>
            <p:cNvSpPr/>
            <p:nvPr/>
          </p:nvSpPr>
          <p:spPr>
            <a:xfrm>
              <a:off x="5014292" y="5877272"/>
              <a:ext cx="504056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mtClean="0"/>
                <a:t>-</a:t>
              </a:r>
              <a:endParaRPr lang="en-GB"/>
            </a:p>
          </p:txBody>
        </p:sp>
        <p:cxnSp>
          <p:nvCxnSpPr>
            <p:cNvPr id="12" name="Straight Connector 11"/>
            <p:cNvCxnSpPr>
              <a:stCxn id="11" idx="1"/>
            </p:cNvCxnSpPr>
            <p:nvPr/>
          </p:nvCxnSpPr>
          <p:spPr>
            <a:xfrm flipH="1">
              <a:off x="4452730" y="5985284"/>
              <a:ext cx="561562" cy="20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Oval 12"/>
          <p:cNvSpPr/>
          <p:nvPr/>
        </p:nvSpPr>
        <p:spPr>
          <a:xfrm>
            <a:off x="3608112" y="3303688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3896144" y="3334622"/>
            <a:ext cx="45719" cy="457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3869855" y="3424035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4157887" y="3454969"/>
            <a:ext cx="45719" cy="457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4960553" y="3204056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5248585" y="3234990"/>
            <a:ext cx="45719" cy="457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5222296" y="3324403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5510328" y="3355337"/>
            <a:ext cx="45719" cy="457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2455984" y="3690017"/>
            <a:ext cx="45719" cy="457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4760240" y="3788075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5048272" y="3819009"/>
            <a:ext cx="45719" cy="457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5021983" y="390842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5310015" y="3939356"/>
            <a:ext cx="45719" cy="457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2383976" y="3735736"/>
            <a:ext cx="45719" cy="457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2455984" y="3591720"/>
            <a:ext cx="45719" cy="457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/>
          <p:cNvSpPr/>
          <p:nvPr/>
        </p:nvSpPr>
        <p:spPr>
          <a:xfrm>
            <a:off x="2338257" y="3519712"/>
            <a:ext cx="45719" cy="457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/>
          <p:cNvSpPr txBox="1"/>
          <p:nvPr/>
        </p:nvSpPr>
        <p:spPr>
          <a:xfrm>
            <a:off x="1598206" y="4067062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HV </a:t>
            </a:r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>
            <a:off x="2494012" y="4082364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E</a:t>
            </a:r>
          </a:p>
        </p:txBody>
      </p:sp>
      <p:sp>
        <p:nvSpPr>
          <p:cNvPr id="31" name="Up Arrow 30"/>
          <p:cNvSpPr/>
          <p:nvPr/>
        </p:nvSpPr>
        <p:spPr>
          <a:xfrm>
            <a:off x="2048134" y="4106642"/>
            <a:ext cx="74575" cy="25256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Up Arrow 31"/>
          <p:cNvSpPr/>
          <p:nvPr/>
        </p:nvSpPr>
        <p:spPr>
          <a:xfrm>
            <a:off x="2782044" y="4125443"/>
            <a:ext cx="74575" cy="25256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ight Arrow 32"/>
          <p:cNvSpPr/>
          <p:nvPr/>
        </p:nvSpPr>
        <p:spPr>
          <a:xfrm>
            <a:off x="2285679" y="4169604"/>
            <a:ext cx="216024" cy="1703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ight Arrow 33"/>
          <p:cNvSpPr/>
          <p:nvPr/>
        </p:nvSpPr>
        <p:spPr>
          <a:xfrm rot="5400000">
            <a:off x="2541651" y="4553592"/>
            <a:ext cx="216024" cy="1703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/>
          <p:cNvSpPr txBox="1"/>
          <p:nvPr/>
        </p:nvSpPr>
        <p:spPr>
          <a:xfrm>
            <a:off x="1695062" y="4713283"/>
            <a:ext cx="2273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e- &amp; ions acceleration </a:t>
            </a:r>
            <a:endParaRPr lang="en-GB"/>
          </a:p>
        </p:txBody>
      </p:sp>
      <p:sp>
        <p:nvSpPr>
          <p:cNvPr id="36" name="Up Arrow 35"/>
          <p:cNvSpPr/>
          <p:nvPr/>
        </p:nvSpPr>
        <p:spPr>
          <a:xfrm>
            <a:off x="3869855" y="4771664"/>
            <a:ext cx="74575" cy="25256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/>
          <p:cNvSpPr txBox="1"/>
          <p:nvPr/>
        </p:nvSpPr>
        <p:spPr>
          <a:xfrm>
            <a:off x="5649816" y="3438352"/>
            <a:ext cx="158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Cascade effect</a:t>
            </a:r>
            <a:endParaRPr lang="en-GB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4612" y="1317678"/>
            <a:ext cx="4086225" cy="4333875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750315" y="840864"/>
            <a:ext cx="5749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smtClean="0"/>
              <a:t>What is the energy limit in DC accelerators? </a:t>
            </a:r>
            <a:endParaRPr lang="en-GB" sz="2400"/>
          </a:p>
        </p:txBody>
      </p:sp>
      <p:sp>
        <p:nvSpPr>
          <p:cNvPr id="40" name="TextBox 39"/>
          <p:cNvSpPr txBox="1"/>
          <p:nvPr/>
        </p:nvSpPr>
        <p:spPr>
          <a:xfrm>
            <a:off x="860110" y="3248757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electrode</a:t>
            </a:r>
            <a:endParaRPr lang="en-GB"/>
          </a:p>
        </p:txBody>
      </p:sp>
      <p:sp>
        <p:nvSpPr>
          <p:cNvPr id="41" name="Right Arrow 40"/>
          <p:cNvSpPr/>
          <p:nvPr/>
        </p:nvSpPr>
        <p:spPr>
          <a:xfrm rot="5400000">
            <a:off x="2517645" y="5142991"/>
            <a:ext cx="216024" cy="1703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/>
          <p:cNvSpPr txBox="1"/>
          <p:nvPr/>
        </p:nvSpPr>
        <p:spPr>
          <a:xfrm>
            <a:off x="505876" y="5301208"/>
            <a:ext cx="4588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Ionization of residual gas molecules in cascade</a:t>
            </a:r>
            <a:endParaRPr lang="en-GB"/>
          </a:p>
        </p:txBody>
      </p:sp>
      <p:sp>
        <p:nvSpPr>
          <p:cNvPr id="43" name="Right Arrow 42"/>
          <p:cNvSpPr/>
          <p:nvPr/>
        </p:nvSpPr>
        <p:spPr>
          <a:xfrm rot="5400000">
            <a:off x="2493194" y="5684108"/>
            <a:ext cx="216024" cy="1703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TextBox 43"/>
          <p:cNvSpPr txBox="1"/>
          <p:nvPr/>
        </p:nvSpPr>
        <p:spPr>
          <a:xfrm>
            <a:off x="1029740" y="5877272"/>
            <a:ext cx="3362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Spark discharge &amp; HV breakdown</a:t>
            </a:r>
            <a:endParaRPr lang="en-GB"/>
          </a:p>
        </p:txBody>
      </p:sp>
      <p:sp>
        <p:nvSpPr>
          <p:cNvPr id="45" name="TextBox 44"/>
          <p:cNvSpPr txBox="1"/>
          <p:nvPr/>
        </p:nvSpPr>
        <p:spPr>
          <a:xfrm>
            <a:off x="6166420" y="5877753"/>
            <a:ext cx="5376793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GB" sz="2400" smtClean="0">
                <a:solidFill>
                  <a:schemeClr val="bg1"/>
                </a:solidFill>
              </a:rPr>
              <a:t>HV of ~ MV </a:t>
            </a:r>
            <a:r>
              <a:rPr lang="en-GB" sz="2400" smtClean="0">
                <a:solidFill>
                  <a:schemeClr val="bg1"/>
                </a:solidFill>
                <a:sym typeface="Wingdings" panose="05000000000000000000" pitchFamily="2" charset="2"/>
              </a:rPr>
              <a:t> particle energy ~ few MeV</a:t>
            </a:r>
            <a:endParaRPr lang="en-GB" sz="2400">
              <a:solidFill>
                <a:schemeClr val="bg1"/>
              </a:solidFill>
            </a:endParaRPr>
          </a:p>
        </p:txBody>
      </p:sp>
      <p:sp>
        <p:nvSpPr>
          <p:cNvPr id="46" name="Footer Placeholder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 lang="en-GB"/>
          </a:p>
        </p:txBody>
      </p:sp>
      <p:sp>
        <p:nvSpPr>
          <p:cNvPr id="47" name="Date Placeholder 4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 lang="es-ES"/>
          </a:p>
        </p:txBody>
      </p:sp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969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4684E-6 -3.7037E-6 L 0.0926 -0.03518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4" y="-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5421E-6 -4.44444E-6 L 0.04754 0.0467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233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2555E-6 -3.33333E-6 L 0.08179 -0.00902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0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4329E-6 -2.59259E-6 L 0.06395 -0.01412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1" y="-71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1972E-6 3.7037E-6 L 0.07711 0.0166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5" y="83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7195E-6 0 L 0.0762 -0.05093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3" y="-254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4837E-6 4.81481E-6 L 0.10693 -0.02223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0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20" grpId="0" animBg="1"/>
      <p:bldP spid="21" grpId="0" animBg="1"/>
      <p:bldP spid="23" grpId="0" animBg="1"/>
      <p:bldP spid="25" grpId="0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788" y="-674258"/>
            <a:ext cx="9144001" cy="1371600"/>
          </a:xfrm>
        </p:spPr>
        <p:txBody>
          <a:bodyPr/>
          <a:lstStyle/>
          <a:p>
            <a:r>
              <a:rPr lang="en-GB" smtClean="0"/>
              <a:t>Examples of electrostatic accelerators</a:t>
            </a:r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549796" y="1176089"/>
            <a:ext cx="362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err="1" smtClean="0"/>
              <a:t>Cockroft</a:t>
            </a:r>
            <a:r>
              <a:rPr lang="en-GB" sz="2400" smtClean="0"/>
              <a:t>-Walton (1030’s)</a:t>
            </a:r>
            <a:endParaRPr lang="en-GB" sz="24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924" y="1772816"/>
            <a:ext cx="1744613" cy="7666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526" y="991153"/>
            <a:ext cx="3114700" cy="23299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50596" y="1176089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smtClean="0"/>
              <a:t>We had one at CERN to accelerate protons up to 750 </a:t>
            </a:r>
            <a:r>
              <a:rPr lang="en-GB" sz="2400" err="1" smtClean="0"/>
              <a:t>keV</a:t>
            </a:r>
            <a:endParaRPr lang="en-GB" sz="2400"/>
          </a:p>
        </p:txBody>
      </p:sp>
      <p:sp>
        <p:nvSpPr>
          <p:cNvPr id="7" name="TextBox 6"/>
          <p:cNvSpPr txBox="1"/>
          <p:nvPr/>
        </p:nvSpPr>
        <p:spPr>
          <a:xfrm>
            <a:off x="508141" y="3696369"/>
            <a:ext cx="3286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smtClean="0"/>
              <a:t>Van de </a:t>
            </a:r>
            <a:r>
              <a:rPr lang="en-GB" sz="2400" err="1" smtClean="0"/>
              <a:t>Graaff</a:t>
            </a:r>
            <a:r>
              <a:rPr lang="en-GB" sz="2400" smtClean="0"/>
              <a:t>  (1030’s)</a:t>
            </a:r>
            <a:endParaRPr lang="en-GB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516" y="3451820"/>
            <a:ext cx="3829050" cy="2857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2026" y="3814192"/>
            <a:ext cx="2622432" cy="25062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830716" y="2414497"/>
            <a:ext cx="1516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smtClean="0"/>
              <a:t>HV ~ 4 MV</a:t>
            </a:r>
            <a:endParaRPr lang="en-GB" sz="2400"/>
          </a:p>
        </p:txBody>
      </p:sp>
      <p:sp>
        <p:nvSpPr>
          <p:cNvPr id="11" name="TextBox 10"/>
          <p:cNvSpPr txBox="1"/>
          <p:nvPr/>
        </p:nvSpPr>
        <p:spPr>
          <a:xfrm>
            <a:off x="974591" y="4733122"/>
            <a:ext cx="2585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smtClean="0"/>
              <a:t>HV ~ 2 MV – 10 MV</a:t>
            </a:r>
            <a:endParaRPr lang="en-GB" sz="240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 lang="en-GB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 lang="mr-IN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uk-UA" smtClean="0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15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836" y="-99392"/>
            <a:ext cx="9144001" cy="1371600"/>
          </a:xfrm>
        </p:spPr>
        <p:txBody>
          <a:bodyPr>
            <a:normAutofit fontScale="90000"/>
          </a:bodyPr>
          <a:lstStyle/>
          <a:p>
            <a:r>
              <a:rPr lang="en-GB" smtClean="0"/>
              <a:t>How could we overcome the corona formation energy limit and go beyond few MeV regime?</a:t>
            </a: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8908" y="116632"/>
            <a:ext cx="1480567" cy="16622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5860" y="1474783"/>
            <a:ext cx="3716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err="1" smtClean="0"/>
              <a:t>Ising</a:t>
            </a:r>
            <a:r>
              <a:rPr lang="en-GB" sz="2400" smtClean="0"/>
              <a:t> 1925 </a:t>
            </a:r>
            <a:r>
              <a:rPr lang="en-GB" sz="2400" smtClean="0">
                <a:sym typeface="Wingdings" panose="05000000000000000000" pitchFamily="2" charset="2"/>
              </a:rPr>
              <a:t> </a:t>
            </a:r>
            <a:r>
              <a:rPr lang="en-GB" sz="2400" smtClean="0">
                <a:solidFill>
                  <a:srgbClr val="FFFF00"/>
                </a:solidFill>
                <a:sym typeface="Wingdings" panose="05000000000000000000" pitchFamily="2" charset="2"/>
              </a:rPr>
              <a:t>AC voltage!!</a:t>
            </a:r>
            <a:endParaRPr lang="en-GB" sz="240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4410" y="2134693"/>
            <a:ext cx="7310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err="1" smtClean="0"/>
              <a:t>Wideroe</a:t>
            </a:r>
            <a:r>
              <a:rPr lang="en-GB" sz="2400" smtClean="0"/>
              <a:t> 1928 </a:t>
            </a:r>
            <a:r>
              <a:rPr lang="en-GB" sz="2400" smtClean="0">
                <a:sym typeface="Wingdings" panose="05000000000000000000" pitchFamily="2" charset="2"/>
              </a:rPr>
              <a:t> first successful test of AC accelerator</a:t>
            </a:r>
            <a:endParaRPr lang="en-GB" sz="2400"/>
          </a:p>
        </p:txBody>
      </p:sp>
      <p:sp>
        <p:nvSpPr>
          <p:cNvPr id="7" name="Rectangle 6"/>
          <p:cNvSpPr/>
          <p:nvPr/>
        </p:nvSpPr>
        <p:spPr>
          <a:xfrm>
            <a:off x="8720807" y="3911873"/>
            <a:ext cx="1076485" cy="4322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7568857" y="3382834"/>
            <a:ext cx="367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err="1"/>
              <a:t>v</a:t>
            </a:r>
            <a:r>
              <a:rPr lang="en-GB" sz="1050" err="1"/>
              <a:t>A</a:t>
            </a:r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8590053" y="3394270"/>
            <a:ext cx="3267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err="1"/>
              <a:t>v</a:t>
            </a:r>
            <a:r>
              <a:rPr lang="en-GB" sz="1000" err="1"/>
              <a:t>B</a:t>
            </a:r>
            <a:endParaRPr lang="en-GB"/>
          </a:p>
        </p:txBody>
      </p:sp>
      <p:cxnSp>
        <p:nvCxnSpPr>
          <p:cNvPr id="10" name="Straight Connector 9"/>
          <p:cNvCxnSpPr>
            <a:stCxn id="47" idx="0"/>
          </p:cNvCxnSpPr>
          <p:nvPr/>
        </p:nvCxnSpPr>
        <p:spPr>
          <a:xfrm flipV="1">
            <a:off x="7786600" y="3250966"/>
            <a:ext cx="0" cy="6573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752561" y="3250966"/>
            <a:ext cx="4373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8209114" y="3178958"/>
            <a:ext cx="223960" cy="2038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Connector 12"/>
          <p:cNvCxnSpPr/>
          <p:nvPr/>
        </p:nvCxnSpPr>
        <p:spPr>
          <a:xfrm>
            <a:off x="8433074" y="3271560"/>
            <a:ext cx="6117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endCxn id="23" idx="0"/>
          </p:cNvCxnSpPr>
          <p:nvPr/>
        </p:nvCxnSpPr>
        <p:spPr>
          <a:xfrm flipH="1">
            <a:off x="9041579" y="3271560"/>
            <a:ext cx="3265" cy="6339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>
            <a:off x="8251991" y="3202197"/>
            <a:ext cx="139700" cy="157398"/>
          </a:xfrm>
          <a:custGeom>
            <a:avLst/>
            <a:gdLst>
              <a:gd name="connsiteX0" fmla="*/ 0 w 139700"/>
              <a:gd name="connsiteY0" fmla="*/ 66706 h 157398"/>
              <a:gd name="connsiteX1" fmla="*/ 50800 w 139700"/>
              <a:gd name="connsiteY1" fmla="*/ 3206 h 157398"/>
              <a:gd name="connsiteX2" fmla="*/ 101600 w 139700"/>
              <a:gd name="connsiteY2" fmla="*/ 155606 h 157398"/>
              <a:gd name="connsiteX3" fmla="*/ 139700 w 139700"/>
              <a:gd name="connsiteY3" fmla="*/ 73056 h 15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700" h="157398">
                <a:moveTo>
                  <a:pt x="0" y="66706"/>
                </a:moveTo>
                <a:cubicBezTo>
                  <a:pt x="16933" y="27547"/>
                  <a:pt x="33867" y="-11611"/>
                  <a:pt x="50800" y="3206"/>
                </a:cubicBezTo>
                <a:cubicBezTo>
                  <a:pt x="67733" y="18023"/>
                  <a:pt x="86784" y="143964"/>
                  <a:pt x="101600" y="155606"/>
                </a:cubicBezTo>
                <a:cubicBezTo>
                  <a:pt x="116416" y="167248"/>
                  <a:pt x="128058" y="120152"/>
                  <a:pt x="139700" y="7305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7603982" y="4261312"/>
            <a:ext cx="364202" cy="3052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L</a:t>
            </a:r>
            <a:r>
              <a:rPr lang="en-GB" sz="1050" smtClean="0"/>
              <a:t>A</a:t>
            </a:r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8837095" y="4249786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L</a:t>
            </a:r>
            <a:r>
              <a:rPr lang="en-GB" sz="1050" smtClean="0"/>
              <a:t>B</a:t>
            </a:r>
            <a:endParaRPr lang="en-GB"/>
          </a:p>
        </p:txBody>
      </p:sp>
      <p:grpSp>
        <p:nvGrpSpPr>
          <p:cNvPr id="18" name="Group 17"/>
          <p:cNvGrpSpPr/>
          <p:nvPr/>
        </p:nvGrpSpPr>
        <p:grpSpPr>
          <a:xfrm>
            <a:off x="9982844" y="3391716"/>
            <a:ext cx="1649108" cy="369841"/>
            <a:chOff x="5707847" y="6347720"/>
            <a:chExt cx="1649108" cy="369841"/>
          </a:xfrm>
        </p:grpSpPr>
        <p:sp>
          <p:nvSpPr>
            <p:cNvPr id="19" name="TextBox 18"/>
            <p:cNvSpPr txBox="1"/>
            <p:nvPr/>
          </p:nvSpPr>
          <p:spPr>
            <a:xfrm>
              <a:off x="5707847" y="6348229"/>
              <a:ext cx="1079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err="1" smtClean="0"/>
                <a:t>v</a:t>
              </a:r>
              <a:r>
                <a:rPr lang="en-GB" sz="1050" err="1" smtClean="0"/>
                <a:t>A</a:t>
              </a:r>
              <a:r>
                <a:rPr lang="en-GB" sz="1050" smtClean="0"/>
                <a:t> </a:t>
              </a:r>
              <a:r>
                <a:rPr lang="en-GB" smtClean="0"/>
                <a:t>&lt; </a:t>
              </a:r>
              <a:r>
                <a:rPr lang="en-GB" err="1" smtClean="0"/>
                <a:t>v</a:t>
              </a:r>
              <a:r>
                <a:rPr lang="en-GB" sz="1000" err="1" smtClean="0"/>
                <a:t>B</a:t>
              </a:r>
              <a:r>
                <a:rPr lang="en-GB" sz="1000" smtClean="0"/>
                <a:t>     </a:t>
              </a:r>
              <a:r>
                <a:rPr lang="en-GB" sz="1000" smtClean="0">
                  <a:sym typeface="Wingdings" panose="05000000000000000000" pitchFamily="2" charset="2"/>
                </a:rPr>
                <a:t>  </a:t>
              </a:r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618658" y="6348229"/>
              <a:ext cx="3561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/>
                <a:t>L</a:t>
              </a:r>
              <a:r>
                <a:rPr lang="en-GB" sz="1050"/>
                <a:t>B</a:t>
              </a:r>
              <a:endParaRPr lang="en-GB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827643" y="6347720"/>
              <a:ext cx="529312" cy="3052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mtClean="0"/>
                <a:t>&gt; L</a:t>
              </a:r>
              <a:r>
                <a:rPr lang="en-GB" sz="1050" smtClean="0"/>
                <a:t>A</a:t>
              </a:r>
              <a:endParaRPr lang="en-GB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10023231" y="3891181"/>
            <a:ext cx="1646605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GB" smtClean="0">
                <a:sym typeface="Wingdings" panose="05000000000000000000" pitchFamily="2" charset="2"/>
              </a:rPr>
              <a:t> </a:t>
            </a:r>
            <a:r>
              <a:rPr lang="en-GB" smtClean="0"/>
              <a:t>L </a:t>
            </a:r>
            <a:r>
              <a:rPr lang="en-GB"/>
              <a:t>= </a:t>
            </a:r>
            <a:r>
              <a:rPr lang="en-GB" err="1" smtClean="0"/>
              <a:t>vT</a:t>
            </a:r>
            <a:r>
              <a:rPr lang="en-GB" sz="1200" err="1" smtClean="0"/>
              <a:t>rf</a:t>
            </a:r>
            <a:r>
              <a:rPr lang="en-GB" smtClean="0"/>
              <a:t> </a:t>
            </a:r>
            <a:r>
              <a:rPr lang="en-GB"/>
              <a:t>= </a:t>
            </a:r>
            <a:r>
              <a:rPr lang="el-GR" smtClean="0">
                <a:latin typeface="Times New Roman"/>
                <a:cs typeface="Times New Roman"/>
              </a:rPr>
              <a:t>β</a:t>
            </a:r>
            <a:r>
              <a:rPr lang="en-GB" err="1" smtClean="0"/>
              <a:t>λ</a:t>
            </a:r>
            <a:r>
              <a:rPr lang="en-GB" sz="1200" err="1" smtClean="0"/>
              <a:t>o</a:t>
            </a:r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8717543" y="3905469"/>
            <a:ext cx="648072" cy="4358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4" name="Group 23"/>
          <p:cNvGrpSpPr/>
          <p:nvPr/>
        </p:nvGrpSpPr>
        <p:grpSpPr>
          <a:xfrm>
            <a:off x="7881857" y="3003897"/>
            <a:ext cx="957056" cy="653713"/>
            <a:chOff x="4924211" y="4996502"/>
            <a:chExt cx="957056" cy="653713"/>
          </a:xfrm>
        </p:grpSpPr>
        <p:sp>
          <p:nvSpPr>
            <p:cNvPr id="25" name="TextBox 24"/>
            <p:cNvSpPr txBox="1"/>
            <p:nvPr/>
          </p:nvSpPr>
          <p:spPr>
            <a:xfrm>
              <a:off x="4924211" y="5003884"/>
              <a:ext cx="3257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</a:t>
              </a:r>
              <a:endParaRPr lang="en-GB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467371" y="4996502"/>
              <a:ext cx="4138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GB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881393" y="3014271"/>
            <a:ext cx="868890" cy="653713"/>
            <a:chOff x="7164288" y="5173786"/>
            <a:chExt cx="868890" cy="653713"/>
          </a:xfrm>
        </p:grpSpPr>
        <p:sp>
          <p:nvSpPr>
            <p:cNvPr id="28" name="TextBox 27"/>
            <p:cNvSpPr txBox="1"/>
            <p:nvPr/>
          </p:nvSpPr>
          <p:spPr>
            <a:xfrm>
              <a:off x="7164288" y="5181168"/>
              <a:ext cx="4138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GB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707448" y="5173786"/>
              <a:ext cx="3257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</a:t>
              </a:r>
              <a:endParaRPr lang="en-GB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168678" y="3402476"/>
            <a:ext cx="422816" cy="496272"/>
            <a:chOff x="7308304" y="5433552"/>
            <a:chExt cx="422816" cy="545899"/>
          </a:xfrm>
        </p:grpSpPr>
        <p:sp>
          <p:nvSpPr>
            <p:cNvPr id="31" name="Right Arrow 30"/>
            <p:cNvSpPr/>
            <p:nvPr/>
          </p:nvSpPr>
          <p:spPr>
            <a:xfrm>
              <a:off x="7308304" y="5677632"/>
              <a:ext cx="422816" cy="30181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308304" y="5433552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smtClean="0">
                  <a:solidFill>
                    <a:schemeClr val="tx2"/>
                  </a:solidFill>
                </a:rPr>
                <a:t>E</a:t>
              </a:r>
              <a:endParaRPr lang="en-GB" b="1">
                <a:solidFill>
                  <a:schemeClr val="tx2"/>
                </a:solidFill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7351552" y="5472340"/>
              <a:ext cx="225256" cy="0"/>
            </a:xfrm>
            <a:prstGeom prst="straightConnector1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8111741" y="3362426"/>
            <a:ext cx="434698" cy="545899"/>
            <a:chOff x="7308304" y="5433552"/>
            <a:chExt cx="434698" cy="545899"/>
          </a:xfrm>
        </p:grpSpPr>
        <p:sp>
          <p:nvSpPr>
            <p:cNvPr id="35" name="Right Arrow 34"/>
            <p:cNvSpPr/>
            <p:nvPr/>
          </p:nvSpPr>
          <p:spPr>
            <a:xfrm flipH="1">
              <a:off x="7308304" y="5677632"/>
              <a:ext cx="422816" cy="30181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446126" y="5433552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smtClean="0">
                  <a:solidFill>
                    <a:srgbClr val="FF0000"/>
                  </a:solidFill>
                </a:rPr>
                <a:t>E</a:t>
              </a:r>
              <a:endParaRPr lang="en-GB" b="1">
                <a:solidFill>
                  <a:srgbClr val="FF0000"/>
                </a:solidFill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7517746" y="5472340"/>
              <a:ext cx="225256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7908981" y="3931695"/>
            <a:ext cx="406618" cy="383371"/>
            <a:chOff x="391438" y="721574"/>
            <a:chExt cx="648072" cy="576064"/>
          </a:xfrm>
        </p:grpSpPr>
        <p:sp>
          <p:nvSpPr>
            <p:cNvPr id="39" name="Oval 38"/>
            <p:cNvSpPr/>
            <p:nvPr/>
          </p:nvSpPr>
          <p:spPr>
            <a:xfrm>
              <a:off x="391438" y="721574"/>
              <a:ext cx="648072" cy="57606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  <a:softEdge rad="63500"/>
            </a:effectLst>
            <a:scene3d>
              <a:camera prst="orthographicFront">
                <a:rot lat="0" lon="0" rev="0"/>
              </a:camera>
              <a:lightRig rig="freezing" dir="t"/>
            </a:scene3d>
            <a:sp3d prstMaterial="metal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553930" y="868638"/>
              <a:ext cx="156600" cy="288032"/>
              <a:chOff x="2255160" y="5445224"/>
              <a:chExt cx="156600" cy="288032"/>
            </a:xfrm>
          </p:grpSpPr>
          <p:sp>
            <p:nvSpPr>
              <p:cNvPr id="44" name="Oval 43"/>
              <p:cNvSpPr/>
              <p:nvPr/>
            </p:nvSpPr>
            <p:spPr>
              <a:xfrm>
                <a:off x="2255160" y="5445224"/>
                <a:ext cx="156600" cy="288032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2267172" y="5472656"/>
                <a:ext cx="108012" cy="1440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715474" y="865590"/>
              <a:ext cx="156600" cy="288032"/>
              <a:chOff x="2255160" y="5445224"/>
              <a:chExt cx="156600" cy="288032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2255160" y="5445224"/>
                <a:ext cx="156600" cy="288032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2267172" y="5472656"/>
                <a:ext cx="108012" cy="1440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46" name="Oval 45"/>
          <p:cNvSpPr/>
          <p:nvPr/>
        </p:nvSpPr>
        <p:spPr>
          <a:xfrm>
            <a:off x="7890626" y="3928358"/>
            <a:ext cx="442697" cy="4049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/>
          <p:cNvSpPr/>
          <p:nvPr/>
        </p:nvSpPr>
        <p:spPr>
          <a:xfrm>
            <a:off x="7462564" y="3908325"/>
            <a:ext cx="648072" cy="4358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8" name="Group 47"/>
          <p:cNvGrpSpPr/>
          <p:nvPr/>
        </p:nvGrpSpPr>
        <p:grpSpPr>
          <a:xfrm>
            <a:off x="7284118" y="3936325"/>
            <a:ext cx="406618" cy="383371"/>
            <a:chOff x="391438" y="721574"/>
            <a:chExt cx="648072" cy="576064"/>
          </a:xfrm>
        </p:grpSpPr>
        <p:sp>
          <p:nvSpPr>
            <p:cNvPr id="49" name="Oval 48"/>
            <p:cNvSpPr/>
            <p:nvPr/>
          </p:nvSpPr>
          <p:spPr>
            <a:xfrm>
              <a:off x="391438" y="721574"/>
              <a:ext cx="648072" cy="57606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  <a:softEdge rad="63500"/>
            </a:effectLst>
            <a:scene3d>
              <a:camera prst="orthographicFront">
                <a:rot lat="0" lon="0" rev="0"/>
              </a:camera>
              <a:lightRig rig="freezing" dir="t"/>
            </a:scene3d>
            <a:sp3d prstMaterial="metal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553930" y="868638"/>
              <a:ext cx="156600" cy="288032"/>
              <a:chOff x="2255160" y="5445224"/>
              <a:chExt cx="156600" cy="288032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2255160" y="5445224"/>
                <a:ext cx="156600" cy="288032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2267172" y="5472656"/>
                <a:ext cx="108012" cy="1440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715474" y="865590"/>
              <a:ext cx="156600" cy="288032"/>
              <a:chOff x="2255160" y="5445224"/>
              <a:chExt cx="156600" cy="288032"/>
            </a:xfrm>
          </p:grpSpPr>
          <p:sp>
            <p:nvSpPr>
              <p:cNvPr id="52" name="Oval 51"/>
              <p:cNvSpPr/>
              <p:nvPr/>
            </p:nvSpPr>
            <p:spPr>
              <a:xfrm>
                <a:off x="2255160" y="5445224"/>
                <a:ext cx="156600" cy="288032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2267172" y="5472656"/>
                <a:ext cx="108012" cy="1440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59" name="Group 58"/>
          <p:cNvGrpSpPr/>
          <p:nvPr/>
        </p:nvGrpSpPr>
        <p:grpSpPr>
          <a:xfrm>
            <a:off x="1125860" y="2924944"/>
            <a:ext cx="5724525" cy="2563258"/>
            <a:chOff x="1125860" y="2924944"/>
            <a:chExt cx="5724525" cy="256325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5860" y="2924944"/>
              <a:ext cx="5724525" cy="170497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4222204" y="5085184"/>
                  <a:ext cx="2528128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d>
                          <m:dPr>
                            <m:ctrlPr>
                              <a:rPr lang="en-GB" sz="24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GB" sz="24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𝑠𝑖𝑛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GB" sz="2400"/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22204" y="5085184"/>
                  <a:ext cx="2528128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2657" r="-1932" b="-983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7" name="TextBox 56"/>
            <p:cNvSpPr txBox="1"/>
            <p:nvPr/>
          </p:nvSpPr>
          <p:spPr>
            <a:xfrm>
              <a:off x="1281976" y="5026537"/>
              <a:ext cx="29402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smtClean="0"/>
                <a:t>RF generator voltage:</a:t>
              </a:r>
              <a:endParaRPr lang="en-GB" sz="2400"/>
            </a:p>
          </p:txBody>
        </p:sp>
      </p:grpSp>
      <p:sp>
        <p:nvSpPr>
          <p:cNvPr id="58" name="Footer Placeholder 5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 lang="en-GB"/>
          </a:p>
        </p:txBody>
      </p:sp>
      <p:sp>
        <p:nvSpPr>
          <p:cNvPr id="60" name="Rectangle 59"/>
          <p:cNvSpPr/>
          <p:nvPr/>
        </p:nvSpPr>
        <p:spPr>
          <a:xfrm>
            <a:off x="6958508" y="2780928"/>
            <a:ext cx="4968552" cy="18489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3" name="Group 62"/>
          <p:cNvGrpSpPr/>
          <p:nvPr/>
        </p:nvGrpSpPr>
        <p:grpSpPr>
          <a:xfrm>
            <a:off x="7003416" y="4629919"/>
            <a:ext cx="3899798" cy="2132139"/>
            <a:chOff x="7003416" y="4629919"/>
            <a:chExt cx="3899798" cy="2132139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79943" y="4763032"/>
              <a:ext cx="3723271" cy="1999026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7179943" y="4629919"/>
              <a:ext cx="558166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GB" smtClean="0">
                  <a:solidFill>
                    <a:schemeClr val="bg1"/>
                  </a:solidFill>
                </a:rPr>
                <a:t>U(t)</a:t>
              </a: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003416" y="4911478"/>
              <a:ext cx="614271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GB" err="1" smtClean="0">
                  <a:solidFill>
                    <a:schemeClr val="bg1"/>
                  </a:solidFill>
                </a:rPr>
                <a:t>U</a:t>
              </a:r>
              <a:r>
                <a:rPr lang="en-GB" baseline="-25000" err="1" smtClean="0">
                  <a:solidFill>
                    <a:schemeClr val="bg1"/>
                  </a:solidFill>
                </a:rPr>
                <a:t>max</a:t>
              </a:r>
              <a:endParaRPr lang="en-GB" baseline="-25000">
                <a:solidFill>
                  <a:schemeClr val="bg1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7018565" y="6109578"/>
              <a:ext cx="585417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GB" err="1" smtClean="0">
                  <a:solidFill>
                    <a:schemeClr val="bg1"/>
                  </a:solidFill>
                </a:rPr>
                <a:t>U</a:t>
              </a:r>
              <a:r>
                <a:rPr lang="en-GB" baseline="-25000" err="1" smtClean="0">
                  <a:solidFill>
                    <a:schemeClr val="bg1"/>
                  </a:solidFill>
                </a:rPr>
                <a:t>min</a:t>
              </a:r>
              <a:endParaRPr lang="en-GB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9406780" y="1268615"/>
            <a:ext cx="1152128" cy="1496557"/>
            <a:chOff x="9406780" y="1268615"/>
            <a:chExt cx="1152128" cy="1496557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95005" y="1268615"/>
              <a:ext cx="1063903" cy="1496557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9406780" y="2438648"/>
              <a:ext cx="11413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smtClean="0"/>
                <a:t>Rolf </a:t>
              </a:r>
              <a:r>
                <a:rPr lang="en-GB" sz="1400" err="1" smtClean="0"/>
                <a:t>Wideroe</a:t>
              </a:r>
              <a:endParaRPr lang="en-GB" sz="1400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8391691" y="1268615"/>
            <a:ext cx="1087097" cy="1498593"/>
            <a:chOff x="8391691" y="1268615"/>
            <a:chExt cx="1087097" cy="149859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91691" y="1268615"/>
              <a:ext cx="1087097" cy="1498593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8411936" y="2433095"/>
              <a:ext cx="10615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err="1" smtClean="0"/>
                <a:t>Gustaf</a:t>
              </a:r>
              <a:r>
                <a:rPr lang="en-GB" sz="1400" smtClean="0"/>
                <a:t> </a:t>
              </a:r>
              <a:r>
                <a:rPr lang="en-GB" sz="1400" err="1" smtClean="0"/>
                <a:t>Ising</a:t>
              </a:r>
              <a:endParaRPr lang="en-GB" sz="1400"/>
            </a:p>
          </p:txBody>
        </p:sp>
      </p:grpSp>
      <p:sp>
        <p:nvSpPr>
          <p:cNvPr id="72" name="Date Placeholder 7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 lang="mr-IN"/>
          </a:p>
        </p:txBody>
      </p:sp>
      <p:sp>
        <p:nvSpPr>
          <p:cNvPr id="73" name="Slide Number Placeholder 7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586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04 0.00116 L 0.05132 -0.00069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8" y="-18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9951E-6 2.59259E-6 L 0.08843 0.00023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22" grpId="0"/>
      <p:bldP spid="23" grpId="0" animBg="1"/>
      <p:bldP spid="46" grpId="0" animBg="1"/>
      <p:bldP spid="6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977" y="-531440"/>
            <a:ext cx="9144001" cy="1371600"/>
          </a:xfrm>
        </p:spPr>
        <p:txBody>
          <a:bodyPr/>
          <a:lstStyle/>
          <a:p>
            <a:r>
              <a:rPr lang="en-GB" smtClean="0"/>
              <a:t>AC Linear Accelerators</a:t>
            </a:r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85397" y="1115568"/>
                <a:ext cx="236455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sz="2400" b="0" smtClean="0"/>
                  <a:t>V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sz="24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𝑠𝑖𝑛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endParaRPr lang="en-GB" sz="240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5397" y="1115568"/>
                <a:ext cx="2364558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7732" t="-22951" r="-3093" b="-49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999795" y="1040559"/>
            <a:ext cx="3286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smtClean="0"/>
              <a:t>RF generator voltage:</a:t>
            </a:r>
            <a:endParaRPr lang="en-GB" sz="2400"/>
          </a:p>
        </p:txBody>
      </p:sp>
      <p:sp>
        <p:nvSpPr>
          <p:cNvPr id="5" name="TextBox 4"/>
          <p:cNvSpPr txBox="1"/>
          <p:nvPr/>
        </p:nvSpPr>
        <p:spPr>
          <a:xfrm>
            <a:off x="963534" y="1672157"/>
            <a:ext cx="6463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smtClean="0"/>
              <a:t>Energy reached by the particle per crossed gap:</a:t>
            </a:r>
            <a:endParaRPr lang="en-GB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986343" y="2080811"/>
                <a:ext cx="2739917" cy="8300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𝐸𝑛𝑒𝑟𝑔𝑦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GB" sz="24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</m:nary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𝑑𝑠</m:t>
                      </m:r>
                    </m:oMath>
                  </m:oMathPara>
                </a14:m>
                <a:endParaRPr lang="en-GB" sz="240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6343" y="2080811"/>
                <a:ext cx="2739917" cy="83009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905566" y="3080843"/>
                <a:ext cx="3756798" cy="8300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𝐸𝑛𝑒𝑟𝑔𝑦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GB" sz="24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sSub>
                            <m:sSubPr>
                              <m:ctrlPr>
                                <a:rPr lang="en-GB" sz="24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𝑒𝑙𝑒𝑐𝑡𝑟𝑖𝑐</m:t>
                              </m:r>
                            </m:sub>
                          </m:sSub>
                        </m:e>
                      </m:nary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𝑑𝑠</m:t>
                      </m:r>
                    </m:oMath>
                  </m:oMathPara>
                </a14:m>
                <a:endParaRPr lang="en-GB" sz="240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566" y="3080843"/>
                <a:ext cx="3756798" cy="83009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4078188" y="2293569"/>
            <a:ext cx="5206757" cy="415351"/>
            <a:chOff x="4078188" y="2293569"/>
            <a:chExt cx="5206757" cy="4153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6537526" y="2293569"/>
                  <a:ext cx="274741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240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𝑒𝑙𝑒𝑐𝑡𝑟𝑖𝑐</m:t>
                            </m:r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sSub>
                          <m:sSubPr>
                            <m:ctrlPr>
                              <a:rPr lang="en-GB" sz="24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𝑒𝑙𝑒𝑐𝑡𝑟𝑖𝑐</m:t>
                            </m:r>
                          </m:sub>
                        </m:sSub>
                      </m:oMath>
                    </m:oMathPara>
                  </a14:m>
                  <a:endParaRPr lang="en-GB" sz="240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7526" y="2293569"/>
                  <a:ext cx="2747419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2217" r="-665" b="-2459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Oval 10"/>
            <p:cNvSpPr/>
            <p:nvPr/>
          </p:nvSpPr>
          <p:spPr>
            <a:xfrm>
              <a:off x="4078188" y="2303755"/>
              <a:ext cx="208084" cy="405165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3" name="Curved Connector 12"/>
            <p:cNvCxnSpPr>
              <a:stCxn id="11" idx="4"/>
            </p:cNvCxnSpPr>
            <p:nvPr/>
          </p:nvCxnSpPr>
          <p:spPr>
            <a:xfrm rot="5400000" flipH="1" flipV="1">
              <a:off x="5193097" y="1433867"/>
              <a:ext cx="264185" cy="2285921"/>
            </a:xfrm>
            <a:prstGeom prst="curvedConnector4">
              <a:avLst>
                <a:gd name="adj1" fmla="val -86530"/>
                <a:gd name="adj2" fmla="val 52276"/>
              </a:avLst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5748527" y="2910910"/>
            <a:ext cx="6440297" cy="1661993"/>
            <a:chOff x="5748528" y="2910910"/>
            <a:chExt cx="6178532" cy="1661993"/>
          </a:xfrm>
        </p:grpSpPr>
        <p:sp>
          <p:nvSpPr>
            <p:cNvPr id="10" name="TextBox 9"/>
            <p:cNvSpPr txBox="1"/>
            <p:nvPr/>
          </p:nvSpPr>
          <p:spPr>
            <a:xfrm>
              <a:off x="6024613" y="2910910"/>
              <a:ext cx="5902447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GB" err="1" smtClean="0"/>
                <a:t>E</a:t>
              </a:r>
              <a:r>
                <a:rPr lang="en-GB" baseline="-25000" err="1" smtClean="0"/>
                <a:t>electric</a:t>
              </a:r>
              <a:r>
                <a:rPr lang="en-GB" smtClean="0"/>
                <a:t> is </a:t>
              </a:r>
              <a:r>
                <a:rPr lang="en-GB" err="1" smtClean="0"/>
                <a:t>cte</a:t>
              </a:r>
              <a:r>
                <a:rPr lang="en-GB" smtClean="0"/>
                <a:t> between s1 and s2 when the particle crosses the gap, therefore, q and </a:t>
              </a:r>
              <a:r>
                <a:rPr lang="en-GB" err="1"/>
                <a:t>E</a:t>
              </a:r>
              <a:r>
                <a:rPr lang="en-GB" baseline="-25000" err="1"/>
                <a:t>electric</a:t>
              </a:r>
              <a:r>
                <a:rPr lang="en-GB" smtClean="0"/>
                <a:t> come out from the integral.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GB" smtClean="0"/>
                <a:t>We are left with the integral of ds between s1 and s2 </a:t>
              </a:r>
              <a:r>
                <a:rPr lang="en-GB" smtClean="0">
                  <a:sym typeface="Wingdings" panose="05000000000000000000" pitchFamily="2" charset="2"/>
                </a:rPr>
                <a:t> s2-s1 = </a:t>
              </a:r>
              <a:r>
                <a:rPr lang="el-GR" smtClean="0">
                  <a:sym typeface="Wingdings" panose="05000000000000000000" pitchFamily="2" charset="2"/>
                </a:rPr>
                <a:t>Δ</a:t>
              </a:r>
              <a:r>
                <a:rPr lang="en-GB" smtClean="0">
                  <a:sym typeface="Wingdings" panose="05000000000000000000" pitchFamily="2" charset="2"/>
                </a:rPr>
                <a:t>s</a:t>
              </a:r>
              <a:endParaRPr lang="en-GB" smtClean="0"/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en-GB" baseline="-25000"/>
            </a:p>
          </p:txBody>
        </p:sp>
        <p:sp>
          <p:nvSpPr>
            <p:cNvPr id="15" name="Left Brace 14"/>
            <p:cNvSpPr/>
            <p:nvPr/>
          </p:nvSpPr>
          <p:spPr>
            <a:xfrm>
              <a:off x="5748528" y="2962086"/>
              <a:ext cx="201867" cy="1114985"/>
            </a:xfrm>
            <a:prstGeom prst="leftBrac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Oval 16"/>
          <p:cNvSpPr/>
          <p:nvPr/>
        </p:nvSpPr>
        <p:spPr>
          <a:xfrm>
            <a:off x="3646140" y="4077072"/>
            <a:ext cx="1553111" cy="57606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2" name="Group 21"/>
          <p:cNvGrpSpPr/>
          <p:nvPr/>
        </p:nvGrpSpPr>
        <p:grpSpPr>
          <a:xfrm>
            <a:off x="1870746" y="4149080"/>
            <a:ext cx="4552608" cy="468610"/>
            <a:chOff x="1197868" y="4149080"/>
            <a:chExt cx="4552608" cy="4686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1197868" y="4149080"/>
                  <a:ext cx="322319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∆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𝐸𝑛𝑒𝑟𝑔𝑦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sSub>
                          <m:sSubPr>
                            <m:ctrlPr>
                              <a:rPr lang="en-GB" sz="2400" b="0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GB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𝑒𝑙𝑒𝑐𝑡𝑟𝑖𝑐</m:t>
                            </m:r>
                          </m:sub>
                        </m:sSub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oMath>
                    </m:oMathPara>
                  </a14:m>
                  <a:endParaRPr lang="en-GB" sz="240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97868" y="4149080"/>
                  <a:ext cx="3223190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2079" r="-756" b="-3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/>
            <p:cNvSpPr txBox="1"/>
            <p:nvPr/>
          </p:nvSpPr>
          <p:spPr>
            <a:xfrm>
              <a:off x="5181153" y="4156025"/>
              <a:ext cx="5693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smtClean="0"/>
                <a:t>= V</a:t>
              </a:r>
              <a:endParaRPr lang="en-GB" sz="24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993353" y="4891274"/>
                <a:ext cx="41010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𝐸𝑛𝑒𝑟𝑔𝑦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𝑞𝑉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sSub>
                        <m:sSubPr>
                          <m:ctrlPr>
                            <a:rPr lang="en-GB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</a:rPr>
                        <m:t>𝑠𝑖𝑛</m:t>
                      </m:r>
                      <m:sSub>
                        <m:sSubPr>
                          <m:ctrlPr>
                            <a:rPr lang="en-GB" sz="24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GB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sz="240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3353" y="4891274"/>
                <a:ext cx="4101059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446" b="-29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5125033" y="4891274"/>
            <a:ext cx="2481547" cy="1152814"/>
            <a:chOff x="5125033" y="4891274"/>
            <a:chExt cx="2481547" cy="1152814"/>
          </a:xfrm>
        </p:grpSpPr>
        <p:sp>
          <p:nvSpPr>
            <p:cNvPr id="20" name="Oval 19"/>
            <p:cNvSpPr/>
            <p:nvPr/>
          </p:nvSpPr>
          <p:spPr>
            <a:xfrm>
              <a:off x="5662364" y="4891274"/>
              <a:ext cx="362249" cy="481942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125033" y="5305424"/>
              <a:ext cx="248154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smtClean="0"/>
                <a:t>Average phase of the RF voltage the particle sees as it crosses the gap</a:t>
              </a:r>
              <a:endParaRPr lang="en-GB" sz="1400"/>
            </a:p>
          </p:txBody>
        </p:sp>
      </p:grp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 lang="en-GB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 lang="es-E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7733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  <p:bldP spid="17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-603448"/>
            <a:ext cx="9144001" cy="1371600"/>
          </a:xfrm>
        </p:spPr>
        <p:txBody>
          <a:bodyPr/>
          <a:lstStyle/>
          <a:p>
            <a:r>
              <a:rPr lang="en-GB"/>
              <a:t>AC Linear Accelerators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6105" y="908720"/>
            <a:ext cx="7633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smtClean="0"/>
              <a:t>Energy gained by the particle after passing the </a:t>
            </a:r>
            <a:r>
              <a:rPr lang="en-GB" sz="2400" i="1"/>
              <a:t>n</a:t>
            </a:r>
            <a:r>
              <a:rPr lang="en-GB" sz="2400" i="1" smtClean="0"/>
              <a:t>-</a:t>
            </a:r>
            <a:r>
              <a:rPr lang="en-GB" sz="2400" i="1" err="1" smtClean="0"/>
              <a:t>th</a:t>
            </a:r>
            <a:r>
              <a:rPr lang="en-GB" sz="2400" smtClean="0"/>
              <a:t> gap:</a:t>
            </a:r>
            <a:endParaRPr lang="en-GB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701924" y="1351263"/>
                <a:ext cx="436561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𝐸𝑛𝑒𝑟𝑔𝑦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sz="24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sSub>
                        <m:sSubPr>
                          <m:ctrlPr>
                            <a:rPr lang="en-GB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</a:rPr>
                        <m:t>𝑠𝑖𝑛</m:t>
                      </m:r>
                      <m:sSub>
                        <m:sSubPr>
                          <m:ctrlPr>
                            <a:rPr lang="en-GB" sz="24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GB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sz="240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1924" y="1351263"/>
                <a:ext cx="4365619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1257" r="-419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725639" y="1705207"/>
            <a:ext cx="10801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smtClean="0"/>
              <a:t>Energy gain is proportional to the number of stages/gaps traversed by the particle</a:t>
            </a:r>
            <a:endParaRPr lang="en-GB" sz="2400"/>
          </a:p>
        </p:txBody>
      </p:sp>
      <p:sp>
        <p:nvSpPr>
          <p:cNvPr id="6" name="TextBox 5"/>
          <p:cNvSpPr txBox="1"/>
          <p:nvPr/>
        </p:nvSpPr>
        <p:spPr>
          <a:xfrm>
            <a:off x="697345" y="2295808"/>
            <a:ext cx="9979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smtClean="0"/>
              <a:t>However, the largest voltage in the entire system is never greater than </a:t>
            </a:r>
            <a:r>
              <a:rPr lang="en-GB" sz="2400" err="1" smtClean="0"/>
              <a:t>U</a:t>
            </a:r>
            <a:r>
              <a:rPr lang="en-GB" sz="2400" baseline="-25000" err="1" smtClean="0"/>
              <a:t>max</a:t>
            </a:r>
            <a:endParaRPr lang="en-GB" sz="2400" baseline="-25000"/>
          </a:p>
        </p:txBody>
      </p:sp>
      <p:sp>
        <p:nvSpPr>
          <p:cNvPr id="7" name="TextBox 6"/>
          <p:cNvSpPr txBox="1"/>
          <p:nvPr/>
        </p:nvSpPr>
        <p:spPr>
          <a:xfrm rot="1089618">
            <a:off x="9886245" y="2273474"/>
            <a:ext cx="2143536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GB" smtClean="0">
                <a:solidFill>
                  <a:schemeClr val="bg1"/>
                </a:solidFill>
              </a:rPr>
              <a:t>No corona discharge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7345" y="3018805"/>
            <a:ext cx="11106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smtClean="0"/>
              <a:t>At CERN we have linear accelerators for the first acceleration steps: LINAC2, LINAC3, LINAC4</a:t>
            </a:r>
            <a:endParaRPr lang="en-GB" sz="2400"/>
          </a:p>
        </p:txBody>
      </p:sp>
      <p:grpSp>
        <p:nvGrpSpPr>
          <p:cNvPr id="22" name="Group 21"/>
          <p:cNvGrpSpPr/>
          <p:nvPr/>
        </p:nvGrpSpPr>
        <p:grpSpPr>
          <a:xfrm>
            <a:off x="2453975" y="4191255"/>
            <a:ext cx="7581049" cy="2448921"/>
            <a:chOff x="2453975" y="4191255"/>
            <a:chExt cx="7581049" cy="2448921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3975" y="4191255"/>
              <a:ext cx="2736304" cy="2156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" name="Group 20"/>
            <p:cNvGrpSpPr/>
            <p:nvPr/>
          </p:nvGrpSpPr>
          <p:grpSpPr>
            <a:xfrm>
              <a:off x="5518348" y="4193915"/>
              <a:ext cx="4516676" cy="2446261"/>
              <a:chOff x="5518348" y="4323144"/>
              <a:chExt cx="4516676" cy="2446261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5518348" y="4323144"/>
                <a:ext cx="4176464" cy="2446261"/>
                <a:chOff x="3635896" y="906052"/>
                <a:chExt cx="5472608" cy="4181083"/>
              </a:xfrm>
            </p:grpSpPr>
            <p:grpSp>
              <p:nvGrpSpPr>
                <p:cNvPr id="14" name="Group 13"/>
                <p:cNvGrpSpPr/>
                <p:nvPr/>
              </p:nvGrpSpPr>
              <p:grpSpPr>
                <a:xfrm>
                  <a:off x="3635896" y="906052"/>
                  <a:ext cx="5472608" cy="4181083"/>
                  <a:chOff x="3635896" y="906052"/>
                  <a:chExt cx="5472608" cy="4181083"/>
                </a:xfrm>
              </p:grpSpPr>
              <p:pic>
                <p:nvPicPr>
                  <p:cNvPr id="17" name="Picture 16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3635896" y="906052"/>
                    <a:ext cx="5472608" cy="4107124"/>
                  </a:xfrm>
                  <a:prstGeom prst="rect">
                    <a:avLst/>
                  </a:prstGeom>
                </p:spPr>
              </p:pic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4139952" y="4561091"/>
                    <a:ext cx="4713808" cy="526044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b="1" smtClean="0">
                        <a:effectLst/>
                      </a:rPr>
                      <a:t>Pulse of beam ~100 </a:t>
                    </a:r>
                    <a:r>
                      <a:rPr lang="en-US" sz="1400" b="1" err="1" smtClean="0">
                        <a:effectLst/>
                        <a:latin typeface="Symbol" charset="2"/>
                        <a:cs typeface="Symbol" charset="2"/>
                      </a:rPr>
                      <a:t>m</a:t>
                    </a:r>
                    <a:r>
                      <a:rPr lang="en-US" sz="1400" b="1" err="1"/>
                      <a:t>s</a:t>
                    </a:r>
                    <a:r>
                      <a:rPr lang="en-US" sz="1400" b="1" smtClean="0">
                        <a:effectLst/>
                      </a:rPr>
                      <a:t> long every 1.2 s</a:t>
                    </a:r>
                  </a:p>
                </p:txBody>
              </p:sp>
            </p:grpSp>
            <p:cxnSp>
              <p:nvCxnSpPr>
                <p:cNvPr id="15" name="Straight Arrow Connector 14"/>
                <p:cNvCxnSpPr/>
                <p:nvPr/>
              </p:nvCxnSpPr>
              <p:spPr>
                <a:xfrm flipV="1">
                  <a:off x="6718732" y="2987218"/>
                  <a:ext cx="1918330" cy="178685"/>
                </a:xfrm>
                <a:prstGeom prst="straightConnector1">
                  <a:avLst/>
                </a:prstGeom>
                <a:ln w="38100">
                  <a:solidFill>
                    <a:schemeClr val="bg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TextBox 15"/>
                <p:cNvSpPr txBox="1"/>
                <p:nvPr/>
              </p:nvSpPr>
              <p:spPr>
                <a:xfrm rot="21255266">
                  <a:off x="6767754" y="3281026"/>
                  <a:ext cx="1926735" cy="52604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smtClean="0"/>
                    <a:t>DT (4 tanks,33 m)</a:t>
                  </a:r>
                  <a:endParaRPr lang="en-GB" sz="1400"/>
                </a:p>
              </p:txBody>
            </p:sp>
          </p:grpSp>
          <p:sp>
            <p:nvSpPr>
              <p:cNvPr id="19" name="TextBox 18"/>
              <p:cNvSpPr txBox="1"/>
              <p:nvPr/>
            </p:nvSpPr>
            <p:spPr>
              <a:xfrm>
                <a:off x="6938796" y="4415887"/>
                <a:ext cx="93224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mtClean="0">
                    <a:solidFill>
                      <a:srgbClr val="0070C0"/>
                    </a:solidFill>
                  </a:rPr>
                  <a:t>750 </a:t>
                </a:r>
                <a:r>
                  <a:rPr lang="en-GB" err="1" smtClean="0">
                    <a:solidFill>
                      <a:srgbClr val="0070C0"/>
                    </a:solidFill>
                  </a:rPr>
                  <a:t>keV</a:t>
                </a:r>
                <a:endParaRPr lang="en-GB">
                  <a:solidFill>
                    <a:srgbClr val="0070C0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9119389" y="4600553"/>
                <a:ext cx="91563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mtClean="0">
                    <a:solidFill>
                      <a:srgbClr val="0070C0"/>
                    </a:solidFill>
                  </a:rPr>
                  <a:t>50 MeV</a:t>
                </a:r>
                <a:endParaRPr lang="en-GB">
                  <a:solidFill>
                    <a:srgbClr val="0070C0"/>
                  </a:solidFill>
                </a:endParaRPr>
              </a:p>
            </p:txBody>
          </p:sp>
        </p:grpSp>
      </p:grp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 lang="mr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236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5860" y="-531440"/>
            <a:ext cx="9144001" cy="1371600"/>
          </a:xfrm>
        </p:spPr>
        <p:txBody>
          <a:bodyPr/>
          <a:lstStyle/>
          <a:p>
            <a:r>
              <a:rPr lang="en-GB" smtClean="0"/>
              <a:t>What is the limitation of linear accelerators?</a:t>
            </a: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0916" y="90368"/>
            <a:ext cx="1480567" cy="166223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413892" y="1556792"/>
            <a:ext cx="8305800" cy="3774033"/>
            <a:chOff x="1413892" y="1556792"/>
            <a:chExt cx="8305800" cy="377403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3892" y="1556792"/>
              <a:ext cx="8305800" cy="1971675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782044" y="3717032"/>
              <a:ext cx="6092825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GB"/>
                <a:t>radiofrequency (RF) structures and a two-beam concept to produce accelerating fields as high as 100 MV per meter to reach a nominal total energy of 3 </a:t>
              </a:r>
              <a:r>
                <a:rPr lang="en-GB" err="1"/>
                <a:t>TeV</a:t>
              </a:r>
              <a:endParaRPr lang="en-GB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1485900" y="4869160"/>
              <a:ext cx="8136904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5014291" y="4869160"/>
              <a:ext cx="11676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smtClean="0"/>
                <a:t>≈ 50 km</a:t>
              </a:r>
              <a:endParaRPr lang="en-GB" sz="240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204966" y="5542271"/>
            <a:ext cx="7411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smtClean="0"/>
              <a:t>Size &amp; cost could be a problem since it grows with energy</a:t>
            </a:r>
            <a:endParaRPr lang="en-GB" sz="24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 lang="en-GB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 lang="es-E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215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5331748" y="1506476"/>
            <a:ext cx="957056" cy="653713"/>
            <a:chOff x="4924211" y="4996502"/>
            <a:chExt cx="957056" cy="653713"/>
          </a:xfrm>
        </p:grpSpPr>
        <p:sp>
          <p:nvSpPr>
            <p:cNvPr id="23" name="TextBox 22"/>
            <p:cNvSpPr txBox="1"/>
            <p:nvPr/>
          </p:nvSpPr>
          <p:spPr>
            <a:xfrm>
              <a:off x="4924211" y="5003884"/>
              <a:ext cx="3257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</a:t>
              </a:r>
              <a:endParaRPr lang="en-GB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467371" y="4996502"/>
              <a:ext cx="4138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GB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772" y="185192"/>
            <a:ext cx="10225136" cy="1371600"/>
          </a:xfrm>
        </p:spPr>
        <p:txBody>
          <a:bodyPr>
            <a:normAutofit fontScale="90000"/>
          </a:bodyPr>
          <a:lstStyle/>
          <a:p>
            <a:r>
              <a:rPr lang="en-GB" smtClean="0"/>
              <a:t>How can we overcome the limitation of linear accelerators to increase the energy without increasing the size?</a:t>
            </a: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8908" y="116632"/>
            <a:ext cx="1480567" cy="166223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790156" y="2492896"/>
            <a:ext cx="3960440" cy="39604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7547287" y="4365104"/>
            <a:ext cx="406618" cy="383371"/>
            <a:chOff x="391438" y="721574"/>
            <a:chExt cx="648072" cy="576064"/>
          </a:xfrm>
        </p:grpSpPr>
        <p:sp>
          <p:nvSpPr>
            <p:cNvPr id="6" name="Oval 5"/>
            <p:cNvSpPr/>
            <p:nvPr/>
          </p:nvSpPr>
          <p:spPr>
            <a:xfrm>
              <a:off x="391438" y="721574"/>
              <a:ext cx="648072" cy="57606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  <a:softEdge rad="63500"/>
            </a:effectLst>
            <a:scene3d>
              <a:camera prst="orthographicFront">
                <a:rot lat="0" lon="0" rev="0"/>
              </a:camera>
              <a:lightRig rig="freezing" dir="t"/>
            </a:scene3d>
            <a:sp3d prstMaterial="metal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553930" y="868638"/>
              <a:ext cx="156600" cy="288032"/>
              <a:chOff x="2255160" y="5445224"/>
              <a:chExt cx="156600" cy="288032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2255160" y="5445224"/>
                <a:ext cx="156600" cy="288032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2267172" y="5472656"/>
                <a:ext cx="108012" cy="1440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715474" y="865590"/>
              <a:ext cx="156600" cy="288032"/>
              <a:chOff x="2255160" y="5445224"/>
              <a:chExt cx="156600" cy="288032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2255160" y="5445224"/>
                <a:ext cx="156600" cy="288032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2267172" y="5472656"/>
                <a:ext cx="108012" cy="1440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cxnSp>
        <p:nvCxnSpPr>
          <p:cNvPr id="15" name="Straight Connector 14"/>
          <p:cNvCxnSpPr>
            <a:stCxn id="45" idx="0"/>
          </p:cNvCxnSpPr>
          <p:nvPr/>
        </p:nvCxnSpPr>
        <p:spPr>
          <a:xfrm flipV="1">
            <a:off x="5253029" y="1620481"/>
            <a:ext cx="14087" cy="6573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54169" y="1636383"/>
            <a:ext cx="3614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5627699" y="1548473"/>
            <a:ext cx="223960" cy="2038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Connector 17"/>
          <p:cNvCxnSpPr/>
          <p:nvPr/>
        </p:nvCxnSpPr>
        <p:spPr>
          <a:xfrm>
            <a:off x="5878388" y="1641075"/>
            <a:ext cx="4178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296235" y="1636383"/>
            <a:ext cx="0" cy="61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>
            <a:off x="5670576" y="1571712"/>
            <a:ext cx="139700" cy="157398"/>
          </a:xfrm>
          <a:custGeom>
            <a:avLst/>
            <a:gdLst>
              <a:gd name="connsiteX0" fmla="*/ 0 w 139700"/>
              <a:gd name="connsiteY0" fmla="*/ 66706 h 157398"/>
              <a:gd name="connsiteX1" fmla="*/ 50800 w 139700"/>
              <a:gd name="connsiteY1" fmla="*/ 3206 h 157398"/>
              <a:gd name="connsiteX2" fmla="*/ 101600 w 139700"/>
              <a:gd name="connsiteY2" fmla="*/ 155606 h 157398"/>
              <a:gd name="connsiteX3" fmla="*/ 139700 w 139700"/>
              <a:gd name="connsiteY3" fmla="*/ 73056 h 15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700" h="157398">
                <a:moveTo>
                  <a:pt x="0" y="66706"/>
                </a:moveTo>
                <a:cubicBezTo>
                  <a:pt x="16933" y="27547"/>
                  <a:pt x="33867" y="-11611"/>
                  <a:pt x="50800" y="3206"/>
                </a:cubicBezTo>
                <a:cubicBezTo>
                  <a:pt x="67733" y="18023"/>
                  <a:pt x="86784" y="143964"/>
                  <a:pt x="101600" y="155606"/>
                </a:cubicBezTo>
                <a:cubicBezTo>
                  <a:pt x="116416" y="167248"/>
                  <a:pt x="128058" y="120152"/>
                  <a:pt x="139700" y="7305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 flipH="1">
            <a:off x="6254330" y="2274984"/>
            <a:ext cx="87985" cy="4358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5" name="Group 24"/>
          <p:cNvGrpSpPr/>
          <p:nvPr/>
        </p:nvGrpSpPr>
        <p:grpSpPr>
          <a:xfrm>
            <a:off x="5310537" y="1093644"/>
            <a:ext cx="868890" cy="653713"/>
            <a:chOff x="7164288" y="5173786"/>
            <a:chExt cx="868890" cy="653713"/>
          </a:xfrm>
        </p:grpSpPr>
        <p:sp>
          <p:nvSpPr>
            <p:cNvPr id="26" name="TextBox 25"/>
            <p:cNvSpPr txBox="1"/>
            <p:nvPr/>
          </p:nvSpPr>
          <p:spPr>
            <a:xfrm>
              <a:off x="7164288" y="5181168"/>
              <a:ext cx="4138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GB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707448" y="5173786"/>
              <a:ext cx="3257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</a:t>
              </a:r>
              <a:endParaRPr lang="en-GB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587263" y="1771991"/>
            <a:ext cx="422816" cy="496272"/>
            <a:chOff x="7308304" y="5433552"/>
            <a:chExt cx="422816" cy="545899"/>
          </a:xfrm>
        </p:grpSpPr>
        <p:sp>
          <p:nvSpPr>
            <p:cNvPr id="29" name="Right Arrow 28"/>
            <p:cNvSpPr/>
            <p:nvPr/>
          </p:nvSpPr>
          <p:spPr>
            <a:xfrm>
              <a:off x="7308304" y="5677632"/>
              <a:ext cx="422816" cy="30181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308304" y="5433552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smtClean="0">
                  <a:solidFill>
                    <a:schemeClr val="tx2"/>
                  </a:solidFill>
                </a:rPr>
                <a:t>E</a:t>
              </a:r>
              <a:endParaRPr lang="en-GB" b="1">
                <a:solidFill>
                  <a:schemeClr val="tx2"/>
                </a:solidFill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7351552" y="5472340"/>
              <a:ext cx="225256" cy="0"/>
            </a:xfrm>
            <a:prstGeom prst="straightConnector1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5530326" y="1731941"/>
            <a:ext cx="434698" cy="545899"/>
            <a:chOff x="7308304" y="5433552"/>
            <a:chExt cx="434698" cy="545899"/>
          </a:xfrm>
        </p:grpSpPr>
        <p:sp>
          <p:nvSpPr>
            <p:cNvPr id="33" name="Right Arrow 32"/>
            <p:cNvSpPr/>
            <p:nvPr/>
          </p:nvSpPr>
          <p:spPr>
            <a:xfrm flipH="1">
              <a:off x="7308304" y="5677632"/>
              <a:ext cx="422816" cy="30181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446126" y="5433552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smtClean="0">
                  <a:solidFill>
                    <a:srgbClr val="FF0000"/>
                  </a:solidFill>
                </a:rPr>
                <a:t>E</a:t>
              </a:r>
              <a:endParaRPr lang="en-GB" b="1">
                <a:solidFill>
                  <a:srgbClr val="FF0000"/>
                </a:solidFill>
              </a:endParaRP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7517746" y="5472340"/>
              <a:ext cx="225256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Rectangle 44"/>
          <p:cNvSpPr/>
          <p:nvPr/>
        </p:nvSpPr>
        <p:spPr>
          <a:xfrm>
            <a:off x="5206079" y="2277840"/>
            <a:ext cx="93899" cy="4358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3142084" y="1124744"/>
            <a:ext cx="5256584" cy="5328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Date Placeholder 3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 lang="es-ES"/>
          </a:p>
        </p:txBody>
      </p: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1705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1111 C -0.00104 0.14815 -0.07371 0.27778 -0.16345 0.27778 C -0.25306 0.27778 -0.32586 0.14815 -0.32586 -0.01111 C -0.32586 -0.17083 -0.25306 -0.3 -0.16345 -0.3 C -0.07371 -0.3 -0.00104 -0.17083 -0.00104 -0.01111 Z " pathEditMode="relative" rAng="5400000" ptsTypes="AAAAA"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41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5331748" y="1506476"/>
            <a:ext cx="957056" cy="653713"/>
            <a:chOff x="4924211" y="4996502"/>
            <a:chExt cx="957056" cy="653713"/>
          </a:xfrm>
        </p:grpSpPr>
        <p:sp>
          <p:nvSpPr>
            <p:cNvPr id="23" name="TextBox 22"/>
            <p:cNvSpPr txBox="1"/>
            <p:nvPr/>
          </p:nvSpPr>
          <p:spPr>
            <a:xfrm>
              <a:off x="4924211" y="5003884"/>
              <a:ext cx="3257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</a:t>
              </a:r>
              <a:endParaRPr lang="en-GB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467371" y="4996502"/>
              <a:ext cx="4138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GB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772" y="185192"/>
            <a:ext cx="9144001" cy="1371600"/>
          </a:xfrm>
        </p:spPr>
        <p:txBody>
          <a:bodyPr>
            <a:normAutofit fontScale="90000"/>
          </a:bodyPr>
          <a:lstStyle/>
          <a:p>
            <a:r>
              <a:rPr lang="en-GB" smtClean="0"/>
              <a:t>How can we overcome the limitation of linear accelerators to increase the energy without increasing the size?</a:t>
            </a: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8908" y="116632"/>
            <a:ext cx="1480567" cy="166223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790156" y="2492896"/>
            <a:ext cx="3960440" cy="39604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7547287" y="4365104"/>
            <a:ext cx="406618" cy="383371"/>
            <a:chOff x="391438" y="721574"/>
            <a:chExt cx="648072" cy="576064"/>
          </a:xfrm>
        </p:grpSpPr>
        <p:sp>
          <p:nvSpPr>
            <p:cNvPr id="6" name="Oval 5"/>
            <p:cNvSpPr/>
            <p:nvPr/>
          </p:nvSpPr>
          <p:spPr>
            <a:xfrm>
              <a:off x="391438" y="721574"/>
              <a:ext cx="648072" cy="57606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  <a:softEdge rad="63500"/>
            </a:effectLst>
            <a:scene3d>
              <a:camera prst="orthographicFront">
                <a:rot lat="0" lon="0" rev="0"/>
              </a:camera>
              <a:lightRig rig="freezing" dir="t"/>
            </a:scene3d>
            <a:sp3d prstMaterial="metal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553930" y="868638"/>
              <a:ext cx="156600" cy="288032"/>
              <a:chOff x="2255160" y="5445224"/>
              <a:chExt cx="156600" cy="288032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2255160" y="5445224"/>
                <a:ext cx="156600" cy="288032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2267172" y="5472656"/>
                <a:ext cx="108012" cy="1440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715474" y="865590"/>
              <a:ext cx="156600" cy="288032"/>
              <a:chOff x="2255160" y="5445224"/>
              <a:chExt cx="156600" cy="288032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2255160" y="5445224"/>
                <a:ext cx="156600" cy="288032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2267172" y="5472656"/>
                <a:ext cx="108012" cy="1440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cxnSp>
        <p:nvCxnSpPr>
          <p:cNvPr id="15" name="Straight Connector 14"/>
          <p:cNvCxnSpPr>
            <a:stCxn id="45" idx="0"/>
          </p:cNvCxnSpPr>
          <p:nvPr/>
        </p:nvCxnSpPr>
        <p:spPr>
          <a:xfrm flipV="1">
            <a:off x="5253029" y="1620481"/>
            <a:ext cx="14087" cy="6573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54169" y="1636383"/>
            <a:ext cx="3614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5627699" y="1548473"/>
            <a:ext cx="223960" cy="2038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Connector 17"/>
          <p:cNvCxnSpPr/>
          <p:nvPr/>
        </p:nvCxnSpPr>
        <p:spPr>
          <a:xfrm>
            <a:off x="5878388" y="1641075"/>
            <a:ext cx="4178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296235" y="1636383"/>
            <a:ext cx="0" cy="61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>
            <a:off x="5670576" y="1571712"/>
            <a:ext cx="139700" cy="157398"/>
          </a:xfrm>
          <a:custGeom>
            <a:avLst/>
            <a:gdLst>
              <a:gd name="connsiteX0" fmla="*/ 0 w 139700"/>
              <a:gd name="connsiteY0" fmla="*/ 66706 h 157398"/>
              <a:gd name="connsiteX1" fmla="*/ 50800 w 139700"/>
              <a:gd name="connsiteY1" fmla="*/ 3206 h 157398"/>
              <a:gd name="connsiteX2" fmla="*/ 101600 w 139700"/>
              <a:gd name="connsiteY2" fmla="*/ 155606 h 157398"/>
              <a:gd name="connsiteX3" fmla="*/ 139700 w 139700"/>
              <a:gd name="connsiteY3" fmla="*/ 73056 h 15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700" h="157398">
                <a:moveTo>
                  <a:pt x="0" y="66706"/>
                </a:moveTo>
                <a:cubicBezTo>
                  <a:pt x="16933" y="27547"/>
                  <a:pt x="33867" y="-11611"/>
                  <a:pt x="50800" y="3206"/>
                </a:cubicBezTo>
                <a:cubicBezTo>
                  <a:pt x="67733" y="18023"/>
                  <a:pt x="86784" y="143964"/>
                  <a:pt x="101600" y="155606"/>
                </a:cubicBezTo>
                <a:cubicBezTo>
                  <a:pt x="116416" y="167248"/>
                  <a:pt x="128058" y="120152"/>
                  <a:pt x="139700" y="7305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 flipH="1">
            <a:off x="6254330" y="2274984"/>
            <a:ext cx="87985" cy="4358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5" name="Group 24"/>
          <p:cNvGrpSpPr/>
          <p:nvPr/>
        </p:nvGrpSpPr>
        <p:grpSpPr>
          <a:xfrm>
            <a:off x="5310537" y="1093644"/>
            <a:ext cx="868890" cy="653713"/>
            <a:chOff x="7164288" y="5173786"/>
            <a:chExt cx="868890" cy="653713"/>
          </a:xfrm>
        </p:grpSpPr>
        <p:sp>
          <p:nvSpPr>
            <p:cNvPr id="26" name="TextBox 25"/>
            <p:cNvSpPr txBox="1"/>
            <p:nvPr/>
          </p:nvSpPr>
          <p:spPr>
            <a:xfrm>
              <a:off x="7164288" y="5181168"/>
              <a:ext cx="4138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GB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707448" y="5173786"/>
              <a:ext cx="3257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</a:t>
              </a:r>
              <a:endParaRPr lang="en-GB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587263" y="1771991"/>
            <a:ext cx="422816" cy="496272"/>
            <a:chOff x="7308304" y="5433552"/>
            <a:chExt cx="422816" cy="545899"/>
          </a:xfrm>
        </p:grpSpPr>
        <p:sp>
          <p:nvSpPr>
            <p:cNvPr id="29" name="Right Arrow 28"/>
            <p:cNvSpPr/>
            <p:nvPr/>
          </p:nvSpPr>
          <p:spPr>
            <a:xfrm>
              <a:off x="7308304" y="5677632"/>
              <a:ext cx="422816" cy="30181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308304" y="5433552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smtClean="0">
                  <a:solidFill>
                    <a:schemeClr val="tx2"/>
                  </a:solidFill>
                </a:rPr>
                <a:t>E</a:t>
              </a:r>
              <a:endParaRPr lang="en-GB" b="1">
                <a:solidFill>
                  <a:schemeClr val="tx2"/>
                </a:solidFill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7351552" y="5472340"/>
              <a:ext cx="225256" cy="0"/>
            </a:xfrm>
            <a:prstGeom prst="straightConnector1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5530326" y="1731941"/>
            <a:ext cx="434698" cy="545899"/>
            <a:chOff x="7308304" y="5433552"/>
            <a:chExt cx="434698" cy="545899"/>
          </a:xfrm>
        </p:grpSpPr>
        <p:sp>
          <p:nvSpPr>
            <p:cNvPr id="33" name="Right Arrow 32"/>
            <p:cNvSpPr/>
            <p:nvPr/>
          </p:nvSpPr>
          <p:spPr>
            <a:xfrm flipH="1">
              <a:off x="7308304" y="5677632"/>
              <a:ext cx="422816" cy="30181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446126" y="5433552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smtClean="0">
                  <a:solidFill>
                    <a:srgbClr val="FF0000"/>
                  </a:solidFill>
                </a:rPr>
                <a:t>E</a:t>
              </a:r>
              <a:endParaRPr lang="en-GB" b="1">
                <a:solidFill>
                  <a:srgbClr val="FF0000"/>
                </a:solidFill>
              </a:endParaRP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7517746" y="5472340"/>
              <a:ext cx="225256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Rectangle 44"/>
          <p:cNvSpPr/>
          <p:nvPr/>
        </p:nvSpPr>
        <p:spPr>
          <a:xfrm>
            <a:off x="5206079" y="2277840"/>
            <a:ext cx="93899" cy="4358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 lang="en-GB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 lang="es-ES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uk-UA" smtClean="0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5722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1111 C -0.00104 0.14815 -0.07371 0.27778 -0.16345 0.27778 C -0.25306 0.27778 -0.32586 0.14815 -0.32586 -0.01111 C -0.32586 -0.17083 -0.25306 -0.3 -0.16345 -0.3 C -0.07371 -0.3 -0.00104 -0.17083 -0.00104 -0.01111 Z " pathEditMode="relative" rAng="5400000" ptsTypes="A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4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5331748" y="1506476"/>
            <a:ext cx="957056" cy="653713"/>
            <a:chOff x="4924211" y="4996502"/>
            <a:chExt cx="957056" cy="653713"/>
          </a:xfrm>
        </p:grpSpPr>
        <p:sp>
          <p:nvSpPr>
            <p:cNvPr id="23" name="TextBox 22"/>
            <p:cNvSpPr txBox="1"/>
            <p:nvPr/>
          </p:nvSpPr>
          <p:spPr>
            <a:xfrm>
              <a:off x="4924211" y="5003884"/>
              <a:ext cx="3257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</a:t>
              </a:r>
              <a:endParaRPr lang="en-GB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467371" y="4996502"/>
              <a:ext cx="4138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GB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772" y="185192"/>
            <a:ext cx="9144001" cy="1371600"/>
          </a:xfrm>
        </p:spPr>
        <p:txBody>
          <a:bodyPr>
            <a:normAutofit fontScale="90000"/>
          </a:bodyPr>
          <a:lstStyle/>
          <a:p>
            <a:r>
              <a:rPr lang="en-GB" smtClean="0"/>
              <a:t>How can we overcome the limitation of linear accelerators to increase the energy without increasing the size?</a:t>
            </a: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8908" y="116632"/>
            <a:ext cx="1480567" cy="166223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790156" y="2492896"/>
            <a:ext cx="3960440" cy="39604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7547287" y="4365104"/>
            <a:ext cx="406618" cy="383371"/>
            <a:chOff x="391438" y="721574"/>
            <a:chExt cx="648072" cy="576064"/>
          </a:xfrm>
        </p:grpSpPr>
        <p:sp>
          <p:nvSpPr>
            <p:cNvPr id="6" name="Oval 5"/>
            <p:cNvSpPr/>
            <p:nvPr/>
          </p:nvSpPr>
          <p:spPr>
            <a:xfrm>
              <a:off x="391438" y="721574"/>
              <a:ext cx="648072" cy="57606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  <a:softEdge rad="63500"/>
            </a:effectLst>
            <a:scene3d>
              <a:camera prst="orthographicFront">
                <a:rot lat="0" lon="0" rev="0"/>
              </a:camera>
              <a:lightRig rig="freezing" dir="t"/>
            </a:scene3d>
            <a:sp3d prstMaterial="metal"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553930" y="868638"/>
              <a:ext cx="156600" cy="288032"/>
              <a:chOff x="2255160" y="5445224"/>
              <a:chExt cx="156600" cy="288032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2255160" y="5445224"/>
                <a:ext cx="156600" cy="288032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2267172" y="5472656"/>
                <a:ext cx="108012" cy="1440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715474" y="865590"/>
              <a:ext cx="156600" cy="288032"/>
              <a:chOff x="2255160" y="5445224"/>
              <a:chExt cx="156600" cy="288032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2255160" y="5445224"/>
                <a:ext cx="156600" cy="288032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2267172" y="5472656"/>
                <a:ext cx="108012" cy="1440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cxnSp>
        <p:nvCxnSpPr>
          <p:cNvPr id="15" name="Straight Connector 14"/>
          <p:cNvCxnSpPr>
            <a:stCxn id="45" idx="0"/>
          </p:cNvCxnSpPr>
          <p:nvPr/>
        </p:nvCxnSpPr>
        <p:spPr>
          <a:xfrm flipV="1">
            <a:off x="5253029" y="1620481"/>
            <a:ext cx="14087" cy="6573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54169" y="1636383"/>
            <a:ext cx="3614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5627699" y="1548473"/>
            <a:ext cx="223960" cy="2038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Connector 17"/>
          <p:cNvCxnSpPr/>
          <p:nvPr/>
        </p:nvCxnSpPr>
        <p:spPr>
          <a:xfrm>
            <a:off x="5878388" y="1641075"/>
            <a:ext cx="4178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296235" y="1636383"/>
            <a:ext cx="0" cy="61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>
            <a:off x="5670576" y="1571712"/>
            <a:ext cx="139700" cy="157398"/>
          </a:xfrm>
          <a:custGeom>
            <a:avLst/>
            <a:gdLst>
              <a:gd name="connsiteX0" fmla="*/ 0 w 139700"/>
              <a:gd name="connsiteY0" fmla="*/ 66706 h 157398"/>
              <a:gd name="connsiteX1" fmla="*/ 50800 w 139700"/>
              <a:gd name="connsiteY1" fmla="*/ 3206 h 157398"/>
              <a:gd name="connsiteX2" fmla="*/ 101600 w 139700"/>
              <a:gd name="connsiteY2" fmla="*/ 155606 h 157398"/>
              <a:gd name="connsiteX3" fmla="*/ 139700 w 139700"/>
              <a:gd name="connsiteY3" fmla="*/ 73056 h 15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700" h="157398">
                <a:moveTo>
                  <a:pt x="0" y="66706"/>
                </a:moveTo>
                <a:cubicBezTo>
                  <a:pt x="16933" y="27547"/>
                  <a:pt x="33867" y="-11611"/>
                  <a:pt x="50800" y="3206"/>
                </a:cubicBezTo>
                <a:cubicBezTo>
                  <a:pt x="67733" y="18023"/>
                  <a:pt x="86784" y="143964"/>
                  <a:pt x="101600" y="155606"/>
                </a:cubicBezTo>
                <a:cubicBezTo>
                  <a:pt x="116416" y="167248"/>
                  <a:pt x="128058" y="120152"/>
                  <a:pt x="139700" y="7305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 flipH="1">
            <a:off x="6254330" y="2274984"/>
            <a:ext cx="87985" cy="4358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5" name="Group 24"/>
          <p:cNvGrpSpPr/>
          <p:nvPr/>
        </p:nvGrpSpPr>
        <p:grpSpPr>
          <a:xfrm>
            <a:off x="5310537" y="1093644"/>
            <a:ext cx="868890" cy="653713"/>
            <a:chOff x="7164288" y="5173786"/>
            <a:chExt cx="868890" cy="653713"/>
          </a:xfrm>
        </p:grpSpPr>
        <p:sp>
          <p:nvSpPr>
            <p:cNvPr id="26" name="TextBox 25"/>
            <p:cNvSpPr txBox="1"/>
            <p:nvPr/>
          </p:nvSpPr>
          <p:spPr>
            <a:xfrm>
              <a:off x="7164288" y="5181168"/>
              <a:ext cx="4138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GB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707448" y="5173786"/>
              <a:ext cx="3257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</a:t>
              </a:r>
              <a:endParaRPr lang="en-GB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587263" y="1771991"/>
            <a:ext cx="422816" cy="496272"/>
            <a:chOff x="7308304" y="5433552"/>
            <a:chExt cx="422816" cy="545899"/>
          </a:xfrm>
        </p:grpSpPr>
        <p:sp>
          <p:nvSpPr>
            <p:cNvPr id="29" name="Right Arrow 28"/>
            <p:cNvSpPr/>
            <p:nvPr/>
          </p:nvSpPr>
          <p:spPr>
            <a:xfrm>
              <a:off x="7308304" y="5677632"/>
              <a:ext cx="422816" cy="30181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308304" y="5433552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smtClean="0">
                  <a:solidFill>
                    <a:schemeClr val="tx2"/>
                  </a:solidFill>
                </a:rPr>
                <a:t>E</a:t>
              </a:r>
              <a:endParaRPr lang="en-GB" b="1">
                <a:solidFill>
                  <a:schemeClr val="tx2"/>
                </a:solidFill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7351552" y="5472340"/>
              <a:ext cx="225256" cy="0"/>
            </a:xfrm>
            <a:prstGeom prst="straightConnector1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5530326" y="1731941"/>
            <a:ext cx="434698" cy="545899"/>
            <a:chOff x="7308304" y="5433552"/>
            <a:chExt cx="434698" cy="545899"/>
          </a:xfrm>
        </p:grpSpPr>
        <p:sp>
          <p:nvSpPr>
            <p:cNvPr id="33" name="Right Arrow 32"/>
            <p:cNvSpPr/>
            <p:nvPr/>
          </p:nvSpPr>
          <p:spPr>
            <a:xfrm flipH="1">
              <a:off x="7308304" y="5677632"/>
              <a:ext cx="422816" cy="30181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446126" y="5433552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smtClean="0">
                  <a:solidFill>
                    <a:srgbClr val="FF0000"/>
                  </a:solidFill>
                </a:rPr>
                <a:t>E</a:t>
              </a:r>
              <a:endParaRPr lang="en-GB" b="1">
                <a:solidFill>
                  <a:srgbClr val="FF0000"/>
                </a:solidFill>
              </a:endParaRP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7517746" y="5472340"/>
              <a:ext cx="225256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Rectangle 44"/>
          <p:cNvSpPr/>
          <p:nvPr/>
        </p:nvSpPr>
        <p:spPr>
          <a:xfrm>
            <a:off x="5206079" y="2277840"/>
            <a:ext cx="93899" cy="4358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 lang="en-GB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 lang="es-ES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uk-UA" smtClean="0"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1296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1111 C -0.00104 0.14815 -0.07371 0.27778 -0.16345 0.27778 C -0.25306 0.27778 -0.32586 0.14815 -0.32586 -0.01111 C -0.32586 -0.17083 -0.25306 -0.3 -0.16345 -0.3 C -0.07371 -0.3 -0.00104 -0.17083 -0.00104 -0.01111 Z " pathEditMode="relative" rAng="5400000" ptsTypes="AAA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4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Accelerators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for?</a:t>
            </a:r>
            <a:endParaRPr lang="en-US" dirty="0"/>
          </a:p>
          <a:p>
            <a:r>
              <a:rPr lang="en-US" dirty="0" smtClean="0"/>
              <a:t>How can we observe such small particles?</a:t>
            </a:r>
            <a:endParaRPr lang="en-US" dirty="0"/>
          </a:p>
          <a:p>
            <a:r>
              <a:rPr lang="en-US" dirty="0" smtClean="0"/>
              <a:t>Let’s try to build an accelerator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10236" y="6400800"/>
            <a:ext cx="3772646" cy="276228"/>
          </a:xfrm>
        </p:spPr>
        <p:txBody>
          <a:bodyPr/>
          <a:lstStyle/>
          <a:p>
            <a:r>
              <a:rPr lang="en-US" smtClean="0"/>
              <a:t>21.03.2021  R. Alemany Fernandez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913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96" y="-171400"/>
            <a:ext cx="9144001" cy="1371600"/>
          </a:xfrm>
        </p:spPr>
        <p:txBody>
          <a:bodyPr/>
          <a:lstStyle/>
          <a:p>
            <a:r>
              <a:rPr lang="en-GB" smtClean="0"/>
              <a:t>But how can we keep a charged particle running in circles?</a:t>
            </a: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8908" y="116632"/>
            <a:ext cx="1480567" cy="166223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142084" y="1200200"/>
            <a:ext cx="4995855" cy="5088667"/>
            <a:chOff x="3142084" y="1200200"/>
            <a:chExt cx="4995855" cy="5088667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71859" y="2235462"/>
              <a:ext cx="2736304" cy="4053405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3142084" y="1200200"/>
              <a:ext cx="499585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400" smtClean="0"/>
                <a:t>Let’s ask Lorentz</a:t>
              </a:r>
              <a:endParaRPr lang="en-GB" sz="540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uk-UA" smtClean="0"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332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96" y="-171400"/>
            <a:ext cx="9144001" cy="1371600"/>
          </a:xfrm>
        </p:spPr>
        <p:txBody>
          <a:bodyPr/>
          <a:lstStyle/>
          <a:p>
            <a:r>
              <a:rPr lang="en-GB" smtClean="0"/>
              <a:t>But how can we keep a charged particle running in circles?</a:t>
            </a: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8908" y="116632"/>
            <a:ext cx="1480567" cy="1662232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5301309" y="836712"/>
            <a:ext cx="4392488" cy="4108578"/>
            <a:chOff x="5301309" y="836712"/>
            <a:chExt cx="4392488" cy="4108578"/>
          </a:xfrm>
        </p:grpSpPr>
        <p:sp>
          <p:nvSpPr>
            <p:cNvPr id="6" name="Cube 5"/>
            <p:cNvSpPr/>
            <p:nvPr/>
          </p:nvSpPr>
          <p:spPr>
            <a:xfrm>
              <a:off x="5301309" y="2143900"/>
              <a:ext cx="4392488" cy="2801390"/>
            </a:xfrm>
            <a:prstGeom prst="cube">
              <a:avLst>
                <a:gd name="adj" fmla="val 8623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mtClean="0"/>
                <a:t>S</a:t>
              </a:r>
              <a:endParaRPr lang="en-GB"/>
            </a:p>
          </p:txBody>
        </p:sp>
        <p:sp>
          <p:nvSpPr>
            <p:cNvPr id="7" name="Cube 6"/>
            <p:cNvSpPr/>
            <p:nvPr/>
          </p:nvSpPr>
          <p:spPr>
            <a:xfrm>
              <a:off x="5301309" y="836712"/>
              <a:ext cx="4176464" cy="2596410"/>
            </a:xfrm>
            <a:prstGeom prst="cube">
              <a:avLst>
                <a:gd name="adj" fmla="val 8378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mtClean="0"/>
                <a:t>N</a:t>
              </a:r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182723" y="3469126"/>
            <a:ext cx="1612585" cy="1715519"/>
            <a:chOff x="5182723" y="3469126"/>
            <a:chExt cx="1612585" cy="1715519"/>
          </a:xfrm>
        </p:grpSpPr>
        <p:cxnSp>
          <p:nvCxnSpPr>
            <p:cNvPr id="21" name="Straight Arrow Connector 20"/>
            <p:cNvCxnSpPr/>
            <p:nvPr/>
          </p:nvCxnSpPr>
          <p:spPr>
            <a:xfrm flipV="1">
              <a:off x="5463271" y="3469126"/>
              <a:ext cx="1332037" cy="1368152"/>
            </a:xfrm>
            <a:prstGeom prst="straightConnector1">
              <a:avLst/>
            </a:prstGeom>
            <a:ln w="57150">
              <a:solidFill>
                <a:schemeClr val="bg2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/>
            <p:cNvGrpSpPr/>
            <p:nvPr/>
          </p:nvGrpSpPr>
          <p:grpSpPr>
            <a:xfrm>
              <a:off x="5182723" y="4820874"/>
              <a:ext cx="406618" cy="363771"/>
              <a:chOff x="391438" y="721574"/>
              <a:chExt cx="648072" cy="576064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391438" y="721574"/>
                <a:ext cx="648072" cy="57606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  <a:softEdge rad="63500"/>
              </a:effectLst>
              <a:scene3d>
                <a:camera prst="orthographicFront">
                  <a:rot lat="0" lon="0" rev="0"/>
                </a:camera>
                <a:lightRig rig="freezing" dir="t"/>
              </a:scene3d>
              <a:sp3d prstMaterial="metal">
                <a:bevelT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553930" y="868638"/>
                <a:ext cx="156600" cy="288032"/>
                <a:chOff x="2255160" y="5445224"/>
                <a:chExt cx="156600" cy="288032"/>
              </a:xfrm>
            </p:grpSpPr>
            <p:sp>
              <p:nvSpPr>
                <p:cNvPr id="17" name="Oval 16"/>
                <p:cNvSpPr/>
                <p:nvPr/>
              </p:nvSpPr>
              <p:spPr>
                <a:xfrm>
                  <a:off x="2255160" y="5445224"/>
                  <a:ext cx="156600" cy="288032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>
                  <a:off x="2267172" y="5472656"/>
                  <a:ext cx="108012" cy="14401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4" name="Group 13"/>
              <p:cNvGrpSpPr/>
              <p:nvPr/>
            </p:nvGrpSpPr>
            <p:grpSpPr>
              <a:xfrm>
                <a:off x="715474" y="865590"/>
                <a:ext cx="156600" cy="288032"/>
                <a:chOff x="2255160" y="5445224"/>
                <a:chExt cx="156600" cy="288032"/>
              </a:xfrm>
            </p:grpSpPr>
            <p:sp>
              <p:nvSpPr>
                <p:cNvPr id="15" name="Oval 14"/>
                <p:cNvSpPr/>
                <p:nvPr/>
              </p:nvSpPr>
              <p:spPr>
                <a:xfrm>
                  <a:off x="2255160" y="5445224"/>
                  <a:ext cx="156600" cy="288032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" name="Oval 15"/>
                <p:cNvSpPr/>
                <p:nvPr/>
              </p:nvSpPr>
              <p:spPr>
                <a:xfrm>
                  <a:off x="2267172" y="5472656"/>
                  <a:ext cx="108012" cy="14401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22" name="TextBox 21"/>
            <p:cNvSpPr txBox="1"/>
            <p:nvPr/>
          </p:nvSpPr>
          <p:spPr>
            <a:xfrm>
              <a:off x="6442252" y="3668388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>
                  <a:solidFill>
                    <a:schemeClr val="bg2">
                      <a:lumMod val="50000"/>
                      <a:lumOff val="50000"/>
                    </a:schemeClr>
                  </a:solidFill>
                </a:rPr>
                <a:t>v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158483" y="3801287"/>
            <a:ext cx="1066159" cy="369332"/>
            <a:chOff x="5158483" y="3801287"/>
            <a:chExt cx="1066159" cy="369332"/>
          </a:xfrm>
        </p:grpSpPr>
        <p:cxnSp>
          <p:nvCxnSpPr>
            <p:cNvPr id="24" name="Straight Arrow Connector 23"/>
            <p:cNvCxnSpPr/>
            <p:nvPr/>
          </p:nvCxnSpPr>
          <p:spPr>
            <a:xfrm flipH="1">
              <a:off x="5512398" y="3985953"/>
              <a:ext cx="712244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5158483" y="3801287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mtClean="0">
                  <a:solidFill>
                    <a:srgbClr val="FF0000"/>
                  </a:solidFill>
                </a:rPr>
                <a:t>F</a:t>
              </a:r>
              <a:endParaRPr lang="en-GB">
                <a:solidFill>
                  <a:srgbClr val="FF0000"/>
                </a:solidFill>
              </a:endParaRPr>
            </a:p>
          </p:txBody>
        </p:sp>
      </p:grpSp>
      <p:sp>
        <p:nvSpPr>
          <p:cNvPr id="27" name="Freeform 26"/>
          <p:cNvSpPr/>
          <p:nvPr/>
        </p:nvSpPr>
        <p:spPr>
          <a:xfrm>
            <a:off x="6269440" y="3538526"/>
            <a:ext cx="103367" cy="452687"/>
          </a:xfrm>
          <a:custGeom>
            <a:avLst/>
            <a:gdLst>
              <a:gd name="connsiteX0" fmla="*/ 0 w 103367"/>
              <a:gd name="connsiteY0" fmla="*/ 477078 h 477078"/>
              <a:gd name="connsiteX1" fmla="*/ 71562 w 103367"/>
              <a:gd name="connsiteY1" fmla="*/ 270344 h 477078"/>
              <a:gd name="connsiteX2" fmla="*/ 103367 w 103367"/>
              <a:gd name="connsiteY2" fmla="*/ 0 h 47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367" h="477078">
                <a:moveTo>
                  <a:pt x="0" y="477078"/>
                </a:moveTo>
                <a:cubicBezTo>
                  <a:pt x="27167" y="413467"/>
                  <a:pt x="54334" y="349857"/>
                  <a:pt x="71562" y="270344"/>
                </a:cubicBezTo>
                <a:cubicBezTo>
                  <a:pt x="88790" y="190831"/>
                  <a:pt x="96078" y="95415"/>
                  <a:pt x="103367" y="0"/>
                </a:cubicBezTo>
              </a:path>
            </a:pathLst>
          </a:custGeom>
          <a:noFill/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/>
          <p:cNvSpPr txBox="1"/>
          <p:nvPr/>
        </p:nvSpPr>
        <p:spPr>
          <a:xfrm>
            <a:off x="6577806" y="3577818"/>
            <a:ext cx="1906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solidFill>
                  <a:srgbClr val="FFFF00"/>
                </a:solidFill>
              </a:rPr>
              <a:t>Curved trajectory!</a:t>
            </a:r>
            <a:endParaRPr lang="en-GB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5454" y="4401450"/>
            <a:ext cx="2779427" cy="2321981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 lang="en-GB"/>
          </a:p>
        </p:txBody>
      </p:sp>
      <p:sp>
        <p:nvSpPr>
          <p:cNvPr id="31" name="TextBox 30"/>
          <p:cNvSpPr txBox="1"/>
          <p:nvPr/>
        </p:nvSpPr>
        <p:spPr>
          <a:xfrm>
            <a:off x="837828" y="1484784"/>
            <a:ext cx="3675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smtClean="0"/>
              <a:t>We need a magnetic field</a:t>
            </a:r>
            <a:endParaRPr lang="en-GB" sz="2400"/>
          </a:p>
        </p:txBody>
      </p:sp>
      <p:grpSp>
        <p:nvGrpSpPr>
          <p:cNvPr id="34" name="Group 33"/>
          <p:cNvGrpSpPr/>
          <p:nvPr/>
        </p:nvGrpSpPr>
        <p:grpSpPr>
          <a:xfrm>
            <a:off x="6224642" y="3433122"/>
            <a:ext cx="320922" cy="1126445"/>
            <a:chOff x="6224642" y="3433122"/>
            <a:chExt cx="320922" cy="1126445"/>
          </a:xfrm>
        </p:grpSpPr>
        <p:sp>
          <p:nvSpPr>
            <p:cNvPr id="10" name="TextBox 9"/>
            <p:cNvSpPr txBox="1"/>
            <p:nvPr/>
          </p:nvSpPr>
          <p:spPr>
            <a:xfrm>
              <a:off x="6224642" y="4156935"/>
              <a:ext cx="3209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mtClean="0">
                  <a:solidFill>
                    <a:schemeClr val="accent6"/>
                  </a:solidFill>
                </a:rPr>
                <a:t>B</a:t>
              </a:r>
              <a:endParaRPr lang="en-GB">
                <a:solidFill>
                  <a:schemeClr val="accent6"/>
                </a:solidFill>
              </a:endParaRPr>
            </a:p>
          </p:txBody>
        </p:sp>
        <p:cxnSp>
          <p:nvCxnSpPr>
            <p:cNvPr id="9" name="Straight Arrow Connector 8"/>
            <p:cNvCxnSpPr>
              <a:stCxn id="7" idx="3"/>
              <a:endCxn id="6" idx="1"/>
            </p:cNvCxnSpPr>
            <p:nvPr/>
          </p:nvCxnSpPr>
          <p:spPr>
            <a:xfrm flipH="1">
              <a:off x="6289720" y="3433122"/>
              <a:ext cx="12107" cy="1126445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850030" y="4336267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smtClean="0"/>
              <a:t>q</a:t>
            </a:r>
            <a:r>
              <a:rPr lang="en-GB" smtClean="0"/>
              <a:t>: particle charge</a:t>
            </a:r>
            <a:endParaRPr lang="en-GB"/>
          </a:p>
        </p:txBody>
      </p:sp>
      <p:grpSp>
        <p:nvGrpSpPr>
          <p:cNvPr id="40" name="Group 39"/>
          <p:cNvGrpSpPr/>
          <p:nvPr/>
        </p:nvGrpSpPr>
        <p:grpSpPr>
          <a:xfrm>
            <a:off x="83922" y="4731444"/>
            <a:ext cx="4536504" cy="1149604"/>
            <a:chOff x="83922" y="4731444"/>
            <a:chExt cx="4536504" cy="1149604"/>
          </a:xfrm>
        </p:grpSpPr>
        <p:sp>
          <p:nvSpPr>
            <p:cNvPr id="4" name="TextBox 3"/>
            <p:cNvSpPr txBox="1"/>
            <p:nvPr/>
          </p:nvSpPr>
          <p:spPr>
            <a:xfrm>
              <a:off x="83922" y="4731444"/>
              <a:ext cx="45365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smtClean="0"/>
                <a:t>Can we accelerate and bend neutral particles?</a:t>
              </a:r>
              <a:endParaRPr lang="en-GB" sz="2400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39111" y="5114139"/>
              <a:ext cx="683094" cy="766909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756764" y="2098311"/>
            <a:ext cx="3477747" cy="1206692"/>
            <a:chOff x="756764" y="2098311"/>
            <a:chExt cx="3477747" cy="1206692"/>
          </a:xfrm>
        </p:grpSpPr>
        <p:sp>
          <p:nvSpPr>
            <p:cNvPr id="30" name="TextBox 29"/>
            <p:cNvSpPr txBox="1"/>
            <p:nvPr/>
          </p:nvSpPr>
          <p:spPr>
            <a:xfrm>
              <a:off x="1305559" y="2098311"/>
              <a:ext cx="24504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smtClean="0"/>
                <a:t>LORENTZ FORCE</a:t>
              </a:r>
              <a:endParaRPr lang="en-GB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756764" y="2821857"/>
                  <a:ext cx="3477747" cy="48314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GB" sz="2800" i="1" smtClean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GB" sz="28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acc>
                          <m:accPr>
                            <m:chr m:val="⃗"/>
                            <m:ctrlPr>
                              <a:rPr lang="en-GB" sz="2800" b="0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∙(</m:t>
                        </m:r>
                        <m:acc>
                          <m:accPr>
                            <m:chr m:val="⃗"/>
                            <m:ctrlPr>
                              <a:rPr lang="en-GB" sz="2800" b="0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⃗"/>
                            <m:ctrlPr>
                              <a:rPr lang="en-GB" sz="2800" b="0" i="1" smtClean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GB" sz="28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GB" sz="280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6764" y="2821857"/>
                  <a:ext cx="3477747" cy="483146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/>
          <p:cNvGrpSpPr/>
          <p:nvPr/>
        </p:nvGrpSpPr>
        <p:grpSpPr>
          <a:xfrm>
            <a:off x="1085760" y="2780928"/>
            <a:ext cx="1510930" cy="1505492"/>
            <a:chOff x="1085760" y="2780928"/>
            <a:chExt cx="1510930" cy="1505492"/>
          </a:xfrm>
        </p:grpSpPr>
        <p:sp>
          <p:nvSpPr>
            <p:cNvPr id="20" name="Oval 19"/>
            <p:cNvSpPr/>
            <p:nvPr/>
          </p:nvSpPr>
          <p:spPr>
            <a:xfrm>
              <a:off x="1413892" y="2780928"/>
              <a:ext cx="864096" cy="652194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85760" y="3363090"/>
              <a:ext cx="15109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mtClean="0"/>
                <a:t>If an electric field is present</a:t>
              </a:r>
              <a:endParaRPr lang="en-GB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855290" y="2780928"/>
            <a:ext cx="1510930" cy="1505492"/>
            <a:chOff x="2855290" y="2780928"/>
            <a:chExt cx="1510930" cy="1505492"/>
          </a:xfrm>
        </p:grpSpPr>
        <p:sp>
          <p:nvSpPr>
            <p:cNvPr id="41" name="Oval 40"/>
            <p:cNvSpPr/>
            <p:nvPr/>
          </p:nvSpPr>
          <p:spPr>
            <a:xfrm>
              <a:off x="2974328" y="2780928"/>
              <a:ext cx="1247876" cy="652194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855290" y="3363090"/>
              <a:ext cx="15109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mtClean="0"/>
                <a:t>If a magnetic field is present</a:t>
              </a:r>
              <a:endParaRPr lang="en-GB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984171" y="1708518"/>
            <a:ext cx="8204654" cy="3952730"/>
            <a:chOff x="3984171" y="1708518"/>
            <a:chExt cx="8204654" cy="3952730"/>
          </a:xfrm>
        </p:grpSpPr>
        <p:sp>
          <p:nvSpPr>
            <p:cNvPr id="26" name="TextBox 25"/>
            <p:cNvSpPr txBox="1"/>
            <p:nvPr/>
          </p:nvSpPr>
          <p:spPr>
            <a:xfrm>
              <a:off x="8683522" y="3678402"/>
              <a:ext cx="35053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mtClean="0">
                  <a:solidFill>
                    <a:srgbClr val="FFFF00"/>
                  </a:solidFill>
                </a:rPr>
                <a:t>Cross product </a:t>
              </a:r>
              <a:r>
                <a:rPr lang="en-GB" smtClean="0"/>
                <a:t>of two vectors is another vector orthogonal to them</a:t>
              </a:r>
              <a:endParaRPr lang="en-GB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3984171" y="1708518"/>
              <a:ext cx="5631543" cy="1796682"/>
            </a:xfrm>
            <a:custGeom>
              <a:avLst/>
              <a:gdLst>
                <a:gd name="connsiteX0" fmla="*/ 5631543 w 5631543"/>
                <a:gd name="connsiteY0" fmla="*/ 1796682 h 1796682"/>
                <a:gd name="connsiteX1" fmla="*/ 2082800 w 5631543"/>
                <a:gd name="connsiteY1" fmla="*/ 18682 h 1796682"/>
                <a:gd name="connsiteX2" fmla="*/ 0 w 5631543"/>
                <a:gd name="connsiteY2" fmla="*/ 1020168 h 1796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31543" h="1796682">
                  <a:moveTo>
                    <a:pt x="5631543" y="1796682"/>
                  </a:moveTo>
                  <a:cubicBezTo>
                    <a:pt x="4326466" y="972391"/>
                    <a:pt x="3021390" y="148101"/>
                    <a:pt x="2082800" y="18682"/>
                  </a:cubicBezTo>
                  <a:cubicBezTo>
                    <a:pt x="1144210" y="-110737"/>
                    <a:pt x="572105" y="454715"/>
                    <a:pt x="0" y="1020168"/>
                  </a:cubicBezTo>
                </a:path>
              </a:pathLst>
            </a:custGeom>
            <a:noFill/>
            <a:ln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Oval 43"/>
            <p:cNvSpPr/>
            <p:nvPr/>
          </p:nvSpPr>
          <p:spPr>
            <a:xfrm>
              <a:off x="10270876" y="4376822"/>
              <a:ext cx="864096" cy="128442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11194026" y="4306529"/>
              <a:ext cx="375187" cy="575187"/>
            </a:xfrm>
            <a:custGeom>
              <a:avLst/>
              <a:gdLst>
                <a:gd name="connsiteX0" fmla="*/ 361335 w 375187"/>
                <a:gd name="connsiteY0" fmla="*/ 0 h 575187"/>
                <a:gd name="connsiteX1" fmla="*/ 331839 w 375187"/>
                <a:gd name="connsiteY1" fmla="*/ 479323 h 575187"/>
                <a:gd name="connsiteX2" fmla="*/ 0 w 375187"/>
                <a:gd name="connsiteY2" fmla="*/ 575187 h 57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5187" h="575187">
                  <a:moveTo>
                    <a:pt x="361335" y="0"/>
                  </a:moveTo>
                  <a:cubicBezTo>
                    <a:pt x="376698" y="191729"/>
                    <a:pt x="392062" y="383458"/>
                    <a:pt x="331839" y="479323"/>
                  </a:cubicBezTo>
                  <a:cubicBezTo>
                    <a:pt x="271616" y="575188"/>
                    <a:pt x="135808" y="575187"/>
                    <a:pt x="0" y="575187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6298823" y="3876557"/>
            <a:ext cx="407875" cy="348358"/>
            <a:chOff x="6298823" y="3876557"/>
            <a:chExt cx="407875" cy="348358"/>
          </a:xfrm>
        </p:grpSpPr>
        <p:grpSp>
          <p:nvGrpSpPr>
            <p:cNvPr id="56" name="Group 55"/>
            <p:cNvGrpSpPr/>
            <p:nvPr/>
          </p:nvGrpSpPr>
          <p:grpSpPr>
            <a:xfrm>
              <a:off x="6298823" y="3876557"/>
              <a:ext cx="128352" cy="280977"/>
              <a:chOff x="6298823" y="3876557"/>
              <a:chExt cx="128352" cy="280977"/>
            </a:xfrm>
          </p:grpSpPr>
          <p:cxnSp>
            <p:nvCxnSpPr>
              <p:cNvPr id="51" name="Straight Connector 50"/>
              <p:cNvCxnSpPr/>
              <p:nvPr/>
            </p:nvCxnSpPr>
            <p:spPr>
              <a:xfrm flipV="1">
                <a:off x="6298823" y="4013518"/>
                <a:ext cx="124872" cy="144016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flipV="1">
                <a:off x="6427175" y="3876557"/>
                <a:ext cx="0" cy="141185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TextBox 56"/>
            <p:cNvSpPr txBox="1"/>
            <p:nvPr/>
          </p:nvSpPr>
          <p:spPr>
            <a:xfrm>
              <a:off x="6310436" y="3947916"/>
              <a:ext cx="3962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smtClean="0"/>
                <a:t>90</a:t>
              </a:r>
              <a:r>
                <a:rPr lang="en-GB" sz="1200" baseline="30000" smtClean="0"/>
                <a:t>0</a:t>
              </a:r>
              <a:endParaRPr lang="en-GB" sz="1200" baseline="30000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5766878" y="3987915"/>
            <a:ext cx="514275" cy="276999"/>
            <a:chOff x="5766878" y="3987915"/>
            <a:chExt cx="514275" cy="276999"/>
          </a:xfrm>
        </p:grpSpPr>
        <p:cxnSp>
          <p:nvCxnSpPr>
            <p:cNvPr id="59" name="Straight Connector 58"/>
            <p:cNvCxnSpPr/>
            <p:nvPr/>
          </p:nvCxnSpPr>
          <p:spPr>
            <a:xfrm flipH="1">
              <a:off x="6079416" y="4156935"/>
              <a:ext cx="201737" cy="5259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V="1">
              <a:off x="6089139" y="4008213"/>
              <a:ext cx="316" cy="148722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5766878" y="3987915"/>
              <a:ext cx="3962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smtClean="0"/>
                <a:t>90</a:t>
              </a:r>
              <a:r>
                <a:rPr lang="en-GB" sz="1200" baseline="30000" smtClean="0"/>
                <a:t>0</a:t>
              </a:r>
              <a:endParaRPr lang="en-GB" sz="1200" baseline="30000"/>
            </a:p>
          </p:txBody>
        </p:sp>
      </p:grp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 lang="mr-IN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uk-UA" smtClean="0"/>
              <a:t>21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997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31" grpId="0"/>
      <p:bldP spid="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804" y="-174848"/>
            <a:ext cx="11017224" cy="1371600"/>
          </a:xfrm>
        </p:spPr>
        <p:txBody>
          <a:bodyPr/>
          <a:lstStyle/>
          <a:p>
            <a:r>
              <a:rPr lang="en-US" smtClean="0"/>
              <a:t>Before we continue, first we should understand the beam rigidity 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987848" y="4214223"/>
                <a:ext cx="1199944" cy="787075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GB" sz="240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GB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solidFill>
                                <a:schemeClr val="bg2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GB" sz="2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en-GB" sz="240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7848" y="4214223"/>
                <a:ext cx="1199944" cy="78707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621804" y="1278266"/>
            <a:ext cx="11080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smtClean="0"/>
              <a:t>What is the condition for a circular orbit in the presence of a uniform magnetic field?</a:t>
            </a:r>
            <a:endParaRPr lang="en-GB" sz="2400"/>
          </a:p>
        </p:txBody>
      </p:sp>
      <p:sp>
        <p:nvSpPr>
          <p:cNvPr id="8" name="TextBox 7"/>
          <p:cNvSpPr txBox="1"/>
          <p:nvPr/>
        </p:nvSpPr>
        <p:spPr>
          <a:xfrm>
            <a:off x="3358108" y="1826599"/>
            <a:ext cx="4251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smtClean="0"/>
              <a:t>Lorentz force = centrifugal force</a:t>
            </a:r>
            <a:endParaRPr lang="en-GB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173585" y="2460468"/>
                <a:ext cx="250068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𝐿𝑜𝑟𝑒𝑛𝑡𝑧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GB" sz="240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3585" y="2460468"/>
                <a:ext cx="2500685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2683" r="-2195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836086" y="2186109"/>
                <a:ext cx="2776849" cy="8036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𝑐𝑒𝑛𝑡𝑟𝑖𝑓𝑢𝑔𝑎𝑙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GB" sz="24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lang="en-GB" sz="240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6086" y="2186109"/>
                <a:ext cx="2776849" cy="80368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5084298" y="2412493"/>
            <a:ext cx="341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smtClean="0"/>
              <a:t>=</a:t>
            </a:r>
            <a:endParaRPr lang="en-GB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087779" y="3651699"/>
                <a:ext cx="2282420" cy="8036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GB" sz="24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lang="en-GB" sz="240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779" y="3651699"/>
                <a:ext cx="2282420" cy="80368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3987848" y="5309288"/>
            <a:ext cx="2951449" cy="46166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400" smtClean="0">
                <a:solidFill>
                  <a:schemeClr val="bg2"/>
                </a:solidFill>
              </a:rPr>
              <a:t>Beam rigidity formula</a:t>
            </a:r>
            <a:endParaRPr lang="en-GB" sz="2400">
              <a:solidFill>
                <a:schemeClr val="bg2"/>
              </a:solidFill>
            </a:endParaRPr>
          </a:p>
        </p:txBody>
      </p:sp>
      <p:sp>
        <p:nvSpPr>
          <p:cNvPr id="15" name="Right Brace 14"/>
          <p:cNvSpPr/>
          <p:nvPr/>
        </p:nvSpPr>
        <p:spPr>
          <a:xfrm>
            <a:off x="3697125" y="3639967"/>
            <a:ext cx="83102" cy="193558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  <p:grpSp>
        <p:nvGrpSpPr>
          <p:cNvPr id="17" name="Group 16"/>
          <p:cNvGrpSpPr/>
          <p:nvPr/>
        </p:nvGrpSpPr>
        <p:grpSpPr>
          <a:xfrm>
            <a:off x="7368541" y="3148887"/>
            <a:ext cx="3694423" cy="3627112"/>
            <a:chOff x="7368541" y="3148887"/>
            <a:chExt cx="3694423" cy="362711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90556" y="3148887"/>
              <a:ext cx="3672408" cy="361464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368541" y="6437445"/>
              <a:ext cx="20826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smtClean="0">
                  <a:solidFill>
                    <a:schemeClr val="bg2"/>
                  </a:solidFill>
                </a:rPr>
                <a:t>Mechanical equivalent</a:t>
              </a:r>
              <a:endParaRPr lang="en-GB" sz="1600">
                <a:solidFill>
                  <a:schemeClr val="bg2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138822" y="4191418"/>
            <a:ext cx="1883849" cy="601748"/>
            <a:chOff x="9138822" y="4191418"/>
            <a:chExt cx="1883849" cy="601748"/>
          </a:xfrm>
        </p:grpSpPr>
        <p:sp>
          <p:nvSpPr>
            <p:cNvPr id="18" name="TextBox 17"/>
            <p:cNvSpPr txBox="1"/>
            <p:nvPr/>
          </p:nvSpPr>
          <p:spPr>
            <a:xfrm>
              <a:off x="9138822" y="4331501"/>
              <a:ext cx="18838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smtClean="0">
                  <a:solidFill>
                    <a:schemeClr val="bg2"/>
                  </a:solidFill>
                </a:rPr>
                <a:t>Lorentz force</a:t>
              </a:r>
              <a:endParaRPr lang="en-GB" sz="2400">
                <a:solidFill>
                  <a:schemeClr val="bg2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9580910" y="4191418"/>
              <a:ext cx="437394" cy="263963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9122130" y="4933249"/>
            <a:ext cx="1508786" cy="1341911"/>
            <a:chOff x="9122130" y="4933249"/>
            <a:chExt cx="1508786" cy="1341911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9370776" y="5309288"/>
              <a:ext cx="1260140" cy="46166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9766820" y="4933249"/>
              <a:ext cx="216024" cy="13419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9122130" y="5149802"/>
              <a:ext cx="4587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smtClean="0">
                  <a:solidFill>
                    <a:schemeClr val="bg2"/>
                  </a:solidFill>
                </a:rPr>
                <a:t>B</a:t>
              </a:r>
              <a:endParaRPr lang="en-GB" sz="3600">
                <a:solidFill>
                  <a:schemeClr val="bg2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739373" y="1948558"/>
            <a:ext cx="2863286" cy="3424658"/>
            <a:chOff x="8739373" y="1948558"/>
            <a:chExt cx="2863286" cy="3424658"/>
          </a:xfrm>
        </p:grpSpPr>
        <p:sp>
          <p:nvSpPr>
            <p:cNvPr id="32" name="TextBox 31"/>
            <p:cNvSpPr txBox="1"/>
            <p:nvPr/>
          </p:nvSpPr>
          <p:spPr>
            <a:xfrm>
              <a:off x="9066387" y="1948558"/>
              <a:ext cx="253627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i="1" smtClean="0">
                  <a:solidFill>
                    <a:srgbClr val="FFFF00"/>
                  </a:solidFill>
                </a:rPr>
                <a:t>ρ</a:t>
              </a:r>
              <a:r>
                <a:rPr lang="en-GB" sz="2400" smtClean="0">
                  <a:solidFill>
                    <a:srgbClr val="FFFF00"/>
                  </a:solidFill>
                </a:rPr>
                <a:t>: curvature radius</a:t>
              </a:r>
            </a:p>
            <a:p>
              <a:r>
                <a:rPr lang="en-GB" sz="2400" smtClean="0"/>
                <a:t>m: particle mass</a:t>
              </a:r>
            </a:p>
            <a:p>
              <a:r>
                <a:rPr lang="en-GB" sz="2400" smtClean="0"/>
                <a:t>v: particle velocity</a:t>
              </a:r>
              <a:endParaRPr lang="en-GB" sz="240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739373" y="4726885"/>
              <a:ext cx="428322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wrap="none">
              <a:spAutoFit/>
            </a:bodyPr>
            <a:lstStyle/>
            <a:p>
              <a:r>
                <a:rPr lang="el-GR" sz="3600" i="1">
                  <a:solidFill>
                    <a:schemeClr val="bg1"/>
                  </a:solidFill>
                </a:rPr>
                <a:t>ρ</a:t>
              </a:r>
              <a:endParaRPr lang="en-GB" sz="360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551227" y="4990357"/>
            <a:ext cx="2089033" cy="744864"/>
            <a:chOff x="1551227" y="4990357"/>
            <a:chExt cx="2089033" cy="74486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2184495" y="4990357"/>
                  <a:ext cx="1298882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oMath>
                    </m:oMathPara>
                  </a14:m>
                  <a:endParaRPr lang="en-GB" sz="240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4495" y="4990357"/>
                  <a:ext cx="1298882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5634" r="-2817" b="-2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TextBox 34"/>
            <p:cNvSpPr txBox="1"/>
            <p:nvPr/>
          </p:nvSpPr>
          <p:spPr>
            <a:xfrm>
              <a:off x="1551227" y="5365889"/>
              <a:ext cx="20890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mtClean="0"/>
                <a:t>Particle momentu</a:t>
              </a:r>
              <a:r>
                <a:rPr lang="en-GB"/>
                <a:t>m</a:t>
              </a:r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 lang="mr-IN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uk-UA" smtClean="0"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485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/>
      <p:bldP spid="10" grpId="0"/>
      <p:bldP spid="11" grpId="0"/>
      <p:bldP spid="12" grpId="0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3852" y="-685800"/>
            <a:ext cx="9144001" cy="1371600"/>
          </a:xfrm>
        </p:spPr>
        <p:txBody>
          <a:bodyPr/>
          <a:lstStyle/>
          <a:p>
            <a:r>
              <a:rPr lang="en-GB" smtClean="0"/>
              <a:t>Let’s build our first circular accelerator!!</a:t>
            </a:r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621804" y="980728"/>
            <a:ext cx="11305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smtClean="0"/>
              <a:t>We need a magnetic field perpendicular to the particle trajectory to bend the particles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smtClean="0"/>
              <a:t>We need an electric field to give energy to the particles </a:t>
            </a:r>
            <a:r>
              <a:rPr lang="en-GB" sz="2400" smtClean="0">
                <a:sym typeface="Wingdings" panose="05000000000000000000" pitchFamily="2" charset="2"/>
              </a:rPr>
              <a:t> magnetic fields do not change the energy of the particles, why?</a:t>
            </a:r>
            <a:endParaRPr lang="en-GB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161820" y="2475985"/>
                <a:ext cx="2080378" cy="6225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𝐸𝑛𝑒𝑟𝑔𝑦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trlPr>
                            <a:rPr lang="en-GB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  <m:e>
                          <m:acc>
                            <m:accPr>
                              <m:chr m:val="⃗"/>
                              <m:ctrlPr>
                                <a:rPr lang="en-GB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GB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820" y="2475985"/>
                <a:ext cx="2080378" cy="6225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/>
          <p:cNvSpPr/>
          <p:nvPr/>
        </p:nvSpPr>
        <p:spPr>
          <a:xfrm>
            <a:off x="5745996" y="2564904"/>
            <a:ext cx="576064" cy="43204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252605" y="2468805"/>
            <a:ext cx="5326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Those are vectors! They have direction and magnitude</a:t>
            </a:r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4430163" y="2996952"/>
            <a:ext cx="3032401" cy="3403848"/>
            <a:chOff x="4430163" y="2996952"/>
            <a:chExt cx="3032401" cy="340384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30163" y="3920657"/>
              <a:ext cx="3032401" cy="248014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809804" y="3560617"/>
              <a:ext cx="2592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mtClean="0"/>
                <a:t>This is the scalar product:</a:t>
              </a:r>
              <a:endParaRPr lang="en-GB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5998024" y="2996952"/>
              <a:ext cx="0" cy="3600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261106" y="3932448"/>
            <a:ext cx="3888415" cy="1561014"/>
            <a:chOff x="260992" y="3932448"/>
            <a:chExt cx="4561199" cy="1561014"/>
          </a:xfrm>
        </p:grpSpPr>
        <p:sp>
          <p:nvSpPr>
            <p:cNvPr id="19" name="TextBox 18"/>
            <p:cNvSpPr txBox="1"/>
            <p:nvPr/>
          </p:nvSpPr>
          <p:spPr>
            <a:xfrm>
              <a:off x="587941" y="3932448"/>
              <a:ext cx="36437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mtClean="0"/>
                <a:t>If A and B are parallel </a:t>
              </a:r>
              <a:r>
                <a:rPr lang="en-GB" smtClean="0">
                  <a:sym typeface="Wingdings" panose="05000000000000000000" pitchFamily="2" charset="2"/>
                </a:rPr>
                <a:t> </a:t>
              </a:r>
              <a:r>
                <a:rPr lang="el-GR">
                  <a:sym typeface="Wingdings" panose="05000000000000000000" pitchFamily="2" charset="2"/>
                </a:rPr>
                <a:t>θ </a:t>
              </a:r>
              <a:r>
                <a:rPr lang="en-GB" smtClean="0">
                  <a:sym typeface="Wingdings" panose="05000000000000000000" pitchFamily="2" charset="2"/>
                </a:rPr>
                <a:t>= 0</a:t>
              </a:r>
              <a:r>
                <a:rPr lang="en-GB" baseline="30000" smtClean="0">
                  <a:sym typeface="Wingdings" panose="05000000000000000000" pitchFamily="2" charset="2"/>
                </a:rPr>
                <a:t>0</a:t>
              </a:r>
              <a:r>
                <a:rPr lang="en-GB" smtClean="0">
                  <a:sym typeface="Wingdings" panose="05000000000000000000" pitchFamily="2" charset="2"/>
                </a:rPr>
                <a:t>  cos</a:t>
              </a:r>
              <a:r>
                <a:rPr lang="el-GR" smtClean="0">
                  <a:sym typeface="Wingdings" panose="05000000000000000000" pitchFamily="2" charset="2"/>
                </a:rPr>
                <a:t>θ</a:t>
              </a:r>
              <a:r>
                <a:rPr lang="en-GB" smtClean="0">
                  <a:sym typeface="Wingdings" panose="05000000000000000000" pitchFamily="2" charset="2"/>
                </a:rPr>
                <a:t> = 1</a:t>
              </a:r>
              <a:endParaRPr lang="en-GB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60992" y="4847131"/>
              <a:ext cx="41705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mtClean="0"/>
                <a:t>The force gives the maximum energy increase</a:t>
              </a:r>
              <a:endParaRPr lang="en-GB"/>
            </a:p>
          </p:txBody>
        </p:sp>
        <p:sp>
          <p:nvSpPr>
            <p:cNvPr id="35" name="Left Arrow 34"/>
            <p:cNvSpPr/>
            <p:nvPr/>
          </p:nvSpPr>
          <p:spPr>
            <a:xfrm>
              <a:off x="3843783" y="5001485"/>
              <a:ext cx="978408" cy="484632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708967" y="3962526"/>
            <a:ext cx="3777980" cy="2172229"/>
            <a:chOff x="7708967" y="3962526"/>
            <a:chExt cx="3777980" cy="2172229"/>
          </a:xfrm>
        </p:grpSpPr>
        <p:sp>
          <p:nvSpPr>
            <p:cNvPr id="36" name="Right Arrow 35"/>
            <p:cNvSpPr/>
            <p:nvPr/>
          </p:nvSpPr>
          <p:spPr>
            <a:xfrm>
              <a:off x="7708967" y="5012920"/>
              <a:ext cx="833717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mtClean="0"/>
                <a:t> </a:t>
              </a:r>
              <a:endParaRPr lang="en-GB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719970" y="3962526"/>
              <a:ext cx="37611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mtClean="0"/>
                <a:t>If A and B are orthogonal </a:t>
              </a:r>
              <a:r>
                <a:rPr lang="en-GB" smtClean="0">
                  <a:sym typeface="Wingdings" panose="05000000000000000000" pitchFamily="2" charset="2"/>
                </a:rPr>
                <a:t> </a:t>
              </a:r>
              <a:r>
                <a:rPr lang="el-GR">
                  <a:sym typeface="Wingdings" panose="05000000000000000000" pitchFamily="2" charset="2"/>
                </a:rPr>
                <a:t>θ </a:t>
              </a:r>
              <a:r>
                <a:rPr lang="en-GB" smtClean="0">
                  <a:sym typeface="Wingdings" panose="05000000000000000000" pitchFamily="2" charset="2"/>
                </a:rPr>
                <a:t>= 90</a:t>
              </a:r>
              <a:r>
                <a:rPr lang="en-GB" baseline="30000" smtClean="0">
                  <a:sym typeface="Wingdings" panose="05000000000000000000" pitchFamily="2" charset="2"/>
                </a:rPr>
                <a:t>o</a:t>
              </a:r>
              <a:r>
                <a:rPr lang="en-GB" smtClean="0">
                  <a:sym typeface="Wingdings" panose="05000000000000000000" pitchFamily="2" charset="2"/>
                </a:rPr>
                <a:t>  cos</a:t>
              </a:r>
              <a:r>
                <a:rPr lang="el-GR" smtClean="0">
                  <a:sym typeface="Wingdings" panose="05000000000000000000" pitchFamily="2" charset="2"/>
                </a:rPr>
                <a:t>θ</a:t>
              </a:r>
              <a:r>
                <a:rPr lang="en-GB" smtClean="0">
                  <a:sym typeface="Wingdings" panose="05000000000000000000" pitchFamily="2" charset="2"/>
                </a:rPr>
                <a:t> = 0</a:t>
              </a:r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/>
                <p:cNvSpPr/>
                <p:nvPr/>
              </p:nvSpPr>
              <p:spPr>
                <a:xfrm>
                  <a:off x="8981995" y="4757234"/>
                  <a:ext cx="142776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𝐸𝑛𝑒𝑟𝑔𝑦</m:t>
                      </m:r>
                    </m:oMath>
                  </a14:m>
                  <a:r>
                    <a:rPr lang="en-GB" smtClean="0"/>
                    <a:t> = 0</a:t>
                  </a:r>
                  <a:endParaRPr lang="en-GB"/>
                </a:p>
              </p:txBody>
            </p:sp>
          </mc:Choice>
          <mc:Fallback xmlns="">
            <p:sp>
              <p:nvSpPr>
                <p:cNvPr id="39" name="Rectangle 3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1995" y="4757234"/>
                  <a:ext cx="1427763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8197" r="-2553" b="-2459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8246587" y="5211425"/>
                  <a:ext cx="3240360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mtClean="0"/>
                    <a:t>Since the magnetic field is orthogonal to the particle trajectory </a:t>
                  </a:r>
                  <a14:m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𝐸𝑛𝑒𝑟𝑔𝑦</m:t>
                      </m:r>
                    </m:oMath>
                  </a14:m>
                  <a:r>
                    <a:rPr lang="en-GB"/>
                    <a:t> = </a:t>
                  </a:r>
                  <a:r>
                    <a:rPr lang="en-GB" smtClean="0"/>
                    <a:t>0</a:t>
                  </a:r>
                  <a:endParaRPr lang="en-GB"/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46587" y="5211425"/>
                  <a:ext cx="3240360" cy="92333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3974" b="-993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7676" y="1755360"/>
            <a:ext cx="576073" cy="646757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 lang="en-GB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 lang="es-E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uk-UA" smtClean="0"/>
              <a:t>23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436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804" y="-572616"/>
            <a:ext cx="10886500" cy="1371600"/>
          </a:xfrm>
        </p:spPr>
        <p:txBody>
          <a:bodyPr/>
          <a:lstStyle/>
          <a:p>
            <a:r>
              <a:rPr lang="en-GB" smtClean="0"/>
              <a:t>This is our first circular accelerator </a:t>
            </a:r>
            <a:r>
              <a:rPr lang="en-GB" smtClean="0">
                <a:sym typeface="Wingdings" panose="05000000000000000000" pitchFamily="2" charset="2"/>
              </a:rPr>
              <a:t> cyclotron</a:t>
            </a:r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8628" y="1160747"/>
            <a:ext cx="3373830" cy="2520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1636" y="1304764"/>
            <a:ext cx="3496992" cy="201622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7133924" y="1664803"/>
            <a:ext cx="1440160" cy="14401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7349948" y="2960947"/>
            <a:ext cx="1440160" cy="14401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866196" y="2096851"/>
            <a:ext cx="2214733" cy="7200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845892" y="2672915"/>
            <a:ext cx="2232248" cy="7200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406780" y="3176971"/>
            <a:ext cx="810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solidFill>
                  <a:schemeClr val="bg1"/>
                </a:solidFill>
              </a:rPr>
              <a:t>B ~ 2 T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83027" y="4185083"/>
            <a:ext cx="54160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The first circular accelerator was developed by E. O. Lawrence at Univ. California in 1930.</a:t>
            </a:r>
          </a:p>
          <a:p>
            <a:r>
              <a:rPr lang="en-US" smtClean="0"/>
              <a:t>In 1932 Lawrence and Livingston built the first cyclotron suitable for experiments with 1.2 MeV peak energy.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767635" y="3577529"/>
                <a:ext cx="1198020" cy="7870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𝑞𝐵</m:t>
                          </m:r>
                        </m:den>
                      </m:f>
                    </m:oMath>
                  </m:oMathPara>
                </a14:m>
                <a:endParaRPr lang="en-GB" sz="240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7635" y="3577529"/>
                <a:ext cx="1198020" cy="78707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288343" y="4420031"/>
            <a:ext cx="4130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mtClean="0"/>
              <a:t>If B is a constant uniform magnetic field </a:t>
            </a:r>
            <a:r>
              <a:rPr lang="en-GB" smtClean="0">
                <a:sym typeface="Wingdings" panose="05000000000000000000" pitchFamily="2" charset="2"/>
              </a:rPr>
              <a:t> </a:t>
            </a:r>
            <a:r>
              <a:rPr lang="el-GR" smtClean="0">
                <a:sym typeface="Wingdings" panose="05000000000000000000" pitchFamily="2" charset="2"/>
              </a:rPr>
              <a:t>ρ</a:t>
            </a:r>
            <a:r>
              <a:rPr lang="en-GB" smtClean="0">
                <a:sym typeface="Wingdings" panose="05000000000000000000" pitchFamily="2" charset="2"/>
              </a:rPr>
              <a:t> increases as the particle momentum increases </a:t>
            </a:r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 lang="en-GB"/>
          </a:p>
        </p:txBody>
      </p:sp>
      <p:grpSp>
        <p:nvGrpSpPr>
          <p:cNvPr id="18" name="Group 17"/>
          <p:cNvGrpSpPr/>
          <p:nvPr/>
        </p:nvGrpSpPr>
        <p:grpSpPr>
          <a:xfrm>
            <a:off x="4900071" y="3681027"/>
            <a:ext cx="1609480" cy="2206948"/>
            <a:chOff x="4900071" y="4149080"/>
            <a:chExt cx="1609480" cy="220694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1099" y="4149080"/>
              <a:ext cx="1543050" cy="216217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900071" y="5986696"/>
              <a:ext cx="1609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mtClean="0"/>
                <a:t>E. O. Lawrence</a:t>
              </a:r>
              <a:endParaRPr lang="en-GB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05482" y="908720"/>
            <a:ext cx="3989793" cy="2592288"/>
            <a:chOff x="605482" y="908720"/>
            <a:chExt cx="3989793" cy="259228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1809" y="1124744"/>
              <a:ext cx="3637139" cy="2376264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2854052" y="908720"/>
              <a:ext cx="1741223" cy="82809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/>
            <p:cNvSpPr/>
            <p:nvPr/>
          </p:nvSpPr>
          <p:spPr>
            <a:xfrm>
              <a:off x="605482" y="2006841"/>
              <a:ext cx="1162153" cy="117013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23739" y="5372643"/>
            <a:ext cx="4323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/>
              <a:t>The vacuum chamber has to be big enough to accommodate the full particle trajectory before extraction</a:t>
            </a:r>
            <a:endParaRPr lang="en-GB"/>
          </a:p>
        </p:txBody>
      </p:sp>
      <p:grpSp>
        <p:nvGrpSpPr>
          <p:cNvPr id="24" name="Group 23"/>
          <p:cNvGrpSpPr/>
          <p:nvPr/>
        </p:nvGrpSpPr>
        <p:grpSpPr>
          <a:xfrm>
            <a:off x="3299131" y="1710611"/>
            <a:ext cx="2334712" cy="710276"/>
            <a:chOff x="3299131" y="1710611"/>
            <a:chExt cx="2334712" cy="710276"/>
          </a:xfrm>
        </p:grpSpPr>
        <p:cxnSp>
          <p:nvCxnSpPr>
            <p:cNvPr id="15" name="Straight Arrow Connector 14"/>
            <p:cNvCxnSpPr/>
            <p:nvPr/>
          </p:nvCxnSpPr>
          <p:spPr>
            <a:xfrm flipH="1" flipV="1">
              <a:off x="3299131" y="2312876"/>
              <a:ext cx="2334712" cy="108011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322114" y="1710611"/>
              <a:ext cx="12978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mtClean="0">
                  <a:solidFill>
                    <a:schemeClr val="bg1"/>
                  </a:solidFill>
                </a:rPr>
                <a:t>Vacuum chamber</a:t>
              </a:r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2613536" y="2301364"/>
            <a:ext cx="144016" cy="144016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 lang="es-E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uk-UA" smtClean="0"/>
              <a:t>24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9343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1133 -0.00116 L -0.01667 -0.0132 L -0.01264 -0.02269 L -0.00391 -0.02732 L 0.00612 -0.02616 L 0.0155 -0.01667 L 0.01953 -0.00718 L 0.01875 0.00486 L 0.01341 0.01064 L 0.00469 0.01435 L -0.01407 0.01203 L -0.02735 0.00115 L -0.02944 -0.01181 L -0.0267 -0.025 L -0.02071 -0.03334 L -0.01003 -0.03936 L -0.00261 -0.04167 L 0.00612 -0.04167 L 0.02214 -0.03334 L 0.03021 -0.02732 L 0.0349 -0.01551 L 0.03555 -0.00116 L 0.03152 0.01203 L 0.01615 0.02384 L 0 0.0287 L -0.01732 0.0287 L -0.03413 0.01551 L -0.04285 -0.00348 L -0.04285 -0.02153 L -0.03204 -0.0382 L -0.02266 -0.04653 L -0.00534 -0.05348 L 0.01615 -0.05486 L 0.03555 -0.04653 L 0.05027 -0.02848 L 0.05092 0.00115 L 0.04428 0.02268 L 0.02891 0.03703 L 0.01211 0.04652 L -0.01264 0.04768 L -0.03204 0.04051 L -0.0435 0.03101 L -0.0508 0.01666 L -0.05548 0 L -0.05483 -0.0132 L -0.05418 -0.02385 L -0.04884 -0.0382 L -0.04142 -0.04885 L -0.02944 -0.06065 L -0.01941 -0.06551 L -0.00599 -0.07014 L 0.00872 -0.07014 L 0.02618 -0.06783 L 0.04155 -0.05949 L 0.05704 -0.04653 L 0.06564 -0.025 L 0.06642 -0.00116 L 0.06173 0.02268 L 0.05236 0.04051 L 0.04493 0.05 L -0.02735 0.12639 " pathEditMode="relative" ptsTypes="AAAAAAAAAAAAAAAAAAAAAAAAAAAAAAAAAAAAAAAAAAAAAAAAAAAAAAAAAAAAAA">
                                      <p:cBhvr>
                                        <p:cTn id="5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  <p:bldP spid="14" grpId="0"/>
      <p:bldP spid="17" grpId="0"/>
      <p:bldP spid="22" grpId="0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458" y="-577649"/>
            <a:ext cx="9144001" cy="1371600"/>
          </a:xfrm>
        </p:spPr>
        <p:txBody>
          <a:bodyPr/>
          <a:lstStyle/>
          <a:p>
            <a:r>
              <a:rPr lang="en-GB" smtClean="0"/>
              <a:t>A little parenthesis about Relativity</a:t>
            </a:r>
            <a:endParaRPr lang="en-GB"/>
          </a:p>
        </p:txBody>
      </p:sp>
      <p:pic>
        <p:nvPicPr>
          <p:cNvPr id="37" name="Picture 35" descr="newtn3_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8523"/>
            <a:ext cx="2061964" cy="2886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21804" y="889229"/>
            <a:ext cx="115670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smtClean="0"/>
              <a:t>For over 200 years Newton’s equations of motion were believed to describe </a:t>
            </a:r>
            <a:r>
              <a:rPr lang="en-GB" sz="2400"/>
              <a:t>n</a:t>
            </a:r>
            <a:r>
              <a:rPr lang="en-GB" sz="2400" smtClean="0"/>
              <a:t>ature correctly. But in 1905 Einstein discovered an error in these laws and proposed a solution.</a:t>
            </a:r>
            <a:endParaRPr lang="en-GB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904465" y="1730783"/>
                <a:ext cx="3894912" cy="7034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GB" sz="2400" b="0" i="0" smtClean="0">
                          <a:latin typeface="Cambria Math" panose="02040503050406030204" pitchFamily="18" charset="0"/>
                        </a:rPr>
                        <m:t>m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𝑑𝑣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GB" sz="240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4465" y="1730783"/>
                <a:ext cx="3894912" cy="70346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/>
          <p:cNvSpPr/>
          <p:nvPr/>
        </p:nvSpPr>
        <p:spPr>
          <a:xfrm>
            <a:off x="6022404" y="1844824"/>
            <a:ext cx="290191" cy="589421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207775" y="1971759"/>
            <a:ext cx="3127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Newton assumes m is constant</a:t>
            </a:r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549796" y="2669892"/>
            <a:ext cx="11161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smtClean="0"/>
              <a:t>But Einstein, based on experimental observations, realised that the mass of a body increases with velocity!!</a:t>
            </a:r>
            <a:endParaRPr lang="en-GB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348731" y="3736536"/>
                <a:ext cx="1818768" cy="1091837"/>
              </a:xfrm>
              <a:prstGeom prst="rect">
                <a:avLst/>
              </a:prstGeom>
              <a:solidFill>
                <a:schemeClr val="accent3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GB" sz="2400" b="0" i="1" smtClean="0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GB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p>
                                      <m:r>
                                        <a:rPr lang="en-GB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GB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GB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en-GB" sz="24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8731" y="3736536"/>
                <a:ext cx="1818768" cy="109183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/>
          <p:cNvPicPr preferRelativeResize="0">
            <a:picLocks noChangeAspect="1"/>
          </p:cNvPicPr>
          <p:nvPr/>
        </p:nvPicPr>
        <p:blipFill rotWithShape="1">
          <a:blip r:embed="rId5"/>
          <a:srcRect b="18563"/>
          <a:stretch/>
        </p:blipFill>
        <p:spPr>
          <a:xfrm>
            <a:off x="7744909" y="4365105"/>
            <a:ext cx="4443916" cy="203569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94012" y="4928095"/>
            <a:ext cx="50626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m</a:t>
            </a:r>
            <a:r>
              <a:rPr lang="en-GB" baseline="-25000" smtClean="0"/>
              <a:t>0</a:t>
            </a:r>
            <a:r>
              <a:rPr lang="en-GB" smtClean="0"/>
              <a:t> is the rest mass, the mass of a not-moving body</a:t>
            </a:r>
          </a:p>
          <a:p>
            <a:r>
              <a:rPr lang="en-GB" smtClean="0"/>
              <a:t>c: speed of light (3x10</a:t>
            </a:r>
            <a:r>
              <a:rPr lang="en-GB" baseline="30000" smtClean="0"/>
              <a:t>5</a:t>
            </a:r>
            <a:r>
              <a:rPr lang="en-GB" smtClean="0"/>
              <a:t> km/s)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 lang="mr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uk-UA" smtClean="0"/>
              <a:t>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874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/>
      <p:bldP spid="11" grpId="0"/>
      <p:bldP spid="13" grpId="0" animBg="1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458" y="-577649"/>
            <a:ext cx="9144001" cy="1371600"/>
          </a:xfrm>
        </p:spPr>
        <p:txBody>
          <a:bodyPr/>
          <a:lstStyle/>
          <a:p>
            <a:r>
              <a:rPr lang="en-GB" smtClean="0"/>
              <a:t>A little parenthesis about Relativity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37828" y="963679"/>
                <a:ext cx="1818768" cy="10918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2400" b="0" i="1" smtClean="0">
                                  <a:latin typeface="Cambria Math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GB" sz="2400" b="0" i="1" smtClean="0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GB" sz="2400" b="0" i="1" smtClean="0"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p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GB" sz="2400" b="0" i="1" smtClean="0"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en-GB" sz="240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828" y="963679"/>
                <a:ext cx="1818768" cy="109183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243614" y="863112"/>
                <a:ext cx="1725601" cy="1153201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en-US" sz="24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3614" y="863112"/>
                <a:ext cx="1725601" cy="115320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872905" y="1076093"/>
                <a:ext cx="1518685" cy="369332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4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2905" y="1076093"/>
                <a:ext cx="1518685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2400" r="-1200" b="-2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Arrow 4"/>
          <p:cNvSpPr/>
          <p:nvPr/>
        </p:nvSpPr>
        <p:spPr>
          <a:xfrm>
            <a:off x="5089356" y="1074089"/>
            <a:ext cx="665134" cy="3733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ight Arrow 27"/>
          <p:cNvSpPr/>
          <p:nvPr/>
        </p:nvSpPr>
        <p:spPr>
          <a:xfrm>
            <a:off x="7563977" y="1066371"/>
            <a:ext cx="665134" cy="3733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8379173" y="1078098"/>
                <a:ext cx="2477345" cy="369332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GB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GB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173" y="1078098"/>
                <a:ext cx="2477345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478" r="-985" b="-2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2800447" y="2120371"/>
            <a:ext cx="261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Relativistic gamma factor</a:t>
            </a:r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8170365" y="2086716"/>
                <a:ext cx="3081934" cy="369332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GB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GB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0365" y="2086716"/>
                <a:ext cx="3081934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1976" r="-593" b="-229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293867" y="2580900"/>
            <a:ext cx="712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smtClean="0"/>
              <a:t>As the velocity of the particle gets closer to c, the mass m is greater and greater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50324" y="3488095"/>
            <a:ext cx="7128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smtClean="0">
                <a:sym typeface="Wingdings" panose="05000000000000000000" pitchFamily="2" charset="2"/>
              </a:rPr>
              <a:t>The body inertia increases and increases and the force applied to move the particle is less and less efficient, so the velocity increases more and more slowly and asymptotically approaches c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8739" y="5159218"/>
            <a:ext cx="9020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smtClean="0"/>
              <a:t>But it will never be equal to c because the mass grows exponentially</a:t>
            </a:r>
            <a:endParaRPr lang="en-GB" sz="2400"/>
          </a:p>
        </p:txBody>
      </p:sp>
      <p:sp>
        <p:nvSpPr>
          <p:cNvPr id="36" name="Right Arrow 35"/>
          <p:cNvSpPr/>
          <p:nvPr/>
        </p:nvSpPr>
        <p:spPr>
          <a:xfrm rot="5400000">
            <a:off x="9427217" y="1572938"/>
            <a:ext cx="381255" cy="3733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2" name="Group 41"/>
          <p:cNvGrpSpPr/>
          <p:nvPr/>
        </p:nvGrpSpPr>
        <p:grpSpPr>
          <a:xfrm>
            <a:off x="7812224" y="2585196"/>
            <a:ext cx="3798216" cy="2500092"/>
            <a:chOff x="7812224" y="2585196"/>
            <a:chExt cx="3798216" cy="2500092"/>
          </a:xfrm>
        </p:grpSpPr>
        <p:grpSp>
          <p:nvGrpSpPr>
            <p:cNvPr id="37" name="Group 36"/>
            <p:cNvGrpSpPr/>
            <p:nvPr/>
          </p:nvGrpSpPr>
          <p:grpSpPr>
            <a:xfrm>
              <a:off x="7812224" y="2585196"/>
              <a:ext cx="3798216" cy="2500092"/>
              <a:chOff x="7812224" y="2585196"/>
              <a:chExt cx="3798216" cy="2500092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12224" y="2585196"/>
                <a:ext cx="3798216" cy="2500092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9711332" y="4715956"/>
                <a:ext cx="457176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mtClean="0">
                    <a:solidFill>
                      <a:schemeClr val="bg1"/>
                    </a:solidFill>
                  </a:rPr>
                  <a:t>v/c</a:t>
                </a:r>
                <a:endParaRPr lang="en-GB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0486900" y="2664456"/>
                <a:ext cx="105153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mtClean="0">
                    <a:solidFill>
                      <a:schemeClr val="bg1"/>
                    </a:solidFill>
                  </a:rPr>
                  <a:t>LHC protons</a:t>
                </a:r>
                <a:endParaRPr lang="en-GB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6" name="Straight Arrow Connector 25"/>
              <p:cNvCxnSpPr/>
              <p:nvPr/>
            </p:nvCxnSpPr>
            <p:spPr>
              <a:xfrm>
                <a:off x="11252299" y="3212976"/>
                <a:ext cx="170705" cy="388556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10779182" y="3579536"/>
                  <a:ext cx="604716" cy="1692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1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GB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=7463</m:t>
                        </m:r>
                      </m:oMath>
                    </m:oMathPara>
                  </a14:m>
                  <a:endParaRPr lang="en-GB" sz="110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79182" y="3579536"/>
                  <a:ext cx="604716" cy="16927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5051" r="-6061" b="-2142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Oval 40"/>
            <p:cNvSpPr/>
            <p:nvPr/>
          </p:nvSpPr>
          <p:spPr>
            <a:xfrm>
              <a:off x="11423004" y="3601532"/>
              <a:ext cx="115428" cy="5654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9" name="Right Arrow 8"/>
          <p:cNvSpPr/>
          <p:nvPr/>
        </p:nvSpPr>
        <p:spPr>
          <a:xfrm>
            <a:off x="9537601" y="4308894"/>
            <a:ext cx="978408" cy="1886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6995848" y="5761775"/>
                <a:ext cx="1801391" cy="5672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=0.9999=</m:t>
                      </m:r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GB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5848" y="5761775"/>
                <a:ext cx="1801391" cy="56720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2349996" y="5743951"/>
                <a:ext cx="3849836" cy="6028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7000 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𝐺𝑒𝑉</m:t>
                          </m:r>
                        </m:num>
                        <m:den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0.938 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𝐺𝑒𝑉</m:t>
                          </m:r>
                        </m:den>
                      </m:f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=7463</m:t>
                      </m:r>
                    </m:oMath>
                  </m:oMathPara>
                </a14:m>
                <a:endParaRPr lang="en-GB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9996" y="5743951"/>
                <a:ext cx="3849836" cy="602857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ight Arrow 45"/>
          <p:cNvSpPr/>
          <p:nvPr/>
        </p:nvSpPr>
        <p:spPr>
          <a:xfrm>
            <a:off x="6327142" y="5912746"/>
            <a:ext cx="541396" cy="3014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TextBox 46"/>
          <p:cNvSpPr txBox="1"/>
          <p:nvPr/>
        </p:nvSpPr>
        <p:spPr>
          <a:xfrm>
            <a:off x="9109229" y="5875531"/>
            <a:ext cx="2313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Relativistic beta factor</a:t>
            </a:r>
            <a:endParaRPr lang="en-GB"/>
          </a:p>
        </p:txBody>
      </p:sp>
      <p:sp>
        <p:nvSpPr>
          <p:cNvPr id="48" name="TextBox 47"/>
          <p:cNvSpPr txBox="1"/>
          <p:nvPr/>
        </p:nvSpPr>
        <p:spPr>
          <a:xfrm>
            <a:off x="764901" y="5851246"/>
            <a:ext cx="1273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smtClean="0"/>
              <a:t>e.g. LHC</a:t>
            </a:r>
            <a:endParaRPr lang="en-GB" sz="24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 lang="es-E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uk-UA" smtClean="0"/>
              <a:t>26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770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5" grpId="0" animBg="1"/>
      <p:bldP spid="28" grpId="0" animBg="1"/>
      <p:bldP spid="30" grpId="0" animBg="1"/>
      <p:bldP spid="6" grpId="0"/>
      <p:bldP spid="31" grpId="0" animBg="1"/>
      <p:bldP spid="7" grpId="0"/>
      <p:bldP spid="35" grpId="0"/>
      <p:bldP spid="11" grpId="0"/>
      <p:bldP spid="36" grpId="0" animBg="1"/>
      <p:bldP spid="9" grpId="0" animBg="1"/>
      <p:bldP spid="44" grpId="0"/>
      <p:bldP spid="45" grpId="0"/>
      <p:bldP spid="46" grpId="0" animBg="1"/>
      <p:bldP spid="47" grpId="0"/>
      <p:bldP spid="4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844" y="-149284"/>
            <a:ext cx="9144001" cy="1371600"/>
          </a:xfrm>
        </p:spPr>
        <p:txBody>
          <a:bodyPr/>
          <a:lstStyle/>
          <a:p>
            <a:r>
              <a:rPr lang="en-US" smtClean="0"/>
              <a:t>We are doing well so far, but MeV it is not enough, how can we reach GeV energies?</a:t>
            </a:r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0566872"/>
              </p:ext>
            </p:extLst>
          </p:nvPr>
        </p:nvGraphicFramePr>
        <p:xfrm>
          <a:off x="2277988" y="1268760"/>
          <a:ext cx="8280920" cy="4925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3099">
                  <a:extLst>
                    <a:ext uri="{9D8B030D-6E8A-4147-A177-3AD203B41FA5}">
                      <a16:colId xmlns="" xmlns:a16="http://schemas.microsoft.com/office/drawing/2014/main" val="4093046294"/>
                    </a:ext>
                  </a:extLst>
                </a:gridCol>
                <a:gridCol w="932852">
                  <a:extLst>
                    <a:ext uri="{9D8B030D-6E8A-4147-A177-3AD203B41FA5}">
                      <a16:colId xmlns="" xmlns:a16="http://schemas.microsoft.com/office/drawing/2014/main" val="1146687858"/>
                    </a:ext>
                  </a:extLst>
                </a:gridCol>
                <a:gridCol w="1492562">
                  <a:extLst>
                    <a:ext uri="{9D8B030D-6E8A-4147-A177-3AD203B41FA5}">
                      <a16:colId xmlns="" xmlns:a16="http://schemas.microsoft.com/office/drawing/2014/main" val="3983677444"/>
                    </a:ext>
                  </a:extLst>
                </a:gridCol>
                <a:gridCol w="962180">
                  <a:extLst>
                    <a:ext uri="{9D8B030D-6E8A-4147-A177-3AD203B41FA5}">
                      <a16:colId xmlns="" xmlns:a16="http://schemas.microsoft.com/office/drawing/2014/main" val="3655894463"/>
                    </a:ext>
                  </a:extLst>
                </a:gridCol>
                <a:gridCol w="3240227">
                  <a:extLst>
                    <a:ext uri="{9D8B030D-6E8A-4147-A177-3AD203B41FA5}">
                      <a16:colId xmlns="" xmlns:a16="http://schemas.microsoft.com/office/drawing/2014/main" val="883423371"/>
                    </a:ext>
                  </a:extLst>
                </a:gridCol>
              </a:tblGrid>
              <a:tr h="562055"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Size (m)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Size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Beam energy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Instrument</a:t>
                      </a:r>
                      <a:endParaRPr lang="en-GB" sz="16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95897811"/>
                  </a:ext>
                </a:extLst>
              </a:tr>
              <a:tr h="401468">
                <a:tc rowSpan="2">
                  <a:txBody>
                    <a:bodyPr/>
                    <a:lstStyle/>
                    <a:p>
                      <a:r>
                        <a:rPr lang="en-GB" sz="1600" smtClean="0"/>
                        <a:t>Aggregate of molecules:</a:t>
                      </a:r>
                      <a:r>
                        <a:rPr lang="en-GB" sz="1600" baseline="0" smtClean="0"/>
                        <a:t> cell/bacteria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10</a:t>
                      </a:r>
                      <a:r>
                        <a:rPr lang="en-GB" sz="1600" baseline="30000" smtClean="0"/>
                        <a:t>-5</a:t>
                      </a:r>
                      <a:endParaRPr lang="en-GB" sz="1600" baseline="30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10 micro</a:t>
                      </a:r>
                      <a:r>
                        <a:rPr lang="en-GB" sz="1600" baseline="0" smtClean="0"/>
                        <a:t> meter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0.1 eV</a:t>
                      </a:r>
                      <a:endParaRPr lang="en-GB" sz="160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1600" smtClean="0"/>
                        <a:t>Optical microscope</a:t>
                      </a:r>
                      <a:endParaRPr lang="en-GB" sz="160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46061585"/>
                  </a:ext>
                </a:extLst>
              </a:tr>
              <a:tr h="40146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10</a:t>
                      </a:r>
                      <a:r>
                        <a:rPr lang="en-GB" sz="1600" baseline="30000" smtClean="0"/>
                        <a:t>-7</a:t>
                      </a:r>
                      <a:endParaRPr lang="en-GB" sz="1600" baseline="30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100 </a:t>
                      </a:r>
                      <a:r>
                        <a:rPr lang="en-GB" sz="1600" err="1" smtClean="0"/>
                        <a:t>nano</a:t>
                      </a:r>
                      <a:r>
                        <a:rPr lang="en-GB" sz="1600" smtClean="0"/>
                        <a:t> meter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10 eV</a:t>
                      </a:r>
                      <a:endParaRPr lang="en-GB" sz="160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1726042"/>
                  </a:ext>
                </a:extLst>
              </a:tr>
              <a:tr h="562055">
                <a:tc>
                  <a:txBody>
                    <a:bodyPr/>
                    <a:lstStyle/>
                    <a:p>
                      <a:r>
                        <a:rPr lang="en-GB" sz="1600" smtClean="0"/>
                        <a:t>Aggregate of atoms:</a:t>
                      </a:r>
                      <a:r>
                        <a:rPr lang="en-GB" sz="1600" baseline="0" smtClean="0"/>
                        <a:t> molecules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10</a:t>
                      </a:r>
                      <a:r>
                        <a:rPr lang="en-GB" sz="1600" baseline="30000" smtClean="0"/>
                        <a:t>-9</a:t>
                      </a:r>
                      <a:endParaRPr lang="en-GB" sz="1600" baseline="30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1 </a:t>
                      </a:r>
                      <a:r>
                        <a:rPr lang="en-GB" sz="1600" err="1" smtClean="0"/>
                        <a:t>nano</a:t>
                      </a:r>
                      <a:r>
                        <a:rPr lang="en-GB" sz="1600" smtClean="0"/>
                        <a:t> meter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1 </a:t>
                      </a:r>
                      <a:r>
                        <a:rPr lang="en-GB" sz="1600" err="1" smtClean="0"/>
                        <a:t>keV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Electron microscope</a:t>
                      </a:r>
                      <a:endParaRPr lang="en-GB" sz="16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21043521"/>
                  </a:ext>
                </a:extLst>
              </a:tr>
              <a:tr h="562055">
                <a:tc>
                  <a:txBody>
                    <a:bodyPr/>
                    <a:lstStyle/>
                    <a:p>
                      <a:r>
                        <a:rPr lang="en-GB" sz="1600" smtClean="0"/>
                        <a:t>Atoms: </a:t>
                      </a:r>
                      <a:r>
                        <a:rPr lang="en-GB" sz="1600" err="1" smtClean="0"/>
                        <a:t>nucleus+electrons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10</a:t>
                      </a:r>
                      <a:r>
                        <a:rPr lang="en-GB" sz="1600" baseline="30000" smtClean="0"/>
                        <a:t>-10</a:t>
                      </a:r>
                      <a:endParaRPr lang="en-GB" sz="1600" baseline="30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0.1 </a:t>
                      </a:r>
                      <a:r>
                        <a:rPr lang="en-GB" sz="1600" err="1" smtClean="0"/>
                        <a:t>nano</a:t>
                      </a:r>
                      <a:r>
                        <a:rPr lang="en-GB" sz="1600" smtClean="0"/>
                        <a:t> meter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10 </a:t>
                      </a:r>
                      <a:r>
                        <a:rPr lang="en-GB" sz="1600" err="1" smtClean="0"/>
                        <a:t>keV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Synchrotron</a:t>
                      </a:r>
                      <a:r>
                        <a:rPr lang="en-GB" sz="1600" baseline="0" smtClean="0"/>
                        <a:t> radiation</a:t>
                      </a:r>
                      <a:endParaRPr lang="en-GB" sz="16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18902452"/>
                  </a:ext>
                </a:extLst>
              </a:tr>
              <a:tr h="562055">
                <a:tc>
                  <a:txBody>
                    <a:bodyPr/>
                    <a:lstStyle/>
                    <a:p>
                      <a:r>
                        <a:rPr lang="en-GB" sz="1600" smtClean="0"/>
                        <a:t>Nucleus (Oxygen: 8p+8n)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10</a:t>
                      </a:r>
                      <a:r>
                        <a:rPr lang="en-GB" sz="1600" baseline="30000" smtClean="0"/>
                        <a:t>-14</a:t>
                      </a:r>
                      <a:endParaRPr lang="en-GB" sz="1600" baseline="30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0.01 </a:t>
                      </a:r>
                      <a:r>
                        <a:rPr lang="en-GB" sz="1600" err="1" smtClean="0"/>
                        <a:t>pico</a:t>
                      </a:r>
                      <a:r>
                        <a:rPr lang="en-GB" sz="1600" smtClean="0"/>
                        <a:t> meter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&gt;100 MeV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Low energy e- or p+ accelerator</a:t>
                      </a:r>
                      <a:endParaRPr lang="en-GB" sz="16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10663589"/>
                  </a:ext>
                </a:extLst>
              </a:tr>
              <a:tr h="562055">
                <a:tc>
                  <a:txBody>
                    <a:bodyPr/>
                    <a:lstStyle/>
                    <a:p>
                      <a:r>
                        <a:rPr lang="en-GB" sz="1600" smtClean="0"/>
                        <a:t>Aggregate of quarks:</a:t>
                      </a:r>
                      <a:r>
                        <a:rPr lang="en-GB" sz="1600" baseline="0" smtClean="0"/>
                        <a:t> hadrons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10</a:t>
                      </a:r>
                      <a:r>
                        <a:rPr lang="en-GB" sz="1600" baseline="30000" smtClean="0"/>
                        <a:t>-15</a:t>
                      </a:r>
                      <a:endParaRPr lang="en-GB" sz="1600" baseline="30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1 </a:t>
                      </a:r>
                      <a:r>
                        <a:rPr lang="en-GB" sz="1600" err="1" smtClean="0"/>
                        <a:t>femto</a:t>
                      </a:r>
                      <a:r>
                        <a:rPr lang="en-GB" sz="1600" smtClean="0"/>
                        <a:t> meter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&gt; 1 GeV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High energy p+ accelerator</a:t>
                      </a:r>
                      <a:endParaRPr lang="en-GB" sz="16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60861023"/>
                  </a:ext>
                </a:extLst>
              </a:tr>
              <a:tr h="562055">
                <a:tc>
                  <a:txBody>
                    <a:bodyPr/>
                    <a:lstStyle/>
                    <a:p>
                      <a:r>
                        <a:rPr lang="en-GB" sz="1600" err="1" smtClean="0"/>
                        <a:t>Quarks+leptons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10</a:t>
                      </a:r>
                      <a:r>
                        <a:rPr lang="en-GB" sz="1600" baseline="30000" smtClean="0"/>
                        <a:t>-18</a:t>
                      </a:r>
                      <a:endParaRPr lang="en-GB" sz="1600" baseline="30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1 </a:t>
                      </a:r>
                      <a:r>
                        <a:rPr lang="en-GB" sz="1600" err="1" smtClean="0"/>
                        <a:t>atto</a:t>
                      </a:r>
                      <a:r>
                        <a:rPr lang="en-GB" sz="1600" smtClean="0"/>
                        <a:t> meter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&gt; 1 </a:t>
                      </a:r>
                      <a:r>
                        <a:rPr lang="en-GB" sz="1600" err="1" smtClean="0"/>
                        <a:t>TeV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High</a:t>
                      </a:r>
                      <a:r>
                        <a:rPr lang="en-GB" sz="1600" baseline="0" smtClean="0"/>
                        <a:t> energy e- or p+ collider</a:t>
                      </a:r>
                      <a:endParaRPr lang="en-GB" sz="16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30796447"/>
                  </a:ext>
                </a:extLst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2277988" y="5013176"/>
            <a:ext cx="8136904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uk-UA" smtClean="0"/>
              <a:t>27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902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357" y="-580192"/>
            <a:ext cx="11233248" cy="1371600"/>
          </a:xfrm>
        </p:spPr>
        <p:txBody>
          <a:bodyPr/>
          <a:lstStyle/>
          <a:p>
            <a:r>
              <a:rPr lang="en-GB" smtClean="0"/>
              <a:t>What is the limitation of the cyclotrons?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014292" y="2226742"/>
                <a:ext cx="1198020" cy="7870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𝑞𝐵</m:t>
                          </m:r>
                        </m:den>
                      </m:f>
                    </m:oMath>
                  </m:oMathPara>
                </a14:m>
                <a:endParaRPr lang="en-GB" sz="240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4292" y="2226742"/>
                <a:ext cx="1198020" cy="78707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77788" y="1222487"/>
            <a:ext cx="10369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smtClean="0"/>
              <a:t>If B is a constant uniform magnetic field </a:t>
            </a:r>
            <a:r>
              <a:rPr lang="en-GB" sz="2400" smtClean="0">
                <a:sym typeface="Wingdings" panose="05000000000000000000" pitchFamily="2" charset="2"/>
              </a:rPr>
              <a:t> </a:t>
            </a:r>
            <a:r>
              <a:rPr lang="el-GR" sz="2400" smtClean="0">
                <a:sym typeface="Wingdings" panose="05000000000000000000" pitchFamily="2" charset="2"/>
              </a:rPr>
              <a:t>ρ</a:t>
            </a:r>
            <a:r>
              <a:rPr lang="en-GB" sz="2400" smtClean="0">
                <a:sym typeface="Wingdings" panose="05000000000000000000" pitchFamily="2" charset="2"/>
              </a:rPr>
              <a:t> increases as the particle momentum increases  we get a spiral orbit  cyclotron</a:t>
            </a:r>
            <a:endParaRPr lang="en-GB" sz="2400"/>
          </a:p>
        </p:txBody>
      </p:sp>
      <p:sp>
        <p:nvSpPr>
          <p:cNvPr id="6" name="TextBox 5"/>
          <p:cNvSpPr txBox="1"/>
          <p:nvPr/>
        </p:nvSpPr>
        <p:spPr>
          <a:xfrm>
            <a:off x="477788" y="3167805"/>
            <a:ext cx="5112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smtClean="0"/>
              <a:t>But there is a limitation to the B field</a:t>
            </a:r>
            <a:endParaRPr lang="en-GB" sz="2400"/>
          </a:p>
        </p:txBody>
      </p:sp>
      <p:sp>
        <p:nvSpPr>
          <p:cNvPr id="7" name="TextBox 6"/>
          <p:cNvSpPr txBox="1"/>
          <p:nvPr/>
        </p:nvSpPr>
        <p:spPr>
          <a:xfrm>
            <a:off x="2205980" y="4128138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GB" sz="2400" smtClean="0"/>
              <a:t>In the end the spiral gets bigger and bigger</a:t>
            </a:r>
          </a:p>
          <a:p>
            <a:pPr algn="ctr"/>
            <a:r>
              <a:rPr lang="en-GB" sz="2400" smtClean="0"/>
              <a:t> </a:t>
            </a:r>
            <a:r>
              <a:rPr lang="en-GB" sz="2400" smtClean="0">
                <a:sym typeface="Wingdings" panose="05000000000000000000" pitchFamily="2" charset="2"/>
              </a:rPr>
              <a:t> the size (= cost) of the cyclotron has to increase!</a:t>
            </a:r>
            <a:endParaRPr lang="en-GB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8908" y="116632"/>
            <a:ext cx="1480567" cy="1662232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 lang="es-E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uk-UA" smtClean="0"/>
              <a:t>28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098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804" y="-247658"/>
            <a:ext cx="9099275" cy="1371600"/>
          </a:xfrm>
        </p:spPr>
        <p:txBody>
          <a:bodyPr/>
          <a:lstStyle/>
          <a:p>
            <a:r>
              <a:rPr lang="en-US" smtClean="0"/>
              <a:t>What can we do to keep the radius of the accelerator </a:t>
            </a:r>
            <a:r>
              <a:rPr lang="en-US" err="1" smtClean="0"/>
              <a:t>cte</a:t>
            </a:r>
            <a:r>
              <a:rPr lang="en-US"/>
              <a:t>?</a:t>
            </a:r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438775" y="1268825"/>
            <a:ext cx="10441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smtClean="0"/>
              <a:t>If B increases synchronously with the particle momentum such the ratio p/B remains </a:t>
            </a:r>
            <a:r>
              <a:rPr lang="en-GB" sz="2400" err="1" smtClean="0"/>
              <a:t>cte</a:t>
            </a:r>
            <a:r>
              <a:rPr lang="en-GB" sz="2400" smtClean="0"/>
              <a:t>, then the accelerator radius is </a:t>
            </a:r>
            <a:r>
              <a:rPr lang="en-GB" sz="2400" err="1" smtClean="0"/>
              <a:t>cte</a:t>
            </a:r>
            <a:r>
              <a:rPr lang="en-GB" sz="2400" smtClean="0"/>
              <a:t>. </a:t>
            </a:r>
            <a:endParaRPr lang="en-GB" sz="2400"/>
          </a:p>
        </p:txBody>
      </p:sp>
      <p:sp>
        <p:nvSpPr>
          <p:cNvPr id="8" name="TextBox 7"/>
          <p:cNvSpPr txBox="1"/>
          <p:nvPr/>
        </p:nvSpPr>
        <p:spPr>
          <a:xfrm>
            <a:off x="5830217" y="4634175"/>
            <a:ext cx="58088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smtClean="0"/>
              <a:t>There is a technical limit to the value of B, ~ 1.5 Tesla for normal conducting magnets and ~ 8 Tesla for superconducting magnets</a:t>
            </a:r>
            <a:endParaRPr lang="en-GB" sz="2400"/>
          </a:p>
        </p:txBody>
      </p:sp>
      <p:sp>
        <p:nvSpPr>
          <p:cNvPr id="9" name="TextBox 8"/>
          <p:cNvSpPr txBox="1"/>
          <p:nvPr/>
        </p:nvSpPr>
        <p:spPr>
          <a:xfrm rot="464030">
            <a:off x="7737170" y="759227"/>
            <a:ext cx="1888659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GB" sz="2400" smtClean="0">
                <a:solidFill>
                  <a:schemeClr val="bg1"/>
                </a:solidFill>
              </a:rPr>
              <a:t>Synchrotrons</a:t>
            </a:r>
            <a:endParaRPr lang="en-GB" sz="240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515821" y="1893784"/>
            <a:ext cx="2518222" cy="1712428"/>
            <a:chOff x="8468315" y="3411694"/>
            <a:chExt cx="3170713" cy="227346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42684" y="3411694"/>
              <a:ext cx="1440160" cy="202784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98868" y="3411694"/>
              <a:ext cx="1440160" cy="194891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468315" y="5315823"/>
              <a:ext cx="15888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mtClean="0"/>
                <a:t>E. M. McMillan</a:t>
              </a:r>
              <a:endParaRPr lang="en-GB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414892" y="5315823"/>
              <a:ext cx="1096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mtClean="0"/>
                <a:t>V. </a:t>
              </a:r>
              <a:r>
                <a:rPr lang="en-GB" err="1" smtClean="0"/>
                <a:t>Veksler</a:t>
              </a:r>
              <a:endParaRPr lang="en-GB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38775" y="2293522"/>
            <a:ext cx="7706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smtClean="0"/>
              <a:t>Synchrotron principle developed almost simultaneously by E. M. McMillan (California University) &amp; V. </a:t>
            </a:r>
            <a:r>
              <a:rPr lang="en-GB" sz="2400" err="1" smtClean="0"/>
              <a:t>Veksler</a:t>
            </a:r>
            <a:r>
              <a:rPr lang="en-GB" sz="2400" smtClean="0"/>
              <a:t> (Soviet Union) in 1945.</a:t>
            </a:r>
            <a:endParaRPr lang="en-GB" sz="240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820" y="4437209"/>
            <a:ext cx="3962975" cy="121473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5011" y="3606212"/>
            <a:ext cx="5368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smtClean="0"/>
              <a:t>1949: Cosmotron @BNL </a:t>
            </a:r>
            <a:r>
              <a:rPr lang="en-GB" sz="2400" smtClean="0">
                <a:sym typeface="Wingdings" panose="05000000000000000000" pitchFamily="2" charset="2"/>
              </a:rPr>
              <a:t> proton synchrotron of 3.3 GeV, C ~ 57 m</a:t>
            </a:r>
            <a:endParaRPr lang="en-GB" sz="24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 lang="en-GB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4932" y="116632"/>
            <a:ext cx="1264543" cy="141970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839375" y="3636178"/>
            <a:ext cx="5303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smtClean="0"/>
              <a:t>2008: LHC </a:t>
            </a:r>
            <a:r>
              <a:rPr lang="en-GB" sz="2400" smtClean="0">
                <a:sym typeface="Wingdings" panose="05000000000000000000" pitchFamily="2" charset="2"/>
              </a:rPr>
              <a:t> proton synchrotron of 7000 GeV, C = 27 km </a:t>
            </a:r>
            <a:endParaRPr lang="en-GB" sz="24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uk-UA" smtClean="0"/>
              <a:t>29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523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4" grpId="0"/>
      <p:bldP spid="18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212" y="4532097"/>
            <a:ext cx="2967031" cy="2194854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57660" y="-67854"/>
            <a:ext cx="9144001" cy="1371600"/>
          </a:xfrm>
        </p:spPr>
        <p:txBody>
          <a:bodyPr/>
          <a:lstStyle/>
          <a:p>
            <a:r>
              <a:rPr lang="en-US" dirty="0" smtClean="0"/>
              <a:t>What for?</a:t>
            </a:r>
            <a:endParaRPr lang="en-US" dirty="0"/>
          </a:p>
        </p:txBody>
      </p:sp>
      <p:pic>
        <p:nvPicPr>
          <p:cNvPr id="5" name="char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2440" y="3284984"/>
            <a:ext cx="4752146" cy="30099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9796" y="1556792"/>
            <a:ext cx="6011133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800" dirty="0" smtClean="0"/>
              <a:t>30000 accelerators in use world-wide: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2800" dirty="0" smtClean="0"/>
              <a:t>44% radiotherapy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2800" dirty="0" smtClean="0"/>
              <a:t>41% ion implantation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2800" dirty="0" smtClean="0"/>
              <a:t>9% industrial applications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2800" dirty="0" smtClean="0"/>
              <a:t>4% low energy research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2800" dirty="0" smtClean="0"/>
              <a:t>1% medical isotope production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2800" dirty="0" smtClean="0"/>
              <a:t>&lt;1% fundamental research</a:t>
            </a:r>
            <a:endParaRPr lang="en-GB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8748" y="217657"/>
            <a:ext cx="2660184" cy="18105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1952" y="2079079"/>
            <a:ext cx="3286101" cy="1133897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 lang="mr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620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828" y="-531440"/>
            <a:ext cx="9144001" cy="1371600"/>
          </a:xfrm>
        </p:spPr>
        <p:txBody>
          <a:bodyPr/>
          <a:lstStyle/>
          <a:p>
            <a:r>
              <a:rPr lang="en-GB" smtClean="0"/>
              <a:t>Let’s build a synchrotron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uk-UA" smtClean="0"/>
              <a:t>30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47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78837" y="-99904"/>
            <a:ext cx="7908925" cy="747712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We need dipole magnets</a:t>
            </a:r>
            <a:endParaRPr lang="en-US"/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579530" y="736333"/>
            <a:ext cx="8683234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2400"/>
              <a:t>A dipole with a uniform </a:t>
            </a:r>
            <a:r>
              <a:rPr lang="en-US" sz="2400" smtClean="0"/>
              <a:t>field </a:t>
            </a:r>
            <a:r>
              <a:rPr lang="en-US" sz="2400"/>
              <a:t>deviates a particle by an angle </a:t>
            </a:r>
            <a:r>
              <a:rPr lang="el-GR" sz="2400" smtClean="0">
                <a:sym typeface="Math1" charset="0"/>
              </a:rPr>
              <a:t>θ</a:t>
            </a:r>
            <a:endParaRPr lang="en-US" sz="2400">
              <a:sym typeface="Math1" charset="0"/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576639" y="1192308"/>
            <a:ext cx="80454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2400"/>
              <a:t>The </a:t>
            </a:r>
            <a:r>
              <a:rPr lang="en-US" sz="2400" smtClean="0"/>
              <a:t>bending </a:t>
            </a:r>
            <a:r>
              <a:rPr lang="en-US" sz="2400"/>
              <a:t>angle </a:t>
            </a:r>
            <a:r>
              <a:rPr lang="el-GR" sz="2400">
                <a:sym typeface="Math1" charset="0"/>
              </a:rPr>
              <a:t>θ</a:t>
            </a:r>
            <a:r>
              <a:rPr lang="en-US" sz="2400"/>
              <a:t> depends </a:t>
            </a:r>
            <a:r>
              <a:rPr lang="en-US" sz="2400" smtClean="0"/>
              <a:t>on: 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2400" smtClean="0"/>
              <a:t>the </a:t>
            </a:r>
            <a:r>
              <a:rPr lang="en-US" sz="2400"/>
              <a:t>length </a:t>
            </a:r>
            <a:r>
              <a:rPr lang="en-US" sz="2400" smtClean="0"/>
              <a:t>L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2400" smtClean="0"/>
              <a:t>the </a:t>
            </a:r>
            <a:r>
              <a:rPr lang="en-US" sz="2400"/>
              <a:t>magnetic field </a:t>
            </a:r>
            <a:r>
              <a:rPr lang="en-US" sz="2400" smtClean="0"/>
              <a:t>B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2400"/>
              <a:t>t</a:t>
            </a:r>
            <a:r>
              <a:rPr lang="en-US" sz="2400" smtClean="0"/>
              <a:t>he particle momentum</a:t>
            </a:r>
            <a:endParaRPr lang="en-US" sz="24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559011" y="2993021"/>
                <a:ext cx="28600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𝑎𝑟𝑐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𝑎𝑛𝑔𝑙𝑒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𝑟𝑎𝑑𝑖𝑢𝑠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9011" y="2993021"/>
                <a:ext cx="2860078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1279" r="-2345" b="-327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8771949" y="-1280611"/>
            <a:ext cx="4535314" cy="4347933"/>
            <a:chOff x="5158483" y="836712"/>
            <a:chExt cx="4535314" cy="4347933"/>
          </a:xfrm>
        </p:grpSpPr>
        <p:grpSp>
          <p:nvGrpSpPr>
            <p:cNvPr id="52" name="Group 51"/>
            <p:cNvGrpSpPr/>
            <p:nvPr/>
          </p:nvGrpSpPr>
          <p:grpSpPr>
            <a:xfrm>
              <a:off x="5301309" y="836712"/>
              <a:ext cx="4392488" cy="4108578"/>
              <a:chOff x="5301309" y="836712"/>
              <a:chExt cx="4392488" cy="4108578"/>
            </a:xfrm>
          </p:grpSpPr>
          <p:sp>
            <p:nvSpPr>
              <p:cNvPr id="53" name="Cube 52"/>
              <p:cNvSpPr/>
              <p:nvPr/>
            </p:nvSpPr>
            <p:spPr>
              <a:xfrm>
                <a:off x="5301309" y="2143900"/>
                <a:ext cx="4392488" cy="2801390"/>
              </a:xfrm>
              <a:prstGeom prst="cube">
                <a:avLst>
                  <a:gd name="adj" fmla="val 8623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mtClean="0"/>
                  <a:t>S</a:t>
                </a:r>
                <a:endParaRPr lang="en-GB"/>
              </a:p>
            </p:txBody>
          </p:sp>
          <p:sp>
            <p:nvSpPr>
              <p:cNvPr id="54" name="Cube 53"/>
              <p:cNvSpPr/>
              <p:nvPr/>
            </p:nvSpPr>
            <p:spPr>
              <a:xfrm>
                <a:off x="5301309" y="836712"/>
                <a:ext cx="4176464" cy="2596410"/>
              </a:xfrm>
              <a:prstGeom prst="cube">
                <a:avLst>
                  <a:gd name="adj" fmla="val 8378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mtClean="0"/>
                  <a:t>N</a:t>
                </a:r>
                <a:endParaRPr lang="en-GB"/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5182723" y="3469126"/>
              <a:ext cx="1612585" cy="1715519"/>
              <a:chOff x="5182723" y="3469126"/>
              <a:chExt cx="1612585" cy="1715519"/>
            </a:xfrm>
          </p:grpSpPr>
          <p:cxnSp>
            <p:nvCxnSpPr>
              <p:cNvPr id="56" name="Straight Arrow Connector 55"/>
              <p:cNvCxnSpPr/>
              <p:nvPr/>
            </p:nvCxnSpPr>
            <p:spPr>
              <a:xfrm flipV="1">
                <a:off x="5463271" y="3469126"/>
                <a:ext cx="1332037" cy="1368152"/>
              </a:xfrm>
              <a:prstGeom prst="straightConnector1">
                <a:avLst/>
              </a:prstGeom>
              <a:ln w="57150">
                <a:solidFill>
                  <a:schemeClr val="bg2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7" name="Group 56"/>
              <p:cNvGrpSpPr/>
              <p:nvPr/>
            </p:nvGrpSpPr>
            <p:grpSpPr>
              <a:xfrm>
                <a:off x="5182723" y="4820874"/>
                <a:ext cx="406618" cy="363771"/>
                <a:chOff x="391438" y="721574"/>
                <a:chExt cx="648072" cy="576064"/>
              </a:xfrm>
            </p:grpSpPr>
            <p:sp>
              <p:nvSpPr>
                <p:cNvPr id="59" name="Oval 58"/>
                <p:cNvSpPr/>
                <p:nvPr/>
              </p:nvSpPr>
              <p:spPr>
                <a:xfrm>
                  <a:off x="391438" y="721574"/>
                  <a:ext cx="648072" cy="57606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  <a:softEdge rad="63500"/>
                </a:effectLst>
                <a:scene3d>
                  <a:camera prst="orthographicFront">
                    <a:rot lat="0" lon="0" rev="0"/>
                  </a:camera>
                  <a:lightRig rig="freezing" dir="t"/>
                </a:scene3d>
                <a:sp3d prstMaterial="metal">
                  <a:bevelT/>
                  <a:bevelB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60" name="Group 59"/>
                <p:cNvGrpSpPr/>
                <p:nvPr/>
              </p:nvGrpSpPr>
              <p:grpSpPr>
                <a:xfrm>
                  <a:off x="553930" y="868638"/>
                  <a:ext cx="156600" cy="288032"/>
                  <a:chOff x="2255160" y="5445224"/>
                  <a:chExt cx="156600" cy="288032"/>
                </a:xfrm>
              </p:grpSpPr>
              <p:sp>
                <p:nvSpPr>
                  <p:cNvPr id="64" name="Oval 63"/>
                  <p:cNvSpPr/>
                  <p:nvPr/>
                </p:nvSpPr>
                <p:spPr>
                  <a:xfrm>
                    <a:off x="2255160" y="5445224"/>
                    <a:ext cx="156600" cy="288032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5" name="Oval 64"/>
                  <p:cNvSpPr/>
                  <p:nvPr/>
                </p:nvSpPr>
                <p:spPr>
                  <a:xfrm>
                    <a:off x="2267172" y="5472656"/>
                    <a:ext cx="108012" cy="14401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61" name="Group 60"/>
                <p:cNvGrpSpPr/>
                <p:nvPr/>
              </p:nvGrpSpPr>
              <p:grpSpPr>
                <a:xfrm>
                  <a:off x="715474" y="865590"/>
                  <a:ext cx="156600" cy="288032"/>
                  <a:chOff x="2255160" y="5445224"/>
                  <a:chExt cx="156600" cy="288032"/>
                </a:xfrm>
              </p:grpSpPr>
              <p:sp>
                <p:nvSpPr>
                  <p:cNvPr id="62" name="Oval 61"/>
                  <p:cNvSpPr/>
                  <p:nvPr/>
                </p:nvSpPr>
                <p:spPr>
                  <a:xfrm>
                    <a:off x="2255160" y="5445224"/>
                    <a:ext cx="156600" cy="288032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3" name="Oval 62"/>
                  <p:cNvSpPr/>
                  <p:nvPr/>
                </p:nvSpPr>
                <p:spPr>
                  <a:xfrm>
                    <a:off x="2267172" y="5472656"/>
                    <a:ext cx="108012" cy="14401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sp>
            <p:nvSpPr>
              <p:cNvPr id="58" name="TextBox 57"/>
              <p:cNvSpPr txBox="1"/>
              <p:nvPr/>
            </p:nvSpPr>
            <p:spPr>
              <a:xfrm>
                <a:off x="6442252" y="3668388"/>
                <a:ext cx="2920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>
                    <a:solidFill>
                      <a:schemeClr val="bg2">
                        <a:lumMod val="50000"/>
                        <a:lumOff val="50000"/>
                      </a:schemeClr>
                    </a:solidFill>
                  </a:rPr>
                  <a:t>v</a:t>
                </a: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5158483" y="3801287"/>
              <a:ext cx="1066159" cy="369332"/>
              <a:chOff x="5158483" y="3801287"/>
              <a:chExt cx="1066159" cy="369332"/>
            </a:xfrm>
          </p:grpSpPr>
          <p:cxnSp>
            <p:nvCxnSpPr>
              <p:cNvPr id="67" name="Straight Arrow Connector 66"/>
              <p:cNvCxnSpPr/>
              <p:nvPr/>
            </p:nvCxnSpPr>
            <p:spPr>
              <a:xfrm flipH="1">
                <a:off x="5512398" y="3985953"/>
                <a:ext cx="712244" cy="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TextBox 67"/>
              <p:cNvSpPr txBox="1"/>
              <p:nvPr/>
            </p:nvSpPr>
            <p:spPr>
              <a:xfrm>
                <a:off x="5158483" y="3801287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mtClean="0">
                    <a:solidFill>
                      <a:srgbClr val="FF0000"/>
                    </a:solidFill>
                  </a:rPr>
                  <a:t>F</a:t>
                </a:r>
                <a:endParaRPr lang="en-GB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69" name="Freeform 68"/>
            <p:cNvSpPr/>
            <p:nvPr/>
          </p:nvSpPr>
          <p:spPr>
            <a:xfrm>
              <a:off x="6269440" y="3538526"/>
              <a:ext cx="103367" cy="452687"/>
            </a:xfrm>
            <a:custGeom>
              <a:avLst/>
              <a:gdLst>
                <a:gd name="connsiteX0" fmla="*/ 0 w 103367"/>
                <a:gd name="connsiteY0" fmla="*/ 477078 h 477078"/>
                <a:gd name="connsiteX1" fmla="*/ 71562 w 103367"/>
                <a:gd name="connsiteY1" fmla="*/ 270344 h 477078"/>
                <a:gd name="connsiteX2" fmla="*/ 103367 w 103367"/>
                <a:gd name="connsiteY2" fmla="*/ 0 h 477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367" h="477078">
                  <a:moveTo>
                    <a:pt x="0" y="477078"/>
                  </a:moveTo>
                  <a:cubicBezTo>
                    <a:pt x="27167" y="413467"/>
                    <a:pt x="54334" y="349857"/>
                    <a:pt x="71562" y="270344"/>
                  </a:cubicBezTo>
                  <a:cubicBezTo>
                    <a:pt x="88790" y="190831"/>
                    <a:pt x="96078" y="95415"/>
                    <a:pt x="103367" y="0"/>
                  </a:cubicBezTo>
                </a:path>
              </a:pathLst>
            </a:custGeom>
            <a:noFill/>
            <a:ln w="57150">
              <a:solidFill>
                <a:srgbClr val="FFFF0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577806" y="3577818"/>
              <a:ext cx="19062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mtClean="0">
                  <a:solidFill>
                    <a:srgbClr val="FFFF00"/>
                  </a:solidFill>
                </a:rPr>
                <a:t>Curved trajectory!</a:t>
              </a:r>
              <a:endParaRPr lang="en-GB">
                <a:solidFill>
                  <a:srgbClr val="FFFF00"/>
                </a:solidFill>
              </a:endParaRPr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6224642" y="3433122"/>
              <a:ext cx="320922" cy="1126445"/>
              <a:chOff x="6224642" y="3433122"/>
              <a:chExt cx="320922" cy="1126445"/>
            </a:xfrm>
          </p:grpSpPr>
          <p:sp>
            <p:nvSpPr>
              <p:cNvPr id="72" name="TextBox 71"/>
              <p:cNvSpPr txBox="1"/>
              <p:nvPr/>
            </p:nvSpPr>
            <p:spPr>
              <a:xfrm>
                <a:off x="6224642" y="4156935"/>
                <a:ext cx="3209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mtClean="0">
                    <a:solidFill>
                      <a:schemeClr val="accent6"/>
                    </a:solidFill>
                  </a:rPr>
                  <a:t>B</a:t>
                </a:r>
                <a:endParaRPr lang="en-GB">
                  <a:solidFill>
                    <a:schemeClr val="accent6"/>
                  </a:solidFill>
                </a:endParaRPr>
              </a:p>
            </p:txBody>
          </p:sp>
          <p:cxnSp>
            <p:nvCxnSpPr>
              <p:cNvPr id="73" name="Straight Arrow Connector 72"/>
              <p:cNvCxnSpPr>
                <a:stCxn id="54" idx="3"/>
                <a:endCxn id="53" idx="1"/>
              </p:cNvCxnSpPr>
              <p:nvPr/>
            </p:nvCxnSpPr>
            <p:spPr>
              <a:xfrm flipH="1">
                <a:off x="6289720" y="3433122"/>
                <a:ext cx="12107" cy="1126445"/>
              </a:xfrm>
              <a:prstGeom prst="straightConnector1">
                <a:avLst/>
              </a:prstGeom>
              <a:ln w="1905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/>
            <p:cNvGrpSpPr/>
            <p:nvPr/>
          </p:nvGrpSpPr>
          <p:grpSpPr>
            <a:xfrm>
              <a:off x="6298823" y="3876557"/>
              <a:ext cx="407875" cy="348358"/>
              <a:chOff x="6298823" y="3876557"/>
              <a:chExt cx="407875" cy="348358"/>
            </a:xfrm>
          </p:grpSpPr>
          <p:grpSp>
            <p:nvGrpSpPr>
              <p:cNvPr id="75" name="Group 74"/>
              <p:cNvGrpSpPr/>
              <p:nvPr/>
            </p:nvGrpSpPr>
            <p:grpSpPr>
              <a:xfrm>
                <a:off x="6298823" y="3876557"/>
                <a:ext cx="128352" cy="280977"/>
                <a:chOff x="6298823" y="3876557"/>
                <a:chExt cx="128352" cy="280977"/>
              </a:xfrm>
            </p:grpSpPr>
            <p:cxnSp>
              <p:nvCxnSpPr>
                <p:cNvPr id="77" name="Straight Connector 76"/>
                <p:cNvCxnSpPr/>
                <p:nvPr/>
              </p:nvCxnSpPr>
              <p:spPr>
                <a:xfrm flipV="1">
                  <a:off x="6298823" y="4013518"/>
                  <a:ext cx="124872" cy="144016"/>
                </a:xfrm>
                <a:prstGeom prst="line">
                  <a:avLst/>
                </a:prstGeom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 flipV="1">
                  <a:off x="6427175" y="3876557"/>
                  <a:ext cx="0" cy="141185"/>
                </a:xfrm>
                <a:prstGeom prst="line">
                  <a:avLst/>
                </a:prstGeom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6" name="TextBox 75"/>
              <p:cNvSpPr txBox="1"/>
              <p:nvPr/>
            </p:nvSpPr>
            <p:spPr>
              <a:xfrm>
                <a:off x="6310436" y="3947916"/>
                <a:ext cx="39626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smtClean="0"/>
                  <a:t>90</a:t>
                </a:r>
                <a:r>
                  <a:rPr lang="en-GB" sz="1200" baseline="30000" smtClean="0"/>
                  <a:t>0</a:t>
                </a:r>
                <a:endParaRPr lang="en-GB" sz="1200" baseline="30000"/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5766878" y="3987915"/>
              <a:ext cx="514275" cy="276999"/>
              <a:chOff x="5766878" y="3987915"/>
              <a:chExt cx="514275" cy="276999"/>
            </a:xfrm>
          </p:grpSpPr>
          <p:cxnSp>
            <p:nvCxnSpPr>
              <p:cNvPr id="80" name="Straight Connector 79"/>
              <p:cNvCxnSpPr/>
              <p:nvPr/>
            </p:nvCxnSpPr>
            <p:spPr>
              <a:xfrm flipH="1">
                <a:off x="6079416" y="4156935"/>
                <a:ext cx="201737" cy="5259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 flipV="1">
                <a:off x="6089139" y="4008213"/>
                <a:ext cx="316" cy="148722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TextBox 81"/>
              <p:cNvSpPr txBox="1"/>
              <p:nvPr/>
            </p:nvSpPr>
            <p:spPr>
              <a:xfrm>
                <a:off x="5766878" y="3987915"/>
                <a:ext cx="39626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smtClean="0"/>
                  <a:t>90</a:t>
                </a:r>
                <a:r>
                  <a:rPr lang="en-GB" sz="1200" baseline="30000" smtClean="0"/>
                  <a:t>0</a:t>
                </a:r>
                <a:endParaRPr lang="en-GB" sz="1200" baseline="3000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/>
              <p:cNvSpPr txBox="1"/>
              <p:nvPr/>
            </p:nvSpPr>
            <p:spPr>
              <a:xfrm>
                <a:off x="732283" y="3572940"/>
                <a:ext cx="109908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𝑎𝑟𝑐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08" name="TextBox 10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283" y="3572940"/>
                <a:ext cx="1099083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3333" r="-6667" b="-6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/>
              <p:cNvSpPr txBox="1"/>
              <p:nvPr/>
            </p:nvSpPr>
            <p:spPr>
              <a:xfrm>
                <a:off x="2449049" y="3557529"/>
                <a:ext cx="143545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𝑎𝑛𝑔𝑙𝑒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09" name="TextBox 1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049" y="3557529"/>
                <a:ext cx="1435458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7660" r="-4255" b="-3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/>
              <p:cNvSpPr txBox="1"/>
              <p:nvPr/>
            </p:nvSpPr>
            <p:spPr>
              <a:xfrm>
                <a:off x="4199732" y="3553635"/>
                <a:ext cx="155638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𝑟𝑎𝑑𝑖𝑢𝑠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10" name="TextBox 10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9732" y="3553635"/>
                <a:ext cx="1556388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4706" r="-4314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/>
              <p:cNvSpPr txBox="1"/>
              <p:nvPr/>
            </p:nvSpPr>
            <p:spPr>
              <a:xfrm>
                <a:off x="2533899" y="4190380"/>
                <a:ext cx="105746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b="0" smtClean="0"/>
                  <a:t>L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endParaRPr lang="en-US" sz="2400"/>
              </a:p>
            </p:txBody>
          </p:sp>
        </mc:Choice>
        <mc:Fallback xmlns="">
          <p:sp>
            <p:nvSpPr>
              <p:cNvPr id="111" name="TextBox 1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899" y="4190380"/>
                <a:ext cx="1057469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17919" t="-24590" r="-9249" b="-491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/>
              <p:cNvSpPr txBox="1"/>
              <p:nvPr/>
            </p:nvSpPr>
            <p:spPr>
              <a:xfrm>
                <a:off x="1237683" y="4916678"/>
                <a:ext cx="820161" cy="7539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12" name="TextBox 1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683" y="4916678"/>
                <a:ext cx="820161" cy="753989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TextBox 112"/>
              <p:cNvSpPr txBox="1"/>
              <p:nvPr/>
            </p:nvSpPr>
            <p:spPr>
              <a:xfrm>
                <a:off x="2044131" y="4924842"/>
                <a:ext cx="426142" cy="6890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40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13" name="TextBox 1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4131" y="4924842"/>
                <a:ext cx="426142" cy="68903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Box 113"/>
              <p:cNvSpPr txBox="1"/>
              <p:nvPr/>
            </p:nvSpPr>
            <p:spPr>
              <a:xfrm>
                <a:off x="2986472" y="4879348"/>
                <a:ext cx="1796069" cy="9924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𝐿𝐵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𝐿𝐵</m:t>
                          </m:r>
                        </m:num>
                        <m:den>
                          <m:f>
                            <m:fPr>
                              <m:ctrlPr>
                                <a:rPr lang="en-US" sz="24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14" name="TextBox 1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6472" y="4879348"/>
                <a:ext cx="1796069" cy="992451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6058911" y="3025636"/>
            <a:ext cx="5693604" cy="3552825"/>
            <a:chOff x="6058911" y="3025636"/>
            <a:chExt cx="5693604" cy="3552825"/>
          </a:xfrm>
        </p:grpSpPr>
        <p:sp>
          <p:nvSpPr>
            <p:cNvPr id="84" name="Rectangle 3"/>
            <p:cNvSpPr>
              <a:spLocks noChangeArrowheads="1"/>
            </p:cNvSpPr>
            <p:nvPr/>
          </p:nvSpPr>
          <p:spPr bwMode="auto">
            <a:xfrm>
              <a:off x="7474962" y="4902060"/>
              <a:ext cx="1587" cy="15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6" name="Rectangle 19"/>
            <p:cNvSpPr>
              <a:spLocks noChangeArrowheads="1"/>
            </p:cNvSpPr>
            <p:nvPr/>
          </p:nvSpPr>
          <p:spPr bwMode="auto">
            <a:xfrm>
              <a:off x="6600249" y="3971786"/>
              <a:ext cx="3363913" cy="1282700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7" name="Freeform 27"/>
            <p:cNvSpPr>
              <a:spLocks/>
            </p:cNvSpPr>
            <p:nvPr/>
          </p:nvSpPr>
          <p:spPr bwMode="auto">
            <a:xfrm>
              <a:off x="6606599" y="4147999"/>
              <a:ext cx="3362325" cy="701675"/>
            </a:xfrm>
            <a:custGeom>
              <a:avLst/>
              <a:gdLst>
                <a:gd name="T0" fmla="*/ 0 w 2118"/>
                <a:gd name="T1" fmla="*/ 442 h 442"/>
                <a:gd name="T2" fmla="*/ 42 w 2118"/>
                <a:gd name="T3" fmla="*/ 394 h 442"/>
                <a:gd name="T4" fmla="*/ 102 w 2118"/>
                <a:gd name="T5" fmla="*/ 340 h 442"/>
                <a:gd name="T6" fmla="*/ 174 w 2118"/>
                <a:gd name="T7" fmla="*/ 292 h 442"/>
                <a:gd name="T8" fmla="*/ 267 w 2118"/>
                <a:gd name="T9" fmla="*/ 223 h 442"/>
                <a:gd name="T10" fmla="*/ 378 w 2118"/>
                <a:gd name="T11" fmla="*/ 163 h 442"/>
                <a:gd name="T12" fmla="*/ 510 w 2118"/>
                <a:gd name="T13" fmla="*/ 106 h 442"/>
                <a:gd name="T14" fmla="*/ 705 w 2118"/>
                <a:gd name="T15" fmla="*/ 43 h 442"/>
                <a:gd name="T16" fmla="*/ 852 w 2118"/>
                <a:gd name="T17" fmla="*/ 16 h 442"/>
                <a:gd name="T18" fmla="*/ 966 w 2118"/>
                <a:gd name="T19" fmla="*/ 7 h 442"/>
                <a:gd name="T20" fmla="*/ 1086 w 2118"/>
                <a:gd name="T21" fmla="*/ 1 h 442"/>
                <a:gd name="T22" fmla="*/ 1257 w 2118"/>
                <a:gd name="T23" fmla="*/ 16 h 442"/>
                <a:gd name="T24" fmla="*/ 1407 w 2118"/>
                <a:gd name="T25" fmla="*/ 43 h 442"/>
                <a:gd name="T26" fmla="*/ 1578 w 2118"/>
                <a:gd name="T27" fmla="*/ 91 h 442"/>
                <a:gd name="T28" fmla="*/ 1722 w 2118"/>
                <a:gd name="T29" fmla="*/ 154 h 442"/>
                <a:gd name="T30" fmla="*/ 1806 w 2118"/>
                <a:gd name="T31" fmla="*/ 196 h 442"/>
                <a:gd name="T32" fmla="*/ 1860 w 2118"/>
                <a:gd name="T33" fmla="*/ 229 h 442"/>
                <a:gd name="T34" fmla="*/ 1926 w 2118"/>
                <a:gd name="T35" fmla="*/ 271 h 442"/>
                <a:gd name="T36" fmla="*/ 1977 w 2118"/>
                <a:gd name="T37" fmla="*/ 310 h 442"/>
                <a:gd name="T38" fmla="*/ 2019 w 2118"/>
                <a:gd name="T39" fmla="*/ 343 h 442"/>
                <a:gd name="T40" fmla="*/ 2055 w 2118"/>
                <a:gd name="T41" fmla="*/ 373 h 442"/>
                <a:gd name="T42" fmla="*/ 2079 w 2118"/>
                <a:gd name="T43" fmla="*/ 397 h 442"/>
                <a:gd name="T44" fmla="*/ 2103 w 2118"/>
                <a:gd name="T45" fmla="*/ 418 h 442"/>
                <a:gd name="T46" fmla="*/ 2118 w 2118"/>
                <a:gd name="T47" fmla="*/ 430 h 44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118"/>
                <a:gd name="T73" fmla="*/ 0 h 442"/>
                <a:gd name="T74" fmla="*/ 2118 w 2118"/>
                <a:gd name="T75" fmla="*/ 442 h 44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118" h="442">
                  <a:moveTo>
                    <a:pt x="0" y="442"/>
                  </a:moveTo>
                  <a:cubicBezTo>
                    <a:pt x="12" y="426"/>
                    <a:pt x="25" y="411"/>
                    <a:pt x="42" y="394"/>
                  </a:cubicBezTo>
                  <a:cubicBezTo>
                    <a:pt x="59" y="377"/>
                    <a:pt x="80" y="357"/>
                    <a:pt x="102" y="340"/>
                  </a:cubicBezTo>
                  <a:cubicBezTo>
                    <a:pt x="124" y="323"/>
                    <a:pt x="147" y="311"/>
                    <a:pt x="174" y="292"/>
                  </a:cubicBezTo>
                  <a:cubicBezTo>
                    <a:pt x="201" y="273"/>
                    <a:pt x="233" y="245"/>
                    <a:pt x="267" y="223"/>
                  </a:cubicBezTo>
                  <a:cubicBezTo>
                    <a:pt x="301" y="201"/>
                    <a:pt x="338" y="182"/>
                    <a:pt x="378" y="163"/>
                  </a:cubicBezTo>
                  <a:cubicBezTo>
                    <a:pt x="418" y="144"/>
                    <a:pt x="456" y="126"/>
                    <a:pt x="510" y="106"/>
                  </a:cubicBezTo>
                  <a:cubicBezTo>
                    <a:pt x="564" y="86"/>
                    <a:pt x="648" y="58"/>
                    <a:pt x="705" y="43"/>
                  </a:cubicBezTo>
                  <a:cubicBezTo>
                    <a:pt x="762" y="28"/>
                    <a:pt x="809" y="22"/>
                    <a:pt x="852" y="16"/>
                  </a:cubicBezTo>
                  <a:cubicBezTo>
                    <a:pt x="895" y="10"/>
                    <a:pt x="927" y="9"/>
                    <a:pt x="966" y="7"/>
                  </a:cubicBezTo>
                  <a:cubicBezTo>
                    <a:pt x="1005" y="5"/>
                    <a:pt x="1038" y="0"/>
                    <a:pt x="1086" y="1"/>
                  </a:cubicBezTo>
                  <a:cubicBezTo>
                    <a:pt x="1134" y="2"/>
                    <a:pt x="1204" y="9"/>
                    <a:pt x="1257" y="16"/>
                  </a:cubicBezTo>
                  <a:cubicBezTo>
                    <a:pt x="1310" y="23"/>
                    <a:pt x="1354" y="31"/>
                    <a:pt x="1407" y="43"/>
                  </a:cubicBezTo>
                  <a:cubicBezTo>
                    <a:pt x="1460" y="55"/>
                    <a:pt x="1526" y="73"/>
                    <a:pt x="1578" y="91"/>
                  </a:cubicBezTo>
                  <a:cubicBezTo>
                    <a:pt x="1630" y="109"/>
                    <a:pt x="1684" y="137"/>
                    <a:pt x="1722" y="154"/>
                  </a:cubicBezTo>
                  <a:cubicBezTo>
                    <a:pt x="1760" y="171"/>
                    <a:pt x="1783" y="183"/>
                    <a:pt x="1806" y="196"/>
                  </a:cubicBezTo>
                  <a:cubicBezTo>
                    <a:pt x="1829" y="209"/>
                    <a:pt x="1840" y="217"/>
                    <a:pt x="1860" y="229"/>
                  </a:cubicBezTo>
                  <a:cubicBezTo>
                    <a:pt x="1880" y="241"/>
                    <a:pt x="1907" y="257"/>
                    <a:pt x="1926" y="271"/>
                  </a:cubicBezTo>
                  <a:cubicBezTo>
                    <a:pt x="1945" y="285"/>
                    <a:pt x="1962" y="298"/>
                    <a:pt x="1977" y="310"/>
                  </a:cubicBezTo>
                  <a:cubicBezTo>
                    <a:pt x="1992" y="322"/>
                    <a:pt x="2006" y="333"/>
                    <a:pt x="2019" y="343"/>
                  </a:cubicBezTo>
                  <a:cubicBezTo>
                    <a:pt x="2032" y="353"/>
                    <a:pt x="2045" y="364"/>
                    <a:pt x="2055" y="373"/>
                  </a:cubicBezTo>
                  <a:cubicBezTo>
                    <a:pt x="2065" y="382"/>
                    <a:pt x="2071" y="390"/>
                    <a:pt x="2079" y="397"/>
                  </a:cubicBezTo>
                  <a:cubicBezTo>
                    <a:pt x="2087" y="404"/>
                    <a:pt x="2097" y="413"/>
                    <a:pt x="2103" y="418"/>
                  </a:cubicBezTo>
                  <a:cubicBezTo>
                    <a:pt x="2109" y="423"/>
                    <a:pt x="2113" y="426"/>
                    <a:pt x="2118" y="430"/>
                  </a:cubicBezTo>
                </a:path>
              </a:pathLst>
            </a:custGeom>
            <a:noFill/>
            <a:ln w="31750">
              <a:solidFill>
                <a:srgbClr val="FFFF0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Line 28"/>
            <p:cNvSpPr>
              <a:spLocks noChangeShapeType="1"/>
            </p:cNvSpPr>
            <p:nvPr/>
          </p:nvSpPr>
          <p:spPr bwMode="auto">
            <a:xfrm flipV="1">
              <a:off x="6606599" y="3025636"/>
              <a:ext cx="1947863" cy="18145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Line 29"/>
            <p:cNvSpPr>
              <a:spLocks noChangeShapeType="1"/>
            </p:cNvSpPr>
            <p:nvPr/>
          </p:nvSpPr>
          <p:spPr bwMode="auto">
            <a:xfrm flipH="1" flipV="1">
              <a:off x="8049636" y="3092311"/>
              <a:ext cx="1914525" cy="17430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Line 30"/>
            <p:cNvSpPr>
              <a:spLocks noChangeShapeType="1"/>
            </p:cNvSpPr>
            <p:nvPr/>
          </p:nvSpPr>
          <p:spPr bwMode="auto">
            <a:xfrm>
              <a:off x="6606599" y="4844911"/>
              <a:ext cx="3357563" cy="0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" name="Line 31"/>
            <p:cNvSpPr>
              <a:spLocks noChangeShapeType="1"/>
            </p:cNvSpPr>
            <p:nvPr/>
          </p:nvSpPr>
          <p:spPr bwMode="auto">
            <a:xfrm>
              <a:off x="8282999" y="4844911"/>
              <a:ext cx="0" cy="1633538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" name="Line 32"/>
            <p:cNvSpPr>
              <a:spLocks noChangeShapeType="1"/>
            </p:cNvSpPr>
            <p:nvPr/>
          </p:nvSpPr>
          <p:spPr bwMode="auto">
            <a:xfrm>
              <a:off x="6625649" y="4844911"/>
              <a:ext cx="1662113" cy="16478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" name="Line 33"/>
            <p:cNvSpPr>
              <a:spLocks noChangeShapeType="1"/>
            </p:cNvSpPr>
            <p:nvPr/>
          </p:nvSpPr>
          <p:spPr bwMode="auto">
            <a:xfrm flipH="1">
              <a:off x="8282999" y="4840149"/>
              <a:ext cx="1676400" cy="16573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" name="Line 34"/>
            <p:cNvSpPr>
              <a:spLocks noChangeShapeType="1"/>
            </p:cNvSpPr>
            <p:nvPr/>
          </p:nvSpPr>
          <p:spPr bwMode="auto">
            <a:xfrm flipH="1">
              <a:off x="8373486" y="4930636"/>
              <a:ext cx="1633538" cy="16478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" name="Line 35"/>
            <p:cNvSpPr>
              <a:spLocks noChangeShapeType="1"/>
            </p:cNvSpPr>
            <p:nvPr/>
          </p:nvSpPr>
          <p:spPr bwMode="auto">
            <a:xfrm flipV="1">
              <a:off x="6816149" y="4935399"/>
              <a:ext cx="132397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" name="Line 36"/>
            <p:cNvSpPr>
              <a:spLocks noChangeShapeType="1"/>
            </p:cNvSpPr>
            <p:nvPr/>
          </p:nvSpPr>
          <p:spPr bwMode="auto">
            <a:xfrm>
              <a:off x="8402061" y="4949686"/>
              <a:ext cx="131921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Line 37"/>
            <p:cNvSpPr>
              <a:spLocks noChangeShapeType="1"/>
            </p:cNvSpPr>
            <p:nvPr/>
          </p:nvSpPr>
          <p:spPr bwMode="auto">
            <a:xfrm flipV="1">
              <a:off x="6058911" y="4840149"/>
              <a:ext cx="547688" cy="561975"/>
            </a:xfrm>
            <a:prstGeom prst="line">
              <a:avLst/>
            </a:prstGeom>
            <a:noFill/>
            <a:ln w="31750">
              <a:solidFill>
                <a:schemeClr val="accent1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Freeform 38"/>
            <p:cNvSpPr>
              <a:spLocks/>
            </p:cNvSpPr>
            <p:nvPr/>
          </p:nvSpPr>
          <p:spPr bwMode="auto">
            <a:xfrm>
              <a:off x="8121074" y="6251436"/>
              <a:ext cx="309563" cy="74613"/>
            </a:xfrm>
            <a:custGeom>
              <a:avLst/>
              <a:gdLst>
                <a:gd name="T0" fmla="*/ 0 w 195"/>
                <a:gd name="T1" fmla="*/ 47 h 47"/>
                <a:gd name="T2" fmla="*/ 18 w 195"/>
                <a:gd name="T3" fmla="*/ 29 h 47"/>
                <a:gd name="T4" fmla="*/ 42 w 195"/>
                <a:gd name="T5" fmla="*/ 14 h 47"/>
                <a:gd name="T6" fmla="*/ 66 w 195"/>
                <a:gd name="T7" fmla="*/ 2 h 47"/>
                <a:gd name="T8" fmla="*/ 87 w 195"/>
                <a:gd name="T9" fmla="*/ 2 h 47"/>
                <a:gd name="T10" fmla="*/ 129 w 195"/>
                <a:gd name="T11" fmla="*/ 8 h 47"/>
                <a:gd name="T12" fmla="*/ 162 w 195"/>
                <a:gd name="T13" fmla="*/ 20 h 47"/>
                <a:gd name="T14" fmla="*/ 177 w 195"/>
                <a:gd name="T15" fmla="*/ 35 h 47"/>
                <a:gd name="T16" fmla="*/ 195 w 195"/>
                <a:gd name="T17" fmla="*/ 47 h 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5"/>
                <a:gd name="T28" fmla="*/ 0 h 47"/>
                <a:gd name="T29" fmla="*/ 195 w 195"/>
                <a:gd name="T30" fmla="*/ 47 h 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5" h="47">
                  <a:moveTo>
                    <a:pt x="0" y="47"/>
                  </a:moveTo>
                  <a:cubicBezTo>
                    <a:pt x="5" y="40"/>
                    <a:pt x="11" y="34"/>
                    <a:pt x="18" y="29"/>
                  </a:cubicBezTo>
                  <a:cubicBezTo>
                    <a:pt x="25" y="24"/>
                    <a:pt x="34" y="18"/>
                    <a:pt x="42" y="14"/>
                  </a:cubicBezTo>
                  <a:cubicBezTo>
                    <a:pt x="50" y="10"/>
                    <a:pt x="59" y="4"/>
                    <a:pt x="66" y="2"/>
                  </a:cubicBezTo>
                  <a:cubicBezTo>
                    <a:pt x="73" y="0"/>
                    <a:pt x="77" y="1"/>
                    <a:pt x="87" y="2"/>
                  </a:cubicBezTo>
                  <a:cubicBezTo>
                    <a:pt x="97" y="3"/>
                    <a:pt x="117" y="5"/>
                    <a:pt x="129" y="8"/>
                  </a:cubicBezTo>
                  <a:cubicBezTo>
                    <a:pt x="141" y="11"/>
                    <a:pt x="154" y="16"/>
                    <a:pt x="162" y="20"/>
                  </a:cubicBezTo>
                  <a:cubicBezTo>
                    <a:pt x="170" y="24"/>
                    <a:pt x="172" y="31"/>
                    <a:pt x="177" y="35"/>
                  </a:cubicBezTo>
                  <a:cubicBezTo>
                    <a:pt x="182" y="39"/>
                    <a:pt x="192" y="45"/>
                    <a:pt x="195" y="47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" name="Line 39"/>
            <p:cNvSpPr>
              <a:spLocks noChangeShapeType="1"/>
            </p:cNvSpPr>
            <p:nvPr/>
          </p:nvSpPr>
          <p:spPr bwMode="auto">
            <a:xfrm>
              <a:off x="9968924" y="4840149"/>
              <a:ext cx="414338" cy="395288"/>
            </a:xfrm>
            <a:prstGeom prst="line">
              <a:avLst/>
            </a:prstGeom>
            <a:noFill/>
            <a:ln w="31750">
              <a:solidFill>
                <a:schemeClr val="bg2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01" name="Object 4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29735545"/>
                </p:ext>
              </p:extLst>
            </p:nvPr>
          </p:nvGraphicFramePr>
          <p:xfrm>
            <a:off x="8386824" y="5784557"/>
            <a:ext cx="152400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11" name="Equation" r:id="rId11" imgW="152334" imgH="393529" progId="Equation.3">
                    <p:embed/>
                  </p:oleObj>
                </mc:Choice>
                <mc:Fallback>
                  <p:oleObj name="Equation" r:id="rId11" imgW="152334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86824" y="5784557"/>
                          <a:ext cx="152400" cy="393700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" name="Object 4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37369575"/>
                </p:ext>
              </p:extLst>
            </p:nvPr>
          </p:nvGraphicFramePr>
          <p:xfrm>
            <a:off x="8035158" y="5772209"/>
            <a:ext cx="152400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12" name="Equation" r:id="rId13" imgW="152334" imgH="393529" progId="Equation.3">
                    <p:embed/>
                  </p:oleObj>
                </mc:Choice>
                <mc:Fallback>
                  <p:oleObj name="Equation" r:id="rId13" imgW="152334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35158" y="5772209"/>
                          <a:ext cx="152400" cy="393700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" name="Object 4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22734619"/>
                </p:ext>
              </p:extLst>
            </p:nvPr>
          </p:nvGraphicFramePr>
          <p:xfrm>
            <a:off x="7400349" y="4430574"/>
            <a:ext cx="165100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13" name="Equation" r:id="rId14" imgW="164957" imgH="393359" progId="Equation.3">
                    <p:embed/>
                  </p:oleObj>
                </mc:Choice>
                <mc:Fallback>
                  <p:oleObj name="Equation" r:id="rId14" imgW="164957" imgH="39335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00349" y="4430574"/>
                          <a:ext cx="165100" cy="3937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4" name="Object 4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67652680"/>
                </p:ext>
              </p:extLst>
            </p:nvPr>
          </p:nvGraphicFramePr>
          <p:xfrm>
            <a:off x="8919586" y="4424224"/>
            <a:ext cx="165100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14" name="Equation" r:id="rId16" imgW="164957" imgH="393359" progId="Equation.3">
                    <p:embed/>
                  </p:oleObj>
                </mc:Choice>
                <mc:Fallback>
                  <p:oleObj name="Equation" r:id="rId16" imgW="164957" imgH="39335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19586" y="4424224"/>
                          <a:ext cx="165100" cy="3937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6" name="Object 4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54326391"/>
                </p:ext>
              </p:extLst>
            </p:nvPr>
          </p:nvGraphicFramePr>
          <p:xfrm>
            <a:off x="9225974" y="5794236"/>
            <a:ext cx="152400" cy="165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15" name="Equation" r:id="rId17" imgW="152268" imgH="164957" progId="Equation.3">
                    <p:embed/>
                  </p:oleObj>
                </mc:Choice>
                <mc:Fallback>
                  <p:oleObj name="Equation" r:id="rId17" imgW="152268" imgH="164957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225974" y="5794236"/>
                          <a:ext cx="152400" cy="165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TextBox 2"/>
            <p:cNvSpPr txBox="1"/>
            <p:nvPr/>
          </p:nvSpPr>
          <p:spPr>
            <a:xfrm>
              <a:off x="10007024" y="4190380"/>
              <a:ext cx="17454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mtClean="0"/>
                <a:t>Dipole seen from the top</a:t>
              </a:r>
              <a:endParaRPr lang="en-GB"/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uk-UA" smtClean="0"/>
              <a:t>31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117877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0"/>
      <p:bldP spid="14345" grpId="0"/>
      <p:bldP spid="6" grpId="0"/>
      <p:bldP spid="108" grpId="0"/>
      <p:bldP spid="109" grpId="0"/>
      <p:bldP spid="110" grpId="0"/>
      <p:bldP spid="111" grpId="0"/>
      <p:bldP spid="112" grpId="0"/>
      <p:bldP spid="113" grpId="0"/>
      <p:bldP spid="1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43708" y="-51128"/>
            <a:ext cx="7993062" cy="747712"/>
          </a:xfrm>
          <a:noFill/>
        </p:spPr>
        <p:txBody>
          <a:bodyPr/>
          <a:lstStyle/>
          <a:p>
            <a:pPr eaLnBrk="1" hangingPunct="1"/>
            <a:r>
              <a:rPr lang="en-US"/>
              <a:t>Two particles in a dipole field</a:t>
            </a:r>
          </a:p>
        </p:txBody>
      </p:sp>
      <p:sp>
        <p:nvSpPr>
          <p:cNvPr id="15365" name="Rectangle 3"/>
          <p:cNvSpPr>
            <a:spLocks noChangeArrowheads="1"/>
          </p:cNvSpPr>
          <p:nvPr/>
        </p:nvSpPr>
        <p:spPr bwMode="auto">
          <a:xfrm>
            <a:off x="7302501" y="4457700"/>
            <a:ext cx="1587" cy="15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5375" name="Oval 7"/>
          <p:cNvSpPr>
            <a:spLocks noChangeArrowheads="1"/>
          </p:cNvSpPr>
          <p:nvPr/>
        </p:nvSpPr>
        <p:spPr bwMode="auto">
          <a:xfrm>
            <a:off x="7142164" y="2300289"/>
            <a:ext cx="2589213" cy="2508250"/>
          </a:xfrm>
          <a:prstGeom prst="ellips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5376" name="Oval 8"/>
          <p:cNvSpPr>
            <a:spLocks noChangeArrowheads="1"/>
          </p:cNvSpPr>
          <p:nvPr/>
        </p:nvSpPr>
        <p:spPr bwMode="auto">
          <a:xfrm>
            <a:off x="6750051" y="2308226"/>
            <a:ext cx="2589213" cy="2508250"/>
          </a:xfrm>
          <a:prstGeom prst="ellipse">
            <a:avLst/>
          </a:prstGeom>
          <a:noFill/>
          <a:ln w="31750">
            <a:solidFill>
              <a:srgbClr val="FF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5377" name="Line 9"/>
          <p:cNvSpPr>
            <a:spLocks noChangeShapeType="1"/>
          </p:cNvSpPr>
          <p:nvPr/>
        </p:nvSpPr>
        <p:spPr bwMode="auto">
          <a:xfrm>
            <a:off x="8277226" y="3614739"/>
            <a:ext cx="0" cy="1544637"/>
          </a:xfrm>
          <a:prstGeom prst="line">
            <a:avLst/>
          </a:prstGeom>
          <a:noFill/>
          <a:ln w="25400">
            <a:solidFill>
              <a:srgbClr val="FF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8" name="Freeform 10"/>
          <p:cNvSpPr>
            <a:spLocks/>
          </p:cNvSpPr>
          <p:nvPr/>
        </p:nvSpPr>
        <p:spPr bwMode="auto">
          <a:xfrm>
            <a:off x="7877176" y="3846514"/>
            <a:ext cx="379413" cy="252412"/>
          </a:xfrm>
          <a:custGeom>
            <a:avLst/>
            <a:gdLst>
              <a:gd name="T0" fmla="*/ 239 w 239"/>
              <a:gd name="T1" fmla="*/ 145 h 159"/>
              <a:gd name="T2" fmla="*/ 186 w 239"/>
              <a:gd name="T3" fmla="*/ 159 h 159"/>
              <a:gd name="T4" fmla="*/ 139 w 239"/>
              <a:gd name="T5" fmla="*/ 145 h 159"/>
              <a:gd name="T6" fmla="*/ 100 w 239"/>
              <a:gd name="T7" fmla="*/ 132 h 159"/>
              <a:gd name="T8" fmla="*/ 66 w 239"/>
              <a:gd name="T9" fmla="*/ 99 h 159"/>
              <a:gd name="T10" fmla="*/ 27 w 239"/>
              <a:gd name="T11" fmla="*/ 53 h 159"/>
              <a:gd name="T12" fmla="*/ 0 w 239"/>
              <a:gd name="T13" fmla="*/ 0 h 1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9"/>
              <a:gd name="T22" fmla="*/ 0 h 159"/>
              <a:gd name="T23" fmla="*/ 239 w 239"/>
              <a:gd name="T24" fmla="*/ 159 h 15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9" h="159">
                <a:moveTo>
                  <a:pt x="239" y="145"/>
                </a:moveTo>
                <a:cubicBezTo>
                  <a:pt x="221" y="152"/>
                  <a:pt x="203" y="159"/>
                  <a:pt x="186" y="159"/>
                </a:cubicBezTo>
                <a:cubicBezTo>
                  <a:pt x="169" y="159"/>
                  <a:pt x="153" y="150"/>
                  <a:pt x="139" y="145"/>
                </a:cubicBezTo>
                <a:cubicBezTo>
                  <a:pt x="125" y="140"/>
                  <a:pt x="112" y="140"/>
                  <a:pt x="100" y="132"/>
                </a:cubicBezTo>
                <a:cubicBezTo>
                  <a:pt x="88" y="124"/>
                  <a:pt x="78" y="112"/>
                  <a:pt x="66" y="99"/>
                </a:cubicBezTo>
                <a:cubicBezTo>
                  <a:pt x="54" y="86"/>
                  <a:pt x="38" y="70"/>
                  <a:pt x="27" y="53"/>
                </a:cubicBezTo>
                <a:cubicBezTo>
                  <a:pt x="16" y="36"/>
                  <a:pt x="4" y="9"/>
                  <a:pt x="0" y="0"/>
                </a:cubicBezTo>
              </a:path>
            </a:pathLst>
          </a:custGeom>
          <a:noFill/>
          <a:ln w="25400">
            <a:solidFill>
              <a:srgbClr val="FFFF00"/>
            </a:solidFill>
            <a:round/>
            <a:headEnd/>
            <a:tailEnd type="stealth" w="med" len="lg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367" name="Group 22"/>
          <p:cNvGrpSpPr>
            <a:grpSpLocks/>
          </p:cNvGrpSpPr>
          <p:nvPr/>
        </p:nvGrpSpPr>
        <p:grpSpPr bwMode="auto">
          <a:xfrm>
            <a:off x="3819526" y="2787650"/>
            <a:ext cx="2105025" cy="1403350"/>
            <a:chOff x="1447" y="1756"/>
            <a:chExt cx="1326" cy="884"/>
          </a:xfrm>
        </p:grpSpPr>
        <p:sp>
          <p:nvSpPr>
            <p:cNvPr id="15371" name="Line 11"/>
            <p:cNvSpPr>
              <a:spLocks noChangeShapeType="1"/>
            </p:cNvSpPr>
            <p:nvPr/>
          </p:nvSpPr>
          <p:spPr bwMode="auto">
            <a:xfrm>
              <a:off x="1449" y="1877"/>
              <a:ext cx="463" cy="0"/>
            </a:xfrm>
            <a:prstGeom prst="line">
              <a:avLst/>
            </a:prstGeom>
            <a:noFill/>
            <a:ln w="317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2" name="Line 12"/>
            <p:cNvSpPr>
              <a:spLocks noChangeShapeType="1"/>
            </p:cNvSpPr>
            <p:nvPr/>
          </p:nvSpPr>
          <p:spPr bwMode="auto">
            <a:xfrm>
              <a:off x="1447" y="2512"/>
              <a:ext cx="463" cy="0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3" name="Text Box 13"/>
            <p:cNvSpPr txBox="1">
              <a:spLocks noChangeArrowheads="1"/>
            </p:cNvSpPr>
            <p:nvPr/>
          </p:nvSpPr>
          <p:spPr bwMode="auto">
            <a:xfrm>
              <a:off x="1916" y="1756"/>
              <a:ext cx="85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/>
                <a:t>Particle A</a:t>
              </a:r>
            </a:p>
          </p:txBody>
        </p:sp>
        <p:sp>
          <p:nvSpPr>
            <p:cNvPr id="15374" name="Text Box 14"/>
            <p:cNvSpPr txBox="1">
              <a:spLocks noChangeArrowheads="1"/>
            </p:cNvSpPr>
            <p:nvPr/>
          </p:nvSpPr>
          <p:spPr bwMode="auto">
            <a:xfrm>
              <a:off x="1912" y="2390"/>
              <a:ext cx="84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/>
                <a:t>Particle B</a:t>
              </a:r>
            </a:p>
          </p:txBody>
        </p:sp>
      </p:grpSp>
      <p:sp>
        <p:nvSpPr>
          <p:cNvPr id="15368" name="Rectangle 15"/>
          <p:cNvSpPr>
            <a:spLocks noChangeArrowheads="1"/>
          </p:cNvSpPr>
          <p:nvPr/>
        </p:nvSpPr>
        <p:spPr bwMode="auto">
          <a:xfrm>
            <a:off x="2397127" y="5805501"/>
            <a:ext cx="47450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charset="0"/>
              <a:buChar char="ü"/>
            </a:pPr>
            <a:r>
              <a:rPr lang="en-US" sz="2400"/>
              <a:t>Lets unfold these circles……</a:t>
            </a:r>
            <a:endParaRPr lang="en-US" sz="2400">
              <a:sym typeface="Math1" charset="0"/>
            </a:endParaRPr>
          </a:p>
        </p:txBody>
      </p:sp>
      <p:sp>
        <p:nvSpPr>
          <p:cNvPr id="15369" name="Rectangle 16"/>
          <p:cNvSpPr>
            <a:spLocks noChangeArrowheads="1"/>
          </p:cNvSpPr>
          <p:nvPr/>
        </p:nvSpPr>
        <p:spPr bwMode="auto">
          <a:xfrm>
            <a:off x="644526" y="837408"/>
            <a:ext cx="10130406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2400"/>
              <a:t>What happens with two particles that travel in a dipole field with different initial angles, but with equal initial position and equal momentum ?</a:t>
            </a:r>
            <a:endParaRPr lang="en-US" sz="2400">
              <a:sym typeface="Math1" charset="0"/>
            </a:endParaRPr>
          </a:p>
        </p:txBody>
      </p:sp>
      <p:sp>
        <p:nvSpPr>
          <p:cNvPr id="15370" name="Rectangle 17"/>
          <p:cNvSpPr>
            <a:spLocks noChangeArrowheads="1"/>
          </p:cNvSpPr>
          <p:nvPr/>
        </p:nvSpPr>
        <p:spPr bwMode="auto">
          <a:xfrm>
            <a:off x="2406651" y="5168900"/>
            <a:ext cx="62833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charset="0"/>
              <a:buChar char="ü"/>
            </a:pPr>
            <a:r>
              <a:rPr lang="en-US" sz="2400"/>
              <a:t>Assume that B</a:t>
            </a:r>
            <a:r>
              <a:rPr lang="el-GR" sz="2400">
                <a:sym typeface="Math1" charset="0"/>
              </a:rPr>
              <a:t>ρ</a:t>
            </a:r>
            <a:r>
              <a:rPr lang="en-US" sz="2400">
                <a:sym typeface="Math1" charset="0"/>
              </a:rPr>
              <a:t> is the same for both particles.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 lang="en-GB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8908" y="116632"/>
            <a:ext cx="1480567" cy="166223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uk-UA" smtClean="0"/>
              <a:t>32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02151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5" grpId="0" animBg="1"/>
      <p:bldP spid="15376" grpId="0" animBg="1"/>
      <p:bldP spid="15377" grpId="0" animBg="1"/>
      <p:bldP spid="15378" grpId="0" animBg="1"/>
      <p:bldP spid="15368" grpId="0"/>
      <p:bldP spid="1537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45865" y="-18138"/>
            <a:ext cx="7867650" cy="747713"/>
          </a:xfrm>
          <a:noFill/>
        </p:spPr>
        <p:txBody>
          <a:bodyPr/>
          <a:lstStyle/>
          <a:p>
            <a:pPr eaLnBrk="1" hangingPunct="1"/>
            <a:r>
              <a:rPr lang="en-US"/>
              <a:t>The 2 trajectories unfolded</a:t>
            </a:r>
          </a:p>
        </p:txBody>
      </p:sp>
      <p:sp>
        <p:nvSpPr>
          <p:cNvPr id="16389" name="Rectangle 105"/>
          <p:cNvSpPr>
            <a:spLocks noChangeArrowheads="1"/>
          </p:cNvSpPr>
          <p:nvPr/>
        </p:nvSpPr>
        <p:spPr bwMode="auto">
          <a:xfrm>
            <a:off x="5040859" y="4457700"/>
            <a:ext cx="1587" cy="15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390" name="Rectangle 308"/>
          <p:cNvSpPr>
            <a:spLocks noChangeArrowheads="1"/>
          </p:cNvSpPr>
          <p:nvPr/>
        </p:nvSpPr>
        <p:spPr bwMode="auto">
          <a:xfrm>
            <a:off x="1098521" y="4930775"/>
            <a:ext cx="11090304" cy="138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2400" smtClean="0"/>
              <a:t>This </a:t>
            </a:r>
            <a:r>
              <a:rPr lang="en-US" sz="2400"/>
              <a:t>type of oscillation forms the basis of all transverse motion in an accelerator.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2400"/>
              <a:t>It is called </a:t>
            </a:r>
            <a:r>
              <a:rPr lang="en-US" sz="2400" b="1" u="sng" err="1" smtClean="0"/>
              <a:t>Betatron</a:t>
            </a:r>
            <a:r>
              <a:rPr lang="en-US" sz="2400" b="1" u="sng" smtClean="0"/>
              <a:t> Oscillation</a:t>
            </a:r>
            <a:endParaRPr lang="en-US" sz="2400" b="1" u="sng">
              <a:sym typeface="Math1" charset="0"/>
            </a:endParaRPr>
          </a:p>
        </p:txBody>
      </p:sp>
      <p:sp>
        <p:nvSpPr>
          <p:cNvPr id="16391" name="Rectangle 315"/>
          <p:cNvSpPr>
            <a:spLocks noChangeArrowheads="1"/>
          </p:cNvSpPr>
          <p:nvPr/>
        </p:nvSpPr>
        <p:spPr bwMode="auto">
          <a:xfrm>
            <a:off x="1125860" y="1146971"/>
            <a:ext cx="80454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2000"/>
              <a:t>The horizontal displacement of particle B with respect to particle A.</a:t>
            </a:r>
            <a:endParaRPr lang="en-US" sz="2000">
              <a:sym typeface="Math1" charset="0"/>
            </a:endParaRPr>
          </a:p>
        </p:txBody>
      </p:sp>
      <p:sp>
        <p:nvSpPr>
          <p:cNvPr id="16393" name="Line 310"/>
          <p:cNvSpPr>
            <a:spLocks noChangeShapeType="1"/>
          </p:cNvSpPr>
          <p:nvPr/>
        </p:nvSpPr>
        <p:spPr bwMode="auto">
          <a:xfrm flipV="1">
            <a:off x="1394371" y="2573339"/>
            <a:ext cx="0" cy="1587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4" name="Line 311"/>
          <p:cNvSpPr>
            <a:spLocks noChangeShapeType="1"/>
          </p:cNvSpPr>
          <p:nvPr/>
        </p:nvSpPr>
        <p:spPr bwMode="auto">
          <a:xfrm flipV="1">
            <a:off x="6060034" y="2616201"/>
            <a:ext cx="0" cy="1492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5" name="Line 312"/>
          <p:cNvSpPr>
            <a:spLocks noChangeShapeType="1"/>
          </p:cNvSpPr>
          <p:nvPr/>
        </p:nvSpPr>
        <p:spPr bwMode="auto">
          <a:xfrm>
            <a:off x="1394371" y="3351214"/>
            <a:ext cx="4676775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6" name="Freeform 326"/>
          <p:cNvSpPr>
            <a:spLocks/>
          </p:cNvSpPr>
          <p:nvPr/>
        </p:nvSpPr>
        <p:spPr bwMode="auto">
          <a:xfrm>
            <a:off x="1394371" y="2676526"/>
            <a:ext cx="4665663" cy="1381125"/>
          </a:xfrm>
          <a:custGeom>
            <a:avLst/>
            <a:gdLst>
              <a:gd name="T0" fmla="*/ 0 w 2939"/>
              <a:gd name="T1" fmla="*/ 425 h 870"/>
              <a:gd name="T2" fmla="*/ 735 w 2939"/>
              <a:gd name="T3" fmla="*/ 1 h 870"/>
              <a:gd name="T4" fmla="*/ 1470 w 2939"/>
              <a:gd name="T5" fmla="*/ 418 h 870"/>
              <a:gd name="T6" fmla="*/ 2211 w 2939"/>
              <a:gd name="T7" fmla="*/ 869 h 870"/>
              <a:gd name="T8" fmla="*/ 2939 w 2939"/>
              <a:gd name="T9" fmla="*/ 425 h 8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39"/>
              <a:gd name="T16" fmla="*/ 0 h 870"/>
              <a:gd name="T17" fmla="*/ 2939 w 2939"/>
              <a:gd name="T18" fmla="*/ 870 h 8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39" h="870">
                <a:moveTo>
                  <a:pt x="0" y="425"/>
                </a:moveTo>
                <a:cubicBezTo>
                  <a:pt x="245" y="213"/>
                  <a:pt x="490" y="2"/>
                  <a:pt x="735" y="1"/>
                </a:cubicBezTo>
                <a:cubicBezTo>
                  <a:pt x="980" y="0"/>
                  <a:pt x="1224" y="273"/>
                  <a:pt x="1470" y="418"/>
                </a:cubicBezTo>
                <a:cubicBezTo>
                  <a:pt x="1716" y="563"/>
                  <a:pt x="1966" y="868"/>
                  <a:pt x="2211" y="869"/>
                </a:cubicBezTo>
                <a:cubicBezTo>
                  <a:pt x="2456" y="870"/>
                  <a:pt x="2697" y="647"/>
                  <a:pt x="2939" y="425"/>
                </a:cubicBezTo>
              </a:path>
            </a:pathLst>
          </a:custGeom>
          <a:noFill/>
          <a:ln w="31750">
            <a:solidFill>
              <a:srgbClr val="FF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7" name="AutoShape 329"/>
          <p:cNvSpPr>
            <a:spLocks/>
          </p:cNvSpPr>
          <p:nvPr/>
        </p:nvSpPr>
        <p:spPr bwMode="auto">
          <a:xfrm>
            <a:off x="4069309" y="1982789"/>
            <a:ext cx="1020763" cy="441325"/>
          </a:xfrm>
          <a:prstGeom prst="borderCallout2">
            <a:avLst>
              <a:gd name="adj1" fmla="val 25898"/>
              <a:gd name="adj2" fmla="val -7463"/>
              <a:gd name="adj3" fmla="val 25898"/>
              <a:gd name="adj4" fmla="val -70296"/>
              <a:gd name="adj5" fmla="val 142444"/>
              <a:gd name="adj6" fmla="val -135926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1400">
                <a:solidFill>
                  <a:schemeClr val="bg1"/>
                </a:solidFill>
              </a:rPr>
              <a:t>Particle B</a:t>
            </a:r>
          </a:p>
        </p:txBody>
      </p:sp>
      <p:sp>
        <p:nvSpPr>
          <p:cNvPr id="16398" name="AutoShape 330"/>
          <p:cNvSpPr>
            <a:spLocks/>
          </p:cNvSpPr>
          <p:nvPr/>
        </p:nvSpPr>
        <p:spPr bwMode="auto">
          <a:xfrm>
            <a:off x="6218784" y="2262189"/>
            <a:ext cx="1019175" cy="441325"/>
          </a:xfrm>
          <a:prstGeom prst="borderCallout2">
            <a:avLst>
              <a:gd name="adj1" fmla="val 25898"/>
              <a:gd name="adj2" fmla="val -7477"/>
              <a:gd name="adj3" fmla="val 25898"/>
              <a:gd name="adj4" fmla="val -72898"/>
              <a:gd name="adj5" fmla="val 235250"/>
              <a:gd name="adj6" fmla="val -141278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1400">
                <a:solidFill>
                  <a:schemeClr val="bg1"/>
                </a:solidFill>
              </a:rPr>
              <a:t>Particle A</a:t>
            </a:r>
          </a:p>
        </p:txBody>
      </p:sp>
      <p:sp>
        <p:nvSpPr>
          <p:cNvPr id="16399" name="Text Box 331"/>
          <p:cNvSpPr txBox="1">
            <a:spLocks noChangeArrowheads="1"/>
          </p:cNvSpPr>
          <p:nvPr/>
        </p:nvSpPr>
        <p:spPr bwMode="auto">
          <a:xfrm>
            <a:off x="5745709" y="4057651"/>
            <a:ext cx="5984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latin typeface="Times New Roman" charset="0"/>
                <a:sym typeface="Math1" charset="0"/>
              </a:rPr>
              <a:t>2π</a:t>
            </a:r>
            <a:endParaRPr lang="en-US" sz="2000">
              <a:latin typeface="Times New Roman" charset="0"/>
            </a:endParaRPr>
          </a:p>
        </p:txBody>
      </p:sp>
      <p:sp>
        <p:nvSpPr>
          <p:cNvPr id="16400" name="Text Box 332"/>
          <p:cNvSpPr txBox="1">
            <a:spLocks noChangeArrowheads="1"/>
          </p:cNvSpPr>
          <p:nvPr/>
        </p:nvSpPr>
        <p:spPr bwMode="auto">
          <a:xfrm>
            <a:off x="1226096" y="4121151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2000">
                <a:latin typeface="Times New Roman" charset="0"/>
              </a:rPr>
              <a:t>0</a:t>
            </a:r>
          </a:p>
        </p:txBody>
      </p:sp>
      <p:sp>
        <p:nvSpPr>
          <p:cNvPr id="16401" name="Text Box 335"/>
          <p:cNvSpPr txBox="1">
            <a:spLocks noChangeArrowheads="1"/>
          </p:cNvSpPr>
          <p:nvPr/>
        </p:nvSpPr>
        <p:spPr bwMode="auto">
          <a:xfrm rot="16200000">
            <a:off x="575221" y="3332164"/>
            <a:ext cx="12620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400"/>
              <a:t>displacement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9069603" y="3981103"/>
                <a:ext cx="1292598" cy="9807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f>
                            <m:fPr>
                              <m:type m:val="skw"/>
                              <m:ctrlPr>
                                <a:rPr lang="en-GB" sz="240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den>
                          </m:f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lang="en-GB" sz="240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9603" y="3981103"/>
                <a:ext cx="1292598" cy="98071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7534572" y="2915574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mtClean="0"/>
              <a:t>Strength of the dipole field normalized to the particle momentum/charge:</a:t>
            </a:r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534572" y="1753563"/>
            <a:ext cx="4892399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/>
              <a:t>Particle B oscillates around particle A </a:t>
            </a:r>
            <a:r>
              <a:rPr lang="en-US">
                <a:sym typeface="Wingdings" panose="05000000000000000000" pitchFamily="2" charset="2"/>
              </a:rPr>
              <a:t> a dipole magnet bends the particle in the horizontal plane and has a focusing effect proportional to 1/</a:t>
            </a:r>
            <a:r>
              <a:rPr lang="el-GR">
                <a:sym typeface="Wingdings" panose="05000000000000000000" pitchFamily="2" charset="2"/>
              </a:rPr>
              <a:t>ρ</a:t>
            </a:r>
            <a:r>
              <a:rPr lang="en-GB">
                <a:sym typeface="Wingdings" panose="05000000000000000000" pitchFamily="2" charset="2"/>
              </a:rPr>
              <a:t> (1/bending radius)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1910354">
            <a:off x="9597260" y="707123"/>
            <a:ext cx="2644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mtClean="0"/>
              <a:t>Remember, this is the horizontal plane</a:t>
            </a:r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047063" y="2312848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x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0653567" y="3577596"/>
                <a:ext cx="105746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b="0" smtClean="0"/>
                  <a:t>L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endParaRPr lang="en-US" sz="240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3567" y="3577596"/>
                <a:ext cx="1057469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17919" t="-26667" r="-9249" b="-5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7825938" y="3596080"/>
            <a:ext cx="2703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Remember two slides ago:</a:t>
            </a:r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uk-UA" smtClean="0"/>
              <a:t>33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48941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3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3" grpId="0"/>
      <p:bldP spid="4" grpId="0"/>
      <p:bldP spid="21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812" y="-459432"/>
            <a:ext cx="9144001" cy="1371600"/>
          </a:xfrm>
        </p:spPr>
        <p:txBody>
          <a:bodyPr/>
          <a:lstStyle/>
          <a:p>
            <a:r>
              <a:rPr lang="en-GB" smtClean="0"/>
              <a:t>What happens in the vertical plane?</a:t>
            </a: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8908" y="116632"/>
            <a:ext cx="1480567" cy="166223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142084" y="332656"/>
            <a:ext cx="7204660" cy="3517673"/>
            <a:chOff x="2585541" y="888731"/>
            <a:chExt cx="7204660" cy="3517673"/>
          </a:xfrm>
        </p:grpSpPr>
        <p:sp>
          <p:nvSpPr>
            <p:cNvPr id="10" name="Rectangle 105"/>
            <p:cNvSpPr>
              <a:spLocks noChangeArrowheads="1"/>
            </p:cNvSpPr>
            <p:nvPr/>
          </p:nvSpPr>
          <p:spPr bwMode="auto">
            <a:xfrm>
              <a:off x="6572548" y="4346078"/>
              <a:ext cx="1587" cy="15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Line 310"/>
            <p:cNvSpPr>
              <a:spLocks noChangeShapeType="1"/>
            </p:cNvSpPr>
            <p:nvPr/>
          </p:nvSpPr>
          <p:spPr bwMode="auto">
            <a:xfrm flipV="1">
              <a:off x="2926060" y="2461717"/>
              <a:ext cx="0" cy="15875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311"/>
            <p:cNvSpPr>
              <a:spLocks noChangeShapeType="1"/>
            </p:cNvSpPr>
            <p:nvPr/>
          </p:nvSpPr>
          <p:spPr bwMode="auto">
            <a:xfrm flipV="1">
              <a:off x="7591723" y="2504579"/>
              <a:ext cx="0" cy="14922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312"/>
            <p:cNvSpPr>
              <a:spLocks noChangeShapeType="1"/>
            </p:cNvSpPr>
            <p:nvPr/>
          </p:nvSpPr>
          <p:spPr bwMode="auto">
            <a:xfrm>
              <a:off x="2926060" y="3239592"/>
              <a:ext cx="4676775" cy="0"/>
            </a:xfrm>
            <a:prstGeom prst="line">
              <a:avLst/>
            </a:prstGeom>
            <a:noFill/>
            <a:ln w="317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AutoShape 329"/>
            <p:cNvSpPr>
              <a:spLocks/>
            </p:cNvSpPr>
            <p:nvPr/>
          </p:nvSpPr>
          <p:spPr bwMode="auto">
            <a:xfrm>
              <a:off x="8472466" y="888731"/>
              <a:ext cx="1020763" cy="441325"/>
            </a:xfrm>
            <a:prstGeom prst="borderCallout2">
              <a:avLst>
                <a:gd name="adj1" fmla="val 25898"/>
                <a:gd name="adj2" fmla="val -7463"/>
                <a:gd name="adj3" fmla="val 25898"/>
                <a:gd name="adj4" fmla="val -70296"/>
                <a:gd name="adj5" fmla="val 142444"/>
                <a:gd name="adj6" fmla="val -135926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en-US" sz="1400">
                  <a:solidFill>
                    <a:schemeClr val="bg1"/>
                  </a:solidFill>
                </a:rPr>
                <a:t>Particle B</a:t>
              </a:r>
            </a:p>
          </p:txBody>
        </p:sp>
        <p:sp>
          <p:nvSpPr>
            <p:cNvPr id="16" name="AutoShape 330"/>
            <p:cNvSpPr>
              <a:spLocks/>
            </p:cNvSpPr>
            <p:nvPr/>
          </p:nvSpPr>
          <p:spPr bwMode="auto">
            <a:xfrm>
              <a:off x="8771026" y="2204802"/>
              <a:ext cx="1019175" cy="441325"/>
            </a:xfrm>
            <a:prstGeom prst="borderCallout2">
              <a:avLst>
                <a:gd name="adj1" fmla="val 25898"/>
                <a:gd name="adj2" fmla="val -7477"/>
                <a:gd name="adj3" fmla="val 25898"/>
                <a:gd name="adj4" fmla="val -72898"/>
                <a:gd name="adj5" fmla="val 235250"/>
                <a:gd name="adj6" fmla="val -141278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en-US" sz="1400">
                  <a:solidFill>
                    <a:schemeClr val="bg1"/>
                  </a:solidFill>
                </a:rPr>
                <a:t>Particle A</a:t>
              </a:r>
            </a:p>
          </p:txBody>
        </p:sp>
        <p:sp>
          <p:nvSpPr>
            <p:cNvPr id="17" name="Text Box 331"/>
            <p:cNvSpPr txBox="1">
              <a:spLocks noChangeArrowheads="1"/>
            </p:cNvSpPr>
            <p:nvPr/>
          </p:nvSpPr>
          <p:spPr bwMode="auto">
            <a:xfrm>
              <a:off x="7277398" y="3946029"/>
              <a:ext cx="5984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>
                  <a:latin typeface="Times New Roman" charset="0"/>
                  <a:sym typeface="Math1" charset="0"/>
                </a:rPr>
                <a:t>2π</a:t>
              </a:r>
              <a:endParaRPr lang="en-US" sz="2000">
                <a:latin typeface="Times New Roman" charset="0"/>
              </a:endParaRPr>
            </a:p>
          </p:txBody>
        </p:sp>
        <p:sp>
          <p:nvSpPr>
            <p:cNvPr id="18" name="Text Box 332"/>
            <p:cNvSpPr txBox="1">
              <a:spLocks noChangeArrowheads="1"/>
            </p:cNvSpPr>
            <p:nvPr/>
          </p:nvSpPr>
          <p:spPr bwMode="auto">
            <a:xfrm>
              <a:off x="2757785" y="4009529"/>
              <a:ext cx="311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>
                  <a:latin typeface="Times New Roman" charset="0"/>
                </a:rPr>
                <a:t>0</a:t>
              </a:r>
            </a:p>
          </p:txBody>
        </p:sp>
        <p:sp>
          <p:nvSpPr>
            <p:cNvPr id="19" name="Text Box 335"/>
            <p:cNvSpPr txBox="1">
              <a:spLocks noChangeArrowheads="1"/>
            </p:cNvSpPr>
            <p:nvPr/>
          </p:nvSpPr>
          <p:spPr bwMode="auto">
            <a:xfrm rot="16200000">
              <a:off x="2106910" y="3220542"/>
              <a:ext cx="1262062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/>
                <a:t>displacement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585541" y="2208150"/>
              <a:ext cx="29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mtClean="0"/>
                <a:t>y</a:t>
              </a:r>
              <a:endParaRPr lang="en-GB"/>
            </a:p>
          </p:txBody>
        </p:sp>
        <p:cxnSp>
          <p:nvCxnSpPr>
            <p:cNvPr id="22" name="Straight Arrow Connector 21"/>
            <p:cNvCxnSpPr>
              <a:stCxn id="13" idx="0"/>
            </p:cNvCxnSpPr>
            <p:nvPr/>
          </p:nvCxnSpPr>
          <p:spPr>
            <a:xfrm flipV="1">
              <a:off x="2926060" y="1412776"/>
              <a:ext cx="4608512" cy="1826816"/>
            </a:xfrm>
            <a:prstGeom prst="straightConnector1">
              <a:avLst/>
            </a:prstGeom>
            <a:ln w="38100">
              <a:solidFill>
                <a:srgbClr val="FFFF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Freeform 22"/>
            <p:cNvSpPr/>
            <p:nvPr/>
          </p:nvSpPr>
          <p:spPr>
            <a:xfrm>
              <a:off x="4418176" y="2751746"/>
              <a:ext cx="86191" cy="470018"/>
            </a:xfrm>
            <a:custGeom>
              <a:avLst/>
              <a:gdLst>
                <a:gd name="connsiteX0" fmla="*/ 34183 w 86191"/>
                <a:gd name="connsiteY0" fmla="*/ 470018 h 470018"/>
                <a:gd name="connsiteX1" fmla="*/ 85458 w 86191"/>
                <a:gd name="connsiteY1" fmla="*/ 256374 h 470018"/>
                <a:gd name="connsiteX2" fmla="*/ 0 w 86191"/>
                <a:gd name="connsiteY2" fmla="*/ 0 h 47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191" h="470018">
                  <a:moveTo>
                    <a:pt x="34183" y="470018"/>
                  </a:moveTo>
                  <a:cubicBezTo>
                    <a:pt x="62669" y="402364"/>
                    <a:pt x="91155" y="334710"/>
                    <a:pt x="85458" y="256374"/>
                  </a:cubicBezTo>
                  <a:cubicBezTo>
                    <a:pt x="79761" y="178038"/>
                    <a:pt x="39880" y="89019"/>
                    <a:pt x="0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504182" y="2751745"/>
              <a:ext cx="314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mtClean="0"/>
                <a:t>α</a:t>
              </a:r>
              <a:endParaRPr lang="en-GB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031202" y="3358107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mtClean="0"/>
                <a:t>L</a:t>
              </a:r>
              <a:endParaRPr lang="en-GB"/>
            </a:p>
          </p:txBody>
        </p:sp>
        <p:cxnSp>
          <p:nvCxnSpPr>
            <p:cNvPr id="27" name="Straight Connector 26"/>
            <p:cNvCxnSpPr/>
            <p:nvPr/>
          </p:nvCxnSpPr>
          <p:spPr>
            <a:xfrm flipH="1">
              <a:off x="7591723" y="1421689"/>
              <a:ext cx="21739" cy="180898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7670613" y="1346701"/>
              <a:ext cx="756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y</a:t>
              </a:r>
              <a:r>
                <a:rPr lang="en-GB" smtClean="0"/>
                <a:t> = </a:t>
              </a:r>
              <a:r>
                <a:rPr lang="el-GR" smtClean="0"/>
                <a:t>α</a:t>
              </a:r>
              <a:r>
                <a:rPr lang="en-GB" smtClean="0"/>
                <a:t>L</a:t>
              </a:r>
              <a:endParaRPr lang="en-GB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426489" y="2090052"/>
            <a:ext cx="4742172" cy="1788068"/>
            <a:chOff x="2869946" y="2646127"/>
            <a:chExt cx="4742172" cy="1788068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2890341" y="2646127"/>
              <a:ext cx="47217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2869946" y="3861048"/>
              <a:ext cx="47217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6526460" y="2646127"/>
              <a:ext cx="0" cy="1214921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5761481" y="3787864"/>
              <a:ext cx="162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mtClean="0"/>
                <a:t>Vacuum pipe aperture</a:t>
              </a:r>
              <a:endParaRPr lang="en-GB"/>
            </a:p>
          </p:txBody>
        </p:sp>
      </p:grpSp>
      <p:sp>
        <p:nvSpPr>
          <p:cNvPr id="38" name="Oval 37"/>
          <p:cNvSpPr/>
          <p:nvPr/>
        </p:nvSpPr>
        <p:spPr>
          <a:xfrm>
            <a:off x="4490715" y="1576781"/>
            <a:ext cx="884520" cy="803555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Box 38"/>
          <p:cNvSpPr txBox="1"/>
          <p:nvPr/>
        </p:nvSpPr>
        <p:spPr>
          <a:xfrm>
            <a:off x="4225956" y="1198950"/>
            <a:ext cx="149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Particle is lost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961863" y="4016648"/>
            <a:ext cx="8111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smtClean="0"/>
              <a:t>What can we do to keep the particle inside the vacuum pipe?</a:t>
            </a:r>
            <a:endParaRPr lang="en-US" sz="2400"/>
          </a:p>
        </p:txBody>
      </p:sp>
      <p:sp>
        <p:nvSpPr>
          <p:cNvPr id="7" name="TextBox 6"/>
          <p:cNvSpPr txBox="1"/>
          <p:nvPr/>
        </p:nvSpPr>
        <p:spPr>
          <a:xfrm>
            <a:off x="930874" y="4614144"/>
            <a:ext cx="108724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smtClean="0"/>
              <a:t>We need something that when the particle deviates from the reference trajectory by an amount y, there is a force applied to the particle proportional to y that brings the particle back on track</a:t>
            </a:r>
            <a:endParaRPr lang="en-US" sz="2400"/>
          </a:p>
        </p:txBody>
      </p:sp>
      <p:sp>
        <p:nvSpPr>
          <p:cNvPr id="8" name="TextBox 7"/>
          <p:cNvSpPr txBox="1"/>
          <p:nvPr/>
        </p:nvSpPr>
        <p:spPr>
          <a:xfrm>
            <a:off x="915459" y="5876804"/>
            <a:ext cx="4645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smtClean="0"/>
              <a:t>Do you know a force of this kind?</a:t>
            </a:r>
            <a:endParaRPr lang="en-US" sz="240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uk-UA" smtClean="0"/>
              <a:t>34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0184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5" grpId="0"/>
      <p:bldP spid="7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936640" y="0"/>
            <a:ext cx="7993062" cy="747713"/>
          </a:xfrm>
          <a:noFill/>
        </p:spPr>
        <p:txBody>
          <a:bodyPr/>
          <a:lstStyle/>
          <a:p>
            <a:pPr eaLnBrk="1" hangingPunct="1"/>
            <a:r>
              <a:rPr lang="en-US"/>
              <a:t>The mechanical equivalent</a:t>
            </a:r>
          </a:p>
        </p:txBody>
      </p:sp>
      <p:sp>
        <p:nvSpPr>
          <p:cNvPr id="23557" name="Rectangle 3"/>
          <p:cNvSpPr>
            <a:spLocks noChangeArrowheads="1"/>
          </p:cNvSpPr>
          <p:nvPr/>
        </p:nvSpPr>
        <p:spPr bwMode="auto">
          <a:xfrm>
            <a:off x="7302501" y="4457700"/>
            <a:ext cx="1587" cy="15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558" name="Rectangle 4"/>
          <p:cNvSpPr>
            <a:spLocks noChangeArrowheads="1"/>
          </p:cNvSpPr>
          <p:nvPr/>
        </p:nvSpPr>
        <p:spPr bwMode="auto">
          <a:xfrm>
            <a:off x="621804" y="1045918"/>
            <a:ext cx="5256584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2400"/>
              <a:t>The gutter below illustrates how the particles in our accelerator </a:t>
            </a:r>
            <a:r>
              <a:rPr lang="en-US" sz="2400" smtClean="0"/>
              <a:t>should be focused</a:t>
            </a:r>
            <a:endParaRPr lang="en-US" sz="2400"/>
          </a:p>
        </p:txBody>
      </p:sp>
      <p:pic>
        <p:nvPicPr>
          <p:cNvPr id="23559" name="Picture 30" descr="Graphic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12" y="2237885"/>
            <a:ext cx="4392488" cy="398817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460" y="2209486"/>
            <a:ext cx="5178412" cy="38838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94955" y="1088619"/>
            <a:ext cx="5448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smtClean="0"/>
              <a:t>The force we are looking for is of the type:</a:t>
            </a:r>
            <a:endParaRPr lang="en-GB" sz="2400"/>
          </a:p>
        </p:txBody>
      </p:sp>
      <p:sp>
        <p:nvSpPr>
          <p:cNvPr id="4" name="Oval 3"/>
          <p:cNvSpPr/>
          <p:nvPr/>
        </p:nvSpPr>
        <p:spPr>
          <a:xfrm>
            <a:off x="8758708" y="2237885"/>
            <a:ext cx="2405740" cy="11615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8824" y="4869160"/>
            <a:ext cx="3156842" cy="195980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 lang="mr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uk-UA" smtClean="0"/>
              <a:t>35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13404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3"/>
          <p:cNvSpPr>
            <a:spLocks noChangeArrowheads="1"/>
          </p:cNvSpPr>
          <p:nvPr/>
        </p:nvSpPr>
        <p:spPr bwMode="auto">
          <a:xfrm>
            <a:off x="5012035" y="4410613"/>
            <a:ext cx="1587" cy="15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582" name="Rectangle 4"/>
          <p:cNvSpPr>
            <a:spLocks noChangeArrowheads="1"/>
          </p:cNvSpPr>
          <p:nvPr/>
        </p:nvSpPr>
        <p:spPr bwMode="auto">
          <a:xfrm>
            <a:off x="773410" y="1133513"/>
            <a:ext cx="1316145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2400"/>
              <a:t>A particle during its transverse motion in our accelerator is characterized by: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sz="2400" b="1" u="sng"/>
              <a:t>Position</a:t>
            </a:r>
            <a:r>
              <a:rPr lang="en-US" sz="2400"/>
              <a:t> or displacement from the central </a:t>
            </a:r>
            <a:r>
              <a:rPr lang="en-US" sz="2400" smtClean="0"/>
              <a:t>orbit</a:t>
            </a:r>
            <a:endParaRPr lang="en-US" sz="2400"/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sz="2400" b="1" u="sng"/>
              <a:t>Angle</a:t>
            </a:r>
            <a:r>
              <a:rPr lang="en-US" sz="2400"/>
              <a:t> with respect to the central </a:t>
            </a:r>
            <a:r>
              <a:rPr lang="en-US" sz="2400" smtClean="0"/>
              <a:t>orbit</a:t>
            </a:r>
            <a:endParaRPr lang="en-US" sz="2400"/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3718221" y="2673889"/>
            <a:ext cx="3989388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000" b="1"/>
              <a:t>x = displacement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000" b="1"/>
              <a:t>x</a:t>
            </a:r>
            <a:r>
              <a:rPr lang="ja-JP" altLang="en-US" sz="2000" b="1"/>
              <a:t>’</a:t>
            </a:r>
            <a:r>
              <a:rPr lang="en-US" sz="2000" b="1"/>
              <a:t> = angle = dx/ds</a:t>
            </a:r>
          </a:p>
        </p:txBody>
      </p:sp>
      <p:sp>
        <p:nvSpPr>
          <p:cNvPr id="24584" name="Rectangle 28"/>
          <p:cNvSpPr>
            <a:spLocks noChangeArrowheads="1"/>
          </p:cNvSpPr>
          <p:nvPr/>
        </p:nvSpPr>
        <p:spPr bwMode="auto">
          <a:xfrm>
            <a:off x="485450" y="5402998"/>
            <a:ext cx="11081569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2400"/>
              <a:t>This is a motion with a </a:t>
            </a:r>
            <a:r>
              <a:rPr lang="en-US" sz="2400" b="1" u="sng" smtClean="0"/>
              <a:t>linear restoring force =f(position)</a:t>
            </a:r>
            <a:r>
              <a:rPr lang="en-US" sz="2400" smtClean="0"/>
              <a:t>, </a:t>
            </a:r>
            <a:r>
              <a:rPr lang="en-US" sz="2400"/>
              <a:t>like </a:t>
            </a:r>
            <a:r>
              <a:rPr lang="en-US" sz="2400" smtClean="0"/>
              <a:t>the </a:t>
            </a:r>
            <a:r>
              <a:rPr lang="en-US" sz="2400" b="1" u="sng" smtClean="0"/>
              <a:t>pendulum or spring mass system</a:t>
            </a:r>
            <a:r>
              <a:rPr lang="en-US" sz="2400" smtClean="0"/>
              <a:t> </a:t>
            </a:r>
            <a:endParaRPr lang="en-US" sz="2400"/>
          </a:p>
        </p:txBody>
      </p:sp>
      <p:grpSp>
        <p:nvGrpSpPr>
          <p:cNvPr id="24585" name="Group 29"/>
          <p:cNvGrpSpPr>
            <a:grpSpLocks/>
          </p:cNvGrpSpPr>
          <p:nvPr/>
        </p:nvGrpSpPr>
        <p:grpSpPr bwMode="auto">
          <a:xfrm>
            <a:off x="773410" y="2575463"/>
            <a:ext cx="6257925" cy="2713038"/>
            <a:chOff x="971" y="1820"/>
            <a:chExt cx="3942" cy="1709"/>
          </a:xfrm>
        </p:grpSpPr>
        <p:sp>
          <p:nvSpPr>
            <p:cNvPr id="24586" name="Text Box 9"/>
            <p:cNvSpPr txBox="1">
              <a:spLocks noChangeArrowheads="1"/>
            </p:cNvSpPr>
            <p:nvPr/>
          </p:nvSpPr>
          <p:spPr bwMode="auto">
            <a:xfrm>
              <a:off x="3412" y="2736"/>
              <a:ext cx="23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 b="1">
                  <a:latin typeface="Times New Roman" charset="0"/>
                </a:rPr>
                <a:t>ds</a:t>
              </a:r>
            </a:p>
          </p:txBody>
        </p:sp>
        <p:sp>
          <p:nvSpPr>
            <p:cNvPr id="24587" name="Text Box 10"/>
            <p:cNvSpPr txBox="1">
              <a:spLocks noChangeArrowheads="1"/>
            </p:cNvSpPr>
            <p:nvPr/>
          </p:nvSpPr>
          <p:spPr bwMode="auto">
            <a:xfrm>
              <a:off x="1543" y="2145"/>
              <a:ext cx="24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 b="1">
                  <a:latin typeface="Times New Roman" charset="0"/>
                </a:rPr>
                <a:t>x</a:t>
              </a:r>
              <a:r>
                <a:rPr lang="ja-JP" altLang="en-US" sz="1600" b="1">
                  <a:latin typeface="Times New Roman" charset="0"/>
                </a:rPr>
                <a:t>’</a:t>
              </a:r>
              <a:endParaRPr lang="en-US" sz="1600" b="1">
                <a:latin typeface="Times New Roman" charset="0"/>
              </a:endParaRPr>
            </a:p>
          </p:txBody>
        </p:sp>
        <p:sp>
          <p:nvSpPr>
            <p:cNvPr id="24588" name="Text Box 11"/>
            <p:cNvSpPr txBox="1">
              <a:spLocks noChangeArrowheads="1"/>
            </p:cNvSpPr>
            <p:nvPr/>
          </p:nvSpPr>
          <p:spPr bwMode="auto">
            <a:xfrm>
              <a:off x="1358" y="2422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 b="1">
                  <a:latin typeface="Times New Roman" charset="0"/>
                </a:rPr>
                <a:t>x</a:t>
              </a:r>
            </a:p>
          </p:txBody>
        </p:sp>
        <p:sp>
          <p:nvSpPr>
            <p:cNvPr id="24589" name="Line 12"/>
            <p:cNvSpPr>
              <a:spLocks noChangeShapeType="1"/>
            </p:cNvSpPr>
            <p:nvPr/>
          </p:nvSpPr>
          <p:spPr bwMode="auto">
            <a:xfrm>
              <a:off x="971" y="2621"/>
              <a:ext cx="3906" cy="6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prstDash val="dash"/>
              <a:round/>
              <a:headEnd/>
              <a:tailEnd type="stealth" w="med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0" name="Freeform 13"/>
            <p:cNvSpPr>
              <a:spLocks/>
            </p:cNvSpPr>
            <p:nvPr/>
          </p:nvSpPr>
          <p:spPr bwMode="auto">
            <a:xfrm>
              <a:off x="1124" y="1939"/>
              <a:ext cx="3456" cy="1357"/>
            </a:xfrm>
            <a:custGeom>
              <a:avLst/>
              <a:gdLst>
                <a:gd name="T0" fmla="*/ 0 w 3456"/>
                <a:gd name="T1" fmla="*/ 689 h 1357"/>
                <a:gd name="T2" fmla="*/ 860 w 3456"/>
                <a:gd name="T3" fmla="*/ 0 h 1357"/>
                <a:gd name="T4" fmla="*/ 1708 w 3456"/>
                <a:gd name="T5" fmla="*/ 689 h 1357"/>
                <a:gd name="T6" fmla="*/ 2582 w 3456"/>
                <a:gd name="T7" fmla="*/ 1357 h 1357"/>
                <a:gd name="T8" fmla="*/ 3456 w 3456"/>
                <a:gd name="T9" fmla="*/ 689 h 13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56"/>
                <a:gd name="T16" fmla="*/ 0 h 1357"/>
                <a:gd name="T17" fmla="*/ 3456 w 3456"/>
                <a:gd name="T18" fmla="*/ 1357 h 13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56" h="1357">
                  <a:moveTo>
                    <a:pt x="0" y="689"/>
                  </a:moveTo>
                  <a:cubicBezTo>
                    <a:pt x="287" y="344"/>
                    <a:pt x="575" y="0"/>
                    <a:pt x="860" y="0"/>
                  </a:cubicBezTo>
                  <a:cubicBezTo>
                    <a:pt x="1145" y="0"/>
                    <a:pt x="1421" y="463"/>
                    <a:pt x="1708" y="689"/>
                  </a:cubicBezTo>
                  <a:cubicBezTo>
                    <a:pt x="1995" y="915"/>
                    <a:pt x="2291" y="1357"/>
                    <a:pt x="2582" y="1357"/>
                  </a:cubicBezTo>
                  <a:cubicBezTo>
                    <a:pt x="2873" y="1357"/>
                    <a:pt x="3164" y="1023"/>
                    <a:pt x="3456" y="68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1" name="Line 16"/>
            <p:cNvSpPr>
              <a:spLocks noChangeShapeType="1"/>
            </p:cNvSpPr>
            <p:nvPr/>
          </p:nvSpPr>
          <p:spPr bwMode="auto">
            <a:xfrm>
              <a:off x="1348" y="2363"/>
              <a:ext cx="52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2" name="Line 17"/>
            <p:cNvSpPr>
              <a:spLocks noChangeShapeType="1"/>
            </p:cNvSpPr>
            <p:nvPr/>
          </p:nvSpPr>
          <p:spPr bwMode="auto">
            <a:xfrm flipV="1">
              <a:off x="1355" y="1820"/>
              <a:ext cx="476" cy="53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3" name="Freeform 18"/>
            <p:cNvSpPr>
              <a:spLocks/>
            </p:cNvSpPr>
            <p:nvPr/>
          </p:nvSpPr>
          <p:spPr bwMode="auto">
            <a:xfrm>
              <a:off x="1467" y="2237"/>
              <a:ext cx="62" cy="120"/>
            </a:xfrm>
            <a:custGeom>
              <a:avLst/>
              <a:gdLst>
                <a:gd name="T0" fmla="*/ 0 w 62"/>
                <a:gd name="T1" fmla="*/ 0 h 120"/>
                <a:gd name="T2" fmla="*/ 40 w 62"/>
                <a:gd name="T3" fmla="*/ 20 h 120"/>
                <a:gd name="T4" fmla="*/ 60 w 62"/>
                <a:gd name="T5" fmla="*/ 60 h 120"/>
                <a:gd name="T6" fmla="*/ 53 w 62"/>
                <a:gd name="T7" fmla="*/ 120 h 1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"/>
                <a:gd name="T13" fmla="*/ 0 h 120"/>
                <a:gd name="T14" fmla="*/ 62 w 62"/>
                <a:gd name="T15" fmla="*/ 120 h 1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" h="120">
                  <a:moveTo>
                    <a:pt x="0" y="0"/>
                  </a:moveTo>
                  <a:cubicBezTo>
                    <a:pt x="15" y="5"/>
                    <a:pt x="30" y="10"/>
                    <a:pt x="40" y="20"/>
                  </a:cubicBezTo>
                  <a:cubicBezTo>
                    <a:pt x="50" y="30"/>
                    <a:pt x="58" y="43"/>
                    <a:pt x="60" y="60"/>
                  </a:cubicBezTo>
                  <a:cubicBezTo>
                    <a:pt x="62" y="77"/>
                    <a:pt x="55" y="109"/>
                    <a:pt x="53" y="12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4" name="Line 20"/>
            <p:cNvSpPr>
              <a:spLocks noChangeShapeType="1"/>
            </p:cNvSpPr>
            <p:nvPr/>
          </p:nvSpPr>
          <p:spPr bwMode="auto">
            <a:xfrm>
              <a:off x="3140" y="2937"/>
              <a:ext cx="661" cy="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5" name="Line 21"/>
            <p:cNvSpPr>
              <a:spLocks noChangeShapeType="1"/>
            </p:cNvSpPr>
            <p:nvPr/>
          </p:nvSpPr>
          <p:spPr bwMode="auto">
            <a:xfrm>
              <a:off x="3142" y="2926"/>
              <a:ext cx="78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6" name="Line 22"/>
            <p:cNvSpPr>
              <a:spLocks noChangeShapeType="1"/>
            </p:cNvSpPr>
            <p:nvPr/>
          </p:nvSpPr>
          <p:spPr bwMode="auto">
            <a:xfrm flipH="1" flipV="1">
              <a:off x="3791" y="2813"/>
              <a:ext cx="7" cy="7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7" name="Text Box 23"/>
            <p:cNvSpPr txBox="1">
              <a:spLocks noChangeArrowheads="1"/>
            </p:cNvSpPr>
            <p:nvPr/>
          </p:nvSpPr>
          <p:spPr bwMode="auto">
            <a:xfrm>
              <a:off x="3792" y="3050"/>
              <a:ext cx="25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 b="1">
                  <a:latin typeface="Times New Roman" charset="0"/>
                </a:rPr>
                <a:t>dx</a:t>
              </a:r>
            </a:p>
          </p:txBody>
        </p:sp>
        <p:sp>
          <p:nvSpPr>
            <p:cNvPr id="24598" name="Line 24"/>
            <p:cNvSpPr>
              <a:spLocks noChangeShapeType="1"/>
            </p:cNvSpPr>
            <p:nvPr/>
          </p:nvSpPr>
          <p:spPr bwMode="auto">
            <a:xfrm flipH="1" flipV="1">
              <a:off x="3146" y="2638"/>
              <a:ext cx="0" cy="2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9" name="Text Box 25"/>
            <p:cNvSpPr txBox="1">
              <a:spLocks noChangeArrowheads="1"/>
            </p:cNvSpPr>
            <p:nvPr/>
          </p:nvSpPr>
          <p:spPr bwMode="auto">
            <a:xfrm>
              <a:off x="3140" y="2650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 b="1">
                  <a:latin typeface="Times New Roman" charset="0"/>
                </a:rPr>
                <a:t>x</a:t>
              </a:r>
            </a:p>
          </p:txBody>
        </p:sp>
        <p:sp>
          <p:nvSpPr>
            <p:cNvPr id="24600" name="Freeform 26"/>
            <p:cNvSpPr>
              <a:spLocks/>
            </p:cNvSpPr>
            <p:nvPr/>
          </p:nvSpPr>
          <p:spPr bwMode="auto">
            <a:xfrm>
              <a:off x="3242" y="2926"/>
              <a:ext cx="46" cy="113"/>
            </a:xfrm>
            <a:custGeom>
              <a:avLst/>
              <a:gdLst>
                <a:gd name="T0" fmla="*/ 46 w 46"/>
                <a:gd name="T1" fmla="*/ 0 h 113"/>
                <a:gd name="T2" fmla="*/ 33 w 46"/>
                <a:gd name="T3" fmla="*/ 73 h 113"/>
                <a:gd name="T4" fmla="*/ 0 w 46"/>
                <a:gd name="T5" fmla="*/ 113 h 113"/>
                <a:gd name="T6" fmla="*/ 0 60000 65536"/>
                <a:gd name="T7" fmla="*/ 0 60000 65536"/>
                <a:gd name="T8" fmla="*/ 0 60000 65536"/>
                <a:gd name="T9" fmla="*/ 0 w 46"/>
                <a:gd name="T10" fmla="*/ 0 h 113"/>
                <a:gd name="T11" fmla="*/ 46 w 46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113">
                  <a:moveTo>
                    <a:pt x="46" y="0"/>
                  </a:moveTo>
                  <a:cubicBezTo>
                    <a:pt x="43" y="27"/>
                    <a:pt x="41" y="54"/>
                    <a:pt x="33" y="73"/>
                  </a:cubicBezTo>
                  <a:cubicBezTo>
                    <a:pt x="25" y="92"/>
                    <a:pt x="12" y="102"/>
                    <a:pt x="0" y="1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1" name="Text Box 27"/>
            <p:cNvSpPr txBox="1">
              <a:spLocks noChangeArrowheads="1"/>
            </p:cNvSpPr>
            <p:nvPr/>
          </p:nvSpPr>
          <p:spPr bwMode="auto">
            <a:xfrm>
              <a:off x="4735" y="2597"/>
              <a:ext cx="17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>
                  <a:latin typeface="Times New Roman" charset="0"/>
                </a:rPr>
                <a:t>s</a:t>
              </a:r>
            </a:p>
          </p:txBody>
        </p:sp>
        <p:sp>
          <p:nvSpPr>
            <p:cNvPr id="24602" name="Line 15"/>
            <p:cNvSpPr>
              <a:spLocks noChangeShapeType="1"/>
            </p:cNvSpPr>
            <p:nvPr/>
          </p:nvSpPr>
          <p:spPr bwMode="auto">
            <a:xfrm>
              <a:off x="1355" y="2357"/>
              <a:ext cx="0" cy="2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3" name="Oval 14"/>
            <p:cNvSpPr>
              <a:spLocks noChangeArrowheads="1"/>
            </p:cNvSpPr>
            <p:nvPr/>
          </p:nvSpPr>
          <p:spPr bwMode="auto">
            <a:xfrm>
              <a:off x="1322" y="2316"/>
              <a:ext cx="73" cy="80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604" name="Oval 19"/>
            <p:cNvSpPr>
              <a:spLocks noChangeArrowheads="1"/>
            </p:cNvSpPr>
            <p:nvPr/>
          </p:nvSpPr>
          <p:spPr bwMode="auto">
            <a:xfrm>
              <a:off x="3106" y="2895"/>
              <a:ext cx="73" cy="80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fr-FR"/>
            </a:p>
          </p:txBody>
        </p:sp>
      </p:grp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4465934" y="4329650"/>
            <a:ext cx="3921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600" b="1">
                <a:latin typeface="Times New Roman" charset="0"/>
              </a:rPr>
              <a:t>x</a:t>
            </a:r>
            <a:r>
              <a:rPr lang="ja-JP" altLang="en-US" sz="1600" b="1">
                <a:latin typeface="Times New Roman" charset="0"/>
              </a:rPr>
              <a:t>’</a:t>
            </a:r>
            <a:endParaRPr lang="en-US" sz="1600" b="1">
              <a:latin typeface="Times New Roman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749623" y="2575463"/>
            <a:ext cx="23787" cy="253464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59159" y="2559039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x</a:t>
            </a: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9397" y="1828859"/>
            <a:ext cx="2352520" cy="17643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0287" y="3710977"/>
            <a:ext cx="2110739" cy="1310371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uk-UA" smtClean="0"/>
              <a:t>36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320222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818218" y="-33023"/>
            <a:ext cx="7908925" cy="747713"/>
          </a:xfrm>
          <a:noFill/>
        </p:spPr>
        <p:txBody>
          <a:bodyPr/>
          <a:lstStyle/>
          <a:p>
            <a:pPr eaLnBrk="1" hangingPunct="1"/>
            <a:r>
              <a:rPr lang="en-US"/>
              <a:t>Quadrupole fields</a:t>
            </a:r>
          </a:p>
        </p:txBody>
      </p:sp>
      <p:sp>
        <p:nvSpPr>
          <p:cNvPr id="19461" name="Rectangle 3"/>
          <p:cNvSpPr>
            <a:spLocks noChangeArrowheads="1"/>
          </p:cNvSpPr>
          <p:nvPr/>
        </p:nvSpPr>
        <p:spPr bwMode="auto">
          <a:xfrm>
            <a:off x="9283339" y="4432063"/>
            <a:ext cx="1587" cy="15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19464" name="Group 20"/>
          <p:cNvGrpSpPr>
            <a:grpSpLocks/>
          </p:cNvGrpSpPr>
          <p:nvPr/>
        </p:nvGrpSpPr>
        <p:grpSpPr bwMode="auto">
          <a:xfrm>
            <a:off x="6025407" y="3204400"/>
            <a:ext cx="6782515" cy="660400"/>
            <a:chOff x="755" y="3584"/>
            <a:chExt cx="3681" cy="416"/>
          </a:xfrm>
        </p:grpSpPr>
        <p:sp>
          <p:nvSpPr>
            <p:cNvPr id="19478" name="Rectangle 6"/>
            <p:cNvSpPr>
              <a:spLocks noChangeArrowheads="1"/>
            </p:cNvSpPr>
            <p:nvPr/>
          </p:nvSpPr>
          <p:spPr bwMode="auto">
            <a:xfrm>
              <a:off x="755" y="3637"/>
              <a:ext cx="3681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buFont typeface="Wingdings" panose="05000000000000000000" pitchFamily="2" charset="2"/>
                <a:buChar char="Ø"/>
              </a:pPr>
              <a:r>
                <a:rPr lang="en-US" sz="2400" err="1"/>
                <a:t>N</a:t>
              </a:r>
              <a:r>
                <a:rPr lang="en-US" sz="2400" err="1" smtClean="0"/>
                <a:t>ormalised</a:t>
              </a:r>
              <a:r>
                <a:rPr lang="en-US" sz="2400" smtClean="0"/>
                <a:t> gradient, </a:t>
              </a:r>
              <a:r>
                <a:rPr lang="en-US" sz="2400" u="sng" smtClean="0"/>
                <a:t>k</a:t>
              </a:r>
              <a:r>
                <a:rPr lang="en-US" sz="2400" smtClean="0"/>
                <a:t>:</a:t>
              </a:r>
              <a:endParaRPr lang="en-US" sz="2400"/>
            </a:p>
          </p:txBody>
        </p:sp>
        <p:graphicFrame>
          <p:nvGraphicFramePr>
            <p:cNvPr id="1948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90050540"/>
                </p:ext>
              </p:extLst>
            </p:nvPr>
          </p:nvGraphicFramePr>
          <p:xfrm>
            <a:off x="2743" y="3584"/>
            <a:ext cx="680" cy="4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31" name="Equation" r:id="rId3" imgW="1079032" imgH="660113" progId="Equation.3">
                    <p:embed/>
                  </p:oleObj>
                </mc:Choice>
                <mc:Fallback>
                  <p:oleObj name="Equation" r:id="rId3" imgW="1079032" imgH="660113" progId="Equation.3">
                    <p:embed/>
                    <p:pic>
                      <p:nvPicPr>
                        <p:cNvPr id="19481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43" y="3584"/>
                          <a:ext cx="680" cy="416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9465" name="Group 21"/>
          <p:cNvGrpSpPr>
            <a:grpSpLocks/>
          </p:cNvGrpSpPr>
          <p:nvPr/>
        </p:nvGrpSpPr>
        <p:grpSpPr bwMode="auto">
          <a:xfrm>
            <a:off x="6023080" y="1169674"/>
            <a:ext cx="4945063" cy="684213"/>
            <a:chOff x="2394" y="884"/>
            <a:chExt cx="3115" cy="431"/>
          </a:xfrm>
        </p:grpSpPr>
        <p:sp>
          <p:nvSpPr>
            <p:cNvPr id="19476" name="Rectangle 4"/>
            <p:cNvSpPr>
              <a:spLocks noChangeArrowheads="1"/>
            </p:cNvSpPr>
            <p:nvPr/>
          </p:nvSpPr>
          <p:spPr bwMode="auto">
            <a:xfrm>
              <a:off x="2394" y="884"/>
              <a:ext cx="3115" cy="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buFont typeface="Wingdings" panose="05000000000000000000" pitchFamily="2" charset="2"/>
                <a:buChar char="Ø"/>
              </a:pPr>
              <a:r>
                <a:rPr lang="en-US" sz="2000" b="1" u="sng"/>
                <a:t>On</a:t>
              </a:r>
              <a:r>
                <a:rPr lang="en-US" sz="2000"/>
                <a:t> the x-axis (horizontal) the field is vertical and given </a:t>
              </a:r>
              <a:r>
                <a:rPr lang="en-US" sz="2000" smtClean="0"/>
                <a:t>by</a:t>
              </a:r>
              <a:endParaRPr lang="en-US" sz="2000"/>
            </a:p>
          </p:txBody>
        </p:sp>
        <p:sp>
          <p:nvSpPr>
            <p:cNvPr id="19477" name="Text Box 12"/>
            <p:cNvSpPr txBox="1">
              <a:spLocks noChangeArrowheads="1"/>
            </p:cNvSpPr>
            <p:nvPr/>
          </p:nvSpPr>
          <p:spPr bwMode="auto">
            <a:xfrm>
              <a:off x="3900" y="1023"/>
              <a:ext cx="94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b="1">
                  <a:solidFill>
                    <a:schemeClr val="accent2"/>
                  </a:solidFill>
                  <a:latin typeface="Times New Roman" charset="0"/>
                </a:rPr>
                <a:t>B</a:t>
              </a:r>
              <a:r>
                <a:rPr lang="en-US" b="1" baseline="-25000">
                  <a:solidFill>
                    <a:schemeClr val="accent2"/>
                  </a:solidFill>
                  <a:latin typeface="Times New Roman" charset="0"/>
                </a:rPr>
                <a:t>y</a:t>
              </a:r>
              <a:r>
                <a:rPr lang="en-US" b="1">
                  <a:solidFill>
                    <a:schemeClr val="accent2"/>
                  </a:solidFill>
                  <a:latin typeface="Times New Roman" charset="0"/>
                </a:rPr>
                <a:t> </a:t>
              </a:r>
              <a:r>
                <a:rPr lang="en-US" b="1" smtClean="0">
                  <a:solidFill>
                    <a:schemeClr val="accent2"/>
                  </a:solidFill>
                  <a:latin typeface="Times New Roman" charset="0"/>
                  <a:sym typeface="Symbol" charset="0"/>
                </a:rPr>
                <a:t>∝ </a:t>
              </a:r>
              <a:r>
                <a:rPr lang="en-US" b="1" smtClean="0">
                  <a:solidFill>
                    <a:schemeClr val="accent2"/>
                  </a:solidFill>
                  <a:latin typeface="Times New Roman" charset="0"/>
                </a:rPr>
                <a:t>x</a:t>
              </a:r>
              <a:endParaRPr lang="en-US" b="1">
                <a:solidFill>
                  <a:schemeClr val="accent2"/>
                </a:solidFill>
                <a:latin typeface="Times New Roman" charset="0"/>
              </a:endParaRPr>
            </a:p>
          </p:txBody>
        </p:sp>
      </p:grpSp>
      <p:grpSp>
        <p:nvGrpSpPr>
          <p:cNvPr id="19466" name="Group 22"/>
          <p:cNvGrpSpPr>
            <a:grpSpLocks/>
          </p:cNvGrpSpPr>
          <p:nvPr/>
        </p:nvGrpSpPr>
        <p:grpSpPr bwMode="auto">
          <a:xfrm>
            <a:off x="6023080" y="1790873"/>
            <a:ext cx="6047996" cy="1219200"/>
            <a:chOff x="3087" y="1341"/>
            <a:chExt cx="2441" cy="768"/>
          </a:xfrm>
        </p:grpSpPr>
        <p:sp>
          <p:nvSpPr>
            <p:cNvPr id="19474" name="Rectangle 11"/>
            <p:cNvSpPr>
              <a:spLocks noChangeArrowheads="1"/>
            </p:cNvSpPr>
            <p:nvPr/>
          </p:nvSpPr>
          <p:spPr bwMode="auto">
            <a:xfrm>
              <a:off x="3087" y="1341"/>
              <a:ext cx="2441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buFont typeface="Wingdings" panose="05000000000000000000" pitchFamily="2" charset="2"/>
                <a:buChar char="Ø"/>
              </a:pPr>
              <a:r>
                <a:rPr lang="en-US" sz="2400" u="sng"/>
                <a:t>On</a:t>
              </a:r>
              <a:r>
                <a:rPr lang="en-US" sz="2400"/>
                <a:t> the y-axis (vertical) the field is horizontal and given </a:t>
              </a:r>
              <a:r>
                <a:rPr lang="en-US" sz="2400" smtClean="0"/>
                <a:t>by</a:t>
              </a:r>
              <a:endParaRPr lang="en-US" sz="2400"/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buFont typeface="Wingdings" panose="05000000000000000000" pitchFamily="2" charset="2"/>
                <a:buChar char="Ø"/>
              </a:pPr>
              <a:endParaRPr lang="en-US" sz="2400"/>
            </a:p>
          </p:txBody>
        </p:sp>
        <p:sp>
          <p:nvSpPr>
            <p:cNvPr id="19475" name="Text Box 13"/>
            <p:cNvSpPr txBox="1">
              <a:spLocks noChangeArrowheads="1"/>
            </p:cNvSpPr>
            <p:nvPr/>
          </p:nvSpPr>
          <p:spPr bwMode="auto">
            <a:xfrm>
              <a:off x="3930" y="1526"/>
              <a:ext cx="58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b="1" err="1">
                  <a:solidFill>
                    <a:srgbClr val="00B050"/>
                  </a:solidFill>
                  <a:latin typeface="+mn-lt"/>
                </a:rPr>
                <a:t>B</a:t>
              </a:r>
              <a:r>
                <a:rPr lang="en-US" b="1" baseline="-25000" err="1">
                  <a:solidFill>
                    <a:srgbClr val="00B050"/>
                  </a:solidFill>
                  <a:latin typeface="+mn-lt"/>
                </a:rPr>
                <a:t>x</a:t>
              </a:r>
              <a:r>
                <a:rPr lang="en-US" b="1">
                  <a:solidFill>
                    <a:srgbClr val="00B050"/>
                  </a:solidFill>
                  <a:latin typeface="+mn-lt"/>
                </a:rPr>
                <a:t> </a:t>
              </a:r>
              <a:r>
                <a:rPr lang="en-US" b="1">
                  <a:solidFill>
                    <a:srgbClr val="00B050"/>
                  </a:solidFill>
                  <a:latin typeface="+mn-lt"/>
                  <a:sym typeface="Symbol" charset="0"/>
                </a:rPr>
                <a:t>∝</a:t>
              </a:r>
              <a:r>
                <a:rPr lang="en-US" b="1">
                  <a:solidFill>
                    <a:srgbClr val="00B050"/>
                  </a:solidFill>
                  <a:latin typeface="+mn-lt"/>
                </a:rPr>
                <a:t> y</a:t>
              </a:r>
            </a:p>
          </p:txBody>
        </p:sp>
      </p:grpSp>
      <p:grpSp>
        <p:nvGrpSpPr>
          <p:cNvPr id="19467" name="Group 23"/>
          <p:cNvGrpSpPr>
            <a:grpSpLocks/>
          </p:cNvGrpSpPr>
          <p:nvPr/>
        </p:nvGrpSpPr>
        <p:grpSpPr bwMode="auto">
          <a:xfrm>
            <a:off x="6023080" y="2604517"/>
            <a:ext cx="5819607" cy="684213"/>
            <a:chOff x="2834" y="2471"/>
            <a:chExt cx="2926" cy="431"/>
          </a:xfrm>
        </p:grpSpPr>
        <p:sp>
          <p:nvSpPr>
            <p:cNvPr id="19468" name="Rectangle 14"/>
            <p:cNvSpPr>
              <a:spLocks noChangeArrowheads="1"/>
            </p:cNvSpPr>
            <p:nvPr/>
          </p:nvSpPr>
          <p:spPr bwMode="auto">
            <a:xfrm>
              <a:off x="2834" y="2471"/>
              <a:ext cx="2926" cy="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buFont typeface="Wingdings" panose="05000000000000000000" pitchFamily="2" charset="2"/>
                <a:buChar char="Ø"/>
              </a:pPr>
              <a:r>
                <a:rPr lang="en-US" sz="2400"/>
                <a:t>F</a:t>
              </a:r>
              <a:r>
                <a:rPr lang="en-US" sz="2400" smtClean="0"/>
                <a:t>ield </a:t>
              </a:r>
              <a:r>
                <a:rPr lang="en-US" sz="2400" u="sng"/>
                <a:t>gradient</a:t>
              </a:r>
              <a:r>
                <a:rPr lang="en-US" sz="2400"/>
                <a:t>, </a:t>
              </a:r>
              <a:r>
                <a:rPr lang="en-US" sz="2400" u="sng" smtClean="0"/>
                <a:t>K</a:t>
              </a:r>
              <a:r>
                <a:rPr lang="en-US" sz="2400" smtClean="0"/>
                <a:t>:</a:t>
              </a:r>
              <a:endParaRPr lang="en-US" sz="2400"/>
            </a:p>
          </p:txBody>
        </p:sp>
        <p:grpSp>
          <p:nvGrpSpPr>
            <p:cNvPr id="19471" name="Group 17"/>
            <p:cNvGrpSpPr>
              <a:grpSpLocks/>
            </p:cNvGrpSpPr>
            <p:nvPr/>
          </p:nvGrpSpPr>
          <p:grpSpPr bwMode="auto">
            <a:xfrm>
              <a:off x="4250" y="2492"/>
              <a:ext cx="621" cy="363"/>
              <a:chOff x="5295" y="2529"/>
              <a:chExt cx="621" cy="363"/>
            </a:xfrm>
          </p:grpSpPr>
          <p:graphicFrame>
            <p:nvGraphicFramePr>
              <p:cNvPr id="19472" name="Object 1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0363625"/>
                  </p:ext>
                </p:extLst>
              </p:nvPr>
            </p:nvGraphicFramePr>
            <p:xfrm>
              <a:off x="5295" y="2529"/>
              <a:ext cx="312" cy="3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2" name="Equation" r:id="rId5" imgW="406080" imgH="419040" progId="Equation.3">
                      <p:embed/>
                    </p:oleObj>
                  </mc:Choice>
                  <mc:Fallback>
                    <p:oleObj name="Equation" r:id="rId5" imgW="406080" imgH="419040" progId="Equation.3">
                      <p:embed/>
                      <p:pic>
                        <p:nvPicPr>
                          <p:cNvPr id="19472" name="Object 1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95" y="2529"/>
                            <a:ext cx="312" cy="363"/>
                          </a:xfrm>
                          <a:prstGeom prst="rect">
                            <a:avLst/>
                          </a:prstGeom>
                          <a:solidFill>
                            <a:schemeClr val="tx1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473" name="Object 1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8307518"/>
                  </p:ext>
                </p:extLst>
              </p:nvPr>
            </p:nvGraphicFramePr>
            <p:xfrm>
              <a:off x="5652" y="2579"/>
              <a:ext cx="264" cy="14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3" name="Equation" r:id="rId7" imgW="419040" imgH="228600" progId="Equation.3">
                      <p:embed/>
                    </p:oleObj>
                  </mc:Choice>
                  <mc:Fallback>
                    <p:oleObj name="Equation" r:id="rId7" imgW="419040" imgH="228600" progId="Equation.3">
                      <p:embed/>
                      <p:pic>
                        <p:nvPicPr>
                          <p:cNvPr id="19473" name="Object 1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652" y="2579"/>
                            <a:ext cx="264" cy="144"/>
                          </a:xfrm>
                          <a:prstGeom prst="rect">
                            <a:avLst/>
                          </a:prstGeom>
                          <a:solidFill>
                            <a:schemeClr val="tx1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26" name="Rectangle 10"/>
          <p:cNvSpPr>
            <a:spLocks noChangeArrowheads="1"/>
          </p:cNvSpPr>
          <p:nvPr/>
        </p:nvSpPr>
        <p:spPr bwMode="auto">
          <a:xfrm>
            <a:off x="595013" y="1161785"/>
            <a:ext cx="44912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2400"/>
              <a:t>A Quadrupole has 4 poles, 2 north and 2 south</a:t>
            </a:r>
          </a:p>
        </p:txBody>
      </p:sp>
      <p:sp>
        <p:nvSpPr>
          <p:cNvPr id="27" name="Rectangle 41"/>
          <p:cNvSpPr>
            <a:spLocks noChangeArrowheads="1"/>
          </p:cNvSpPr>
          <p:nvPr/>
        </p:nvSpPr>
        <p:spPr bwMode="auto">
          <a:xfrm>
            <a:off x="579794" y="2959416"/>
            <a:ext cx="378642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2400"/>
              <a:t>There is no magnetic field along the central </a:t>
            </a:r>
            <a:r>
              <a:rPr lang="en-US" sz="2400" smtClean="0"/>
              <a:t>axis          </a:t>
            </a:r>
            <a:endParaRPr lang="en-US" sz="2400"/>
          </a:p>
        </p:txBody>
      </p:sp>
      <p:sp>
        <p:nvSpPr>
          <p:cNvPr id="28" name="Rectangle 43"/>
          <p:cNvSpPr>
            <a:spLocks noChangeArrowheads="1"/>
          </p:cNvSpPr>
          <p:nvPr/>
        </p:nvSpPr>
        <p:spPr bwMode="auto">
          <a:xfrm>
            <a:off x="550472" y="2002366"/>
            <a:ext cx="5472608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2400"/>
              <a:t>They are symmetrically arranged around the </a:t>
            </a:r>
            <a:r>
              <a:rPr lang="en-US" sz="2400" err="1"/>
              <a:t>centre</a:t>
            </a:r>
            <a:r>
              <a:rPr lang="en-US" sz="2400"/>
              <a:t> of the magnet</a:t>
            </a:r>
            <a:endParaRPr lang="en-US" sz="2400">
              <a:sym typeface="Math1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74657" y="4139007"/>
            <a:ext cx="2745128" cy="2344254"/>
            <a:chOff x="5131517" y="1964586"/>
            <a:chExt cx="2745128" cy="234425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9"/>
            <a:srcRect l="7907" t="11032" r="9590" b="7135"/>
            <a:stretch/>
          </p:blipFill>
          <p:spPr>
            <a:xfrm>
              <a:off x="5131517" y="1964586"/>
              <a:ext cx="2734963" cy="2344254"/>
            </a:xfrm>
            <a:prstGeom prst="rect">
              <a:avLst/>
            </a:prstGeom>
          </p:spPr>
        </p:pic>
        <p:sp>
          <p:nvSpPr>
            <p:cNvPr id="19463" name="AutoShape 7"/>
            <p:cNvSpPr>
              <a:spLocks/>
            </p:cNvSpPr>
            <p:nvPr/>
          </p:nvSpPr>
          <p:spPr bwMode="auto">
            <a:xfrm>
              <a:off x="5131517" y="1964586"/>
              <a:ext cx="1020762" cy="609600"/>
            </a:xfrm>
            <a:prstGeom prst="borderCallout2">
              <a:avLst>
                <a:gd name="adj1" fmla="val 49591"/>
                <a:gd name="adj2" fmla="val 99928"/>
                <a:gd name="adj3" fmla="val 94451"/>
                <a:gd name="adj4" fmla="val 136704"/>
                <a:gd name="adj5" fmla="val 157250"/>
                <a:gd name="adj6" fmla="val 152115"/>
              </a:avLst>
            </a:prstGeom>
            <a:noFill/>
            <a:ln w="12700">
              <a:solidFill>
                <a:schemeClr val="bg1"/>
              </a:solidFill>
              <a:miter lim="800000"/>
              <a:headEnd/>
              <a:tailEnd type="stealth" w="lg" len="lg"/>
            </a:ln>
          </p:spPr>
          <p:txBody>
            <a:bodyPr anchor="ctr"/>
            <a:lstStyle/>
            <a:p>
              <a:pPr algn="ctr" eaLnBrk="0" hangingPunct="0"/>
              <a:r>
                <a:rPr lang="en-US" sz="1400">
                  <a:solidFill>
                    <a:schemeClr val="bg2"/>
                  </a:solidFill>
                </a:rPr>
                <a:t>Magnetic field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586181" y="2999937"/>
              <a:ext cx="290464" cy="369332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en-GB" smtClean="0"/>
                <a:t>x</a:t>
              </a:r>
              <a:endParaRPr lang="en-GB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805654" y="1990011"/>
              <a:ext cx="295274" cy="369332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en-GB" smtClean="0"/>
                <a:t>y</a:t>
              </a:r>
              <a:endParaRPr lang="en-GB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6741" y="4139007"/>
            <a:ext cx="2344254" cy="2344254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 rot="5400000">
            <a:off x="6330531" y="4315977"/>
            <a:ext cx="2734963" cy="2348724"/>
            <a:chOff x="5131517" y="1960116"/>
            <a:chExt cx="2734963" cy="2348724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9"/>
            <a:srcRect l="7907" t="11032" r="9590" b="7135"/>
            <a:stretch/>
          </p:blipFill>
          <p:spPr>
            <a:xfrm>
              <a:off x="5131517" y="1964586"/>
              <a:ext cx="2734963" cy="2344254"/>
            </a:xfrm>
            <a:prstGeom prst="rect">
              <a:avLst/>
            </a:prstGeom>
          </p:spPr>
        </p:pic>
        <p:sp>
          <p:nvSpPr>
            <p:cNvPr id="38" name="AutoShape 7"/>
            <p:cNvSpPr>
              <a:spLocks/>
            </p:cNvSpPr>
            <p:nvPr/>
          </p:nvSpPr>
          <p:spPr bwMode="auto">
            <a:xfrm>
              <a:off x="5131517" y="1964586"/>
              <a:ext cx="1020762" cy="609600"/>
            </a:xfrm>
            <a:prstGeom prst="borderCallout2">
              <a:avLst>
                <a:gd name="adj1" fmla="val 49591"/>
                <a:gd name="adj2" fmla="val 99928"/>
                <a:gd name="adj3" fmla="val 94451"/>
                <a:gd name="adj4" fmla="val 136704"/>
                <a:gd name="adj5" fmla="val 157250"/>
                <a:gd name="adj6" fmla="val 152115"/>
              </a:avLst>
            </a:prstGeom>
            <a:noFill/>
            <a:ln w="12700">
              <a:solidFill>
                <a:schemeClr val="bg1"/>
              </a:solidFill>
              <a:miter lim="800000"/>
              <a:headEnd/>
              <a:tailEnd type="stealth" w="lg" len="lg"/>
            </a:ln>
          </p:spPr>
          <p:txBody>
            <a:bodyPr anchor="ctr"/>
            <a:lstStyle/>
            <a:p>
              <a:pPr algn="ctr" eaLnBrk="0" hangingPunct="0"/>
              <a:r>
                <a:rPr lang="en-US" sz="1400">
                  <a:solidFill>
                    <a:schemeClr val="bg2"/>
                  </a:solidFill>
                </a:rPr>
                <a:t>Magnetic field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6200000">
              <a:off x="6670759" y="1920682"/>
              <a:ext cx="290464" cy="369332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en-GB" smtClean="0"/>
                <a:t>x</a:t>
              </a:r>
              <a:endParaRPr lang="en-GB"/>
            </a:p>
          </p:txBody>
        </p:sp>
        <p:sp>
          <p:nvSpPr>
            <p:cNvPr id="40" name="TextBox 39"/>
            <p:cNvSpPr txBox="1"/>
            <p:nvPr/>
          </p:nvSpPr>
          <p:spPr>
            <a:xfrm rot="16200000">
              <a:off x="5244824" y="2893255"/>
              <a:ext cx="295274" cy="369332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en-GB" smtClean="0"/>
                <a:t>y</a:t>
              </a:r>
              <a:endParaRPr lang="en-GB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624663" y="3788469"/>
            <a:ext cx="3292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H</a:t>
            </a:r>
            <a:r>
              <a:rPr lang="en-GB" smtClean="0"/>
              <a:t>orizontal focusing quadrupole</a:t>
            </a:r>
            <a:endParaRPr lang="en-GB"/>
          </a:p>
        </p:txBody>
      </p:sp>
      <p:sp>
        <p:nvSpPr>
          <p:cNvPr id="42" name="TextBox 41"/>
          <p:cNvSpPr txBox="1"/>
          <p:nvPr/>
        </p:nvSpPr>
        <p:spPr>
          <a:xfrm>
            <a:off x="5703308" y="3764322"/>
            <a:ext cx="4014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smtClean="0"/>
              <a:t>Vertical focusing quadrupole</a:t>
            </a:r>
            <a:endParaRPr lang="en-GB" sz="20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 lang="en-GB"/>
          </a:p>
        </p:txBody>
      </p:sp>
      <p:sp>
        <p:nvSpPr>
          <p:cNvPr id="8" name="Left-Right Arrow 7"/>
          <p:cNvSpPr/>
          <p:nvPr/>
        </p:nvSpPr>
        <p:spPr>
          <a:xfrm>
            <a:off x="4942284" y="182597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6679722" y="94788"/>
            <a:ext cx="2239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smtClean="0"/>
              <a:t>Hook’s law</a:t>
            </a:r>
            <a:endParaRPr lang="en-GB" sz="360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 lang="es-E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uk-UA" smtClean="0"/>
              <a:t>37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139824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7" grpId="0"/>
      <p:bldP spid="42" grpId="0"/>
      <p:bldP spid="8" grpId="0" animBg="1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981844" y="25039"/>
            <a:ext cx="7867650" cy="747713"/>
          </a:xfrm>
          <a:noFill/>
        </p:spPr>
        <p:txBody>
          <a:bodyPr/>
          <a:lstStyle/>
          <a:p>
            <a:pPr eaLnBrk="1" hangingPunct="1"/>
            <a:r>
              <a:rPr lang="en-US"/>
              <a:t>Focusing and Stable motion</a:t>
            </a:r>
          </a:p>
        </p:txBody>
      </p:sp>
      <p:sp>
        <p:nvSpPr>
          <p:cNvPr id="21509" name="Rectangle 4"/>
          <p:cNvSpPr>
            <a:spLocks noChangeArrowheads="1"/>
          </p:cNvSpPr>
          <p:nvPr/>
        </p:nvSpPr>
        <p:spPr bwMode="auto">
          <a:xfrm>
            <a:off x="505568" y="908721"/>
            <a:ext cx="10944051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2400"/>
              <a:t>Using a combination of focusing (QF) and defocusing (QD) quadrupoles solves our problem of </a:t>
            </a:r>
            <a:r>
              <a:rPr lang="ja-JP" altLang="en-US" sz="2400"/>
              <a:t>‘</a:t>
            </a:r>
            <a:r>
              <a:rPr lang="en-US" sz="2400"/>
              <a:t>unstable</a:t>
            </a:r>
            <a:r>
              <a:rPr lang="ja-JP" altLang="en-US" sz="2400"/>
              <a:t>’</a:t>
            </a:r>
            <a:r>
              <a:rPr lang="en-US" sz="2400"/>
              <a:t> vertical motion</a:t>
            </a:r>
            <a:r>
              <a:rPr lang="en-US" sz="2400" smtClean="0"/>
              <a:t>.</a:t>
            </a:r>
            <a:endParaRPr lang="en-US" sz="2400"/>
          </a:p>
        </p:txBody>
      </p:sp>
      <p:sp>
        <p:nvSpPr>
          <p:cNvPr id="3" name="TextBox 2"/>
          <p:cNvSpPr txBox="1"/>
          <p:nvPr/>
        </p:nvSpPr>
        <p:spPr>
          <a:xfrm>
            <a:off x="505568" y="1924880"/>
            <a:ext cx="8977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smtClean="0"/>
              <a:t>Remember that the focusing strength of a dipole magnet goes with</a:t>
            </a:r>
            <a:endParaRPr lang="en-GB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64443" y="2564904"/>
                <a:ext cx="1292598" cy="9807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f>
                            <m:fPr>
                              <m:type m:val="skw"/>
                              <m:ctrlPr>
                                <a:rPr lang="en-GB" sz="240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den>
                          </m:f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lang="en-GB" sz="240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443" y="2564904"/>
                <a:ext cx="1292598" cy="98071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664643" y="2668573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smtClean="0"/>
              <a:t>The bigger the accelerator radius, </a:t>
            </a:r>
            <a:r>
              <a:rPr lang="el-GR" sz="2400" smtClean="0"/>
              <a:t>ρ</a:t>
            </a:r>
            <a:r>
              <a:rPr lang="en-GB" sz="2400" smtClean="0"/>
              <a:t>, the smaller the strength of the dipole field</a:t>
            </a:r>
            <a:endParaRPr lang="en-GB" sz="2400"/>
          </a:p>
        </p:txBody>
      </p:sp>
      <p:sp>
        <p:nvSpPr>
          <p:cNvPr id="5" name="TextBox 4"/>
          <p:cNvSpPr txBox="1"/>
          <p:nvPr/>
        </p:nvSpPr>
        <p:spPr>
          <a:xfrm>
            <a:off x="477788" y="3696820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smtClean="0"/>
              <a:t>So the focusing effect in the horizontal plane works for small radius accelerators, but would it work for LHC? </a:t>
            </a:r>
            <a:endParaRPr lang="en-GB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197868" y="4437112"/>
                <a:ext cx="4611455" cy="793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en-GB" sz="2400" i="1" smtClean="0">
                          <a:latin typeface="Cambria Math"/>
                          <a:ea typeface="Cambria Math"/>
                        </a:rPr>
                        <m:t>≈ </m:t>
                      </m:r>
                      <m:f>
                        <m:fPr>
                          <m:ctrlPr>
                            <a:rPr lang="en-GB" sz="2400" i="1">
                              <a:latin typeface="Cambria Math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26658.9 </m:t>
                          </m:r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𝑚</m:t>
                          </m:r>
                        </m:num>
                        <m:den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r>
                        <a:rPr lang="en-GB" sz="2400" i="1">
                          <a:latin typeface="Cambria Math"/>
                          <a:ea typeface="Cambria Math"/>
                        </a:rPr>
                        <m:t>∙66% ≈2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/>
                        </a:rPr>
                        <m:t>80</m:t>
                      </m:r>
                      <m:r>
                        <a:rPr lang="en-GB" sz="2400" i="1">
                          <a:latin typeface="Cambria Math"/>
                          <a:ea typeface="Cambria Math"/>
                        </a:rPr>
                        <m:t>0 </m:t>
                      </m:r>
                      <m:r>
                        <a:rPr lang="en-GB" sz="2400" i="1">
                          <a:latin typeface="Cambria Math"/>
                          <a:ea typeface="Cambria Math"/>
                        </a:rPr>
                        <m:t>𝑚</m:t>
                      </m:r>
                    </m:oMath>
                  </m:oMathPara>
                </a14:m>
                <a:endParaRPr lang="en-GB" sz="240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868" y="4437112"/>
                <a:ext cx="4611455" cy="79367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670476" y="4497611"/>
                <a:ext cx="3266728" cy="7564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2800</m:t>
                          </m:r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=0.0004 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GB" sz="240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0476" y="4497611"/>
                <a:ext cx="3266728" cy="75642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05568" y="5351565"/>
            <a:ext cx="6991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smtClean="0"/>
              <a:t>Even for smaller radius accelerators would not work</a:t>
            </a:r>
            <a:endParaRPr lang="en-GB" sz="2400"/>
          </a:p>
        </p:txBody>
      </p:sp>
      <p:sp>
        <p:nvSpPr>
          <p:cNvPr id="10" name="Right Arrow 9"/>
          <p:cNvSpPr/>
          <p:nvPr/>
        </p:nvSpPr>
        <p:spPr>
          <a:xfrm>
            <a:off x="7534572" y="5481170"/>
            <a:ext cx="308204" cy="2308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8011480" y="5254037"/>
            <a:ext cx="3851448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Does not matter!! We’ll profit from the focusing effect of the quadrupoles because it works in both planes!!!!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 lang="mr-IN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 lang="en-GB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uk-UA" smtClean="0"/>
              <a:t>38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34044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  <p:bldP spid="3" grpId="0"/>
      <p:bldP spid="6" grpId="0"/>
      <p:bldP spid="4" grpId="0"/>
      <p:bldP spid="5" grpId="0"/>
      <p:bldP spid="9" grpId="0"/>
      <p:bldP spid="7" grpId="0"/>
      <p:bldP spid="8" grpId="0"/>
      <p:bldP spid="10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 lang="mr-IN"/>
          </a:p>
        </p:txBody>
      </p:sp>
      <p:sp>
        <p:nvSpPr>
          <p:cNvPr id="4" name="TextBox 3"/>
          <p:cNvSpPr txBox="1"/>
          <p:nvPr/>
        </p:nvSpPr>
        <p:spPr>
          <a:xfrm>
            <a:off x="477788" y="476672"/>
            <a:ext cx="11305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smtClean="0"/>
              <a:t>COSMOTRON (1949) &amp; BEVATRON (1954) used weak focusing (strong focusing not yet invented) </a:t>
            </a:r>
            <a:r>
              <a:rPr lang="en-GB" sz="2400" smtClean="0">
                <a:sym typeface="Wingdings"/>
              </a:rPr>
              <a:t> beam area in BEVATRON ~ 120 cm2  huge vacuum chambers</a:t>
            </a:r>
            <a:endParaRPr lang="en-GB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656" y="1483493"/>
            <a:ext cx="5904656" cy="4741483"/>
          </a:xfrm>
          <a:prstGeom prst="rect">
            <a:avLst/>
          </a:prstGeom>
        </p:spPr>
      </p:pic>
      <p:sp>
        <p:nvSpPr>
          <p:cNvPr id="6" name="Striped Right Arrow 5"/>
          <p:cNvSpPr/>
          <p:nvPr/>
        </p:nvSpPr>
        <p:spPr>
          <a:xfrm flipH="1">
            <a:off x="7606580" y="4149080"/>
            <a:ext cx="1872208" cy="28803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675811" y="4108430"/>
            <a:ext cx="163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Beam direction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46280" y="3669568"/>
            <a:ext cx="1861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Vacuum chamber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uk-UA" smtClean="0"/>
              <a:t>39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628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0296" y="-531440"/>
            <a:ext cx="9144001" cy="1371600"/>
          </a:xfrm>
        </p:spPr>
        <p:txBody>
          <a:bodyPr/>
          <a:lstStyle/>
          <a:p>
            <a:r>
              <a:rPr lang="en-GB" dirty="0" smtClean="0"/>
              <a:t>The micro-world </a:t>
            </a:r>
            <a:r>
              <a:rPr lang="en-GB" dirty="0" smtClean="0">
                <a:sym typeface="Wingdings" panose="05000000000000000000" pitchFamily="2" charset="2"/>
              </a:rPr>
              <a:t> the atoms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105" y="3284984"/>
            <a:ext cx="5325759" cy="26642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5673" y="3278453"/>
            <a:ext cx="4035243" cy="2670827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90296" y="1111655"/>
            <a:ext cx="10759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dirty="0" smtClean="0"/>
              <a:t>In a typical beach there are tens of thousands of millions of millions of sand grains</a:t>
            </a:r>
            <a:endParaRPr lang="en-GB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890296" y="1918721"/>
            <a:ext cx="8151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dirty="0" smtClean="0"/>
              <a:t>But … within a single grain of sand, there are as many atoms!</a:t>
            </a:r>
            <a:endParaRPr lang="en-GB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 lang="es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5778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981844" y="25039"/>
            <a:ext cx="7867650" cy="747713"/>
          </a:xfrm>
          <a:noFill/>
        </p:spPr>
        <p:txBody>
          <a:bodyPr/>
          <a:lstStyle/>
          <a:p>
            <a:pPr eaLnBrk="1" hangingPunct="1"/>
            <a:r>
              <a:rPr lang="en-US"/>
              <a:t>Focusing and Stable motion</a:t>
            </a:r>
          </a:p>
        </p:txBody>
      </p:sp>
      <p:sp>
        <p:nvSpPr>
          <p:cNvPr id="21509" name="Rectangle 4"/>
          <p:cNvSpPr>
            <a:spLocks noChangeArrowheads="1"/>
          </p:cNvSpPr>
          <p:nvPr/>
        </p:nvSpPr>
        <p:spPr bwMode="auto">
          <a:xfrm>
            <a:off x="838993" y="908720"/>
            <a:ext cx="10944051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2400" smtClean="0"/>
              <a:t>Quadrupoles will </a:t>
            </a:r>
            <a:r>
              <a:rPr lang="en-US" sz="2400"/>
              <a:t>keep the beams focused in </a:t>
            </a:r>
            <a:r>
              <a:rPr lang="en-US" sz="2400" b="1"/>
              <a:t>both planes</a:t>
            </a:r>
            <a:r>
              <a:rPr lang="en-US" sz="2400"/>
              <a:t> when the position in the accelerator, type and strength of the quadrupoles are well </a:t>
            </a:r>
            <a:r>
              <a:rPr lang="en-US" sz="2400" smtClean="0"/>
              <a:t>chosen</a:t>
            </a:r>
            <a:endParaRPr lang="en-US" sz="2400"/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2400"/>
              <a:t>By now our accelerator is composed of:</a:t>
            </a:r>
          </a:p>
          <a:p>
            <a:pPr marL="742950" lvl="1" indent="-285750">
              <a:spcBef>
                <a:spcPct val="200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sz="2400" b="1" u="sng">
                <a:sym typeface="Math1" charset="0"/>
              </a:rPr>
              <a:t>Dipoles</a:t>
            </a:r>
            <a:r>
              <a:rPr lang="en-US" sz="2400">
                <a:sym typeface="Math1" charset="0"/>
              </a:rPr>
              <a:t>, constrain the beam to some closed path (orbit</a:t>
            </a:r>
            <a:r>
              <a:rPr lang="en-US" sz="2400" smtClean="0">
                <a:sym typeface="Math1" charset="0"/>
              </a:rPr>
              <a:t>)</a:t>
            </a:r>
            <a:endParaRPr lang="en-US" sz="2400">
              <a:sym typeface="Math1" charset="0"/>
            </a:endParaRPr>
          </a:p>
          <a:p>
            <a:pPr marL="742950" lvl="1" indent="-285750">
              <a:spcBef>
                <a:spcPct val="20000"/>
              </a:spcBef>
              <a:buSzPct val="80000"/>
              <a:buFont typeface="Wingdings" panose="05000000000000000000" pitchFamily="2" charset="2"/>
              <a:buChar char="Ø"/>
            </a:pPr>
            <a:r>
              <a:rPr lang="en-US" sz="2400" b="1" u="sng">
                <a:sym typeface="Math1" charset="0"/>
              </a:rPr>
              <a:t>Focusing and Defocusing Quadrupoles</a:t>
            </a:r>
            <a:r>
              <a:rPr lang="en-US" sz="2400">
                <a:sym typeface="Math1" charset="0"/>
              </a:rPr>
              <a:t>, provide horizontal and vertical focusing in order to constrain the beam in transverse </a:t>
            </a:r>
            <a:r>
              <a:rPr lang="en-US" sz="2400" smtClean="0">
                <a:sym typeface="Math1" charset="0"/>
              </a:rPr>
              <a:t>directions</a:t>
            </a:r>
            <a:endParaRPr lang="en-US" sz="2400">
              <a:sym typeface="Math1" charset="0"/>
            </a:endParaRP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2400">
                <a:sym typeface="Math1" charset="0"/>
              </a:rPr>
              <a:t>A combination of focusing and defocusing sections that is very often used is the so called: </a:t>
            </a:r>
            <a:r>
              <a:rPr lang="en-US" sz="2400" b="1" u="sng">
                <a:sym typeface="Math1" charset="0"/>
              </a:rPr>
              <a:t>FODO </a:t>
            </a:r>
            <a:r>
              <a:rPr lang="en-US" sz="2400" b="1" u="sng" smtClean="0">
                <a:sym typeface="Math1" charset="0"/>
              </a:rPr>
              <a:t>lattice</a:t>
            </a:r>
            <a:endParaRPr lang="en-US" sz="2400">
              <a:sym typeface="Math1" charset="0"/>
            </a:endParaRP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2400">
                <a:sym typeface="Math1" charset="0"/>
              </a:rPr>
              <a:t>This is a configuration of magnets where focusing and defocusing magnets alternate and are separated by non-focusing drift </a:t>
            </a:r>
            <a:r>
              <a:rPr lang="en-US" sz="2400" smtClean="0">
                <a:sym typeface="Math1" charset="0"/>
              </a:rPr>
              <a:t>spaces</a:t>
            </a:r>
            <a:endParaRPr lang="en-US" sz="2400">
              <a:sym typeface="Math1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uk-UA" smtClean="0"/>
              <a:t>40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13003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5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5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5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5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730" y="-32151"/>
            <a:ext cx="7993063" cy="747712"/>
          </a:xfrm>
          <a:noFill/>
        </p:spPr>
        <p:txBody>
          <a:bodyPr/>
          <a:lstStyle/>
          <a:p>
            <a:pPr eaLnBrk="1" hangingPunct="1"/>
            <a:r>
              <a:rPr lang="en-US"/>
              <a:t>FODO cell</a:t>
            </a:r>
          </a:p>
        </p:txBody>
      </p:sp>
      <p:sp>
        <p:nvSpPr>
          <p:cNvPr id="22534" name="Rectangle 41"/>
          <p:cNvSpPr>
            <a:spLocks noChangeArrowheads="1"/>
          </p:cNvSpPr>
          <p:nvPr/>
        </p:nvSpPr>
        <p:spPr bwMode="auto">
          <a:xfrm>
            <a:off x="1178718" y="1154112"/>
            <a:ext cx="697388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2000"/>
              <a:t>The </a:t>
            </a:r>
            <a:r>
              <a:rPr lang="en-US" sz="2000" smtClean="0"/>
              <a:t>FODO</a:t>
            </a:r>
            <a:r>
              <a:rPr lang="ja-JP" altLang="en-US" sz="2000"/>
              <a:t> </a:t>
            </a:r>
            <a:r>
              <a:rPr lang="en-US" sz="2000" smtClean="0"/>
              <a:t>cell </a:t>
            </a:r>
            <a:r>
              <a:rPr lang="en-US" sz="2000"/>
              <a:t>is defined as follows:</a:t>
            </a:r>
          </a:p>
        </p:txBody>
      </p:sp>
      <p:sp>
        <p:nvSpPr>
          <p:cNvPr id="22538" name="Line 20"/>
          <p:cNvSpPr>
            <a:spLocks noChangeShapeType="1"/>
          </p:cNvSpPr>
          <p:nvPr/>
        </p:nvSpPr>
        <p:spPr bwMode="auto">
          <a:xfrm>
            <a:off x="3473450" y="3795613"/>
            <a:ext cx="5675312" cy="11113"/>
          </a:xfrm>
          <a:prstGeom prst="line">
            <a:avLst/>
          </a:prstGeom>
          <a:noFill/>
          <a:ln w="31750">
            <a:solidFill>
              <a:schemeClr val="bg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3431" y="5192137"/>
            <a:ext cx="2746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mtClean="0"/>
              <a:t>Focusing quadrupole (QF) focuses in horizontal and defocuses in vertical</a:t>
            </a:r>
            <a:endParaRPr lang="en-GB"/>
          </a:p>
        </p:txBody>
      </p:sp>
      <p:grpSp>
        <p:nvGrpSpPr>
          <p:cNvPr id="10" name="Group 9"/>
          <p:cNvGrpSpPr/>
          <p:nvPr/>
        </p:nvGrpSpPr>
        <p:grpSpPr>
          <a:xfrm>
            <a:off x="2939003" y="4541130"/>
            <a:ext cx="2745128" cy="2344254"/>
            <a:chOff x="1452807" y="3681628"/>
            <a:chExt cx="2745128" cy="2344254"/>
          </a:xfrm>
        </p:grpSpPr>
        <p:grpSp>
          <p:nvGrpSpPr>
            <p:cNvPr id="44" name="Group 43"/>
            <p:cNvGrpSpPr/>
            <p:nvPr/>
          </p:nvGrpSpPr>
          <p:grpSpPr>
            <a:xfrm>
              <a:off x="1452807" y="3681628"/>
              <a:ext cx="2745128" cy="2344254"/>
              <a:chOff x="5131517" y="1964586"/>
              <a:chExt cx="2745128" cy="2344254"/>
            </a:xfrm>
          </p:grpSpPr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2"/>
              <a:srcRect l="7907" t="11032" r="9590" b="7135"/>
              <a:stretch/>
            </p:blipFill>
            <p:spPr>
              <a:xfrm>
                <a:off x="5131517" y="1964586"/>
                <a:ext cx="2734963" cy="2344254"/>
              </a:xfrm>
              <a:prstGeom prst="rect">
                <a:avLst/>
              </a:prstGeom>
            </p:spPr>
          </p:pic>
          <p:sp>
            <p:nvSpPr>
              <p:cNvPr id="46" name="AutoShape 7"/>
              <p:cNvSpPr>
                <a:spLocks/>
              </p:cNvSpPr>
              <p:nvPr/>
            </p:nvSpPr>
            <p:spPr bwMode="auto">
              <a:xfrm>
                <a:off x="5131517" y="1964586"/>
                <a:ext cx="1020762" cy="609600"/>
              </a:xfrm>
              <a:prstGeom prst="borderCallout2">
                <a:avLst>
                  <a:gd name="adj1" fmla="val 49591"/>
                  <a:gd name="adj2" fmla="val 99928"/>
                  <a:gd name="adj3" fmla="val 94451"/>
                  <a:gd name="adj4" fmla="val 136704"/>
                  <a:gd name="adj5" fmla="val 157250"/>
                  <a:gd name="adj6" fmla="val 152115"/>
                </a:avLst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 type="stealth" w="lg" len="lg"/>
              </a:ln>
            </p:spPr>
            <p:txBody>
              <a:bodyPr anchor="ctr"/>
              <a:lstStyle/>
              <a:p>
                <a:pPr algn="ctr" eaLnBrk="0" hangingPunct="0"/>
                <a:r>
                  <a:rPr lang="en-US" sz="1400">
                    <a:solidFill>
                      <a:schemeClr val="bg2"/>
                    </a:solidFill>
                  </a:rPr>
                  <a:t>Magnetic field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7586181" y="2999937"/>
                <a:ext cx="290464" cy="369332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mtClean="0"/>
                  <a:t>x</a:t>
                </a:r>
                <a:endParaRPr lang="en-GB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6805654" y="1990011"/>
                <a:ext cx="295274" cy="369332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mtClean="0"/>
                  <a:t>y</a:t>
                </a:r>
                <a:endParaRPr lang="en-GB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515621" y="3797007"/>
              <a:ext cx="2283425" cy="2113579"/>
              <a:chOff x="1515621" y="3797007"/>
              <a:chExt cx="2283425" cy="2113579"/>
            </a:xfrm>
          </p:grpSpPr>
          <p:sp>
            <p:nvSpPr>
              <p:cNvPr id="2" name="Oval 1"/>
              <p:cNvSpPr/>
              <p:nvPr/>
            </p:nvSpPr>
            <p:spPr>
              <a:xfrm>
                <a:off x="2968268" y="4383802"/>
                <a:ext cx="245824" cy="925969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" name="Left Arrow 2"/>
              <p:cNvSpPr/>
              <p:nvPr/>
            </p:nvSpPr>
            <p:spPr>
              <a:xfrm>
                <a:off x="3212250" y="4774514"/>
                <a:ext cx="586796" cy="157571"/>
              </a:xfrm>
              <a:prstGeom prst="leftArrow">
                <a:avLst/>
              </a:prstGeom>
              <a:solidFill>
                <a:schemeClr val="bg2">
                  <a:lumMod val="50000"/>
                  <a:lumOff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Left Arrow 53"/>
              <p:cNvSpPr/>
              <p:nvPr/>
            </p:nvSpPr>
            <p:spPr>
              <a:xfrm flipH="1">
                <a:off x="2389501" y="4780399"/>
                <a:ext cx="586796" cy="157571"/>
              </a:xfrm>
              <a:prstGeom prst="leftArrow">
                <a:avLst/>
              </a:prstGeom>
              <a:solidFill>
                <a:schemeClr val="bg2">
                  <a:lumMod val="50000"/>
                  <a:lumOff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Left Arrow 54"/>
              <p:cNvSpPr/>
              <p:nvPr/>
            </p:nvSpPr>
            <p:spPr>
              <a:xfrm rot="5400000">
                <a:off x="2797781" y="4011619"/>
                <a:ext cx="586796" cy="157571"/>
              </a:xfrm>
              <a:prstGeom prst="leftArrow">
                <a:avLst/>
              </a:prstGeom>
              <a:solidFill>
                <a:srgbClr val="FF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Left Arrow 55"/>
              <p:cNvSpPr/>
              <p:nvPr/>
            </p:nvSpPr>
            <p:spPr>
              <a:xfrm rot="5400000" flipH="1">
                <a:off x="2807463" y="5538402"/>
                <a:ext cx="586796" cy="157571"/>
              </a:xfrm>
              <a:prstGeom prst="leftArrow">
                <a:avLst/>
              </a:prstGeom>
              <a:solidFill>
                <a:srgbClr val="FF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515621" y="5499290"/>
                <a:ext cx="7409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mtClean="0">
                    <a:solidFill>
                      <a:schemeClr val="bg1"/>
                    </a:solidFill>
                  </a:rPr>
                  <a:t>Beam</a:t>
                </a:r>
                <a:endParaRPr lang="en-GB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7" name="Straight Arrow Connector 6"/>
              <p:cNvCxnSpPr>
                <a:stCxn id="5" idx="3"/>
              </p:cNvCxnSpPr>
              <p:nvPr/>
            </p:nvCxnSpPr>
            <p:spPr>
              <a:xfrm flipV="1">
                <a:off x="2256529" y="4973889"/>
                <a:ext cx="762724" cy="710067"/>
              </a:xfrm>
              <a:prstGeom prst="straightConnector1">
                <a:avLst/>
              </a:prstGeom>
              <a:ln>
                <a:solidFill>
                  <a:schemeClr val="bg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Group 7"/>
          <p:cNvGrpSpPr/>
          <p:nvPr/>
        </p:nvGrpSpPr>
        <p:grpSpPr>
          <a:xfrm>
            <a:off x="5693657" y="-27384"/>
            <a:ext cx="2348724" cy="2734963"/>
            <a:chOff x="8772689" y="3575951"/>
            <a:chExt cx="2348724" cy="2734963"/>
          </a:xfrm>
        </p:grpSpPr>
        <p:grpSp>
          <p:nvGrpSpPr>
            <p:cNvPr id="49" name="Group 48"/>
            <p:cNvGrpSpPr/>
            <p:nvPr/>
          </p:nvGrpSpPr>
          <p:grpSpPr>
            <a:xfrm rot="5400000">
              <a:off x="8579569" y="3769071"/>
              <a:ext cx="2734963" cy="2348724"/>
              <a:chOff x="5131517" y="1960116"/>
              <a:chExt cx="2734963" cy="2348724"/>
            </a:xfrm>
          </p:grpSpPr>
          <p:pic>
            <p:nvPicPr>
              <p:cNvPr id="50" name="Picture 49"/>
              <p:cNvPicPr>
                <a:picLocks noChangeAspect="1"/>
              </p:cNvPicPr>
              <p:nvPr/>
            </p:nvPicPr>
            <p:blipFill rotWithShape="1">
              <a:blip r:embed="rId2"/>
              <a:srcRect l="7907" t="11032" r="9590" b="7135"/>
              <a:stretch/>
            </p:blipFill>
            <p:spPr>
              <a:xfrm>
                <a:off x="5131517" y="1964586"/>
                <a:ext cx="2734963" cy="2344254"/>
              </a:xfrm>
              <a:prstGeom prst="rect">
                <a:avLst/>
              </a:prstGeom>
            </p:spPr>
          </p:pic>
          <p:sp>
            <p:nvSpPr>
              <p:cNvPr id="51" name="AutoShape 7"/>
              <p:cNvSpPr>
                <a:spLocks/>
              </p:cNvSpPr>
              <p:nvPr/>
            </p:nvSpPr>
            <p:spPr bwMode="auto">
              <a:xfrm>
                <a:off x="5131517" y="1964586"/>
                <a:ext cx="1020762" cy="609600"/>
              </a:xfrm>
              <a:prstGeom prst="borderCallout2">
                <a:avLst>
                  <a:gd name="adj1" fmla="val 49591"/>
                  <a:gd name="adj2" fmla="val 99928"/>
                  <a:gd name="adj3" fmla="val 94451"/>
                  <a:gd name="adj4" fmla="val 136704"/>
                  <a:gd name="adj5" fmla="val 157250"/>
                  <a:gd name="adj6" fmla="val 152115"/>
                </a:avLst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 type="stealth" w="lg" len="lg"/>
              </a:ln>
            </p:spPr>
            <p:txBody>
              <a:bodyPr anchor="ctr"/>
              <a:lstStyle/>
              <a:p>
                <a:pPr algn="ctr" eaLnBrk="0" hangingPunct="0"/>
                <a:r>
                  <a:rPr lang="en-US" sz="1400">
                    <a:solidFill>
                      <a:schemeClr val="bg2"/>
                    </a:solidFill>
                  </a:rPr>
                  <a:t>Magnetic field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 rot="16200000">
                <a:off x="6670759" y="1920682"/>
                <a:ext cx="290464" cy="369332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mtClean="0"/>
                  <a:t>x</a:t>
                </a:r>
                <a:endParaRPr lang="en-GB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 rot="16200000">
                <a:off x="5244824" y="2893255"/>
                <a:ext cx="295274" cy="369332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mtClean="0"/>
                  <a:t>y</a:t>
                </a:r>
                <a:endParaRPr lang="en-GB"/>
              </a:p>
            </p:txBody>
          </p:sp>
        </p:grpSp>
        <p:sp>
          <p:nvSpPr>
            <p:cNvPr id="61" name="Oval 60"/>
            <p:cNvSpPr/>
            <p:nvPr/>
          </p:nvSpPr>
          <p:spPr>
            <a:xfrm rot="5400000">
              <a:off x="9819397" y="4760677"/>
              <a:ext cx="245824" cy="925969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Left Arrow 61"/>
            <p:cNvSpPr/>
            <p:nvPr/>
          </p:nvSpPr>
          <p:spPr>
            <a:xfrm rot="10800000">
              <a:off x="10420794" y="5144875"/>
              <a:ext cx="586796" cy="157571"/>
            </a:xfrm>
            <a:prstGeom prst="leftArrow">
              <a:avLst/>
            </a:prstGeom>
            <a:solidFill>
              <a:schemeClr val="bg2">
                <a:lumMod val="50000"/>
                <a:lumOff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Left Arrow 62"/>
            <p:cNvSpPr/>
            <p:nvPr/>
          </p:nvSpPr>
          <p:spPr>
            <a:xfrm rot="10800000" flipH="1">
              <a:off x="8877028" y="5151388"/>
              <a:ext cx="586796" cy="157571"/>
            </a:xfrm>
            <a:prstGeom prst="leftArrow">
              <a:avLst/>
            </a:prstGeom>
            <a:solidFill>
              <a:schemeClr val="bg2">
                <a:lumMod val="50000"/>
                <a:lumOff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Left Arrow 63"/>
            <p:cNvSpPr/>
            <p:nvPr/>
          </p:nvSpPr>
          <p:spPr>
            <a:xfrm rot="16200000">
              <a:off x="9635987" y="4730440"/>
              <a:ext cx="586796" cy="157571"/>
            </a:xfrm>
            <a:prstGeom prst="leftArrow">
              <a:avLst/>
            </a:prstGeom>
            <a:solidFill>
              <a:srgbClr val="FF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Left Arrow 64"/>
            <p:cNvSpPr/>
            <p:nvPr/>
          </p:nvSpPr>
          <p:spPr>
            <a:xfrm rot="16200000" flipH="1">
              <a:off x="9648911" y="5552916"/>
              <a:ext cx="586796" cy="157571"/>
            </a:xfrm>
            <a:prstGeom prst="leftArrow">
              <a:avLst/>
            </a:prstGeom>
            <a:solidFill>
              <a:srgbClr val="FF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8073971" y="433905"/>
            <a:ext cx="2746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mtClean="0"/>
              <a:t>Defocusing quadrupole (QD) focuses in vertical and defocuses in horizontal</a:t>
            </a:r>
            <a:endParaRPr lang="en-GB"/>
          </a:p>
        </p:txBody>
      </p:sp>
      <p:grpSp>
        <p:nvGrpSpPr>
          <p:cNvPr id="11" name="Group 10"/>
          <p:cNvGrpSpPr/>
          <p:nvPr/>
        </p:nvGrpSpPr>
        <p:grpSpPr>
          <a:xfrm>
            <a:off x="4481214" y="2634530"/>
            <a:ext cx="4781550" cy="2306638"/>
            <a:chOff x="3890962" y="2897088"/>
            <a:chExt cx="4781550" cy="2306638"/>
          </a:xfrm>
        </p:grpSpPr>
        <p:sp>
          <p:nvSpPr>
            <p:cNvPr id="22536" name="Line 27"/>
            <p:cNvSpPr>
              <a:spLocks noChangeShapeType="1"/>
            </p:cNvSpPr>
            <p:nvPr/>
          </p:nvSpPr>
          <p:spPr bwMode="auto">
            <a:xfrm flipV="1">
              <a:off x="4187825" y="4775943"/>
              <a:ext cx="4201422" cy="867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7" name="Text Box 34"/>
            <p:cNvSpPr txBox="1">
              <a:spLocks noChangeArrowheads="1"/>
            </p:cNvSpPr>
            <p:nvPr/>
          </p:nvSpPr>
          <p:spPr bwMode="auto">
            <a:xfrm>
              <a:off x="5510602" y="4797326"/>
              <a:ext cx="152798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ja-JP" altLang="en-US" sz="2000">
                  <a:latin typeface="+mn-lt"/>
                </a:rPr>
                <a:t>‘</a:t>
              </a:r>
              <a:r>
                <a:rPr lang="en-US" sz="2000">
                  <a:latin typeface="+mn-lt"/>
                </a:rPr>
                <a:t>FODO</a:t>
              </a:r>
              <a:r>
                <a:rPr lang="ja-JP" altLang="en-US" sz="2000">
                  <a:latin typeface="+mn-lt"/>
                </a:rPr>
                <a:t>’</a:t>
              </a:r>
              <a:r>
                <a:rPr lang="en-US" sz="2000">
                  <a:latin typeface="+mn-lt"/>
                </a:rPr>
                <a:t> cell</a:t>
              </a:r>
            </a:p>
          </p:txBody>
        </p:sp>
        <p:sp>
          <p:nvSpPr>
            <p:cNvPr id="22543" name="Line 23"/>
            <p:cNvSpPr>
              <a:spLocks noChangeShapeType="1"/>
            </p:cNvSpPr>
            <p:nvPr/>
          </p:nvSpPr>
          <p:spPr bwMode="auto">
            <a:xfrm flipV="1">
              <a:off x="6307137" y="4003576"/>
              <a:ext cx="2097087" cy="111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4" name="Line 25"/>
            <p:cNvSpPr>
              <a:spLocks noChangeShapeType="1"/>
            </p:cNvSpPr>
            <p:nvPr/>
          </p:nvSpPr>
          <p:spPr bwMode="auto">
            <a:xfrm>
              <a:off x="3925887" y="4700488"/>
              <a:ext cx="0" cy="50323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9" name="Text Box 31"/>
            <p:cNvSpPr txBox="1">
              <a:spLocks noChangeArrowheads="1"/>
            </p:cNvSpPr>
            <p:nvPr/>
          </p:nvSpPr>
          <p:spPr bwMode="auto">
            <a:xfrm>
              <a:off x="3890962" y="2897088"/>
              <a:ext cx="53657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 b="1">
                  <a:latin typeface="Times New Roman" charset="0"/>
                </a:rPr>
                <a:t>QF</a:t>
              </a:r>
            </a:p>
          </p:txBody>
        </p:sp>
        <p:sp>
          <p:nvSpPr>
            <p:cNvPr id="22550" name="Text Box 32"/>
            <p:cNvSpPr txBox="1">
              <a:spLocks noChangeArrowheads="1"/>
            </p:cNvSpPr>
            <p:nvPr/>
          </p:nvSpPr>
          <p:spPr bwMode="auto">
            <a:xfrm>
              <a:off x="6005512" y="2903438"/>
              <a:ext cx="565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 b="1">
                  <a:latin typeface="Times New Roman" charset="0"/>
                </a:rPr>
                <a:t>QD</a:t>
              </a:r>
            </a:p>
          </p:txBody>
        </p:sp>
        <p:sp>
          <p:nvSpPr>
            <p:cNvPr id="22551" name="Text Box 33"/>
            <p:cNvSpPr txBox="1">
              <a:spLocks noChangeArrowheads="1"/>
            </p:cNvSpPr>
            <p:nvPr/>
          </p:nvSpPr>
          <p:spPr bwMode="auto">
            <a:xfrm>
              <a:off x="8135937" y="2897088"/>
              <a:ext cx="53657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 b="1">
                  <a:latin typeface="Times New Roman" charset="0"/>
                </a:rPr>
                <a:t>QF</a:t>
              </a:r>
            </a:p>
          </p:txBody>
        </p:sp>
        <p:sp>
          <p:nvSpPr>
            <p:cNvPr id="22556" name="Text Box 39"/>
            <p:cNvSpPr txBox="1">
              <a:spLocks noChangeArrowheads="1"/>
            </p:cNvSpPr>
            <p:nvPr/>
          </p:nvSpPr>
          <p:spPr bwMode="auto">
            <a:xfrm>
              <a:off x="7186612" y="3857526"/>
              <a:ext cx="390525" cy="304800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>
                  <a:solidFill>
                    <a:schemeClr val="bg2"/>
                  </a:solidFill>
                </a:rPr>
                <a:t>L2</a:t>
              </a:r>
            </a:p>
          </p:txBody>
        </p:sp>
        <p:sp>
          <p:nvSpPr>
            <p:cNvPr id="22557" name="Line 42"/>
            <p:cNvSpPr>
              <a:spLocks noChangeShapeType="1"/>
            </p:cNvSpPr>
            <p:nvPr/>
          </p:nvSpPr>
          <p:spPr bwMode="auto">
            <a:xfrm>
              <a:off x="4176712" y="3438426"/>
              <a:ext cx="1587" cy="7032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8" name="Line 43"/>
            <p:cNvSpPr>
              <a:spLocks noChangeShapeType="1"/>
            </p:cNvSpPr>
            <p:nvPr/>
          </p:nvSpPr>
          <p:spPr bwMode="auto">
            <a:xfrm>
              <a:off x="6294437" y="3435251"/>
              <a:ext cx="1587" cy="7032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9" name="Line 45"/>
            <p:cNvSpPr>
              <a:spLocks noChangeShapeType="1"/>
            </p:cNvSpPr>
            <p:nvPr/>
          </p:nvSpPr>
          <p:spPr bwMode="auto">
            <a:xfrm>
              <a:off x="8429625" y="3432076"/>
              <a:ext cx="1587" cy="7032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Oval 28"/>
            <p:cNvSpPr>
              <a:spLocks noChangeArrowheads="1"/>
            </p:cNvSpPr>
            <p:nvPr/>
          </p:nvSpPr>
          <p:spPr bwMode="auto">
            <a:xfrm rot="16202507">
              <a:off x="3476288" y="3922183"/>
              <a:ext cx="1418820" cy="186965"/>
            </a:xfrm>
            <a:prstGeom prst="ellipse">
              <a:avLst/>
            </a:prstGeom>
            <a:solidFill>
              <a:schemeClr val="accent3">
                <a:alpha val="50195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2" name="Line 31"/>
            <p:cNvSpPr>
              <a:spLocks noChangeShapeType="1"/>
            </p:cNvSpPr>
            <p:nvPr/>
          </p:nvSpPr>
          <p:spPr bwMode="auto">
            <a:xfrm flipV="1">
              <a:off x="6306934" y="3664724"/>
              <a:ext cx="2138565" cy="27316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  <p:sp>
          <p:nvSpPr>
            <p:cNvPr id="70" name="Oval 28"/>
            <p:cNvSpPr>
              <a:spLocks noChangeArrowheads="1"/>
            </p:cNvSpPr>
            <p:nvPr/>
          </p:nvSpPr>
          <p:spPr bwMode="auto">
            <a:xfrm rot="16202507">
              <a:off x="7740851" y="3899653"/>
              <a:ext cx="1418820" cy="186965"/>
            </a:xfrm>
            <a:prstGeom prst="ellipse">
              <a:avLst/>
            </a:prstGeom>
            <a:solidFill>
              <a:schemeClr val="accent3">
                <a:alpha val="50195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2542" name="Line 22"/>
            <p:cNvSpPr>
              <a:spLocks noChangeShapeType="1"/>
            </p:cNvSpPr>
            <p:nvPr/>
          </p:nvSpPr>
          <p:spPr bwMode="auto">
            <a:xfrm flipV="1">
              <a:off x="4187825" y="4019451"/>
              <a:ext cx="208915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5" name="Text Box 38"/>
            <p:cNvSpPr txBox="1">
              <a:spLocks noChangeArrowheads="1"/>
            </p:cNvSpPr>
            <p:nvPr/>
          </p:nvSpPr>
          <p:spPr bwMode="auto">
            <a:xfrm>
              <a:off x="5051425" y="3874988"/>
              <a:ext cx="361950" cy="304800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>
                  <a:solidFill>
                    <a:schemeClr val="bg2"/>
                  </a:solidFill>
                </a:rPr>
                <a:t>L1</a:t>
              </a:r>
            </a:p>
          </p:txBody>
        </p:sp>
        <p:sp>
          <p:nvSpPr>
            <p:cNvPr id="71" name="Freeform 30"/>
            <p:cNvSpPr>
              <a:spLocks/>
            </p:cNvSpPr>
            <p:nvPr/>
          </p:nvSpPr>
          <p:spPr bwMode="auto">
            <a:xfrm rot="16190672">
              <a:off x="5579868" y="3802464"/>
              <a:ext cx="1441846" cy="403884"/>
            </a:xfrm>
            <a:custGeom>
              <a:avLst/>
              <a:gdLst>
                <a:gd name="T0" fmla="*/ 2147483647 w 681"/>
                <a:gd name="T1" fmla="*/ 2147483647 h 228"/>
                <a:gd name="T2" fmla="*/ 2147483647 w 681"/>
                <a:gd name="T3" fmla="*/ 2147483647 h 228"/>
                <a:gd name="T4" fmla="*/ 2147483647 w 681"/>
                <a:gd name="T5" fmla="*/ 2147483647 h 228"/>
                <a:gd name="T6" fmla="*/ 2147483647 w 681"/>
                <a:gd name="T7" fmla="*/ 2147483647 h 228"/>
                <a:gd name="T8" fmla="*/ 2147483647 w 681"/>
                <a:gd name="T9" fmla="*/ 2147483647 h 228"/>
                <a:gd name="T10" fmla="*/ 2147483647 w 681"/>
                <a:gd name="T11" fmla="*/ 2147483647 h 228"/>
                <a:gd name="T12" fmla="*/ 2147483647 w 681"/>
                <a:gd name="T13" fmla="*/ 2147483647 h 228"/>
                <a:gd name="T14" fmla="*/ 2147483647 w 681"/>
                <a:gd name="T15" fmla="*/ 2147483647 h 228"/>
                <a:gd name="T16" fmla="*/ 2147483647 w 681"/>
                <a:gd name="T17" fmla="*/ 2147483647 h 228"/>
                <a:gd name="T18" fmla="*/ 2147483647 w 681"/>
                <a:gd name="T19" fmla="*/ 2147483647 h 228"/>
                <a:gd name="T20" fmla="*/ 2147483647 w 681"/>
                <a:gd name="T21" fmla="*/ 2147483647 h 228"/>
                <a:gd name="T22" fmla="*/ 2147483647 w 681"/>
                <a:gd name="T23" fmla="*/ 2147483647 h 228"/>
                <a:gd name="T24" fmla="*/ 2147483647 w 681"/>
                <a:gd name="T25" fmla="*/ 2147483647 h 228"/>
                <a:gd name="T26" fmla="*/ 2147483647 w 681"/>
                <a:gd name="T27" fmla="*/ 2147483647 h 228"/>
                <a:gd name="T28" fmla="*/ 2147483647 w 681"/>
                <a:gd name="T29" fmla="*/ 2147483647 h 228"/>
                <a:gd name="T30" fmla="*/ 2147483647 w 681"/>
                <a:gd name="T31" fmla="*/ 2147483647 h 228"/>
                <a:gd name="T32" fmla="*/ 2147483647 w 681"/>
                <a:gd name="T33" fmla="*/ 2147483647 h 228"/>
                <a:gd name="T34" fmla="*/ 2147483647 w 681"/>
                <a:gd name="T35" fmla="*/ 2147483647 h 228"/>
                <a:gd name="T36" fmla="*/ 2147483647 w 681"/>
                <a:gd name="T37" fmla="*/ 2147483647 h 228"/>
                <a:gd name="T38" fmla="*/ 2147483647 w 681"/>
                <a:gd name="T39" fmla="*/ 2147483647 h 228"/>
                <a:gd name="T40" fmla="*/ 2147483647 w 681"/>
                <a:gd name="T41" fmla="*/ 2147483647 h 228"/>
                <a:gd name="T42" fmla="*/ 2147483647 w 681"/>
                <a:gd name="T43" fmla="*/ 2147483647 h 228"/>
                <a:gd name="T44" fmla="*/ 2147483647 w 681"/>
                <a:gd name="T45" fmla="*/ 2147483647 h 228"/>
                <a:gd name="T46" fmla="*/ 2147483647 w 681"/>
                <a:gd name="T47" fmla="*/ 2147483647 h 228"/>
                <a:gd name="T48" fmla="*/ 2147483647 w 681"/>
                <a:gd name="T49" fmla="*/ 2147483647 h 228"/>
                <a:gd name="T50" fmla="*/ 2147483647 w 681"/>
                <a:gd name="T51" fmla="*/ 2147483647 h 228"/>
                <a:gd name="T52" fmla="*/ 2147483647 w 681"/>
                <a:gd name="T53" fmla="*/ 2147483647 h 228"/>
                <a:gd name="T54" fmla="*/ 2147483647 w 681"/>
                <a:gd name="T55" fmla="*/ 2147483647 h 228"/>
                <a:gd name="T56" fmla="*/ 2147483647 w 681"/>
                <a:gd name="T57" fmla="*/ 2147483647 h 228"/>
                <a:gd name="T58" fmla="*/ 2147483647 w 681"/>
                <a:gd name="T59" fmla="*/ 2147483647 h 228"/>
                <a:gd name="T60" fmla="*/ 2147483647 w 681"/>
                <a:gd name="T61" fmla="*/ 2147483647 h 228"/>
                <a:gd name="T62" fmla="*/ 2147483647 w 681"/>
                <a:gd name="T63" fmla="*/ 2147483647 h 228"/>
                <a:gd name="T64" fmla="*/ 2147483647 w 681"/>
                <a:gd name="T65" fmla="*/ 2147483647 h 228"/>
                <a:gd name="T66" fmla="*/ 2147483647 w 681"/>
                <a:gd name="T67" fmla="*/ 2147483647 h 228"/>
                <a:gd name="T68" fmla="*/ 2147483647 w 681"/>
                <a:gd name="T69" fmla="*/ 2147483647 h 228"/>
                <a:gd name="T70" fmla="*/ 2147483647 w 681"/>
                <a:gd name="T71" fmla="*/ 2147483647 h 228"/>
                <a:gd name="T72" fmla="*/ 2147483647 w 681"/>
                <a:gd name="T73" fmla="*/ 2147483647 h 228"/>
                <a:gd name="T74" fmla="*/ 2147483647 w 681"/>
                <a:gd name="T75" fmla="*/ 2147483647 h 228"/>
                <a:gd name="T76" fmla="*/ 2147483647 w 681"/>
                <a:gd name="T77" fmla="*/ 2147483647 h 228"/>
                <a:gd name="T78" fmla="*/ 2147483647 w 681"/>
                <a:gd name="T79" fmla="*/ 2147483647 h 228"/>
                <a:gd name="T80" fmla="*/ 2147483647 w 681"/>
                <a:gd name="T81" fmla="*/ 2147483647 h 228"/>
                <a:gd name="T82" fmla="*/ 2147483647 w 681"/>
                <a:gd name="T83" fmla="*/ 2147483647 h 22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81"/>
                <a:gd name="T127" fmla="*/ 0 h 228"/>
                <a:gd name="T128" fmla="*/ 681 w 681"/>
                <a:gd name="T129" fmla="*/ 228 h 22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81" h="228">
                  <a:moveTo>
                    <a:pt x="1" y="19"/>
                  </a:moveTo>
                  <a:lnTo>
                    <a:pt x="1" y="19"/>
                  </a:lnTo>
                  <a:lnTo>
                    <a:pt x="0" y="0"/>
                  </a:lnTo>
                  <a:lnTo>
                    <a:pt x="8" y="19"/>
                  </a:lnTo>
                  <a:lnTo>
                    <a:pt x="19" y="30"/>
                  </a:lnTo>
                  <a:lnTo>
                    <a:pt x="46" y="42"/>
                  </a:lnTo>
                  <a:lnTo>
                    <a:pt x="68" y="48"/>
                  </a:lnTo>
                  <a:lnTo>
                    <a:pt x="90" y="55"/>
                  </a:lnTo>
                  <a:lnTo>
                    <a:pt x="104" y="59"/>
                  </a:lnTo>
                  <a:lnTo>
                    <a:pt x="126" y="64"/>
                  </a:lnTo>
                  <a:lnTo>
                    <a:pt x="140" y="67"/>
                  </a:lnTo>
                  <a:lnTo>
                    <a:pt x="166" y="72"/>
                  </a:lnTo>
                  <a:lnTo>
                    <a:pt x="188" y="71"/>
                  </a:lnTo>
                  <a:lnTo>
                    <a:pt x="211" y="72"/>
                  </a:lnTo>
                  <a:lnTo>
                    <a:pt x="232" y="74"/>
                  </a:lnTo>
                  <a:lnTo>
                    <a:pt x="254" y="76"/>
                  </a:lnTo>
                  <a:lnTo>
                    <a:pt x="274" y="78"/>
                  </a:lnTo>
                  <a:lnTo>
                    <a:pt x="295" y="76"/>
                  </a:lnTo>
                  <a:lnTo>
                    <a:pt x="312" y="73"/>
                  </a:lnTo>
                  <a:lnTo>
                    <a:pt x="331" y="74"/>
                  </a:lnTo>
                  <a:lnTo>
                    <a:pt x="350" y="73"/>
                  </a:lnTo>
                  <a:lnTo>
                    <a:pt x="368" y="73"/>
                  </a:lnTo>
                  <a:lnTo>
                    <a:pt x="389" y="73"/>
                  </a:lnTo>
                  <a:lnTo>
                    <a:pt x="403" y="73"/>
                  </a:lnTo>
                  <a:lnTo>
                    <a:pt x="420" y="72"/>
                  </a:lnTo>
                  <a:lnTo>
                    <a:pt x="438" y="71"/>
                  </a:lnTo>
                  <a:lnTo>
                    <a:pt x="460" y="71"/>
                  </a:lnTo>
                  <a:lnTo>
                    <a:pt x="476" y="68"/>
                  </a:lnTo>
                  <a:lnTo>
                    <a:pt x="488" y="70"/>
                  </a:lnTo>
                  <a:lnTo>
                    <a:pt x="502" y="65"/>
                  </a:lnTo>
                  <a:lnTo>
                    <a:pt x="516" y="64"/>
                  </a:lnTo>
                  <a:lnTo>
                    <a:pt x="532" y="61"/>
                  </a:lnTo>
                  <a:lnTo>
                    <a:pt x="551" y="58"/>
                  </a:lnTo>
                  <a:lnTo>
                    <a:pt x="576" y="56"/>
                  </a:lnTo>
                  <a:lnTo>
                    <a:pt x="593" y="52"/>
                  </a:lnTo>
                  <a:lnTo>
                    <a:pt x="617" y="47"/>
                  </a:lnTo>
                  <a:lnTo>
                    <a:pt x="635" y="43"/>
                  </a:lnTo>
                  <a:lnTo>
                    <a:pt x="644" y="40"/>
                  </a:lnTo>
                  <a:lnTo>
                    <a:pt x="653" y="34"/>
                  </a:lnTo>
                  <a:lnTo>
                    <a:pt x="662" y="29"/>
                  </a:lnTo>
                  <a:lnTo>
                    <a:pt x="671" y="20"/>
                  </a:lnTo>
                  <a:lnTo>
                    <a:pt x="680" y="13"/>
                  </a:lnTo>
                  <a:lnTo>
                    <a:pt x="680" y="227"/>
                  </a:lnTo>
                  <a:lnTo>
                    <a:pt x="673" y="211"/>
                  </a:lnTo>
                  <a:lnTo>
                    <a:pt x="664" y="206"/>
                  </a:lnTo>
                  <a:lnTo>
                    <a:pt x="673" y="211"/>
                  </a:lnTo>
                  <a:lnTo>
                    <a:pt x="656" y="197"/>
                  </a:lnTo>
                  <a:lnTo>
                    <a:pt x="647" y="194"/>
                  </a:lnTo>
                  <a:lnTo>
                    <a:pt x="636" y="186"/>
                  </a:lnTo>
                  <a:lnTo>
                    <a:pt x="610" y="178"/>
                  </a:lnTo>
                  <a:lnTo>
                    <a:pt x="595" y="172"/>
                  </a:lnTo>
                  <a:lnTo>
                    <a:pt x="580" y="169"/>
                  </a:lnTo>
                  <a:lnTo>
                    <a:pt x="565" y="167"/>
                  </a:lnTo>
                  <a:lnTo>
                    <a:pt x="547" y="164"/>
                  </a:lnTo>
                  <a:lnTo>
                    <a:pt x="526" y="161"/>
                  </a:lnTo>
                  <a:lnTo>
                    <a:pt x="505" y="156"/>
                  </a:lnTo>
                  <a:lnTo>
                    <a:pt x="497" y="156"/>
                  </a:lnTo>
                  <a:lnTo>
                    <a:pt x="479" y="154"/>
                  </a:lnTo>
                  <a:lnTo>
                    <a:pt x="460" y="151"/>
                  </a:lnTo>
                  <a:lnTo>
                    <a:pt x="433" y="149"/>
                  </a:lnTo>
                  <a:lnTo>
                    <a:pt x="418" y="148"/>
                  </a:lnTo>
                  <a:lnTo>
                    <a:pt x="395" y="146"/>
                  </a:lnTo>
                  <a:lnTo>
                    <a:pt x="371" y="146"/>
                  </a:lnTo>
                  <a:lnTo>
                    <a:pt x="352" y="146"/>
                  </a:lnTo>
                  <a:lnTo>
                    <a:pt x="337" y="146"/>
                  </a:lnTo>
                  <a:lnTo>
                    <a:pt x="322" y="146"/>
                  </a:lnTo>
                  <a:lnTo>
                    <a:pt x="303" y="148"/>
                  </a:lnTo>
                  <a:lnTo>
                    <a:pt x="274" y="148"/>
                  </a:lnTo>
                  <a:lnTo>
                    <a:pt x="249" y="151"/>
                  </a:lnTo>
                  <a:lnTo>
                    <a:pt x="220" y="151"/>
                  </a:lnTo>
                  <a:lnTo>
                    <a:pt x="202" y="152"/>
                  </a:lnTo>
                  <a:lnTo>
                    <a:pt x="188" y="155"/>
                  </a:lnTo>
                  <a:lnTo>
                    <a:pt x="176" y="154"/>
                  </a:lnTo>
                  <a:lnTo>
                    <a:pt x="157" y="156"/>
                  </a:lnTo>
                  <a:lnTo>
                    <a:pt x="142" y="157"/>
                  </a:lnTo>
                  <a:lnTo>
                    <a:pt x="123" y="164"/>
                  </a:lnTo>
                  <a:lnTo>
                    <a:pt x="110" y="166"/>
                  </a:lnTo>
                  <a:lnTo>
                    <a:pt x="96" y="168"/>
                  </a:lnTo>
                  <a:lnTo>
                    <a:pt x="74" y="172"/>
                  </a:lnTo>
                  <a:lnTo>
                    <a:pt x="56" y="175"/>
                  </a:lnTo>
                  <a:lnTo>
                    <a:pt x="46" y="178"/>
                  </a:lnTo>
                  <a:lnTo>
                    <a:pt x="27" y="187"/>
                  </a:lnTo>
                  <a:lnTo>
                    <a:pt x="9" y="194"/>
                  </a:lnTo>
                  <a:lnTo>
                    <a:pt x="1" y="212"/>
                  </a:lnTo>
                  <a:lnTo>
                    <a:pt x="1" y="19"/>
                  </a:lnTo>
                </a:path>
              </a:pathLst>
            </a:custGeom>
            <a:solidFill>
              <a:schemeClr val="tx2">
                <a:alpha val="50195"/>
              </a:schemeClr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31"/>
            <p:cNvSpPr>
              <a:spLocks noChangeShapeType="1"/>
            </p:cNvSpPr>
            <p:nvPr/>
          </p:nvSpPr>
          <p:spPr bwMode="auto">
            <a:xfrm>
              <a:off x="4176712" y="3469443"/>
              <a:ext cx="2130425" cy="47808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  <p:sp>
          <p:nvSpPr>
            <p:cNvPr id="73" name="Line 31"/>
            <p:cNvSpPr>
              <a:spLocks noChangeShapeType="1"/>
            </p:cNvSpPr>
            <p:nvPr/>
          </p:nvSpPr>
          <p:spPr bwMode="auto">
            <a:xfrm flipH="1" flipV="1">
              <a:off x="6295826" y="4109646"/>
              <a:ext cx="2138565" cy="27316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  <p:sp>
          <p:nvSpPr>
            <p:cNvPr id="74" name="Line 31"/>
            <p:cNvSpPr>
              <a:spLocks noChangeShapeType="1"/>
            </p:cNvSpPr>
            <p:nvPr/>
          </p:nvSpPr>
          <p:spPr bwMode="auto">
            <a:xfrm flipH="1">
              <a:off x="4165604" y="4103047"/>
              <a:ext cx="2130425" cy="47808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 lang="en-GB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 lang="es-E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uk-UA" smtClean="0"/>
              <a:t>41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35116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812" y="-531440"/>
            <a:ext cx="9144001" cy="1371600"/>
          </a:xfrm>
        </p:spPr>
        <p:txBody>
          <a:bodyPr/>
          <a:lstStyle/>
          <a:p>
            <a:r>
              <a:rPr lang="en-GB" smtClean="0"/>
              <a:t>Circular accelerator with a FODO structure</a:t>
            </a:r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549796" y="1772816"/>
            <a:ext cx="5936229" cy="4162425"/>
            <a:chOff x="2998068" y="2132856"/>
            <a:chExt cx="5936229" cy="416242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98068" y="2132856"/>
              <a:ext cx="5934075" cy="416242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999489" y="6018282"/>
              <a:ext cx="9348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smtClean="0">
                  <a:solidFill>
                    <a:schemeClr val="bg1"/>
                  </a:solidFill>
                </a:rPr>
                <a:t>(by K. </a:t>
              </a:r>
              <a:r>
                <a:rPr lang="en-GB" sz="1200" err="1" smtClean="0">
                  <a:solidFill>
                    <a:schemeClr val="bg1"/>
                  </a:solidFill>
                </a:rPr>
                <a:t>Wille</a:t>
              </a:r>
              <a:r>
                <a:rPr lang="en-GB" sz="1200" smtClean="0">
                  <a:solidFill>
                    <a:schemeClr val="bg1"/>
                  </a:solidFill>
                </a:rPr>
                <a:t>)</a:t>
              </a:r>
              <a:endParaRPr lang="en-GB" sz="1200">
                <a:solidFill>
                  <a:schemeClr val="bg1"/>
                </a:solidFill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476" y="2227262"/>
            <a:ext cx="5018829" cy="32535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54497" y="5203794"/>
            <a:ext cx="9348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smtClean="0">
                <a:solidFill>
                  <a:schemeClr val="bg1"/>
                </a:solidFill>
              </a:rPr>
              <a:t>(by K. </a:t>
            </a:r>
            <a:r>
              <a:rPr lang="en-GB" sz="1200" err="1" smtClean="0">
                <a:solidFill>
                  <a:schemeClr val="bg1"/>
                </a:solidFill>
              </a:rPr>
              <a:t>Wille</a:t>
            </a:r>
            <a:r>
              <a:rPr lang="en-GB" sz="1200" smtClean="0">
                <a:solidFill>
                  <a:schemeClr val="bg1"/>
                </a:solidFill>
              </a:rPr>
              <a:t>)</a:t>
            </a:r>
            <a:endParaRPr lang="en-GB" sz="1200">
              <a:solidFill>
                <a:schemeClr val="bg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 lang="en-GB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 lang="es-E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uk-UA" smtClean="0"/>
              <a:t>42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725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820" y="-531440"/>
            <a:ext cx="9144001" cy="1371600"/>
          </a:xfrm>
        </p:spPr>
        <p:txBody>
          <a:bodyPr/>
          <a:lstStyle/>
          <a:p>
            <a:r>
              <a:rPr lang="en-GB" smtClean="0"/>
              <a:t>What do we know by now?</a:t>
            </a:r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549796" y="974115"/>
            <a:ext cx="115212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smtClean="0"/>
              <a:t>We know how to guide the particles on a well defined design orbit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smtClean="0"/>
              <a:t>We know how to focus the particles to keep each single particle trajectory with in the vacuum chamber of the accelerator close to the design orbit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smtClean="0"/>
              <a:t>In this way particles are accelerated and stored for several hours (~ 12 hours or more) travelling at about </a:t>
            </a:r>
            <a:r>
              <a:rPr lang="en-GB" sz="2400" err="1" smtClean="0"/>
              <a:t>v~c</a:t>
            </a:r>
            <a:r>
              <a:rPr lang="en-GB" sz="2400" smtClean="0"/>
              <a:t> </a:t>
            </a:r>
            <a:r>
              <a:rPr lang="en-GB" sz="2400" smtClean="0">
                <a:sym typeface="Wingdings" panose="05000000000000000000" pitchFamily="2" charset="2"/>
              </a:rPr>
              <a:t> L= 10</a:t>
            </a:r>
            <a:r>
              <a:rPr lang="en-GB" sz="2400" baseline="30000" smtClean="0">
                <a:sym typeface="Wingdings" panose="05000000000000000000" pitchFamily="2" charset="2"/>
              </a:rPr>
              <a:t>10</a:t>
            </a:r>
            <a:r>
              <a:rPr lang="en-GB" sz="2400" smtClean="0">
                <a:sym typeface="Wingdings" panose="05000000000000000000" pitchFamily="2" charset="2"/>
              </a:rPr>
              <a:t>-10</a:t>
            </a:r>
            <a:r>
              <a:rPr lang="en-GB" sz="2400" baseline="30000" smtClean="0">
                <a:sym typeface="Wingdings" panose="05000000000000000000" pitchFamily="2" charset="2"/>
              </a:rPr>
              <a:t>11</a:t>
            </a:r>
            <a:r>
              <a:rPr lang="en-GB" sz="2400" smtClean="0">
                <a:sym typeface="Wingdings" panose="05000000000000000000" pitchFamily="2" charset="2"/>
              </a:rPr>
              <a:t> km several times the distance Sun-Pluto and back</a:t>
            </a:r>
            <a:r>
              <a:rPr lang="en-GB" sz="2400" smtClean="0"/>
              <a:t> </a:t>
            </a:r>
            <a:endParaRPr lang="en-GB" sz="24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228" y="2913107"/>
            <a:ext cx="7416824" cy="386051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33772" y="3080530"/>
            <a:ext cx="3579639" cy="3321741"/>
            <a:chOff x="333772" y="3080530"/>
            <a:chExt cx="3579639" cy="3321741"/>
          </a:xfrm>
        </p:grpSpPr>
        <p:grpSp>
          <p:nvGrpSpPr>
            <p:cNvPr id="7" name="Group 6"/>
            <p:cNvGrpSpPr/>
            <p:nvPr/>
          </p:nvGrpSpPr>
          <p:grpSpPr>
            <a:xfrm>
              <a:off x="333772" y="3080530"/>
              <a:ext cx="3579639" cy="3321741"/>
              <a:chOff x="405780" y="3429000"/>
              <a:chExt cx="3579639" cy="3321741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5780" y="3429000"/>
                <a:ext cx="3579639" cy="2398411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723147" y="5827411"/>
                <a:ext cx="324036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mtClean="0"/>
                  <a:t>LHC vacuum pipe Ultra high vacuum: 10</a:t>
                </a:r>
                <a:r>
                  <a:rPr lang="en-GB" baseline="30000" smtClean="0"/>
                  <a:t>-10</a:t>
                </a:r>
                <a:r>
                  <a:rPr lang="en-GB" smtClean="0"/>
                  <a:t> mbar, like at 1000 km over see level</a:t>
                </a:r>
                <a:endParaRPr lang="en-GB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793856" y="3429000"/>
                <a:ext cx="19415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mtClean="0"/>
                  <a:t>Diameter ~ 4-5 cm</a:t>
                </a:r>
                <a:endParaRPr lang="en-GB"/>
              </a:p>
            </p:txBody>
          </p:sp>
        </p:grpSp>
        <p:cxnSp>
          <p:nvCxnSpPr>
            <p:cNvPr id="10" name="Straight Arrow Connector 9"/>
            <p:cNvCxnSpPr/>
            <p:nvPr/>
          </p:nvCxnSpPr>
          <p:spPr>
            <a:xfrm flipH="1">
              <a:off x="1182557" y="3632769"/>
              <a:ext cx="360040" cy="1224136"/>
            </a:xfrm>
            <a:prstGeom prst="straightConnector1">
              <a:avLst/>
            </a:prstGeom>
            <a:ln w="57150"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 lang="en-GB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 lang="es-E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uk-UA" smtClean="0"/>
              <a:t>43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1095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96" y="-270245"/>
            <a:ext cx="11219983" cy="1371600"/>
          </a:xfrm>
        </p:spPr>
        <p:txBody>
          <a:bodyPr/>
          <a:lstStyle/>
          <a:p>
            <a:r>
              <a:rPr lang="en-GB"/>
              <a:t>At which energy can we accelerate the particles now</a:t>
            </a:r>
            <a:r>
              <a:rPr lang="en-GB" smtClean="0"/>
              <a:t>? Let’s take LHC as example</a:t>
            </a:r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814492" y="1049802"/>
                <a:ext cx="1512168" cy="787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/>
                        </a:rPr>
                        <m:t>𝐵</m:t>
                      </m:r>
                      <m:r>
                        <a:rPr lang="en-GB" sz="2400" i="1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en-GB" sz="2400" i="1">
                          <a:latin typeface="Cambria Math"/>
                          <a:ea typeface="Cambria Math"/>
                        </a:rPr>
                        <m:t>= </m:t>
                      </m:r>
                      <m:f>
                        <m:fPr>
                          <m:ctrlPr>
                            <a:rPr lang="en-GB" sz="2400" i="1">
                              <a:latin typeface="Cambria Math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𝑝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en-GB" sz="240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492" y="1049802"/>
                <a:ext cx="1512168" cy="78707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098311" y="1798905"/>
                <a:ext cx="3521670" cy="6183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en-GB" i="1" smtClean="0">
                          <a:latin typeface="Cambria Math"/>
                          <a:ea typeface="Cambria Math"/>
                        </a:rPr>
                        <m:t>≈ </m:t>
                      </m:r>
                      <m:f>
                        <m:fPr>
                          <m:ctrlPr>
                            <a:rPr lang="en-GB" i="1">
                              <a:latin typeface="Cambria Math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26658.9 </m:t>
                          </m:r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𝑚</m:t>
                          </m:r>
                        </m:num>
                        <m:den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r>
                        <a:rPr lang="en-GB" i="1">
                          <a:latin typeface="Cambria Math"/>
                          <a:ea typeface="Cambria Math"/>
                        </a:rPr>
                        <m:t>∙66% ≈2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/>
                        </a:rPr>
                        <m:t>80</m:t>
                      </m:r>
                      <m:r>
                        <a:rPr lang="en-GB" i="1">
                          <a:latin typeface="Cambria Math"/>
                          <a:ea typeface="Cambria Math"/>
                        </a:rPr>
                        <m:t>0 </m:t>
                      </m:r>
                      <m:r>
                        <a:rPr lang="en-GB" i="1">
                          <a:latin typeface="Cambria Math"/>
                          <a:ea typeface="Cambria Math"/>
                        </a:rPr>
                        <m:t>𝑚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8311" y="1798905"/>
                <a:ext cx="3521670" cy="61837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/>
          <p:cNvCxnSpPr/>
          <p:nvPr/>
        </p:nvCxnSpPr>
        <p:spPr>
          <a:xfrm flipV="1">
            <a:off x="9118748" y="2277459"/>
            <a:ext cx="0" cy="2154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254652" y="239377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~ 66% of the lattice elements are dipoles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31459" y="1916662"/>
            <a:ext cx="6345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/>
              <a:t>Circumference </a:t>
            </a:r>
            <a:r>
              <a:rPr lang="en-GB" sz="2400">
                <a:sym typeface="Wingdings" panose="05000000000000000000" pitchFamily="2" charset="2"/>
              </a:rPr>
              <a:t> </a:t>
            </a:r>
            <a:r>
              <a:rPr lang="en-GB" sz="2400"/>
              <a:t>FIXED!!! by </a:t>
            </a:r>
            <a:r>
              <a:rPr lang="en-GB" sz="2400" smtClean="0"/>
              <a:t>LEP: 26658.9 m </a:t>
            </a:r>
            <a:r>
              <a:rPr lang="en-GB" sz="2400" smtClean="0">
                <a:sym typeface="Wingdings" panose="05000000000000000000" pitchFamily="2" charset="2"/>
              </a:rPr>
              <a:t></a:t>
            </a:r>
            <a:endParaRPr lang="en-GB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89599" y="3673399"/>
                <a:ext cx="64087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=0.33∙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400" i="1">
                        <a:latin typeface="Cambria Math"/>
                      </a:rPr>
                      <m:t>𝐵</m:t>
                    </m:r>
                    <m:r>
                      <a:rPr lang="en-GB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GB" sz="2400" i="1">
                        <a:latin typeface="Cambria Math"/>
                        <a:ea typeface="Cambria Math"/>
                      </a:rPr>
                      <m:t>≈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/>
                      </a:rPr>
                      <m:t>0.33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/>
                      </a:rPr>
                      <m:t>8 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/>
                      </a:rPr>
                      <m:t>𝑇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/>
                      </a:rPr>
                      <m:t>2780 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/>
                      </a:rPr>
                      <m:t>𝑚</m:t>
                    </m:r>
                    <m:r>
                      <a:rPr lang="en-GB" sz="2400" i="1">
                        <a:latin typeface="Cambria Math"/>
                        <a:ea typeface="Cambria Math"/>
                      </a:rPr>
                      <m:t>≈</m:t>
                    </m:r>
                  </m:oMath>
                </a14:m>
                <a:r>
                  <a:rPr lang="en-GB" sz="2400" smtClean="0"/>
                  <a:t> 7 </a:t>
                </a:r>
                <a:r>
                  <a:rPr lang="en-GB" sz="2400" err="1" smtClean="0"/>
                  <a:t>TeV</a:t>
                </a:r>
                <a:endParaRPr lang="en-GB" sz="240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599" y="3673399"/>
                <a:ext cx="6408712" cy="461665"/>
              </a:xfrm>
              <a:prstGeom prst="rect">
                <a:avLst/>
              </a:prstGeom>
              <a:blipFill rotWithShape="0">
                <a:blip r:embed="rId4"/>
                <a:stretch>
                  <a:fillRect l="-285" t="-10667" r="-1332" b="-30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/>
          <p:cNvGrpSpPr/>
          <p:nvPr/>
        </p:nvGrpSpPr>
        <p:grpSpPr>
          <a:xfrm>
            <a:off x="9187008" y="3289573"/>
            <a:ext cx="2729961" cy="2425330"/>
            <a:chOff x="6823471" y="3214265"/>
            <a:chExt cx="2729961" cy="2425330"/>
          </a:xfrm>
        </p:grpSpPr>
        <p:pic>
          <p:nvPicPr>
            <p:cNvPr id="17" name="Picture 16" descr="Dipole0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3471" y="3214265"/>
              <a:ext cx="2729961" cy="2425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 Box 8"/>
            <p:cNvSpPr txBox="1">
              <a:spLocks noChangeArrowheads="1"/>
            </p:cNvSpPr>
            <p:nvPr/>
          </p:nvSpPr>
          <p:spPr bwMode="auto">
            <a:xfrm>
              <a:off x="6855306" y="5116375"/>
              <a:ext cx="2698126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Symbol" pitchFamily="18" charset="2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altLang="en-US" sz="1200">
                  <a:solidFill>
                    <a:schemeClr val="bg1"/>
                  </a:solidFill>
                  <a:latin typeface="Arial" charset="0"/>
                </a:rPr>
                <a:t>Field limit for normal conducting magnets due to saturation</a:t>
              </a:r>
              <a:endParaRPr lang="en-US" altLang="en-US" sz="120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187182" y="3046204"/>
            <a:ext cx="5790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/>
              <a:t>We need SUPERCONDUCTING </a:t>
            </a:r>
            <a:r>
              <a:rPr lang="en-GB" sz="2400" smtClean="0"/>
              <a:t>technology!!</a:t>
            </a:r>
            <a:endParaRPr lang="en-GB" sz="2400"/>
          </a:p>
        </p:txBody>
      </p:sp>
      <p:sp>
        <p:nvSpPr>
          <p:cNvPr id="23" name="TextBox 22"/>
          <p:cNvSpPr txBox="1"/>
          <p:nvPr/>
        </p:nvSpPr>
        <p:spPr>
          <a:xfrm>
            <a:off x="511537" y="1169693"/>
            <a:ext cx="6166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/>
              <a:t>Golden formula (you should know by heart</a:t>
            </a:r>
            <a:r>
              <a:rPr lang="en-GB" sz="2400" smtClean="0"/>
              <a:t>) </a:t>
            </a:r>
            <a:r>
              <a:rPr lang="en-GB" sz="2400" smtClean="0">
                <a:sym typeface="Wingdings" panose="05000000000000000000" pitchFamily="2" charset="2"/>
              </a:rPr>
              <a:t></a:t>
            </a:r>
            <a:endParaRPr lang="en-GB" sz="2400"/>
          </a:p>
        </p:txBody>
      </p:sp>
      <p:sp>
        <p:nvSpPr>
          <p:cNvPr id="8" name="TextBox 7"/>
          <p:cNvSpPr txBox="1"/>
          <p:nvPr/>
        </p:nvSpPr>
        <p:spPr>
          <a:xfrm>
            <a:off x="949810" y="2565811"/>
            <a:ext cx="5945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smtClean="0"/>
              <a:t>Magnetic field in the dipole magnets = 8 Tesla</a:t>
            </a:r>
            <a:endParaRPr lang="en-GB" sz="2400"/>
          </a:p>
        </p:txBody>
      </p:sp>
      <p:sp>
        <p:nvSpPr>
          <p:cNvPr id="25" name="Oval 24"/>
          <p:cNvSpPr/>
          <p:nvPr/>
        </p:nvSpPr>
        <p:spPr>
          <a:xfrm>
            <a:off x="6255519" y="3516337"/>
            <a:ext cx="845740" cy="83347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5283772"/>
              </p:ext>
            </p:extLst>
          </p:nvPr>
        </p:nvGraphicFramePr>
        <p:xfrm>
          <a:off x="274472" y="4300594"/>
          <a:ext cx="5433789" cy="17269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3099">
                  <a:extLst>
                    <a:ext uri="{9D8B030D-6E8A-4147-A177-3AD203B41FA5}">
                      <a16:colId xmlns="" xmlns:a16="http://schemas.microsoft.com/office/drawing/2014/main" val="4093046294"/>
                    </a:ext>
                  </a:extLst>
                </a:gridCol>
                <a:gridCol w="540330">
                  <a:extLst>
                    <a:ext uri="{9D8B030D-6E8A-4147-A177-3AD203B41FA5}">
                      <a16:colId xmlns="" xmlns:a16="http://schemas.microsoft.com/office/drawing/2014/main" val="1146687858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3983677444"/>
                    </a:ext>
                  </a:extLst>
                </a:gridCol>
                <a:gridCol w="792088">
                  <a:extLst>
                    <a:ext uri="{9D8B030D-6E8A-4147-A177-3AD203B41FA5}">
                      <a16:colId xmlns="" xmlns:a16="http://schemas.microsoft.com/office/drawing/2014/main" val="3655894463"/>
                    </a:ext>
                  </a:extLst>
                </a:gridCol>
                <a:gridCol w="1584176">
                  <a:extLst>
                    <a:ext uri="{9D8B030D-6E8A-4147-A177-3AD203B41FA5}">
                      <a16:colId xmlns="" xmlns:a16="http://schemas.microsoft.com/office/drawing/2014/main" val="883423371"/>
                    </a:ext>
                  </a:extLst>
                </a:gridCol>
              </a:tblGrid>
              <a:tr h="142815">
                <a:tc>
                  <a:txBody>
                    <a:bodyPr/>
                    <a:lstStyle/>
                    <a:p>
                      <a:endParaRPr lang="en-GB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smtClean="0"/>
                        <a:t>Size (m)</a:t>
                      </a:r>
                      <a:endParaRPr lang="en-GB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smtClean="0"/>
                        <a:t>Size</a:t>
                      </a:r>
                      <a:endParaRPr lang="en-GB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smtClean="0"/>
                        <a:t>Beam energy</a:t>
                      </a:r>
                      <a:endParaRPr lang="en-GB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smtClean="0"/>
                        <a:t>Instrument</a:t>
                      </a:r>
                      <a:endParaRPr lang="en-GB" sz="8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95897811"/>
                  </a:ext>
                </a:extLst>
              </a:tr>
              <a:tr h="217487">
                <a:tc rowSpan="2">
                  <a:txBody>
                    <a:bodyPr/>
                    <a:lstStyle/>
                    <a:p>
                      <a:r>
                        <a:rPr lang="en-GB" sz="800" smtClean="0"/>
                        <a:t>Aggregate of molecules:</a:t>
                      </a:r>
                      <a:r>
                        <a:rPr lang="en-GB" sz="800" baseline="0" smtClean="0"/>
                        <a:t> cell/bacteria</a:t>
                      </a:r>
                      <a:endParaRPr lang="en-GB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smtClean="0"/>
                        <a:t>10</a:t>
                      </a:r>
                      <a:r>
                        <a:rPr lang="en-GB" sz="800" baseline="30000" smtClean="0"/>
                        <a:t>-5</a:t>
                      </a:r>
                      <a:endParaRPr lang="en-GB" sz="800" baseline="30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smtClean="0"/>
                        <a:t>10 micro</a:t>
                      </a:r>
                      <a:r>
                        <a:rPr lang="en-GB" sz="800" baseline="0" smtClean="0"/>
                        <a:t> meter</a:t>
                      </a:r>
                      <a:endParaRPr lang="en-GB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smtClean="0"/>
                        <a:t>0.1 eV</a:t>
                      </a:r>
                      <a:endParaRPr lang="en-GB" sz="80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800" smtClean="0"/>
                        <a:t>Optical microscope</a:t>
                      </a:r>
                      <a:endParaRPr lang="en-GB" sz="80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46061585"/>
                  </a:ext>
                </a:extLst>
              </a:tr>
              <a:tr h="21602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smtClean="0"/>
                        <a:t>10</a:t>
                      </a:r>
                      <a:r>
                        <a:rPr lang="en-GB" sz="800" baseline="30000" smtClean="0"/>
                        <a:t>-7</a:t>
                      </a:r>
                      <a:endParaRPr lang="en-GB" sz="800" baseline="30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smtClean="0"/>
                        <a:t>100 </a:t>
                      </a:r>
                      <a:r>
                        <a:rPr lang="en-GB" sz="800" err="1" smtClean="0"/>
                        <a:t>nano</a:t>
                      </a:r>
                      <a:r>
                        <a:rPr lang="en-GB" sz="800" smtClean="0"/>
                        <a:t> meter</a:t>
                      </a:r>
                      <a:endParaRPr lang="en-GB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smtClean="0"/>
                        <a:t>10 eV</a:t>
                      </a:r>
                      <a:endParaRPr lang="en-GB" sz="80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1726042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en-GB" sz="800" smtClean="0"/>
                        <a:t>Aggregate of atoms:</a:t>
                      </a:r>
                      <a:r>
                        <a:rPr lang="en-GB" sz="800" baseline="0" smtClean="0"/>
                        <a:t> molecules</a:t>
                      </a:r>
                      <a:endParaRPr lang="en-GB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smtClean="0"/>
                        <a:t>10</a:t>
                      </a:r>
                      <a:r>
                        <a:rPr lang="en-GB" sz="800" baseline="30000" smtClean="0"/>
                        <a:t>-9</a:t>
                      </a:r>
                      <a:endParaRPr lang="en-GB" sz="800" baseline="30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smtClean="0"/>
                        <a:t>1 </a:t>
                      </a:r>
                      <a:r>
                        <a:rPr lang="en-GB" sz="800" err="1" smtClean="0"/>
                        <a:t>nano</a:t>
                      </a:r>
                      <a:r>
                        <a:rPr lang="en-GB" sz="800" smtClean="0"/>
                        <a:t> meter</a:t>
                      </a:r>
                      <a:endParaRPr lang="en-GB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smtClean="0"/>
                        <a:t>1 </a:t>
                      </a:r>
                      <a:r>
                        <a:rPr lang="en-GB" sz="800" err="1" smtClean="0"/>
                        <a:t>keV</a:t>
                      </a:r>
                      <a:endParaRPr lang="en-GB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smtClean="0"/>
                        <a:t>Electron microscope</a:t>
                      </a:r>
                      <a:endParaRPr lang="en-GB" sz="8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21043521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en-GB" sz="800" smtClean="0"/>
                        <a:t>Atoms: </a:t>
                      </a:r>
                      <a:r>
                        <a:rPr lang="en-GB" sz="800" err="1" smtClean="0"/>
                        <a:t>nucleus+electrons</a:t>
                      </a:r>
                      <a:endParaRPr lang="en-GB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smtClean="0"/>
                        <a:t>10</a:t>
                      </a:r>
                      <a:r>
                        <a:rPr lang="en-GB" sz="800" baseline="30000" smtClean="0"/>
                        <a:t>-10</a:t>
                      </a:r>
                      <a:endParaRPr lang="en-GB" sz="800" baseline="30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smtClean="0"/>
                        <a:t>0.1 </a:t>
                      </a:r>
                      <a:r>
                        <a:rPr lang="en-GB" sz="800" err="1" smtClean="0"/>
                        <a:t>nano</a:t>
                      </a:r>
                      <a:r>
                        <a:rPr lang="en-GB" sz="800" smtClean="0"/>
                        <a:t> meter</a:t>
                      </a:r>
                      <a:endParaRPr lang="en-GB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smtClean="0"/>
                        <a:t>10 </a:t>
                      </a:r>
                      <a:r>
                        <a:rPr lang="en-GB" sz="800" err="1" smtClean="0"/>
                        <a:t>keV</a:t>
                      </a:r>
                      <a:endParaRPr lang="en-GB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smtClean="0"/>
                        <a:t>Synchrotron</a:t>
                      </a:r>
                      <a:r>
                        <a:rPr lang="en-GB" sz="800" baseline="0" smtClean="0"/>
                        <a:t> radiation</a:t>
                      </a:r>
                      <a:endParaRPr lang="en-GB" sz="8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18902452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en-GB" sz="800" smtClean="0"/>
                        <a:t>Nucleus (Oxygen: 8p+8n)</a:t>
                      </a:r>
                      <a:endParaRPr lang="en-GB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smtClean="0"/>
                        <a:t>10</a:t>
                      </a:r>
                      <a:r>
                        <a:rPr lang="en-GB" sz="800" baseline="30000" smtClean="0"/>
                        <a:t>-14</a:t>
                      </a:r>
                      <a:endParaRPr lang="en-GB" sz="800" baseline="30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smtClean="0"/>
                        <a:t>0.01 </a:t>
                      </a:r>
                      <a:r>
                        <a:rPr lang="en-GB" sz="800" err="1" smtClean="0"/>
                        <a:t>pico</a:t>
                      </a:r>
                      <a:r>
                        <a:rPr lang="en-GB" sz="800" smtClean="0"/>
                        <a:t> meter</a:t>
                      </a:r>
                      <a:endParaRPr lang="en-GB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smtClean="0"/>
                        <a:t>&gt;100 MeV</a:t>
                      </a:r>
                      <a:endParaRPr lang="en-GB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smtClean="0"/>
                        <a:t>Low energy e- or p+ accelerator</a:t>
                      </a:r>
                      <a:endParaRPr lang="en-GB" sz="8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10663589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en-GB" sz="800" smtClean="0"/>
                        <a:t>Aggregate of quarks:</a:t>
                      </a:r>
                      <a:r>
                        <a:rPr lang="en-GB" sz="800" baseline="0" smtClean="0"/>
                        <a:t> hadrons</a:t>
                      </a:r>
                      <a:endParaRPr lang="en-GB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smtClean="0"/>
                        <a:t>10</a:t>
                      </a:r>
                      <a:r>
                        <a:rPr lang="en-GB" sz="800" baseline="30000" smtClean="0"/>
                        <a:t>-15</a:t>
                      </a:r>
                      <a:endParaRPr lang="en-GB" sz="800" baseline="30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smtClean="0"/>
                        <a:t>1 </a:t>
                      </a:r>
                      <a:r>
                        <a:rPr lang="en-GB" sz="800" err="1" smtClean="0"/>
                        <a:t>femto</a:t>
                      </a:r>
                      <a:r>
                        <a:rPr lang="en-GB" sz="800" smtClean="0"/>
                        <a:t> meter</a:t>
                      </a:r>
                      <a:endParaRPr lang="en-GB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smtClean="0"/>
                        <a:t>&gt; 1 GeV</a:t>
                      </a:r>
                      <a:endParaRPr lang="en-GB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smtClean="0"/>
                        <a:t>High energy p+ accelerator</a:t>
                      </a:r>
                      <a:endParaRPr lang="en-GB" sz="8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60861023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en-GB" sz="800" err="1" smtClean="0"/>
                        <a:t>Quarks+leptons</a:t>
                      </a:r>
                      <a:endParaRPr lang="en-GB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smtClean="0"/>
                        <a:t>10</a:t>
                      </a:r>
                      <a:r>
                        <a:rPr lang="en-GB" sz="800" baseline="30000" smtClean="0"/>
                        <a:t>-18</a:t>
                      </a:r>
                      <a:endParaRPr lang="en-GB" sz="800" baseline="30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smtClean="0"/>
                        <a:t>1 </a:t>
                      </a:r>
                      <a:r>
                        <a:rPr lang="en-GB" sz="800" err="1" smtClean="0"/>
                        <a:t>atto</a:t>
                      </a:r>
                      <a:r>
                        <a:rPr lang="en-GB" sz="800" smtClean="0"/>
                        <a:t> meter</a:t>
                      </a:r>
                      <a:endParaRPr lang="en-GB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smtClean="0"/>
                        <a:t>&gt; 1 </a:t>
                      </a:r>
                      <a:r>
                        <a:rPr lang="en-GB" sz="800" err="1" smtClean="0"/>
                        <a:t>TeV</a:t>
                      </a:r>
                      <a:endParaRPr lang="en-GB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smtClean="0"/>
                        <a:t>High</a:t>
                      </a:r>
                      <a:r>
                        <a:rPr lang="en-GB" sz="800" baseline="0" smtClean="0"/>
                        <a:t> energy e- or p+ collider</a:t>
                      </a:r>
                      <a:endParaRPr lang="en-GB" sz="8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30796447"/>
                  </a:ext>
                </a:extLst>
              </a:tr>
            </a:tbl>
          </a:graphicData>
        </a:graphic>
      </p:graphicFrame>
      <p:sp>
        <p:nvSpPr>
          <p:cNvPr id="27" name="Oval 26"/>
          <p:cNvSpPr/>
          <p:nvPr/>
        </p:nvSpPr>
        <p:spPr>
          <a:xfrm>
            <a:off x="209880" y="5740754"/>
            <a:ext cx="5668109" cy="42532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/>
          <p:cNvSpPr txBox="1"/>
          <p:nvPr/>
        </p:nvSpPr>
        <p:spPr>
          <a:xfrm>
            <a:off x="6159787" y="4750256"/>
            <a:ext cx="2742936" cy="120032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smtClean="0">
                <a:solidFill>
                  <a:schemeClr val="bg1"/>
                </a:solidFill>
              </a:rPr>
              <a:t>Finally we can observe quarks and leptons!!</a:t>
            </a:r>
            <a:endParaRPr lang="en-GB" sz="240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59787" y="6094660"/>
            <a:ext cx="2129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smtClean="0"/>
              <a:t>WELL DONE !!!</a:t>
            </a:r>
            <a:endParaRPr lang="en-GB" sz="2400"/>
          </a:p>
        </p:txBody>
      </p: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uk-UA" smtClean="0"/>
              <a:t>44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031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  <p:bldP spid="10" grpId="0"/>
      <p:bldP spid="15" grpId="0"/>
      <p:bldP spid="19" grpId="0"/>
      <p:bldP spid="23" grpId="0"/>
      <p:bldP spid="8" grpId="0"/>
      <p:bldP spid="25" grpId="0" animBg="1"/>
      <p:bldP spid="27" grpId="0" animBg="1"/>
      <p:bldP spid="28" grpId="0" animBg="1"/>
      <p:bldP spid="2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Spares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uk-UA" smtClean="0"/>
              <a:t>45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353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65820" y="0"/>
            <a:ext cx="7993063" cy="747713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Hill</a:t>
            </a:r>
            <a:r>
              <a:rPr lang="en-GB" smtClean="0"/>
              <a:t>’</a:t>
            </a:r>
            <a:r>
              <a:rPr lang="en-US" smtClean="0"/>
              <a:t>s </a:t>
            </a:r>
            <a:r>
              <a:rPr lang="en-US"/>
              <a:t>equation</a:t>
            </a:r>
          </a:p>
        </p:txBody>
      </p:sp>
      <p:sp>
        <p:nvSpPr>
          <p:cNvPr id="25605" name="Rectangle 1027"/>
          <p:cNvSpPr>
            <a:spLocks noChangeArrowheads="1"/>
          </p:cNvSpPr>
          <p:nvPr/>
        </p:nvSpPr>
        <p:spPr bwMode="auto">
          <a:xfrm>
            <a:off x="7273479" y="4184890"/>
            <a:ext cx="1587" cy="15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5606" name="Rectangle 1028"/>
          <p:cNvSpPr>
            <a:spLocks noChangeArrowheads="1"/>
          </p:cNvSpPr>
          <p:nvPr/>
        </p:nvSpPr>
        <p:spPr bwMode="auto">
          <a:xfrm>
            <a:off x="578818" y="955675"/>
            <a:ext cx="11377264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2400"/>
              <a:t>These </a:t>
            </a:r>
            <a:r>
              <a:rPr lang="en-US" sz="2400" err="1"/>
              <a:t>betatron</a:t>
            </a:r>
            <a:r>
              <a:rPr lang="en-US" sz="2400"/>
              <a:t> oscillations exist in both horizontal and vertical planes.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2400"/>
              <a:t>The number of </a:t>
            </a:r>
            <a:r>
              <a:rPr lang="en-US" sz="2400" err="1"/>
              <a:t>betatron</a:t>
            </a:r>
            <a:r>
              <a:rPr lang="en-US" sz="2400"/>
              <a:t> oscillations per turn is called the </a:t>
            </a:r>
            <a:r>
              <a:rPr lang="en-US" sz="2400" err="1"/>
              <a:t>betatron</a:t>
            </a:r>
            <a:r>
              <a:rPr lang="en-US" sz="2400"/>
              <a:t> tune and is defined as </a:t>
            </a:r>
            <a:r>
              <a:rPr lang="en-US" sz="2400" err="1"/>
              <a:t>Qx</a:t>
            </a:r>
            <a:r>
              <a:rPr lang="en-US" sz="2400"/>
              <a:t> and </a:t>
            </a:r>
            <a:r>
              <a:rPr lang="en-US" sz="2400" err="1"/>
              <a:t>Qy</a:t>
            </a:r>
            <a:r>
              <a:rPr lang="en-US" sz="2400"/>
              <a:t>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GB" sz="2400" smtClean="0"/>
              <a:t>Harmonic oscillator</a:t>
            </a:r>
            <a:r>
              <a:rPr lang="en-US" sz="2400" smtClean="0"/>
              <a:t> </a:t>
            </a:r>
            <a:r>
              <a:rPr lang="en-US" sz="2400"/>
              <a:t>equation </a:t>
            </a:r>
            <a:r>
              <a:rPr lang="en-US" sz="2400" smtClean="0"/>
              <a:t>of motion:</a:t>
            </a:r>
            <a:endParaRPr lang="en-US" sz="2400"/>
          </a:p>
        </p:txBody>
      </p:sp>
      <p:grpSp>
        <p:nvGrpSpPr>
          <p:cNvPr id="25607" name="Group 1054"/>
          <p:cNvGrpSpPr>
            <a:grpSpLocks/>
          </p:cNvGrpSpPr>
          <p:nvPr/>
        </p:nvGrpSpPr>
        <p:grpSpPr bwMode="auto">
          <a:xfrm>
            <a:off x="5996334" y="5370925"/>
            <a:ext cx="2238375" cy="862012"/>
            <a:chOff x="2284" y="2284"/>
            <a:chExt cx="1410" cy="543"/>
          </a:xfrm>
        </p:grpSpPr>
        <p:sp>
          <p:nvSpPr>
            <p:cNvPr id="25609" name="Rectangle 1053"/>
            <p:cNvSpPr>
              <a:spLocks noChangeArrowheads="1"/>
            </p:cNvSpPr>
            <p:nvPr/>
          </p:nvSpPr>
          <p:spPr bwMode="auto">
            <a:xfrm>
              <a:off x="2284" y="2284"/>
              <a:ext cx="1410" cy="543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graphicFrame>
          <p:nvGraphicFramePr>
            <p:cNvPr id="25610" name="Object 1051"/>
            <p:cNvGraphicFramePr>
              <a:graphicFrameLocks noChangeAspect="1"/>
            </p:cNvGraphicFramePr>
            <p:nvPr/>
          </p:nvGraphicFramePr>
          <p:xfrm>
            <a:off x="2307" y="2304"/>
            <a:ext cx="1370" cy="5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51" name="Equation" r:id="rId3" imgW="1663700" imgH="609600" progId="Equation.3">
                    <p:embed/>
                  </p:oleObj>
                </mc:Choice>
                <mc:Fallback>
                  <p:oleObj name="Equation" r:id="rId3" imgW="1663700" imgH="609600" progId="Equation.3">
                    <p:embed/>
                    <p:pic>
                      <p:nvPicPr>
                        <p:cNvPr id="25610" name="Object 10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07" y="2304"/>
                          <a:ext cx="1370" cy="502"/>
                        </a:xfrm>
                        <a:prstGeom prst="rect">
                          <a:avLst/>
                        </a:prstGeom>
                        <a:solidFill>
                          <a:schemeClr val="hlink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5608" name="Rectangle 1052"/>
          <p:cNvSpPr>
            <a:spLocks noChangeArrowheads="1"/>
          </p:cNvSpPr>
          <p:nvPr/>
        </p:nvSpPr>
        <p:spPr bwMode="auto">
          <a:xfrm>
            <a:off x="549796" y="3933056"/>
            <a:ext cx="11564266" cy="436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2400"/>
              <a:t>If the restoring force, K is constant in </a:t>
            </a:r>
            <a:r>
              <a:rPr lang="ja-JP" altLang="en-US" sz="2400"/>
              <a:t>‘</a:t>
            </a:r>
            <a:r>
              <a:rPr lang="en-US" sz="2400"/>
              <a:t>s</a:t>
            </a:r>
            <a:r>
              <a:rPr lang="ja-JP" altLang="en-US" sz="2400"/>
              <a:t>’</a:t>
            </a:r>
            <a:r>
              <a:rPr lang="en-US" sz="2400"/>
              <a:t> then this is just  a </a:t>
            </a:r>
            <a:r>
              <a:rPr lang="en-US" sz="2400" b="1" u="sng"/>
              <a:t>S</a:t>
            </a:r>
            <a:r>
              <a:rPr lang="en-US" sz="2400" b="1"/>
              <a:t>imple </a:t>
            </a:r>
            <a:r>
              <a:rPr lang="en-US" sz="2400" b="1" u="sng"/>
              <a:t>H</a:t>
            </a:r>
            <a:r>
              <a:rPr lang="en-US" sz="2400" b="1"/>
              <a:t>armonic </a:t>
            </a:r>
            <a:r>
              <a:rPr lang="en-US" sz="2400" b="1" u="sng"/>
              <a:t>M</a:t>
            </a:r>
            <a:r>
              <a:rPr lang="en-US" sz="2400" b="1"/>
              <a:t>otion</a:t>
            </a:r>
            <a:r>
              <a:rPr lang="en-US" sz="2400"/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81844" y="2637945"/>
                <a:ext cx="109780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𝑚𝑎</m:t>
                      </m:r>
                    </m:oMath>
                  </m:oMathPara>
                </a14:m>
                <a:endParaRPr lang="en-GB" sz="240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844" y="2637945"/>
                <a:ext cx="1097801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6111" r="-3333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981844" y="3166565"/>
                <a:ext cx="123264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𝑘𝑥</m:t>
                      </m:r>
                    </m:oMath>
                  </m:oMathPara>
                </a14:m>
                <a:endParaRPr lang="en-GB" sz="240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844" y="3166565"/>
                <a:ext cx="1232645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5446" r="-5941" b="-6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966975" y="2420888"/>
                <a:ext cx="3244093" cy="6279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𝑚</m:t>
                      </m:r>
                      <m:f>
                        <m:fPr>
                          <m:ctrlPr>
                            <a:rPr lang="en-GB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𝑑𝑣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𝑚</m:t>
                      </m:r>
                      <m:f>
                        <m:fPr>
                          <m:ctrlPr>
                            <a:rPr lang="en-GB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en-GB" b="0" i="1" smtClean="0">
                              <a:latin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num>
                            <m:den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</m:e>
                      </m:d>
                      <m:r>
                        <a:rPr lang="en-GB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m</m:t>
                      </m:r>
                      <m:f>
                        <m:fPr>
                          <m:ctrlPr>
                            <a:rPr lang="en-GB" b="0" i="1" smtClean="0"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GB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6975" y="2420888"/>
                <a:ext cx="3244093" cy="62799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996988" y="3109257"/>
                <a:ext cx="1363963" cy="5557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mtClean="0">
                          <a:latin typeface="Cambria Math" panose="02040503050406030204" pitchFamily="18" charset="0"/>
                        </a:rPr>
                        <m:t>m</m:t>
                      </m:r>
                      <m:f>
                        <m:fPr>
                          <m:ctrlPr>
                            <a:rPr lang="en-GB" i="1"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GB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GB" b="0" i="0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kx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6988" y="3109257"/>
                <a:ext cx="1363963" cy="555793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959335" y="3109257"/>
                <a:ext cx="1304396" cy="5557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GB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GB" b="0" i="0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GB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9335" y="3109257"/>
                <a:ext cx="1304396" cy="555793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2276913" y="2650521"/>
            <a:ext cx="2191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Newton’s second law</a:t>
            </a:r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422004" y="3180195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Hooke’s law</a:t>
            </a:r>
            <a:endParaRPr lang="en-GB"/>
          </a:p>
        </p:txBody>
      </p:sp>
      <p:sp>
        <p:nvSpPr>
          <p:cNvPr id="10" name="Right Arrow 9"/>
          <p:cNvSpPr/>
          <p:nvPr/>
        </p:nvSpPr>
        <p:spPr>
          <a:xfrm>
            <a:off x="4650030" y="2930968"/>
            <a:ext cx="276797" cy="3050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6444414" y="3248828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sym typeface="Wingdings" panose="05000000000000000000" pitchFamily="2" charset="2"/>
              </a:rPr>
              <a:t></a:t>
            </a:r>
            <a:endParaRPr lang="en-GB"/>
          </a:p>
        </p:txBody>
      </p:sp>
      <p:sp>
        <p:nvSpPr>
          <p:cNvPr id="12" name="Right Brace 11"/>
          <p:cNvSpPr/>
          <p:nvPr/>
        </p:nvSpPr>
        <p:spPr>
          <a:xfrm>
            <a:off x="4368591" y="2626301"/>
            <a:ext cx="155448" cy="914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Brace 12"/>
          <p:cNvSpPr/>
          <p:nvPr/>
        </p:nvSpPr>
        <p:spPr>
          <a:xfrm>
            <a:off x="8528569" y="2450461"/>
            <a:ext cx="155448" cy="129415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7822603" y="3048880"/>
            <a:ext cx="303177" cy="69573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 14"/>
          <p:cNvSpPr/>
          <p:nvPr/>
        </p:nvSpPr>
        <p:spPr>
          <a:xfrm>
            <a:off x="7990114" y="3302000"/>
            <a:ext cx="2068286" cy="772509"/>
          </a:xfrm>
          <a:custGeom>
            <a:avLst/>
            <a:gdLst>
              <a:gd name="connsiteX0" fmla="*/ 0 w 2068286"/>
              <a:gd name="connsiteY0" fmla="*/ 522514 h 772509"/>
              <a:gd name="connsiteX1" fmla="*/ 1458686 w 2068286"/>
              <a:gd name="connsiteY1" fmla="*/ 747486 h 772509"/>
              <a:gd name="connsiteX2" fmla="*/ 2068286 w 2068286"/>
              <a:gd name="connsiteY2" fmla="*/ 0 h 77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8286" h="772509">
                <a:moveTo>
                  <a:pt x="0" y="522514"/>
                </a:moveTo>
                <a:cubicBezTo>
                  <a:pt x="556986" y="678543"/>
                  <a:pt x="1113972" y="834572"/>
                  <a:pt x="1458686" y="747486"/>
                </a:cubicBezTo>
                <a:cubicBezTo>
                  <a:pt x="1803400" y="660400"/>
                  <a:pt x="1935843" y="330200"/>
                  <a:pt x="2068286" y="0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9064172" y="3744536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K</a:t>
            </a:r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9406202" y="2681161"/>
                <a:ext cx="1422249" cy="555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GB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GB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𝐾𝑥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6202" y="2681161"/>
                <a:ext cx="1422249" cy="555793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549796" y="4531363"/>
            <a:ext cx="11347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smtClean="0"/>
              <a:t>In a real accelerator K = f(s), remember the FODO, there are different quadrupole magnets, each can have its own value for the restoring force.</a:t>
            </a:r>
            <a:endParaRPr lang="en-GB" sz="2400"/>
          </a:p>
        </p:txBody>
      </p:sp>
      <p:sp>
        <p:nvSpPr>
          <p:cNvPr id="19" name="TextBox 18"/>
          <p:cNvSpPr txBox="1"/>
          <p:nvPr/>
        </p:nvSpPr>
        <p:spPr>
          <a:xfrm>
            <a:off x="549796" y="5508930"/>
            <a:ext cx="5166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smtClean="0"/>
              <a:t>The equation of motion is in this case</a:t>
            </a:r>
            <a:endParaRPr lang="en-GB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9149808" y="5630020"/>
                <a:ext cx="2078582" cy="5695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𝐾</m:t>
                      </m:r>
                      <m:d>
                        <m:dPr>
                          <m:ctrlPr>
                            <a:rPr lang="en-GB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GB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9808" y="5630020"/>
                <a:ext cx="2078582" cy="569580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8526336" y="5251662"/>
            <a:ext cx="3325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smtClean="0"/>
              <a:t>Hill’s equation, with K(s):</a:t>
            </a:r>
            <a:endParaRPr lang="en-GB" sz="2400"/>
          </a:p>
        </p:txBody>
      </p:sp>
      <p:sp>
        <p:nvSpPr>
          <p:cNvPr id="22" name="Oval 21"/>
          <p:cNvSpPr/>
          <p:nvPr/>
        </p:nvSpPr>
        <p:spPr>
          <a:xfrm>
            <a:off x="9881814" y="5630020"/>
            <a:ext cx="648072" cy="69452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/>
          <p:cNvSpPr/>
          <p:nvPr/>
        </p:nvSpPr>
        <p:spPr>
          <a:xfrm>
            <a:off x="10753733" y="5630020"/>
            <a:ext cx="508159" cy="56958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7213735" y="6194841"/>
            <a:ext cx="5147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Focusing effect: from dipoles          from quadrupoles</a:t>
            </a:r>
            <a:endParaRPr lang="en-GB"/>
          </a:p>
        </p:txBody>
      </p:sp>
      <p:sp>
        <p:nvSpPr>
          <p:cNvPr id="24" name="Freeform 23"/>
          <p:cNvSpPr/>
          <p:nvPr/>
        </p:nvSpPr>
        <p:spPr>
          <a:xfrm>
            <a:off x="9881419" y="6408174"/>
            <a:ext cx="418803" cy="212869"/>
          </a:xfrm>
          <a:custGeom>
            <a:avLst/>
            <a:gdLst>
              <a:gd name="connsiteX0" fmla="*/ 0 w 418803"/>
              <a:gd name="connsiteY0" fmla="*/ 140110 h 212869"/>
              <a:gd name="connsiteX1" fmla="*/ 368710 w 418803"/>
              <a:gd name="connsiteY1" fmla="*/ 206478 h 212869"/>
              <a:gd name="connsiteX2" fmla="*/ 405581 w 418803"/>
              <a:gd name="connsiteY2" fmla="*/ 0 h 212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8803" h="212869">
                <a:moveTo>
                  <a:pt x="0" y="140110"/>
                </a:moveTo>
                <a:cubicBezTo>
                  <a:pt x="150556" y="184970"/>
                  <a:pt x="301113" y="229830"/>
                  <a:pt x="368710" y="206478"/>
                </a:cubicBezTo>
                <a:cubicBezTo>
                  <a:pt x="436307" y="183126"/>
                  <a:pt x="420944" y="91563"/>
                  <a:pt x="405581" y="0"/>
                </a:cubicBezTo>
              </a:path>
            </a:pathLst>
          </a:custGeom>
          <a:noFill/>
          <a:ln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Freeform 35"/>
          <p:cNvSpPr/>
          <p:nvPr/>
        </p:nvSpPr>
        <p:spPr>
          <a:xfrm rot="15500654">
            <a:off x="11313973" y="5981972"/>
            <a:ext cx="418803" cy="212869"/>
          </a:xfrm>
          <a:custGeom>
            <a:avLst/>
            <a:gdLst>
              <a:gd name="connsiteX0" fmla="*/ 0 w 418803"/>
              <a:gd name="connsiteY0" fmla="*/ 140110 h 212869"/>
              <a:gd name="connsiteX1" fmla="*/ 368710 w 418803"/>
              <a:gd name="connsiteY1" fmla="*/ 206478 h 212869"/>
              <a:gd name="connsiteX2" fmla="*/ 405581 w 418803"/>
              <a:gd name="connsiteY2" fmla="*/ 0 h 212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8803" h="212869">
                <a:moveTo>
                  <a:pt x="0" y="140110"/>
                </a:moveTo>
                <a:cubicBezTo>
                  <a:pt x="150556" y="184970"/>
                  <a:pt x="301113" y="229830"/>
                  <a:pt x="368710" y="206478"/>
                </a:cubicBezTo>
                <a:cubicBezTo>
                  <a:pt x="436307" y="183126"/>
                  <a:pt x="420944" y="91563"/>
                  <a:pt x="405581" y="0"/>
                </a:cubicBezTo>
              </a:path>
            </a:pathLst>
          </a:custGeom>
          <a:noFill/>
          <a:ln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 lang="en-GB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 lang="es-E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uk-UA" smtClean="0"/>
              <a:t>46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033377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802" y="-613780"/>
            <a:ext cx="11377264" cy="1371600"/>
          </a:xfrm>
        </p:spPr>
        <p:txBody>
          <a:bodyPr/>
          <a:lstStyle/>
          <a:p>
            <a:r>
              <a:rPr lang="en-GB"/>
              <a:t>This is our first circular accelerator </a:t>
            </a:r>
            <a:r>
              <a:rPr lang="en-GB">
                <a:sym typeface="Wingdings" panose="05000000000000000000" pitchFamily="2" charset="2"/>
              </a:rPr>
              <a:t> cyclotron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72" y="1556792"/>
            <a:ext cx="3637139" cy="23762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01469" y="1577801"/>
            <a:ext cx="7830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Equation of motion within the homogeneous magnetic field:</a:t>
            </a:r>
            <a:endParaRPr lang="en-US" sz="2400"/>
          </a:p>
        </p:txBody>
      </p:sp>
      <p:sp>
        <p:nvSpPr>
          <p:cNvPr id="5" name="TextBox 4"/>
          <p:cNvSpPr txBox="1"/>
          <p:nvPr/>
        </p:nvSpPr>
        <p:spPr>
          <a:xfrm>
            <a:off x="5734372" y="2204864"/>
            <a:ext cx="467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It is the Lorentz force without the electric field: 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412" y="2574196"/>
            <a:ext cx="3686175" cy="13716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2133972" y="2492896"/>
            <a:ext cx="360040" cy="2520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494012" y="2574196"/>
            <a:ext cx="360040" cy="1707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494012" y="2060848"/>
            <a:ext cx="0" cy="6840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773932" y="4581128"/>
            <a:ext cx="6000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The particle follows a circular orbit with revolution frequency: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697157" y="4568746"/>
                <a:ext cx="1080039" cy="474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7157" y="4568746"/>
                <a:ext cx="1080039" cy="47436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9059438" y="4621260"/>
            <a:ext cx="2104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Cyclotron frequency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845940" y="5445224"/>
            <a:ext cx="9289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The higher the velocity the larger the radius of curvature (provided the mass remains </a:t>
            </a:r>
            <a:r>
              <a:rPr lang="en-US" err="1" smtClean="0"/>
              <a:t>cte</a:t>
            </a:r>
            <a:r>
              <a:rPr lang="en-US" smtClean="0"/>
              <a:t>) </a:t>
            </a:r>
            <a:r>
              <a:rPr lang="en-US" smtClean="0">
                <a:sym typeface="Wingdings" panose="05000000000000000000" pitchFamily="2" charset="2"/>
              </a:rPr>
              <a:t> the particle gets more and more “rigid” and the magnetic field, which remains constant, has more and more difficulties to bend the particle.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94012" y="5059500"/>
            <a:ext cx="3958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The RF frequency = cyclotron frequency</a:t>
            </a: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 rot="490755">
            <a:off x="8488544" y="818128"/>
            <a:ext cx="3246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Not valid for relativistic particles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996471" y="6237539"/>
                <a:ext cx="244592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mtClean="0"/>
                  <a:t> f(particle velocity)</a:t>
                </a:r>
                <a:endParaRPr lang="en-US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6471" y="6237539"/>
                <a:ext cx="2445926" cy="369332"/>
              </a:xfrm>
              <a:prstGeom prst="rect">
                <a:avLst/>
              </a:prstGeom>
              <a:blipFill rotWithShape="0">
                <a:blip r:embed="rId5"/>
                <a:stretch>
                  <a:fillRect t="-8197" r="-174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8237176" y="2618910"/>
            <a:ext cx="1543411" cy="91998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 lang="es-E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uk-UA" smtClean="0"/>
              <a:t>47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437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654" y="-646266"/>
            <a:ext cx="12218501" cy="1371600"/>
          </a:xfrm>
        </p:spPr>
        <p:txBody>
          <a:bodyPr/>
          <a:lstStyle/>
          <a:p>
            <a:r>
              <a:rPr lang="en-GB"/>
              <a:t>This is our first circular accelerator </a:t>
            </a:r>
            <a:r>
              <a:rPr lang="en-GB">
                <a:sym typeface="Wingdings" panose="05000000000000000000" pitchFamily="2" charset="2"/>
              </a:rPr>
              <a:t> </a:t>
            </a:r>
            <a:r>
              <a:rPr lang="en-GB" smtClean="0">
                <a:sym typeface="Wingdings" panose="05000000000000000000" pitchFamily="2" charset="2"/>
              </a:rPr>
              <a:t>(synchro)cyclotron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58888" y="851228"/>
            <a:ext cx="114765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smtClean="0"/>
              <a:t>Classical cyclotrons can accelerate protons, deuterons and alpha particles up to 22 MeV per charge.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smtClean="0"/>
              <a:t>At this energies those particles are not relativistic ( v ~ 0.15c), so the mass ~ </a:t>
            </a:r>
            <a:r>
              <a:rPr lang="en-US" sz="2400" err="1" smtClean="0"/>
              <a:t>cte</a:t>
            </a:r>
            <a:r>
              <a:rPr lang="en-US" sz="2400" smtClean="0"/>
              <a:t>, so the cyclotron frequency remains </a:t>
            </a:r>
            <a:r>
              <a:rPr lang="en-US" sz="2400" err="1" smtClean="0"/>
              <a:t>cte</a:t>
            </a:r>
            <a:r>
              <a:rPr lang="en-US" sz="2400" smtClean="0"/>
              <a:t>.</a:t>
            </a:r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859683" y="2382271"/>
                <a:ext cx="1434111" cy="6325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9683" y="2382271"/>
                <a:ext cx="1434111" cy="63254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558888" y="3068960"/>
            <a:ext cx="11332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smtClean="0"/>
              <a:t>As the energy increases the particles are more and more relativistic and their mass is not </a:t>
            </a:r>
            <a:r>
              <a:rPr lang="en-US" sz="2400" err="1" smtClean="0"/>
              <a:t>cte</a:t>
            </a:r>
            <a:r>
              <a:rPr lang="en-US" sz="2400" smtClean="0"/>
              <a:t>, it increases:</a:t>
            </a:r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520697" y="3779254"/>
                <a:ext cx="249722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24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0697" y="3779254"/>
                <a:ext cx="2497222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2689" r="-978" b="-213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7919" y="3645023"/>
            <a:ext cx="5141893" cy="28923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8888" y="4293096"/>
            <a:ext cx="5873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smtClean="0"/>
              <a:t>Therefore, </a:t>
            </a:r>
            <a:r>
              <a:rPr lang="el-GR" sz="2400" smtClean="0"/>
              <a:t>ω</a:t>
            </a:r>
            <a:r>
              <a:rPr lang="en-US" sz="2400" baseline="-25000" smtClean="0"/>
              <a:t>z</a:t>
            </a:r>
            <a:r>
              <a:rPr lang="en-US" sz="2400" smtClean="0"/>
              <a:t> decreases with increasing m</a:t>
            </a:r>
            <a:endParaRPr lang="en-US" sz="2400"/>
          </a:p>
        </p:txBody>
      </p:sp>
      <p:sp>
        <p:nvSpPr>
          <p:cNvPr id="9" name="TextBox 8"/>
          <p:cNvSpPr txBox="1"/>
          <p:nvPr/>
        </p:nvSpPr>
        <p:spPr>
          <a:xfrm>
            <a:off x="558888" y="5013176"/>
            <a:ext cx="6605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smtClean="0"/>
              <a:t>If </a:t>
            </a:r>
            <a:r>
              <a:rPr lang="el-GR" sz="2400" smtClean="0"/>
              <a:t>ω</a:t>
            </a:r>
            <a:r>
              <a:rPr lang="en-US" sz="2400" baseline="-25000" smtClean="0"/>
              <a:t>RF</a:t>
            </a:r>
            <a:r>
              <a:rPr lang="en-US" sz="2400" smtClean="0"/>
              <a:t> is decreased accordingly, higher energies can be reached.</a:t>
            </a:r>
            <a:endParaRPr 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558888" y="5970233"/>
            <a:ext cx="5153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smtClean="0"/>
              <a:t>This is the synchrocyclotron principle</a:t>
            </a:r>
            <a:endParaRPr lang="en-US" sz="240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 lang="en-GB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 lang="es-E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uk-UA" smtClean="0"/>
              <a:t>48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782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804" y="-603448"/>
            <a:ext cx="9144001" cy="1371600"/>
          </a:xfrm>
        </p:spPr>
        <p:txBody>
          <a:bodyPr/>
          <a:lstStyle/>
          <a:p>
            <a:r>
              <a:rPr lang="en-GB" smtClean="0"/>
              <a:t>How</a:t>
            </a:r>
            <a:r>
              <a:rPr lang="en-GB"/>
              <a:t> can we observe such small particles</a:t>
            </a:r>
            <a:r>
              <a:rPr lang="en-GB" smtClean="0"/>
              <a:t>?</a:t>
            </a:r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677742" y="1214091"/>
            <a:ext cx="57669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smtClean="0"/>
              <a:t>Let’s ask De </a:t>
            </a:r>
            <a:r>
              <a:rPr lang="en-GB" sz="5400"/>
              <a:t>B</a:t>
            </a:r>
            <a:r>
              <a:rPr lang="en-GB" sz="5400" smtClean="0"/>
              <a:t>roglie</a:t>
            </a:r>
            <a:endParaRPr lang="en-GB" sz="54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88" y="2276872"/>
            <a:ext cx="6869035" cy="321632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 lang="es-ES"/>
          </a:p>
        </p:txBody>
      </p:sp>
      <p:sp>
        <p:nvSpPr>
          <p:cNvPr id="8" name="Rectangle 7"/>
          <p:cNvSpPr/>
          <p:nvPr/>
        </p:nvSpPr>
        <p:spPr>
          <a:xfrm>
            <a:off x="7486859" y="1568986"/>
            <a:ext cx="4557892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>
                <a:solidFill>
                  <a:schemeClr val="bg1"/>
                </a:solidFill>
              </a:rPr>
              <a:t>In his 1924 PhD thesis </a:t>
            </a:r>
            <a:r>
              <a:rPr lang="en-GB" sz="2000" smtClean="0">
                <a:solidFill>
                  <a:schemeClr val="bg1"/>
                </a:solidFill>
              </a:rPr>
              <a:t>suggested that </a:t>
            </a:r>
          </a:p>
          <a:p>
            <a:pPr algn="ctr"/>
            <a:r>
              <a:rPr lang="en-GB" sz="2000" smtClean="0">
                <a:solidFill>
                  <a:schemeClr val="bg1"/>
                </a:solidFill>
              </a:rPr>
              <a:t>“MOVING OBJECTS ACT LIKE WAVES”</a:t>
            </a:r>
            <a:endParaRPr lang="en-GB" sz="200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96637" y="2708920"/>
            <a:ext cx="43179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smtClean="0"/>
              <a:t>A particle of mass m and speed v behaves like a wave with wavelength </a:t>
            </a:r>
            <a:r>
              <a:rPr lang="el-GR" sz="2800" smtClean="0"/>
              <a:t>λ</a:t>
            </a:r>
            <a:r>
              <a:rPr lang="en-GB" sz="2800" smtClean="0"/>
              <a:t>:</a:t>
            </a:r>
            <a:endParaRPr lang="en-GB" sz="2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881268" y="4221088"/>
                <a:ext cx="1769074" cy="11690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GB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4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GB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𝑚𝑣</m:t>
                          </m:r>
                        </m:den>
                      </m:f>
                    </m:oMath>
                  </m:oMathPara>
                </a14:m>
                <a:endParaRPr lang="en-GB" sz="400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1268" y="4221088"/>
                <a:ext cx="1769074" cy="116903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uk-UA" smtClean="0"/>
              <a:t>49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173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804" y="-459432"/>
            <a:ext cx="9144001" cy="1371600"/>
          </a:xfrm>
        </p:spPr>
        <p:txBody>
          <a:bodyPr/>
          <a:lstStyle/>
          <a:p>
            <a:r>
              <a:rPr lang="en-GB" dirty="0" smtClean="0"/>
              <a:t>The micro-world </a:t>
            </a:r>
            <a:r>
              <a:rPr lang="en-GB" dirty="0" smtClean="0">
                <a:sym typeface="Wingdings" panose="05000000000000000000" pitchFamily="2" charset="2"/>
              </a:rPr>
              <a:t></a:t>
            </a:r>
            <a:r>
              <a:rPr lang="en-GB" dirty="0" smtClean="0"/>
              <a:t> atoms’ constituents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843" y="3212976"/>
            <a:ext cx="6495387" cy="30963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1334" y="4221088"/>
            <a:ext cx="720081" cy="694438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101804" y="1196752"/>
            <a:ext cx="8066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dirty="0" smtClean="0"/>
              <a:t>The atom nucleus weights more than 99% of the atom mass</a:t>
            </a:r>
            <a:endParaRPr lang="en-GB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101804" y="1792288"/>
            <a:ext cx="6397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dirty="0" smtClean="0"/>
              <a:t>If the atom was as big as the “</a:t>
            </a:r>
            <a:r>
              <a:rPr lang="en-GB" sz="2400" dirty="0" err="1" smtClean="0"/>
              <a:t>Stade</a:t>
            </a:r>
            <a:r>
              <a:rPr lang="en-GB" sz="2400" dirty="0" smtClean="0"/>
              <a:t> de France”</a:t>
            </a:r>
            <a:endParaRPr lang="en-GB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101804" y="2469222"/>
            <a:ext cx="6684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smtClean="0"/>
              <a:t>… the nucleus would be smaller than the foot ball</a:t>
            </a:r>
            <a:endParaRPr lang="en-GB" sz="24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 lang="es-E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915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393" y="-708817"/>
            <a:ext cx="9144001" cy="1371600"/>
          </a:xfrm>
        </p:spPr>
        <p:txBody>
          <a:bodyPr/>
          <a:lstStyle/>
          <a:p>
            <a:r>
              <a:rPr lang="en-GB"/>
              <a:t>How can we observe such small particles?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342" r="6017" b="17264"/>
          <a:stretch/>
        </p:blipFill>
        <p:spPr>
          <a:xfrm>
            <a:off x="182407" y="1194341"/>
            <a:ext cx="4956395" cy="28054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25860" y="4431856"/>
                <a:ext cx="1769074" cy="11690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GB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4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GB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𝑚𝑣</m:t>
                          </m:r>
                        </m:den>
                      </m:f>
                    </m:oMath>
                  </m:oMathPara>
                </a14:m>
                <a:endParaRPr lang="en-GB" sz="400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860" y="4431856"/>
                <a:ext cx="1769074" cy="116903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693393" y="4023452"/>
            <a:ext cx="3066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smtClean="0"/>
              <a:t>De Broglie wavelength</a:t>
            </a:r>
            <a:endParaRPr lang="en-GB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463625" y="4559228"/>
                <a:ext cx="2016224" cy="12724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40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GB" sz="4000" b="0" i="1" smtClean="0">
                              <a:latin typeface="Cambria Math" panose="02040503050406030204" pitchFamily="18" charset="0"/>
                            </a:rPr>
                            <m:t>h𝑐</m:t>
                          </m:r>
                        </m:num>
                        <m:den>
                          <m:r>
                            <a:rPr lang="en-GB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𝜆𝛽</m:t>
                          </m:r>
                        </m:den>
                      </m:f>
                    </m:oMath>
                  </m:oMathPara>
                </a14:m>
                <a:endParaRPr lang="en-GB" sz="400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3625" y="4559228"/>
                <a:ext cx="2016224" cy="127246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351025" y="4559228"/>
                <a:ext cx="3084242" cy="12724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GB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4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GB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𝑚𝑣</m:t>
                          </m:r>
                        </m:den>
                      </m:f>
                      <m:r>
                        <a:rPr lang="en-GB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4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h𝑐</m:t>
                          </m:r>
                        </m:num>
                        <m:den>
                          <m:r>
                            <a:rPr lang="en-GB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r>
                            <a:rPr lang="en-GB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den>
                      </m:f>
                    </m:oMath>
                  </m:oMathPara>
                </a14:m>
                <a:endParaRPr lang="en-GB" sz="400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1025" y="4559228"/>
                <a:ext cx="3084242" cy="127246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triped Right Arrow 7"/>
          <p:cNvSpPr/>
          <p:nvPr/>
        </p:nvSpPr>
        <p:spPr>
          <a:xfrm>
            <a:off x="8772668" y="4964867"/>
            <a:ext cx="560901" cy="48463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5086300" y="1196752"/>
            <a:ext cx="6360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smtClean="0"/>
              <a:t>We just saw that photons are limited in size, what else we can use?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89648" y="2111442"/>
            <a:ext cx="7043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smtClean="0"/>
              <a:t>Good candidates are the microscopic particles itself</a:t>
            </a:r>
            <a:endParaRPr lang="en-GB" sz="2400"/>
          </a:p>
        </p:txBody>
      </p:sp>
      <p:sp>
        <p:nvSpPr>
          <p:cNvPr id="11" name="TextBox 10"/>
          <p:cNvSpPr txBox="1"/>
          <p:nvPr/>
        </p:nvSpPr>
        <p:spPr>
          <a:xfrm>
            <a:off x="5086300" y="2763079"/>
            <a:ext cx="5147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smtClean="0"/>
              <a:t>We just learnt they are waves as well</a:t>
            </a:r>
            <a:endParaRPr lang="en-GB" sz="2400"/>
          </a:p>
        </p:txBody>
      </p:sp>
      <p:sp>
        <p:nvSpPr>
          <p:cNvPr id="12" name="TextBox 11"/>
          <p:cNvSpPr txBox="1"/>
          <p:nvPr/>
        </p:nvSpPr>
        <p:spPr>
          <a:xfrm>
            <a:off x="5067944" y="3407757"/>
            <a:ext cx="68583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smtClean="0"/>
              <a:t>Its De Broglie wavelength must be small compared to the size of the structure we want to observe</a:t>
            </a:r>
            <a:endParaRPr lang="en-GB" sz="240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 lang="en-GB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 lang="es-E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uk-UA" smtClean="0"/>
              <a:t>50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845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/>
      <p:bldP spid="10" grpId="0"/>
      <p:bldP spid="11" grpId="0"/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333772" y="151120"/>
            <a:ext cx="10729192" cy="5158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600" smtClean="0"/>
              <a:t>How can we observe such small particles?</a:t>
            </a:r>
            <a:endParaRPr lang="en-GB" sz="3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38693" y="5204085"/>
                <a:ext cx="1626742" cy="12724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40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GB" sz="4000" b="0" i="1" smtClean="0">
                              <a:latin typeface="Cambria Math" panose="02040503050406030204" pitchFamily="18" charset="0"/>
                            </a:rPr>
                            <m:t>h𝑐</m:t>
                          </m:r>
                        </m:num>
                        <m:den>
                          <m:r>
                            <a:rPr lang="en-GB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𝜆𝛽</m:t>
                          </m:r>
                        </m:den>
                      </m:f>
                    </m:oMath>
                  </m:oMathPara>
                </a14:m>
                <a:endParaRPr lang="en-GB" sz="400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693" y="5204085"/>
                <a:ext cx="1626742" cy="12724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045" y="2025025"/>
            <a:ext cx="3161159" cy="23487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9144" y="1676206"/>
            <a:ext cx="4870760" cy="30463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98276" y="862549"/>
            <a:ext cx="38391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/>
              <a:t>Aggregate of atoms: molecules</a:t>
            </a:r>
          </a:p>
        </p:txBody>
      </p:sp>
      <p:sp>
        <p:nvSpPr>
          <p:cNvPr id="6" name="Rectangle 5"/>
          <p:cNvSpPr/>
          <p:nvPr/>
        </p:nvSpPr>
        <p:spPr>
          <a:xfrm>
            <a:off x="-32105" y="4619310"/>
            <a:ext cx="35589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smtClean="0"/>
              <a:t>Size = 10</a:t>
            </a:r>
            <a:r>
              <a:rPr lang="en-GB" sz="2800" baseline="30000" smtClean="0"/>
              <a:t>-9</a:t>
            </a:r>
            <a:r>
              <a:rPr lang="en-GB" sz="2800" smtClean="0"/>
              <a:t> m </a:t>
            </a:r>
            <a:r>
              <a:rPr lang="en-GB" sz="2800" smtClean="0">
                <a:sym typeface="Wingdings" panose="05000000000000000000" pitchFamily="2" charset="2"/>
              </a:rPr>
              <a:t> 1 </a:t>
            </a:r>
            <a:r>
              <a:rPr lang="en-GB" sz="2800" err="1" smtClean="0">
                <a:sym typeface="Wingdings" panose="05000000000000000000" pitchFamily="2" charset="2"/>
              </a:rPr>
              <a:t>nano</a:t>
            </a:r>
            <a:endParaRPr lang="en-GB" sz="2800" baseline="30000"/>
          </a:p>
        </p:txBody>
      </p:sp>
      <p:sp>
        <p:nvSpPr>
          <p:cNvPr id="16" name="TextBox 15"/>
          <p:cNvSpPr txBox="1"/>
          <p:nvPr/>
        </p:nvSpPr>
        <p:spPr>
          <a:xfrm>
            <a:off x="1935626" y="5547929"/>
            <a:ext cx="16962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smtClean="0">
                <a:sym typeface="Wingdings" panose="05000000000000000000" pitchFamily="2" charset="2"/>
              </a:rPr>
              <a:t> 1 </a:t>
            </a:r>
            <a:r>
              <a:rPr lang="en-GB" sz="3200" err="1" smtClean="0">
                <a:sym typeface="Wingdings" panose="05000000000000000000" pitchFamily="2" charset="2"/>
              </a:rPr>
              <a:t>keV</a:t>
            </a:r>
            <a:r>
              <a:rPr lang="en-GB" sz="3200" smtClean="0">
                <a:sym typeface="Wingdings" panose="05000000000000000000" pitchFamily="2" charset="2"/>
              </a:rPr>
              <a:t> </a:t>
            </a:r>
            <a:endParaRPr lang="en-GB" sz="3200"/>
          </a:p>
        </p:txBody>
      </p:sp>
      <p:sp>
        <p:nvSpPr>
          <p:cNvPr id="7" name="Rectangle 6"/>
          <p:cNvSpPr/>
          <p:nvPr/>
        </p:nvSpPr>
        <p:spPr>
          <a:xfrm>
            <a:off x="7750596" y="999503"/>
            <a:ext cx="36455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/>
              <a:t>Electron microscope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574132" y="1221752"/>
            <a:ext cx="3735038" cy="5160689"/>
            <a:chOff x="5430827" y="1221752"/>
            <a:chExt cx="3735038" cy="516068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30827" y="1221752"/>
              <a:ext cx="3735038" cy="5160689"/>
            </a:xfrm>
            <a:prstGeom prst="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>
              <a:off x="5760814" y="2348880"/>
              <a:ext cx="3240360" cy="670078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7935390" y="5047157"/>
            <a:ext cx="3460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smtClean="0"/>
              <a:t>This is an accelerator!!</a:t>
            </a:r>
            <a:endParaRPr lang="en-GB" sz="28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 lang="en-GB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uk-UA" smtClean="0"/>
              <a:t>51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675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7" grpId="0"/>
      <p:bldP spid="2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333772" y="151120"/>
            <a:ext cx="10729192" cy="515887"/>
          </a:xfrm>
          <a:prstGeom prst="rect">
            <a:avLst/>
          </a:prstGeom>
        </p:spPr>
        <p:txBody>
          <a:bodyPr>
            <a:no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3600" smtClean="0"/>
              <a:t>How can we observe such small particles?</a:t>
            </a:r>
            <a:endParaRPr lang="en-GB" sz="3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3772" y="5157192"/>
                <a:ext cx="1626742" cy="12724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40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GB" sz="4000" b="0" i="1" smtClean="0">
                              <a:latin typeface="Cambria Math" panose="02040503050406030204" pitchFamily="18" charset="0"/>
                            </a:rPr>
                            <m:t>h𝑐</m:t>
                          </m:r>
                        </m:num>
                        <m:den>
                          <m:r>
                            <a:rPr lang="en-GB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𝜆𝛽</m:t>
                          </m:r>
                        </m:den>
                      </m:f>
                    </m:oMath>
                  </m:oMathPara>
                </a14:m>
                <a:endParaRPr lang="en-GB" sz="400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772" y="5157192"/>
                <a:ext cx="1626742" cy="127246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8692" r="18807"/>
          <a:stretch/>
        </p:blipFill>
        <p:spPr>
          <a:xfrm>
            <a:off x="840583" y="1566220"/>
            <a:ext cx="2952328" cy="26612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6340" y="2132856"/>
            <a:ext cx="6592279" cy="263691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33772" y="824226"/>
            <a:ext cx="45672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/>
              <a:t>Atoms: </a:t>
            </a:r>
            <a:r>
              <a:rPr lang="en-GB" sz="3200" err="1"/>
              <a:t>nucleus+electrons</a:t>
            </a:r>
            <a:endParaRPr lang="en-GB" sz="3200"/>
          </a:p>
        </p:txBody>
      </p:sp>
      <p:sp>
        <p:nvSpPr>
          <p:cNvPr id="13" name="Rectangle 12"/>
          <p:cNvSpPr/>
          <p:nvPr/>
        </p:nvSpPr>
        <p:spPr>
          <a:xfrm>
            <a:off x="140514" y="4431964"/>
            <a:ext cx="44791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smtClean="0"/>
              <a:t>Size = 10</a:t>
            </a:r>
            <a:r>
              <a:rPr lang="en-GB" sz="3200" baseline="30000" smtClean="0"/>
              <a:t>-10</a:t>
            </a:r>
            <a:r>
              <a:rPr lang="en-GB" sz="3200" smtClean="0"/>
              <a:t> m </a:t>
            </a:r>
            <a:r>
              <a:rPr lang="en-GB" sz="3200" smtClean="0">
                <a:sym typeface="Wingdings" panose="05000000000000000000" pitchFamily="2" charset="2"/>
              </a:rPr>
              <a:t> 0.1 </a:t>
            </a:r>
            <a:r>
              <a:rPr lang="en-GB" sz="3200" err="1" smtClean="0">
                <a:sym typeface="Wingdings" panose="05000000000000000000" pitchFamily="2" charset="2"/>
              </a:rPr>
              <a:t>nano</a:t>
            </a:r>
            <a:endParaRPr lang="en-GB" sz="3200" baseline="30000"/>
          </a:p>
        </p:txBody>
      </p:sp>
      <p:sp>
        <p:nvSpPr>
          <p:cNvPr id="14" name="TextBox 13"/>
          <p:cNvSpPr txBox="1"/>
          <p:nvPr/>
        </p:nvSpPr>
        <p:spPr>
          <a:xfrm>
            <a:off x="2061539" y="5501036"/>
            <a:ext cx="19078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smtClean="0">
                <a:sym typeface="Wingdings" panose="05000000000000000000" pitchFamily="2" charset="2"/>
              </a:rPr>
              <a:t> 10 </a:t>
            </a:r>
            <a:r>
              <a:rPr lang="en-GB" sz="3200" err="1" smtClean="0">
                <a:sym typeface="Wingdings" panose="05000000000000000000" pitchFamily="2" charset="2"/>
              </a:rPr>
              <a:t>keV</a:t>
            </a:r>
            <a:r>
              <a:rPr lang="en-GB" sz="3200" smtClean="0">
                <a:sym typeface="Wingdings" panose="05000000000000000000" pitchFamily="2" charset="2"/>
              </a:rPr>
              <a:t> </a:t>
            </a:r>
            <a:endParaRPr lang="en-GB" sz="3200"/>
          </a:p>
        </p:txBody>
      </p:sp>
      <p:sp>
        <p:nvSpPr>
          <p:cNvPr id="15" name="Rectangle 14"/>
          <p:cNvSpPr/>
          <p:nvPr/>
        </p:nvSpPr>
        <p:spPr>
          <a:xfrm>
            <a:off x="6183124" y="1273832"/>
            <a:ext cx="51187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/>
              <a:t>Synchrotron </a:t>
            </a:r>
            <a:r>
              <a:rPr lang="en-GB" sz="3200" smtClean="0"/>
              <a:t>radiation facility</a:t>
            </a:r>
            <a:endParaRPr lang="en-GB" sz="32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uk-UA" smtClean="0"/>
              <a:t>52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4587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820" y="-531440"/>
            <a:ext cx="9144001" cy="1371600"/>
          </a:xfrm>
        </p:spPr>
        <p:txBody>
          <a:bodyPr/>
          <a:lstStyle/>
          <a:p>
            <a:r>
              <a:rPr lang="en-GB"/>
              <a:t>How can we observe such small particles?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0147" y="116632"/>
            <a:ext cx="1480567" cy="166223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34937" y="2045350"/>
            <a:ext cx="113052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smtClean="0"/>
              <a:t>The structures under research are EXTRAORDINARILY SMALL (~ &lt; 10</a:t>
            </a:r>
            <a:r>
              <a:rPr lang="en-GB" sz="2800" baseline="30000" smtClean="0"/>
              <a:t>-15</a:t>
            </a:r>
            <a:r>
              <a:rPr lang="en-GB" sz="2800" smtClean="0"/>
              <a:t> m) </a:t>
            </a:r>
          </a:p>
          <a:p>
            <a:pPr marL="457200" indent="-457200">
              <a:buFont typeface="Wingdings" panose="05000000000000000000" pitchFamily="2" charset="2"/>
              <a:buChar char="è"/>
            </a:pPr>
            <a:r>
              <a:rPr lang="en-GB" sz="2800" smtClean="0">
                <a:sym typeface="Wingdings" panose="05000000000000000000" pitchFamily="2" charset="2"/>
              </a:rPr>
              <a:t>probes with correspondingly high spatial resolution are needed. Visible light is inadequate: size ~ 5</a:t>
            </a:r>
            <a:r>
              <a:rPr lang="en-GB" sz="2800" baseline="-25000">
                <a:sym typeface="Wingdings" panose="05000000000000000000" pitchFamily="2" charset="2"/>
              </a:rPr>
              <a:t> </a:t>
            </a:r>
            <a:r>
              <a:rPr lang="en-GB" sz="2800" smtClean="0">
                <a:sym typeface="Wingdings" panose="05000000000000000000" pitchFamily="2" charset="2"/>
              </a:rPr>
              <a:t>10</a:t>
            </a:r>
            <a:r>
              <a:rPr lang="en-GB" sz="2800" baseline="30000" smtClean="0">
                <a:sym typeface="Wingdings" panose="05000000000000000000" pitchFamily="2" charset="2"/>
              </a:rPr>
              <a:t>-7</a:t>
            </a:r>
            <a:r>
              <a:rPr lang="en-GB" sz="2800" smtClean="0">
                <a:sym typeface="Wingdings" panose="05000000000000000000" pitchFamily="2" charset="2"/>
              </a:rPr>
              <a:t> m </a:t>
            </a:r>
          </a:p>
          <a:p>
            <a:pPr marL="457200" indent="-457200">
              <a:buFont typeface="Wingdings" panose="05000000000000000000" pitchFamily="2" charset="2"/>
              <a:buChar char="è"/>
            </a:pPr>
            <a:r>
              <a:rPr lang="en-GB" sz="2800" smtClean="0">
                <a:sym typeface="Wingdings" panose="05000000000000000000" pitchFamily="2" charset="2"/>
              </a:rPr>
              <a:t>what could we use instead?</a:t>
            </a:r>
            <a:endParaRPr lang="en-GB" sz="280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 lang="en-GB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 lang="es-ES"/>
          </a:p>
        </p:txBody>
      </p:sp>
      <p:sp>
        <p:nvSpPr>
          <p:cNvPr id="22" name="TextBox 21"/>
          <p:cNvSpPr txBox="1"/>
          <p:nvPr/>
        </p:nvSpPr>
        <p:spPr>
          <a:xfrm>
            <a:off x="6250863" y="3444081"/>
            <a:ext cx="175881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mm = 10</a:t>
            </a:r>
            <a:r>
              <a:rPr lang="en-US" sz="2400" baseline="30000" smtClean="0"/>
              <a:t>-3</a:t>
            </a:r>
            <a:r>
              <a:rPr lang="en-US" sz="2400" smtClean="0"/>
              <a:t> m</a:t>
            </a:r>
          </a:p>
          <a:p>
            <a:r>
              <a:rPr lang="en-US" sz="2400" smtClean="0"/>
              <a:t>µm = 10</a:t>
            </a:r>
            <a:r>
              <a:rPr lang="en-US" sz="2400" baseline="30000" smtClean="0"/>
              <a:t>-6</a:t>
            </a:r>
            <a:r>
              <a:rPr lang="en-US" sz="2400" smtClean="0"/>
              <a:t> m</a:t>
            </a:r>
          </a:p>
          <a:p>
            <a:r>
              <a:rPr lang="en-US" sz="2400" smtClean="0"/>
              <a:t>nm = 10</a:t>
            </a:r>
            <a:r>
              <a:rPr lang="en-US" sz="2400" baseline="30000" smtClean="0"/>
              <a:t>-9</a:t>
            </a:r>
            <a:r>
              <a:rPr lang="en-US" sz="2400" smtClean="0"/>
              <a:t> m</a:t>
            </a:r>
          </a:p>
          <a:p>
            <a:r>
              <a:rPr lang="en-US" sz="2400"/>
              <a:t>p</a:t>
            </a:r>
            <a:r>
              <a:rPr lang="en-US" sz="2400" smtClean="0"/>
              <a:t>m = 10</a:t>
            </a:r>
            <a:r>
              <a:rPr lang="en-US" sz="2400" baseline="30000" smtClean="0"/>
              <a:t>-12</a:t>
            </a:r>
            <a:r>
              <a:rPr lang="en-US" sz="2400" smtClean="0"/>
              <a:t> m</a:t>
            </a:r>
          </a:p>
          <a:p>
            <a:r>
              <a:rPr lang="en-US" sz="2400" err="1" smtClean="0"/>
              <a:t>fm</a:t>
            </a:r>
            <a:r>
              <a:rPr lang="en-US" sz="2400" smtClean="0"/>
              <a:t> = 10</a:t>
            </a:r>
            <a:r>
              <a:rPr lang="en-US" sz="2400" baseline="30000" smtClean="0"/>
              <a:t>-15</a:t>
            </a:r>
            <a:r>
              <a:rPr lang="en-US" sz="2400" smtClean="0"/>
              <a:t> m</a:t>
            </a:r>
          </a:p>
          <a:p>
            <a:r>
              <a:rPr lang="en-US" sz="2400" smtClean="0"/>
              <a:t>am =10</a:t>
            </a:r>
            <a:r>
              <a:rPr lang="en-US" sz="2400" baseline="30000" smtClean="0"/>
              <a:t>-18</a:t>
            </a:r>
            <a:r>
              <a:rPr lang="en-US" sz="2400" smtClean="0"/>
              <a:t> m</a:t>
            </a:r>
            <a:endParaRPr lang="en-US" sz="2400"/>
          </a:p>
        </p:txBody>
      </p:sp>
      <p:sp>
        <p:nvSpPr>
          <p:cNvPr id="23" name="Right Brace 22"/>
          <p:cNvSpPr/>
          <p:nvPr/>
        </p:nvSpPr>
        <p:spPr>
          <a:xfrm>
            <a:off x="8072434" y="3950329"/>
            <a:ext cx="136282" cy="64791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222549" y="4089620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light</a:t>
            </a:r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8067612" y="4618644"/>
            <a:ext cx="3429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1"/>
                </a:solidFill>
                <a:sym typeface="Wingdings"/>
              </a:rPr>
              <a:t></a:t>
            </a:r>
            <a:r>
              <a:rPr lang="en-US" smtClean="0">
                <a:sym typeface="Wingdings"/>
              </a:rPr>
              <a:t> </a:t>
            </a:r>
            <a:r>
              <a:rPr lang="en-US" err="1" smtClean="0">
                <a:sym typeface="Wingdings"/>
              </a:rPr>
              <a:t>R</a:t>
            </a:r>
            <a:r>
              <a:rPr lang="en-US" baseline="-25000" err="1" smtClean="0">
                <a:sym typeface="Wingdings"/>
              </a:rPr>
              <a:t>atoms</a:t>
            </a:r>
            <a:r>
              <a:rPr lang="en-US" smtClean="0">
                <a:sym typeface="Wingdings"/>
              </a:rPr>
              <a:t> ~ 30 </a:t>
            </a:r>
            <a:r>
              <a:rPr lang="mr-IN" smtClean="0">
                <a:sym typeface="Wingdings"/>
              </a:rPr>
              <a:t>–</a:t>
            </a:r>
            <a:r>
              <a:rPr lang="en-US" smtClean="0">
                <a:sym typeface="Wingdings"/>
              </a:rPr>
              <a:t> 300 pm (0.03 </a:t>
            </a:r>
            <a:r>
              <a:rPr lang="mr-IN" smtClean="0">
                <a:sym typeface="Wingdings"/>
              </a:rPr>
              <a:t>–</a:t>
            </a:r>
            <a:r>
              <a:rPr lang="en-US" smtClean="0">
                <a:sym typeface="Wingdings"/>
              </a:rPr>
              <a:t> 3 </a:t>
            </a:r>
            <a:r>
              <a:rPr lang="en-US" err="1" smtClean="0">
                <a:sym typeface="Wingdings"/>
              </a:rPr>
              <a:t>Å</a:t>
            </a:r>
            <a:r>
              <a:rPr lang="en-US" smtClean="0">
                <a:sym typeface="Wingdings"/>
              </a:rPr>
              <a:t>)</a:t>
            </a:r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8067612" y="5004618"/>
            <a:ext cx="2153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1"/>
                </a:solidFill>
                <a:sym typeface="Wingdings"/>
              </a:rPr>
              <a:t></a:t>
            </a:r>
            <a:r>
              <a:rPr lang="en-US" smtClean="0">
                <a:sym typeface="Wingdings"/>
              </a:rPr>
              <a:t> </a:t>
            </a:r>
            <a:r>
              <a:rPr lang="en-US" err="1" smtClean="0">
                <a:sym typeface="Wingdings"/>
              </a:rPr>
              <a:t>R</a:t>
            </a:r>
            <a:r>
              <a:rPr lang="en-US" baseline="-25000" err="1" smtClean="0">
                <a:sym typeface="Wingdings"/>
              </a:rPr>
              <a:t>nucleus</a:t>
            </a:r>
            <a:r>
              <a:rPr lang="en-US" smtClean="0">
                <a:sym typeface="Wingdings"/>
              </a:rPr>
              <a:t> ~ 1 </a:t>
            </a:r>
            <a:r>
              <a:rPr lang="mr-IN" smtClean="0">
                <a:sym typeface="Wingdings"/>
              </a:rPr>
              <a:t>–</a:t>
            </a:r>
            <a:r>
              <a:rPr lang="en-US" smtClean="0">
                <a:sym typeface="Wingdings"/>
              </a:rPr>
              <a:t> 10 </a:t>
            </a:r>
            <a:r>
              <a:rPr lang="en-US" err="1" smtClean="0">
                <a:sym typeface="Wingdings"/>
              </a:rPr>
              <a:t>fm</a:t>
            </a:r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8067612" y="5361789"/>
            <a:ext cx="2033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1"/>
                </a:solidFill>
                <a:sym typeface="Wingdings"/>
              </a:rPr>
              <a:t></a:t>
            </a:r>
            <a:r>
              <a:rPr lang="en-US" smtClean="0">
                <a:sym typeface="Wingdings"/>
              </a:rPr>
              <a:t> Quarks - leptons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219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3772" y="151120"/>
            <a:ext cx="10729192" cy="5158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600" smtClean="0"/>
              <a:t>How can we observe such small particles?</a:t>
            </a:r>
            <a:endParaRPr lang="en-GB" sz="36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1161" y="2033024"/>
            <a:ext cx="2732595" cy="32681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89756" y="5229200"/>
                <a:ext cx="1626742" cy="12724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40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GB" sz="4000" b="0" i="1" smtClean="0">
                              <a:latin typeface="Cambria Math" panose="02040503050406030204" pitchFamily="18" charset="0"/>
                            </a:rPr>
                            <m:t>h𝑐</m:t>
                          </m:r>
                        </m:num>
                        <m:den>
                          <m:r>
                            <a:rPr lang="en-GB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𝜆𝛽</m:t>
                          </m:r>
                        </m:den>
                      </m:f>
                    </m:oMath>
                  </m:oMathPara>
                </a14:m>
                <a:endParaRPr lang="en-GB" sz="400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756" y="5229200"/>
                <a:ext cx="1626742" cy="127246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065" y="1903858"/>
            <a:ext cx="4198860" cy="2363143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5311702" y="1221752"/>
            <a:ext cx="3735038" cy="5160689"/>
            <a:chOff x="5430827" y="1221752"/>
            <a:chExt cx="3735038" cy="516068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30827" y="1221752"/>
              <a:ext cx="3735038" cy="5160689"/>
            </a:xfrm>
            <a:prstGeom prst="rect">
              <a:avLst/>
            </a:prstGeom>
          </p:spPr>
        </p:pic>
        <p:sp>
          <p:nvSpPr>
            <p:cNvPr id="23" name="Oval 22"/>
            <p:cNvSpPr/>
            <p:nvPr/>
          </p:nvSpPr>
          <p:spPr>
            <a:xfrm>
              <a:off x="5760814" y="3085430"/>
              <a:ext cx="3240360" cy="670078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147065" y="912325"/>
            <a:ext cx="43456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/>
              <a:t>Aggregate of molecules: cell/bacteria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47065" y="4340136"/>
            <a:ext cx="357181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smtClean="0"/>
              <a:t>Size = 10</a:t>
            </a:r>
            <a:r>
              <a:rPr lang="en-GB" sz="2800" baseline="30000" smtClean="0"/>
              <a:t>-5</a:t>
            </a:r>
            <a:r>
              <a:rPr lang="en-GB" sz="2800" smtClean="0"/>
              <a:t> - 10</a:t>
            </a:r>
            <a:r>
              <a:rPr lang="en-GB" sz="2800" baseline="30000" smtClean="0"/>
              <a:t>-7</a:t>
            </a:r>
            <a:r>
              <a:rPr lang="en-GB" sz="2800" smtClean="0"/>
              <a:t> m </a:t>
            </a:r>
          </a:p>
          <a:p>
            <a:pPr algn="ctr"/>
            <a:r>
              <a:rPr lang="en-GB" sz="2800" smtClean="0">
                <a:sym typeface="Wingdings" panose="05000000000000000000" pitchFamily="2" charset="2"/>
              </a:rPr>
              <a:t> 10 micro – 100 </a:t>
            </a:r>
            <a:r>
              <a:rPr lang="en-GB" sz="2800" err="1" smtClean="0">
                <a:sym typeface="Wingdings" panose="05000000000000000000" pitchFamily="2" charset="2"/>
              </a:rPr>
              <a:t>nano</a:t>
            </a:r>
            <a:endParaRPr lang="en-GB" sz="2800" baseline="30000"/>
          </a:p>
        </p:txBody>
      </p:sp>
      <p:sp>
        <p:nvSpPr>
          <p:cNvPr id="28" name="TextBox 27"/>
          <p:cNvSpPr txBox="1"/>
          <p:nvPr/>
        </p:nvSpPr>
        <p:spPr>
          <a:xfrm>
            <a:off x="1975399" y="5579471"/>
            <a:ext cx="3118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smtClean="0">
                <a:sym typeface="Wingdings" panose="05000000000000000000" pitchFamily="2" charset="2"/>
              </a:rPr>
              <a:t> 0.1 eV – 10 eV </a:t>
            </a:r>
            <a:endParaRPr lang="en-GB" sz="3200"/>
          </a:p>
        </p:txBody>
      </p:sp>
      <p:sp>
        <p:nvSpPr>
          <p:cNvPr id="29" name="Rectangle 28"/>
          <p:cNvSpPr/>
          <p:nvPr/>
        </p:nvSpPr>
        <p:spPr>
          <a:xfrm>
            <a:off x="9141196" y="1480350"/>
            <a:ext cx="30476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/>
              <a:t>Optical microscope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912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6094166"/>
              </p:ext>
            </p:extLst>
          </p:nvPr>
        </p:nvGraphicFramePr>
        <p:xfrm>
          <a:off x="300583" y="1053937"/>
          <a:ext cx="7017965" cy="4942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3099">
                  <a:extLst>
                    <a:ext uri="{9D8B030D-6E8A-4147-A177-3AD203B41FA5}">
                      <a16:colId xmlns="" xmlns:a16="http://schemas.microsoft.com/office/drawing/2014/main" val="4093046294"/>
                    </a:ext>
                  </a:extLst>
                </a:gridCol>
                <a:gridCol w="932852">
                  <a:extLst>
                    <a:ext uri="{9D8B030D-6E8A-4147-A177-3AD203B41FA5}">
                      <a16:colId xmlns="" xmlns:a16="http://schemas.microsoft.com/office/drawing/2014/main" val="1146687858"/>
                    </a:ext>
                  </a:extLst>
                </a:gridCol>
                <a:gridCol w="1492562">
                  <a:extLst>
                    <a:ext uri="{9D8B030D-6E8A-4147-A177-3AD203B41FA5}">
                      <a16:colId xmlns="" xmlns:a16="http://schemas.microsoft.com/office/drawing/2014/main" val="3983677444"/>
                    </a:ext>
                  </a:extLst>
                </a:gridCol>
                <a:gridCol w="962180">
                  <a:extLst>
                    <a:ext uri="{9D8B030D-6E8A-4147-A177-3AD203B41FA5}">
                      <a16:colId xmlns="" xmlns:a16="http://schemas.microsoft.com/office/drawing/2014/main" val="3655894463"/>
                    </a:ext>
                  </a:extLst>
                </a:gridCol>
                <a:gridCol w="1977272">
                  <a:extLst>
                    <a:ext uri="{9D8B030D-6E8A-4147-A177-3AD203B41FA5}">
                      <a16:colId xmlns="" xmlns:a16="http://schemas.microsoft.com/office/drawing/2014/main" val="883423371"/>
                    </a:ext>
                  </a:extLst>
                </a:gridCol>
              </a:tblGrid>
              <a:tr h="562055"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Size (m)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Size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Beam energy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Instrument</a:t>
                      </a:r>
                      <a:endParaRPr lang="en-GB" sz="16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95897811"/>
                  </a:ext>
                </a:extLst>
              </a:tr>
              <a:tr h="401468">
                <a:tc rowSpan="2">
                  <a:txBody>
                    <a:bodyPr/>
                    <a:lstStyle/>
                    <a:p>
                      <a:r>
                        <a:rPr lang="en-GB" sz="1600" smtClean="0"/>
                        <a:t>Aggregate of molecules:</a:t>
                      </a:r>
                      <a:r>
                        <a:rPr lang="en-GB" sz="1600" baseline="0" smtClean="0"/>
                        <a:t> cell/bacteria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10</a:t>
                      </a:r>
                      <a:r>
                        <a:rPr lang="en-GB" sz="1600" baseline="30000" smtClean="0"/>
                        <a:t>-5</a:t>
                      </a:r>
                      <a:endParaRPr lang="en-GB" sz="1600" baseline="30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10 micro</a:t>
                      </a:r>
                      <a:r>
                        <a:rPr lang="en-GB" sz="1600" baseline="0" smtClean="0"/>
                        <a:t> meter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0.1 eV</a:t>
                      </a:r>
                      <a:endParaRPr lang="en-GB" sz="160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1600" smtClean="0"/>
                        <a:t>Optical microscope</a:t>
                      </a:r>
                      <a:endParaRPr lang="en-GB" sz="160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46061585"/>
                  </a:ext>
                </a:extLst>
              </a:tr>
              <a:tr h="40146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10</a:t>
                      </a:r>
                      <a:r>
                        <a:rPr lang="en-GB" sz="1600" baseline="30000" smtClean="0"/>
                        <a:t>-7</a:t>
                      </a:r>
                      <a:endParaRPr lang="en-GB" sz="1600" baseline="30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100 </a:t>
                      </a:r>
                      <a:r>
                        <a:rPr lang="en-GB" sz="1600" err="1" smtClean="0"/>
                        <a:t>nano</a:t>
                      </a:r>
                      <a:r>
                        <a:rPr lang="en-GB" sz="1600" smtClean="0"/>
                        <a:t> meter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10 eV</a:t>
                      </a:r>
                      <a:endParaRPr lang="en-GB" sz="160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1726042"/>
                  </a:ext>
                </a:extLst>
              </a:tr>
              <a:tr h="562055">
                <a:tc>
                  <a:txBody>
                    <a:bodyPr/>
                    <a:lstStyle/>
                    <a:p>
                      <a:r>
                        <a:rPr lang="en-GB" sz="1600" smtClean="0"/>
                        <a:t>Aggregate of atoms:</a:t>
                      </a:r>
                      <a:r>
                        <a:rPr lang="en-GB" sz="1600" baseline="0" smtClean="0"/>
                        <a:t> molecules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10</a:t>
                      </a:r>
                      <a:r>
                        <a:rPr lang="en-GB" sz="1600" baseline="30000" smtClean="0"/>
                        <a:t>-9</a:t>
                      </a:r>
                      <a:endParaRPr lang="en-GB" sz="1600" baseline="30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1 </a:t>
                      </a:r>
                      <a:r>
                        <a:rPr lang="en-GB" sz="1600" err="1" smtClean="0"/>
                        <a:t>nano</a:t>
                      </a:r>
                      <a:r>
                        <a:rPr lang="en-GB" sz="1600" smtClean="0"/>
                        <a:t> meter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1 </a:t>
                      </a:r>
                      <a:r>
                        <a:rPr lang="en-GB" sz="1600" err="1" smtClean="0"/>
                        <a:t>keV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Electron microscope</a:t>
                      </a:r>
                      <a:endParaRPr lang="en-GB" sz="16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21043521"/>
                  </a:ext>
                </a:extLst>
              </a:tr>
              <a:tr h="562055">
                <a:tc>
                  <a:txBody>
                    <a:bodyPr/>
                    <a:lstStyle/>
                    <a:p>
                      <a:r>
                        <a:rPr lang="en-GB" sz="1600" smtClean="0"/>
                        <a:t>Atoms: </a:t>
                      </a:r>
                      <a:r>
                        <a:rPr lang="en-GB" sz="1600" err="1" smtClean="0"/>
                        <a:t>nucleus+electrons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10</a:t>
                      </a:r>
                      <a:r>
                        <a:rPr lang="en-GB" sz="1600" baseline="30000" smtClean="0"/>
                        <a:t>-10</a:t>
                      </a:r>
                      <a:endParaRPr lang="en-GB" sz="1600" baseline="30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0.1 </a:t>
                      </a:r>
                      <a:r>
                        <a:rPr lang="en-GB" sz="1600" err="1" smtClean="0"/>
                        <a:t>nano</a:t>
                      </a:r>
                      <a:r>
                        <a:rPr lang="en-GB" sz="1600" smtClean="0"/>
                        <a:t> meter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10 </a:t>
                      </a:r>
                      <a:r>
                        <a:rPr lang="en-GB" sz="1600" err="1" smtClean="0"/>
                        <a:t>keV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Synchrotron</a:t>
                      </a:r>
                      <a:r>
                        <a:rPr lang="en-GB" sz="1600" baseline="0" smtClean="0"/>
                        <a:t> radiation</a:t>
                      </a:r>
                      <a:endParaRPr lang="en-GB" sz="16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18902452"/>
                  </a:ext>
                </a:extLst>
              </a:tr>
              <a:tr h="562055">
                <a:tc>
                  <a:txBody>
                    <a:bodyPr/>
                    <a:lstStyle/>
                    <a:p>
                      <a:r>
                        <a:rPr lang="en-GB" sz="1600" smtClean="0"/>
                        <a:t>Nucleus (Oxygen: 8p+8n)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10</a:t>
                      </a:r>
                      <a:r>
                        <a:rPr lang="en-GB" sz="1600" baseline="30000" smtClean="0"/>
                        <a:t>-14</a:t>
                      </a:r>
                      <a:endParaRPr lang="en-GB" sz="1600" baseline="30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0.01 </a:t>
                      </a:r>
                      <a:r>
                        <a:rPr lang="en-GB" sz="1600" err="1" smtClean="0"/>
                        <a:t>pico</a:t>
                      </a:r>
                      <a:r>
                        <a:rPr lang="en-GB" sz="1600" smtClean="0"/>
                        <a:t> meter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&gt;100 MeV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Low energy e- or p+ accelerator</a:t>
                      </a:r>
                      <a:endParaRPr lang="en-GB" sz="16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10663589"/>
                  </a:ext>
                </a:extLst>
              </a:tr>
              <a:tr h="562055">
                <a:tc>
                  <a:txBody>
                    <a:bodyPr/>
                    <a:lstStyle/>
                    <a:p>
                      <a:r>
                        <a:rPr lang="en-GB" sz="1600" smtClean="0"/>
                        <a:t>Aggregate of quarks:</a:t>
                      </a:r>
                      <a:r>
                        <a:rPr lang="en-GB" sz="1600" baseline="0" smtClean="0"/>
                        <a:t> hadrons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10</a:t>
                      </a:r>
                      <a:r>
                        <a:rPr lang="en-GB" sz="1600" baseline="30000" smtClean="0"/>
                        <a:t>-15</a:t>
                      </a:r>
                      <a:endParaRPr lang="en-GB" sz="1600" baseline="30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1 </a:t>
                      </a:r>
                      <a:r>
                        <a:rPr lang="en-GB" sz="1600" err="1" smtClean="0"/>
                        <a:t>femto</a:t>
                      </a:r>
                      <a:r>
                        <a:rPr lang="en-GB" sz="1600" smtClean="0"/>
                        <a:t> meter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&gt; 1 GeV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High energy p+ accelerator</a:t>
                      </a:r>
                      <a:endParaRPr lang="en-GB" sz="16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60861023"/>
                  </a:ext>
                </a:extLst>
              </a:tr>
              <a:tr h="562055">
                <a:tc>
                  <a:txBody>
                    <a:bodyPr/>
                    <a:lstStyle/>
                    <a:p>
                      <a:r>
                        <a:rPr lang="en-GB" sz="1600" err="1" smtClean="0"/>
                        <a:t>Quarks+leptons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10</a:t>
                      </a:r>
                      <a:r>
                        <a:rPr lang="en-GB" sz="1600" baseline="30000" smtClean="0"/>
                        <a:t>-18</a:t>
                      </a:r>
                      <a:endParaRPr lang="en-GB" sz="1600" baseline="30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1 </a:t>
                      </a:r>
                      <a:r>
                        <a:rPr lang="en-GB" sz="1600" err="1" smtClean="0"/>
                        <a:t>atto</a:t>
                      </a:r>
                      <a:r>
                        <a:rPr lang="en-GB" sz="1600" smtClean="0"/>
                        <a:t> meter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&gt; 1 </a:t>
                      </a:r>
                      <a:r>
                        <a:rPr lang="en-GB" sz="1600" err="1" smtClean="0"/>
                        <a:t>TeV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mtClean="0"/>
                        <a:t>High</a:t>
                      </a:r>
                      <a:r>
                        <a:rPr lang="en-GB" sz="1600" baseline="0" smtClean="0"/>
                        <a:t> energy e- or p+ collider</a:t>
                      </a:r>
                      <a:endParaRPr lang="en-GB" sz="16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30796447"/>
                  </a:ext>
                </a:extLst>
              </a:tr>
            </a:tbl>
          </a:graphicData>
        </a:graphic>
      </p:graphicFrame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333772" y="151120"/>
            <a:ext cx="10729192" cy="5158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600" smtClean="0"/>
              <a:t>How can we observe such small particles?</a:t>
            </a:r>
            <a:endParaRPr lang="en-GB" sz="36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1120" y="3501009"/>
            <a:ext cx="4821964" cy="32403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38628" y="2420888"/>
            <a:ext cx="34167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smtClean="0"/>
              <a:t>LHC 27 km circumference</a:t>
            </a:r>
          </a:p>
          <a:p>
            <a:pPr algn="ctr"/>
            <a:r>
              <a:rPr lang="en-GB" sz="2400" smtClean="0"/>
              <a:t>7 </a:t>
            </a:r>
            <a:r>
              <a:rPr lang="en-GB" sz="2400" err="1" smtClean="0"/>
              <a:t>TeV</a:t>
            </a:r>
            <a:r>
              <a:rPr lang="en-GB" sz="2400" smtClean="0"/>
              <a:t> beam energy</a:t>
            </a:r>
            <a:endParaRPr lang="en-GB" sz="2400"/>
          </a:p>
        </p:txBody>
      </p:sp>
      <p:sp>
        <p:nvSpPr>
          <p:cNvPr id="2" name="Right Arrow 1"/>
          <p:cNvSpPr/>
          <p:nvPr/>
        </p:nvSpPr>
        <p:spPr>
          <a:xfrm>
            <a:off x="6958508" y="564219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 lang="mr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207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295" y="-562463"/>
            <a:ext cx="9144001" cy="1371600"/>
          </a:xfrm>
        </p:spPr>
        <p:txBody>
          <a:bodyPr/>
          <a:lstStyle/>
          <a:p>
            <a:r>
              <a:rPr lang="en-GB" smtClean="0"/>
              <a:t>A little parenthesis about Energy Units</a:t>
            </a:r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502896" y="1124744"/>
            <a:ext cx="663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smtClean="0"/>
              <a:t>In physics, energy is usually measured in Joule (J)</a:t>
            </a:r>
            <a:endParaRPr lang="en-GB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732" y="-485698"/>
            <a:ext cx="3662400" cy="3662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22805" y="620688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mtClean="0"/>
              <a:t>Energy = capacity of a physical system to perform work</a:t>
            </a:r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012178" y="1660739"/>
            <a:ext cx="7416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smtClean="0">
                <a:solidFill>
                  <a:srgbClr val="FFFF00"/>
                </a:solidFill>
              </a:rPr>
              <a:t>1 Joule </a:t>
            </a:r>
            <a:r>
              <a:rPr lang="en-GB" sz="2400" smtClean="0"/>
              <a:t>= energy </a:t>
            </a:r>
            <a:r>
              <a:rPr lang="en-GB" sz="2400"/>
              <a:t>expended (or </a:t>
            </a:r>
            <a:r>
              <a:rPr lang="en-GB" sz="2400">
                <a:hlinkClick r:id="rId4" tooltip="Work (physics)"/>
              </a:rPr>
              <a:t>work</a:t>
            </a:r>
            <a:r>
              <a:rPr lang="en-GB" sz="2400"/>
              <a:t> done) in applying a force of </a:t>
            </a:r>
            <a:r>
              <a:rPr lang="en-GB" sz="2400">
                <a:solidFill>
                  <a:srgbClr val="FFFF00"/>
                </a:solidFill>
              </a:rPr>
              <a:t>one newton </a:t>
            </a:r>
            <a:r>
              <a:rPr lang="en-GB" sz="2400"/>
              <a:t>through a distance of </a:t>
            </a:r>
            <a:r>
              <a:rPr lang="en-GB" sz="2400">
                <a:solidFill>
                  <a:srgbClr val="FFFF00"/>
                </a:solidFill>
              </a:rPr>
              <a:t>one </a:t>
            </a:r>
            <a:r>
              <a:rPr lang="en-GB" sz="2400" smtClean="0">
                <a:solidFill>
                  <a:srgbClr val="FFFF00"/>
                </a:solidFill>
              </a:rPr>
              <a:t>metre </a:t>
            </a:r>
            <a:r>
              <a:rPr lang="en-GB" sz="2400" smtClean="0"/>
              <a:t>(SI). </a:t>
            </a:r>
            <a:endParaRPr lang="en-GB" sz="24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0360" y="1553312"/>
            <a:ext cx="1087577" cy="5075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2896" y="2838120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smtClean="0"/>
              <a:t>Joule is not convenient when describing particle beams because the energy is very small, e.g., </a:t>
            </a:r>
            <a:endParaRPr lang="en-GB" sz="24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0506" y="3185996"/>
            <a:ext cx="2924175" cy="28384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737978" y="4420555"/>
            <a:ext cx="2973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smtClean="0">
                <a:solidFill>
                  <a:schemeClr val="bg1"/>
                </a:solidFill>
              </a:rPr>
              <a:t>Energy = 1.602 10</a:t>
            </a:r>
            <a:r>
              <a:rPr lang="en-GB" sz="2400" b="1" baseline="30000" smtClean="0">
                <a:solidFill>
                  <a:schemeClr val="bg1"/>
                </a:solidFill>
              </a:rPr>
              <a:t>-19</a:t>
            </a:r>
            <a:r>
              <a:rPr lang="en-GB" sz="2400" b="1" smtClean="0">
                <a:solidFill>
                  <a:schemeClr val="bg1"/>
                </a:solidFill>
              </a:rPr>
              <a:t> J</a:t>
            </a:r>
            <a:endParaRPr lang="en-GB" sz="2400" b="1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2896" y="3963231"/>
            <a:ext cx="7905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smtClean="0"/>
              <a:t>Therefore a new unit was invented </a:t>
            </a:r>
            <a:r>
              <a:rPr lang="en-GB" sz="2400" smtClean="0">
                <a:sym typeface="Wingdings" panose="05000000000000000000" pitchFamily="2" charset="2"/>
              </a:rPr>
              <a:t> </a:t>
            </a:r>
            <a:r>
              <a:rPr lang="en-GB" sz="2400" smtClean="0">
                <a:solidFill>
                  <a:srgbClr val="FFFF00"/>
                </a:solidFill>
              </a:rPr>
              <a:t>eV</a:t>
            </a:r>
            <a:r>
              <a:rPr lang="en-GB" sz="2400" smtClean="0"/>
              <a:t> </a:t>
            </a:r>
            <a:r>
              <a:rPr lang="en-GB" sz="2400" smtClean="0">
                <a:sym typeface="Wingdings" panose="05000000000000000000" pitchFamily="2" charset="2"/>
              </a:rPr>
              <a:t> kinetic energy gained by a particle of elementary charge </a:t>
            </a:r>
            <a:r>
              <a:rPr lang="en-GB" sz="2400"/>
              <a:t>1.602 10</a:t>
            </a:r>
            <a:r>
              <a:rPr lang="en-GB" sz="2400" baseline="30000"/>
              <a:t>-19</a:t>
            </a:r>
            <a:r>
              <a:rPr lang="en-GB" sz="2400"/>
              <a:t> </a:t>
            </a:r>
            <a:r>
              <a:rPr lang="en-GB" sz="2400" smtClean="0"/>
              <a:t>C as it crosses a potential difference of 1 V.</a:t>
            </a:r>
            <a:endParaRPr lang="en-GB" sz="2400"/>
          </a:p>
        </p:txBody>
      </p:sp>
      <p:sp>
        <p:nvSpPr>
          <p:cNvPr id="12" name="TextBox 11"/>
          <p:cNvSpPr txBox="1"/>
          <p:nvPr/>
        </p:nvSpPr>
        <p:spPr>
          <a:xfrm>
            <a:off x="477788" y="5311631"/>
            <a:ext cx="8387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smtClean="0"/>
              <a:t>1 </a:t>
            </a:r>
            <a:r>
              <a:rPr lang="en-GB" sz="2400" err="1" smtClean="0"/>
              <a:t>keV</a:t>
            </a:r>
            <a:r>
              <a:rPr lang="en-GB" sz="2400" smtClean="0"/>
              <a:t> = 10</a:t>
            </a:r>
            <a:r>
              <a:rPr lang="en-GB" sz="2400" baseline="30000" smtClean="0"/>
              <a:t>3</a:t>
            </a:r>
            <a:r>
              <a:rPr lang="en-GB" sz="2400" smtClean="0"/>
              <a:t> eV, 1 MeV = 10</a:t>
            </a:r>
            <a:r>
              <a:rPr lang="en-GB" sz="2400" baseline="30000" smtClean="0"/>
              <a:t>6</a:t>
            </a:r>
            <a:r>
              <a:rPr lang="en-GB" sz="2400" smtClean="0"/>
              <a:t> eV, 1 GeV = 10</a:t>
            </a:r>
            <a:r>
              <a:rPr lang="en-GB" sz="2400" baseline="30000" smtClean="0"/>
              <a:t>9</a:t>
            </a:r>
            <a:r>
              <a:rPr lang="en-GB" sz="2400" smtClean="0"/>
              <a:t> eV, 1 </a:t>
            </a:r>
            <a:r>
              <a:rPr lang="en-GB" sz="2400" err="1" smtClean="0"/>
              <a:t>TeV</a:t>
            </a:r>
            <a:r>
              <a:rPr lang="en-GB" sz="2400" smtClean="0"/>
              <a:t> = 10</a:t>
            </a:r>
            <a:r>
              <a:rPr lang="en-GB" sz="2400" baseline="30000" smtClean="0"/>
              <a:t>12</a:t>
            </a:r>
            <a:r>
              <a:rPr lang="en-GB" sz="2400" smtClean="0"/>
              <a:t> eV</a:t>
            </a:r>
            <a:endParaRPr lang="en-GB" sz="240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Accelerator Physics for UCLouvain</a:t>
            </a:r>
            <a:endParaRPr lang="en-GB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21.03.2021  R. Alemany Fernandez</a:t>
            </a:r>
            <a:endParaRPr lang="es-E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304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Digital Blue Tunnel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95261.potx" id="{03C5CF44-0C62-41B4-B3EA-416B4807878A}" vid="{EC3ACB92-700E-4167-B3A6-412DE40A64C2}"/>
    </a:ext>
  </a:extLst>
</a:theme>
</file>

<file path=ppt/theme/theme2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true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1564227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Take your audience through a digital tunnel where they'll  burst through to the other side and see the information you want to present. Show them lists, charts, tables, SmartArt,  and pictures using a variety of layouts in widescreen (16X9) format. This design works well for subjects on science and technology, computers, communication, and more.   
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2012-05-11T02:04:00+00:00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2029-01-01T08:00:00+00:00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TP102895246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835483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REDMOND\v-vaddu</DisplayName>
        <AccountId>2567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15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0E41224-0370-4595-877C-23316CD80004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4873beb7-5857-4685-be1f-d57550cc96cc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2CCB507-0646-4A50-A4F7-7F385079D5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4228E6B-D70C-44BB-A81F-A245495F612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Business digital blue tunnel presentation (widescreen)</Template>
  <TotalTime>11588</TotalTime>
  <Words>4622</Words>
  <Application>Microsoft Macintosh PowerPoint</Application>
  <PresentationFormat>Custom</PresentationFormat>
  <Paragraphs>743</Paragraphs>
  <Slides>52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5" baseType="lpstr">
      <vt:lpstr>Cambria Math</vt:lpstr>
      <vt:lpstr>Comic Sans MS</vt:lpstr>
      <vt:lpstr>Corbel</vt:lpstr>
      <vt:lpstr>Mangal</vt:lpstr>
      <vt:lpstr>Math1</vt:lpstr>
      <vt:lpstr>ＭＳ Ｐゴシック</vt:lpstr>
      <vt:lpstr>ＭＳ ゴシック</vt:lpstr>
      <vt:lpstr>Symbol</vt:lpstr>
      <vt:lpstr>Times New Roman</vt:lpstr>
      <vt:lpstr>Wingdings</vt:lpstr>
      <vt:lpstr>Arial</vt:lpstr>
      <vt:lpstr>Digital Blue Tunnel 16x9</vt:lpstr>
      <vt:lpstr>Equation</vt:lpstr>
      <vt:lpstr>Particle Accelerators</vt:lpstr>
      <vt:lpstr>Particle Accelerators</vt:lpstr>
      <vt:lpstr>What for?</vt:lpstr>
      <vt:lpstr>The micro-world  the atoms</vt:lpstr>
      <vt:lpstr>The micro-world  atoms’ constituents</vt:lpstr>
      <vt:lpstr>How can we observe such small particles?</vt:lpstr>
      <vt:lpstr>PowerPoint Presentation</vt:lpstr>
      <vt:lpstr>PowerPoint Presentation</vt:lpstr>
      <vt:lpstr>A little parenthesis about Energy Units</vt:lpstr>
      <vt:lpstr>How can we accelerate charged particles?</vt:lpstr>
      <vt:lpstr>How can we accelerate charged particles?</vt:lpstr>
      <vt:lpstr>Examples of electrostatic accelerators</vt:lpstr>
      <vt:lpstr>How could we overcome the corona formation energy limit and go beyond few MeV regime?</vt:lpstr>
      <vt:lpstr>AC Linear Accelerators</vt:lpstr>
      <vt:lpstr>AC Linear Accelerators</vt:lpstr>
      <vt:lpstr>What is the limitation of linear accelerators?</vt:lpstr>
      <vt:lpstr>How can we overcome the limitation of linear accelerators to increase the energy without increasing the size?</vt:lpstr>
      <vt:lpstr>How can we overcome the limitation of linear accelerators to increase the energy without increasing the size?</vt:lpstr>
      <vt:lpstr>How can we overcome the limitation of linear accelerators to increase the energy without increasing the size?</vt:lpstr>
      <vt:lpstr>But how can we keep a charged particle running in circles?</vt:lpstr>
      <vt:lpstr>But how can we keep a charged particle running in circles?</vt:lpstr>
      <vt:lpstr>Before we continue, first we should understand the beam rigidity </vt:lpstr>
      <vt:lpstr>Let’s build our first circular accelerator!!</vt:lpstr>
      <vt:lpstr>This is our first circular accelerator  cyclotron</vt:lpstr>
      <vt:lpstr>A little parenthesis about Relativity</vt:lpstr>
      <vt:lpstr>A little parenthesis about Relativity</vt:lpstr>
      <vt:lpstr>We are doing well so far, but MeV it is not enough, how can we reach GeV energies?</vt:lpstr>
      <vt:lpstr>What is the limitation of the cyclotrons?</vt:lpstr>
      <vt:lpstr>What can we do to keep the radius of the accelerator cte?</vt:lpstr>
      <vt:lpstr>Let’s build a synchrotron</vt:lpstr>
      <vt:lpstr>We need dipole magnets</vt:lpstr>
      <vt:lpstr>Two particles in a dipole field</vt:lpstr>
      <vt:lpstr>The 2 trajectories unfolded</vt:lpstr>
      <vt:lpstr>What happens in the vertical plane?</vt:lpstr>
      <vt:lpstr>The mechanical equivalent</vt:lpstr>
      <vt:lpstr>PowerPoint Presentation</vt:lpstr>
      <vt:lpstr>Quadrupole fields</vt:lpstr>
      <vt:lpstr>Focusing and Stable motion</vt:lpstr>
      <vt:lpstr>PowerPoint Presentation</vt:lpstr>
      <vt:lpstr>Focusing and Stable motion</vt:lpstr>
      <vt:lpstr>FODO cell</vt:lpstr>
      <vt:lpstr>Circular accelerator with a FODO structure</vt:lpstr>
      <vt:lpstr>What do we know by now?</vt:lpstr>
      <vt:lpstr>At which energy can we accelerate the particles now? Let’s take LHC as example</vt:lpstr>
      <vt:lpstr>Spares</vt:lpstr>
      <vt:lpstr>Hill’s equation</vt:lpstr>
      <vt:lpstr>This is our first circular accelerator  cyclotron</vt:lpstr>
      <vt:lpstr>This is our first circular accelerator  (synchro)cyclotron</vt:lpstr>
      <vt:lpstr>How can we observe such small particles?</vt:lpstr>
      <vt:lpstr>How can we observe such small particles?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Particle Accelerators</dc:title>
  <dc:creator>Reyes Alemany Fernandez</dc:creator>
  <cp:lastModifiedBy>Reyes Alemany Fernandez</cp:lastModifiedBy>
  <cp:revision>171</cp:revision>
  <dcterms:created xsi:type="dcterms:W3CDTF">2017-07-08T22:16:07Z</dcterms:created>
  <dcterms:modified xsi:type="dcterms:W3CDTF">2022-03-02T09:02:25Z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